
<file path=[Content_Types].xml><?xml version="1.0" encoding="utf-8"?>
<Types xmlns="http://schemas.openxmlformats.org/package/2006/content-types">
  <Default Extension="xml" ContentType="application/xml"/>
  <Default Extension="wmf" ContentType="image/x-wmf"/>
  <Default Extension="xls" ContentType="application/vnd.ms-excel"/>
  <Default Extension="jpeg" ContentType="image/jpeg"/>
  <Default Extension="rels" ContentType="application/vnd.openxmlformats-package.relationships+xml"/>
  <Default Extension="emf" ContentType="image/x-emf"/>
  <Default Extension="vml" ContentType="application/vnd.openxmlformats-officedocument.vmlDrawing"/>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11.bin" ContentType="application/vnd.openxmlformats-officedocument.oleObject"/>
  <Override PartName="/ppt/embeddings/oleObject12.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56" r:id="rId2"/>
    <p:sldId id="305" r:id="rId3"/>
    <p:sldId id="306" r:id="rId4"/>
    <p:sldId id="307" r:id="rId5"/>
    <p:sldId id="309" r:id="rId6"/>
    <p:sldId id="264" r:id="rId7"/>
    <p:sldId id="265" r:id="rId8"/>
    <p:sldId id="310" r:id="rId9"/>
    <p:sldId id="274" r:id="rId10"/>
    <p:sldId id="299" r:id="rId11"/>
    <p:sldId id="277" r:id="rId12"/>
    <p:sldId id="278" r:id="rId13"/>
    <p:sldId id="279" r:id="rId14"/>
    <p:sldId id="280" r:id="rId15"/>
    <p:sldId id="281" r:id="rId16"/>
    <p:sldId id="282" r:id="rId17"/>
    <p:sldId id="283" r:id="rId18"/>
    <p:sldId id="293" r:id="rId19"/>
    <p:sldId id="275" r:id="rId20"/>
    <p:sldId id="276" r:id="rId21"/>
    <p:sldId id="294" r:id="rId22"/>
    <p:sldId id="284" r:id="rId23"/>
    <p:sldId id="285" r:id="rId24"/>
    <p:sldId id="300" r:id="rId25"/>
    <p:sldId id="286" r:id="rId26"/>
    <p:sldId id="272" r:id="rId27"/>
    <p:sldId id="301" r:id="rId28"/>
    <p:sldId id="297" r:id="rId29"/>
    <p:sldId id="287" r:id="rId30"/>
    <p:sldId id="303" r:id="rId31"/>
    <p:sldId id="302" r:id="rId32"/>
    <p:sldId id="296" r:id="rId33"/>
    <p:sldId id="298"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18" d="100"/>
          <a:sy n="118" d="100"/>
        </p:scale>
        <p:origin x="-2104"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 Id="rId2"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wmf"/><Relationship Id="rId2"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1.wmf"/><Relationship Id="rId4" Type="http://schemas.openxmlformats.org/officeDocument/2006/relationships/image" Target="../media/image22.wmf"/><Relationship Id="rId5" Type="http://schemas.openxmlformats.org/officeDocument/2006/relationships/image" Target="../media/image23.wmf"/><Relationship Id="rId1" Type="http://schemas.openxmlformats.org/officeDocument/2006/relationships/image" Target="../media/image19.wmf"/><Relationship Id="rId2" Type="http://schemas.openxmlformats.org/officeDocument/2006/relationships/image" Target="../media/image2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4.emf"/><Relationship Id="rId2" Type="http://schemas.openxmlformats.org/officeDocument/2006/relationships/image" Target="../media/image3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8D9B783-D820-674A-AF0E-8B2F0F66570F}" type="datetimeFigureOut">
              <a:rPr lang="en-US" smtClean="0"/>
              <a:pPr/>
              <a:t>4/8/13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B60C52-0CD8-844A-9CDC-3A951B432142}" type="slidenum">
              <a:rPr lang="en-US" smtClean="0"/>
              <a:pPr/>
              <a:t>‹#›</a:t>
            </a:fld>
            <a:endParaRPr lang="en-US"/>
          </a:p>
        </p:txBody>
      </p:sp>
    </p:spTree>
    <p:extLst>
      <p:ext uri="{BB962C8B-B14F-4D97-AF65-F5344CB8AC3E}">
        <p14:creationId xmlns:p14="http://schemas.microsoft.com/office/powerpoint/2010/main" val="44999152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Disclaimer</a:t>
            </a:r>
            <a:r>
              <a:rPr lang="en-US" baseline="0" dirty="0" smtClean="0"/>
              <a:t> about tectonics….</a:t>
            </a:r>
            <a:endParaRPr lang="en-US" dirty="0" smtClean="0"/>
          </a:p>
        </p:txBody>
      </p:sp>
      <p:sp>
        <p:nvSpPr>
          <p:cNvPr id="4" name="Slide Number Placeholder 3"/>
          <p:cNvSpPr>
            <a:spLocks noGrp="1"/>
          </p:cNvSpPr>
          <p:nvPr>
            <p:ph type="sldNum" sz="quarter" idx="10"/>
          </p:nvPr>
        </p:nvSpPr>
        <p:spPr/>
        <p:txBody>
          <a:bodyPr/>
          <a:lstStyle/>
          <a:p>
            <a:fld id="{4BB60C52-0CD8-844A-9CDC-3A951B432142}"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Overview of Models and their uses – good</a:t>
            </a:r>
            <a:r>
              <a:rPr lang="en-US" baseline="0" dirty="0" smtClean="0"/>
              <a:t> reference: Paola 2000.</a:t>
            </a:r>
            <a:endParaRPr lang="en-US" dirty="0"/>
          </a:p>
        </p:txBody>
      </p:sp>
      <p:sp>
        <p:nvSpPr>
          <p:cNvPr id="4" name="Slide Number Placeholder 3"/>
          <p:cNvSpPr>
            <a:spLocks noGrp="1"/>
          </p:cNvSpPr>
          <p:nvPr>
            <p:ph type="sldNum" sz="quarter" idx="10"/>
          </p:nvPr>
        </p:nvSpPr>
        <p:spPr/>
        <p:txBody>
          <a:bodyPr/>
          <a:lstStyle/>
          <a:p>
            <a:fld id="{4BB60C52-0CD8-844A-9CDC-3A951B432142}" type="slidenum">
              <a:rPr lang="en-US" smtClean="0"/>
              <a:pPr/>
              <a:t>2</a:t>
            </a:fld>
            <a:endParaRPr lang="en-US"/>
          </a:p>
        </p:txBody>
      </p:sp>
    </p:spTree>
    <p:extLst>
      <p:ext uri="{BB962C8B-B14F-4D97-AF65-F5344CB8AC3E}">
        <p14:creationId xmlns:p14="http://schemas.microsoft.com/office/powerpoint/2010/main" val="1819605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Upper case:</a:t>
            </a:r>
            <a:r>
              <a:rPr lang="en-US" baseline="0" dirty="0" smtClean="0"/>
              <a:t> lowering sea level, regression</a:t>
            </a:r>
          </a:p>
          <a:p>
            <a:r>
              <a:rPr lang="en-US" baseline="0" dirty="0" smtClean="0"/>
              <a:t>Lower case: rising sea level, transgression</a:t>
            </a:r>
            <a:endParaRPr lang="en-US" dirty="0"/>
          </a:p>
        </p:txBody>
      </p:sp>
      <p:sp>
        <p:nvSpPr>
          <p:cNvPr id="4" name="Slide Number Placeholder 3"/>
          <p:cNvSpPr>
            <a:spLocks noGrp="1"/>
          </p:cNvSpPr>
          <p:nvPr>
            <p:ph type="sldNum" sz="quarter" idx="10"/>
          </p:nvPr>
        </p:nvSpPr>
        <p:spPr/>
        <p:txBody>
          <a:bodyPr/>
          <a:lstStyle/>
          <a:p>
            <a:fld id="{4BB60C52-0CD8-844A-9CDC-3A951B432142}" type="slidenum">
              <a:rPr lang="en-US" smtClean="0"/>
              <a:pPr/>
              <a:t>5</a:t>
            </a:fld>
            <a:endParaRPr lang="en-US"/>
          </a:p>
        </p:txBody>
      </p:sp>
    </p:spTree>
    <p:extLst>
      <p:ext uri="{BB962C8B-B14F-4D97-AF65-F5344CB8AC3E}">
        <p14:creationId xmlns:p14="http://schemas.microsoft.com/office/powerpoint/2010/main" val="2715226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Emphasize multiple grain sizes, emphasize porosity,</a:t>
            </a:r>
            <a:r>
              <a:rPr lang="en-US" baseline="0" dirty="0" smtClean="0"/>
              <a:t> permeability etc</a:t>
            </a:r>
          </a:p>
          <a:p>
            <a:r>
              <a:rPr lang="en-US" baseline="0" dirty="0" smtClean="0"/>
              <a:t>Talk about what this hypercube </a:t>
            </a:r>
            <a:endParaRPr lang="en-US" dirty="0"/>
          </a:p>
        </p:txBody>
      </p:sp>
      <p:sp>
        <p:nvSpPr>
          <p:cNvPr id="4" name="Slide Number Placeholder 3"/>
          <p:cNvSpPr>
            <a:spLocks noGrp="1"/>
          </p:cNvSpPr>
          <p:nvPr>
            <p:ph type="sldNum" sz="quarter" idx="10"/>
          </p:nvPr>
        </p:nvSpPr>
        <p:spPr/>
        <p:txBody>
          <a:bodyPr/>
          <a:lstStyle/>
          <a:p>
            <a:fld id="{4BB60C52-0CD8-844A-9CDC-3A951B432142}" type="slidenum">
              <a:rPr lang="en-US" smtClean="0"/>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1000</a:t>
            </a:r>
            <a:r>
              <a:rPr lang="en-US" baseline="0" dirty="0" smtClean="0"/>
              <a:t> cells lengthwise, 205*10 </a:t>
            </a:r>
            <a:r>
              <a:rPr lang="en-US" baseline="0" dirty="0" err="1" smtClean="0"/>
              <a:t>depthwise</a:t>
            </a:r>
            <a:r>
              <a:rPr lang="en-US" baseline="0" dirty="0" smtClean="0"/>
              <a:t>*2*5*8byte</a:t>
            </a:r>
          </a:p>
          <a:p>
            <a:r>
              <a:rPr lang="en-US" baseline="0" dirty="0" smtClean="0"/>
              <a:t>The answer is &gt;156 MB</a:t>
            </a:r>
            <a:endParaRPr lang="en-US" dirty="0"/>
          </a:p>
        </p:txBody>
      </p:sp>
      <p:sp>
        <p:nvSpPr>
          <p:cNvPr id="4" name="Slide Number Placeholder 3"/>
          <p:cNvSpPr>
            <a:spLocks noGrp="1"/>
          </p:cNvSpPr>
          <p:nvPr>
            <p:ph type="sldNum" sz="quarter" idx="10"/>
          </p:nvPr>
        </p:nvSpPr>
        <p:spPr/>
        <p:txBody>
          <a:bodyPr/>
          <a:lstStyle/>
          <a:p>
            <a:fld id="{4BB60C52-0CD8-844A-9CDC-3A951B432142}" type="slidenum">
              <a:rPr lang="en-US" smtClean="0"/>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fld id="{E34264A4-5113-5947-98BF-7A6768043B1C}" type="slidenum">
              <a:rPr lang="en-US" sz="1200">
                <a:latin typeface="Arial" charset="0"/>
              </a:rPr>
              <a:pPr/>
              <a:t>19</a:t>
            </a:fld>
            <a:endParaRPr lang="en-US" sz="1200">
              <a:latin typeface="Arial"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The two river systems are simulated in one grid here. The Ganges migrates gradually eastward over the grid and merges over the last 100 years with the Brahmaputra that is more confined. The little dots indicate the approximate positions of the hinge point, the dotted lines show the zone wherein the respective rivermouths avulse over time. Even under present-day conditions the two river systems combined still show progadation in this coastal stretch of 80 km.</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fld id="{E8747087-D35F-B340-A815-025E9BB1FDC6}" type="slidenum">
              <a:rPr lang="en-US" sz="1200">
                <a:latin typeface="Arial" charset="0"/>
              </a:rPr>
              <a:pPr/>
              <a:t>20</a:t>
            </a:fld>
            <a:endParaRPr lang="en-US" sz="1200">
              <a:latin typeface="Arial"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System is definitely still dominated by its large flux of incoming sediment</a:t>
            </a:r>
            <a:r>
              <a:rPr lang="en-US" dirty="0" smtClean="0"/>
              <a:t>…under</a:t>
            </a:r>
            <a:r>
              <a:rPr lang="en-US" baseline="0" dirty="0" smtClean="0"/>
              <a:t> the fast subsidence scenario we do see </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B60C52-0CD8-844A-9CDC-3A951B432142}" type="slidenum">
              <a:rPr lang="en-US" smtClean="0"/>
              <a:pPr/>
              <a:t>30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This is what Michael </a:t>
            </a:r>
            <a:r>
              <a:rPr lang="en-US" sz="1200" kern="1200" baseline="0" dirty="0" err="1" smtClean="0">
                <a:solidFill>
                  <a:schemeClr val="tx1"/>
                </a:solidFill>
                <a:latin typeface="+mn-lt"/>
                <a:ea typeface="+mn-ea"/>
                <a:cs typeface="+mn-cs"/>
              </a:rPr>
              <a:t>Pyrcz</a:t>
            </a:r>
            <a:r>
              <a:rPr lang="en-US" sz="1200" kern="1200" baseline="0" dirty="0" smtClean="0">
                <a:solidFill>
                  <a:schemeClr val="tx1"/>
                </a:solidFill>
                <a:latin typeface="+mn-lt"/>
                <a:ea typeface="+mn-ea"/>
                <a:cs typeface="+mn-cs"/>
              </a:rPr>
              <a:t> was talking about?</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Global sea level curve of the last 1 </a:t>
            </a:r>
            <a:r>
              <a:rPr lang="en-US" sz="1200" kern="1200" baseline="0" dirty="0" err="1" smtClean="0">
                <a:solidFill>
                  <a:schemeClr val="tx1"/>
                </a:solidFill>
                <a:latin typeface="+mn-lt"/>
                <a:ea typeface="+mn-ea"/>
                <a:cs typeface="+mn-cs"/>
              </a:rPr>
              <a:t>Myr</a:t>
            </a:r>
            <a:r>
              <a:rPr lang="en-US" sz="1200" kern="1200" baseline="0" dirty="0" smtClean="0">
                <a:solidFill>
                  <a:schemeClr val="tx1"/>
                </a:solidFill>
                <a:latin typeface="+mn-lt"/>
                <a:ea typeface="+mn-ea"/>
                <a:cs typeface="+mn-cs"/>
              </a:rPr>
              <a:t>, based on the NO18 fractionation signal recovered from deep sea foraminifera</a:t>
            </a:r>
          </a:p>
          <a:p>
            <a:r>
              <a:rPr lang="en-US" sz="1200" kern="1200" baseline="0" dirty="0" smtClean="0">
                <a:solidFill>
                  <a:schemeClr val="tx1"/>
                </a:solidFill>
                <a:latin typeface="+mn-lt"/>
                <a:ea typeface="+mn-ea"/>
                <a:cs typeface="+mn-cs"/>
              </a:rPr>
              <a:t>(time=present at 106 yr). Bottom panel: Number of failures generated by </a:t>
            </a:r>
            <a:r>
              <a:rPr lang="en-US" sz="1200" kern="1200" baseline="0" dirty="0" err="1" smtClean="0">
                <a:solidFill>
                  <a:schemeClr val="tx1"/>
                </a:solidFill>
                <a:latin typeface="+mn-lt"/>
                <a:ea typeface="+mn-ea"/>
                <a:cs typeface="+mn-cs"/>
              </a:rPr>
              <a:t>SedFlux</a:t>
            </a:r>
            <a:r>
              <a:rPr lang="en-US" sz="1200" kern="1200" baseline="0" dirty="0" smtClean="0">
                <a:solidFill>
                  <a:schemeClr val="tx1"/>
                </a:solidFill>
                <a:latin typeface="+mn-lt"/>
                <a:ea typeface="+mn-ea"/>
                <a:cs typeface="+mn-cs"/>
              </a:rPr>
              <a:t> (see Fig. 6) with the modulating in-</a:t>
            </a:r>
          </a:p>
          <a:p>
            <a:r>
              <a:rPr lang="en-US" sz="1200" kern="1200" baseline="0" dirty="0" err="1" smtClean="0">
                <a:solidFill>
                  <a:schemeClr val="tx1"/>
                </a:solidFill>
                <a:latin typeface="+mn-lt"/>
                <a:ea typeface="+mn-ea"/>
                <a:cs typeface="+mn-cs"/>
              </a:rPr>
              <a:t>Åíuence</a:t>
            </a:r>
            <a:r>
              <a:rPr lang="en-US" sz="1200" kern="1200" baseline="0" dirty="0" smtClean="0">
                <a:solidFill>
                  <a:schemeClr val="tx1"/>
                </a:solidFill>
                <a:latin typeface="+mn-lt"/>
                <a:ea typeface="+mn-ea"/>
                <a:cs typeface="+mn-cs"/>
              </a:rPr>
              <a:t> of sea level </a:t>
            </a:r>
            <a:r>
              <a:rPr lang="en-US" sz="1200" kern="1200" baseline="0" dirty="0" err="1" smtClean="0">
                <a:solidFill>
                  <a:schemeClr val="tx1"/>
                </a:solidFill>
                <a:latin typeface="+mn-lt"/>
                <a:ea typeface="+mn-ea"/>
                <a:cs typeface="+mn-cs"/>
              </a:rPr>
              <a:t>Åíuctuations</a:t>
            </a:r>
            <a:r>
              <a:rPr lang="en-US" sz="1200" kern="1200" baseline="0" dirty="0" smtClean="0">
                <a:solidFill>
                  <a:schemeClr val="tx1"/>
                </a:solidFill>
                <a:latin typeface="+mn-lt"/>
                <a:ea typeface="+mn-ea"/>
                <a:cs typeface="+mn-cs"/>
              </a:rPr>
              <a:t>. The </a:t>
            </a:r>
            <a:r>
              <a:rPr lang="en-US" sz="1200" kern="1200" baseline="0" dirty="0" err="1" smtClean="0">
                <a:solidFill>
                  <a:schemeClr val="tx1"/>
                </a:solidFill>
                <a:latin typeface="+mn-lt"/>
                <a:ea typeface="+mn-ea"/>
                <a:cs typeface="+mn-cs"/>
              </a:rPr>
              <a:t>Åërst</a:t>
            </a:r>
            <a:r>
              <a:rPr lang="en-US" sz="1200" kern="1200" baseline="0" dirty="0" smtClean="0">
                <a:solidFill>
                  <a:schemeClr val="tx1"/>
                </a:solidFill>
                <a:latin typeface="+mn-lt"/>
                <a:ea typeface="+mn-ea"/>
                <a:cs typeface="+mn-cs"/>
              </a:rPr>
              <a:t> 200 </a:t>
            </a:r>
            <a:r>
              <a:rPr lang="en-US" sz="1200" kern="1200" baseline="0" dirty="0" err="1" smtClean="0">
                <a:solidFill>
                  <a:schemeClr val="tx1"/>
                </a:solidFill>
                <a:latin typeface="+mn-lt"/>
                <a:ea typeface="+mn-ea"/>
                <a:cs typeface="+mn-cs"/>
              </a:rPr>
              <a:t>kyr</a:t>
            </a:r>
            <a:r>
              <a:rPr lang="en-US" sz="1200" kern="1200" baseline="0" dirty="0" smtClean="0">
                <a:solidFill>
                  <a:schemeClr val="tx1"/>
                </a:solidFill>
                <a:latin typeface="+mn-lt"/>
                <a:ea typeface="+mn-ea"/>
                <a:cs typeface="+mn-cs"/>
              </a:rPr>
              <a:t> show few failures and </a:t>
            </a:r>
            <a:r>
              <a:rPr lang="en-US" sz="1200" kern="1200" baseline="0" dirty="0" err="1" smtClean="0">
                <a:solidFill>
                  <a:schemeClr val="tx1"/>
                </a:solidFill>
                <a:latin typeface="+mn-lt"/>
                <a:ea typeface="+mn-ea"/>
                <a:cs typeface="+mn-cs"/>
              </a:rPr>
              <a:t>reÅíect</a:t>
            </a:r>
            <a:r>
              <a:rPr lang="en-US" sz="1200" kern="1200" baseline="0" dirty="0" smtClean="0">
                <a:solidFill>
                  <a:schemeClr val="tx1"/>
                </a:solidFill>
                <a:latin typeface="+mn-lt"/>
                <a:ea typeface="+mn-ea"/>
                <a:cs typeface="+mn-cs"/>
              </a:rPr>
              <a:t> model spin up </a:t>
            </a:r>
            <a:r>
              <a:rPr lang="en-US" sz="1200" kern="1200" baseline="0" dirty="0" err="1" smtClean="0">
                <a:solidFill>
                  <a:schemeClr val="tx1"/>
                </a:solidFill>
                <a:latin typeface="+mn-lt"/>
                <a:ea typeface="+mn-ea"/>
                <a:cs typeface="+mn-cs"/>
              </a:rPr>
              <a:t>e.ects</a:t>
            </a:r>
            <a:r>
              <a:rPr lang="en-US" sz="1200" kern="1200" baseline="0" dirty="0" smtClean="0">
                <a:solidFill>
                  <a:schemeClr val="tx1"/>
                </a:solidFill>
                <a:latin typeface="+mn-lt"/>
                <a:ea typeface="+mn-ea"/>
                <a:cs typeface="+mn-cs"/>
              </a:rPr>
              <a:t>. Falling sea level conditions</a:t>
            </a:r>
          </a:p>
          <a:p>
            <a:r>
              <a:rPr lang="en-US" sz="1200" kern="1200" baseline="0" dirty="0" smtClean="0">
                <a:solidFill>
                  <a:schemeClr val="tx1"/>
                </a:solidFill>
                <a:latin typeface="+mn-lt"/>
                <a:ea typeface="+mn-ea"/>
                <a:cs typeface="+mn-cs"/>
              </a:rPr>
              <a:t>show comparatively more sediment failures than rising sea level.</a:t>
            </a:r>
          </a:p>
          <a:p>
            <a:endParaRPr lang="en-US" sz="1200"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BB60C52-0CD8-844A-9CDC-3A951B432142}" type="slidenum">
              <a:rPr lang="en-US" smtClean="0"/>
              <a:pPr/>
              <a:t>31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883DA18-3411-2347-9DDA-CD0037F7C5A4}" type="datetimeFigureOut">
              <a:rPr lang="en-US" smtClean="0"/>
              <a:pPr/>
              <a:t>4/8/13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87C8A3-99B7-6542-886A-E749B43F8C44}" type="slidenum">
              <a:rPr lang="en-US" smtClean="0"/>
              <a:pPr/>
              <a:t>‹#›</a:t>
            </a:fld>
            <a:endParaRPr lang="en-US"/>
          </a:p>
        </p:txBody>
      </p:sp>
    </p:spTree>
    <p:extLst>
      <p:ext uri="{BB962C8B-B14F-4D97-AF65-F5344CB8AC3E}">
        <p14:creationId xmlns:p14="http://schemas.microsoft.com/office/powerpoint/2010/main" val="868465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83DA18-3411-2347-9DDA-CD0037F7C5A4}" type="datetimeFigureOut">
              <a:rPr lang="en-US" smtClean="0"/>
              <a:pPr/>
              <a:t>4/8/13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87C8A3-99B7-6542-886A-E749B43F8C44}" type="slidenum">
              <a:rPr lang="en-US" smtClean="0"/>
              <a:pPr/>
              <a:t>‹#›</a:t>
            </a:fld>
            <a:endParaRPr lang="en-US"/>
          </a:p>
        </p:txBody>
      </p:sp>
    </p:spTree>
    <p:extLst>
      <p:ext uri="{BB962C8B-B14F-4D97-AF65-F5344CB8AC3E}">
        <p14:creationId xmlns:p14="http://schemas.microsoft.com/office/powerpoint/2010/main" val="3692617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83DA18-3411-2347-9DDA-CD0037F7C5A4}" type="datetimeFigureOut">
              <a:rPr lang="en-US" smtClean="0"/>
              <a:pPr/>
              <a:t>4/8/13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87C8A3-99B7-6542-886A-E749B43F8C44}" type="slidenum">
              <a:rPr lang="en-US" smtClean="0"/>
              <a:pPr/>
              <a:t>‹#›</a:t>
            </a:fld>
            <a:endParaRPr lang="en-US"/>
          </a:p>
        </p:txBody>
      </p:sp>
    </p:spTree>
    <p:extLst>
      <p:ext uri="{BB962C8B-B14F-4D97-AF65-F5344CB8AC3E}">
        <p14:creationId xmlns:p14="http://schemas.microsoft.com/office/powerpoint/2010/main" val="1481763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51575"/>
            <a:ext cx="2133600" cy="476250"/>
          </a:xfrm>
        </p:spPr>
        <p:txBody>
          <a:bodyPr/>
          <a:lstStyle>
            <a:lvl1pPr>
              <a:defRPr/>
            </a:lvl1pPr>
          </a:lstStyle>
          <a:p>
            <a:endParaRPr lang="en-US"/>
          </a:p>
        </p:txBody>
      </p:sp>
      <p:sp>
        <p:nvSpPr>
          <p:cNvPr id="6" name="Slide Number Placeholder 5"/>
          <p:cNvSpPr>
            <a:spLocks noGrp="1"/>
          </p:cNvSpPr>
          <p:nvPr>
            <p:ph type="sldNum" sz="quarter" idx="11"/>
          </p:nvPr>
        </p:nvSpPr>
        <p:spPr>
          <a:xfrm>
            <a:off x="6553200" y="6248400"/>
            <a:ext cx="2133600" cy="476250"/>
          </a:xfrm>
        </p:spPr>
        <p:txBody>
          <a:bodyPr/>
          <a:lstStyle>
            <a:lvl1pPr>
              <a:defRPr/>
            </a:lvl1pPr>
          </a:lstStyle>
          <a:p>
            <a:fld id="{26350347-1A09-9541-B577-5915B2D922EA}" type="slidenum">
              <a:rPr lang="en-US"/>
              <a:pPr/>
              <a:t>‹#›</a:t>
            </a:fld>
            <a:endParaRPr lang="en-US"/>
          </a:p>
        </p:txBody>
      </p:sp>
      <p:sp>
        <p:nvSpPr>
          <p:cNvPr id="7" name="Footer Placeholder 6"/>
          <p:cNvSpPr>
            <a:spLocks noGrp="1"/>
          </p:cNvSpPr>
          <p:nvPr>
            <p:ph type="ftr" sz="quarter" idx="12"/>
          </p:nvPr>
        </p:nvSpPr>
        <p:spPr>
          <a:xfrm>
            <a:off x="3124200" y="6248400"/>
            <a:ext cx="2895600" cy="476250"/>
          </a:xfrm>
        </p:spPr>
        <p:txBody>
          <a:bodyPr/>
          <a:lstStyle>
            <a:lvl1pPr>
              <a:defRPr/>
            </a:lvl1pPr>
          </a:lstStyle>
          <a:p>
            <a:endParaRPr lang="en-US"/>
          </a:p>
        </p:txBody>
      </p:sp>
    </p:spTree>
    <p:extLst>
      <p:ext uri="{BB962C8B-B14F-4D97-AF65-F5344CB8AC3E}">
        <p14:creationId xmlns:p14="http://schemas.microsoft.com/office/powerpoint/2010/main" val="892711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endParaRPr lang="en-US"/>
          </a:p>
        </p:txBody>
      </p:sp>
      <p:sp>
        <p:nvSpPr>
          <p:cNvPr id="8" name="Rectangle 3"/>
          <p:cNvSpPr>
            <a:spLocks noGrp="1" noChangeArrowheads="1"/>
          </p:cNvSpPr>
          <p:nvPr>
            <p:ph type="sldNum" sz="quarter" idx="11"/>
          </p:nvPr>
        </p:nvSpPr>
        <p:spPr>
          <a:ln/>
        </p:spPr>
        <p:txBody>
          <a:bodyPr/>
          <a:lstStyle>
            <a:lvl1pPr>
              <a:defRPr/>
            </a:lvl1pPr>
          </a:lstStyle>
          <a:p>
            <a:fld id="{EE072C9A-17C7-F24B-ADAC-F95BAC062195}" type="slidenum">
              <a:rPr lang="en-US"/>
              <a:pPr/>
              <a:t>‹#›</a:t>
            </a:fld>
            <a:endParaRPr lang="en-US"/>
          </a:p>
        </p:txBody>
      </p:sp>
      <p:sp>
        <p:nvSpPr>
          <p:cNvPr id="9" name="Rectangle 14"/>
          <p:cNvSpPr>
            <a:spLocks noGrp="1" noChangeArrowheads="1"/>
          </p:cNvSpPr>
          <p:nvPr>
            <p:ph type="ftr" sz="quarter" idx="12"/>
          </p:nvPr>
        </p:nvSpPr>
        <p:spPr>
          <a:ln/>
        </p:spPr>
        <p:txBody>
          <a:bodyPr/>
          <a:lstStyle>
            <a:lvl1pPr>
              <a:defRPr/>
            </a:lvl1pPr>
          </a:lstStyle>
          <a:p>
            <a:endParaRPr lang="en-US"/>
          </a:p>
        </p:txBody>
      </p:sp>
    </p:spTree>
    <p:extLst>
      <p:ext uri="{BB962C8B-B14F-4D97-AF65-F5344CB8AC3E}">
        <p14:creationId xmlns:p14="http://schemas.microsoft.com/office/powerpoint/2010/main" val="20318053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E9A1CDE7-9C2B-2249-8084-C69A707FD910}" type="slidenum">
              <a:rPr lang="en-US"/>
              <a:pPr/>
              <a:t>‹#›</a:t>
            </a:fld>
            <a:endParaRPr lang="en-US"/>
          </a:p>
        </p:txBody>
      </p:sp>
    </p:spTree>
    <p:extLst>
      <p:ext uri="{BB962C8B-B14F-4D97-AF65-F5344CB8AC3E}">
        <p14:creationId xmlns:p14="http://schemas.microsoft.com/office/powerpoint/2010/main" val="396479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83DA18-3411-2347-9DDA-CD0037F7C5A4}" type="datetimeFigureOut">
              <a:rPr lang="en-US" smtClean="0"/>
              <a:pPr/>
              <a:t>4/8/13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87C8A3-99B7-6542-886A-E749B43F8C44}" type="slidenum">
              <a:rPr lang="en-US" smtClean="0"/>
              <a:pPr/>
              <a:t>‹#›</a:t>
            </a:fld>
            <a:endParaRPr lang="en-US"/>
          </a:p>
        </p:txBody>
      </p:sp>
    </p:spTree>
    <p:extLst>
      <p:ext uri="{BB962C8B-B14F-4D97-AF65-F5344CB8AC3E}">
        <p14:creationId xmlns:p14="http://schemas.microsoft.com/office/powerpoint/2010/main" val="3282927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83DA18-3411-2347-9DDA-CD0037F7C5A4}" type="datetimeFigureOut">
              <a:rPr lang="en-US" smtClean="0"/>
              <a:pPr/>
              <a:t>4/8/13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87C8A3-99B7-6542-886A-E749B43F8C44}" type="slidenum">
              <a:rPr lang="en-US" smtClean="0"/>
              <a:pPr/>
              <a:t>‹#›</a:t>
            </a:fld>
            <a:endParaRPr lang="en-US"/>
          </a:p>
        </p:txBody>
      </p:sp>
    </p:spTree>
    <p:extLst>
      <p:ext uri="{BB962C8B-B14F-4D97-AF65-F5344CB8AC3E}">
        <p14:creationId xmlns:p14="http://schemas.microsoft.com/office/powerpoint/2010/main" val="1591025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883DA18-3411-2347-9DDA-CD0037F7C5A4}" type="datetimeFigureOut">
              <a:rPr lang="en-US" smtClean="0"/>
              <a:pPr/>
              <a:t>4/8/13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87C8A3-99B7-6542-886A-E749B43F8C44}" type="slidenum">
              <a:rPr lang="en-US" smtClean="0"/>
              <a:pPr/>
              <a:t>‹#›</a:t>
            </a:fld>
            <a:endParaRPr lang="en-US"/>
          </a:p>
        </p:txBody>
      </p:sp>
    </p:spTree>
    <p:extLst>
      <p:ext uri="{BB962C8B-B14F-4D97-AF65-F5344CB8AC3E}">
        <p14:creationId xmlns:p14="http://schemas.microsoft.com/office/powerpoint/2010/main" val="1934907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883DA18-3411-2347-9DDA-CD0037F7C5A4}" type="datetimeFigureOut">
              <a:rPr lang="en-US" smtClean="0"/>
              <a:pPr/>
              <a:t>4/8/13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87C8A3-99B7-6542-886A-E749B43F8C44}" type="slidenum">
              <a:rPr lang="en-US" smtClean="0"/>
              <a:pPr/>
              <a:t>‹#›</a:t>
            </a:fld>
            <a:endParaRPr lang="en-US"/>
          </a:p>
        </p:txBody>
      </p:sp>
    </p:spTree>
    <p:extLst>
      <p:ext uri="{BB962C8B-B14F-4D97-AF65-F5344CB8AC3E}">
        <p14:creationId xmlns:p14="http://schemas.microsoft.com/office/powerpoint/2010/main" val="2316475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883DA18-3411-2347-9DDA-CD0037F7C5A4}" type="datetimeFigureOut">
              <a:rPr lang="en-US" smtClean="0"/>
              <a:pPr/>
              <a:t>4/8/13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87C8A3-99B7-6542-886A-E749B43F8C44}" type="slidenum">
              <a:rPr lang="en-US" smtClean="0"/>
              <a:pPr/>
              <a:t>‹#›</a:t>
            </a:fld>
            <a:endParaRPr lang="en-US"/>
          </a:p>
        </p:txBody>
      </p:sp>
    </p:spTree>
    <p:extLst>
      <p:ext uri="{BB962C8B-B14F-4D97-AF65-F5344CB8AC3E}">
        <p14:creationId xmlns:p14="http://schemas.microsoft.com/office/powerpoint/2010/main" val="1500361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83DA18-3411-2347-9DDA-CD0037F7C5A4}" type="datetimeFigureOut">
              <a:rPr lang="en-US" smtClean="0"/>
              <a:pPr/>
              <a:t>4/8/13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87C8A3-99B7-6542-886A-E749B43F8C44}" type="slidenum">
              <a:rPr lang="en-US" smtClean="0"/>
              <a:pPr/>
              <a:t>‹#›</a:t>
            </a:fld>
            <a:endParaRPr lang="en-US"/>
          </a:p>
        </p:txBody>
      </p:sp>
    </p:spTree>
    <p:extLst>
      <p:ext uri="{BB962C8B-B14F-4D97-AF65-F5344CB8AC3E}">
        <p14:creationId xmlns:p14="http://schemas.microsoft.com/office/powerpoint/2010/main" val="1756399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83DA18-3411-2347-9DDA-CD0037F7C5A4}" type="datetimeFigureOut">
              <a:rPr lang="en-US" smtClean="0"/>
              <a:pPr/>
              <a:t>4/8/13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87C8A3-99B7-6542-886A-E749B43F8C44}" type="slidenum">
              <a:rPr lang="en-US" smtClean="0"/>
              <a:pPr/>
              <a:t>‹#›</a:t>
            </a:fld>
            <a:endParaRPr lang="en-US"/>
          </a:p>
        </p:txBody>
      </p:sp>
    </p:spTree>
    <p:extLst>
      <p:ext uri="{BB962C8B-B14F-4D97-AF65-F5344CB8AC3E}">
        <p14:creationId xmlns:p14="http://schemas.microsoft.com/office/powerpoint/2010/main" val="246661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83DA18-3411-2347-9DDA-CD0037F7C5A4}" type="datetimeFigureOut">
              <a:rPr lang="en-US" smtClean="0"/>
              <a:pPr/>
              <a:t>4/8/13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87C8A3-99B7-6542-886A-E749B43F8C44}" type="slidenum">
              <a:rPr lang="en-US" smtClean="0"/>
              <a:pPr/>
              <a:t>‹#›</a:t>
            </a:fld>
            <a:endParaRPr lang="en-US"/>
          </a:p>
        </p:txBody>
      </p:sp>
    </p:spTree>
    <p:extLst>
      <p:ext uri="{BB962C8B-B14F-4D97-AF65-F5344CB8AC3E}">
        <p14:creationId xmlns:p14="http://schemas.microsoft.com/office/powerpoint/2010/main" val="78230396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83DA18-3411-2347-9DDA-CD0037F7C5A4}" type="datetimeFigureOut">
              <a:rPr lang="en-US" smtClean="0"/>
              <a:pPr/>
              <a:t>4/8/13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87C8A3-99B7-6542-886A-E749B43F8C44}" type="slidenum">
              <a:rPr lang="en-US" smtClean="0"/>
              <a:pPr/>
              <a:t>‹#›</a:t>
            </a:fld>
            <a:endParaRPr lang="en-US"/>
          </a:p>
        </p:txBody>
      </p:sp>
    </p:spTree>
    <p:extLst>
      <p:ext uri="{BB962C8B-B14F-4D97-AF65-F5344CB8AC3E}">
        <p14:creationId xmlns:p14="http://schemas.microsoft.com/office/powerpoint/2010/main" val="33228619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1.wmf"/><Relationship Id="rId5" Type="http://schemas.openxmlformats.org/officeDocument/2006/relationships/oleObject" Target="../embeddings/oleObject2.bin"/><Relationship Id="rId6" Type="http://schemas.openxmlformats.org/officeDocument/2006/relationships/image" Target="../media/image12.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oleObject" Target="../embeddings/oleObject3.bin"/><Relationship Id="rId5" Type="http://schemas.openxmlformats.org/officeDocument/2006/relationships/image" Target="../media/image13.wmf"/><Relationship Id="rId6" Type="http://schemas.openxmlformats.org/officeDocument/2006/relationships/oleObject" Target="../embeddings/oleObject4.bin"/><Relationship Id="rId7" Type="http://schemas.openxmlformats.org/officeDocument/2006/relationships/image" Target="../media/image14.w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png"/><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18.wmf"/><Relationship Id="rId1" Type="http://schemas.openxmlformats.org/officeDocument/2006/relationships/vmlDrawing" Target="../drawings/vmlDrawing3.vml"/><Relationship Id="rId2"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1" Type="http://schemas.openxmlformats.org/officeDocument/2006/relationships/oleObject" Target="../embeddings/oleObject10.bin"/><Relationship Id="rId12" Type="http://schemas.openxmlformats.org/officeDocument/2006/relationships/image" Target="../media/image23.wmf"/><Relationship Id="rId1" Type="http://schemas.openxmlformats.org/officeDocument/2006/relationships/vmlDrawing" Target="../drawings/vmlDrawing4.vml"/><Relationship Id="rId2" Type="http://schemas.openxmlformats.org/officeDocument/2006/relationships/slideLayout" Target="../slideLayouts/slideLayout14.xml"/><Relationship Id="rId3" Type="http://schemas.openxmlformats.org/officeDocument/2006/relationships/oleObject" Target="../embeddings/oleObject6.bin"/><Relationship Id="rId4" Type="http://schemas.openxmlformats.org/officeDocument/2006/relationships/image" Target="../media/image19.wmf"/><Relationship Id="rId5" Type="http://schemas.openxmlformats.org/officeDocument/2006/relationships/oleObject" Target="../embeddings/oleObject7.bin"/><Relationship Id="rId6" Type="http://schemas.openxmlformats.org/officeDocument/2006/relationships/image" Target="../media/image20.wmf"/><Relationship Id="rId7" Type="http://schemas.openxmlformats.org/officeDocument/2006/relationships/oleObject" Target="../embeddings/oleObject8.bin"/><Relationship Id="rId8" Type="http://schemas.openxmlformats.org/officeDocument/2006/relationships/image" Target="../media/image21.wmf"/><Relationship Id="rId9" Type="http://schemas.openxmlformats.org/officeDocument/2006/relationships/oleObject" Target="../embeddings/oleObject9.bin"/><Relationship Id="rId10" Type="http://schemas.openxmlformats.org/officeDocument/2006/relationships/image" Target="../media/image22.w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png"/><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29.png"/><Relationship Id="rId5" Type="http://schemas.openxmlformats.org/officeDocument/2006/relationships/oleObject" Target="../embeddings/Microsoft_Excel_97_-_2004_Worksheet1.xls"/><Relationship Id="rId6" Type="http://schemas.openxmlformats.org/officeDocument/2006/relationships/image" Target="../media/image28.emf"/><Relationship Id="rId7" Type="http://schemas.openxmlformats.org/officeDocument/2006/relationships/image" Target="../media/image30.png"/><Relationship Id="rId8" Type="http://schemas.openxmlformats.org/officeDocument/2006/relationships/image" Target="../media/image31.png"/><Relationship Id="rId1" Type="http://schemas.openxmlformats.org/officeDocument/2006/relationships/vmlDrawing" Target="../drawings/vmlDrawing5.vml"/><Relationship Id="rId2"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33.png"/><Relationship Id="rId5" Type="http://schemas.openxmlformats.org/officeDocument/2006/relationships/oleObject" Target="../embeddings/Microsoft_Excel_97_-_2004_Worksheet2.xls"/><Relationship Id="rId6" Type="http://schemas.openxmlformats.org/officeDocument/2006/relationships/image" Target="../media/image32.png"/><Relationship Id="rId1" Type="http://schemas.openxmlformats.org/officeDocument/2006/relationships/vmlDrawing" Target="../drawings/vmlDrawing6.vml"/><Relationship Id="rId2"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1.bin"/><Relationship Id="rId4" Type="http://schemas.openxmlformats.org/officeDocument/2006/relationships/image" Target="../media/image34.emf"/><Relationship Id="rId5" Type="http://schemas.openxmlformats.org/officeDocument/2006/relationships/oleObject" Target="../embeddings/oleObject12.bin"/><Relationship Id="rId6" Type="http://schemas.openxmlformats.org/officeDocument/2006/relationships/image" Target="../media/image35.emf"/><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media" Target="file://localhost/Users/overeem/DATA/CSDMS/EKT/NCEDSummerschool2012/lecture2_StratigraphyModeling/5_2%20diffusion.mov" TargetMode="External"/><Relationship Id="rId4" Type="http://schemas.openxmlformats.org/officeDocument/2006/relationships/video" Target="file://localhost/Users/overeem/DATA/CSDMS/EKT/NCEDSummerschool2012/lecture2_StratigraphyModeling/5_2%20diffusion.mov" TargetMode="External"/><Relationship Id="rId5" Type="http://schemas.openxmlformats.org/officeDocument/2006/relationships/slideLayout" Target="../slideLayouts/slideLayout7.xml"/><Relationship Id="rId6" Type="http://schemas.openxmlformats.org/officeDocument/2006/relationships/image" Target="../media/image36.png"/><Relationship Id="rId7" Type="http://schemas.openxmlformats.org/officeDocument/2006/relationships/image" Target="../media/image37.png"/><Relationship Id="rId1" Type="http://schemas.microsoft.com/office/2007/relationships/media" Target="file://localhost/Users/overeem/DATA/CSDMS/EKT/NCEDSummerschool2012/lecture2_StratigraphyModeling/5_1%20just-plume.mov" TargetMode="External"/><Relationship Id="rId2" Type="http://schemas.openxmlformats.org/officeDocument/2006/relationships/video" Target="file://localhost/Users/overeem/DATA/CSDMS/EKT/NCEDSummerschool2012/lecture2_StratigraphyModeling/5_1%20just-plume.mov" TargetMode="External"/></Relationships>
</file>

<file path=ppt/slides/_rels/slide24.xml.rels><?xml version="1.0" encoding="UTF-8" standalone="yes"?>
<Relationships xmlns="http://schemas.openxmlformats.org/package/2006/relationships"><Relationship Id="rId3" Type="http://schemas.microsoft.com/office/2007/relationships/media" Target="file://localhost/Volumes/Data/CSDMS/workshops/2011/hands_onSedFlux/5_3%20muds.mov" TargetMode="External"/><Relationship Id="rId4" Type="http://schemas.openxmlformats.org/officeDocument/2006/relationships/video" Target="file://localhost/Volumes/Data/CSDMS/workshops/2011/hands_onSedFlux/5_3%20muds.mov" TargetMode="External"/><Relationship Id="rId5" Type="http://schemas.openxmlformats.org/officeDocument/2006/relationships/slideLayout" Target="../slideLayouts/slideLayout7.xml"/><Relationship Id="rId6" Type="http://schemas.openxmlformats.org/officeDocument/2006/relationships/image" Target="../media/image38.png"/><Relationship Id="rId7" Type="http://schemas.openxmlformats.org/officeDocument/2006/relationships/image" Target="../media/image39.png"/><Relationship Id="rId1" Type="http://schemas.microsoft.com/office/2007/relationships/media" Target="file://localhost/Volumes/Data/CSDMS/workshops/2011/hands_onSedFlux/5_2%20diffusion.mov" TargetMode="External"/><Relationship Id="rId2" Type="http://schemas.openxmlformats.org/officeDocument/2006/relationships/video" Target="file://localhost/Volumes/Data/CSDMS/workshops/2011/hands_onSedFlux/5_2%20diffusion.mov"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40.png"/><Relationship Id="rId1" Type="http://schemas.microsoft.com/office/2007/relationships/media" Target="file://localhost/Users/overeem/DATA/CSDMS/EKT/NCEDSummerschool2012/lecture2_StratigraphyModeling/4_5%20longshore.mpg" TargetMode="External"/><Relationship Id="rId2" Type="http://schemas.openxmlformats.org/officeDocument/2006/relationships/video" Target="file://localhost/Users/overeem/DATA/CSDMS/EKT/NCEDSummerschool2012/lecture2_StratigraphyModeling/4_5%20longshore.mpg"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eg"/><Relationship Id="rId3" Type="http://schemas.openxmlformats.org/officeDocument/2006/relationships/image" Target="../media/image4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5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 Id="rId3" Type="http://schemas.openxmlformats.org/officeDocument/2006/relationships/image" Target="../media/image5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microsoft.com/office/2007/relationships/media" Target="../media/media2.avi"/><Relationship Id="rId4" Type="http://schemas.openxmlformats.org/officeDocument/2006/relationships/video" Target="../media/media2.avi"/><Relationship Id="rId5" Type="http://schemas.openxmlformats.org/officeDocument/2006/relationships/slideLayout" Target="../slideLayouts/slideLayout2.xml"/><Relationship Id="rId6" Type="http://schemas.openxmlformats.org/officeDocument/2006/relationships/notesSlide" Target="../notesSlides/notesSlide3.xml"/><Relationship Id="rId7" Type="http://schemas.openxmlformats.org/officeDocument/2006/relationships/image" Target="../media/image5.png"/><Relationship Id="rId8" Type="http://schemas.openxmlformats.org/officeDocument/2006/relationships/image" Target="../media/image6.png"/><Relationship Id="rId1" Type="http://schemas.microsoft.com/office/2007/relationships/media" Target="../media/media1.avi"/><Relationship Id="rId2" Type="http://schemas.openxmlformats.org/officeDocument/2006/relationships/video" Target="../media/media1.avi"/></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92150" y="17830"/>
            <a:ext cx="7772400" cy="1470025"/>
          </a:xfrm>
        </p:spPr>
        <p:txBody>
          <a:bodyPr>
            <a:normAutofit/>
          </a:bodyPr>
          <a:lstStyle/>
          <a:p>
            <a:r>
              <a:rPr lang="en-US" b="1" dirty="0" smtClean="0"/>
              <a:t>Modeling </a:t>
            </a:r>
            <a:r>
              <a:rPr lang="en-US" b="1" dirty="0"/>
              <a:t>S</a:t>
            </a:r>
            <a:r>
              <a:rPr lang="en-US" b="1" dirty="0" smtClean="0"/>
              <a:t>tratigraphy</a:t>
            </a:r>
            <a:endParaRPr lang="en-US" b="1" dirty="0"/>
          </a:p>
        </p:txBody>
      </p:sp>
      <p:sp>
        <p:nvSpPr>
          <p:cNvPr id="3" name="Subtitle 2"/>
          <p:cNvSpPr>
            <a:spLocks noGrp="1"/>
          </p:cNvSpPr>
          <p:nvPr>
            <p:ph type="subTitle" idx="1"/>
          </p:nvPr>
        </p:nvSpPr>
        <p:spPr>
          <a:xfrm>
            <a:off x="1371600" y="5426527"/>
            <a:ext cx="6400800" cy="1752600"/>
          </a:xfrm>
        </p:spPr>
        <p:txBody>
          <a:bodyPr/>
          <a:lstStyle/>
          <a:p>
            <a:r>
              <a:rPr lang="en-US" dirty="0" smtClean="0"/>
              <a:t>Irina Overeem</a:t>
            </a:r>
            <a:endParaRPr lang="en-US" dirty="0"/>
          </a:p>
        </p:txBody>
      </p:sp>
      <p:pic>
        <p:nvPicPr>
          <p:cNvPr id="4" name="Picture 12" descr="CSDMS_high_res.png"/>
          <p:cNvPicPr>
            <a:picLocks noChangeAspect="1"/>
          </p:cNvPicPr>
          <p:nvPr/>
        </p:nvPicPr>
        <p:blipFill>
          <a:blip r:embed="rId3">
            <a:extLst>
              <a:ext uri="{28A0092B-C50C-407E-A947-70E740481C1C}">
                <a14:useLocalDpi xmlns:a14="http://schemas.microsoft.com/office/drawing/2010/main" val="0"/>
              </a:ext>
            </a:extLst>
          </a:blip>
          <a:srcRect t="12500" b="14999"/>
          <a:stretch>
            <a:fillRect/>
          </a:stretch>
        </p:blipFill>
        <p:spPr bwMode="auto">
          <a:xfrm>
            <a:off x="6550925" y="6237691"/>
            <a:ext cx="2593076" cy="626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 descr="nsf4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66" y="6147646"/>
            <a:ext cx="716704" cy="716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SFCartoo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4834" y="1642415"/>
            <a:ext cx="5720596" cy="3817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195902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457200" y="14176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400" b="1" dirty="0" smtClean="0">
                <a:latin typeface="+mj-lt"/>
                <a:ea typeface="+mj-ea"/>
                <a:cs typeface="+mj-cs"/>
              </a:rPr>
              <a:t>3</a:t>
            </a:r>
            <a:r>
              <a:rPr kumimoji="0" lang="en-US" sz="4400" b="1" i="0" u="none" strike="noStrike" kern="1200" cap="none" spc="0" normalizeH="0" baseline="0" noProof="0" dirty="0" smtClean="0">
                <a:ln>
                  <a:noFill/>
                </a:ln>
                <a:solidFill>
                  <a:schemeClr val="tx1"/>
                </a:solidFill>
                <a:effectLst/>
                <a:uLnTx/>
                <a:uFillTx/>
                <a:latin typeface="+mj-lt"/>
                <a:ea typeface="+mj-ea"/>
                <a:cs typeface="+mj-cs"/>
              </a:rPr>
              <a:t>D Processes in </a:t>
            </a:r>
            <a:r>
              <a:rPr kumimoji="0" lang="en-US" sz="4400" b="1" i="0" u="none" strike="noStrike" kern="1200" cap="none" spc="0" normalizeH="0" baseline="0" noProof="0" dirty="0" err="1" smtClean="0">
                <a:ln>
                  <a:noFill/>
                </a:ln>
                <a:solidFill>
                  <a:schemeClr val="tx1"/>
                </a:solidFill>
                <a:effectLst/>
                <a:uLnTx/>
                <a:uFillTx/>
                <a:latin typeface="+mj-lt"/>
                <a:ea typeface="+mj-ea"/>
                <a:cs typeface="+mj-cs"/>
              </a:rPr>
              <a:t>SedFlux</a:t>
            </a:r>
            <a:endParaRPr kumimoji="0" lang="en-US" sz="4400"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457200" y="-108560"/>
            <a:ext cx="8229600" cy="1143000"/>
          </a:xfrm>
        </p:spPr>
        <p:txBody>
          <a:bodyPr/>
          <a:lstStyle/>
          <a:p>
            <a:r>
              <a:rPr lang="en-US" sz="3200" b="1" dirty="0" smtClean="0"/>
              <a:t>3D Fluvial </a:t>
            </a:r>
            <a:r>
              <a:rPr lang="en-US" sz="3200" b="1" dirty="0"/>
              <a:t>erosion and deposition</a:t>
            </a:r>
          </a:p>
        </p:txBody>
      </p:sp>
      <p:sp>
        <p:nvSpPr>
          <p:cNvPr id="87043" name="Rectangle 3"/>
          <p:cNvSpPr>
            <a:spLocks noGrp="1" noChangeArrowheads="1"/>
          </p:cNvSpPr>
          <p:nvPr>
            <p:ph type="body" idx="1"/>
          </p:nvPr>
        </p:nvSpPr>
        <p:spPr>
          <a:xfrm>
            <a:off x="381000" y="2659612"/>
            <a:ext cx="8229600" cy="3923751"/>
          </a:xfrm>
        </p:spPr>
        <p:txBody>
          <a:bodyPr/>
          <a:lstStyle/>
          <a:p>
            <a:r>
              <a:rPr lang="en-US" sz="1800" i="1" dirty="0" err="1" smtClean="0"/>
              <a:t>η</a:t>
            </a:r>
            <a:r>
              <a:rPr lang="en-US" sz="1800" dirty="0" smtClean="0"/>
              <a:t> </a:t>
            </a:r>
            <a:r>
              <a:rPr lang="en-US" sz="1800" dirty="0"/>
              <a:t>is the height of the bed, </a:t>
            </a:r>
            <a:r>
              <a:rPr lang="en-US" sz="1800" i="1" dirty="0"/>
              <a:t>t </a:t>
            </a:r>
            <a:r>
              <a:rPr lang="en-US" sz="1800" dirty="0"/>
              <a:t>is time, </a:t>
            </a:r>
            <a:r>
              <a:rPr lang="en-US" sz="1800" i="1" dirty="0"/>
              <a:t>x</a:t>
            </a:r>
            <a:r>
              <a:rPr lang="en-US" sz="1800" dirty="0"/>
              <a:t> is the position along the long profile and </a:t>
            </a:r>
            <a:r>
              <a:rPr lang="en-US" sz="1800" i="1" dirty="0" err="1"/>
              <a:t>ν</a:t>
            </a:r>
            <a:r>
              <a:rPr lang="en-US" sz="1800" dirty="0"/>
              <a:t> is the diffusion coefficient</a:t>
            </a:r>
            <a:r>
              <a:rPr lang="en-US" sz="1800" dirty="0" smtClean="0"/>
              <a:t>. Transport-limited approach.</a:t>
            </a:r>
            <a:r>
              <a:rPr lang="en-US" dirty="0" smtClean="0"/>
              <a:t> </a:t>
            </a:r>
            <a:endParaRPr lang="en-US" dirty="0"/>
          </a:p>
          <a:p>
            <a:pPr>
              <a:buFontTx/>
              <a:buNone/>
            </a:pPr>
            <a:endParaRPr lang="en-US" dirty="0" smtClean="0"/>
          </a:p>
          <a:p>
            <a:endParaRPr lang="en-US" sz="1800" i="1" dirty="0" smtClean="0"/>
          </a:p>
          <a:p>
            <a:endParaRPr lang="en-US" sz="1800" i="1" dirty="0" smtClean="0"/>
          </a:p>
          <a:p>
            <a:endParaRPr lang="en-US" sz="1800" i="1" dirty="0" smtClean="0"/>
          </a:p>
          <a:p>
            <a:r>
              <a:rPr lang="en-US" sz="1800" i="1" dirty="0" err="1" smtClean="0"/>
              <a:t>q</a:t>
            </a:r>
            <a:r>
              <a:rPr lang="en-US" sz="1800" i="1" dirty="0" smtClean="0"/>
              <a:t> </a:t>
            </a:r>
            <a:r>
              <a:rPr lang="en-US" sz="1800" dirty="0"/>
              <a:t>is the discharge, </a:t>
            </a:r>
            <a:r>
              <a:rPr lang="en-US" sz="1800" i="1" dirty="0" err="1"/>
              <a:t>cf</a:t>
            </a:r>
            <a:r>
              <a:rPr lang="en-US" sz="1800" i="1" dirty="0"/>
              <a:t> </a:t>
            </a:r>
            <a:r>
              <a:rPr lang="en-US" sz="1800" dirty="0"/>
              <a:t>is the drag coefficient, </a:t>
            </a:r>
            <a:r>
              <a:rPr lang="en-US" sz="1800" i="1" dirty="0"/>
              <a:t>C0</a:t>
            </a:r>
            <a:r>
              <a:rPr lang="en-US" sz="1800" dirty="0"/>
              <a:t> is the sediment concentration of the bed, </a:t>
            </a:r>
            <a:r>
              <a:rPr lang="en-US" sz="1800" i="1" dirty="0" err="1"/>
              <a:t>s</a:t>
            </a:r>
            <a:r>
              <a:rPr lang="en-US" sz="1800" dirty="0"/>
              <a:t> is sediment-specific gravity and </a:t>
            </a:r>
            <a:r>
              <a:rPr lang="en-US" sz="1800" i="1" dirty="0"/>
              <a:t>A</a:t>
            </a:r>
            <a:r>
              <a:rPr lang="en-US" sz="1800" dirty="0"/>
              <a:t> is a river-type dependent constant. A differs for meandering rivers  (</a:t>
            </a:r>
            <a:r>
              <a:rPr lang="en-US" sz="1800" i="1" dirty="0"/>
              <a:t>A</a:t>
            </a:r>
            <a:r>
              <a:rPr lang="en-US" sz="1800" dirty="0"/>
              <a:t>=1) and braided rivers </a:t>
            </a:r>
            <a:r>
              <a:rPr lang="en-US" sz="1800" i="1" dirty="0"/>
              <a:t>(A</a:t>
            </a:r>
            <a:r>
              <a:rPr lang="en-US" sz="1800" dirty="0"/>
              <a:t> = (</a:t>
            </a:r>
            <a:r>
              <a:rPr lang="en-US" sz="1800" dirty="0" err="1"/>
              <a:t>ε</a:t>
            </a:r>
            <a:r>
              <a:rPr lang="en-US" sz="1800" dirty="0"/>
              <a:t> / (1+ </a:t>
            </a:r>
            <a:r>
              <a:rPr lang="en-US" sz="1800" dirty="0" err="1"/>
              <a:t>ε</a:t>
            </a:r>
            <a:r>
              <a:rPr lang="en-US" sz="1800" dirty="0"/>
              <a:t>)) 3/2 ). The value of  </a:t>
            </a:r>
            <a:r>
              <a:rPr lang="en-US" sz="1800" dirty="0" err="1"/>
              <a:t>ε</a:t>
            </a:r>
            <a:r>
              <a:rPr lang="en-US" sz="1800" dirty="0"/>
              <a:t> relates the shear stress, </a:t>
            </a:r>
            <a:r>
              <a:rPr lang="en-US" sz="1800" dirty="0" err="1"/>
              <a:t>τ</a:t>
            </a:r>
            <a:r>
              <a:rPr lang="en-US" sz="1800" dirty="0"/>
              <a:t>, in the center of the channel to the critical shear stress, </a:t>
            </a:r>
            <a:r>
              <a:rPr lang="en-US" sz="1800" dirty="0" err="1"/>
              <a:t>τc</a:t>
            </a:r>
            <a:r>
              <a:rPr lang="en-US" sz="1800" dirty="0"/>
              <a:t>, needed for bank erosion (</a:t>
            </a:r>
            <a:r>
              <a:rPr lang="en-US" sz="1800" dirty="0" err="1"/>
              <a:t>τ</a:t>
            </a:r>
            <a:r>
              <a:rPr lang="en-US" sz="1800" dirty="0"/>
              <a:t> = (1+ </a:t>
            </a:r>
            <a:r>
              <a:rPr lang="en-US" sz="1800" dirty="0" err="1"/>
              <a:t>ε</a:t>
            </a:r>
            <a:r>
              <a:rPr lang="en-US" sz="1800" dirty="0"/>
              <a:t>) </a:t>
            </a:r>
            <a:r>
              <a:rPr lang="en-US" sz="1800" dirty="0" err="1"/>
              <a:t>τc</a:t>
            </a:r>
            <a:r>
              <a:rPr lang="en-US" sz="1800" dirty="0"/>
              <a:t> ). </a:t>
            </a:r>
          </a:p>
        </p:txBody>
      </p:sp>
      <p:sp>
        <p:nvSpPr>
          <p:cNvPr id="87045"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aphicFrame>
        <p:nvGraphicFramePr>
          <p:cNvPr id="87044" name="Object 4"/>
          <p:cNvGraphicFramePr>
            <a:graphicFrameLocks noChangeAspect="1"/>
          </p:cNvGraphicFramePr>
          <p:nvPr/>
        </p:nvGraphicFramePr>
        <p:xfrm>
          <a:off x="838200" y="1389512"/>
          <a:ext cx="2057400" cy="1108075"/>
        </p:xfrm>
        <a:graphic>
          <a:graphicData uri="http://schemas.openxmlformats.org/presentationml/2006/ole">
            <mc:AlternateContent xmlns:mc="http://schemas.openxmlformats.org/markup-compatibility/2006">
              <mc:Choice xmlns:v="urn:schemas-microsoft-com:vml" Requires="v">
                <p:oleObj spid="_x0000_s42026" name="Equation" r:id="rId3" imgW="774364" imgH="418918" progId="Equation.3">
                  <p:embed/>
                </p:oleObj>
              </mc:Choice>
              <mc:Fallback>
                <p:oleObj name="Equation" r:id="rId3" imgW="774364" imgH="418918" progId="Equation.3">
                  <p:embed/>
                  <p:pic>
                    <p:nvPicPr>
                      <p:cNvPr id="0" name="Picture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389512"/>
                        <a:ext cx="2057400" cy="1108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7047" name="Rectangle 7"/>
          <p:cNvSpPr>
            <a:spLocks noChangeArrowheads="1"/>
          </p:cNvSpPr>
          <p:nvPr/>
        </p:nvSpPr>
        <p:spPr bwMode="auto">
          <a:xfrm>
            <a:off x="0" y="31813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aphicFrame>
        <p:nvGraphicFramePr>
          <p:cNvPr id="87046" name="Object 6"/>
          <p:cNvGraphicFramePr>
            <a:graphicFrameLocks noChangeAspect="1"/>
          </p:cNvGraphicFramePr>
          <p:nvPr/>
        </p:nvGraphicFramePr>
        <p:xfrm>
          <a:off x="688265" y="3756014"/>
          <a:ext cx="2590800" cy="1203325"/>
        </p:xfrm>
        <a:graphic>
          <a:graphicData uri="http://schemas.openxmlformats.org/presentationml/2006/ole">
            <mc:AlternateContent xmlns:mc="http://schemas.openxmlformats.org/markup-compatibility/2006">
              <mc:Choice xmlns:v="urn:schemas-microsoft-com:vml" Requires="v">
                <p:oleObj spid="_x0000_s42027" name="Equation" r:id="rId5" imgW="1066337" imgH="495085" progId="Equation.3">
                  <p:embed/>
                </p:oleObj>
              </mc:Choice>
              <mc:Fallback>
                <p:oleObj name="Equation" r:id="rId5" imgW="1066337" imgH="495085" progId="Equation.3">
                  <p:embed/>
                  <p:pic>
                    <p:nvPicPr>
                      <p:cNvPr id="0" name="Picture 3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265" y="3756014"/>
                        <a:ext cx="2590800" cy="1203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7048" name="Text Box 8"/>
          <p:cNvSpPr txBox="1">
            <a:spLocks noChangeArrowheads="1"/>
          </p:cNvSpPr>
          <p:nvPr/>
        </p:nvSpPr>
        <p:spPr bwMode="auto">
          <a:xfrm>
            <a:off x="2003554" y="748946"/>
            <a:ext cx="56848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dirty="0"/>
              <a:t>Paola et al. (1992), based on first principles of mass and momentum conservation</a:t>
            </a:r>
            <a:endParaRPr lang="en-US" dirty="0"/>
          </a:p>
        </p:txBody>
      </p:sp>
    </p:spTree>
    <p:extLst>
      <p:ext uri="{BB962C8B-B14F-4D97-AF65-F5344CB8AC3E}">
        <p14:creationId xmlns:p14="http://schemas.microsoft.com/office/powerpoint/2010/main" val="214217539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0"/>
            <a:ext cx="8229600" cy="1143000"/>
          </a:xfrm>
        </p:spPr>
        <p:txBody>
          <a:bodyPr/>
          <a:lstStyle/>
          <a:p>
            <a:r>
              <a:rPr lang="en-US" sz="3200" b="1" dirty="0" smtClean="0"/>
              <a:t>3D Avulsion </a:t>
            </a:r>
            <a:r>
              <a:rPr lang="en-US" sz="3200" b="1" dirty="0"/>
              <a:t>mechanism</a:t>
            </a:r>
          </a:p>
        </p:txBody>
      </p:sp>
      <p:pic>
        <p:nvPicPr>
          <p:cNvPr id="21508" name="Picture 4" descr="figure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33400" y="1066800"/>
            <a:ext cx="5486400" cy="2455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21511" name="Text Box 7"/>
          <p:cNvSpPr txBox="1">
            <a:spLocks noChangeArrowheads="1"/>
          </p:cNvSpPr>
          <p:nvPr/>
        </p:nvSpPr>
        <p:spPr bwMode="auto">
          <a:xfrm>
            <a:off x="456555" y="5355712"/>
            <a:ext cx="82296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a:t>At specific time steps, </a:t>
            </a:r>
            <a:r>
              <a:rPr lang="en-US" i="1" dirty="0" err="1"/>
              <a:t>t</a:t>
            </a:r>
            <a:r>
              <a:rPr lang="en-US" i="1" dirty="0"/>
              <a:t> + </a:t>
            </a:r>
            <a:r>
              <a:rPr lang="en-US" i="1" dirty="0" err="1"/>
              <a:t>Δt</a:t>
            </a:r>
            <a:r>
              <a:rPr lang="en-US" dirty="0"/>
              <a:t>, the river mouth angle, </a:t>
            </a:r>
            <a:r>
              <a:rPr lang="en-US" i="1" dirty="0"/>
              <a:t>A</a:t>
            </a:r>
            <a:r>
              <a:rPr lang="en-US" dirty="0"/>
              <a:t>, changes by an amount drawn from a Gaussian distribution. The rate of switching is controlled by changing the scaling factor,</a:t>
            </a:r>
            <a:r>
              <a:rPr lang="en-US" i="1" dirty="0"/>
              <a:t> </a:t>
            </a:r>
            <a:r>
              <a:rPr lang="en-US" i="1" dirty="0" err="1"/>
              <a:t>μ</a:t>
            </a:r>
            <a:r>
              <a:rPr lang="en-US" i="1" dirty="0"/>
              <a:t> </a:t>
            </a:r>
            <a:r>
              <a:rPr lang="en-US" dirty="0"/>
              <a:t>of the Gaussian deviate, </a:t>
            </a:r>
            <a:r>
              <a:rPr lang="en-US" i="1" dirty="0"/>
              <a:t>X</a:t>
            </a:r>
            <a:r>
              <a:rPr lang="en-US" dirty="0"/>
              <a:t>.</a:t>
            </a:r>
          </a:p>
        </p:txBody>
      </p:sp>
      <p:sp>
        <p:nvSpPr>
          <p:cNvPr id="21513" name="Rectangle 9"/>
          <p:cNvSpPr>
            <a:spLocks noChangeArrowheads="1"/>
          </p:cNvSpPr>
          <p:nvPr/>
        </p:nvSpPr>
        <p:spPr bwMode="auto">
          <a:xfrm>
            <a:off x="0" y="3314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aphicFrame>
        <p:nvGraphicFramePr>
          <p:cNvPr id="21512" name="Object 8"/>
          <p:cNvGraphicFramePr>
            <a:graphicFrameLocks noChangeAspect="1"/>
          </p:cNvGraphicFramePr>
          <p:nvPr/>
        </p:nvGraphicFramePr>
        <p:xfrm>
          <a:off x="685800" y="3733800"/>
          <a:ext cx="2590800" cy="622300"/>
        </p:xfrm>
        <a:graphic>
          <a:graphicData uri="http://schemas.openxmlformats.org/presentationml/2006/ole">
            <mc:AlternateContent xmlns:mc="http://schemas.openxmlformats.org/markup-compatibility/2006">
              <mc:Choice xmlns:v="urn:schemas-microsoft-com:vml" Requires="v">
                <p:oleObj spid="_x0000_s43048" r:id="rId4" imgW="952087" imgH="228501" progId="">
                  <p:embed/>
                </p:oleObj>
              </mc:Choice>
              <mc:Fallback>
                <p:oleObj r:id="rId4" imgW="952087" imgH="228501" progId="">
                  <p:embed/>
                  <p:pic>
                    <p:nvPicPr>
                      <p:cNvPr id="0" name="Picture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3733800"/>
                        <a:ext cx="2590800" cy="622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515" name="Rectangle 11"/>
          <p:cNvSpPr>
            <a:spLocks noChangeArrowheads="1"/>
          </p:cNvSpPr>
          <p:nvPr/>
        </p:nvSpPr>
        <p:spPr bwMode="auto">
          <a:xfrm>
            <a:off x="0" y="33258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aphicFrame>
        <p:nvGraphicFramePr>
          <p:cNvPr id="21514" name="Object 10"/>
          <p:cNvGraphicFramePr>
            <a:graphicFrameLocks noChangeAspect="1"/>
          </p:cNvGraphicFramePr>
          <p:nvPr/>
        </p:nvGraphicFramePr>
        <p:xfrm>
          <a:off x="609600" y="4648200"/>
          <a:ext cx="1676400" cy="552450"/>
        </p:xfrm>
        <a:graphic>
          <a:graphicData uri="http://schemas.openxmlformats.org/presentationml/2006/ole">
            <mc:AlternateContent xmlns:mc="http://schemas.openxmlformats.org/markup-compatibility/2006">
              <mc:Choice xmlns:v="urn:schemas-microsoft-com:vml" Requires="v">
                <p:oleObj spid="_x0000_s43049" name="Equation" r:id="rId6" imgW="622030" imgH="203112" progId="Equation.3">
                  <p:embed/>
                </p:oleObj>
              </mc:Choice>
              <mc:Fallback>
                <p:oleObj name="Equation" r:id="rId6" imgW="622030" imgH="203112" progId="Equation.3">
                  <p:embed/>
                  <p:pic>
                    <p:nvPicPr>
                      <p:cNvPr id="0" name="Picture 3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4648200"/>
                        <a:ext cx="167640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15597033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8440" name="Rectangle 8"/>
          <p:cNvSpPr>
            <a:spLocks noGrp="1" noChangeArrowheads="1"/>
          </p:cNvSpPr>
          <p:nvPr>
            <p:ph type="title"/>
          </p:nvPr>
        </p:nvSpPr>
        <p:spPr>
          <a:xfrm>
            <a:off x="457200" y="0"/>
            <a:ext cx="8229600" cy="1143000"/>
          </a:xfrm>
        </p:spPr>
        <p:txBody>
          <a:bodyPr/>
          <a:lstStyle/>
          <a:p>
            <a:r>
              <a:rPr lang="en-US" sz="3200" b="1" dirty="0"/>
              <a:t>Avulsions of main delta lobe</a:t>
            </a:r>
          </a:p>
        </p:txBody>
      </p:sp>
      <p:pic>
        <p:nvPicPr>
          <p:cNvPr id="18436" name="Picture 4" descr="avulsion-high"/>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7200" y="2347913"/>
            <a:ext cx="4038600" cy="30305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18439" name="Picture 7" descr="avulsion-low"/>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2347913"/>
            <a:ext cx="4038600" cy="30305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8442" name="Text Box 10"/>
          <p:cNvSpPr txBox="1">
            <a:spLocks noChangeArrowheads="1"/>
          </p:cNvSpPr>
          <p:nvPr/>
        </p:nvSpPr>
        <p:spPr bwMode="auto">
          <a:xfrm>
            <a:off x="669925" y="5370513"/>
            <a:ext cx="3600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High avulsion frequency results in</a:t>
            </a:r>
          </a:p>
          <a:p>
            <a:r>
              <a:rPr lang="en-US"/>
              <a:t>uniform progradation</a:t>
            </a:r>
          </a:p>
        </p:txBody>
      </p:sp>
      <p:sp>
        <p:nvSpPr>
          <p:cNvPr id="18443" name="Text Box 11"/>
          <p:cNvSpPr txBox="1">
            <a:spLocks noChangeArrowheads="1"/>
          </p:cNvSpPr>
          <p:nvPr/>
        </p:nvSpPr>
        <p:spPr bwMode="auto">
          <a:xfrm>
            <a:off x="5029200" y="5334000"/>
            <a:ext cx="36131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Low avulsion frequency results in</a:t>
            </a:r>
          </a:p>
          <a:p>
            <a:r>
              <a:rPr lang="en-US"/>
              <a:t>distinct lobe formation and locally </a:t>
            </a:r>
          </a:p>
          <a:p>
            <a:r>
              <a:rPr lang="en-US"/>
              <a:t>enhanced progradation</a:t>
            </a:r>
          </a:p>
        </p:txBody>
      </p:sp>
      <p:sp>
        <p:nvSpPr>
          <p:cNvPr id="18444" name="Rectangle 12"/>
          <p:cNvSpPr>
            <a:spLocks noChangeArrowheads="1"/>
          </p:cNvSpPr>
          <p:nvPr/>
        </p:nvSpPr>
        <p:spPr bwMode="auto">
          <a:xfrm>
            <a:off x="685800" y="1524000"/>
            <a:ext cx="28178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The scaling factor </a:t>
            </a:r>
            <a:r>
              <a:rPr lang="en-US" i="1"/>
              <a:t>μ</a:t>
            </a:r>
            <a:r>
              <a:rPr lang="en-US"/>
              <a:t> = 0.3 </a:t>
            </a:r>
          </a:p>
        </p:txBody>
      </p:sp>
      <p:sp>
        <p:nvSpPr>
          <p:cNvPr id="18445" name="Rectangle 13"/>
          <p:cNvSpPr>
            <a:spLocks noChangeArrowheads="1"/>
          </p:cNvSpPr>
          <p:nvPr/>
        </p:nvSpPr>
        <p:spPr bwMode="auto">
          <a:xfrm>
            <a:off x="5284788" y="1462088"/>
            <a:ext cx="29448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The scaling factor </a:t>
            </a:r>
            <a:r>
              <a:rPr lang="en-US" i="1"/>
              <a:t>μ</a:t>
            </a:r>
            <a:r>
              <a:rPr lang="en-US"/>
              <a:t> = 0.03 </a:t>
            </a:r>
          </a:p>
        </p:txBody>
      </p:sp>
      <p:sp>
        <p:nvSpPr>
          <p:cNvPr id="18446" name="Text Box 14"/>
          <p:cNvSpPr txBox="1">
            <a:spLocks noChangeArrowheads="1"/>
          </p:cNvSpPr>
          <p:nvPr/>
        </p:nvSpPr>
        <p:spPr bwMode="auto">
          <a:xfrm rot="2768693">
            <a:off x="923132" y="4563268"/>
            <a:ext cx="806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10 km</a:t>
            </a:r>
          </a:p>
        </p:txBody>
      </p:sp>
      <p:sp>
        <p:nvSpPr>
          <p:cNvPr id="18447" name="Text Box 15"/>
          <p:cNvSpPr txBox="1">
            <a:spLocks noChangeArrowheads="1"/>
          </p:cNvSpPr>
          <p:nvPr/>
        </p:nvSpPr>
        <p:spPr bwMode="auto">
          <a:xfrm rot="2768693">
            <a:off x="4961732" y="4487068"/>
            <a:ext cx="806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10 km</a:t>
            </a:r>
          </a:p>
        </p:txBody>
      </p:sp>
      <p:sp>
        <p:nvSpPr>
          <p:cNvPr id="18448" name="Text Box 16"/>
          <p:cNvSpPr txBox="1">
            <a:spLocks noChangeArrowheads="1"/>
          </p:cNvSpPr>
          <p:nvPr/>
        </p:nvSpPr>
        <p:spPr bwMode="auto">
          <a:xfrm rot="-1090796">
            <a:off x="2971800" y="4800600"/>
            <a:ext cx="806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10 km</a:t>
            </a:r>
          </a:p>
        </p:txBody>
      </p:sp>
      <p:sp>
        <p:nvSpPr>
          <p:cNvPr id="18449" name="Text Box 17"/>
          <p:cNvSpPr txBox="1">
            <a:spLocks noChangeArrowheads="1"/>
          </p:cNvSpPr>
          <p:nvPr/>
        </p:nvSpPr>
        <p:spPr bwMode="auto">
          <a:xfrm rot="-1090796">
            <a:off x="7162800" y="4724400"/>
            <a:ext cx="806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10 km</a:t>
            </a:r>
          </a:p>
        </p:txBody>
      </p:sp>
      <p:sp>
        <p:nvSpPr>
          <p:cNvPr id="18450" name="Text Box 18"/>
          <p:cNvSpPr txBox="1">
            <a:spLocks noChangeArrowheads="1"/>
          </p:cNvSpPr>
          <p:nvPr/>
        </p:nvSpPr>
        <p:spPr bwMode="auto">
          <a:xfrm>
            <a:off x="381000" y="2819400"/>
            <a:ext cx="1041400"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a:t>Depth in m</a:t>
            </a:r>
          </a:p>
          <a:p>
            <a:endParaRPr lang="en-US" sz="1400"/>
          </a:p>
          <a:p>
            <a:r>
              <a:rPr lang="en-US" sz="1400"/>
              <a:t>100m</a:t>
            </a:r>
          </a:p>
          <a:p>
            <a:r>
              <a:rPr lang="en-US" sz="1400"/>
              <a:t>200m</a:t>
            </a:r>
          </a:p>
          <a:p>
            <a:r>
              <a:rPr lang="en-US" sz="1400"/>
              <a:t>300m</a:t>
            </a:r>
          </a:p>
        </p:txBody>
      </p:sp>
    </p:spTree>
    <p:extLst>
      <p:ext uri="{BB962C8B-B14F-4D97-AF65-F5344CB8AC3E}">
        <p14:creationId xmlns:p14="http://schemas.microsoft.com/office/powerpoint/2010/main" val="124627308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457200" y="0"/>
            <a:ext cx="8229600" cy="1143000"/>
          </a:xfrm>
        </p:spPr>
        <p:txBody>
          <a:bodyPr/>
          <a:lstStyle/>
          <a:p>
            <a:r>
              <a:rPr lang="en-US" sz="3200" b="1" dirty="0" smtClean="0"/>
              <a:t>3D Fluvial </a:t>
            </a:r>
            <a:r>
              <a:rPr lang="en-US" sz="3200" b="1" dirty="0" err="1"/>
              <a:t>Hypopycnal</a:t>
            </a:r>
            <a:r>
              <a:rPr lang="en-US" sz="3200" b="1" dirty="0"/>
              <a:t> Plumes</a:t>
            </a:r>
          </a:p>
        </p:txBody>
      </p:sp>
      <p:sp>
        <p:nvSpPr>
          <p:cNvPr id="93187" name="Rectangle 3"/>
          <p:cNvSpPr>
            <a:spLocks noGrp="1" noChangeArrowheads="1"/>
          </p:cNvSpPr>
          <p:nvPr>
            <p:ph type="body" sz="half" idx="1"/>
          </p:nvPr>
        </p:nvSpPr>
        <p:spPr>
          <a:xfrm>
            <a:off x="457200" y="1600200"/>
            <a:ext cx="8148638" cy="4525963"/>
          </a:xfrm>
        </p:spPr>
        <p:txBody>
          <a:bodyPr/>
          <a:lstStyle/>
          <a:p>
            <a:pPr>
              <a:lnSpc>
                <a:spcPct val="90000"/>
              </a:lnSpc>
            </a:pPr>
            <a:r>
              <a:rPr lang="en-US" sz="2800" dirty="0"/>
              <a:t>Steady 2D advection-diffusion equation:</a:t>
            </a:r>
          </a:p>
          <a:p>
            <a:pPr lvl="1">
              <a:lnSpc>
                <a:spcPct val="90000"/>
              </a:lnSpc>
              <a:buFontTx/>
              <a:buNone/>
            </a:pPr>
            <a:endParaRPr lang="en-US" sz="2400" dirty="0"/>
          </a:p>
          <a:p>
            <a:pPr lvl="1">
              <a:lnSpc>
                <a:spcPct val="90000"/>
              </a:lnSpc>
              <a:buFontTx/>
              <a:buNone/>
            </a:pPr>
            <a:endParaRPr lang="en-US" sz="2400" dirty="0"/>
          </a:p>
          <a:p>
            <a:pPr lvl="1">
              <a:lnSpc>
                <a:spcPct val="90000"/>
              </a:lnSpc>
              <a:buFontTx/>
              <a:buNone/>
            </a:pPr>
            <a:endParaRPr lang="en-US" sz="2400" dirty="0"/>
          </a:p>
          <a:p>
            <a:pPr lvl="1">
              <a:lnSpc>
                <a:spcPct val="90000"/>
              </a:lnSpc>
              <a:buFontTx/>
              <a:buNone/>
            </a:pPr>
            <a:endParaRPr lang="en-US" sz="2400" dirty="0"/>
          </a:p>
          <a:p>
            <a:pPr lvl="1">
              <a:lnSpc>
                <a:spcPct val="90000"/>
              </a:lnSpc>
              <a:buFontTx/>
              <a:buNone/>
            </a:pPr>
            <a:r>
              <a:rPr lang="en-US" sz="2400" dirty="0"/>
              <a:t>	</a:t>
            </a:r>
          </a:p>
          <a:p>
            <a:pPr lvl="1">
              <a:lnSpc>
                <a:spcPct val="90000"/>
              </a:lnSpc>
              <a:buFontTx/>
              <a:buNone/>
            </a:pPr>
            <a:r>
              <a:rPr lang="en-US" sz="2400" dirty="0"/>
              <a:t>where:	</a:t>
            </a:r>
            <a:r>
              <a:rPr lang="en-US" sz="2400" dirty="0" err="1"/>
              <a:t>x</a:t>
            </a:r>
            <a:r>
              <a:rPr lang="en-US" sz="2400" dirty="0"/>
              <a:t>, </a:t>
            </a:r>
            <a:r>
              <a:rPr lang="en-US" sz="2400" dirty="0" err="1"/>
              <a:t>y</a:t>
            </a:r>
            <a:r>
              <a:rPr lang="en-US" sz="2400" dirty="0"/>
              <a:t> are coordinate directions</a:t>
            </a:r>
          </a:p>
          <a:p>
            <a:pPr lvl="1">
              <a:lnSpc>
                <a:spcPct val="90000"/>
              </a:lnSpc>
              <a:buFontTx/>
              <a:buNone/>
            </a:pPr>
            <a:r>
              <a:rPr lang="en-US" sz="2400" dirty="0"/>
              <a:t>			</a:t>
            </a:r>
            <a:r>
              <a:rPr lang="en-US" sz="2400" dirty="0" err="1"/>
              <a:t>u</a:t>
            </a:r>
            <a:r>
              <a:rPr lang="en-US" sz="2400" dirty="0"/>
              <a:t>, </a:t>
            </a:r>
            <a:r>
              <a:rPr lang="en-US" sz="2400" dirty="0" err="1"/>
              <a:t>v</a:t>
            </a:r>
            <a:r>
              <a:rPr lang="en-US" sz="2400" dirty="0"/>
              <a:t> are velocities</a:t>
            </a:r>
          </a:p>
          <a:p>
            <a:pPr lvl="1">
              <a:lnSpc>
                <a:spcPct val="90000"/>
              </a:lnSpc>
              <a:buFontTx/>
              <a:buNone/>
            </a:pPr>
            <a:r>
              <a:rPr lang="en-US" sz="2400" dirty="0"/>
              <a:t>			K is turbulent sediment diffusivity</a:t>
            </a:r>
          </a:p>
          <a:p>
            <a:pPr lvl="1">
              <a:lnSpc>
                <a:spcPct val="90000"/>
              </a:lnSpc>
              <a:buFontTx/>
              <a:buNone/>
            </a:pPr>
            <a:r>
              <a:rPr lang="en-US" sz="2400" dirty="0"/>
              <a:t>			I is sediment inventory</a:t>
            </a:r>
          </a:p>
          <a:p>
            <a:pPr lvl="1">
              <a:lnSpc>
                <a:spcPct val="90000"/>
              </a:lnSpc>
              <a:buFontTx/>
              <a:buNone/>
            </a:pPr>
            <a:r>
              <a:rPr lang="en-US" sz="2400" dirty="0"/>
              <a:t>			</a:t>
            </a:r>
            <a:r>
              <a:rPr lang="el-GR" sz="2400" dirty="0">
                <a:cs typeface="Times New Roman" charset="0"/>
              </a:rPr>
              <a:t>λ</a:t>
            </a:r>
            <a:r>
              <a:rPr lang="en-US" sz="2400" dirty="0">
                <a:cs typeface="Times New Roman" charset="0"/>
              </a:rPr>
              <a:t> is the first-order removal rate constant</a:t>
            </a:r>
            <a:endParaRPr lang="el-GR" sz="2400" dirty="0">
              <a:cs typeface="Times New Roman" charset="0"/>
            </a:endParaRPr>
          </a:p>
        </p:txBody>
      </p:sp>
      <p:graphicFrame>
        <p:nvGraphicFramePr>
          <p:cNvPr id="93188" name="Object 4"/>
          <p:cNvGraphicFramePr>
            <a:graphicFrameLocks noGrp="1" noChangeAspect="1"/>
          </p:cNvGraphicFramePr>
          <p:nvPr>
            <p:ph sz="half" idx="2"/>
          </p:nvPr>
        </p:nvGraphicFramePr>
        <p:xfrm>
          <a:off x="1344613" y="2354263"/>
          <a:ext cx="6292850" cy="1187450"/>
        </p:xfrm>
        <a:graphic>
          <a:graphicData uri="http://schemas.openxmlformats.org/presentationml/2006/ole">
            <mc:AlternateContent xmlns:mc="http://schemas.openxmlformats.org/markup-compatibility/2006">
              <mc:Choice xmlns:v="urn:schemas-microsoft-com:vml" Requires="v">
                <p:oleObj spid="_x0000_s45079" name="Equation" r:id="rId3" imgW="2514600" imgH="457200" progId="Equation.3">
                  <p:embed/>
                </p:oleObj>
              </mc:Choice>
              <mc:Fallback>
                <p:oleObj name="Equation" r:id="rId3" imgW="2514600" imgH="457200" progId="Equation.3">
                  <p:embed/>
                  <p:pic>
                    <p:nvPicPr>
                      <p:cNvPr id="0" name="Picture 20"/>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4613" y="2354263"/>
                        <a:ext cx="6292850" cy="118745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306792795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94211" name="Rectangle 3"/>
          <p:cNvSpPr>
            <a:spLocks noGrp="1" noChangeArrowheads="1"/>
          </p:cNvSpPr>
          <p:nvPr>
            <p:ph type="body" sz="half" idx="1"/>
          </p:nvPr>
        </p:nvSpPr>
        <p:spPr>
          <a:xfrm>
            <a:off x="381000" y="1143000"/>
            <a:ext cx="8229600" cy="5440363"/>
          </a:xfrm>
        </p:spPr>
        <p:txBody>
          <a:bodyPr/>
          <a:lstStyle/>
          <a:p>
            <a:r>
              <a:rPr lang="en-US" sz="2400" dirty="0"/>
              <a:t>Position of centerline:</a:t>
            </a:r>
          </a:p>
          <a:p>
            <a:endParaRPr lang="en-US" sz="2800" dirty="0"/>
          </a:p>
          <a:p>
            <a:endParaRPr lang="en-US" sz="2800" dirty="0"/>
          </a:p>
          <a:p>
            <a:r>
              <a:rPr lang="en-US" sz="2400" dirty="0"/>
              <a:t>Concentration along and around centerline:</a:t>
            </a:r>
          </a:p>
          <a:p>
            <a:endParaRPr lang="en-US" sz="2400" dirty="0"/>
          </a:p>
          <a:p>
            <a:pPr>
              <a:buFontTx/>
              <a:buNone/>
            </a:pPr>
            <a:r>
              <a:rPr lang="en-US" sz="2800" dirty="0"/>
              <a:t>	</a:t>
            </a:r>
          </a:p>
          <a:p>
            <a:pPr>
              <a:buFontTx/>
              <a:buNone/>
            </a:pPr>
            <a:r>
              <a:rPr lang="en-US" sz="2800" dirty="0"/>
              <a:t>		</a:t>
            </a:r>
          </a:p>
          <a:p>
            <a:pPr>
              <a:buFontTx/>
              <a:buNone/>
            </a:pPr>
            <a:endParaRPr lang="en-US" sz="2800" dirty="0"/>
          </a:p>
          <a:p>
            <a:pPr>
              <a:buFontTx/>
              <a:buNone/>
            </a:pPr>
            <a:endParaRPr lang="en-US" sz="2000" dirty="0" smtClean="0"/>
          </a:p>
          <a:p>
            <a:pPr>
              <a:buFontTx/>
              <a:buNone/>
            </a:pPr>
            <a:r>
              <a:rPr lang="en-US" sz="2000" dirty="0" smtClean="0"/>
              <a:t>where</a:t>
            </a:r>
            <a:r>
              <a:rPr lang="en-US" sz="2000" dirty="0"/>
              <a:t>:					</a:t>
            </a:r>
            <a:r>
              <a:rPr lang="en-US" sz="2000" dirty="0" smtClean="0"/>
              <a:t>b</a:t>
            </a:r>
            <a:r>
              <a:rPr lang="en-US" sz="2000" baseline="-25000" dirty="0" smtClean="0"/>
              <a:t>0</a:t>
            </a:r>
            <a:r>
              <a:rPr lang="en-US" sz="2000" dirty="0"/>
              <a:t>=river mouth width</a:t>
            </a:r>
          </a:p>
          <a:p>
            <a:pPr>
              <a:buFontTx/>
              <a:buNone/>
            </a:pPr>
            <a:r>
              <a:rPr lang="en-US" sz="2000" dirty="0"/>
              <a:t>							C</a:t>
            </a:r>
            <a:r>
              <a:rPr lang="en-US" sz="2000" baseline="-25000" dirty="0"/>
              <a:t>1</a:t>
            </a:r>
            <a:r>
              <a:rPr lang="en-US" sz="2000" dirty="0"/>
              <a:t>=0.109 (empirical)</a:t>
            </a:r>
          </a:p>
        </p:txBody>
      </p:sp>
      <p:graphicFrame>
        <p:nvGraphicFramePr>
          <p:cNvPr id="94212" name="Object 4"/>
          <p:cNvGraphicFramePr>
            <a:graphicFrameLocks noGrp="1" noChangeAspect="1"/>
          </p:cNvGraphicFramePr>
          <p:nvPr>
            <p:ph sz="quarter" idx="2"/>
          </p:nvPr>
        </p:nvGraphicFramePr>
        <p:xfrm>
          <a:off x="5486400" y="1219200"/>
          <a:ext cx="3227388" cy="965200"/>
        </p:xfrm>
        <a:graphic>
          <a:graphicData uri="http://schemas.openxmlformats.org/presentationml/2006/ole">
            <mc:AlternateContent xmlns:mc="http://schemas.openxmlformats.org/markup-compatibility/2006">
              <mc:Choice xmlns:v="urn:schemas-microsoft-com:vml" Requires="v">
                <p:oleObj spid="_x0000_s47195" name="Equation" r:id="rId3" imgW="1765080" imgH="507960" progId="Equation.3">
                  <p:embed/>
                </p:oleObj>
              </mc:Choice>
              <mc:Fallback>
                <p:oleObj name="Equation" r:id="rId3" imgW="1765080" imgH="507960" progId="Equation.3">
                  <p:embed/>
                  <p:pic>
                    <p:nvPicPr>
                      <p:cNvPr id="0" name="Picture 80"/>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219200"/>
                        <a:ext cx="3227388" cy="96520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oleObj>
              </mc:Fallback>
            </mc:AlternateContent>
          </a:graphicData>
        </a:graphic>
      </p:graphicFrame>
      <p:graphicFrame>
        <p:nvGraphicFramePr>
          <p:cNvPr id="94213" name="Object 5"/>
          <p:cNvGraphicFramePr>
            <a:graphicFrameLocks noGrp="1" noChangeAspect="1"/>
          </p:cNvGraphicFramePr>
          <p:nvPr>
            <p:ph sz="quarter" idx="3"/>
            <p:extLst>
              <p:ext uri="{D42A27DB-BD31-4B8C-83A1-F6EECF244321}">
                <p14:modId xmlns:p14="http://schemas.microsoft.com/office/powerpoint/2010/main" val="3936204778"/>
              </p:ext>
            </p:extLst>
          </p:nvPr>
        </p:nvGraphicFramePr>
        <p:xfrm>
          <a:off x="1340361" y="3048000"/>
          <a:ext cx="3986213" cy="1138238"/>
        </p:xfrm>
        <a:graphic>
          <a:graphicData uri="http://schemas.openxmlformats.org/presentationml/2006/ole">
            <mc:AlternateContent xmlns:mc="http://schemas.openxmlformats.org/markup-compatibility/2006">
              <mc:Choice xmlns:v="urn:schemas-microsoft-com:vml" Requires="v">
                <p:oleObj spid="_x0000_s47196" name="Equation" r:id="rId5" imgW="2082600" imgH="571320" progId="Equation.3">
                  <p:embed/>
                </p:oleObj>
              </mc:Choice>
              <mc:Fallback>
                <p:oleObj name="Equation" r:id="rId5" imgW="2082600" imgH="571320" progId="Equation.3">
                  <p:embed/>
                  <p:pic>
                    <p:nvPicPr>
                      <p:cNvPr id="0" name="Picture 81"/>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0361" y="3048000"/>
                        <a:ext cx="3986213" cy="1138238"/>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oleObj>
              </mc:Fallback>
            </mc:AlternateContent>
          </a:graphicData>
        </a:graphic>
      </p:graphicFrame>
      <p:graphicFrame>
        <p:nvGraphicFramePr>
          <p:cNvPr id="94214" name="Object 6"/>
          <p:cNvGraphicFramePr>
            <a:graphicFrameLocks noChangeAspect="1"/>
          </p:cNvGraphicFramePr>
          <p:nvPr>
            <p:extLst>
              <p:ext uri="{D42A27DB-BD31-4B8C-83A1-F6EECF244321}">
                <p14:modId xmlns:p14="http://schemas.microsoft.com/office/powerpoint/2010/main" val="2239417929"/>
              </p:ext>
            </p:extLst>
          </p:nvPr>
        </p:nvGraphicFramePr>
        <p:xfrm>
          <a:off x="1460500" y="4395770"/>
          <a:ext cx="3492500" cy="757238"/>
        </p:xfrm>
        <a:graphic>
          <a:graphicData uri="http://schemas.openxmlformats.org/presentationml/2006/ole">
            <mc:AlternateContent xmlns:mc="http://schemas.openxmlformats.org/markup-compatibility/2006">
              <mc:Choice xmlns:v="urn:schemas-microsoft-com:vml" Requires="v">
                <p:oleObj spid="_x0000_s47197" name="Equation" r:id="rId7" imgW="1815840" imgH="393480" progId="Equation.3">
                  <p:embed/>
                </p:oleObj>
              </mc:Choice>
              <mc:Fallback>
                <p:oleObj name="Equation" r:id="rId7" imgW="1815840" imgH="393480" progId="Equation.3">
                  <p:embed/>
                  <p:pic>
                    <p:nvPicPr>
                      <p:cNvPr id="0" name="Picture 8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60500" y="4395770"/>
                        <a:ext cx="3492500" cy="757238"/>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94215" name="Object 7"/>
          <p:cNvGraphicFramePr>
            <a:graphicFrameLocks noChangeAspect="1"/>
          </p:cNvGraphicFramePr>
          <p:nvPr>
            <p:extLst>
              <p:ext uri="{D42A27DB-BD31-4B8C-83A1-F6EECF244321}">
                <p14:modId xmlns:p14="http://schemas.microsoft.com/office/powerpoint/2010/main" val="4123430252"/>
              </p:ext>
            </p:extLst>
          </p:nvPr>
        </p:nvGraphicFramePr>
        <p:xfrm>
          <a:off x="457200" y="6053137"/>
          <a:ext cx="1981200" cy="804863"/>
        </p:xfrm>
        <a:graphic>
          <a:graphicData uri="http://schemas.openxmlformats.org/presentationml/2006/ole">
            <mc:AlternateContent xmlns:mc="http://schemas.openxmlformats.org/markup-compatibility/2006">
              <mc:Choice xmlns:v="urn:schemas-microsoft-com:vml" Requires="v">
                <p:oleObj spid="_x0000_s47198" name="Equation" r:id="rId9" imgW="1218960" imgH="495000" progId="Equation.3">
                  <p:embed/>
                </p:oleObj>
              </mc:Choice>
              <mc:Fallback>
                <p:oleObj name="Equation" r:id="rId9" imgW="1218960" imgH="495000" progId="Equation.3">
                  <p:embed/>
                  <p:pic>
                    <p:nvPicPr>
                      <p:cNvPr id="0" name="Picture 8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 y="6053137"/>
                        <a:ext cx="1981200" cy="804863"/>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94216" name="Object 8"/>
          <p:cNvGraphicFramePr>
            <a:graphicFrameLocks noChangeAspect="1"/>
          </p:cNvGraphicFramePr>
          <p:nvPr>
            <p:extLst>
              <p:ext uri="{D42A27DB-BD31-4B8C-83A1-F6EECF244321}">
                <p14:modId xmlns:p14="http://schemas.microsoft.com/office/powerpoint/2010/main" val="3751062943"/>
              </p:ext>
            </p:extLst>
          </p:nvPr>
        </p:nvGraphicFramePr>
        <p:xfrm>
          <a:off x="5486400" y="5762495"/>
          <a:ext cx="3276600" cy="1031875"/>
        </p:xfrm>
        <a:graphic>
          <a:graphicData uri="http://schemas.openxmlformats.org/presentationml/2006/ole">
            <mc:AlternateContent xmlns:mc="http://schemas.openxmlformats.org/markup-compatibility/2006">
              <mc:Choice xmlns:v="urn:schemas-microsoft-com:vml" Requires="v">
                <p:oleObj spid="_x0000_s47199" name="Equation" r:id="rId11" imgW="1815840" imgH="571320" progId="Equation.3">
                  <p:embed/>
                </p:oleObj>
              </mc:Choice>
              <mc:Fallback>
                <p:oleObj name="Equation" r:id="rId11" imgW="1815840" imgH="571320" progId="Equation.3">
                  <p:embed/>
                  <p:pic>
                    <p:nvPicPr>
                      <p:cNvPr id="0" name="Picture 8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86400" y="5762495"/>
                        <a:ext cx="3276600" cy="10318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94217" name="Rectangle 9"/>
          <p:cNvSpPr>
            <a:spLocks noGrp="1" noChangeArrowheads="1"/>
          </p:cNvSpPr>
          <p:nvPr>
            <p:ph type="title"/>
          </p:nvPr>
        </p:nvSpPr>
        <p:spPr>
          <a:xfrm>
            <a:off x="457200" y="-152400"/>
            <a:ext cx="8229600" cy="1143000"/>
          </a:xfrm>
        </p:spPr>
        <p:txBody>
          <a:bodyPr/>
          <a:lstStyle/>
          <a:p>
            <a:r>
              <a:rPr lang="en-US" sz="3200" b="1" dirty="0" smtClean="0"/>
              <a:t>3D Fluvial </a:t>
            </a:r>
            <a:r>
              <a:rPr lang="en-US" sz="3200" b="1" dirty="0" err="1"/>
              <a:t>Hypopycnal</a:t>
            </a:r>
            <a:r>
              <a:rPr lang="en-US" sz="3200" b="1" dirty="0"/>
              <a:t> Plumes</a:t>
            </a:r>
          </a:p>
        </p:txBody>
      </p:sp>
    </p:spTree>
    <p:extLst>
      <p:ext uri="{BB962C8B-B14F-4D97-AF65-F5344CB8AC3E}">
        <p14:creationId xmlns:p14="http://schemas.microsoft.com/office/powerpoint/2010/main" val="248052889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5368" name="Rectangle 8"/>
          <p:cNvSpPr>
            <a:spLocks noGrp="1" noChangeArrowheads="1"/>
          </p:cNvSpPr>
          <p:nvPr>
            <p:ph type="title"/>
          </p:nvPr>
        </p:nvSpPr>
        <p:spPr>
          <a:xfrm>
            <a:off x="381000" y="152400"/>
            <a:ext cx="8229600" cy="1143000"/>
          </a:xfrm>
        </p:spPr>
        <p:txBody>
          <a:bodyPr/>
          <a:lstStyle/>
          <a:p>
            <a:r>
              <a:rPr lang="en-US" sz="3200" b="1" dirty="0" smtClean="0"/>
              <a:t>3D Plume </a:t>
            </a:r>
            <a:r>
              <a:rPr lang="en-US" sz="3200" b="1" dirty="0"/>
              <a:t>forcing </a:t>
            </a:r>
            <a:r>
              <a:rPr lang="en-US" sz="3200" b="1" dirty="0" smtClean="0"/>
              <a:t>factors</a:t>
            </a:r>
            <a:endParaRPr lang="en-US" sz="3200" b="1" dirty="0"/>
          </a:p>
        </p:txBody>
      </p:sp>
      <p:pic>
        <p:nvPicPr>
          <p:cNvPr id="15364" name="Picture 4" descr="coriolis"/>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7200" y="2347913"/>
            <a:ext cx="4038600" cy="30305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15367" name="Picture 7" descr="curved-plumes"/>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2347913"/>
            <a:ext cx="4038600" cy="30305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5370" name="Text Box 10"/>
          <p:cNvSpPr txBox="1">
            <a:spLocks noChangeArrowheads="1"/>
          </p:cNvSpPr>
          <p:nvPr/>
        </p:nvSpPr>
        <p:spPr bwMode="auto">
          <a:xfrm>
            <a:off x="5334000" y="5562600"/>
            <a:ext cx="3486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Curved plumes due to dominant </a:t>
            </a:r>
          </a:p>
          <a:p>
            <a:r>
              <a:rPr lang="en-US"/>
              <a:t>current (0.5 m/s) </a:t>
            </a:r>
          </a:p>
        </p:txBody>
      </p:sp>
      <p:sp>
        <p:nvSpPr>
          <p:cNvPr id="15371" name="Text Box 11"/>
          <p:cNvSpPr txBox="1">
            <a:spLocks noChangeArrowheads="1"/>
          </p:cNvSpPr>
          <p:nvPr/>
        </p:nvSpPr>
        <p:spPr bwMode="auto">
          <a:xfrm>
            <a:off x="533400" y="5562600"/>
            <a:ext cx="3486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Asymmetric progradation due to </a:t>
            </a:r>
          </a:p>
          <a:p>
            <a:r>
              <a:rPr lang="en-US"/>
              <a:t>Coriolis Force</a:t>
            </a:r>
          </a:p>
        </p:txBody>
      </p:sp>
      <p:sp>
        <p:nvSpPr>
          <p:cNvPr id="15372" name="Text Box 12"/>
          <p:cNvSpPr txBox="1">
            <a:spLocks noChangeArrowheads="1"/>
          </p:cNvSpPr>
          <p:nvPr/>
        </p:nvSpPr>
        <p:spPr bwMode="auto">
          <a:xfrm rot="2768693">
            <a:off x="923132" y="4563268"/>
            <a:ext cx="806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10 km</a:t>
            </a:r>
          </a:p>
        </p:txBody>
      </p:sp>
      <p:sp>
        <p:nvSpPr>
          <p:cNvPr id="15374" name="Text Box 14"/>
          <p:cNvSpPr txBox="1">
            <a:spLocks noChangeArrowheads="1"/>
          </p:cNvSpPr>
          <p:nvPr/>
        </p:nvSpPr>
        <p:spPr bwMode="auto">
          <a:xfrm rot="2768693">
            <a:off x="4885532" y="4487068"/>
            <a:ext cx="806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10 km</a:t>
            </a:r>
          </a:p>
        </p:txBody>
      </p:sp>
      <p:sp>
        <p:nvSpPr>
          <p:cNvPr id="15375" name="Text Box 15"/>
          <p:cNvSpPr txBox="1">
            <a:spLocks noChangeArrowheads="1"/>
          </p:cNvSpPr>
          <p:nvPr/>
        </p:nvSpPr>
        <p:spPr bwMode="auto">
          <a:xfrm rot="-1090796">
            <a:off x="2971800" y="4800600"/>
            <a:ext cx="806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10 km</a:t>
            </a:r>
          </a:p>
        </p:txBody>
      </p:sp>
      <p:sp>
        <p:nvSpPr>
          <p:cNvPr id="15376" name="Text Box 16"/>
          <p:cNvSpPr txBox="1">
            <a:spLocks noChangeArrowheads="1"/>
          </p:cNvSpPr>
          <p:nvPr/>
        </p:nvSpPr>
        <p:spPr bwMode="auto">
          <a:xfrm rot="-1090796">
            <a:off x="7315200" y="4800600"/>
            <a:ext cx="806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10 km</a:t>
            </a:r>
          </a:p>
        </p:txBody>
      </p:sp>
      <p:sp>
        <p:nvSpPr>
          <p:cNvPr id="15377" name="Text Box 17"/>
          <p:cNvSpPr txBox="1">
            <a:spLocks noChangeArrowheads="1"/>
          </p:cNvSpPr>
          <p:nvPr/>
        </p:nvSpPr>
        <p:spPr bwMode="auto">
          <a:xfrm>
            <a:off x="381000" y="2819400"/>
            <a:ext cx="1041400"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a:t>Depth in m</a:t>
            </a:r>
          </a:p>
          <a:p>
            <a:endParaRPr lang="en-US" sz="1400"/>
          </a:p>
          <a:p>
            <a:r>
              <a:rPr lang="en-US" sz="1400"/>
              <a:t>100m</a:t>
            </a:r>
          </a:p>
          <a:p>
            <a:r>
              <a:rPr lang="en-US" sz="1400"/>
              <a:t>200m</a:t>
            </a:r>
          </a:p>
          <a:p>
            <a:r>
              <a:rPr lang="en-US" sz="1400"/>
              <a:t>300m</a:t>
            </a:r>
          </a:p>
        </p:txBody>
      </p:sp>
    </p:spTree>
    <p:extLst>
      <p:ext uri="{BB962C8B-B14F-4D97-AF65-F5344CB8AC3E}">
        <p14:creationId xmlns:p14="http://schemas.microsoft.com/office/powerpoint/2010/main" val="242195018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3317" name="Rectangle 5"/>
          <p:cNvSpPr>
            <a:spLocks noGrp="1" noChangeArrowheads="1"/>
          </p:cNvSpPr>
          <p:nvPr>
            <p:ph type="title"/>
          </p:nvPr>
        </p:nvSpPr>
        <p:spPr>
          <a:xfrm>
            <a:off x="381000" y="0"/>
            <a:ext cx="8229600" cy="1143000"/>
          </a:xfrm>
        </p:spPr>
        <p:txBody>
          <a:bodyPr/>
          <a:lstStyle/>
          <a:p>
            <a:r>
              <a:rPr lang="en-US" sz="3200" b="1" dirty="0"/>
              <a:t>Depth slices </a:t>
            </a:r>
            <a:r>
              <a:rPr lang="en-US" sz="3200" b="1" dirty="0" smtClean="0"/>
              <a:t>of SedFlux3D </a:t>
            </a:r>
            <a:r>
              <a:rPr lang="en-US" sz="3200" b="1" dirty="0"/>
              <a:t>run</a:t>
            </a:r>
          </a:p>
        </p:txBody>
      </p:sp>
      <p:pic>
        <p:nvPicPr>
          <p:cNvPr id="13316" name="Picture 4" descr="figure1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14400" y="1219200"/>
            <a:ext cx="6454775" cy="5084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3319" name="Line 7"/>
          <p:cNvSpPr>
            <a:spLocks noChangeShapeType="1"/>
          </p:cNvSpPr>
          <p:nvPr/>
        </p:nvSpPr>
        <p:spPr bwMode="auto">
          <a:xfrm flipV="1">
            <a:off x="5181600" y="2743200"/>
            <a:ext cx="182880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320" name="Text Box 8"/>
          <p:cNvSpPr txBox="1">
            <a:spLocks noChangeArrowheads="1"/>
          </p:cNvSpPr>
          <p:nvPr/>
        </p:nvSpPr>
        <p:spPr bwMode="auto">
          <a:xfrm>
            <a:off x="7042150" y="2209800"/>
            <a:ext cx="2101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t>zone of coarse</a:t>
            </a:r>
          </a:p>
          <a:p>
            <a:r>
              <a:rPr lang="en-US"/>
              <a:t>near-shore sands</a:t>
            </a:r>
          </a:p>
        </p:txBody>
      </p:sp>
      <p:sp>
        <p:nvSpPr>
          <p:cNvPr id="13321" name="Line 9"/>
          <p:cNvSpPr>
            <a:spLocks noChangeShapeType="1"/>
          </p:cNvSpPr>
          <p:nvPr/>
        </p:nvSpPr>
        <p:spPr bwMode="auto">
          <a:xfrm flipH="1">
            <a:off x="838200" y="2819400"/>
            <a:ext cx="2667000" cy="1676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322" name="Text Box 10"/>
          <p:cNvSpPr txBox="1">
            <a:spLocks noChangeArrowheads="1"/>
          </p:cNvSpPr>
          <p:nvPr/>
        </p:nvSpPr>
        <p:spPr bwMode="auto">
          <a:xfrm>
            <a:off x="152400" y="4495800"/>
            <a:ext cx="16192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Progressively</a:t>
            </a:r>
          </a:p>
          <a:p>
            <a:r>
              <a:rPr lang="en-US"/>
              <a:t>finer sediment</a:t>
            </a:r>
          </a:p>
          <a:p>
            <a:r>
              <a:rPr lang="en-US"/>
              <a:t>(pro-delta)</a:t>
            </a:r>
          </a:p>
        </p:txBody>
      </p:sp>
      <p:sp>
        <p:nvSpPr>
          <p:cNvPr id="13323" name="Line 11"/>
          <p:cNvSpPr>
            <a:spLocks noChangeShapeType="1"/>
          </p:cNvSpPr>
          <p:nvPr/>
        </p:nvSpPr>
        <p:spPr bwMode="auto">
          <a:xfrm flipH="1">
            <a:off x="5105400" y="1905000"/>
            <a:ext cx="838200" cy="990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324" name="Text Box 12"/>
          <p:cNvSpPr txBox="1">
            <a:spLocks noChangeArrowheads="1"/>
          </p:cNvSpPr>
          <p:nvPr/>
        </p:nvSpPr>
        <p:spPr bwMode="auto">
          <a:xfrm>
            <a:off x="5638800" y="1371600"/>
            <a:ext cx="2673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backfill of incised valleys</a:t>
            </a:r>
          </a:p>
        </p:txBody>
      </p:sp>
    </p:spTree>
    <p:extLst>
      <p:ext uri="{BB962C8B-B14F-4D97-AF65-F5344CB8AC3E}">
        <p14:creationId xmlns:p14="http://schemas.microsoft.com/office/powerpoint/2010/main" val="28890423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0267"/>
            <a:ext cx="8229600" cy="1143000"/>
          </a:xfrm>
        </p:spPr>
        <p:txBody>
          <a:bodyPr>
            <a:normAutofit/>
          </a:bodyPr>
          <a:lstStyle/>
          <a:p>
            <a:r>
              <a:rPr lang="en-US" sz="3200" b="1" dirty="0" smtClean="0"/>
              <a:t>Short-term Simulation: 3D Plumes</a:t>
            </a:r>
            <a:endParaRPr lang="en-US" sz="3200" b="1" dirty="0"/>
          </a:p>
        </p:txBody>
      </p:sp>
      <p:sp>
        <p:nvSpPr>
          <p:cNvPr id="4" name="Content Placeholder 3"/>
          <p:cNvSpPr>
            <a:spLocks noGrp="1"/>
          </p:cNvSpPr>
          <p:nvPr>
            <p:ph sz="half" idx="2"/>
          </p:nvPr>
        </p:nvSpPr>
        <p:spPr>
          <a:xfrm>
            <a:off x="162825" y="5286658"/>
            <a:ext cx="8850915" cy="4869586"/>
          </a:xfrm>
        </p:spPr>
        <p:txBody>
          <a:bodyPr>
            <a:normAutofit/>
          </a:bodyPr>
          <a:lstStyle/>
          <a:p>
            <a:pPr indent="0"/>
            <a:r>
              <a:rPr lang="en-US" sz="2000" dirty="0" smtClean="0"/>
              <a:t> Flood-Plume Deposits of the Rhone River, France, 90 days weather data.</a:t>
            </a:r>
          </a:p>
          <a:p>
            <a:pPr indent="0"/>
            <a:r>
              <a:rPr lang="en-US" sz="2000" dirty="0" smtClean="0"/>
              <a:t> Compared with oceanography studies of Drexler, </a:t>
            </a:r>
            <a:r>
              <a:rPr lang="en-US" sz="2000" dirty="0" err="1" smtClean="0"/>
              <a:t>Nittrouer</a:t>
            </a:r>
            <a:r>
              <a:rPr lang="en-US" sz="2000" dirty="0" smtClean="0"/>
              <a:t>, </a:t>
            </a:r>
            <a:r>
              <a:rPr lang="en-US" sz="2000" dirty="0" err="1" smtClean="0"/>
              <a:t>Ogston</a:t>
            </a:r>
            <a:r>
              <a:rPr lang="en-US" sz="2000" dirty="0" smtClean="0"/>
              <a:t> et al., 2008. </a:t>
            </a:r>
          </a:p>
        </p:txBody>
      </p:sp>
      <p:pic>
        <p:nvPicPr>
          <p:cNvPr id="5" name="Picture 4" descr="rhoneplume.jpg"/>
          <p:cNvPicPr>
            <a:picLocks noChangeAspect="1"/>
          </p:cNvPicPr>
          <p:nvPr/>
        </p:nvPicPr>
        <p:blipFill>
          <a:blip r:embed="rId2"/>
          <a:stretch>
            <a:fillRect/>
          </a:stretch>
        </p:blipFill>
        <p:spPr>
          <a:xfrm>
            <a:off x="1928444" y="915029"/>
            <a:ext cx="5626125" cy="423426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44037" name="Picture 4"/>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5791200" y="4267200"/>
            <a:ext cx="3136900" cy="2187575"/>
          </a:xfrm>
          <a:noFill/>
          <a:extLst>
            <a:ext uri="{909E8E84-426E-40dd-AFC4-6F175D3DCCD1}">
              <a14:hiddenFill xmlns:a14="http://schemas.microsoft.com/office/drawing/2010/main">
                <a:solidFill>
                  <a:srgbClr val="FFFFFF"/>
                </a:solidFill>
              </a14:hiddenFill>
            </a:ext>
          </a:extLst>
        </p:spPr>
      </p:pic>
      <p:sp>
        <p:nvSpPr>
          <p:cNvPr id="44038" name="Text Box 5"/>
          <p:cNvSpPr txBox="1">
            <a:spLocks noChangeArrowheads="1"/>
          </p:cNvSpPr>
          <p:nvPr/>
        </p:nvSpPr>
        <p:spPr bwMode="auto">
          <a:xfrm>
            <a:off x="6461125" y="6411913"/>
            <a:ext cx="1404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eaLnBrk="1" hangingPunct="1"/>
            <a:r>
              <a:rPr lang="en-US" sz="1400" b="1">
                <a:latin typeface="Arial" charset="0"/>
              </a:rPr>
              <a:t>distance 80km</a:t>
            </a:r>
          </a:p>
        </p:txBody>
      </p:sp>
      <p:sp>
        <p:nvSpPr>
          <p:cNvPr id="44039" name="Line 6"/>
          <p:cNvSpPr>
            <a:spLocks noChangeShapeType="1"/>
          </p:cNvSpPr>
          <p:nvPr/>
        </p:nvSpPr>
        <p:spPr bwMode="auto">
          <a:xfrm>
            <a:off x="7924800" y="6553200"/>
            <a:ext cx="6096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44034" name="Object 2"/>
          <p:cNvGraphicFramePr>
            <a:graphicFrameLocks noGrp="1" noChangeAspect="1"/>
          </p:cNvGraphicFramePr>
          <p:nvPr>
            <p:ph sz="quarter" idx="4"/>
          </p:nvPr>
        </p:nvGraphicFramePr>
        <p:xfrm>
          <a:off x="152400" y="4724400"/>
          <a:ext cx="3657600" cy="2068513"/>
        </p:xfrm>
        <a:graphic>
          <a:graphicData uri="http://schemas.openxmlformats.org/presentationml/2006/ole">
            <mc:AlternateContent xmlns:mc="http://schemas.openxmlformats.org/markup-compatibility/2006">
              <mc:Choice xmlns:v="urn:schemas-microsoft-com:vml" Requires="v">
                <p:oleObj spid="_x0000_s37911" name="Worksheet" r:id="rId5" imgW="5499100" imgH="2933700" progId="Excel.Sheet.8">
                  <p:embed/>
                </p:oleObj>
              </mc:Choice>
              <mc:Fallback>
                <p:oleObj name="Worksheet" r:id="rId5" imgW="5499100" imgH="2933700" progId="Excel.Sheet.8">
                  <p:embed/>
                  <p:pic>
                    <p:nvPicPr>
                      <p:cNvPr id="0" name="Picture 20"/>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4724400"/>
                        <a:ext cx="3657600" cy="206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4040" name="Text Box 8"/>
          <p:cNvSpPr txBox="1">
            <a:spLocks noChangeArrowheads="1"/>
          </p:cNvSpPr>
          <p:nvPr/>
        </p:nvSpPr>
        <p:spPr bwMode="auto">
          <a:xfrm>
            <a:off x="228600" y="4419600"/>
            <a:ext cx="28749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eaLnBrk="1" hangingPunct="1"/>
            <a:r>
              <a:rPr lang="en-US" sz="1600" b="1" dirty="0">
                <a:latin typeface="Arial" charset="0"/>
              </a:rPr>
              <a:t>Sea-level rise 2 m/100 years</a:t>
            </a:r>
          </a:p>
        </p:txBody>
      </p:sp>
      <p:pic>
        <p:nvPicPr>
          <p:cNvPr id="44041" name="Picture 9"/>
          <p:cNvPicPr>
            <a:picLocks noGrp="1" noChangeAspect="1" noChangeArrowheads="1"/>
          </p:cNvPicPr>
          <p:nvPr>
            <p:ph sz="quarter" idx="2"/>
          </p:nvPr>
        </p:nvPicPr>
        <p:blipFill>
          <a:blip r:embed="rId7">
            <a:extLst>
              <a:ext uri="{28A0092B-C50C-407E-A947-70E740481C1C}">
                <a14:useLocalDpi xmlns:a14="http://schemas.microsoft.com/office/drawing/2010/main" val="0"/>
              </a:ext>
            </a:extLst>
          </a:blip>
          <a:srcRect/>
          <a:stretch>
            <a:fillRect/>
          </a:stretch>
        </p:blipFill>
        <p:spPr>
          <a:xfrm>
            <a:off x="3200400" y="2590800"/>
            <a:ext cx="3078163" cy="2185988"/>
          </a:xfrm>
          <a:noFill/>
          <a:extLst>
            <a:ext uri="{909E8E84-426E-40dd-AFC4-6F175D3DCCD1}">
              <a14:hiddenFill xmlns:a14="http://schemas.microsoft.com/office/drawing/2010/main">
                <a:solidFill>
                  <a:srgbClr val="FFFFFF"/>
                </a:solidFill>
              </a14:hiddenFill>
            </a:ext>
          </a:extLst>
        </p:spPr>
      </p:pic>
      <p:pic>
        <p:nvPicPr>
          <p:cNvPr id="44042" name="Picture 10"/>
          <p:cNvPicPr>
            <a:picLocks noGrp="1" noChangeAspect="1" noChangeArrowheads="1"/>
          </p:cNvPicPr>
          <p:nvPr>
            <p:ph sz="quarter" idx="1"/>
          </p:nvPr>
        </p:nvPicPr>
        <p:blipFill>
          <a:blip r:embed="rId8">
            <a:extLst>
              <a:ext uri="{28A0092B-C50C-407E-A947-70E740481C1C}">
                <a14:useLocalDpi xmlns:a14="http://schemas.microsoft.com/office/drawing/2010/main" val="0"/>
              </a:ext>
            </a:extLst>
          </a:blip>
          <a:srcRect/>
          <a:stretch>
            <a:fillRect/>
          </a:stretch>
        </p:blipFill>
        <p:spPr>
          <a:xfrm>
            <a:off x="609600" y="1373188"/>
            <a:ext cx="2971800" cy="2055812"/>
          </a:xfr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28600" y="149881"/>
            <a:ext cx="9239153" cy="523220"/>
          </a:xfrm>
          <a:prstGeom prst="rect">
            <a:avLst/>
          </a:prstGeom>
          <a:noFill/>
        </p:spPr>
        <p:txBody>
          <a:bodyPr wrap="none" rtlCol="0">
            <a:spAutoFit/>
          </a:bodyPr>
          <a:lstStyle/>
          <a:p>
            <a:r>
              <a:rPr lang="en-US" sz="2800" b="1" dirty="0" smtClean="0"/>
              <a:t>3D </a:t>
            </a:r>
            <a:r>
              <a:rPr lang="en-US" sz="2800" b="1" dirty="0" err="1" smtClean="0"/>
              <a:t>SedFlux</a:t>
            </a:r>
            <a:r>
              <a:rPr lang="en-US" sz="2800" b="1" dirty="0" smtClean="0"/>
              <a:t>: </a:t>
            </a:r>
            <a:r>
              <a:rPr lang="en-US" sz="2800" b="1" dirty="0" err="1" smtClean="0"/>
              <a:t>fluvio</a:t>
            </a:r>
            <a:r>
              <a:rPr lang="en-US" sz="2800" b="1" dirty="0" smtClean="0"/>
              <a:t>-deltaic systems undergoing sea-level rise</a:t>
            </a:r>
            <a:endParaRPr lang="en-US" sz="2800" b="1" dirty="0"/>
          </a:p>
        </p:txBody>
      </p:sp>
      <p:sp>
        <p:nvSpPr>
          <p:cNvPr id="12" name="Content Placeholder 3"/>
          <p:cNvSpPr txBox="1">
            <a:spLocks/>
          </p:cNvSpPr>
          <p:nvPr/>
        </p:nvSpPr>
        <p:spPr>
          <a:xfrm>
            <a:off x="3311810" y="1373188"/>
            <a:ext cx="8850915" cy="1217612"/>
          </a:xfrm>
          <a:prstGeom prst="rect">
            <a:avLst/>
          </a:prstGeom>
        </p:spPr>
        <p:txBody>
          <a:bodyPr vert="horz" lIns="91440" tIns="45720" rIns="91440" bIns="45720" rtlCol="0">
            <a:normAutofit fontScale="92500" lnSpcReduction="20000"/>
          </a:bodyPr>
          <a:lstStyle/>
          <a:p>
            <a:pPr marL="342900" marR="0" lvl="0" indent="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 Holocene Deposits of the Ganges-Brahmaputra</a:t>
            </a:r>
            <a:r>
              <a:rPr kumimoji="0" lang="en-US" sz="2000" b="0" i="0" u="none" strike="noStrike" kern="1200" cap="none" spc="0" normalizeH="0" noProof="0" dirty="0" smtClean="0">
                <a:ln>
                  <a:noFill/>
                </a:ln>
                <a:solidFill>
                  <a:schemeClr val="tx1"/>
                </a:solidFill>
                <a:effectLst/>
                <a:uLnTx/>
                <a:uFillTx/>
                <a:latin typeface="+mn-lt"/>
                <a:ea typeface="+mn-ea"/>
                <a:cs typeface="+mn-cs"/>
              </a:rPr>
              <a:t> </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River.</a:t>
            </a:r>
          </a:p>
          <a:p>
            <a:pPr marL="342900" marR="0" lvl="0" indent="0" algn="l" defTabSz="457200" rtl="0" eaLnBrk="1" fontAlgn="auto" latinLnBrk="0" hangingPunct="1">
              <a:lnSpc>
                <a:spcPct val="100000"/>
              </a:lnSpc>
              <a:spcBef>
                <a:spcPct val="20000"/>
              </a:spcBef>
              <a:spcAft>
                <a:spcPts val="0"/>
              </a:spcAft>
              <a:buClrTx/>
              <a:buSzTx/>
              <a:buFont typeface="Arial"/>
              <a:buChar char="•"/>
              <a:tabLst/>
              <a:defRPr/>
            </a:pPr>
            <a:r>
              <a:rPr lang="en-US" sz="2000" dirty="0" err="1" smtClean="0"/>
              <a:t>Sedflux-HydroTrend</a:t>
            </a:r>
            <a:r>
              <a:rPr lang="en-US" sz="2000" dirty="0" smtClean="0"/>
              <a:t> Coupling</a:t>
            </a: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 Compared with</a:t>
            </a:r>
            <a:r>
              <a:rPr kumimoji="0" lang="en-US" sz="2000" b="0" i="0" u="none" strike="noStrike" kern="1200" cap="none" spc="0" normalizeH="0" noProof="0" dirty="0" smtClean="0">
                <a:ln>
                  <a:noFill/>
                </a:ln>
                <a:solidFill>
                  <a:schemeClr val="tx1"/>
                </a:solidFill>
                <a:effectLst/>
                <a:uLnTx/>
                <a:uFillTx/>
                <a:latin typeface="+mn-lt"/>
                <a:ea typeface="+mn-ea"/>
                <a:cs typeface="+mn-cs"/>
              </a:rPr>
              <a:t> field</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studies of </a:t>
            </a:r>
            <a:r>
              <a:rPr kumimoji="0" lang="en-US" sz="2000" b="0" i="0" u="none" strike="noStrike" kern="1200" cap="none" spc="0" normalizeH="0" baseline="0" noProof="0" dirty="0" err="1" smtClean="0">
                <a:ln>
                  <a:noFill/>
                </a:ln>
                <a:solidFill>
                  <a:schemeClr val="tx1"/>
                </a:solidFill>
                <a:effectLst/>
                <a:uLnTx/>
                <a:uFillTx/>
                <a:latin typeface="+mn-lt"/>
                <a:ea typeface="+mn-ea"/>
                <a:cs typeface="+mn-cs"/>
              </a:rPr>
              <a:t>Kuehl</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000" b="0" i="0" u="none" strike="noStrike" kern="1200" cap="none" spc="0" normalizeH="0" baseline="0" noProof="0" dirty="0" err="1" smtClean="0">
                <a:ln>
                  <a:noFill/>
                </a:ln>
                <a:solidFill>
                  <a:schemeClr val="tx1"/>
                </a:solidFill>
                <a:effectLst/>
                <a:uLnTx/>
                <a:uFillTx/>
                <a:latin typeface="+mn-lt"/>
                <a:ea typeface="+mn-ea"/>
                <a:cs typeface="+mn-cs"/>
              </a:rPr>
              <a:t>Goodbred</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a:t>
            </a:r>
            <a:r>
              <a:rPr kumimoji="0" lang="en-US" sz="2000" b="0" i="0" u="none" strike="noStrike" kern="1200" cap="none" spc="0" normalizeH="0" noProof="0" dirty="0" smtClean="0">
                <a:ln>
                  <a:noFill/>
                </a:ln>
                <a:solidFill>
                  <a:schemeClr val="tx1"/>
                </a:solidFill>
                <a:effectLst/>
                <a:uLnTx/>
                <a:uFillTx/>
                <a:latin typeface="+mn-lt"/>
                <a:ea typeface="+mn-ea"/>
                <a:cs typeface="+mn-cs"/>
              </a:rPr>
              <a:t> </a:t>
            </a:r>
          </a:p>
          <a:p>
            <a:pPr marL="342900" marR="0" lvl="0" indent="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noProof="0" dirty="0" smtClean="0">
                <a:ln>
                  <a:noFill/>
                </a:ln>
                <a:solidFill>
                  <a:schemeClr val="tx1"/>
                </a:solidFill>
                <a:effectLst/>
                <a:uLnTx/>
                <a:uFillTx/>
                <a:latin typeface="+mn-lt"/>
                <a:ea typeface="+mn-ea"/>
                <a:cs typeface="+mn-cs"/>
              </a:rPr>
              <a:t>Meade </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et al., 2008. </a:t>
            </a:r>
          </a:p>
        </p:txBody>
      </p:sp>
    </p:spTree>
    <p:extLst>
      <p:ext uri="{BB962C8B-B14F-4D97-AF65-F5344CB8AC3E}">
        <p14:creationId xmlns:p14="http://schemas.microsoft.com/office/powerpoint/2010/main" val="37572870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Fluvio</a:t>
            </a:r>
            <a:r>
              <a:rPr lang="en-US" dirty="0" smtClean="0"/>
              <a:t>-Marine Stratigraphic Models</a:t>
            </a:r>
            <a:endParaRPr lang="en-US" dirty="0"/>
          </a:p>
        </p:txBody>
      </p:sp>
      <p:sp>
        <p:nvSpPr>
          <p:cNvPr id="3" name="Content Placeholder 2"/>
          <p:cNvSpPr>
            <a:spLocks noGrp="1"/>
          </p:cNvSpPr>
          <p:nvPr>
            <p:ph idx="1"/>
          </p:nvPr>
        </p:nvSpPr>
        <p:spPr>
          <a:xfrm>
            <a:off x="457200" y="1610442"/>
            <a:ext cx="8229600" cy="4525963"/>
          </a:xfrm>
        </p:spPr>
        <p:txBody>
          <a:bodyPr>
            <a:normAutofit fontScale="92500" lnSpcReduction="10000"/>
          </a:bodyPr>
          <a:lstStyle/>
          <a:p>
            <a:r>
              <a:rPr lang="en-US" sz="2000" dirty="0" err="1" smtClean="0"/>
              <a:t>Sloss</a:t>
            </a:r>
            <a:r>
              <a:rPr lang="en-US" sz="2000" dirty="0" smtClean="0"/>
              <a:t> – 1962</a:t>
            </a:r>
          </a:p>
          <a:p>
            <a:r>
              <a:rPr lang="en-US" sz="2000" dirty="0" err="1" smtClean="0"/>
              <a:t>Harbaugh</a:t>
            </a:r>
            <a:r>
              <a:rPr lang="en-US" sz="2000" dirty="0" smtClean="0"/>
              <a:t>, Bonham-Carter - 1970</a:t>
            </a:r>
          </a:p>
          <a:p>
            <a:r>
              <a:rPr lang="en-US" sz="2000" dirty="0" smtClean="0"/>
              <a:t>Leeder</a:t>
            </a:r>
            <a:r>
              <a:rPr lang="en-US" sz="2000" dirty="0"/>
              <a:t>-</a:t>
            </a:r>
            <a:r>
              <a:rPr lang="en-US" sz="2000" dirty="0" smtClean="0"/>
              <a:t>1978 </a:t>
            </a:r>
            <a:r>
              <a:rPr lang="en-US" sz="2000" dirty="0"/>
              <a:t>- fluvial </a:t>
            </a:r>
            <a:r>
              <a:rPr lang="en-US" sz="2000" dirty="0" smtClean="0"/>
              <a:t>cross-sectional architecture </a:t>
            </a:r>
            <a:endParaRPr lang="en-US" sz="2000" dirty="0"/>
          </a:p>
          <a:p>
            <a:r>
              <a:rPr lang="en-US" sz="2000" dirty="0" smtClean="0"/>
              <a:t>SEDSIM- </a:t>
            </a:r>
            <a:r>
              <a:rPr lang="en-US" sz="2000" dirty="0" err="1" smtClean="0"/>
              <a:t>Harbaugh</a:t>
            </a:r>
            <a:r>
              <a:rPr lang="en-US" sz="2000" dirty="0" smtClean="0"/>
              <a:t> &amp;</a:t>
            </a:r>
            <a:r>
              <a:rPr lang="en-US" sz="2000" dirty="0" err="1" smtClean="0"/>
              <a:t>Tetzlaff</a:t>
            </a:r>
            <a:r>
              <a:rPr lang="en-US" sz="2000" dirty="0" smtClean="0"/>
              <a:t> -1989, Martinez - 1992, Griffiths –now</a:t>
            </a:r>
          </a:p>
          <a:p>
            <a:r>
              <a:rPr lang="en-US" sz="2000" dirty="0"/>
              <a:t>FUZZSIM – </a:t>
            </a:r>
            <a:r>
              <a:rPr lang="en-US" sz="2000" dirty="0" err="1"/>
              <a:t>Nordlund</a:t>
            </a:r>
            <a:r>
              <a:rPr lang="en-US" sz="2000" dirty="0"/>
              <a:t> (1990)</a:t>
            </a:r>
          </a:p>
          <a:p>
            <a:r>
              <a:rPr lang="en-US" sz="2000" dirty="0" smtClean="0"/>
              <a:t>DELTA2, PLUME– </a:t>
            </a:r>
            <a:r>
              <a:rPr lang="en-US" sz="2000" dirty="0" err="1" smtClean="0"/>
              <a:t>Syvitski</a:t>
            </a:r>
            <a:r>
              <a:rPr lang="en-US" sz="2000" dirty="0" smtClean="0"/>
              <a:t>, Morehead, </a:t>
            </a:r>
            <a:r>
              <a:rPr lang="en-US" sz="2000" dirty="0" err="1" smtClean="0"/>
              <a:t>Skene</a:t>
            </a:r>
            <a:r>
              <a:rPr lang="en-US" sz="2000" dirty="0"/>
              <a:t> </a:t>
            </a:r>
            <a:r>
              <a:rPr lang="en-US" sz="2000" dirty="0" smtClean="0"/>
              <a:t>(1992 onwards)</a:t>
            </a:r>
          </a:p>
          <a:p>
            <a:r>
              <a:rPr lang="en-US" sz="2000" dirty="0" err="1" smtClean="0"/>
              <a:t>SedFlux</a:t>
            </a:r>
            <a:r>
              <a:rPr lang="en-US" sz="2000" dirty="0" smtClean="0"/>
              <a:t> – </a:t>
            </a:r>
            <a:r>
              <a:rPr lang="en-US" sz="2000" dirty="0" err="1" smtClean="0"/>
              <a:t>Syvitski</a:t>
            </a:r>
            <a:r>
              <a:rPr lang="en-US" sz="2000" dirty="0" smtClean="0"/>
              <a:t>, Hutton (2008) and many others</a:t>
            </a:r>
          </a:p>
          <a:p>
            <a:r>
              <a:rPr lang="en-US" sz="2000" dirty="0" smtClean="0"/>
              <a:t>Ritchie et al. (1999), fan-deltas</a:t>
            </a:r>
          </a:p>
          <a:p>
            <a:r>
              <a:rPr lang="en-US" sz="2000" dirty="0" smtClean="0"/>
              <a:t>SEDPAK – Kendall, </a:t>
            </a:r>
            <a:r>
              <a:rPr lang="en-US" sz="2000" dirty="0" err="1" smtClean="0"/>
              <a:t>Csato</a:t>
            </a:r>
            <a:endParaRPr lang="en-US" sz="2000" dirty="0" smtClean="0"/>
          </a:p>
          <a:p>
            <a:r>
              <a:rPr lang="en-US" sz="2000" dirty="0" smtClean="0"/>
              <a:t>Dionysus – </a:t>
            </a:r>
            <a:r>
              <a:rPr lang="en-US" sz="2000" dirty="0" err="1" smtClean="0"/>
              <a:t>Granjeon</a:t>
            </a:r>
            <a:r>
              <a:rPr lang="en-US" sz="2000" dirty="0" smtClean="0"/>
              <a:t> – diffusion-based </a:t>
            </a:r>
          </a:p>
          <a:p>
            <a:r>
              <a:rPr lang="en-US" sz="2000" dirty="0" smtClean="0"/>
              <a:t>Mackey and Bridge (1995)- 3D fluvial architecture</a:t>
            </a:r>
          </a:p>
          <a:p>
            <a:pPr marL="0" indent="0">
              <a:buNone/>
            </a:pPr>
            <a:endParaRPr lang="en-US" sz="2000" dirty="0"/>
          </a:p>
          <a:p>
            <a:r>
              <a:rPr lang="en-US" sz="2000" dirty="0" err="1" smtClean="0"/>
              <a:t>DeltaSIM</a:t>
            </a:r>
            <a:r>
              <a:rPr lang="en-US" sz="2000" dirty="0" smtClean="0"/>
              <a:t> (2D)  and </a:t>
            </a:r>
            <a:r>
              <a:rPr lang="en-US" sz="2000" dirty="0" err="1" smtClean="0"/>
              <a:t>AquaTellUs</a:t>
            </a:r>
            <a:r>
              <a:rPr lang="en-US" sz="2000" dirty="0" smtClean="0"/>
              <a:t> (3D) – Overeem &amp; </a:t>
            </a:r>
            <a:r>
              <a:rPr lang="en-US" sz="2000" dirty="0" err="1" smtClean="0"/>
              <a:t>Hoogendoorn</a:t>
            </a:r>
            <a:r>
              <a:rPr lang="en-US" sz="2000" dirty="0" smtClean="0"/>
              <a:t> (2002)</a:t>
            </a:r>
          </a:p>
        </p:txBody>
      </p:sp>
    </p:spTree>
    <p:extLst>
      <p:ext uri="{BB962C8B-B14F-4D97-AF65-F5344CB8AC3E}">
        <p14:creationId xmlns:p14="http://schemas.microsoft.com/office/powerpoint/2010/main" val="104811961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47108" name="Picture 3"/>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038600" y="1292225"/>
            <a:ext cx="4876800" cy="4879975"/>
          </a:xfrm>
          <a:noFill/>
          <a:extLst>
            <a:ext uri="{909E8E84-426E-40dd-AFC4-6F175D3DCCD1}">
              <a14:hiddenFill xmlns:a14="http://schemas.microsoft.com/office/drawing/2010/main">
                <a:solidFill>
                  <a:srgbClr val="FFFFFF"/>
                </a:solidFill>
              </a14:hiddenFill>
            </a:ext>
          </a:extLst>
        </p:spPr>
      </p:pic>
      <p:sp>
        <p:nvSpPr>
          <p:cNvPr id="47110" name="Text Box 5"/>
          <p:cNvSpPr txBox="1">
            <a:spLocks noChangeArrowheads="1"/>
          </p:cNvSpPr>
          <p:nvPr/>
        </p:nvSpPr>
        <p:spPr bwMode="auto">
          <a:xfrm>
            <a:off x="228600" y="1244600"/>
            <a:ext cx="3468718"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eaLnBrk="1" hangingPunct="1"/>
            <a:r>
              <a:rPr lang="en-US" sz="1800" b="1" dirty="0" smtClean="0">
                <a:solidFill>
                  <a:srgbClr val="000000"/>
                </a:solidFill>
                <a:latin typeface="Arial" charset="0"/>
              </a:rPr>
              <a:t>Different </a:t>
            </a:r>
            <a:r>
              <a:rPr lang="en-US" sz="1800" b="1" dirty="0">
                <a:solidFill>
                  <a:srgbClr val="000000"/>
                </a:solidFill>
                <a:latin typeface="Arial" charset="0"/>
              </a:rPr>
              <a:t>Subsidence Rates</a:t>
            </a:r>
          </a:p>
          <a:p>
            <a:pPr eaLnBrk="1" hangingPunct="1"/>
            <a:endParaRPr lang="en-US" sz="1800" dirty="0">
              <a:solidFill>
                <a:srgbClr val="000000"/>
              </a:solidFill>
              <a:latin typeface="Arial" charset="0"/>
            </a:endParaRPr>
          </a:p>
          <a:p>
            <a:pPr eaLnBrk="1" hangingPunct="1"/>
            <a:r>
              <a:rPr lang="ja-JP" altLang="en-US" sz="1600" dirty="0">
                <a:solidFill>
                  <a:srgbClr val="000000"/>
                </a:solidFill>
                <a:latin typeface="Arial" charset="0"/>
              </a:rPr>
              <a:t>‘</a:t>
            </a:r>
            <a:r>
              <a:rPr lang="en-US" sz="1600" dirty="0">
                <a:solidFill>
                  <a:srgbClr val="000000"/>
                </a:solidFill>
                <a:latin typeface="Arial" charset="0"/>
              </a:rPr>
              <a:t>low subsidence</a:t>
            </a:r>
            <a:r>
              <a:rPr lang="ja-JP" altLang="en-US" sz="1600" dirty="0">
                <a:solidFill>
                  <a:srgbClr val="000000"/>
                </a:solidFill>
                <a:latin typeface="Arial" charset="0"/>
              </a:rPr>
              <a:t>’</a:t>
            </a:r>
            <a:endParaRPr lang="en-US" sz="1600" dirty="0">
              <a:solidFill>
                <a:srgbClr val="000000"/>
              </a:solidFill>
              <a:latin typeface="Arial" charset="0"/>
            </a:endParaRPr>
          </a:p>
          <a:p>
            <a:pPr eaLnBrk="1" hangingPunct="1"/>
            <a:r>
              <a:rPr lang="en-US" sz="1600" dirty="0">
                <a:solidFill>
                  <a:srgbClr val="000000"/>
                </a:solidFill>
                <a:latin typeface="Arial" charset="0"/>
              </a:rPr>
              <a:t>4 mm/year uniformly over entire grid</a:t>
            </a:r>
          </a:p>
          <a:p>
            <a:pPr eaLnBrk="1" hangingPunct="1"/>
            <a:endParaRPr lang="en-US" sz="1600" dirty="0">
              <a:solidFill>
                <a:srgbClr val="000000"/>
              </a:solidFill>
              <a:latin typeface="Arial" charset="0"/>
            </a:endParaRPr>
          </a:p>
          <a:p>
            <a:pPr eaLnBrk="1" hangingPunct="1"/>
            <a:r>
              <a:rPr lang="ja-JP" altLang="en-US" sz="1600" dirty="0">
                <a:solidFill>
                  <a:srgbClr val="000000"/>
                </a:solidFill>
                <a:latin typeface="Arial" charset="0"/>
              </a:rPr>
              <a:t>‘</a:t>
            </a:r>
            <a:r>
              <a:rPr lang="en-US" sz="1600" dirty="0">
                <a:solidFill>
                  <a:srgbClr val="000000"/>
                </a:solidFill>
                <a:latin typeface="Arial" charset="0"/>
              </a:rPr>
              <a:t>high subsidence</a:t>
            </a:r>
            <a:r>
              <a:rPr lang="ja-JP" altLang="en-US" sz="1600" dirty="0">
                <a:solidFill>
                  <a:srgbClr val="000000"/>
                </a:solidFill>
                <a:latin typeface="Arial" charset="0"/>
              </a:rPr>
              <a:t>’</a:t>
            </a:r>
            <a:endParaRPr lang="en-US" sz="1600" dirty="0">
              <a:solidFill>
                <a:srgbClr val="000000"/>
              </a:solidFill>
              <a:latin typeface="Arial" charset="0"/>
            </a:endParaRPr>
          </a:p>
          <a:p>
            <a:pPr eaLnBrk="1" hangingPunct="1"/>
            <a:r>
              <a:rPr lang="en-US" sz="1600" dirty="0">
                <a:solidFill>
                  <a:srgbClr val="000000"/>
                </a:solidFill>
                <a:latin typeface="Arial" charset="0"/>
              </a:rPr>
              <a:t>7.5 mm/year locally in </a:t>
            </a:r>
            <a:r>
              <a:rPr lang="ja-JP" altLang="en-US" sz="1600" dirty="0">
                <a:solidFill>
                  <a:srgbClr val="000000"/>
                </a:solidFill>
                <a:latin typeface="Arial" charset="0"/>
              </a:rPr>
              <a:t>‘</a:t>
            </a:r>
            <a:r>
              <a:rPr lang="en-US" sz="1600" dirty="0" err="1">
                <a:solidFill>
                  <a:srgbClr val="000000"/>
                </a:solidFill>
                <a:latin typeface="Arial" charset="0"/>
              </a:rPr>
              <a:t>graben</a:t>
            </a:r>
            <a:r>
              <a:rPr lang="ja-JP" altLang="en-US" sz="1600" dirty="0">
                <a:solidFill>
                  <a:srgbClr val="000000"/>
                </a:solidFill>
                <a:latin typeface="Arial" charset="0"/>
              </a:rPr>
              <a:t>’</a:t>
            </a:r>
            <a:r>
              <a:rPr lang="en-US" sz="1600" dirty="0">
                <a:solidFill>
                  <a:srgbClr val="000000"/>
                </a:solidFill>
                <a:latin typeface="Arial" charset="0"/>
              </a:rPr>
              <a:t> </a:t>
            </a:r>
          </a:p>
        </p:txBody>
      </p:sp>
      <p:sp>
        <p:nvSpPr>
          <p:cNvPr id="47111" name="Text Box 6"/>
          <p:cNvSpPr txBox="1">
            <a:spLocks noChangeArrowheads="1"/>
          </p:cNvSpPr>
          <p:nvPr/>
        </p:nvSpPr>
        <p:spPr bwMode="auto">
          <a:xfrm>
            <a:off x="6553200" y="6096000"/>
            <a:ext cx="145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eaLnBrk="1" hangingPunct="1"/>
            <a:r>
              <a:rPr lang="en-US" sz="1400" b="1">
                <a:latin typeface="Arial" charset="0"/>
              </a:rPr>
              <a:t>distance 80 km</a:t>
            </a:r>
          </a:p>
        </p:txBody>
      </p:sp>
      <p:sp>
        <p:nvSpPr>
          <p:cNvPr id="47112" name="Line 7"/>
          <p:cNvSpPr>
            <a:spLocks noChangeShapeType="1"/>
          </p:cNvSpPr>
          <p:nvPr/>
        </p:nvSpPr>
        <p:spPr bwMode="auto">
          <a:xfrm>
            <a:off x="8016875" y="6248400"/>
            <a:ext cx="517525" cy="0"/>
          </a:xfrm>
          <a:prstGeom prst="line">
            <a:avLst/>
          </a:prstGeom>
          <a:noFill/>
          <a:ln w="158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47106" name="Object 2"/>
          <p:cNvGraphicFramePr>
            <a:graphicFrameLocks noGrp="1" noChangeAspect="1"/>
          </p:cNvGraphicFramePr>
          <p:nvPr>
            <p:ph sz="half" idx="2"/>
          </p:nvPr>
        </p:nvGraphicFramePr>
        <p:xfrm>
          <a:off x="672198" y="4103993"/>
          <a:ext cx="4391025" cy="2060575"/>
        </p:xfrm>
        <a:graphic>
          <a:graphicData uri="http://schemas.openxmlformats.org/presentationml/2006/ole">
            <mc:AlternateContent xmlns:mc="http://schemas.openxmlformats.org/markup-compatibility/2006">
              <mc:Choice xmlns:v="urn:schemas-microsoft-com:vml" Requires="v">
                <p:oleObj spid="_x0000_s39959" name="Worksheet" r:id="rId5" imgW="28139683" imgH="13206349" progId="Excel.Sheet.8">
                  <p:embed/>
                </p:oleObj>
              </mc:Choice>
              <mc:Fallback>
                <p:oleObj name="Worksheet" r:id="rId5" imgW="28139683" imgH="13206349" progId="Excel.Sheet.8">
                  <p:embed/>
                  <p:pic>
                    <p:nvPicPr>
                      <p:cNvPr id="0" name="Picture 20"/>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2198" y="4103993"/>
                        <a:ext cx="4391025" cy="206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7113" name="Oval 9"/>
          <p:cNvSpPr>
            <a:spLocks noChangeArrowheads="1"/>
          </p:cNvSpPr>
          <p:nvPr/>
        </p:nvSpPr>
        <p:spPr bwMode="auto">
          <a:xfrm>
            <a:off x="5638800" y="2819400"/>
            <a:ext cx="381000" cy="2286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7114" name="Oval 10"/>
          <p:cNvSpPr>
            <a:spLocks noChangeArrowheads="1"/>
          </p:cNvSpPr>
          <p:nvPr/>
        </p:nvSpPr>
        <p:spPr bwMode="auto">
          <a:xfrm>
            <a:off x="6934200" y="4800600"/>
            <a:ext cx="381000" cy="2286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7115" name="Oval 11"/>
          <p:cNvSpPr>
            <a:spLocks noChangeArrowheads="1"/>
          </p:cNvSpPr>
          <p:nvPr/>
        </p:nvSpPr>
        <p:spPr bwMode="auto">
          <a:xfrm>
            <a:off x="6324600" y="2133600"/>
            <a:ext cx="457200" cy="8382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7116" name="Oval 12"/>
          <p:cNvSpPr>
            <a:spLocks noChangeArrowheads="1"/>
          </p:cNvSpPr>
          <p:nvPr/>
        </p:nvSpPr>
        <p:spPr bwMode="auto">
          <a:xfrm>
            <a:off x="7467600" y="4114800"/>
            <a:ext cx="457200" cy="8382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 name="TextBox 1"/>
          <p:cNvSpPr txBox="1"/>
          <p:nvPr/>
        </p:nvSpPr>
        <p:spPr>
          <a:xfrm>
            <a:off x="138023" y="205100"/>
            <a:ext cx="9259491" cy="523220"/>
          </a:xfrm>
          <a:prstGeom prst="rect">
            <a:avLst/>
          </a:prstGeom>
          <a:noFill/>
        </p:spPr>
        <p:txBody>
          <a:bodyPr wrap="none" rtlCol="0">
            <a:spAutoFit/>
          </a:bodyPr>
          <a:lstStyle/>
          <a:p>
            <a:r>
              <a:rPr lang="en-US" sz="2800" b="1" dirty="0" smtClean="0"/>
              <a:t>3D </a:t>
            </a:r>
            <a:r>
              <a:rPr lang="en-US" sz="2800" b="1" dirty="0" err="1" smtClean="0"/>
              <a:t>SedFlux</a:t>
            </a:r>
            <a:r>
              <a:rPr lang="en-US" sz="2800" b="1" dirty="0" smtClean="0"/>
              <a:t>: two </a:t>
            </a:r>
            <a:r>
              <a:rPr lang="en-US" sz="2800" b="1" dirty="0" err="1" smtClean="0"/>
              <a:t>fluvio</a:t>
            </a:r>
            <a:r>
              <a:rPr lang="en-US" sz="2800" b="1" dirty="0" smtClean="0"/>
              <a:t>-deltaic systems with rapid subsidence</a:t>
            </a:r>
            <a:endParaRPr lang="en-US" sz="2800" b="1" dirty="0"/>
          </a:p>
        </p:txBody>
      </p:sp>
    </p:spTree>
    <p:extLst>
      <p:ext uri="{BB962C8B-B14F-4D97-AF65-F5344CB8AC3E}">
        <p14:creationId xmlns:p14="http://schemas.microsoft.com/office/powerpoint/2010/main" val="228279068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417638"/>
            <a:ext cx="8229600" cy="1143000"/>
          </a:xfrm>
        </p:spPr>
        <p:txBody>
          <a:bodyPr/>
          <a:lstStyle/>
          <a:p>
            <a:r>
              <a:rPr lang="en-US" b="1" dirty="0" smtClean="0"/>
              <a:t>2D Processes in </a:t>
            </a:r>
            <a:r>
              <a:rPr lang="en-US" b="1" dirty="0" err="1" smtClean="0"/>
              <a:t>SedFlux</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6388" name="Text Box 4"/>
          <p:cNvSpPr txBox="1">
            <a:spLocks noChangeArrowheads="1"/>
          </p:cNvSpPr>
          <p:nvPr/>
        </p:nvSpPr>
        <p:spPr bwMode="auto">
          <a:xfrm>
            <a:off x="228600" y="1154113"/>
            <a:ext cx="876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err="1">
                <a:solidFill>
                  <a:srgbClr val="000000"/>
                </a:solidFill>
                <a:latin typeface="Euphemia UCAS" charset="0"/>
                <a:cs typeface="Euphemia UCAS" charset="0"/>
              </a:rPr>
              <a:t>Resuspension</a:t>
            </a:r>
            <a:r>
              <a:rPr lang="en-US" dirty="0">
                <a:solidFill>
                  <a:srgbClr val="000000"/>
                </a:solidFill>
                <a:latin typeface="Euphemia UCAS" charset="0"/>
                <a:cs typeface="Euphemia UCAS" charset="0"/>
              </a:rPr>
              <a:t> and Advection by Bottom Boundary Energy</a:t>
            </a:r>
          </a:p>
        </p:txBody>
      </p:sp>
      <p:sp>
        <p:nvSpPr>
          <p:cNvPr id="34821" name="Rectangle 5"/>
          <p:cNvSpPr>
            <a:spLocks noChangeArrowheads="1"/>
          </p:cNvSpPr>
          <p:nvPr/>
        </p:nvSpPr>
        <p:spPr bwMode="auto">
          <a:xfrm>
            <a:off x="744538" y="0"/>
            <a:ext cx="7772400" cy="685800"/>
          </a:xfrm>
          <a:prstGeom prst="rect">
            <a:avLst/>
          </a:prstGeom>
          <a:noFill/>
          <a:ln w="9525">
            <a:noFill/>
            <a:miter lim="800000"/>
            <a:headEnd/>
            <a:tailEnd/>
          </a:ln>
          <a:effectLst/>
        </p:spPr>
        <p:txBody>
          <a:bodyPr anchor="ctr"/>
          <a:lstStyle/>
          <a:p>
            <a:pPr algn="ctr"/>
            <a:r>
              <a:rPr lang="en-US" sz="4400" b="1" dirty="0">
                <a:solidFill>
                  <a:srgbClr val="000000"/>
                </a:solidFill>
              </a:rPr>
              <a:t>Shelf diffusivity</a:t>
            </a:r>
          </a:p>
        </p:txBody>
      </p:sp>
      <p:grpSp>
        <p:nvGrpSpPr>
          <p:cNvPr id="2" name="Group 6"/>
          <p:cNvGrpSpPr>
            <a:grpSpLocks/>
          </p:cNvGrpSpPr>
          <p:nvPr/>
        </p:nvGrpSpPr>
        <p:grpSpPr bwMode="auto">
          <a:xfrm>
            <a:off x="1389063" y="2037557"/>
            <a:ext cx="3268662" cy="998538"/>
            <a:chOff x="1304" y="1660"/>
            <a:chExt cx="2059" cy="629"/>
          </a:xfrm>
          <a:noFill/>
        </p:grpSpPr>
        <p:sp>
          <p:nvSpPr>
            <p:cNvPr id="17421" name="Rectangle 7"/>
            <p:cNvSpPr>
              <a:spLocks noChangeArrowheads="1"/>
            </p:cNvSpPr>
            <p:nvPr/>
          </p:nvSpPr>
          <p:spPr bwMode="auto">
            <a:xfrm>
              <a:off x="1304" y="1660"/>
              <a:ext cx="2059" cy="629"/>
            </a:xfrm>
            <a:prstGeom prst="rect">
              <a:avLst/>
            </a:prstGeom>
            <a:grpFill/>
            <a:ln w="9525">
              <a:noFill/>
              <a:miter lim="800000"/>
              <a:headEnd/>
              <a:tailEnd/>
            </a:ln>
          </p:spPr>
          <p:txBody>
            <a:bodyPr wrap="none" anchor="ctr"/>
            <a:lstStyle/>
            <a:p>
              <a:pPr>
                <a:defRPr/>
              </a:pPr>
              <a:endParaRPr lang="en-US">
                <a:solidFill>
                  <a:srgbClr val="000000"/>
                </a:solidFill>
                <a:latin typeface="Calibri" pitchFamily="-112" charset="0"/>
                <a:ea typeface="ＭＳ Ｐゴシック" pitchFamily="-112" charset="-128"/>
                <a:cs typeface="ＭＳ Ｐゴシック" pitchFamily="-112" charset="-128"/>
              </a:endParaRPr>
            </a:p>
          </p:txBody>
        </p:sp>
        <p:graphicFrame>
          <p:nvGraphicFramePr>
            <p:cNvPr id="16387" name="Object 3"/>
            <p:cNvGraphicFramePr>
              <a:graphicFrameLocks noChangeAspect="1"/>
            </p:cNvGraphicFramePr>
            <p:nvPr/>
          </p:nvGraphicFramePr>
          <p:xfrm>
            <a:off x="1383" y="1676"/>
            <a:ext cx="1893" cy="612"/>
          </p:xfrm>
          <a:graphic>
            <a:graphicData uri="http://schemas.openxmlformats.org/presentationml/2006/ole">
              <mc:AlternateContent xmlns:mc="http://schemas.openxmlformats.org/markup-compatibility/2006">
                <mc:Choice xmlns:v="urn:schemas-microsoft-com:vml" Requires="v">
                  <p:oleObj spid="_x0000_s50216" name="Equation" r:id="rId3" imgW="1257300" imgH="406400" progId="Equation.3">
                    <p:embed/>
                  </p:oleObj>
                </mc:Choice>
                <mc:Fallback>
                  <p:oleObj name="Equation" r:id="rId3" imgW="1257300" imgH="406400" progId="Equation.3">
                    <p:embed/>
                    <p:pic>
                      <p:nvPicPr>
                        <p:cNvPr id="0" name="Picture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3" y="1676"/>
                          <a:ext cx="1893" cy="612"/>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grpSp>
        <p:nvGrpSpPr>
          <p:cNvPr id="3" name="Group 9"/>
          <p:cNvGrpSpPr>
            <a:grpSpLocks/>
          </p:cNvGrpSpPr>
          <p:nvPr/>
        </p:nvGrpSpPr>
        <p:grpSpPr bwMode="auto">
          <a:xfrm>
            <a:off x="5262563" y="1956594"/>
            <a:ext cx="1952625" cy="998538"/>
            <a:chOff x="2962" y="882"/>
            <a:chExt cx="1230" cy="629"/>
          </a:xfrm>
          <a:noFill/>
        </p:grpSpPr>
        <p:sp>
          <p:nvSpPr>
            <p:cNvPr id="17420" name="Rectangle 10"/>
            <p:cNvSpPr>
              <a:spLocks noChangeArrowheads="1"/>
            </p:cNvSpPr>
            <p:nvPr/>
          </p:nvSpPr>
          <p:spPr bwMode="auto">
            <a:xfrm>
              <a:off x="2962" y="882"/>
              <a:ext cx="1230" cy="629"/>
            </a:xfrm>
            <a:prstGeom prst="rect">
              <a:avLst/>
            </a:prstGeom>
            <a:grpFill/>
            <a:ln w="9525">
              <a:noFill/>
              <a:miter lim="800000"/>
              <a:headEnd/>
              <a:tailEnd/>
            </a:ln>
          </p:spPr>
          <p:txBody>
            <a:bodyPr wrap="none" anchor="ctr"/>
            <a:lstStyle/>
            <a:p>
              <a:pPr>
                <a:defRPr/>
              </a:pPr>
              <a:endParaRPr lang="en-US">
                <a:solidFill>
                  <a:srgbClr val="000000"/>
                </a:solidFill>
                <a:latin typeface="Calibri" pitchFamily="-112" charset="0"/>
                <a:ea typeface="ＭＳ Ｐゴシック" pitchFamily="-112" charset="-128"/>
                <a:cs typeface="ＭＳ Ｐゴシック" pitchFamily="-112" charset="-128"/>
              </a:endParaRPr>
            </a:p>
          </p:txBody>
        </p:sp>
        <p:graphicFrame>
          <p:nvGraphicFramePr>
            <p:cNvPr id="16386" name="Object 2"/>
            <p:cNvGraphicFramePr>
              <a:graphicFrameLocks noChangeAspect="1"/>
            </p:cNvGraphicFramePr>
            <p:nvPr/>
          </p:nvGraphicFramePr>
          <p:xfrm>
            <a:off x="3012" y="933"/>
            <a:ext cx="1093" cy="566"/>
          </p:xfrm>
          <a:graphic>
            <a:graphicData uri="http://schemas.openxmlformats.org/presentationml/2006/ole">
              <mc:AlternateContent xmlns:mc="http://schemas.openxmlformats.org/markup-compatibility/2006">
                <mc:Choice xmlns:v="urn:schemas-microsoft-com:vml" Requires="v">
                  <p:oleObj spid="_x0000_s50217" name="Equation" r:id="rId5" imgW="698500" imgH="368300" progId="Equation.3">
                    <p:embed/>
                  </p:oleObj>
                </mc:Choice>
                <mc:Fallback>
                  <p:oleObj name="Equation" r:id="rId5" imgW="698500" imgH="368300" progId="Equation.3">
                    <p:embed/>
                    <p:pic>
                      <p:nvPicPr>
                        <p:cNvPr id="0" name="Picture 3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2" y="933"/>
                          <a:ext cx="1093" cy="566"/>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sp>
        <p:nvSpPr>
          <p:cNvPr id="34828" name="Text Box 12"/>
          <p:cNvSpPr txBox="1">
            <a:spLocks noChangeArrowheads="1"/>
          </p:cNvSpPr>
          <p:nvPr/>
        </p:nvSpPr>
        <p:spPr bwMode="auto">
          <a:xfrm>
            <a:off x="295275" y="3528057"/>
            <a:ext cx="8724900" cy="252412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10000"/>
              </a:lnSpc>
              <a:buFontTx/>
              <a:buChar char="•"/>
            </a:pPr>
            <a:r>
              <a:rPr lang="en-US" i="1" dirty="0">
                <a:solidFill>
                  <a:srgbClr val="000000"/>
                </a:solidFill>
                <a:latin typeface="Euphemia UCAS" charset="0"/>
                <a:cs typeface="Euphemia UCAS" charset="0"/>
              </a:rPr>
              <a:t> </a:t>
            </a:r>
            <a:r>
              <a:rPr lang="en-US" i="1" dirty="0" err="1">
                <a:solidFill>
                  <a:srgbClr val="000000"/>
                </a:solidFill>
                <a:latin typeface="Euphemia UCAS" charset="0"/>
                <a:cs typeface="Euphemia UCAS" charset="0"/>
              </a:rPr>
              <a:t>k</a:t>
            </a:r>
            <a:r>
              <a:rPr lang="en-US" dirty="0" err="1">
                <a:solidFill>
                  <a:srgbClr val="000000"/>
                </a:solidFill>
                <a:latin typeface="Euphemia UCAS" charset="0"/>
                <a:cs typeface="Euphemia UCAS" charset="0"/>
              </a:rPr>
              <a:t>(</a:t>
            </a:r>
            <a:r>
              <a:rPr lang="en-US" i="1" dirty="0" err="1">
                <a:solidFill>
                  <a:srgbClr val="000000"/>
                </a:solidFill>
                <a:latin typeface="Euphemia UCAS" charset="0"/>
                <a:cs typeface="Euphemia UCAS" charset="0"/>
              </a:rPr>
              <a:t>t</a:t>
            </a:r>
            <a:r>
              <a:rPr lang="en-US" dirty="0" err="1">
                <a:solidFill>
                  <a:srgbClr val="000000"/>
                </a:solidFill>
                <a:latin typeface="Euphemia UCAS" charset="0"/>
                <a:cs typeface="Euphemia UCAS" charset="0"/>
              </a:rPr>
              <a:t>,</a:t>
            </a:r>
            <a:r>
              <a:rPr lang="en-US" i="1" dirty="0" err="1">
                <a:solidFill>
                  <a:srgbClr val="000000"/>
                </a:solidFill>
                <a:latin typeface="Euphemia UCAS" charset="0"/>
                <a:cs typeface="Euphemia UCAS" charset="0"/>
              </a:rPr>
              <a:t>z</a:t>
            </a:r>
            <a:r>
              <a:rPr lang="en-US" dirty="0">
                <a:solidFill>
                  <a:srgbClr val="000000"/>
                </a:solidFill>
                <a:latin typeface="Euphemia UCAS" charset="0"/>
                <a:cs typeface="Euphemia UCAS" charset="0"/>
              </a:rPr>
              <a:t>) varies over time </a:t>
            </a:r>
            <a:r>
              <a:rPr lang="en-US" i="1" dirty="0" err="1">
                <a:solidFill>
                  <a:srgbClr val="000000"/>
                </a:solidFill>
                <a:latin typeface="Euphemia UCAS" charset="0"/>
                <a:cs typeface="Euphemia UCAS" charset="0"/>
              </a:rPr>
              <a:t>t</a:t>
            </a:r>
            <a:r>
              <a:rPr lang="en-US" i="1" dirty="0">
                <a:solidFill>
                  <a:srgbClr val="000000"/>
                </a:solidFill>
                <a:latin typeface="Euphemia UCAS" charset="0"/>
                <a:cs typeface="Euphemia UCAS" charset="0"/>
              </a:rPr>
              <a:t> </a:t>
            </a:r>
            <a:r>
              <a:rPr lang="en-US" dirty="0">
                <a:solidFill>
                  <a:srgbClr val="000000"/>
                </a:solidFill>
                <a:latin typeface="Euphemia UCAS" charset="0"/>
                <a:cs typeface="Euphemia UCAS" charset="0"/>
              </a:rPr>
              <a:t>(</a:t>
            </a:r>
            <a:r>
              <a:rPr lang="en-US" dirty="0" err="1">
                <a:solidFill>
                  <a:srgbClr val="000000"/>
                </a:solidFill>
                <a:latin typeface="Euphemia UCAS" charset="0"/>
                <a:cs typeface="Euphemia UCAS" charset="0"/>
              </a:rPr>
              <a:t>pdf</a:t>
            </a:r>
            <a:r>
              <a:rPr lang="en-US" dirty="0">
                <a:solidFill>
                  <a:srgbClr val="000000"/>
                </a:solidFill>
                <a:latin typeface="Euphemia UCAS" charset="0"/>
                <a:cs typeface="Euphemia UCAS" charset="0"/>
              </a:rPr>
              <a:t> of storms), and water depth </a:t>
            </a:r>
            <a:r>
              <a:rPr lang="en-US" i="1" dirty="0" err="1">
                <a:solidFill>
                  <a:srgbClr val="000000"/>
                </a:solidFill>
                <a:latin typeface="Euphemia UCAS" charset="0"/>
                <a:cs typeface="Euphemia UCAS" charset="0"/>
              </a:rPr>
              <a:t>z</a:t>
            </a:r>
            <a:r>
              <a:rPr lang="en-US" dirty="0">
                <a:solidFill>
                  <a:srgbClr val="000000"/>
                </a:solidFill>
                <a:latin typeface="Euphemia UCAS" charset="0"/>
                <a:cs typeface="Euphemia UCAS" charset="0"/>
              </a:rPr>
              <a:t>.  Following Airy wave theory, </a:t>
            </a:r>
            <a:r>
              <a:rPr lang="en-US" i="1" dirty="0" err="1">
                <a:solidFill>
                  <a:srgbClr val="000000"/>
                </a:solidFill>
                <a:latin typeface="Euphemia UCAS" charset="0"/>
                <a:cs typeface="Euphemia UCAS" charset="0"/>
              </a:rPr>
              <a:t>k</a:t>
            </a:r>
            <a:r>
              <a:rPr lang="en-US" dirty="0">
                <a:solidFill>
                  <a:srgbClr val="000000"/>
                </a:solidFill>
                <a:latin typeface="Euphemia UCAS" charset="0"/>
                <a:cs typeface="Euphemia UCAS" charset="0"/>
              </a:rPr>
              <a:t> falls off exponentially with water depth. </a:t>
            </a:r>
          </a:p>
          <a:p>
            <a:pPr eaLnBrk="1" hangingPunct="1">
              <a:lnSpc>
                <a:spcPct val="110000"/>
              </a:lnSpc>
              <a:buFontTx/>
              <a:buChar char="•"/>
            </a:pPr>
            <a:r>
              <a:rPr lang="en-US" i="1" dirty="0">
                <a:solidFill>
                  <a:srgbClr val="000000"/>
                </a:solidFill>
                <a:latin typeface="Euphemia UCAS" charset="0"/>
                <a:cs typeface="Euphemia UCAS" charset="0"/>
              </a:rPr>
              <a:t> </a:t>
            </a:r>
            <a:r>
              <a:rPr lang="en-US" i="1" dirty="0" err="1">
                <a:solidFill>
                  <a:srgbClr val="000000"/>
                </a:solidFill>
                <a:latin typeface="Euphemia UCAS" charset="0"/>
                <a:cs typeface="Euphemia UCAS" charset="0"/>
              </a:rPr>
              <a:t>k</a:t>
            </a:r>
            <a:r>
              <a:rPr lang="en-US" i="1" baseline="-25000" dirty="0" err="1">
                <a:solidFill>
                  <a:srgbClr val="000000"/>
                </a:solidFill>
                <a:latin typeface="Euphemia UCAS" charset="0"/>
                <a:cs typeface="Euphemia UCAS" charset="0"/>
              </a:rPr>
              <a:t>i</a:t>
            </a:r>
            <a:r>
              <a:rPr lang="en-US" dirty="0">
                <a:solidFill>
                  <a:srgbClr val="000000"/>
                </a:solidFill>
                <a:latin typeface="Euphemia UCAS" charset="0"/>
                <a:cs typeface="Euphemia UCAS" charset="0"/>
              </a:rPr>
              <a:t> is an index between 0 and 1 that reflects the ability of grain size </a:t>
            </a:r>
            <a:r>
              <a:rPr lang="en-US" i="1" dirty="0" err="1">
                <a:solidFill>
                  <a:srgbClr val="000000"/>
                </a:solidFill>
                <a:latin typeface="Euphemia UCAS" charset="0"/>
                <a:cs typeface="Euphemia UCAS" charset="0"/>
              </a:rPr>
              <a:t>i</a:t>
            </a:r>
            <a:r>
              <a:rPr lang="en-US" dirty="0">
                <a:solidFill>
                  <a:srgbClr val="000000"/>
                </a:solidFill>
                <a:latin typeface="Euphemia UCAS" charset="0"/>
                <a:cs typeface="Euphemia UCAS" charset="0"/>
              </a:rPr>
              <a:t> to be </a:t>
            </a:r>
            <a:r>
              <a:rPr lang="en-US" dirty="0" err="1">
                <a:solidFill>
                  <a:srgbClr val="000000"/>
                </a:solidFill>
                <a:latin typeface="Euphemia UCAS" charset="0"/>
                <a:cs typeface="Euphemia UCAS" charset="0"/>
              </a:rPr>
              <a:t>resuspended</a:t>
            </a:r>
            <a:r>
              <a:rPr lang="en-US" dirty="0">
                <a:solidFill>
                  <a:srgbClr val="000000"/>
                </a:solidFill>
                <a:latin typeface="Euphemia UCAS" charset="0"/>
                <a:cs typeface="Euphemia UCAS" charset="0"/>
              </a:rPr>
              <a:t> and </a:t>
            </a:r>
            <a:r>
              <a:rPr lang="en-US" dirty="0" err="1">
                <a:solidFill>
                  <a:srgbClr val="000000"/>
                </a:solidFill>
                <a:latin typeface="Euphemia UCAS" charset="0"/>
                <a:cs typeface="Euphemia UCAS" charset="0"/>
              </a:rPr>
              <a:t>advected</a:t>
            </a:r>
            <a:r>
              <a:rPr lang="en-US" dirty="0">
                <a:solidFill>
                  <a:srgbClr val="000000"/>
                </a:solidFill>
                <a:latin typeface="Euphemia UCAS" charset="0"/>
                <a:cs typeface="Euphemia UCAS" charset="0"/>
              </a:rPr>
              <a:t>. </a:t>
            </a:r>
          </a:p>
          <a:p>
            <a:pPr eaLnBrk="1" hangingPunct="1">
              <a:lnSpc>
                <a:spcPct val="110000"/>
              </a:lnSpc>
              <a:buFontTx/>
              <a:buChar char="•"/>
            </a:pPr>
            <a:r>
              <a:rPr lang="en-US" i="1" dirty="0">
                <a:solidFill>
                  <a:srgbClr val="000000"/>
                </a:solidFill>
                <a:latin typeface="Euphemia UCAS" charset="0"/>
                <a:cs typeface="Euphemia UCAS" charset="0"/>
              </a:rPr>
              <a:t> </a:t>
            </a:r>
            <a:r>
              <a:rPr lang="en-US" i="1" dirty="0" err="1">
                <a:solidFill>
                  <a:srgbClr val="000000"/>
                </a:solidFill>
                <a:latin typeface="Euphemia UCAS" charset="0"/>
                <a:cs typeface="Euphemia UCAS" charset="0"/>
              </a:rPr>
              <a:t>k</a:t>
            </a:r>
            <a:r>
              <a:rPr lang="en-US" dirty="0" err="1">
                <a:solidFill>
                  <a:srgbClr val="000000"/>
                </a:solidFill>
                <a:latin typeface="Euphemia UCAS" charset="0"/>
                <a:cs typeface="Euphemia UCAS" charset="0"/>
              </a:rPr>
              <a:t>(</a:t>
            </a:r>
            <a:r>
              <a:rPr lang="en-US" i="1" dirty="0" err="1">
                <a:solidFill>
                  <a:srgbClr val="000000"/>
                </a:solidFill>
                <a:latin typeface="Euphemia UCAS" charset="0"/>
                <a:cs typeface="Euphemia UCAS" charset="0"/>
              </a:rPr>
              <a:t>t</a:t>
            </a:r>
            <a:r>
              <a:rPr lang="en-US" dirty="0" err="1">
                <a:solidFill>
                  <a:srgbClr val="000000"/>
                </a:solidFill>
                <a:latin typeface="Euphemia UCAS" charset="0"/>
                <a:cs typeface="Euphemia UCAS" charset="0"/>
              </a:rPr>
              <a:t>,</a:t>
            </a:r>
            <a:r>
              <a:rPr lang="en-US" i="1" dirty="0" err="1">
                <a:solidFill>
                  <a:srgbClr val="000000"/>
                </a:solidFill>
                <a:latin typeface="Euphemia UCAS" charset="0"/>
                <a:cs typeface="Euphemia UCAS" charset="0"/>
              </a:rPr>
              <a:t>z</a:t>
            </a:r>
            <a:r>
              <a:rPr lang="en-US" dirty="0">
                <a:solidFill>
                  <a:srgbClr val="000000"/>
                </a:solidFill>
                <a:latin typeface="Euphemia UCAS" charset="0"/>
                <a:cs typeface="Euphemia UCAS" charset="0"/>
              </a:rPr>
              <a:t>) ≥ </a:t>
            </a:r>
            <a:r>
              <a:rPr lang="en-US" i="1" dirty="0" err="1">
                <a:solidFill>
                  <a:srgbClr val="000000"/>
                </a:solidFill>
                <a:latin typeface="Euphemia UCAS" charset="0"/>
                <a:cs typeface="Euphemia UCAS" charset="0"/>
              </a:rPr>
              <a:t>k</a:t>
            </a:r>
            <a:r>
              <a:rPr lang="en-US" i="1" baseline="-25000" dirty="0" err="1">
                <a:solidFill>
                  <a:srgbClr val="000000"/>
                </a:solidFill>
                <a:latin typeface="Euphemia UCAS" charset="0"/>
                <a:cs typeface="Euphemia UCAS" charset="0"/>
              </a:rPr>
              <a:t>i</a:t>
            </a:r>
            <a:r>
              <a:rPr lang="en-US" i="1" baseline="-25000" dirty="0">
                <a:solidFill>
                  <a:srgbClr val="000000"/>
                </a:solidFill>
                <a:latin typeface="Euphemia UCAS" charset="0"/>
                <a:cs typeface="Euphemia UCAS" charset="0"/>
              </a:rPr>
              <a:t> </a:t>
            </a:r>
            <a:r>
              <a:rPr lang="en-US" dirty="0">
                <a:solidFill>
                  <a:srgbClr val="000000"/>
                </a:solidFill>
                <a:latin typeface="Euphemia UCAS" charset="0"/>
                <a:cs typeface="Euphemia UCAS" charset="0"/>
              </a:rPr>
              <a:t>for sediment transport</a:t>
            </a:r>
          </a:p>
        </p:txBody>
      </p:sp>
    </p:spTree>
    <p:extLst>
      <p:ext uri="{BB962C8B-B14F-4D97-AF65-F5344CB8AC3E}">
        <p14:creationId xmlns:p14="http://schemas.microsoft.com/office/powerpoint/2010/main" val="82705095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1" name="5_1 just-plume.mov">
            <a:hlinkClick r:id="" action="ppaction://media"/>
          </p:cNvPr>
          <p:cNvPicPr/>
          <p:nvPr>
            <a:videoFile r:link="rId2"/>
            <p:extLst>
              <p:ext uri="{DAA4B4D4-6D71-4841-9C94-3DE7FCFB9230}">
                <p14:media xmlns:p14="http://schemas.microsoft.com/office/powerpoint/2010/main" r:link="rId1"/>
              </p:ext>
            </p:extLst>
          </p:nvPr>
        </p:nvPicPr>
        <p:blipFill>
          <a:blip r:embed="rId6"/>
          <a:stretch>
            <a:fillRect/>
          </a:stretch>
        </p:blipFill>
        <p:spPr>
          <a:xfrm>
            <a:off x="0" y="-130267"/>
            <a:ext cx="9144000" cy="4465851"/>
          </a:xfrm>
          <a:prstGeom prst="rect">
            <a:avLst/>
          </a:prstGeom>
        </p:spPr>
      </p:pic>
      <p:pic>
        <p:nvPicPr>
          <p:cNvPr id="12" name="5_2 diffusion.mov">
            <a:hlinkClick r:id="" action="ppaction://media"/>
          </p:cNvPr>
          <p:cNvPicPr/>
          <p:nvPr>
            <a:videoFile r:link="rId4"/>
            <p:extLst>
              <p:ext uri="{DAA4B4D4-6D71-4841-9C94-3DE7FCFB9230}">
                <p14:media xmlns:p14="http://schemas.microsoft.com/office/powerpoint/2010/main" r:link="rId3"/>
              </p:ext>
            </p:extLst>
          </p:nvPr>
        </p:nvPicPr>
        <p:blipFill>
          <a:blip r:embed="rId7"/>
          <a:stretch>
            <a:fillRect/>
          </a:stretch>
        </p:blipFill>
        <p:spPr>
          <a:xfrm>
            <a:off x="0" y="2392149"/>
            <a:ext cx="9144000" cy="4465851"/>
          </a:xfrm>
          <a:prstGeom prst="rect">
            <a:avLst/>
          </a:prstGeom>
        </p:spPr>
      </p:pic>
      <p:sp>
        <p:nvSpPr>
          <p:cNvPr id="17415" name="TextBox 9"/>
          <p:cNvSpPr txBox="1">
            <a:spLocks noChangeArrowheads="1"/>
          </p:cNvSpPr>
          <p:nvPr/>
        </p:nvSpPr>
        <p:spPr bwMode="auto">
          <a:xfrm>
            <a:off x="5540734" y="412511"/>
            <a:ext cx="25194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solidFill>
                  <a:srgbClr val="000000"/>
                </a:solidFill>
              </a:rPr>
              <a:t>Plume Processes Only</a:t>
            </a:r>
            <a:endParaRPr lang="en-US" sz="1800" dirty="0">
              <a:solidFill>
                <a:srgbClr val="000000"/>
              </a:solidFill>
            </a:endParaRPr>
          </a:p>
        </p:txBody>
      </p:sp>
      <p:sp>
        <p:nvSpPr>
          <p:cNvPr id="8" name="TextBox 9"/>
          <p:cNvSpPr txBox="1">
            <a:spLocks noChangeArrowheads="1"/>
          </p:cNvSpPr>
          <p:nvPr/>
        </p:nvSpPr>
        <p:spPr bwMode="auto">
          <a:xfrm>
            <a:off x="6007499" y="3322638"/>
            <a:ext cx="20150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solidFill>
                  <a:srgbClr val="000000"/>
                </a:solidFill>
              </a:rPr>
              <a:t>Plume &amp; Diffusion</a:t>
            </a:r>
            <a:endParaRPr lang="en-US" sz="1800" dirty="0">
              <a:solidFill>
                <a:srgbClr val="000000"/>
              </a:solidFill>
            </a:endParaRPr>
          </a:p>
        </p:txBody>
      </p:sp>
      <p:sp>
        <p:nvSpPr>
          <p:cNvPr id="9" name="TextBox 8"/>
          <p:cNvSpPr txBox="1"/>
          <p:nvPr/>
        </p:nvSpPr>
        <p:spPr>
          <a:xfrm>
            <a:off x="1215763" y="5720742"/>
            <a:ext cx="1792152" cy="369332"/>
          </a:xfrm>
          <a:prstGeom prst="rect">
            <a:avLst/>
          </a:prstGeom>
          <a:noFill/>
        </p:spPr>
        <p:txBody>
          <a:bodyPr wrap="none" rtlCol="0">
            <a:spAutoFit/>
          </a:bodyPr>
          <a:lstStyle/>
          <a:p>
            <a:r>
              <a:rPr lang="en-US" dirty="0" smtClean="0"/>
              <a:t>Coarse Grain Size</a:t>
            </a:r>
            <a:endParaRPr lang="en-US" dirty="0"/>
          </a:p>
        </p:txBody>
      </p:sp>
      <p:sp>
        <p:nvSpPr>
          <p:cNvPr id="10" name="TextBox 9"/>
          <p:cNvSpPr txBox="1"/>
          <p:nvPr/>
        </p:nvSpPr>
        <p:spPr>
          <a:xfrm>
            <a:off x="6696905" y="5709886"/>
            <a:ext cx="1550274" cy="369332"/>
          </a:xfrm>
          <a:prstGeom prst="rect">
            <a:avLst/>
          </a:prstGeom>
          <a:noFill/>
        </p:spPr>
        <p:txBody>
          <a:bodyPr wrap="none" rtlCol="0">
            <a:spAutoFit/>
          </a:bodyPr>
          <a:lstStyle/>
          <a:p>
            <a:r>
              <a:rPr lang="en-US" dirty="0" smtClean="0"/>
              <a:t>Fine Grain Size</a:t>
            </a:r>
            <a:endParaRPr lang="en-US" dirty="0"/>
          </a:p>
        </p:txBody>
      </p:sp>
    </p:spTree>
    <p:extLst>
      <p:ext uri="{BB962C8B-B14F-4D97-AF65-F5344CB8AC3E}">
        <p14:creationId xmlns:p14="http://schemas.microsoft.com/office/powerpoint/2010/main" val="20608513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p:cTn id="7" fill="hold" display="0">
                  <p:stCondLst>
                    <p:cond delay="indefinite"/>
                  </p:stCondLst>
                  <p:endCondLst>
                    <p:cond evt="onNext" delay="0">
                      <p:tgtEl>
                        <p:sldTgt/>
                      </p:tgtEl>
                    </p:cond>
                    <p:cond evt="onPrev" delay="0">
                      <p:tgtEl>
                        <p:sldTgt/>
                      </p:tgtEl>
                    </p:cond>
                  </p:endCondLst>
                </p:cTn>
                <p:tgtEl>
                  <p:spTgt spid="11"/>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video>
              <p:cMediaNode>
                <p:cTn id="13" fill="hold" display="0">
                  <p:stCondLst>
                    <p:cond delay="indefinite"/>
                  </p:stCondLst>
                  <p:endCondLst>
                    <p:cond evt="onNext" delay="0">
                      <p:tgtEl>
                        <p:sldTgt/>
                      </p:tgtEl>
                    </p:cond>
                    <p:cond evt="onPrev" delay="0">
                      <p:tgtEl>
                        <p:sldTgt/>
                      </p:tgtEl>
                    </p:cond>
                  </p:endCondLst>
                </p:cTn>
                <p:tgtEl>
                  <p:spTgt spid="1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2" name="5_2 diffusion.mov">
            <a:hlinkClick r:id="" action="ppaction://media"/>
          </p:cNvPr>
          <p:cNvPicPr/>
          <p:nvPr>
            <a:videoFile r:link="rId2"/>
            <p:extLst>
              <p:ext uri="{DAA4B4D4-6D71-4841-9C94-3DE7FCFB9230}">
                <p14:media xmlns:p14="http://schemas.microsoft.com/office/powerpoint/2010/main" r:link="rId1"/>
              </p:ext>
            </p:extLst>
          </p:nvPr>
        </p:nvPicPr>
        <p:blipFill>
          <a:blip r:embed="rId6"/>
          <a:stretch>
            <a:fillRect/>
          </a:stretch>
        </p:blipFill>
        <p:spPr>
          <a:xfrm>
            <a:off x="0" y="0"/>
            <a:ext cx="9144000" cy="4465851"/>
          </a:xfrm>
          <a:prstGeom prst="rect">
            <a:avLst/>
          </a:prstGeom>
        </p:spPr>
      </p:pic>
      <p:pic>
        <p:nvPicPr>
          <p:cNvPr id="3" name="5_3 muds.mov">
            <a:hlinkClick r:id="" action="ppaction://media"/>
          </p:cNvPr>
          <p:cNvPicPr/>
          <p:nvPr>
            <a:videoFile r:link="rId4"/>
            <p:extLst>
              <p:ext uri="{DAA4B4D4-6D71-4841-9C94-3DE7FCFB9230}">
                <p14:media xmlns:p14="http://schemas.microsoft.com/office/powerpoint/2010/main" r:link="rId3"/>
              </p:ext>
            </p:extLst>
          </p:nvPr>
        </p:nvPicPr>
        <p:blipFill>
          <a:blip r:embed="rId7"/>
          <a:stretch>
            <a:fillRect/>
          </a:stretch>
        </p:blipFill>
        <p:spPr>
          <a:xfrm>
            <a:off x="0" y="2808293"/>
            <a:ext cx="9144000" cy="4465851"/>
          </a:xfrm>
          <a:prstGeom prst="rect">
            <a:avLst/>
          </a:prstGeom>
        </p:spPr>
      </p:pic>
      <p:sp>
        <p:nvSpPr>
          <p:cNvPr id="4" name="TextBox 9"/>
          <p:cNvSpPr txBox="1">
            <a:spLocks noChangeArrowheads="1"/>
          </p:cNvSpPr>
          <p:nvPr/>
        </p:nvSpPr>
        <p:spPr bwMode="auto">
          <a:xfrm>
            <a:off x="6126904" y="455691"/>
            <a:ext cx="20150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solidFill>
                  <a:srgbClr val="000000"/>
                </a:solidFill>
              </a:rPr>
              <a:t>Plume &amp; Diffusion</a:t>
            </a:r>
            <a:endParaRPr lang="en-US" sz="1800" dirty="0">
              <a:solidFill>
                <a:srgbClr val="000000"/>
              </a:solidFill>
            </a:endParaRPr>
          </a:p>
        </p:txBody>
      </p:sp>
      <p:sp>
        <p:nvSpPr>
          <p:cNvPr id="5" name="TextBox 9"/>
          <p:cNvSpPr txBox="1">
            <a:spLocks noChangeArrowheads="1"/>
          </p:cNvSpPr>
          <p:nvPr/>
        </p:nvSpPr>
        <p:spPr bwMode="auto">
          <a:xfrm>
            <a:off x="6126904" y="3310703"/>
            <a:ext cx="201509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solidFill>
                  <a:srgbClr val="000000"/>
                </a:solidFill>
              </a:rPr>
              <a:t>Plume &amp; Diffusion</a:t>
            </a:r>
          </a:p>
          <a:p>
            <a:pPr eaLnBrk="1" hangingPunct="1"/>
            <a:r>
              <a:rPr lang="en-US" sz="1800" dirty="0" smtClean="0">
                <a:solidFill>
                  <a:srgbClr val="000000"/>
                </a:solidFill>
              </a:rPr>
              <a:t>&amp; Fluid </a:t>
            </a:r>
            <a:r>
              <a:rPr lang="en-US" sz="1800" dirty="0" err="1" smtClean="0">
                <a:solidFill>
                  <a:srgbClr val="000000"/>
                </a:solidFill>
              </a:rPr>
              <a:t>Muds</a:t>
            </a:r>
            <a:endParaRPr lang="en-US" sz="1800" dirty="0">
              <a:solidFill>
                <a:srgbClr val="000000"/>
              </a:solidFill>
            </a:endParaRPr>
          </a:p>
        </p:txBody>
      </p:sp>
      <p:sp>
        <p:nvSpPr>
          <p:cNvPr id="6" name="TextBox 5"/>
          <p:cNvSpPr txBox="1"/>
          <p:nvPr/>
        </p:nvSpPr>
        <p:spPr>
          <a:xfrm>
            <a:off x="6696905" y="6122414"/>
            <a:ext cx="1550274" cy="369332"/>
          </a:xfrm>
          <a:prstGeom prst="rect">
            <a:avLst/>
          </a:prstGeom>
          <a:noFill/>
        </p:spPr>
        <p:txBody>
          <a:bodyPr wrap="none" rtlCol="0">
            <a:spAutoFit/>
          </a:bodyPr>
          <a:lstStyle/>
          <a:p>
            <a:r>
              <a:rPr lang="en-US" dirty="0" smtClean="0"/>
              <a:t>Fine Grain Size</a:t>
            </a:r>
            <a:endParaRPr lang="en-US" dirty="0"/>
          </a:p>
        </p:txBody>
      </p:sp>
      <p:sp>
        <p:nvSpPr>
          <p:cNvPr id="7" name="TextBox 6"/>
          <p:cNvSpPr txBox="1"/>
          <p:nvPr/>
        </p:nvSpPr>
        <p:spPr>
          <a:xfrm>
            <a:off x="1215763" y="6122414"/>
            <a:ext cx="1792152" cy="369332"/>
          </a:xfrm>
          <a:prstGeom prst="rect">
            <a:avLst/>
          </a:prstGeom>
          <a:noFill/>
        </p:spPr>
        <p:txBody>
          <a:bodyPr wrap="none" rtlCol="0">
            <a:spAutoFit/>
          </a:bodyPr>
          <a:lstStyle/>
          <a:p>
            <a:r>
              <a:rPr lang="en-US" dirty="0" smtClean="0"/>
              <a:t>Coarse Grain Size</a:t>
            </a:r>
            <a:endParaRPr lang="en-US" dirty="0"/>
          </a:p>
        </p:txBody>
      </p:sp>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p:cTn id="13"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1510" name="TextBox 9"/>
          <p:cNvSpPr txBox="1">
            <a:spLocks noChangeArrowheads="1"/>
          </p:cNvSpPr>
          <p:nvPr/>
        </p:nvSpPr>
        <p:spPr bwMode="auto">
          <a:xfrm>
            <a:off x="642595" y="6231091"/>
            <a:ext cx="838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solidFill>
                  <a:srgbClr val="000000"/>
                </a:solidFill>
              </a:rPr>
              <a:t>Plumes, Waves and </a:t>
            </a:r>
            <a:r>
              <a:rPr lang="en-US" sz="1800" dirty="0" err="1" smtClean="0">
                <a:solidFill>
                  <a:srgbClr val="000000"/>
                </a:solidFill>
              </a:rPr>
              <a:t>Longshore</a:t>
            </a:r>
            <a:r>
              <a:rPr lang="en-US" sz="1800" dirty="0" smtClean="0">
                <a:solidFill>
                  <a:srgbClr val="000000"/>
                </a:solidFill>
              </a:rPr>
              <a:t> Transport</a:t>
            </a:r>
            <a:endParaRPr lang="en-US" sz="1800" dirty="0">
              <a:solidFill>
                <a:srgbClr val="000000"/>
              </a:solidFill>
            </a:endParaRPr>
          </a:p>
        </p:txBody>
      </p:sp>
      <p:pic>
        <p:nvPicPr>
          <p:cNvPr id="5" name="4_5 longshore.mpg">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566610" y="43424"/>
            <a:ext cx="7956898" cy="5939256"/>
          </a:xfrm>
          <a:prstGeom prst="rect">
            <a:avLst/>
          </a:prstGeom>
        </p:spPr>
      </p:pic>
    </p:spTree>
    <p:extLst>
      <p:ext uri="{BB962C8B-B14F-4D97-AF65-F5344CB8AC3E}">
        <p14:creationId xmlns:p14="http://schemas.microsoft.com/office/powerpoint/2010/main" val="309732100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2" name="Picture 1" descr="EarlyDeglaciatedFjordPROFILES.eps"/>
          <p:cNvPicPr>
            <a:picLocks noChangeAspect="1"/>
          </p:cNvPicPr>
          <p:nvPr/>
        </p:nvPicPr>
        <p:blipFill>
          <a:blip r:embed="rId2"/>
          <a:stretch>
            <a:fillRect/>
          </a:stretch>
        </p:blipFill>
        <p:spPr>
          <a:xfrm>
            <a:off x="1193800" y="1524000"/>
            <a:ext cx="6197600" cy="4953000"/>
          </a:xfrm>
          <a:prstGeom prst="rect">
            <a:avLst/>
          </a:prstGeom>
        </p:spPr>
      </p:pic>
      <p:sp>
        <p:nvSpPr>
          <p:cNvPr id="3" name="Rectangle 2"/>
          <p:cNvSpPr txBox="1">
            <a:spLocks noChangeArrowheads="1"/>
          </p:cNvSpPr>
          <p:nvPr/>
        </p:nvSpPr>
        <p:spPr bwMode="auto">
          <a:xfrm>
            <a:off x="890074" y="143939"/>
            <a:ext cx="7874000" cy="6159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altLang="ja-JP" sz="3600" b="1" dirty="0" smtClean="0">
                <a:latin typeface="Calibri"/>
                <a:ea typeface="ＭＳ Ｐゴシック" charset="0"/>
                <a:cs typeface="ＭＳ Ｐゴシック" charset="0"/>
              </a:rPr>
              <a:t>Forced Regression: Fjord Stratigraphy</a:t>
            </a:r>
            <a:endParaRPr lang="en-US" altLang="ja-JP" sz="3600" b="1" dirty="0">
              <a:latin typeface="Calibri"/>
              <a:ea typeface="ＭＳ Ｐゴシック" charset="0"/>
              <a:cs typeface="ＭＳ Ｐゴシック" charset="0"/>
            </a:endParaRPr>
          </a:p>
        </p:txBody>
      </p:sp>
      <p:cxnSp>
        <p:nvCxnSpPr>
          <p:cNvPr id="5" name="Straight Arrow Connector 4"/>
          <p:cNvCxnSpPr/>
          <p:nvPr/>
        </p:nvCxnSpPr>
        <p:spPr>
          <a:xfrm rot="5400000" flipH="1" flipV="1">
            <a:off x="2214801" y="2832906"/>
            <a:ext cx="911072" cy="1587"/>
          </a:xfrm>
          <a:prstGeom prst="straightConnector1">
            <a:avLst/>
          </a:prstGeom>
          <a:ln w="88900">
            <a:solidFill>
              <a:schemeClr val="bg2"/>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rot="5400000" flipH="1" flipV="1">
            <a:off x="2213212" y="4841609"/>
            <a:ext cx="911072" cy="1587"/>
          </a:xfrm>
          <a:prstGeom prst="straightConnector1">
            <a:avLst/>
          </a:prstGeom>
          <a:ln w="88900">
            <a:solidFill>
              <a:schemeClr val="bg2"/>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529220" y="5352333"/>
            <a:ext cx="1261884" cy="369332"/>
          </a:xfrm>
          <a:prstGeom prst="rect">
            <a:avLst/>
          </a:prstGeom>
          <a:noFill/>
        </p:spPr>
        <p:txBody>
          <a:bodyPr wrap="none" rtlCol="0">
            <a:spAutoFit/>
          </a:bodyPr>
          <a:lstStyle/>
          <a:p>
            <a:r>
              <a:rPr lang="en-US" dirty="0" smtClean="0">
                <a:solidFill>
                  <a:schemeClr val="bg2"/>
                </a:solidFill>
              </a:rPr>
              <a:t>Rapid uplift</a:t>
            </a:r>
            <a:endParaRPr lang="en-US" dirty="0">
              <a:solidFill>
                <a:schemeClr val="bg2"/>
              </a:solidFill>
            </a:endParaRPr>
          </a:p>
        </p:txBody>
      </p:sp>
      <p:cxnSp>
        <p:nvCxnSpPr>
          <p:cNvPr id="9" name="Straight Arrow Connector 8"/>
          <p:cNvCxnSpPr/>
          <p:nvPr/>
        </p:nvCxnSpPr>
        <p:spPr>
          <a:xfrm rot="5400000" flipH="1" flipV="1">
            <a:off x="7289929" y="3000769"/>
            <a:ext cx="575347" cy="1590"/>
          </a:xfrm>
          <a:prstGeom prst="straightConnector1">
            <a:avLst/>
          </a:prstGeom>
          <a:ln w="889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rot="5400000" flipH="1" flipV="1">
            <a:off x="7291520" y="5063864"/>
            <a:ext cx="575347" cy="1590"/>
          </a:xfrm>
          <a:prstGeom prst="straightConnector1">
            <a:avLst/>
          </a:prstGeom>
          <a:ln w="889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7502190" y="5504733"/>
            <a:ext cx="1447820" cy="369332"/>
          </a:xfrm>
          <a:prstGeom prst="rect">
            <a:avLst/>
          </a:prstGeom>
          <a:noFill/>
        </p:spPr>
        <p:txBody>
          <a:bodyPr wrap="none" rtlCol="0">
            <a:spAutoFit/>
          </a:bodyPr>
          <a:lstStyle/>
          <a:p>
            <a:r>
              <a:rPr lang="en-US" dirty="0" smtClean="0"/>
              <a:t> Sea level rise</a:t>
            </a:r>
            <a:endParaRPr lang="en-US" dirty="0"/>
          </a:p>
        </p:txBody>
      </p:sp>
      <p:cxnSp>
        <p:nvCxnSpPr>
          <p:cNvPr id="13" name="Straight Arrow Connector 12"/>
          <p:cNvCxnSpPr/>
          <p:nvPr/>
        </p:nvCxnSpPr>
        <p:spPr>
          <a:xfrm>
            <a:off x="401636" y="1518977"/>
            <a:ext cx="1226620" cy="1588"/>
          </a:xfrm>
          <a:prstGeom prst="straightConnector1">
            <a:avLst/>
          </a:prstGeom>
          <a:ln w="88900">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401636" y="922480"/>
            <a:ext cx="2702633" cy="369332"/>
          </a:xfrm>
          <a:prstGeom prst="rect">
            <a:avLst/>
          </a:prstGeom>
          <a:noFill/>
        </p:spPr>
        <p:txBody>
          <a:bodyPr wrap="none" rtlCol="0">
            <a:spAutoFit/>
          </a:bodyPr>
          <a:lstStyle/>
          <a:p>
            <a:r>
              <a:rPr lang="en-US" dirty="0" err="1" smtClean="0"/>
              <a:t>Deglacial</a:t>
            </a:r>
            <a:r>
              <a:rPr lang="en-US" dirty="0" smtClean="0"/>
              <a:t>  Sediment Supply</a:t>
            </a:r>
            <a:endParaRPr lang="en-US" dirty="0"/>
          </a:p>
        </p:txBody>
      </p:sp>
    </p:spTree>
    <p:extLst>
      <p:ext uri="{BB962C8B-B14F-4D97-AF65-F5344CB8AC3E}">
        <p14:creationId xmlns:p14="http://schemas.microsoft.com/office/powerpoint/2010/main" val="276913548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99331" y="143939"/>
            <a:ext cx="8264743" cy="6159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altLang="ja-JP" sz="3600" b="1" dirty="0" smtClean="0">
                <a:latin typeface="Calibri"/>
                <a:ea typeface="ＭＳ Ｐゴシック" charset="0"/>
                <a:cs typeface="ＭＳ Ｐゴシック" charset="0"/>
              </a:rPr>
              <a:t> Fjord </a:t>
            </a:r>
            <a:r>
              <a:rPr lang="en-US" altLang="ja-JP" sz="3600" b="1" dirty="0" err="1" smtClean="0">
                <a:latin typeface="Calibri"/>
                <a:ea typeface="ＭＳ Ｐゴシック" charset="0"/>
                <a:cs typeface="ＭＳ Ｐゴシック" charset="0"/>
              </a:rPr>
              <a:t>Stratigraphy</a:t>
            </a:r>
            <a:r>
              <a:rPr lang="en-US" altLang="ja-JP" sz="3600" b="1" dirty="0" smtClean="0">
                <a:latin typeface="Calibri"/>
                <a:ea typeface="ＭＳ Ｐゴシック" charset="0"/>
                <a:cs typeface="ＭＳ Ｐゴシック" charset="0"/>
              </a:rPr>
              <a:t> </a:t>
            </a:r>
            <a:r>
              <a:rPr lang="en-US" altLang="ja-JP" sz="3600" b="1" dirty="0" err="1" smtClean="0">
                <a:latin typeface="Calibri"/>
                <a:ea typeface="ＭＳ Ｐゴシック" charset="0"/>
                <a:cs typeface="ＭＳ Ｐゴシック" charset="0"/>
              </a:rPr>
              <a:t>vs</a:t>
            </a:r>
            <a:r>
              <a:rPr lang="en-US" altLang="ja-JP" sz="3600" b="1" dirty="0" smtClean="0">
                <a:latin typeface="Calibri"/>
                <a:ea typeface="ＭＳ Ｐゴシック" charset="0"/>
                <a:cs typeface="ＭＳ Ｐゴシック" charset="0"/>
              </a:rPr>
              <a:t> Field Observations</a:t>
            </a:r>
            <a:endParaRPr lang="en-US" altLang="ja-JP" sz="3600" b="1" dirty="0">
              <a:latin typeface="Calibri"/>
              <a:ea typeface="ＭＳ Ｐゴシック" charset="0"/>
              <a:cs typeface="ＭＳ Ｐゴシック" charset="0"/>
            </a:endParaRPr>
          </a:p>
        </p:txBody>
      </p:sp>
      <p:pic>
        <p:nvPicPr>
          <p:cNvPr id="3" name="Picture 2" descr="ZoomINFCunitPart2Only.jpg"/>
          <p:cNvPicPr>
            <a:picLocks noChangeAspect="1"/>
          </p:cNvPicPr>
          <p:nvPr/>
        </p:nvPicPr>
        <p:blipFill>
          <a:blip r:embed="rId2"/>
          <a:stretch>
            <a:fillRect/>
          </a:stretch>
        </p:blipFill>
        <p:spPr>
          <a:xfrm>
            <a:off x="1525421" y="908454"/>
            <a:ext cx="5883657" cy="5466616"/>
          </a:xfrm>
          <a:prstGeom prst="rect">
            <a:avLst/>
          </a:prstGeom>
        </p:spPr>
      </p:pic>
      <p:sp>
        <p:nvSpPr>
          <p:cNvPr id="4" name="TextBox 3"/>
          <p:cNvSpPr txBox="1"/>
          <p:nvPr/>
        </p:nvSpPr>
        <p:spPr>
          <a:xfrm>
            <a:off x="243643" y="6211669"/>
            <a:ext cx="8416524" cy="646331"/>
          </a:xfrm>
          <a:prstGeom prst="rect">
            <a:avLst/>
          </a:prstGeom>
          <a:noFill/>
        </p:spPr>
        <p:txBody>
          <a:bodyPr wrap="none" rtlCol="0">
            <a:spAutoFit/>
          </a:bodyPr>
          <a:lstStyle/>
          <a:p>
            <a:r>
              <a:rPr lang="en-US" dirty="0" err="1" smtClean="0"/>
              <a:t>Stratigraphy</a:t>
            </a:r>
            <a:r>
              <a:rPr lang="en-US" dirty="0" smtClean="0"/>
              <a:t> matches sedimentary packages in </a:t>
            </a:r>
            <a:r>
              <a:rPr lang="en-US" dirty="0" err="1" smtClean="0"/>
              <a:t>overdeepened</a:t>
            </a:r>
            <a:r>
              <a:rPr lang="en-US" dirty="0" smtClean="0"/>
              <a:t> sections of </a:t>
            </a:r>
            <a:r>
              <a:rPr lang="en-US" dirty="0" err="1" smtClean="0"/>
              <a:t>deglacial</a:t>
            </a:r>
            <a:r>
              <a:rPr lang="en-US" dirty="0" smtClean="0"/>
              <a:t> fjord, </a:t>
            </a:r>
          </a:p>
          <a:p>
            <a:r>
              <a:rPr lang="en-US" dirty="0" smtClean="0"/>
              <a:t>Baffin Island. </a:t>
            </a:r>
            <a:r>
              <a:rPr lang="en-US" smtClean="0"/>
              <a:t>(Overeem </a:t>
            </a:r>
            <a:r>
              <a:rPr lang="en-US" dirty="0" smtClean="0"/>
              <a:t>et al.</a:t>
            </a:r>
            <a:r>
              <a:rPr lang="en-US" smtClean="0"/>
              <a:t>, 2010)</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4" name="Picture 3" descr="event_methodology.jpg"/>
          <p:cNvPicPr>
            <a:picLocks noChangeAspect="1"/>
          </p:cNvPicPr>
          <p:nvPr/>
        </p:nvPicPr>
        <p:blipFill>
          <a:blip r:embed="rId2"/>
          <a:stretch>
            <a:fillRect/>
          </a:stretch>
        </p:blipFill>
        <p:spPr>
          <a:xfrm>
            <a:off x="546269" y="1085541"/>
            <a:ext cx="8168407" cy="2464212"/>
          </a:xfrm>
          <a:prstGeom prst="rect">
            <a:avLst/>
          </a:prstGeom>
        </p:spPr>
      </p:pic>
      <p:sp>
        <p:nvSpPr>
          <p:cNvPr id="5" name="TextBox 4"/>
          <p:cNvSpPr txBox="1"/>
          <p:nvPr/>
        </p:nvSpPr>
        <p:spPr>
          <a:xfrm>
            <a:off x="1356878" y="249678"/>
            <a:ext cx="6968574" cy="646331"/>
          </a:xfrm>
          <a:prstGeom prst="rect">
            <a:avLst/>
          </a:prstGeom>
          <a:noFill/>
        </p:spPr>
        <p:txBody>
          <a:bodyPr wrap="none" rtlCol="0">
            <a:spAutoFit/>
          </a:bodyPr>
          <a:lstStyle/>
          <a:p>
            <a:r>
              <a:rPr lang="en-US" sz="3600" b="1" dirty="0" err="1" smtClean="0"/>
              <a:t>Sedflux</a:t>
            </a:r>
            <a:r>
              <a:rPr lang="en-US" sz="3600" b="1" dirty="0" smtClean="0"/>
              <a:t>- Event-based Time stepping</a:t>
            </a:r>
            <a:endParaRPr lang="en-US" sz="3600" b="1" dirty="0"/>
          </a:p>
        </p:txBody>
      </p:sp>
      <p:pic>
        <p:nvPicPr>
          <p:cNvPr id="6" name="Picture 14" descr="well65"/>
          <p:cNvPicPr>
            <a:picLocks noChangeAspect="1" noChangeArrowheads="1"/>
          </p:cNvPicPr>
          <p:nvPr/>
        </p:nvPicPr>
        <p:blipFill>
          <a:blip r:embed="rId3"/>
          <a:srcRect/>
          <a:stretch>
            <a:fillRect/>
          </a:stretch>
        </p:blipFill>
        <p:spPr bwMode="auto">
          <a:xfrm>
            <a:off x="5042570" y="3680021"/>
            <a:ext cx="3686663" cy="4912561"/>
          </a:xfrm>
          <a:prstGeom prst="rect">
            <a:avLst/>
          </a:prstGeom>
          <a:noFill/>
          <a:ln w="9525">
            <a:noFill/>
            <a:miter lim="800000"/>
            <a:headEnd/>
            <a:tailEnd/>
          </a:ln>
          <a:effectLst/>
        </p:spPr>
      </p:pic>
      <p:sp>
        <p:nvSpPr>
          <p:cNvPr id="7" name="Line 18"/>
          <p:cNvSpPr>
            <a:spLocks noChangeShapeType="1"/>
          </p:cNvSpPr>
          <p:nvPr/>
        </p:nvSpPr>
        <p:spPr bwMode="auto">
          <a:xfrm>
            <a:off x="759710" y="5892800"/>
            <a:ext cx="1036638" cy="0"/>
          </a:xfrm>
          <a:prstGeom prst="line">
            <a:avLst/>
          </a:prstGeom>
          <a:noFill/>
          <a:ln w="25400">
            <a:solidFill>
              <a:srgbClr val="FF0000"/>
            </a:solidFill>
            <a:round/>
            <a:headEnd/>
            <a:tailEnd/>
          </a:ln>
          <a:effectLst/>
        </p:spPr>
        <p:txBody>
          <a:bodyPr>
            <a:prstTxWarp prst="textNoShape">
              <a:avLst/>
            </a:prstTxWarp>
          </a:bodyPr>
          <a:lstStyle/>
          <a:p>
            <a:endParaRPr lang="en-US"/>
          </a:p>
        </p:txBody>
      </p:sp>
      <p:sp>
        <p:nvSpPr>
          <p:cNvPr id="8" name="Line 19"/>
          <p:cNvSpPr>
            <a:spLocks noChangeShapeType="1"/>
          </p:cNvSpPr>
          <p:nvPr/>
        </p:nvSpPr>
        <p:spPr bwMode="auto">
          <a:xfrm>
            <a:off x="759710" y="6318250"/>
            <a:ext cx="1036638" cy="0"/>
          </a:xfrm>
          <a:prstGeom prst="line">
            <a:avLst/>
          </a:prstGeom>
          <a:noFill/>
          <a:ln w="25400">
            <a:solidFill>
              <a:schemeClr val="tx1"/>
            </a:solidFill>
            <a:round/>
            <a:headEnd/>
            <a:tailEnd/>
          </a:ln>
          <a:effectLst/>
        </p:spPr>
        <p:txBody>
          <a:bodyPr>
            <a:prstTxWarp prst="textNoShape">
              <a:avLst/>
            </a:prstTxWarp>
          </a:bodyPr>
          <a:lstStyle/>
          <a:p>
            <a:endParaRPr lang="en-US"/>
          </a:p>
        </p:txBody>
      </p:sp>
      <p:sp>
        <p:nvSpPr>
          <p:cNvPr id="9" name="Text Box 20"/>
          <p:cNvSpPr txBox="1">
            <a:spLocks noChangeArrowheads="1"/>
          </p:cNvSpPr>
          <p:nvPr/>
        </p:nvSpPr>
        <p:spPr bwMode="auto">
          <a:xfrm>
            <a:off x="2009073" y="5740400"/>
            <a:ext cx="2584450" cy="711200"/>
          </a:xfrm>
          <a:prstGeom prst="rect">
            <a:avLst/>
          </a:prstGeom>
          <a:noFill/>
          <a:ln w="9525">
            <a:noFill/>
            <a:miter lim="800000"/>
            <a:headEnd/>
            <a:tailEnd/>
          </a:ln>
          <a:effectLst/>
        </p:spPr>
        <p:txBody>
          <a:bodyPr wrap="none">
            <a:prstTxWarp prst="textNoShape">
              <a:avLst/>
            </a:prstTxWarp>
            <a:spAutoFit/>
          </a:bodyPr>
          <a:lstStyle/>
          <a:p>
            <a:pPr>
              <a:lnSpc>
                <a:spcPct val="75000"/>
              </a:lnSpc>
            </a:pPr>
            <a:r>
              <a:rPr lang="en-US" b="1" dirty="0"/>
              <a:t>yearly time step</a:t>
            </a:r>
          </a:p>
          <a:p>
            <a:pPr>
              <a:lnSpc>
                <a:spcPct val="75000"/>
              </a:lnSpc>
            </a:pPr>
            <a:endParaRPr lang="en-US" b="1" dirty="0"/>
          </a:p>
          <a:p>
            <a:pPr>
              <a:lnSpc>
                <a:spcPct val="75000"/>
              </a:lnSpc>
            </a:pPr>
            <a:r>
              <a:rPr lang="en-US" b="1" dirty="0"/>
              <a:t>event-based time step</a:t>
            </a:r>
          </a:p>
        </p:txBody>
      </p:sp>
      <p:sp>
        <p:nvSpPr>
          <p:cNvPr id="10" name="TextBox 9"/>
          <p:cNvSpPr txBox="1"/>
          <p:nvPr/>
        </p:nvSpPr>
        <p:spPr>
          <a:xfrm>
            <a:off x="546269" y="4266235"/>
            <a:ext cx="4342806" cy="923330"/>
          </a:xfrm>
          <a:prstGeom prst="rect">
            <a:avLst/>
          </a:prstGeom>
          <a:noFill/>
        </p:spPr>
        <p:txBody>
          <a:bodyPr wrap="none" rtlCol="0">
            <a:spAutoFit/>
          </a:bodyPr>
          <a:lstStyle/>
          <a:p>
            <a:r>
              <a:rPr lang="en-US" dirty="0" smtClean="0"/>
              <a:t>Event-based Time stepping</a:t>
            </a:r>
          </a:p>
          <a:p>
            <a:r>
              <a:rPr lang="en-US" dirty="0" smtClean="0"/>
              <a:t>- Reduces computational time</a:t>
            </a:r>
          </a:p>
          <a:p>
            <a:r>
              <a:rPr lang="en-US" dirty="0" smtClean="0"/>
              <a:t>- </a:t>
            </a:r>
            <a:r>
              <a:rPr lang="en-US" dirty="0" err="1" smtClean="0"/>
              <a:t>Stratigraphy</a:t>
            </a:r>
            <a:r>
              <a:rPr lang="en-US" dirty="0" smtClean="0"/>
              <a:t> changes, we ‘honor’ variability </a:t>
            </a:r>
            <a:endParaRPr lang="en-US" dirty="0"/>
          </a:p>
        </p:txBody>
      </p:sp>
      <p:sp>
        <p:nvSpPr>
          <p:cNvPr id="11" name="Text Box 17"/>
          <p:cNvSpPr txBox="1">
            <a:spLocks noChangeArrowheads="1"/>
          </p:cNvSpPr>
          <p:nvPr/>
        </p:nvSpPr>
        <p:spPr bwMode="auto">
          <a:xfrm>
            <a:off x="5243899" y="3614885"/>
            <a:ext cx="3321050" cy="366713"/>
          </a:xfrm>
          <a:prstGeom prst="rect">
            <a:avLst/>
          </a:prstGeom>
          <a:noFill/>
          <a:ln w="9525">
            <a:noFill/>
            <a:miter lim="800000"/>
            <a:headEnd/>
            <a:tailEnd/>
          </a:ln>
          <a:effectLst/>
        </p:spPr>
        <p:txBody>
          <a:bodyPr wrap="none">
            <a:prstTxWarp prst="textNoShape">
              <a:avLst/>
            </a:prstTxWarp>
            <a:spAutoFit/>
          </a:bodyPr>
          <a:lstStyle/>
          <a:p>
            <a:r>
              <a:rPr lang="en-US" b="1" dirty="0"/>
              <a:t>Further offshore well (65 km)</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b="1" dirty="0" smtClean="0"/>
              <a:t>River Floods and Waves Events</a:t>
            </a:r>
            <a:endParaRPr lang="en-US" sz="3600" b="1" dirty="0"/>
          </a:p>
        </p:txBody>
      </p:sp>
      <p:sp>
        <p:nvSpPr>
          <p:cNvPr id="14" name="TextBox 13"/>
          <p:cNvSpPr txBox="1"/>
          <p:nvPr/>
        </p:nvSpPr>
        <p:spPr>
          <a:xfrm>
            <a:off x="3886200" y="1524000"/>
            <a:ext cx="2379528" cy="830997"/>
          </a:xfrm>
          <a:prstGeom prst="rect">
            <a:avLst/>
          </a:prstGeom>
          <a:noFill/>
        </p:spPr>
        <p:txBody>
          <a:bodyPr wrap="none" rtlCol="0">
            <a:spAutoFit/>
          </a:bodyPr>
          <a:lstStyle/>
          <a:p>
            <a:r>
              <a:rPr lang="en-US" sz="2400" b="1" dirty="0" smtClean="0">
                <a:solidFill>
                  <a:srgbClr val="0000FF"/>
                </a:solidFill>
              </a:rPr>
              <a:t>Flashy river flood </a:t>
            </a:r>
          </a:p>
          <a:p>
            <a:r>
              <a:rPr lang="en-US" sz="2400" b="1" dirty="0" smtClean="0">
                <a:solidFill>
                  <a:srgbClr val="0000FF"/>
                </a:solidFill>
              </a:rPr>
              <a:t>event-layers </a:t>
            </a:r>
            <a:endParaRPr lang="en-US" sz="2400" b="1" dirty="0">
              <a:solidFill>
                <a:srgbClr val="0000FF"/>
              </a:solidFill>
            </a:endParaRPr>
          </a:p>
        </p:txBody>
      </p:sp>
      <p:pic>
        <p:nvPicPr>
          <p:cNvPr id="7" name="Picture 6" descr="CORECOMPwavesseas12km.jpg"/>
          <p:cNvPicPr>
            <a:picLocks noChangeAspect="1"/>
          </p:cNvPicPr>
          <p:nvPr/>
        </p:nvPicPr>
        <p:blipFill>
          <a:blip r:embed="rId2"/>
          <a:stretch>
            <a:fillRect/>
          </a:stretch>
        </p:blipFill>
        <p:spPr>
          <a:xfrm>
            <a:off x="228600" y="1657334"/>
            <a:ext cx="3612046" cy="5048266"/>
          </a:xfrm>
          <a:prstGeom prst="rect">
            <a:avLst/>
          </a:prstGeom>
        </p:spPr>
      </p:pic>
      <p:sp>
        <p:nvSpPr>
          <p:cNvPr id="18" name="TextBox 17"/>
          <p:cNvSpPr txBox="1"/>
          <p:nvPr/>
        </p:nvSpPr>
        <p:spPr>
          <a:xfrm>
            <a:off x="2793488" y="5939135"/>
            <a:ext cx="1016512" cy="461665"/>
          </a:xfrm>
          <a:prstGeom prst="rect">
            <a:avLst/>
          </a:prstGeom>
          <a:noFill/>
        </p:spPr>
        <p:txBody>
          <a:bodyPr wrap="none" rtlCol="0">
            <a:spAutoFit/>
          </a:bodyPr>
          <a:lstStyle/>
          <a:p>
            <a:r>
              <a:rPr lang="en-US" dirty="0" smtClean="0"/>
              <a:t> </a:t>
            </a:r>
            <a:r>
              <a:rPr lang="en-US" sz="2400" b="1" dirty="0" smtClean="0"/>
              <a:t>12 km</a:t>
            </a:r>
            <a:endParaRPr lang="en-US" sz="2400" b="1" dirty="0"/>
          </a:p>
        </p:txBody>
      </p:sp>
      <p:sp>
        <p:nvSpPr>
          <p:cNvPr id="8" name="TextBox 7"/>
          <p:cNvSpPr txBox="1"/>
          <p:nvPr/>
        </p:nvSpPr>
        <p:spPr>
          <a:xfrm>
            <a:off x="457200" y="826337"/>
            <a:ext cx="2521844" cy="830997"/>
          </a:xfrm>
          <a:prstGeom prst="rect">
            <a:avLst/>
          </a:prstGeom>
          <a:noFill/>
        </p:spPr>
        <p:txBody>
          <a:bodyPr wrap="none" rtlCol="0">
            <a:spAutoFit/>
          </a:bodyPr>
          <a:lstStyle/>
          <a:p>
            <a:r>
              <a:rPr lang="en-US" sz="2400" b="1" dirty="0" smtClean="0">
                <a:solidFill>
                  <a:srgbClr val="008000"/>
                </a:solidFill>
              </a:rPr>
              <a:t>Storm regime</a:t>
            </a:r>
          </a:p>
          <a:p>
            <a:r>
              <a:rPr lang="en-US" sz="2400" b="1" dirty="0" smtClean="0">
                <a:solidFill>
                  <a:srgbClr val="008000"/>
                </a:solidFill>
              </a:rPr>
              <a:t>Wave event-layers </a:t>
            </a:r>
            <a:endParaRPr lang="en-US" sz="2400" b="1" dirty="0">
              <a:solidFill>
                <a:srgbClr val="008000"/>
              </a:solidFill>
            </a:endParaRPr>
          </a:p>
        </p:txBody>
      </p:sp>
      <p:sp>
        <p:nvSpPr>
          <p:cNvPr id="9" name="TextBox 8"/>
          <p:cNvSpPr txBox="1"/>
          <p:nvPr/>
        </p:nvSpPr>
        <p:spPr>
          <a:xfrm>
            <a:off x="4343400" y="5477470"/>
            <a:ext cx="3581400" cy="923330"/>
          </a:xfrm>
          <a:prstGeom prst="rect">
            <a:avLst/>
          </a:prstGeom>
          <a:noFill/>
        </p:spPr>
        <p:txBody>
          <a:bodyPr wrap="square" rtlCol="0">
            <a:spAutoFit/>
          </a:bodyPr>
          <a:lstStyle/>
          <a:p>
            <a:r>
              <a:rPr lang="en-US" dirty="0" smtClean="0"/>
              <a:t>For these experiments, storm events are sampled from a PDF with a mean wave height set at 2m.</a:t>
            </a:r>
          </a:p>
        </p:txBody>
      </p:sp>
    </p:spTree>
    <p:extLst>
      <p:ext uri="{BB962C8B-B14F-4D97-AF65-F5344CB8AC3E}">
        <p14:creationId xmlns:p14="http://schemas.microsoft.com/office/powerpoint/2010/main" val="277526288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9019"/>
            <a:ext cx="8229600" cy="1143000"/>
          </a:xfrm>
        </p:spPr>
        <p:txBody>
          <a:bodyPr>
            <a:normAutofit fontScale="90000"/>
          </a:bodyPr>
          <a:lstStyle/>
          <a:p>
            <a:r>
              <a:rPr lang="en-US" dirty="0" smtClean="0"/>
              <a:t>Sediment Supply vs. Accommodation</a:t>
            </a:r>
            <a:endParaRPr lang="en-US" dirty="0"/>
          </a:p>
        </p:txBody>
      </p:sp>
      <p:sp>
        <p:nvSpPr>
          <p:cNvPr id="3" name="Content Placeholder 2"/>
          <p:cNvSpPr>
            <a:spLocks noGrp="1"/>
          </p:cNvSpPr>
          <p:nvPr>
            <p:ph idx="1"/>
          </p:nvPr>
        </p:nvSpPr>
        <p:spPr/>
        <p:txBody>
          <a:bodyPr>
            <a:normAutofit/>
          </a:bodyPr>
          <a:lstStyle/>
          <a:p>
            <a:r>
              <a:rPr lang="en-US" sz="2400" dirty="0" smtClean="0"/>
              <a:t>Q = sediment supply = quantity of sediment supplied per unit time Qs(x)</a:t>
            </a:r>
          </a:p>
          <a:p>
            <a:endParaRPr lang="en-US" sz="2400" dirty="0" smtClean="0"/>
          </a:p>
          <a:p>
            <a:r>
              <a:rPr lang="en-US" sz="2400" dirty="0" smtClean="0"/>
              <a:t>A = accommodation=rate of subsidence relative to base level </a:t>
            </a:r>
          </a:p>
          <a:p>
            <a:endParaRPr lang="en-US" sz="2400" dirty="0" smtClean="0"/>
          </a:p>
          <a:p>
            <a:r>
              <a:rPr lang="en-US" sz="2400" dirty="0" smtClean="0"/>
              <a:t>D = dispersal= total effect of sediment transport processes (</a:t>
            </a:r>
            <a:r>
              <a:rPr lang="en-US" sz="2400" dirty="0" err="1" smtClean="0"/>
              <a:t>qs</a:t>
            </a:r>
            <a:r>
              <a:rPr lang="en-US" sz="2400" dirty="0" smtClean="0"/>
              <a:t>(</a:t>
            </a:r>
            <a:r>
              <a:rPr lang="en-US" sz="2400" dirty="0" err="1" smtClean="0"/>
              <a:t>x,y</a:t>
            </a:r>
            <a:r>
              <a:rPr lang="en-US" sz="2400" dirty="0" smtClean="0"/>
              <a:t>))</a:t>
            </a:r>
          </a:p>
          <a:p>
            <a:pPr marL="0" indent="0">
              <a:buNone/>
            </a:pPr>
            <a:endParaRPr lang="en-US" sz="2400" dirty="0" smtClean="0"/>
          </a:p>
          <a:p>
            <a:r>
              <a:rPr lang="en-US" sz="2400" dirty="0" smtClean="0"/>
              <a:t>M = measure of composition and texture of sediment, probability density D in sediment supply</a:t>
            </a:r>
            <a:endParaRPr lang="fr-FR" sz="2400" dirty="0"/>
          </a:p>
        </p:txBody>
      </p:sp>
    </p:spTree>
    <p:extLst>
      <p:ext uri="{BB962C8B-B14F-4D97-AF65-F5344CB8AC3E}">
        <p14:creationId xmlns:p14="http://schemas.microsoft.com/office/powerpoint/2010/main" val="410774506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extBox 1"/>
          <p:cNvSpPr txBox="1"/>
          <p:nvPr/>
        </p:nvSpPr>
        <p:spPr>
          <a:xfrm>
            <a:off x="1031226" y="271389"/>
            <a:ext cx="7109839" cy="584776"/>
          </a:xfrm>
          <a:prstGeom prst="rect">
            <a:avLst/>
          </a:prstGeom>
          <a:noFill/>
        </p:spPr>
        <p:txBody>
          <a:bodyPr wrap="none" rtlCol="0">
            <a:spAutoFit/>
          </a:bodyPr>
          <a:lstStyle/>
          <a:p>
            <a:r>
              <a:rPr lang="en-US" sz="3200" b="1" dirty="0" smtClean="0"/>
              <a:t>Failures and  </a:t>
            </a:r>
            <a:r>
              <a:rPr lang="en-US" sz="3200" b="1" dirty="0" err="1" smtClean="0"/>
              <a:t>Turbidites</a:t>
            </a:r>
            <a:r>
              <a:rPr lang="en-US" sz="3200" b="1" dirty="0" smtClean="0"/>
              <a:t> and Debris Flows</a:t>
            </a:r>
            <a:endParaRPr lang="en-US" sz="3200" b="1" dirty="0"/>
          </a:p>
        </p:txBody>
      </p:sp>
      <p:pic>
        <p:nvPicPr>
          <p:cNvPr id="4" name="Picture 3"/>
          <p:cNvPicPr>
            <a:picLocks noChangeAspect="1"/>
          </p:cNvPicPr>
          <p:nvPr/>
        </p:nvPicPr>
        <p:blipFill>
          <a:blip r:embed="rId3"/>
          <a:stretch>
            <a:fillRect/>
          </a:stretch>
        </p:blipFill>
        <p:spPr>
          <a:xfrm>
            <a:off x="461579" y="1476359"/>
            <a:ext cx="4477457" cy="1710308"/>
          </a:xfrm>
          <a:prstGeom prst="rect">
            <a:avLst/>
          </a:prstGeom>
        </p:spPr>
      </p:pic>
      <p:sp>
        <p:nvSpPr>
          <p:cNvPr id="5" name="TextBox 4"/>
          <p:cNvSpPr txBox="1"/>
          <p:nvPr/>
        </p:nvSpPr>
        <p:spPr>
          <a:xfrm>
            <a:off x="494002" y="1041891"/>
            <a:ext cx="4445034" cy="369332"/>
          </a:xfrm>
          <a:prstGeom prst="rect">
            <a:avLst/>
          </a:prstGeom>
          <a:noFill/>
        </p:spPr>
        <p:txBody>
          <a:bodyPr wrap="none" rtlCol="0">
            <a:spAutoFit/>
          </a:bodyPr>
          <a:lstStyle/>
          <a:p>
            <a:r>
              <a:rPr lang="en-US" dirty="0" smtClean="0"/>
              <a:t>Failure controlled by </a:t>
            </a:r>
            <a:r>
              <a:rPr lang="en-US" dirty="0" err="1" smtClean="0"/>
              <a:t>Janbu</a:t>
            </a:r>
            <a:r>
              <a:rPr lang="en-US" dirty="0" smtClean="0"/>
              <a:t> Criterion of Safety</a:t>
            </a:r>
            <a:endParaRPr lang="en-US" dirty="0"/>
          </a:p>
        </p:txBody>
      </p:sp>
      <p:pic>
        <p:nvPicPr>
          <p:cNvPr id="7" name="Picture 6"/>
          <p:cNvPicPr>
            <a:picLocks noChangeAspect="1"/>
          </p:cNvPicPr>
          <p:nvPr/>
        </p:nvPicPr>
        <p:blipFill>
          <a:blip r:embed="rId4"/>
          <a:stretch>
            <a:fillRect/>
          </a:stretch>
        </p:blipFill>
        <p:spPr>
          <a:xfrm>
            <a:off x="144833" y="3475431"/>
            <a:ext cx="2526375" cy="702826"/>
          </a:xfrm>
          <a:prstGeom prst="rect">
            <a:avLst/>
          </a:prstGeom>
        </p:spPr>
      </p:pic>
      <p:pic>
        <p:nvPicPr>
          <p:cNvPr id="8" name="Picture 7"/>
          <p:cNvPicPr>
            <a:picLocks noChangeAspect="1"/>
          </p:cNvPicPr>
          <p:nvPr/>
        </p:nvPicPr>
        <p:blipFill>
          <a:blip r:embed="rId5"/>
          <a:stretch>
            <a:fillRect/>
          </a:stretch>
        </p:blipFill>
        <p:spPr>
          <a:xfrm>
            <a:off x="144833" y="4302255"/>
            <a:ext cx="1916624" cy="995893"/>
          </a:xfrm>
          <a:prstGeom prst="rect">
            <a:avLst/>
          </a:prstGeom>
        </p:spPr>
      </p:pic>
      <p:sp>
        <p:nvSpPr>
          <p:cNvPr id="9" name="TextBox 8"/>
          <p:cNvSpPr txBox="1"/>
          <p:nvPr/>
        </p:nvSpPr>
        <p:spPr>
          <a:xfrm>
            <a:off x="33423" y="5380672"/>
            <a:ext cx="4124371" cy="1477328"/>
          </a:xfrm>
          <a:prstGeom prst="rect">
            <a:avLst/>
          </a:prstGeom>
          <a:noFill/>
        </p:spPr>
        <p:txBody>
          <a:bodyPr wrap="none" rtlCol="0">
            <a:spAutoFit/>
          </a:bodyPr>
          <a:lstStyle/>
          <a:p>
            <a:r>
              <a:rPr lang="en-US" dirty="0" smtClean="0"/>
              <a:t>Criterion for decision between debris flow</a:t>
            </a:r>
          </a:p>
          <a:p>
            <a:r>
              <a:rPr lang="en-US" dirty="0" smtClean="0"/>
              <a:t> or turbidity currents</a:t>
            </a:r>
          </a:p>
          <a:p>
            <a:endParaRPr lang="en-US" dirty="0" smtClean="0"/>
          </a:p>
          <a:p>
            <a:r>
              <a:rPr lang="en-US" dirty="0" err="1" smtClean="0"/>
              <a:t>τ</a:t>
            </a:r>
            <a:r>
              <a:rPr lang="en-US" dirty="0" smtClean="0"/>
              <a:t> = remolded shear strength</a:t>
            </a:r>
          </a:p>
          <a:p>
            <a:r>
              <a:rPr lang="en-US" dirty="0" err="1" smtClean="0"/>
              <a:t>σe</a:t>
            </a:r>
            <a:r>
              <a:rPr lang="en-US" dirty="0" smtClean="0"/>
              <a:t> = effective stress</a:t>
            </a:r>
            <a:endParaRPr lang="en-US" dirty="0"/>
          </a:p>
        </p:txBody>
      </p:sp>
      <p:sp>
        <p:nvSpPr>
          <p:cNvPr id="10" name="TextBox 9"/>
          <p:cNvSpPr txBox="1"/>
          <p:nvPr/>
        </p:nvSpPr>
        <p:spPr>
          <a:xfrm>
            <a:off x="5815617" y="1155342"/>
            <a:ext cx="2487355" cy="2031325"/>
          </a:xfrm>
          <a:prstGeom prst="rect">
            <a:avLst/>
          </a:prstGeom>
          <a:noFill/>
        </p:spPr>
        <p:txBody>
          <a:bodyPr wrap="none" rtlCol="0">
            <a:spAutoFit/>
          </a:bodyPr>
          <a:lstStyle/>
          <a:p>
            <a:r>
              <a:rPr lang="en-US" dirty="0" smtClean="0"/>
              <a:t>Ft = factor of safety</a:t>
            </a:r>
          </a:p>
          <a:p>
            <a:r>
              <a:rPr lang="en-US" smtClean="0"/>
              <a:t>b </a:t>
            </a:r>
            <a:r>
              <a:rPr lang="en-US" dirty="0" smtClean="0"/>
              <a:t>= width of slide</a:t>
            </a:r>
          </a:p>
          <a:p>
            <a:r>
              <a:rPr lang="en-US" dirty="0" smtClean="0"/>
              <a:t>C= sediment cohesion</a:t>
            </a:r>
          </a:p>
          <a:p>
            <a:r>
              <a:rPr lang="en-US" dirty="0" err="1" smtClean="0"/>
              <a:t>f</a:t>
            </a:r>
            <a:r>
              <a:rPr lang="en-US" dirty="0" smtClean="0"/>
              <a:t> = internal friction angle</a:t>
            </a:r>
          </a:p>
          <a:p>
            <a:r>
              <a:rPr lang="en-US" dirty="0" smtClean="0"/>
              <a:t>W = weight of column</a:t>
            </a:r>
          </a:p>
          <a:p>
            <a:r>
              <a:rPr lang="en-US" dirty="0" err="1" smtClean="0"/>
              <a:t>α</a:t>
            </a:r>
            <a:r>
              <a:rPr lang="en-US" dirty="0" smtClean="0"/>
              <a:t>= slope of failure</a:t>
            </a:r>
          </a:p>
          <a:p>
            <a:r>
              <a:rPr lang="en-US" dirty="0" err="1" smtClean="0"/>
              <a:t>u</a:t>
            </a:r>
            <a:r>
              <a:rPr lang="en-US" dirty="0" smtClean="0"/>
              <a:t>= excess pore pressure</a:t>
            </a:r>
            <a:endParaRPr lang="en-US" dirty="0"/>
          </a:p>
        </p:txBody>
      </p:sp>
      <p:pic>
        <p:nvPicPr>
          <p:cNvPr id="11" name="Picture 10"/>
          <p:cNvPicPr>
            <a:picLocks noChangeAspect="1"/>
          </p:cNvPicPr>
          <p:nvPr/>
        </p:nvPicPr>
        <p:blipFill>
          <a:blip r:embed="rId6"/>
          <a:stretch>
            <a:fillRect/>
          </a:stretch>
        </p:blipFill>
        <p:spPr>
          <a:xfrm>
            <a:off x="4168934" y="3958276"/>
            <a:ext cx="5151207" cy="2899724"/>
          </a:xfrm>
          <a:prstGeom prst="rect">
            <a:avLst/>
          </a:prstGeom>
        </p:spPr>
      </p:pic>
      <p:sp>
        <p:nvSpPr>
          <p:cNvPr id="12" name="TextBox 11"/>
          <p:cNvSpPr txBox="1"/>
          <p:nvPr/>
        </p:nvSpPr>
        <p:spPr>
          <a:xfrm>
            <a:off x="4434130" y="3588944"/>
            <a:ext cx="4074102" cy="369332"/>
          </a:xfrm>
          <a:prstGeom prst="rect">
            <a:avLst/>
          </a:prstGeom>
          <a:noFill/>
        </p:spPr>
        <p:txBody>
          <a:bodyPr wrap="none" rtlCol="0">
            <a:spAutoFit/>
          </a:bodyPr>
          <a:lstStyle/>
          <a:p>
            <a:r>
              <a:rPr lang="en-US" dirty="0" smtClean="0"/>
              <a:t>Excess pore pressure (Hutton et al, 2004).</a:t>
            </a:r>
            <a:endParaRPr lang="en-US" dirty="0"/>
          </a:p>
        </p:txBody>
      </p:sp>
      <p:cxnSp>
        <p:nvCxnSpPr>
          <p:cNvPr id="14" name="Straight Arrow Connector 13"/>
          <p:cNvCxnSpPr/>
          <p:nvPr/>
        </p:nvCxnSpPr>
        <p:spPr>
          <a:xfrm flipV="1">
            <a:off x="5670784" y="5614509"/>
            <a:ext cx="724167" cy="3564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734348" y="5865336"/>
            <a:ext cx="2187355" cy="523220"/>
          </a:xfrm>
          <a:prstGeom prst="rect">
            <a:avLst/>
          </a:prstGeom>
          <a:noFill/>
        </p:spPr>
        <p:txBody>
          <a:bodyPr wrap="none" rtlCol="0">
            <a:spAutoFit/>
          </a:bodyPr>
          <a:lstStyle/>
          <a:p>
            <a:r>
              <a:rPr lang="en-US" sz="1400" dirty="0" smtClean="0"/>
              <a:t>Coarse Deposits</a:t>
            </a:r>
          </a:p>
          <a:p>
            <a:r>
              <a:rPr lang="en-US" sz="1400" dirty="0" smtClean="0"/>
              <a:t>Lower excess pore pressure</a:t>
            </a:r>
            <a:endParaRPr lang="en-US" sz="1400" dirty="0"/>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77900" y="765482"/>
            <a:ext cx="7561477" cy="5614510"/>
          </a:xfrm>
          <a:prstGeom prst="rect">
            <a:avLst/>
          </a:prstGeom>
        </p:spPr>
      </p:pic>
      <p:sp>
        <p:nvSpPr>
          <p:cNvPr id="3" name="TextBox 2"/>
          <p:cNvSpPr txBox="1"/>
          <p:nvPr/>
        </p:nvSpPr>
        <p:spPr>
          <a:xfrm>
            <a:off x="1214373" y="180706"/>
            <a:ext cx="7280559" cy="584776"/>
          </a:xfrm>
          <a:prstGeom prst="rect">
            <a:avLst/>
          </a:prstGeom>
          <a:noFill/>
        </p:spPr>
        <p:txBody>
          <a:bodyPr wrap="none" rtlCol="0">
            <a:spAutoFit/>
          </a:bodyPr>
          <a:lstStyle/>
          <a:p>
            <a:r>
              <a:rPr lang="en-US" sz="3200" b="1" dirty="0" smtClean="0"/>
              <a:t>Forcing Factor </a:t>
            </a:r>
            <a:r>
              <a:rPr lang="en-US" sz="3200" b="1" dirty="0" err="1" smtClean="0"/>
              <a:t>vs</a:t>
            </a:r>
            <a:r>
              <a:rPr lang="en-US" sz="3200" b="1" dirty="0" smtClean="0"/>
              <a:t> Debris Flow </a:t>
            </a:r>
            <a:r>
              <a:rPr lang="en-US" sz="3200" b="1" dirty="0" err="1" smtClean="0"/>
              <a:t>Stratigraphy</a:t>
            </a:r>
            <a:endParaRPr lang="en-US" sz="3200" b="1" dirty="0"/>
          </a:p>
        </p:txBody>
      </p:sp>
      <p:sp>
        <p:nvSpPr>
          <p:cNvPr id="4" name="Rectangle 3"/>
          <p:cNvSpPr/>
          <p:nvPr/>
        </p:nvSpPr>
        <p:spPr>
          <a:xfrm>
            <a:off x="977900" y="6396335"/>
            <a:ext cx="7517032" cy="369332"/>
          </a:xfrm>
          <a:prstGeom prst="rect">
            <a:avLst/>
          </a:prstGeom>
        </p:spPr>
        <p:txBody>
          <a:bodyPr wrap="square">
            <a:spAutoFit/>
          </a:bodyPr>
          <a:lstStyle/>
          <a:p>
            <a:r>
              <a:rPr lang="en-US" dirty="0" smtClean="0"/>
              <a:t>Falling sea level conditions show comparatively more sediment failures.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extBox 1"/>
          <p:cNvSpPr txBox="1"/>
          <p:nvPr/>
        </p:nvSpPr>
        <p:spPr>
          <a:xfrm>
            <a:off x="740390" y="238579"/>
            <a:ext cx="7714221" cy="646331"/>
          </a:xfrm>
          <a:prstGeom prst="rect">
            <a:avLst/>
          </a:prstGeom>
          <a:noFill/>
        </p:spPr>
        <p:txBody>
          <a:bodyPr wrap="none" rtlCol="0">
            <a:spAutoFit/>
          </a:bodyPr>
          <a:lstStyle/>
          <a:p>
            <a:r>
              <a:rPr lang="en-US" sz="3600" b="1" dirty="0" err="1" smtClean="0"/>
              <a:t>SedFlux</a:t>
            </a:r>
            <a:r>
              <a:rPr lang="en-US" sz="3600" b="1" dirty="0" smtClean="0"/>
              <a:t> in CSDMS Modeling Tool (CMT)</a:t>
            </a:r>
            <a:endParaRPr lang="en-US" sz="3600" b="1" dirty="0"/>
          </a:p>
        </p:txBody>
      </p:sp>
      <p:pic>
        <p:nvPicPr>
          <p:cNvPr id="3" name="Picture 2" descr="basicSedFluxscreenshot.png"/>
          <p:cNvPicPr>
            <a:picLocks noChangeAspect="1"/>
          </p:cNvPicPr>
          <p:nvPr/>
        </p:nvPicPr>
        <p:blipFill>
          <a:blip r:embed="rId2"/>
          <a:stretch>
            <a:fillRect/>
          </a:stretch>
        </p:blipFill>
        <p:spPr>
          <a:xfrm>
            <a:off x="155974" y="1091710"/>
            <a:ext cx="6094915" cy="3736647"/>
          </a:xfrm>
          <a:prstGeom prst="rect">
            <a:avLst/>
          </a:prstGeom>
        </p:spPr>
      </p:pic>
      <p:pic>
        <p:nvPicPr>
          <p:cNvPr id="5" name="Picture 4" descr="Sedflux_bathyta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595" y="3603577"/>
            <a:ext cx="8592813" cy="2390783"/>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extBox 1"/>
          <p:cNvSpPr txBox="1"/>
          <p:nvPr/>
        </p:nvSpPr>
        <p:spPr>
          <a:xfrm>
            <a:off x="1693384" y="1541490"/>
            <a:ext cx="5623079" cy="2123658"/>
          </a:xfrm>
          <a:prstGeom prst="rect">
            <a:avLst/>
          </a:prstGeom>
          <a:noFill/>
        </p:spPr>
        <p:txBody>
          <a:bodyPr wrap="none" rtlCol="0">
            <a:spAutoFit/>
          </a:bodyPr>
          <a:lstStyle/>
          <a:p>
            <a:r>
              <a:rPr lang="en-US" sz="4400" b="1" dirty="0" smtClean="0"/>
              <a:t>Discover </a:t>
            </a:r>
            <a:r>
              <a:rPr lang="en-US" sz="4400" b="1" dirty="0" err="1" smtClean="0"/>
              <a:t>Sedflux</a:t>
            </a:r>
            <a:endParaRPr lang="en-US" sz="4400" b="1" dirty="0" smtClean="0"/>
          </a:p>
          <a:p>
            <a:endParaRPr lang="en-US" sz="4400" b="1" dirty="0" smtClean="0"/>
          </a:p>
          <a:p>
            <a:r>
              <a:rPr lang="en-US" sz="4400" b="1" dirty="0" smtClean="0"/>
              <a:t>Time for Hands-on……..</a:t>
            </a:r>
            <a:endParaRPr lang="en-US" sz="4400" b="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762000" y="115888"/>
            <a:ext cx="7772400" cy="1143000"/>
          </a:xfrm>
        </p:spPr>
        <p:txBody>
          <a:bodyPr>
            <a:normAutofit fontScale="90000"/>
          </a:bodyPr>
          <a:lstStyle/>
          <a:p>
            <a:r>
              <a:rPr lang="en-US"/>
              <a:t>The interplay of sediment supply, </a:t>
            </a:r>
            <a:br>
              <a:rPr lang="en-US"/>
            </a:br>
            <a:r>
              <a:rPr lang="en-US"/>
              <a:t>sea level and subsidence</a:t>
            </a:r>
          </a:p>
        </p:txBody>
      </p:sp>
      <p:sp>
        <p:nvSpPr>
          <p:cNvPr id="235523" name="Rectangle 3"/>
          <p:cNvSpPr>
            <a:spLocks noGrp="1" noChangeArrowheads="1"/>
          </p:cNvSpPr>
          <p:nvPr>
            <p:ph type="body" idx="1"/>
          </p:nvPr>
        </p:nvSpPr>
        <p:spPr>
          <a:xfrm>
            <a:off x="762000" y="1522413"/>
            <a:ext cx="7772400" cy="3778250"/>
          </a:xfrm>
        </p:spPr>
        <p:txBody>
          <a:bodyPr/>
          <a:lstStyle/>
          <a:p>
            <a:r>
              <a:rPr lang="en-US" sz="2000" dirty="0"/>
              <a:t>A/S ratio (</a:t>
            </a:r>
            <a:r>
              <a:rPr lang="en-US" sz="2000" dirty="0" err="1"/>
              <a:t>Jervey</a:t>
            </a:r>
            <a:r>
              <a:rPr lang="en-US" sz="2000" dirty="0"/>
              <a:t>, 1988</a:t>
            </a:r>
            <a:r>
              <a:rPr lang="en-US" sz="2000" dirty="0" smtClean="0"/>
              <a:t>). First numerical model.</a:t>
            </a:r>
            <a:endParaRPr lang="en-US" sz="2000" dirty="0"/>
          </a:p>
          <a:p>
            <a:endParaRPr lang="en-US" sz="2000" dirty="0"/>
          </a:p>
          <a:p>
            <a:r>
              <a:rPr lang="en-US" sz="2000" dirty="0"/>
              <a:t>A =  accommodation = the space made available for potential 	sediment accumulation by tectonics and sea level change.</a:t>
            </a:r>
          </a:p>
          <a:p>
            <a:r>
              <a:rPr lang="en-US" sz="2000" dirty="0"/>
              <a:t>S =  supply = amount of sediment being delivered to a basin. </a:t>
            </a:r>
          </a:p>
        </p:txBody>
      </p:sp>
      <p:pic>
        <p:nvPicPr>
          <p:cNvPr id="2355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3789363"/>
            <a:ext cx="7488238"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0612590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bg1">
            <a:lumMod val="85000"/>
          </a:schemeClr>
        </a:solidFill>
        <a:effectLst/>
      </p:bgPr>
    </p:bg>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762000" y="-283550"/>
            <a:ext cx="7772400" cy="1143000"/>
          </a:xfrm>
        </p:spPr>
        <p:txBody>
          <a:bodyPr>
            <a:normAutofit/>
          </a:bodyPr>
          <a:lstStyle/>
          <a:p>
            <a:r>
              <a:rPr lang="en-US" dirty="0" smtClean="0"/>
              <a:t>Sea level changes</a:t>
            </a:r>
            <a:endParaRPr lang="en-US" dirty="0"/>
          </a:p>
        </p:txBody>
      </p:sp>
      <p:pic>
        <p:nvPicPr>
          <p:cNvPr id="5" name="fastfallingSL.avi">
            <a:hlinkClick r:id="" action="ppaction://media"/>
          </p:cNvPr>
          <p:cNvPicPr>
            <a:picLocks noGrp="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0" y="685566"/>
            <a:ext cx="9748479" cy="3023834"/>
          </a:xfrm>
        </p:spPr>
      </p:pic>
      <p:pic>
        <p:nvPicPr>
          <p:cNvPr id="6" name="fastrisingSL.avi">
            <a:hlinkClick r:id="" action="ppaction://media"/>
          </p:cNvPr>
          <p:cNvPicPr/>
          <p:nvPr>
            <a:videoFile r:link="rId4"/>
            <p:extLst>
              <p:ext uri="{DAA4B4D4-6D71-4841-9C94-3DE7FCFB9230}">
                <p14:media xmlns:p14="http://schemas.microsoft.com/office/powerpoint/2010/main" r:embed="rId3"/>
              </p:ext>
            </p:extLst>
          </p:nvPr>
        </p:nvPicPr>
        <p:blipFill>
          <a:blip r:embed="rId8"/>
          <a:stretch>
            <a:fillRect/>
          </a:stretch>
        </p:blipFill>
        <p:spPr>
          <a:xfrm>
            <a:off x="0" y="3790722"/>
            <a:ext cx="9748479" cy="3024398"/>
          </a:xfrm>
          <a:prstGeom prst="rect">
            <a:avLst/>
          </a:prstGeom>
        </p:spPr>
      </p:pic>
    </p:spTree>
    <p:extLst>
      <p:ext uri="{BB962C8B-B14F-4D97-AF65-F5344CB8AC3E}">
        <p14:creationId xmlns:p14="http://schemas.microsoft.com/office/powerpoint/2010/main" val="95341896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101" name="Rectangle 5"/>
          <p:cNvSpPr>
            <a:spLocks noGrp="1" noRot="1" noChangeArrowheads="1"/>
          </p:cNvSpPr>
          <p:nvPr>
            <p:ph type="title"/>
          </p:nvPr>
        </p:nvSpPr>
        <p:spPr>
          <a:xfrm>
            <a:off x="457200" y="-152400"/>
            <a:ext cx="8229600" cy="1143000"/>
          </a:xfrm>
        </p:spPr>
        <p:txBody>
          <a:bodyPr/>
          <a:lstStyle/>
          <a:p>
            <a:r>
              <a:rPr lang="en-US" sz="3200" b="1" dirty="0" smtClean="0"/>
              <a:t>Process modules </a:t>
            </a:r>
            <a:endParaRPr lang="en-US" sz="3200" b="1" dirty="0"/>
          </a:p>
        </p:txBody>
      </p:sp>
      <p:pic>
        <p:nvPicPr>
          <p:cNvPr id="4100" name="Picture 4" descr="figure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7696" y="1135006"/>
            <a:ext cx="5650601" cy="517207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4" name="TextBox 3"/>
          <p:cNvSpPr txBox="1"/>
          <p:nvPr/>
        </p:nvSpPr>
        <p:spPr>
          <a:xfrm>
            <a:off x="6118379" y="4585279"/>
            <a:ext cx="3448966" cy="1754327"/>
          </a:xfrm>
          <a:prstGeom prst="rect">
            <a:avLst/>
          </a:prstGeom>
          <a:noFill/>
        </p:spPr>
        <p:txBody>
          <a:bodyPr wrap="square" rtlCol="0">
            <a:spAutoFit/>
          </a:bodyPr>
          <a:lstStyle/>
          <a:p>
            <a:r>
              <a:rPr lang="en-US" b="1" dirty="0" smtClean="0"/>
              <a:t>Forcing Factors over time:</a:t>
            </a:r>
          </a:p>
          <a:p>
            <a:endParaRPr lang="en-US" b="1" dirty="0"/>
          </a:p>
          <a:p>
            <a:r>
              <a:rPr lang="en-US" b="1" dirty="0" smtClean="0"/>
              <a:t>-    river water &amp; sediment flux</a:t>
            </a:r>
          </a:p>
          <a:p>
            <a:pPr marL="285750" indent="-285750">
              <a:buFontTx/>
              <a:buChar char="-"/>
            </a:pPr>
            <a:r>
              <a:rPr lang="en-US" b="1" dirty="0" smtClean="0"/>
              <a:t>sea level changes</a:t>
            </a:r>
          </a:p>
          <a:p>
            <a:pPr marL="285750" indent="-285750">
              <a:buFontTx/>
              <a:buChar char="-"/>
            </a:pPr>
            <a:r>
              <a:rPr lang="en-US" b="1" dirty="0"/>
              <a:t>s</a:t>
            </a:r>
            <a:r>
              <a:rPr lang="en-US" b="1" dirty="0" smtClean="0"/>
              <a:t>ubsidence</a:t>
            </a:r>
          </a:p>
          <a:p>
            <a:pPr marL="285750" indent="-285750">
              <a:buFontTx/>
              <a:buChar char="-"/>
            </a:pPr>
            <a:r>
              <a:rPr lang="en-US" b="1" dirty="0" smtClean="0"/>
              <a:t>ocean climate</a:t>
            </a:r>
          </a:p>
        </p:txBody>
      </p:sp>
    </p:spTree>
    <p:extLst>
      <p:ext uri="{BB962C8B-B14F-4D97-AF65-F5344CB8AC3E}">
        <p14:creationId xmlns:p14="http://schemas.microsoft.com/office/powerpoint/2010/main" val="39582703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8194" name="Rectangle 2"/>
          <p:cNvSpPr>
            <a:spLocks noGrp="1" noRot="1" noChangeArrowheads="1"/>
          </p:cNvSpPr>
          <p:nvPr>
            <p:ph type="title"/>
          </p:nvPr>
        </p:nvSpPr>
        <p:spPr>
          <a:xfrm>
            <a:off x="457200" y="24950"/>
            <a:ext cx="8229600" cy="1143000"/>
          </a:xfrm>
        </p:spPr>
        <p:txBody>
          <a:bodyPr>
            <a:normAutofit/>
          </a:bodyPr>
          <a:lstStyle/>
          <a:p>
            <a:r>
              <a:rPr lang="en-US" sz="3600" b="1" dirty="0"/>
              <a:t>Model</a:t>
            </a:r>
            <a:r>
              <a:rPr lang="en-US" sz="3600" b="1" dirty="0" smtClean="0"/>
              <a:t> Sediment Grid</a:t>
            </a:r>
            <a:endParaRPr lang="en-US" sz="3600" b="1" dirty="0"/>
          </a:p>
        </p:txBody>
      </p:sp>
      <p:sp>
        <p:nvSpPr>
          <p:cNvPr id="8195" name="Rectangle 3"/>
          <p:cNvSpPr>
            <a:spLocks noGrp="1" noChangeArrowheads="1"/>
          </p:cNvSpPr>
          <p:nvPr>
            <p:ph type="body" sz="half" idx="1"/>
          </p:nvPr>
        </p:nvSpPr>
        <p:spPr>
          <a:xfrm>
            <a:off x="164115" y="1524000"/>
            <a:ext cx="4724400" cy="4525963"/>
          </a:xfrm>
        </p:spPr>
        <p:txBody>
          <a:bodyPr>
            <a:normAutofit fontScale="92500" lnSpcReduction="20000"/>
          </a:bodyPr>
          <a:lstStyle/>
          <a:p>
            <a:pPr>
              <a:lnSpc>
                <a:spcPct val="90000"/>
              </a:lnSpc>
              <a:buFont typeface="Wingdings" charset="0"/>
              <a:buNone/>
            </a:pPr>
            <a:r>
              <a:rPr lang="en-US" sz="2800" dirty="0" err="1" smtClean="0"/>
              <a:t>SedFlux</a:t>
            </a:r>
            <a:r>
              <a:rPr lang="en-US" sz="2800" dirty="0" smtClean="0"/>
              <a:t> keeps track of grain</a:t>
            </a:r>
            <a:r>
              <a:rPr lang="en-US" sz="2800" dirty="0"/>
              <a:t>-size,  age, porosity, </a:t>
            </a:r>
            <a:r>
              <a:rPr lang="en-US" sz="2800" dirty="0" err="1"/>
              <a:t>facies</a:t>
            </a:r>
            <a:r>
              <a:rPr lang="en-US" sz="2800" dirty="0"/>
              <a:t>, </a:t>
            </a:r>
            <a:r>
              <a:rPr lang="en-US" sz="2800" dirty="0" smtClean="0"/>
              <a:t>permeability, % mud.</a:t>
            </a:r>
          </a:p>
          <a:p>
            <a:pPr>
              <a:lnSpc>
                <a:spcPct val="90000"/>
              </a:lnSpc>
            </a:pPr>
            <a:endParaRPr lang="en-US" sz="2800" dirty="0"/>
          </a:p>
          <a:p>
            <a:pPr>
              <a:lnSpc>
                <a:spcPct val="90000"/>
              </a:lnSpc>
              <a:buFont typeface="Wingdings" charset="0"/>
              <a:buNone/>
            </a:pPr>
            <a:r>
              <a:rPr lang="en-US" sz="2800" dirty="0"/>
              <a:t>Visualization including: </a:t>
            </a:r>
          </a:p>
          <a:p>
            <a:pPr>
              <a:lnSpc>
                <a:spcPct val="90000"/>
              </a:lnSpc>
              <a:buFont typeface="Wingdings" charset="0"/>
              <a:buNone/>
            </a:pPr>
            <a:r>
              <a:rPr lang="en-US" sz="2800" dirty="0"/>
              <a:t>-   X-sections</a:t>
            </a:r>
          </a:p>
          <a:p>
            <a:pPr>
              <a:lnSpc>
                <a:spcPct val="90000"/>
              </a:lnSpc>
              <a:buFontTx/>
              <a:buChar char="-"/>
            </a:pPr>
            <a:r>
              <a:rPr lang="en-US" sz="2800" dirty="0"/>
              <a:t>Time or Horizon slices</a:t>
            </a:r>
          </a:p>
          <a:p>
            <a:pPr>
              <a:lnSpc>
                <a:spcPct val="90000"/>
              </a:lnSpc>
              <a:buFontTx/>
              <a:buChar char="-"/>
            </a:pPr>
            <a:r>
              <a:rPr lang="en-US" sz="2800" dirty="0"/>
              <a:t>Pseudo-cores</a:t>
            </a:r>
          </a:p>
          <a:p>
            <a:pPr>
              <a:lnSpc>
                <a:spcPct val="90000"/>
              </a:lnSpc>
              <a:buFontTx/>
              <a:buChar char="-"/>
            </a:pPr>
            <a:r>
              <a:rPr lang="en-US" sz="2800" dirty="0"/>
              <a:t>Time-line </a:t>
            </a:r>
            <a:r>
              <a:rPr lang="en-US" sz="2800" dirty="0" smtClean="0"/>
              <a:t>plots</a:t>
            </a:r>
          </a:p>
          <a:p>
            <a:pPr>
              <a:lnSpc>
                <a:spcPct val="90000"/>
              </a:lnSpc>
              <a:buFontTx/>
              <a:buChar char="-"/>
            </a:pPr>
            <a:endParaRPr lang="en-US" sz="2800" dirty="0" smtClean="0"/>
          </a:p>
          <a:p>
            <a:pPr>
              <a:lnSpc>
                <a:spcPct val="90000"/>
              </a:lnSpc>
              <a:buFontTx/>
              <a:buChar char="-"/>
            </a:pPr>
            <a:r>
              <a:rPr lang="en-US" sz="2800" dirty="0" smtClean="0"/>
              <a:t>Typical bin size </a:t>
            </a:r>
          </a:p>
          <a:p>
            <a:pPr>
              <a:lnSpc>
                <a:spcPct val="90000"/>
              </a:lnSpc>
              <a:buNone/>
            </a:pPr>
            <a:r>
              <a:rPr lang="en-US" sz="2800" dirty="0" err="1" smtClean="0"/>
              <a:t>dz</a:t>
            </a:r>
            <a:r>
              <a:rPr lang="en-US" sz="2800" dirty="0" smtClean="0"/>
              <a:t> = 0.05m, </a:t>
            </a:r>
            <a:r>
              <a:rPr lang="en-US" sz="2800" dirty="0" err="1" smtClean="0"/>
              <a:t>dx</a:t>
            </a:r>
            <a:r>
              <a:rPr lang="en-US" sz="2800" dirty="0" smtClean="0"/>
              <a:t>= 100m</a:t>
            </a:r>
            <a:endParaRPr lang="en-US" sz="2800" dirty="0"/>
          </a:p>
        </p:txBody>
      </p:sp>
      <p:pic>
        <p:nvPicPr>
          <p:cNvPr id="8196" name="Picture 4" descr="figure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047586" y="1524000"/>
            <a:ext cx="3659852" cy="515938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223972605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8194" name="Rectangle 2"/>
          <p:cNvSpPr>
            <a:spLocks noGrp="1" noRot="1" noChangeArrowheads="1"/>
          </p:cNvSpPr>
          <p:nvPr>
            <p:ph type="title"/>
          </p:nvPr>
        </p:nvSpPr>
        <p:spPr>
          <a:xfrm>
            <a:off x="457200" y="24950"/>
            <a:ext cx="8229600" cy="1143000"/>
          </a:xfrm>
        </p:spPr>
        <p:txBody>
          <a:bodyPr>
            <a:normAutofit/>
          </a:bodyPr>
          <a:lstStyle/>
          <a:p>
            <a:r>
              <a:rPr lang="en-US" sz="3600" b="1" dirty="0" smtClean="0"/>
              <a:t>How Much Memory?</a:t>
            </a:r>
            <a:endParaRPr lang="en-US" sz="3600" b="1" dirty="0"/>
          </a:p>
        </p:txBody>
      </p:sp>
      <p:sp>
        <p:nvSpPr>
          <p:cNvPr id="8195" name="Rectangle 3"/>
          <p:cNvSpPr>
            <a:spLocks noGrp="1" noChangeArrowheads="1"/>
          </p:cNvSpPr>
          <p:nvPr>
            <p:ph type="body" sz="half" idx="1"/>
          </p:nvPr>
        </p:nvSpPr>
        <p:spPr>
          <a:xfrm>
            <a:off x="164115" y="1524000"/>
            <a:ext cx="4724400" cy="4525963"/>
          </a:xfrm>
        </p:spPr>
        <p:txBody>
          <a:bodyPr>
            <a:normAutofit fontScale="85000" lnSpcReduction="10000"/>
          </a:bodyPr>
          <a:lstStyle/>
          <a:p>
            <a:pPr>
              <a:lnSpc>
                <a:spcPct val="90000"/>
              </a:lnSpc>
              <a:buFont typeface="Wingdings" charset="0"/>
              <a:buNone/>
            </a:pPr>
            <a:r>
              <a:rPr lang="en-US" sz="2800" dirty="0" smtClean="0"/>
              <a:t>Let’s say </a:t>
            </a:r>
            <a:r>
              <a:rPr lang="en-US" sz="2800" dirty="0" err="1" smtClean="0"/>
              <a:t>SedFlux</a:t>
            </a:r>
            <a:r>
              <a:rPr lang="en-US" sz="2800" dirty="0" smtClean="0"/>
              <a:t> stores 2 parameters: mean grain</a:t>
            </a:r>
            <a:r>
              <a:rPr lang="en-US" sz="2800" dirty="0"/>
              <a:t>-</a:t>
            </a:r>
            <a:r>
              <a:rPr lang="en-US" sz="2800" dirty="0" smtClean="0"/>
              <a:t>size and age, both as 8 byte numbers.</a:t>
            </a:r>
          </a:p>
          <a:p>
            <a:pPr>
              <a:lnSpc>
                <a:spcPct val="90000"/>
              </a:lnSpc>
            </a:pPr>
            <a:endParaRPr lang="en-US" sz="2800" dirty="0" smtClean="0"/>
          </a:p>
          <a:p>
            <a:pPr>
              <a:lnSpc>
                <a:spcPct val="90000"/>
              </a:lnSpc>
              <a:buFont typeface="Wingdings" charset="0"/>
              <a:buNone/>
            </a:pPr>
            <a:r>
              <a:rPr lang="en-US" sz="2800" dirty="0" smtClean="0"/>
              <a:t>Calculate for a 2D run: </a:t>
            </a:r>
          </a:p>
          <a:p>
            <a:pPr>
              <a:lnSpc>
                <a:spcPct val="90000"/>
              </a:lnSpc>
              <a:buFontTx/>
              <a:buChar char="-"/>
            </a:pPr>
            <a:r>
              <a:rPr lang="en-US" sz="2800" dirty="0" smtClean="0"/>
              <a:t>100 km X</a:t>
            </a:r>
            <a:r>
              <a:rPr lang="en-US" sz="2800" dirty="0"/>
              <a:t>-</a:t>
            </a:r>
            <a:r>
              <a:rPr lang="en-US" sz="2800" dirty="0" smtClean="0"/>
              <a:t>section</a:t>
            </a:r>
          </a:p>
          <a:p>
            <a:pPr>
              <a:lnSpc>
                <a:spcPct val="90000"/>
              </a:lnSpc>
              <a:buFontTx/>
              <a:buChar char="-"/>
            </a:pPr>
            <a:r>
              <a:rPr lang="en-US" sz="2800" dirty="0" smtClean="0"/>
              <a:t>Cells of 100m by 0.1m</a:t>
            </a:r>
          </a:p>
          <a:p>
            <a:pPr>
              <a:lnSpc>
                <a:spcPct val="90000"/>
              </a:lnSpc>
              <a:buFontTx/>
              <a:buChar char="-"/>
            </a:pPr>
            <a:r>
              <a:rPr lang="en-US" sz="2800" dirty="0" smtClean="0"/>
              <a:t>Domain goes from 5 </a:t>
            </a:r>
            <a:r>
              <a:rPr lang="en-US" sz="2800" dirty="0" err="1" smtClean="0"/>
              <a:t>m</a:t>
            </a:r>
            <a:r>
              <a:rPr lang="en-US" sz="2800" dirty="0" smtClean="0"/>
              <a:t> </a:t>
            </a:r>
            <a:r>
              <a:rPr lang="en-US" sz="2800" dirty="0" err="1" smtClean="0"/>
              <a:t>above.s.l</a:t>
            </a:r>
            <a:r>
              <a:rPr lang="en-US" sz="2800" dirty="0" smtClean="0"/>
              <a:t> to -200 </a:t>
            </a:r>
            <a:r>
              <a:rPr lang="en-US" sz="2800" dirty="0" err="1" smtClean="0"/>
              <a:t>m</a:t>
            </a:r>
            <a:r>
              <a:rPr lang="en-US" sz="2800" dirty="0" smtClean="0"/>
              <a:t> below sea level</a:t>
            </a:r>
          </a:p>
          <a:p>
            <a:pPr>
              <a:lnSpc>
                <a:spcPct val="90000"/>
              </a:lnSpc>
              <a:buFontTx/>
              <a:buChar char="-"/>
            </a:pPr>
            <a:endParaRPr lang="en-US" sz="2800" dirty="0" smtClean="0"/>
          </a:p>
          <a:p>
            <a:pPr>
              <a:lnSpc>
                <a:spcPct val="90000"/>
              </a:lnSpc>
              <a:buFontTx/>
              <a:buChar char="-"/>
            </a:pPr>
            <a:r>
              <a:rPr lang="en-US" sz="2800" dirty="0" smtClean="0"/>
              <a:t>What is the output file size, if we save every 1000 years for a 5000 year simulation?</a:t>
            </a:r>
          </a:p>
        </p:txBody>
      </p:sp>
      <p:pic>
        <p:nvPicPr>
          <p:cNvPr id="8196" name="Picture 4" descr="figure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047586" y="1524000"/>
            <a:ext cx="3659852" cy="515938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223972605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0724" name="Rectangle 3"/>
          <p:cNvSpPr>
            <a:spLocks noChangeArrowheads="1"/>
          </p:cNvSpPr>
          <p:nvPr/>
        </p:nvSpPr>
        <p:spPr bwMode="auto">
          <a:xfrm>
            <a:off x="231774" y="158750"/>
            <a:ext cx="70408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3600" b="1" dirty="0" err="1">
                <a:solidFill>
                  <a:srgbClr val="000000"/>
                </a:solidFill>
                <a:latin typeface="Calibri"/>
                <a:cs typeface="Euphemia UCAS" charset="0"/>
              </a:rPr>
              <a:t>SedFlux</a:t>
            </a:r>
            <a:r>
              <a:rPr lang="en-US" sz="3600" b="1" dirty="0">
                <a:solidFill>
                  <a:srgbClr val="000000"/>
                </a:solidFill>
                <a:latin typeface="Calibri"/>
                <a:cs typeface="Euphemia UCAS" charset="0"/>
              </a:rPr>
              <a:t> </a:t>
            </a:r>
            <a:r>
              <a:rPr lang="en-US" sz="3600" b="1" dirty="0" smtClean="0">
                <a:solidFill>
                  <a:srgbClr val="000000"/>
                </a:solidFill>
                <a:latin typeface="Calibri"/>
                <a:cs typeface="Euphemia UCAS" charset="0"/>
              </a:rPr>
              <a:t>2D and 3D Capability</a:t>
            </a:r>
            <a:endParaRPr lang="en-US" sz="3600" b="1" dirty="0">
              <a:solidFill>
                <a:srgbClr val="000000"/>
              </a:solidFill>
              <a:latin typeface="Calibri"/>
              <a:cs typeface="Euphemia UCAS" charset="0"/>
            </a:endParaRPr>
          </a:p>
        </p:txBody>
      </p:sp>
      <p:pic>
        <p:nvPicPr>
          <p:cNvPr id="30727" name="Picture 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19667"/>
          <a:stretch>
            <a:fillRect/>
          </a:stretch>
        </p:blipFill>
        <p:spPr bwMode="auto">
          <a:xfrm>
            <a:off x="231774" y="4216566"/>
            <a:ext cx="4843289" cy="2412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9" descr="3DSedFlux"/>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452" t="8022" r="1498" b="4012"/>
          <a:stretch>
            <a:fillRect/>
          </a:stretch>
        </p:blipFill>
        <p:spPr bwMode="auto">
          <a:xfrm>
            <a:off x="490184" y="1046156"/>
            <a:ext cx="3381673" cy="2410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333767" y="4216566"/>
            <a:ext cx="4030695" cy="2308324"/>
          </a:xfrm>
          <a:prstGeom prst="rect">
            <a:avLst/>
          </a:prstGeom>
          <a:noFill/>
        </p:spPr>
        <p:txBody>
          <a:bodyPr wrap="square" rtlCol="0">
            <a:spAutoFit/>
          </a:bodyPr>
          <a:lstStyle/>
          <a:p>
            <a:r>
              <a:rPr lang="en-US" b="1" dirty="0" smtClean="0"/>
              <a:t>2D </a:t>
            </a:r>
            <a:r>
              <a:rPr lang="en-US" b="1" dirty="0" err="1" smtClean="0"/>
              <a:t>Sedflux</a:t>
            </a:r>
            <a:r>
              <a:rPr lang="en-US" b="1" dirty="0"/>
              <a:t> </a:t>
            </a:r>
            <a:r>
              <a:rPr lang="en-US" b="1" dirty="0" smtClean="0"/>
              <a:t>is ‘Basin-Average’</a:t>
            </a:r>
          </a:p>
          <a:p>
            <a:r>
              <a:rPr lang="en-US" dirty="0" smtClean="0"/>
              <a:t>Advanced option for river dynamics</a:t>
            </a:r>
          </a:p>
          <a:p>
            <a:r>
              <a:rPr lang="en-US" dirty="0" smtClean="0"/>
              <a:t>Simplifications for Lobe Avulsions</a:t>
            </a:r>
          </a:p>
          <a:p>
            <a:r>
              <a:rPr lang="en-US" dirty="0" smtClean="0"/>
              <a:t>Simplifications for Floodplains</a:t>
            </a:r>
          </a:p>
          <a:p>
            <a:r>
              <a:rPr lang="en-US" dirty="0" smtClean="0"/>
              <a:t>Includes Wave </a:t>
            </a:r>
            <a:r>
              <a:rPr lang="en-US" dirty="0"/>
              <a:t>E</a:t>
            </a:r>
            <a:r>
              <a:rPr lang="en-US" dirty="0" smtClean="0"/>
              <a:t>rosion and Sorting </a:t>
            </a:r>
          </a:p>
          <a:p>
            <a:r>
              <a:rPr lang="en-US" dirty="0" smtClean="0"/>
              <a:t>Includes Slope Failure Processes</a:t>
            </a:r>
          </a:p>
          <a:p>
            <a:r>
              <a:rPr lang="en-US" dirty="0" smtClean="0"/>
              <a:t>Includes Debris </a:t>
            </a:r>
            <a:r>
              <a:rPr lang="en-US" dirty="0"/>
              <a:t>F</a:t>
            </a:r>
            <a:r>
              <a:rPr lang="en-US" dirty="0" smtClean="0"/>
              <a:t>lows </a:t>
            </a:r>
          </a:p>
          <a:p>
            <a:r>
              <a:rPr lang="en-US" dirty="0" smtClean="0"/>
              <a:t>Includes Turbidity currents</a:t>
            </a:r>
            <a:endParaRPr lang="en-US" dirty="0"/>
          </a:p>
        </p:txBody>
      </p:sp>
      <p:sp>
        <p:nvSpPr>
          <p:cNvPr id="8" name="TextBox 7"/>
          <p:cNvSpPr txBox="1"/>
          <p:nvPr/>
        </p:nvSpPr>
        <p:spPr>
          <a:xfrm>
            <a:off x="5075063" y="1046156"/>
            <a:ext cx="4030695" cy="2585323"/>
          </a:xfrm>
          <a:prstGeom prst="rect">
            <a:avLst/>
          </a:prstGeom>
          <a:noFill/>
        </p:spPr>
        <p:txBody>
          <a:bodyPr wrap="square" rtlCol="0">
            <a:spAutoFit/>
          </a:bodyPr>
          <a:lstStyle/>
          <a:p>
            <a:r>
              <a:rPr lang="en-US" b="1" dirty="0"/>
              <a:t>3</a:t>
            </a:r>
            <a:r>
              <a:rPr lang="en-US" b="1" dirty="0" smtClean="0"/>
              <a:t>D </a:t>
            </a:r>
            <a:r>
              <a:rPr lang="en-US" b="1" dirty="0" err="1" smtClean="0"/>
              <a:t>Sedflux</a:t>
            </a:r>
            <a:r>
              <a:rPr lang="en-US" b="1" dirty="0"/>
              <a:t> R</a:t>
            </a:r>
            <a:r>
              <a:rPr lang="en-US" b="1" dirty="0" smtClean="0"/>
              <a:t>esolves Lateral </a:t>
            </a:r>
            <a:r>
              <a:rPr lang="en-US" b="1" dirty="0"/>
              <a:t>D</a:t>
            </a:r>
            <a:r>
              <a:rPr lang="en-US" b="1" dirty="0" smtClean="0"/>
              <a:t>imension</a:t>
            </a:r>
          </a:p>
          <a:p>
            <a:r>
              <a:rPr lang="en-US" dirty="0" smtClean="0"/>
              <a:t>Floodplain erosion and sedimentation</a:t>
            </a:r>
          </a:p>
          <a:p>
            <a:r>
              <a:rPr lang="en-US" dirty="0" smtClean="0"/>
              <a:t>Lobe Avulsions are explicit</a:t>
            </a:r>
          </a:p>
          <a:p>
            <a:r>
              <a:rPr lang="en-US" dirty="0" smtClean="0"/>
              <a:t>Multiple Rivers possible </a:t>
            </a:r>
          </a:p>
          <a:p>
            <a:r>
              <a:rPr lang="en-US" dirty="0" smtClean="0"/>
              <a:t>No Wave </a:t>
            </a:r>
            <a:r>
              <a:rPr lang="en-US" dirty="0"/>
              <a:t>E</a:t>
            </a:r>
            <a:r>
              <a:rPr lang="en-US" dirty="0" smtClean="0"/>
              <a:t>rosion and Sorting </a:t>
            </a:r>
          </a:p>
          <a:p>
            <a:r>
              <a:rPr lang="en-US" dirty="0" smtClean="0"/>
              <a:t>No 3D Slope Failure Processes</a:t>
            </a:r>
          </a:p>
          <a:p>
            <a:r>
              <a:rPr lang="en-US" dirty="0" smtClean="0"/>
              <a:t>No 3D Debris </a:t>
            </a:r>
            <a:r>
              <a:rPr lang="en-US" dirty="0"/>
              <a:t>F</a:t>
            </a:r>
            <a:r>
              <a:rPr lang="en-US" dirty="0" smtClean="0"/>
              <a:t>lows / Turbidity currents</a:t>
            </a:r>
          </a:p>
          <a:p>
            <a:endParaRPr lang="en-US" dirty="0" smtClean="0"/>
          </a:p>
          <a:p>
            <a:r>
              <a:rPr lang="en-US" dirty="0" smtClean="0"/>
              <a:t>This is the simpler model….</a:t>
            </a:r>
            <a:endParaRPr lang="en-US" dirty="0"/>
          </a:p>
        </p:txBody>
      </p:sp>
    </p:spTree>
    <p:extLst>
      <p:ext uri="{BB962C8B-B14F-4D97-AF65-F5344CB8AC3E}">
        <p14:creationId xmlns:p14="http://schemas.microsoft.com/office/powerpoint/2010/main" val="109882954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17116</TotalTime>
  <Words>1557</Words>
  <Application>Microsoft Macintosh PowerPoint</Application>
  <PresentationFormat>On-screen Show (4:3)</PresentationFormat>
  <Paragraphs>253</Paragraphs>
  <Slides>33</Slides>
  <Notes>9</Notes>
  <HiddenSlides>1</HiddenSlides>
  <MMClips>7</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33</vt:i4>
      </vt:variant>
    </vt:vector>
  </HeadingPairs>
  <TitlesOfParts>
    <vt:vector size="36" baseType="lpstr">
      <vt:lpstr>Office Theme</vt:lpstr>
      <vt:lpstr>Equation</vt:lpstr>
      <vt:lpstr>Worksheet</vt:lpstr>
      <vt:lpstr>Modeling Stratigraphy</vt:lpstr>
      <vt:lpstr>Fluvio-Marine Stratigraphic Models</vt:lpstr>
      <vt:lpstr>Sediment Supply vs. Accommodation</vt:lpstr>
      <vt:lpstr>The interplay of sediment supply,  sea level and subsidence</vt:lpstr>
      <vt:lpstr>Sea level changes</vt:lpstr>
      <vt:lpstr>Process modules </vt:lpstr>
      <vt:lpstr>Model Sediment Grid</vt:lpstr>
      <vt:lpstr>How Much Memory?</vt:lpstr>
      <vt:lpstr>PowerPoint Presentation</vt:lpstr>
      <vt:lpstr>PowerPoint Presentation</vt:lpstr>
      <vt:lpstr>3D Fluvial erosion and deposition</vt:lpstr>
      <vt:lpstr>3D Avulsion mechanism</vt:lpstr>
      <vt:lpstr>Avulsions of main delta lobe</vt:lpstr>
      <vt:lpstr>3D Fluvial Hypopycnal Plumes</vt:lpstr>
      <vt:lpstr>3D Fluvial Hypopycnal Plumes</vt:lpstr>
      <vt:lpstr>3D Plume forcing factors</vt:lpstr>
      <vt:lpstr>Depth slices of SedFlux3D run</vt:lpstr>
      <vt:lpstr>Short-term Simulation: 3D Plumes</vt:lpstr>
      <vt:lpstr>PowerPoint Presentation</vt:lpstr>
      <vt:lpstr>PowerPoint Presentation</vt:lpstr>
      <vt:lpstr>2D Processes in SedFlux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River Floods and Waves Events</vt:lpstr>
      <vt:lpstr>PowerPoint Presentation</vt:lpstr>
      <vt:lpstr>PowerPoint Presentation</vt:lpstr>
      <vt:lpstr>PowerPoint Presentation</vt:lpstr>
      <vt:lpstr>PowerPoint Presentation</vt:lpstr>
    </vt:vector>
  </TitlesOfParts>
  <Company>Univ of CO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Irina Overeem</dc:creator>
  <cp:lastModifiedBy>Irina Overeem</cp:lastModifiedBy>
  <cp:revision>104</cp:revision>
  <dcterms:created xsi:type="dcterms:W3CDTF">2012-08-14T12:34:33Z</dcterms:created>
  <dcterms:modified xsi:type="dcterms:W3CDTF">2013-04-08T16:03:20Z</dcterms:modified>
</cp:coreProperties>
</file>