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72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76" r:id="rId12"/>
    <p:sldId id="260" r:id="rId13"/>
    <p:sldId id="275" r:id="rId14"/>
    <p:sldId id="262" r:id="rId15"/>
    <p:sldId id="27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1976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3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7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1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1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0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5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15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4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5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8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C0209-777C-1D4D-9C81-B5CD161A3AE4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1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2338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WMT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18979"/>
            <a:ext cx="6400800" cy="885800"/>
          </a:xfrm>
        </p:spPr>
        <p:txBody>
          <a:bodyPr/>
          <a:lstStyle/>
          <a:p>
            <a:pPr algn="l"/>
            <a:r>
              <a:rPr lang="en-US" dirty="0" smtClean="0"/>
              <a:t>The CSDMS Web Modeling Tool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824522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Mark Piper</a:t>
            </a:r>
          </a:p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mark.piper@colorado.edu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568689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Eric Hutton</a:t>
            </a:r>
          </a:p>
          <a:p>
            <a:r>
              <a:rPr lang="en-US" sz="1600" dirty="0" err="1">
                <a:solidFill>
                  <a:srgbClr val="7F7F7F"/>
                </a:solidFill>
              </a:rPr>
              <a:t>e</a:t>
            </a:r>
            <a:r>
              <a:rPr lang="en-US" sz="1600" dirty="0" err="1" smtClean="0">
                <a:solidFill>
                  <a:srgbClr val="7F7F7F"/>
                </a:solidFill>
              </a:rPr>
              <a:t>ric.hutton@colorado.edu</a:t>
            </a:r>
            <a:r>
              <a:rPr lang="en-US" sz="1600" dirty="0" smtClean="0">
                <a:solidFill>
                  <a:srgbClr val="7F7F7F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5357408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Irina </a:t>
            </a:r>
            <a:r>
              <a:rPr lang="en-US" dirty="0" err="1" smtClean="0"/>
              <a:t>Overeem</a:t>
            </a:r>
            <a:r>
              <a:rPr lang="en-US" dirty="0"/>
              <a:t> </a:t>
            </a:r>
            <a:r>
              <a:rPr lang="en-US" sz="1600" dirty="0" smtClean="0">
                <a:solidFill>
                  <a:srgbClr val="7F7F7F"/>
                </a:solidFill>
              </a:rPr>
              <a:t>irina.overeem@colorado.edu </a:t>
            </a:r>
          </a:p>
        </p:txBody>
      </p:sp>
    </p:spTree>
    <p:extLst>
      <p:ext uri="{BB962C8B-B14F-4D97-AF65-F5344CB8AC3E}">
        <p14:creationId xmlns:p14="http://schemas.microsoft.com/office/powerpoint/2010/main" val="3993215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000000"/>
                </a:solidFill>
              </a:rPr>
              <a:t>The grand vision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000000"/>
                </a:solidFill>
              </a:rPr>
              <a:t>Objective</a:t>
            </a:r>
            <a:endParaRPr lang="en-US" sz="2400" dirty="0" smtClean="0">
              <a:solidFill>
                <a:srgbClr val="000000"/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000000"/>
                </a:solidFill>
              </a:rPr>
              <a:t>Implementation</a:t>
            </a: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rgbClr val="000000"/>
                </a:solidFill>
              </a:rPr>
              <a:t>Overview of the client</a:t>
            </a: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rgbClr val="000000"/>
                </a:solidFill>
              </a:rPr>
              <a:t>A brief example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000000"/>
                </a:solidFill>
              </a:rPr>
              <a:t>EKT labs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Summary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discussion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293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grand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Develop a modeling framework of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connectable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process modules able to predict 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transport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deposition of water,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sediment,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nutrients over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terrestrial surfaces;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 these surfaces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evolve over a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range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spatial and temporal scales.</a:t>
            </a:r>
          </a:p>
          <a:p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framework should: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empower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users to model science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questions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streamline the process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 idea generation to actual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simulation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inclusive, modular, and user-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friendly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64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07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Develop a web-based component modeling tool to succeed CMT.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Why?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Accessibility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Integration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Portability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Maintenance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64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539"/>
            <a:ext cx="8229600" cy="4572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WMT is a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RESTful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web application.</a:t>
            </a:r>
          </a:p>
          <a:p>
            <a:pPr>
              <a:buFont typeface="Lucida Grande"/>
              <a:buChar char="−"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tandards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separation, stateless, simple,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secure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Source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code: </a:t>
            </a:r>
            <a:r>
              <a:rPr lang="en-US" sz="2400" dirty="0">
                <a:solidFill>
                  <a:schemeClr val="accent1"/>
                </a:solidFill>
              </a:rPr>
              <a:t>https://</a:t>
            </a:r>
            <a:r>
              <a:rPr lang="en-US" sz="2400" dirty="0" err="1">
                <a:solidFill>
                  <a:schemeClr val="accent1"/>
                </a:solidFill>
              </a:rPr>
              <a:t>github.com</a:t>
            </a:r>
            <a:r>
              <a:rPr lang="en-US" sz="2400" dirty="0">
                <a:solidFill>
                  <a:schemeClr val="accent1"/>
                </a:solidFill>
              </a:rPr>
              <a:t>/</a:t>
            </a:r>
            <a:r>
              <a:rPr lang="en-US" sz="2400" dirty="0" err="1">
                <a:solidFill>
                  <a:schemeClr val="accent1"/>
                </a:solidFill>
              </a:rPr>
              <a:t>csdms</a:t>
            </a:r>
            <a:r>
              <a:rPr lang="en-US" sz="2400" dirty="0">
                <a:solidFill>
                  <a:schemeClr val="accent1"/>
                </a:solidFill>
              </a:rPr>
              <a:t>/</a:t>
            </a:r>
            <a:r>
              <a:rPr lang="en-US" sz="2400" dirty="0" err="1">
                <a:solidFill>
                  <a:schemeClr val="accent1"/>
                </a:solidFill>
              </a:rPr>
              <a:t>wmt</a:t>
            </a:r>
            <a:endParaRPr lang="en-US" sz="2400" dirty="0">
              <a:solidFill>
                <a:schemeClr val="accent1"/>
              </a:solidFill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905763" y="2529956"/>
            <a:ext cx="7238524" cy="1296474"/>
            <a:chOff x="905763" y="4417930"/>
            <a:chExt cx="7238524" cy="1296474"/>
          </a:xfrm>
        </p:grpSpPr>
        <p:sp>
          <p:nvSpPr>
            <p:cNvPr id="7" name="Cloud 6"/>
            <p:cNvSpPr/>
            <p:nvPr/>
          </p:nvSpPr>
          <p:spPr>
            <a:xfrm>
              <a:off x="2043608" y="4633237"/>
              <a:ext cx="1634107" cy="896501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internet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Connector 57"/>
            <p:cNvCxnSpPr>
              <a:stCxn id="4" idx="3"/>
              <a:endCxn id="7" idx="2"/>
            </p:cNvCxnSpPr>
            <p:nvPr/>
          </p:nvCxnSpPr>
          <p:spPr>
            <a:xfrm>
              <a:off x="1607435" y="5072150"/>
              <a:ext cx="441242" cy="9338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7" idx="0"/>
              <a:endCxn id="6" idx="1"/>
            </p:cNvCxnSpPr>
            <p:nvPr/>
          </p:nvCxnSpPr>
          <p:spPr>
            <a:xfrm flipV="1">
              <a:off x="3676353" y="5072150"/>
              <a:ext cx="535357" cy="9338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" idx="2"/>
              <a:endCxn id="18" idx="0"/>
            </p:cNvCxnSpPr>
            <p:nvPr/>
          </p:nvCxnSpPr>
          <p:spPr>
            <a:xfrm>
              <a:off x="7273177" y="4787262"/>
              <a:ext cx="0" cy="557810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>
              <a:stCxn id="6" idx="3"/>
              <a:endCxn id="5" idx="1"/>
            </p:cNvCxnSpPr>
            <p:nvPr/>
          </p:nvCxnSpPr>
          <p:spPr>
            <a:xfrm flipV="1">
              <a:off x="5890475" y="4602596"/>
              <a:ext cx="511591" cy="469554"/>
            </a:xfrm>
            <a:prstGeom prst="bentConnector3">
              <a:avLst/>
            </a:prstGeom>
            <a:ln>
              <a:solidFill>
                <a:srgbClr val="7F7F7F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Elbow Connector 72"/>
            <p:cNvCxnSpPr>
              <a:stCxn id="6" idx="3"/>
              <a:endCxn id="18" idx="1"/>
            </p:cNvCxnSpPr>
            <p:nvPr/>
          </p:nvCxnSpPr>
          <p:spPr>
            <a:xfrm>
              <a:off x="5890475" y="5072150"/>
              <a:ext cx="761810" cy="457588"/>
            </a:xfrm>
            <a:prstGeom prst="bentConnector3">
              <a:avLst>
                <a:gd name="adj1" fmla="val 33385"/>
              </a:avLst>
            </a:prstGeom>
            <a:ln>
              <a:solidFill>
                <a:srgbClr val="7F7F7F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905763" y="4887484"/>
              <a:ext cx="701672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lient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211710" y="4887484"/>
              <a:ext cx="1678765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atabase server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402066" y="4417930"/>
              <a:ext cx="1742221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e</a:t>
              </a:r>
              <a:r>
                <a:rPr lang="en-US" dirty="0" smtClean="0"/>
                <a:t>xecution server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52285" y="5345072"/>
              <a:ext cx="1241784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3573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client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43954" y="2933668"/>
            <a:ext cx="7778703" cy="8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https://</a:t>
            </a:r>
            <a:r>
              <a:rPr lang="en-US" sz="3600" dirty="0" err="1" smtClean="0">
                <a:solidFill>
                  <a:schemeClr val="accent1"/>
                </a:solidFill>
              </a:rPr>
              <a:t>csdms.colorado.edu</a:t>
            </a:r>
            <a:r>
              <a:rPr lang="en-US" sz="3600" dirty="0" smtClean="0">
                <a:solidFill>
                  <a:schemeClr val="accent1"/>
                </a:solidFill>
              </a:rPr>
              <a:t>/</a:t>
            </a:r>
            <a:r>
              <a:rPr lang="en-US" sz="3600" dirty="0" err="1" smtClean="0">
                <a:solidFill>
                  <a:schemeClr val="accent1"/>
                </a:solidFill>
              </a:rPr>
              <a:t>wmt</a:t>
            </a:r>
            <a:endParaRPr lang="en-US" sz="36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345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With WMT, a user can: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r>
              <a:rPr lang="en-US" sz="2200" dirty="0"/>
              <a:t>Select a component model from a list to run in standalone </a:t>
            </a:r>
            <a:r>
              <a:rPr lang="en-US" sz="2200" dirty="0" smtClean="0"/>
              <a:t>mode</a:t>
            </a:r>
            <a:endParaRPr lang="en-US" sz="2200" dirty="0"/>
          </a:p>
          <a:p>
            <a:pPr>
              <a:buFont typeface="Lucida Grande"/>
              <a:buChar char="−"/>
            </a:pPr>
            <a:r>
              <a:rPr lang="en-US" sz="2200" dirty="0" smtClean="0"/>
              <a:t>Build a coupled model from multiple components organized as nodes of a tree structure </a:t>
            </a:r>
            <a:endParaRPr lang="en-US" sz="2200" dirty="0"/>
          </a:p>
          <a:p>
            <a:pPr>
              <a:buFont typeface="Lucida Grande"/>
              <a:buChar char="−"/>
            </a:pPr>
            <a:r>
              <a:rPr lang="en-US" sz="2200" dirty="0"/>
              <a:t>View and edit the parameters for these model </a:t>
            </a:r>
            <a:r>
              <a:rPr lang="en-US" sz="2200" dirty="0" smtClean="0"/>
              <a:t>components</a:t>
            </a:r>
            <a:endParaRPr lang="en-US" sz="2200" dirty="0"/>
          </a:p>
          <a:p>
            <a:pPr>
              <a:buFont typeface="Lucida Grande"/>
              <a:buChar char="−"/>
            </a:pPr>
            <a:r>
              <a:rPr lang="en-US" sz="2200" dirty="0" smtClean="0"/>
              <a:t>Save </a:t>
            </a:r>
            <a:r>
              <a:rPr lang="en-US" sz="2200" dirty="0"/>
              <a:t>models to a server, where they can be accessed on any Internet-accessible </a:t>
            </a:r>
            <a:r>
              <a:rPr lang="en-US" sz="2200" dirty="0" smtClean="0"/>
              <a:t>computer </a:t>
            </a:r>
            <a:endParaRPr lang="en-US" sz="2200" dirty="0"/>
          </a:p>
          <a:p>
            <a:pPr>
              <a:buFont typeface="Lucida Grande"/>
              <a:buChar char="−"/>
            </a:pPr>
            <a:r>
              <a:rPr lang="en-US" sz="2200" dirty="0"/>
              <a:t>Share saved models with others in the </a:t>
            </a:r>
            <a:r>
              <a:rPr lang="en-US" sz="2200" dirty="0" smtClean="0"/>
              <a:t>community</a:t>
            </a:r>
            <a:endParaRPr lang="en-US" sz="2200" dirty="0"/>
          </a:p>
          <a:p>
            <a:pPr>
              <a:buFont typeface="Lucida Grande"/>
              <a:buChar char="−"/>
            </a:pPr>
            <a:r>
              <a:rPr lang="en-US" sz="2200" dirty="0"/>
              <a:t>Run a model by connecting to a remote HPCC where the components are </a:t>
            </a:r>
            <a:r>
              <a:rPr lang="en-US" sz="2200" dirty="0" smtClean="0"/>
              <a:t>installed </a:t>
            </a:r>
            <a:endParaRPr lang="en-US" sz="2200" dirty="0"/>
          </a:p>
          <a:p>
            <a:pPr marL="0" indent="0">
              <a:buNone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326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2338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18979"/>
            <a:ext cx="8222422" cy="8858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https://</a:t>
            </a:r>
            <a:r>
              <a:rPr lang="en-US" dirty="0" err="1" smtClean="0">
                <a:solidFill>
                  <a:schemeClr val="accent1"/>
                </a:solidFill>
              </a:rPr>
              <a:t>csdms.colorado.edu</a:t>
            </a:r>
            <a:r>
              <a:rPr lang="en-US" dirty="0" smtClean="0">
                <a:solidFill>
                  <a:schemeClr val="accent1"/>
                </a:solidFill>
              </a:rPr>
              <a:t>/</a:t>
            </a:r>
            <a:r>
              <a:rPr lang="en-US" dirty="0" err="1" smtClean="0">
                <a:solidFill>
                  <a:schemeClr val="accent1"/>
                </a:solidFill>
              </a:rPr>
              <a:t>wmt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824522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Mark Piper</a:t>
            </a:r>
          </a:p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mark.piper@colorado.edu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568689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Eric Hutton</a:t>
            </a:r>
          </a:p>
          <a:p>
            <a:r>
              <a:rPr lang="en-US" sz="1600" dirty="0" err="1">
                <a:solidFill>
                  <a:srgbClr val="7F7F7F"/>
                </a:solidFill>
              </a:rPr>
              <a:t>e</a:t>
            </a:r>
            <a:r>
              <a:rPr lang="en-US" sz="1600" dirty="0" err="1" smtClean="0">
                <a:solidFill>
                  <a:srgbClr val="7F7F7F"/>
                </a:solidFill>
              </a:rPr>
              <a:t>ric.hutton@colorado.edu</a:t>
            </a:r>
            <a:r>
              <a:rPr lang="en-US" sz="1600" dirty="0" smtClean="0">
                <a:solidFill>
                  <a:srgbClr val="7F7F7F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5357408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Irina </a:t>
            </a:r>
            <a:r>
              <a:rPr lang="en-US" dirty="0" err="1" smtClean="0"/>
              <a:t>Overeem</a:t>
            </a:r>
            <a:r>
              <a:rPr lang="en-US" dirty="0"/>
              <a:t> </a:t>
            </a:r>
            <a:r>
              <a:rPr lang="en-US" sz="1600" dirty="0" smtClean="0">
                <a:solidFill>
                  <a:srgbClr val="7F7F7F"/>
                </a:solidFill>
              </a:rPr>
              <a:t>irina.overeem@colorado.edu </a:t>
            </a:r>
          </a:p>
        </p:txBody>
      </p:sp>
    </p:spTree>
    <p:extLst>
      <p:ext uri="{BB962C8B-B14F-4D97-AF65-F5344CB8AC3E}">
        <p14:creationId xmlns:p14="http://schemas.microsoft.com/office/powerpoint/2010/main" val="2886250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069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−"/>
            </a:pPr>
            <a:r>
              <a:rPr lang="en-US" sz="2400" dirty="0" smtClean="0"/>
              <a:t>The grand vision</a:t>
            </a:r>
          </a:p>
        </p:txBody>
      </p:sp>
    </p:spTree>
    <p:extLst>
      <p:ext uri="{BB962C8B-B14F-4D97-AF65-F5344CB8AC3E}">
        <p14:creationId xmlns:p14="http://schemas.microsoft.com/office/powerpoint/2010/main" val="3324410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The grand vision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000000"/>
                </a:solidFill>
              </a:rPr>
              <a:t>Objective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791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The grand vision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Objective</a:t>
            </a:r>
            <a:endParaRPr lang="en-US" sz="2400" dirty="0" smtClean="0">
              <a:solidFill>
                <a:srgbClr val="A6A6A6"/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000000"/>
                </a:solidFill>
              </a:rPr>
              <a:t>Implementation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080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The grand vision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Objective</a:t>
            </a:r>
            <a:endParaRPr lang="en-US" sz="2400" dirty="0" smtClean="0">
              <a:solidFill>
                <a:srgbClr val="A6A6A6"/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Implementation</a:t>
            </a: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rgbClr val="000000"/>
                </a:solidFill>
              </a:rPr>
              <a:t>Overview of the </a:t>
            </a:r>
            <a:r>
              <a:rPr lang="en-US" sz="2400" dirty="0" smtClean="0">
                <a:solidFill>
                  <a:srgbClr val="000000"/>
                </a:solidFill>
              </a:rPr>
              <a:t>client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227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The grand vision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Objective</a:t>
            </a:r>
            <a:endParaRPr lang="en-US" sz="2400" dirty="0" smtClean="0">
              <a:solidFill>
                <a:srgbClr val="A6A6A6"/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Implementation</a:t>
            </a: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rgbClr val="A6A6A6"/>
                </a:solidFill>
              </a:rPr>
              <a:t>Overview of the client</a:t>
            </a: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rgbClr val="000000"/>
                </a:solidFill>
              </a:rPr>
              <a:t>A brief </a:t>
            </a:r>
            <a:r>
              <a:rPr lang="en-US" sz="2400" dirty="0" smtClean="0">
                <a:solidFill>
                  <a:srgbClr val="000000"/>
                </a:solidFill>
              </a:rPr>
              <a:t>example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140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The grand vision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Objective</a:t>
            </a:r>
            <a:endParaRPr lang="en-US" sz="2400" dirty="0" smtClean="0">
              <a:solidFill>
                <a:srgbClr val="A6A6A6"/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Implementation</a:t>
            </a: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rgbClr val="A6A6A6"/>
                </a:solidFill>
              </a:rPr>
              <a:t>Overview of the client</a:t>
            </a: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rgbClr val="A6A6A6"/>
                </a:solidFill>
              </a:rPr>
              <a:t>A brief example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000000"/>
                </a:solidFill>
              </a:rPr>
              <a:t>EKT labs</a:t>
            </a:r>
          </a:p>
        </p:txBody>
      </p:sp>
    </p:spTree>
    <p:extLst>
      <p:ext uri="{BB962C8B-B14F-4D97-AF65-F5344CB8AC3E}">
        <p14:creationId xmlns:p14="http://schemas.microsoft.com/office/powerpoint/2010/main" val="564353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The grand vision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Objective</a:t>
            </a:r>
            <a:endParaRPr lang="en-US" sz="2400" dirty="0" smtClean="0">
              <a:solidFill>
                <a:srgbClr val="A6A6A6"/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Implementation</a:t>
            </a: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rgbClr val="A6A6A6"/>
                </a:solidFill>
              </a:rPr>
              <a:t>Overview of the client</a:t>
            </a: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rgbClr val="A6A6A6"/>
                </a:solidFill>
              </a:rPr>
              <a:t>A brief example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A6A6A6"/>
                </a:solidFill>
              </a:rPr>
              <a:t>EKT labs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Summary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discussion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783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353</Words>
  <Application>Microsoft Macintosh PowerPoint</Application>
  <PresentationFormat>On-screen Show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WMT</vt:lpstr>
      <vt:lpstr>Agenda</vt:lpstr>
      <vt:lpstr>Agenda</vt:lpstr>
      <vt:lpstr>Agenda</vt:lpstr>
      <vt:lpstr>Agenda</vt:lpstr>
      <vt:lpstr>Agenda</vt:lpstr>
      <vt:lpstr>Agenda</vt:lpstr>
      <vt:lpstr>Agenda</vt:lpstr>
      <vt:lpstr>Agenda</vt:lpstr>
      <vt:lpstr>Agenda</vt:lpstr>
      <vt:lpstr>The grand vision</vt:lpstr>
      <vt:lpstr>Objective</vt:lpstr>
      <vt:lpstr>Implementation</vt:lpstr>
      <vt:lpstr>The client</vt:lpstr>
      <vt:lpstr>Summary</vt:lpstr>
      <vt:lpstr>Thank you!</vt:lpstr>
    </vt:vector>
  </TitlesOfParts>
  <Company>Univ of 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WMT</dc:title>
  <dc:creator>Mark Piper</dc:creator>
  <cp:lastModifiedBy>Mark Piper</cp:lastModifiedBy>
  <cp:revision>38</cp:revision>
  <dcterms:created xsi:type="dcterms:W3CDTF">2014-05-15T19:57:46Z</dcterms:created>
  <dcterms:modified xsi:type="dcterms:W3CDTF">2014-05-19T20:57:05Z</dcterms:modified>
</cp:coreProperties>
</file>