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797D8-CA0C-1F43-8716-525179A8765E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461F-F7DD-894D-94C6-903D37A90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Albertson et al, 1950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E3308-DF5C-464F-B05F-9D5E8189443C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Albertson et al, 1950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1A9A8-BDCF-7C42-A6B9-A2C0252CC078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0067D-F7A9-4543-8E83-5193B668F32C}" type="slidenum">
              <a:rPr lang="en-GB"/>
              <a:pPr/>
              <a:t>10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Overeem, I., Syvitski, J.P.M., Hutton, E.W.H., (2005). Three-dimensional numerical modeling of deltas. SEPM Spec. Issue, 83. ‘River Deltas: concepts, models and examples’. p.13-30.</a:t>
            </a:r>
          </a:p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65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15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323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B0F4B6-7A14-AC4D-83E0-7215DCF3CC5E}" type="datetime1">
              <a:rPr lang="en-GB"/>
              <a:pPr/>
              <a:t>3/8/13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967836-74DD-DD41-819E-0333682E05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79412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F5862A-F5DD-9D4C-8E5B-C13A89E58139}" type="datetime1">
              <a:rPr lang="en-GB"/>
              <a:pPr/>
              <a:t>3/8/13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868BE4-74CC-0243-B8F5-393D3A3532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703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249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3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584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39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42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7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621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7AD8-A060-9E4D-983E-5DBB6F0302EB}" type="datetimeFigureOut">
              <a:rPr lang="en-US" smtClean="0"/>
              <a:pPr/>
              <a:t>3/8/13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58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River Plumes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Irina Overeem, March 2013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638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77887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168CD1"/>
                </a:solidFill>
              </a:rPr>
              <a:t>External factors influencing plumes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348162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/>
              <a:t>The shape that a hypopycnal plume will have, depends on a variety of factors:</a:t>
            </a: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Angle between the river course at the entry  point and the coastline.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Strength and direction of the coastal current.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Wind direction and its influence on local upwelling or downwelling conditions.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Mixing (tidal or storm) energy near the river mouth.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Latitude of the river mouth and thus the strength of the Coriolis effect.</a:t>
            </a:r>
          </a:p>
        </p:txBody>
      </p:sp>
      <p:pic>
        <p:nvPicPr>
          <p:cNvPr id="29700" name="Picture 4" descr="coriol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295400"/>
            <a:ext cx="3476625" cy="2608263"/>
          </a:xfr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0" y="137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Coriolis effect</a:t>
            </a:r>
          </a:p>
        </p:txBody>
      </p:sp>
      <p:pic>
        <p:nvPicPr>
          <p:cNvPr id="29702" name="Picture 6" descr="curved-plum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4038600"/>
            <a:ext cx="3505200" cy="2628900"/>
          </a:xfr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257800" y="403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Curved plumes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Albertson, M.L., Dai, Y.B., Jensen, R.A., Hunter, R., 1950, Diffusion of submerged jets. American Society Civil Engineers Trans, </a:t>
            </a:r>
            <a:r>
              <a:rPr lang="en-US" b="1" dirty="0" err="1" smtClean="0"/>
              <a:t>v</a:t>
            </a:r>
            <a:r>
              <a:rPr lang="en-US" b="1" dirty="0" smtClean="0"/>
              <a:t>. 115, </a:t>
            </a:r>
            <a:r>
              <a:rPr lang="en-US" b="1" dirty="0" err="1" smtClean="0"/>
              <a:t>p</a:t>
            </a:r>
            <a:r>
              <a:rPr lang="en-US" b="1" dirty="0" smtClean="0"/>
              <a:t>. 639-697.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Bates, C.C., 1953, Rational theory of delta formation. AAPG Bulletin, </a:t>
            </a:r>
            <a:r>
              <a:rPr lang="en-US" b="1" dirty="0" err="1" smtClean="0"/>
              <a:t>v</a:t>
            </a:r>
            <a:r>
              <a:rPr lang="en-US" b="1" dirty="0" smtClean="0"/>
              <a:t>. 37, </a:t>
            </a:r>
            <a:r>
              <a:rPr lang="en-US" b="1" dirty="0" err="1" smtClean="0"/>
              <a:t>p</a:t>
            </a:r>
            <a:r>
              <a:rPr lang="en-US" b="1" dirty="0" smtClean="0"/>
              <a:t>. 2119-2162.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Syvitski</a:t>
            </a:r>
            <a:r>
              <a:rPr lang="en-US" b="1" dirty="0" smtClean="0"/>
              <a:t>, J.P.M., </a:t>
            </a:r>
            <a:r>
              <a:rPr lang="en-US" b="1" dirty="0" err="1" smtClean="0"/>
              <a:t>Skene</a:t>
            </a:r>
            <a:r>
              <a:rPr lang="en-US" b="1" dirty="0" smtClean="0"/>
              <a:t>, K.I., Nicholson-Murray, K., Morehead, M., 1998a,  PLUME 1.1; deposition of sediment from a fluvial plume. Computers &amp; Geosciences, </a:t>
            </a:r>
            <a:r>
              <a:rPr lang="en-US" b="1" dirty="0" err="1" smtClean="0"/>
              <a:t>v</a:t>
            </a:r>
            <a:r>
              <a:rPr lang="en-US" b="1" dirty="0" smtClean="0"/>
              <a:t>. 24, 2, </a:t>
            </a:r>
            <a:r>
              <a:rPr lang="en-US" b="1" dirty="0" err="1" smtClean="0"/>
              <a:t>p</a:t>
            </a:r>
            <a:r>
              <a:rPr lang="en-US" b="1" dirty="0" smtClean="0"/>
              <a:t>. 159-171.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Nemec</a:t>
            </a:r>
            <a:r>
              <a:rPr lang="en-US" b="1" dirty="0" smtClean="0"/>
              <a:t>, W., 1995, The dynamics of deltaic suspension plumes In: </a:t>
            </a:r>
            <a:r>
              <a:rPr lang="en-US" b="1" dirty="0" err="1" smtClean="0"/>
              <a:t>Oti</a:t>
            </a:r>
            <a:r>
              <a:rPr lang="en-US" b="1" dirty="0" smtClean="0"/>
              <a:t>, M.N., </a:t>
            </a:r>
            <a:r>
              <a:rPr lang="en-US" b="1" dirty="0" err="1" smtClean="0"/>
              <a:t>Postma</a:t>
            </a:r>
            <a:r>
              <a:rPr lang="en-US" b="1" dirty="0" smtClean="0"/>
              <a:t>, </a:t>
            </a:r>
            <a:r>
              <a:rPr lang="en-US" b="1" dirty="0" err="1" smtClean="0"/>
              <a:t>G.(eds</a:t>
            </a:r>
            <a:r>
              <a:rPr lang="en-US" b="1" dirty="0" smtClean="0"/>
              <a:t>.). Geology of deltas, </a:t>
            </a:r>
            <a:r>
              <a:rPr lang="en-US" b="1" dirty="0" err="1" smtClean="0"/>
              <a:t>Balkema</a:t>
            </a:r>
            <a:r>
              <a:rPr lang="en-US" b="1" dirty="0" smtClean="0"/>
              <a:t>, Rotterdam, The Netherlands. </a:t>
            </a:r>
            <a:r>
              <a:rPr lang="en-US" b="1" dirty="0" err="1" smtClean="0"/>
              <a:t>p</a:t>
            </a:r>
            <a:r>
              <a:rPr lang="en-US" b="1" dirty="0" smtClean="0"/>
              <a:t>. 31-93.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Overeem, I., </a:t>
            </a:r>
            <a:r>
              <a:rPr lang="en-US" b="1" dirty="0" err="1" smtClean="0"/>
              <a:t>Syvitski</a:t>
            </a:r>
            <a:r>
              <a:rPr lang="en-US" b="1" dirty="0" smtClean="0"/>
              <a:t>, J.P.M., Hutton, E.W.H., (2005). Three-dimensional numerical modeling of deltas. SEPM Spec. Issue, 83. ‘River Deltas: concepts, models and examples’. p.13-30.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754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890"/>
            <a:ext cx="8229600" cy="1143000"/>
          </a:xfrm>
        </p:spPr>
        <p:txBody>
          <a:bodyPr/>
          <a:lstStyle/>
          <a:p>
            <a:r>
              <a:rPr lang="en-US" dirty="0" smtClean="0"/>
              <a:t>What is a River Plume?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4000" contrast="20000"/>
            <a:extLst>
              <a:ext uri="{BEBA8EAE-BF5A-486C-A8C5-ECC9F3942E4B}">
                <a14:imgProps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="http://schemas.openxmlformats.org/presentationml/2006/main">
                  <a14:imgLayer r:embed="rId8">
                    <a14:imgEffect>
                      <a14:sharpenSoften amount="10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="http://schemas.openxmlformats.org/presentationml/2006/main" val="0"/>
              </a:ext>
            </a:extLst>
          </a:blip>
          <a:stretch>
            <a:fillRect/>
          </a:stretch>
        </p:blipFill>
        <p:spPr>
          <a:xfrm rot="5400000">
            <a:off x="-181802" y="2239201"/>
            <a:ext cx="5119392" cy="3841389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="http://schemas.openxmlformats.org/presentationml/2006/main"/>
            </a:ext>
          </a:extLst>
        </p:spPr>
      </p:pic>
      <p:pic>
        <p:nvPicPr>
          <p:cNvPr id="5" name="Picture 4" descr="Eel River plum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7401" y="3828815"/>
            <a:ext cx="4490720" cy="2999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026" y="1686921"/>
            <a:ext cx="34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Greenlandic River Plume, July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6377" y="6350260"/>
            <a:ext cx="305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Eel River Plume, CA 1974 flood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 descr="cassriverplumeNZ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9816" y="1005109"/>
            <a:ext cx="3698305" cy="2773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2383" y="3267524"/>
            <a:ext cx="213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Cass River Plume, NZ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65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34"/>
            <a:ext cx="8229600" cy="1143000"/>
          </a:xfrm>
        </p:spPr>
        <p:txBody>
          <a:bodyPr/>
          <a:lstStyle/>
          <a:p>
            <a:r>
              <a:rPr lang="en-US" dirty="0" smtClean="0"/>
              <a:t>Concept </a:t>
            </a:r>
            <a:r>
              <a:rPr lang="en-US" dirty="0" smtClean="0"/>
              <a:t>of </a:t>
            </a:r>
            <a:r>
              <a:rPr lang="en-US" dirty="0" smtClean="0"/>
              <a:t>a </a:t>
            </a:r>
            <a:r>
              <a:rPr lang="en-US" dirty="0" smtClean="0"/>
              <a:t>Plume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196017"/>
            <a:ext cx="7569200" cy="481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97" y="6313285"/>
            <a:ext cx="66171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After: Albertson</a:t>
            </a:r>
            <a:r>
              <a:rPr lang="en-US" sz="1400" b="1" dirty="0" smtClean="0"/>
              <a:t>, M.L., Dai, Y.B., Jensen, R.A., Hunter, R., 1950,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Diffusion </a:t>
            </a:r>
            <a:r>
              <a:rPr lang="en-US" sz="1400" b="1" dirty="0" smtClean="0"/>
              <a:t>of submerged jets. American Society Civil Engineers Trans, </a:t>
            </a:r>
            <a:r>
              <a:rPr lang="en-US" sz="1400" b="1" dirty="0" err="1" smtClean="0"/>
              <a:t>v</a:t>
            </a:r>
            <a:r>
              <a:rPr lang="en-US" sz="1400" b="1" dirty="0" smtClean="0"/>
              <a:t>. 115, 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. 639-697.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E173AC-063A-A046-88F8-0E18FE75C070}" type="slidenum">
              <a:rPr lang="en-GB"/>
              <a:pPr/>
              <a:t>4</a:t>
            </a:fld>
            <a:endParaRPr lang="en-GB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err="1">
                <a:solidFill>
                  <a:srgbClr val="168CD1"/>
                </a:solidFill>
              </a:rPr>
              <a:t>Hypopycnal</a:t>
            </a:r>
            <a:r>
              <a:rPr lang="en-US" dirty="0">
                <a:solidFill>
                  <a:srgbClr val="168CD1"/>
                </a:solidFill>
              </a:rPr>
              <a:t> Plume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12875"/>
            <a:ext cx="8058150" cy="37782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b="1" dirty="0"/>
              <a:t>Steady 2D advection-diffusion equation: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where:	</a:t>
            </a:r>
            <a:r>
              <a:rPr lang="en-US" sz="2000" b="1" dirty="0" err="1">
                <a:ea typeface="ＭＳ Ｐゴシック" charset="-128"/>
              </a:rPr>
              <a:t>x</a:t>
            </a:r>
            <a:r>
              <a:rPr lang="en-US" sz="2000" b="1" dirty="0">
                <a:ea typeface="ＭＳ Ｐゴシック" charset="-128"/>
              </a:rPr>
              <a:t>, </a:t>
            </a:r>
            <a:r>
              <a:rPr lang="en-US" sz="2000" b="1" dirty="0" err="1">
                <a:ea typeface="ＭＳ Ｐゴシック" charset="-128"/>
              </a:rPr>
              <a:t>y</a:t>
            </a:r>
            <a:r>
              <a:rPr lang="en-US" sz="2000" b="1" dirty="0">
                <a:ea typeface="ＭＳ Ｐゴシック" charset="-128"/>
              </a:rPr>
              <a:t> are coordinate directions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</a:t>
            </a:r>
            <a:r>
              <a:rPr lang="en-US" sz="2000" b="1" dirty="0" err="1">
                <a:ea typeface="ＭＳ Ｐゴシック" charset="-128"/>
              </a:rPr>
              <a:t>u</a:t>
            </a:r>
            <a:r>
              <a:rPr lang="en-US" sz="2000" b="1" dirty="0">
                <a:ea typeface="ＭＳ Ｐゴシック" charset="-128"/>
              </a:rPr>
              <a:t>, </a:t>
            </a:r>
            <a:r>
              <a:rPr lang="en-US" sz="2000" b="1" dirty="0" err="1">
                <a:ea typeface="ＭＳ Ｐゴシック" charset="-128"/>
              </a:rPr>
              <a:t>v</a:t>
            </a:r>
            <a:r>
              <a:rPr lang="en-US" sz="2000" b="1" dirty="0">
                <a:ea typeface="ＭＳ Ｐゴシック" charset="-128"/>
              </a:rPr>
              <a:t> are velocities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K is turbulent sediment </a:t>
            </a:r>
            <a:r>
              <a:rPr lang="en-US" sz="2000" b="1" dirty="0" smtClean="0">
                <a:ea typeface="ＭＳ Ｐゴシック" charset="-128"/>
              </a:rPr>
              <a:t>diffusivity / eddy diffusivity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I is sediment inventory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</a:t>
            </a:r>
            <a:r>
              <a:rPr lang="el-GR" sz="2000" b="1" dirty="0">
                <a:latin typeface="Lucida Grande" charset="0"/>
                <a:ea typeface="Times New Roman" charset="0"/>
                <a:cs typeface="Times New Roman" charset="0"/>
              </a:rPr>
              <a:t>λ</a:t>
            </a:r>
            <a:r>
              <a:rPr lang="en-US" sz="2000" b="1" dirty="0">
                <a:ea typeface="Times New Roman" charset="0"/>
                <a:cs typeface="Times New Roman" charset="0"/>
              </a:rPr>
              <a:t> is the first-order removal rate constant</a:t>
            </a:r>
            <a:endParaRPr lang="el-GR" sz="2000" b="1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187450" y="2133600"/>
          <a:ext cx="5943600" cy="946150"/>
        </p:xfrm>
        <a:graphic>
          <a:graphicData uri="http://schemas.openxmlformats.org/presentationml/2006/ole">
            <p:oleObj spid="_x0000_s18434" name="Equation" r:id="rId4" imgW="2540397" imgH="457597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297" y="5934670"/>
            <a:ext cx="6617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Albertson, M.L., Dai, Y.B., Jensen, R.A., Hunter, R., 1950,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Diffusion </a:t>
            </a:r>
            <a:r>
              <a:rPr lang="en-US" sz="1400" b="1" dirty="0" smtClean="0"/>
              <a:t>of submerged jets. American Society Civil Engineers Trans, </a:t>
            </a:r>
            <a:r>
              <a:rPr lang="en-US" sz="1400" b="1" dirty="0" err="1" smtClean="0"/>
              <a:t>v</a:t>
            </a:r>
            <a:r>
              <a:rPr lang="en-US" sz="1400" b="1" dirty="0" smtClean="0"/>
              <a:t>. 115, 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. 639-697.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5888"/>
            <a:ext cx="8058150" cy="2952750"/>
          </a:xfrm>
        </p:spPr>
        <p:txBody>
          <a:bodyPr/>
          <a:lstStyle/>
          <a:p>
            <a:pPr marL="0" indent="0" eaLnBrk="1" hangingPunct="1">
              <a:buFont typeface="Times" charset="0"/>
              <a:buNone/>
            </a:pPr>
            <a:r>
              <a:rPr lang="en-US" sz="2800" b="1"/>
              <a:t>Steady 2D advection-diffusion equation:</a:t>
            </a:r>
          </a:p>
          <a:p>
            <a:pPr marL="457200" lvl="1" indent="0" eaLnBrk="1" hangingPunct="1">
              <a:buFont typeface="Times" charset="0"/>
              <a:buNone/>
            </a:pPr>
            <a:endParaRPr lang="en-US" sz="3200" b="1">
              <a:ea typeface="ＭＳ Ｐゴシック" charset="-128"/>
            </a:endParaRPr>
          </a:p>
          <a:p>
            <a:pPr marL="457200" lvl="1" indent="0" eaLnBrk="1" hangingPunct="1">
              <a:buFont typeface="Times" charset="0"/>
              <a:buNone/>
            </a:pPr>
            <a:endParaRPr lang="en-US" sz="3200" b="1">
              <a:ea typeface="ＭＳ Ｐゴシック" charset="-128"/>
            </a:endParaRP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where:	x, y are coordinate directions (m)</a:t>
            </a: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		u, v are velocities (m/s)</a:t>
            </a: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		K is turbulent sediment diffusivity (m</a:t>
            </a:r>
            <a:r>
              <a:rPr lang="en-US" sz="1600" b="1" baseline="30000">
                <a:ea typeface="ＭＳ Ｐゴシック" charset="-128"/>
              </a:rPr>
              <a:t>2</a:t>
            </a:r>
            <a:r>
              <a:rPr lang="en-US" sz="1600" b="1">
                <a:ea typeface="ＭＳ Ｐゴシック" charset="-128"/>
              </a:rPr>
              <a:t>/s)</a:t>
            </a: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		I is sediment inventory (kg/m</a:t>
            </a:r>
            <a:r>
              <a:rPr lang="en-US" sz="1600" b="1" baseline="30000">
                <a:ea typeface="ＭＳ Ｐゴシック" charset="-128"/>
              </a:rPr>
              <a:t>2</a:t>
            </a:r>
            <a:r>
              <a:rPr lang="en-US" sz="1600" b="1">
                <a:ea typeface="ＭＳ Ｐゴシック" charset="-128"/>
              </a:rPr>
              <a:t>)</a:t>
            </a:r>
            <a:endParaRPr lang="el-GR" sz="1600" b="1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187450" y="765175"/>
          <a:ext cx="5400675" cy="860425"/>
        </p:xfrm>
        <a:graphic>
          <a:graphicData uri="http://schemas.openxmlformats.org/presentationml/2006/ole">
            <p:oleObj spid="_x0000_s21506" name="Equation" r:id="rId4" imgW="2540397" imgH="457597" progId="">
              <p:embed/>
            </p:oleObj>
          </a:graphicData>
        </a:graphic>
      </p:graphicFrame>
      <p:pic>
        <p:nvPicPr>
          <p:cNvPr id="22532" name="Picture 10" descr="plume_sche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73463"/>
            <a:ext cx="504031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00338" y="908050"/>
            <a:ext cx="6443663" cy="5205413"/>
            <a:chOff x="1701" y="572"/>
            <a:chExt cx="4059" cy="3279"/>
          </a:xfrm>
        </p:grpSpPr>
        <p:sp>
          <p:nvSpPr>
            <p:cNvPr id="22534" name="Oval 11"/>
            <p:cNvSpPr>
              <a:spLocks noChangeArrowheads="1"/>
            </p:cNvSpPr>
            <p:nvPr/>
          </p:nvSpPr>
          <p:spPr bwMode="auto">
            <a:xfrm>
              <a:off x="1701" y="572"/>
              <a:ext cx="317" cy="31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5" name="Line 12"/>
            <p:cNvSpPr>
              <a:spLocks noChangeShapeType="1"/>
            </p:cNvSpPr>
            <p:nvPr/>
          </p:nvSpPr>
          <p:spPr bwMode="auto">
            <a:xfrm>
              <a:off x="1927" y="889"/>
              <a:ext cx="2087" cy="195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Text Box 13"/>
            <p:cNvSpPr txBox="1">
              <a:spLocks noChangeArrowheads="1"/>
            </p:cNvSpPr>
            <p:nvPr/>
          </p:nvSpPr>
          <p:spPr bwMode="auto">
            <a:xfrm>
              <a:off x="3152" y="2886"/>
              <a:ext cx="2608" cy="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1" eaLnBrk="1" hangingPunct="1">
                <a:spcBef>
                  <a:spcPct val="20000"/>
                </a:spcBef>
                <a:buFont typeface="Times" charset="0"/>
                <a:buNone/>
              </a:pPr>
              <a:r>
                <a:rPr lang="el-GR" b="1" dirty="0">
                  <a:solidFill>
                    <a:schemeClr val="accent1"/>
                  </a:solidFill>
                </a:rPr>
                <a:t>λ</a:t>
              </a:r>
              <a:r>
                <a:rPr lang="en-US" b="1" dirty="0">
                  <a:solidFill>
                    <a:schemeClr val="accent1"/>
                  </a:solidFill>
                </a:rPr>
                <a:t> is defined per </a:t>
              </a:r>
              <a:r>
                <a:rPr lang="en-US" b="1" dirty="0" err="1">
                  <a:solidFill>
                    <a:schemeClr val="accent1"/>
                  </a:solidFill>
                </a:rPr>
                <a:t>grainsize</a:t>
              </a:r>
              <a:r>
                <a:rPr lang="en-US" b="1" dirty="0">
                  <a:solidFill>
                    <a:schemeClr val="accent1"/>
                  </a:solidFill>
                </a:rPr>
                <a:t>, </a:t>
              </a:r>
            </a:p>
            <a:p>
              <a:pPr lvl="1" eaLnBrk="1" hangingPunct="1">
                <a:spcBef>
                  <a:spcPct val="20000"/>
                </a:spcBef>
                <a:buFont typeface="Times" charset="0"/>
                <a:buNone/>
              </a:pPr>
              <a:r>
                <a:rPr lang="en-US" b="1" dirty="0">
                  <a:solidFill>
                    <a:schemeClr val="accent1"/>
                  </a:solidFill>
                </a:rPr>
                <a:t>it is the removal rate constant (</a:t>
              </a:r>
              <a:r>
                <a:rPr lang="en-US" b="1" dirty="0" smtClean="0">
                  <a:solidFill>
                    <a:schemeClr val="accent1"/>
                  </a:solidFill>
                </a:rPr>
                <a:t>1/s</a:t>
              </a:r>
              <a:r>
                <a:rPr lang="en-US" b="1" dirty="0">
                  <a:solidFill>
                    <a:schemeClr val="accent1"/>
                  </a:solidFill>
                </a:rPr>
                <a:t>). This is also often called the settling rate.</a:t>
              </a:r>
              <a:endParaRPr lang="el-GR" b="1" dirty="0">
                <a:solidFill>
                  <a:schemeClr val="accent1"/>
                </a:solidFill>
              </a:endParaRP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Simple Plume Experiment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4052" y="1181974"/>
            <a:ext cx="6660897" cy="3796425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153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Simple 1000 year 2D </a:t>
            </a:r>
            <a:r>
              <a:rPr lang="en-US" b="1" dirty="0" err="1"/>
              <a:t>SedFlux</a:t>
            </a:r>
            <a:r>
              <a:rPr lang="en-US" b="1" dirty="0"/>
              <a:t> experiment of 1000 year duration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- generic bathymetric profile </a:t>
            </a:r>
            <a:r>
              <a:rPr lang="en-US" sz="1400" b="1" dirty="0"/>
              <a:t>(at 80 km, -120m </a:t>
            </a:r>
            <a:r>
              <a:rPr lang="en-US" sz="1400" b="1" dirty="0" err="1"/>
              <a:t>waterdepth</a:t>
            </a:r>
            <a:r>
              <a:rPr lang="en-US" sz="1400" b="1" dirty="0"/>
              <a:t>, dropping to 300m)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/>
              <a:t> stable sediment input and water discharge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/>
              <a:t> slow sea level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River mouth dependent deposition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15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Simple 1000 year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Sedflux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experiment with stable sediment input and slow sea level rise, stable total daily discharge: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Wide River scenario: </a:t>
            </a:r>
            <a:r>
              <a:rPr lang="en-US" b="1" dirty="0" smtClean="0">
                <a:latin typeface="+mj-lt"/>
              </a:rPr>
              <a:t>width </a:t>
            </a:r>
            <a:r>
              <a:rPr lang="en-US" b="1" dirty="0">
                <a:latin typeface="+mj-lt"/>
              </a:rPr>
              <a:t>= 750m,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depth</a:t>
            </a:r>
            <a:r>
              <a:rPr lang="en-US" b="1" dirty="0" smtClean="0">
                <a:latin typeface="+mj-lt"/>
              </a:rPr>
              <a:t>=</a:t>
            </a:r>
            <a:r>
              <a:rPr lang="en-US" b="1" dirty="0">
                <a:latin typeface="+mj-lt"/>
              </a:rPr>
              <a:t>1.66m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Narrow River scenario: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width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= 125 </a:t>
            </a:r>
            <a:r>
              <a:rPr lang="en-US" b="1" dirty="0" err="1">
                <a:latin typeface="+mj-lt"/>
              </a:rPr>
              <a:t>m</a:t>
            </a:r>
            <a:r>
              <a:rPr lang="en-US" b="1" dirty="0">
                <a:latin typeface="+mj-lt"/>
              </a:rPr>
              <a:t>,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depth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=10m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Batang" pitchFamily="18" charset="-127"/>
            </a:endParaRPr>
          </a:p>
        </p:txBody>
      </p:sp>
      <p:pic>
        <p:nvPicPr>
          <p:cNvPr id="26628" name="Picture 5" descr="wide_narrowTHpl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086775"/>
            <a:ext cx="7585513" cy="382494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607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River velocity dependent deposition</a:t>
            </a:r>
          </a:p>
        </p:txBody>
      </p:sp>
      <p:pic>
        <p:nvPicPr>
          <p:cNvPr id="27651" name="Picture 4" descr="fast_sloTHpl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949618"/>
            <a:ext cx="8153400" cy="3768431"/>
          </a:xfrm>
          <a:noFill/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33400" y="5181600"/>
            <a:ext cx="815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Simple 1000 year 2D SedFlux experiment with stable sediment input and slow sea level rise, stable total daily discharge: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Fast Plume scenario: u0 = 1.2 m/sec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Slow Plume scenario: u0 = 0.8 m/sec</a:t>
            </a:r>
          </a:p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4B668E-9FC1-F64D-A59E-9C8C194B02AF}" type="slidenum">
              <a:rPr lang="en-GB"/>
              <a:pPr/>
              <a:t>9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Plume examples</a:t>
            </a:r>
          </a:p>
        </p:txBody>
      </p:sp>
      <p:pic>
        <p:nvPicPr>
          <p:cNvPr id="28676" name="Picture 4" descr="rhone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028700"/>
            <a:ext cx="482441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rhone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036638"/>
            <a:ext cx="471646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508625" y="4868863"/>
            <a:ext cx="277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River Mouth Angle = 45 º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213" y="4868863"/>
            <a:ext cx="277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River Mouth Angle = 15 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772</Words>
  <Application>Microsoft Macintosh PowerPoint</Application>
  <PresentationFormat>On-screen Show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River Plumes</vt:lpstr>
      <vt:lpstr>What is a River Plume?</vt:lpstr>
      <vt:lpstr>Concept of a Plume </vt:lpstr>
      <vt:lpstr>Hypopycnal Plume</vt:lpstr>
      <vt:lpstr>Slide 5</vt:lpstr>
      <vt:lpstr>Simple Plume Experiment</vt:lpstr>
      <vt:lpstr>River mouth dependent deposition</vt:lpstr>
      <vt:lpstr>River velocity dependent deposition</vt:lpstr>
      <vt:lpstr>Plume examples</vt:lpstr>
      <vt:lpstr>External factors influencing plumes</vt:lpstr>
      <vt:lpstr>References</vt:lpstr>
    </vt:vector>
  </TitlesOfParts>
  <Company>Univ of 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Plumes</dc:title>
  <dc:creator>Irina Overeem</dc:creator>
  <cp:lastModifiedBy>Irina Overeem</cp:lastModifiedBy>
  <cp:revision>13</cp:revision>
  <dcterms:created xsi:type="dcterms:W3CDTF">2013-03-08T14:12:29Z</dcterms:created>
  <dcterms:modified xsi:type="dcterms:W3CDTF">2013-03-08T14:59:25Z</dcterms:modified>
</cp:coreProperties>
</file>