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495" r:id="rId2"/>
    <p:sldId id="534" r:id="rId3"/>
    <p:sldId id="479" r:id="rId4"/>
    <p:sldId id="480" r:id="rId5"/>
    <p:sldId id="469" r:id="rId6"/>
    <p:sldId id="533" r:id="rId7"/>
    <p:sldId id="482" r:id="rId8"/>
    <p:sldId id="452" r:id="rId9"/>
    <p:sldId id="426" r:id="rId10"/>
    <p:sldId id="449" r:id="rId11"/>
    <p:sldId id="491" r:id="rId12"/>
    <p:sldId id="516" r:id="rId13"/>
    <p:sldId id="524" r:id="rId14"/>
    <p:sldId id="517" r:id="rId15"/>
    <p:sldId id="518" r:id="rId16"/>
    <p:sldId id="519" r:id="rId17"/>
    <p:sldId id="522" r:id="rId18"/>
    <p:sldId id="523" r:id="rId19"/>
    <p:sldId id="520" r:id="rId20"/>
    <p:sldId id="521" r:id="rId21"/>
    <p:sldId id="483" r:id="rId22"/>
    <p:sldId id="468" r:id="rId23"/>
    <p:sldId id="313" r:id="rId24"/>
    <p:sldId id="419" r:id="rId25"/>
    <p:sldId id="458" r:id="rId26"/>
    <p:sldId id="485" r:id="rId27"/>
    <p:sldId id="399" r:id="rId28"/>
    <p:sldId id="486" r:id="rId29"/>
    <p:sldId id="525" r:id="rId30"/>
    <p:sldId id="526" r:id="rId31"/>
    <p:sldId id="488" r:id="rId32"/>
    <p:sldId id="515" r:id="rId33"/>
    <p:sldId id="464" r:id="rId34"/>
    <p:sldId id="508" r:id="rId35"/>
    <p:sldId id="510" r:id="rId36"/>
    <p:sldId id="511" r:id="rId37"/>
    <p:sldId id="532" r:id="rId3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2FDBB"/>
    <a:srgbClr val="434343"/>
    <a:srgbClr val="F8E3E3"/>
    <a:srgbClr val="DEE8C9"/>
    <a:srgbClr val="D4E5BB"/>
    <a:srgbClr val="B6B6B6"/>
    <a:srgbClr val="E8D1D1"/>
    <a:srgbClr val="F8DBDA"/>
    <a:srgbClr val="B8F992"/>
    <a:srgbClr val="F0D3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3" autoAdjust="0"/>
    <p:restoredTop sz="89679" autoAdjust="0"/>
  </p:normalViewPr>
  <p:slideViewPr>
    <p:cSldViewPr snapToObjects="1">
      <p:cViewPr varScale="1">
        <p:scale>
          <a:sx n="102" d="100"/>
          <a:sy n="102" d="100"/>
        </p:scale>
        <p:origin x="-23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5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Everything:CSDMS:Working%20Groups:Membership:membership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vereem:DATA:CSDMS:COG:papers:CSDMSmember%20participationForPaperFig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Active membership</a:t>
            </a:r>
            <a:endParaRPr lang="en-US" dirty="0"/>
          </a:p>
        </c:rich>
      </c:tx>
      <c:layout>
        <c:manualLayout>
          <c:xMode val="edge"/>
          <c:yMode val="edge"/>
          <c:x val="0.130146693992018"/>
          <c:y val="0.046296296296296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2786970121885"/>
          <c:y val="0.0444444444444444"/>
          <c:w val="0.858317147856518"/>
          <c:h val="0.78761191309419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c:spPr>
          </c:marker>
          <c:xVal>
            <c:numRef>
              <c:f>Sheet1!$C$3:$C$20</c:f>
              <c:numCache>
                <c:formatCode>General</c:formatCode>
                <c:ptCount val="18"/>
                <c:pt idx="0">
                  <c:v>1.0</c:v>
                </c:pt>
                <c:pt idx="1">
                  <c:v>3.0</c:v>
                </c:pt>
                <c:pt idx="2">
                  <c:v>6.0</c:v>
                </c:pt>
                <c:pt idx="3">
                  <c:v>7.0</c:v>
                </c:pt>
                <c:pt idx="4">
                  <c:v>9.0</c:v>
                </c:pt>
                <c:pt idx="5">
                  <c:v>12.0</c:v>
                </c:pt>
                <c:pt idx="6">
                  <c:v>14.0</c:v>
                </c:pt>
                <c:pt idx="7">
                  <c:v>17.0</c:v>
                </c:pt>
                <c:pt idx="8">
                  <c:v>21.0</c:v>
                </c:pt>
                <c:pt idx="9">
                  <c:v>22.5</c:v>
                </c:pt>
                <c:pt idx="10">
                  <c:v>28.5</c:v>
                </c:pt>
                <c:pt idx="11">
                  <c:v>32.5</c:v>
                </c:pt>
                <c:pt idx="12">
                  <c:v>40.5</c:v>
                </c:pt>
                <c:pt idx="13">
                  <c:v>47.0</c:v>
                </c:pt>
                <c:pt idx="14">
                  <c:v>50.0</c:v>
                </c:pt>
                <c:pt idx="17">
                  <c:v>54.0</c:v>
                </c:pt>
              </c:numCache>
            </c:numRef>
          </c:xVal>
          <c:yVal>
            <c:numRef>
              <c:f>Sheet1!$B$3:$B$20</c:f>
              <c:numCache>
                <c:formatCode>General</c:formatCode>
                <c:ptCount val="18"/>
                <c:pt idx="0">
                  <c:v>80.0</c:v>
                </c:pt>
                <c:pt idx="1">
                  <c:v>110.0</c:v>
                </c:pt>
                <c:pt idx="2">
                  <c:v>139.0</c:v>
                </c:pt>
                <c:pt idx="3">
                  <c:v>150.0</c:v>
                </c:pt>
                <c:pt idx="4">
                  <c:v>165.0</c:v>
                </c:pt>
                <c:pt idx="5">
                  <c:v>173.0</c:v>
                </c:pt>
                <c:pt idx="6">
                  <c:v>180.0</c:v>
                </c:pt>
                <c:pt idx="7">
                  <c:v>200.0</c:v>
                </c:pt>
                <c:pt idx="8">
                  <c:v>220.0</c:v>
                </c:pt>
                <c:pt idx="9">
                  <c:v>240.0</c:v>
                </c:pt>
                <c:pt idx="10">
                  <c:v>300.0</c:v>
                </c:pt>
                <c:pt idx="11">
                  <c:v>340.0</c:v>
                </c:pt>
                <c:pt idx="12">
                  <c:v>435.0</c:v>
                </c:pt>
                <c:pt idx="13">
                  <c:v>510.0</c:v>
                </c:pt>
                <c:pt idx="14">
                  <c:v>551.0</c:v>
                </c:pt>
                <c:pt idx="15">
                  <c:v>590.0</c:v>
                </c:pt>
                <c:pt idx="16">
                  <c:v>630.0</c:v>
                </c:pt>
                <c:pt idx="17">
                  <c:v>650.0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7669176"/>
        <c:axId val="957674664"/>
      </c:scatterChart>
      <c:valAx>
        <c:axId val="957669176"/>
        <c:scaling>
          <c:orientation val="minMax"/>
          <c:max val="60.0"/>
          <c:min val="0.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957674664"/>
        <c:crosses val="autoZero"/>
        <c:crossBetween val="midCat"/>
        <c:majorUnit val="5.0"/>
      </c:valAx>
      <c:valAx>
        <c:axId val="957674664"/>
        <c:scaling>
          <c:orientation val="minMax"/>
          <c:max val="700.0"/>
          <c:min val="0.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957669176"/>
        <c:crosses val="autoZero"/>
        <c:crossBetween val="midCat"/>
        <c:majorUnit val="100.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808080"/>
      </a:solidFill>
      <a:prstDash val="solid"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52088053192039"/>
          <c:y val="0.17041660131129"/>
          <c:w val="0.779254600642914"/>
          <c:h val="0.615868023967123"/>
        </c:manualLayout>
      </c:layout>
      <c:lineChart>
        <c:grouping val="standard"/>
        <c:varyColors val="0"/>
        <c:ser>
          <c:idx val="0"/>
          <c:order val="0"/>
          <c:tx>
            <c:v>Terrestrial Models</c:v>
          </c:tx>
          <c:cat>
            <c:numRef>
              <c:f>'Number of model contributions'!$A$15:$A$23</c:f>
              <c:numCache>
                <c:formatCode>mmm\-yy</c:formatCode>
                <c:ptCount val="9"/>
                <c:pt idx="0">
                  <c:v>39448.0</c:v>
                </c:pt>
                <c:pt idx="1">
                  <c:v>39661.0</c:v>
                </c:pt>
                <c:pt idx="2">
                  <c:v>39783.0</c:v>
                </c:pt>
                <c:pt idx="3">
                  <c:v>39995.0</c:v>
                </c:pt>
                <c:pt idx="4">
                  <c:v>40190.0</c:v>
                </c:pt>
                <c:pt idx="5">
                  <c:v>40360.0</c:v>
                </c:pt>
                <c:pt idx="6">
                  <c:v>40513.0</c:v>
                </c:pt>
                <c:pt idx="7">
                  <c:v>40725.0</c:v>
                </c:pt>
                <c:pt idx="8">
                  <c:v>40848.0</c:v>
                </c:pt>
              </c:numCache>
            </c:numRef>
          </c:cat>
          <c:val>
            <c:numRef>
              <c:f>'Number of model contributions'!$B$15:$B$23</c:f>
              <c:numCache>
                <c:formatCode>General</c:formatCode>
                <c:ptCount val="9"/>
                <c:pt idx="0">
                  <c:v>0.0</c:v>
                </c:pt>
                <c:pt idx="1">
                  <c:v>16.0</c:v>
                </c:pt>
                <c:pt idx="2">
                  <c:v>21.0</c:v>
                </c:pt>
                <c:pt idx="3">
                  <c:v>46.0</c:v>
                </c:pt>
                <c:pt idx="4">
                  <c:v>83.0</c:v>
                </c:pt>
                <c:pt idx="5">
                  <c:v>88.0</c:v>
                </c:pt>
                <c:pt idx="6">
                  <c:v>106.0</c:v>
                </c:pt>
                <c:pt idx="7">
                  <c:v>113.0</c:v>
                </c:pt>
                <c:pt idx="8">
                  <c:v>118.0</c:v>
                </c:pt>
              </c:numCache>
            </c:numRef>
          </c:val>
          <c:smooth val="0"/>
        </c:ser>
        <c:ser>
          <c:idx val="1"/>
          <c:order val="1"/>
          <c:tx>
            <c:v>Coastal Models</c:v>
          </c:tx>
          <c:cat>
            <c:numRef>
              <c:f>'Number of model contributions'!$A$15:$A$23</c:f>
              <c:numCache>
                <c:formatCode>mmm\-yy</c:formatCode>
                <c:ptCount val="9"/>
                <c:pt idx="0">
                  <c:v>39448.0</c:v>
                </c:pt>
                <c:pt idx="1">
                  <c:v>39661.0</c:v>
                </c:pt>
                <c:pt idx="2">
                  <c:v>39783.0</c:v>
                </c:pt>
                <c:pt idx="3">
                  <c:v>39995.0</c:v>
                </c:pt>
                <c:pt idx="4">
                  <c:v>40190.0</c:v>
                </c:pt>
                <c:pt idx="5">
                  <c:v>40360.0</c:v>
                </c:pt>
                <c:pt idx="6">
                  <c:v>40513.0</c:v>
                </c:pt>
                <c:pt idx="7">
                  <c:v>40725.0</c:v>
                </c:pt>
                <c:pt idx="8">
                  <c:v>40848.0</c:v>
                </c:pt>
              </c:numCache>
            </c:numRef>
          </c:cat>
          <c:val>
            <c:numRef>
              <c:f>'Number of model contributions'!$C$15:$C$23</c:f>
              <c:numCache>
                <c:formatCode>General</c:formatCode>
                <c:ptCount val="9"/>
                <c:pt idx="0">
                  <c:v>0.0</c:v>
                </c:pt>
                <c:pt idx="1">
                  <c:v>11.0</c:v>
                </c:pt>
                <c:pt idx="2">
                  <c:v>11.0</c:v>
                </c:pt>
                <c:pt idx="3">
                  <c:v>19.0</c:v>
                </c:pt>
                <c:pt idx="4">
                  <c:v>59.0</c:v>
                </c:pt>
                <c:pt idx="5">
                  <c:v>57.0</c:v>
                </c:pt>
                <c:pt idx="6">
                  <c:v>35.0</c:v>
                </c:pt>
                <c:pt idx="7">
                  <c:v>43.0</c:v>
                </c:pt>
                <c:pt idx="8">
                  <c:v>43.0</c:v>
                </c:pt>
              </c:numCache>
            </c:numRef>
          </c:val>
          <c:smooth val="0"/>
        </c:ser>
        <c:ser>
          <c:idx val="2"/>
          <c:order val="2"/>
          <c:tx>
            <c:v>Marine Models</c:v>
          </c:tx>
          <c:cat>
            <c:numRef>
              <c:f>'Number of model contributions'!$A$15:$A$23</c:f>
              <c:numCache>
                <c:formatCode>mmm\-yy</c:formatCode>
                <c:ptCount val="9"/>
                <c:pt idx="0">
                  <c:v>39448.0</c:v>
                </c:pt>
                <c:pt idx="1">
                  <c:v>39661.0</c:v>
                </c:pt>
                <c:pt idx="2">
                  <c:v>39783.0</c:v>
                </c:pt>
                <c:pt idx="3">
                  <c:v>39995.0</c:v>
                </c:pt>
                <c:pt idx="4">
                  <c:v>40190.0</c:v>
                </c:pt>
                <c:pt idx="5">
                  <c:v>40360.0</c:v>
                </c:pt>
                <c:pt idx="6">
                  <c:v>40513.0</c:v>
                </c:pt>
                <c:pt idx="7">
                  <c:v>40725.0</c:v>
                </c:pt>
                <c:pt idx="8">
                  <c:v>40848.0</c:v>
                </c:pt>
              </c:numCache>
            </c:numRef>
          </c:cat>
          <c:val>
            <c:numRef>
              <c:f>'Number of model contributions'!$D$15:$D$23</c:f>
              <c:numCache>
                <c:formatCode>General</c:formatCode>
                <c:ptCount val="9"/>
                <c:pt idx="0">
                  <c:v>0.0</c:v>
                </c:pt>
                <c:pt idx="1">
                  <c:v>3.0</c:v>
                </c:pt>
                <c:pt idx="2">
                  <c:v>9.0</c:v>
                </c:pt>
                <c:pt idx="3">
                  <c:v>13.0</c:v>
                </c:pt>
                <c:pt idx="4">
                  <c:v>32.0</c:v>
                </c:pt>
                <c:pt idx="5">
                  <c:v>27.0</c:v>
                </c:pt>
                <c:pt idx="6">
                  <c:v>21.0</c:v>
                </c:pt>
                <c:pt idx="7">
                  <c:v>30.0</c:v>
                </c:pt>
                <c:pt idx="8">
                  <c:v>30.0</c:v>
                </c:pt>
              </c:numCache>
            </c:numRef>
          </c:val>
          <c:smooth val="0"/>
        </c:ser>
        <c:ser>
          <c:idx val="3"/>
          <c:order val="3"/>
          <c:tx>
            <c:v>Hydrology Models</c:v>
          </c:tx>
          <c:cat>
            <c:numRef>
              <c:f>'Number of model contributions'!$A$15:$A$23</c:f>
              <c:numCache>
                <c:formatCode>mmm\-yy</c:formatCode>
                <c:ptCount val="9"/>
                <c:pt idx="0">
                  <c:v>39448.0</c:v>
                </c:pt>
                <c:pt idx="1">
                  <c:v>39661.0</c:v>
                </c:pt>
                <c:pt idx="2">
                  <c:v>39783.0</c:v>
                </c:pt>
                <c:pt idx="3">
                  <c:v>39995.0</c:v>
                </c:pt>
                <c:pt idx="4">
                  <c:v>40190.0</c:v>
                </c:pt>
                <c:pt idx="5">
                  <c:v>40360.0</c:v>
                </c:pt>
                <c:pt idx="6">
                  <c:v>40513.0</c:v>
                </c:pt>
                <c:pt idx="7">
                  <c:v>40725.0</c:v>
                </c:pt>
                <c:pt idx="8">
                  <c:v>40848.0</c:v>
                </c:pt>
              </c:numCache>
            </c:numRef>
          </c:cat>
          <c:val>
            <c:numRef>
              <c:f>'Number of model contributions'!$E$15:$E$23</c:f>
              <c:numCache>
                <c:formatCode>General</c:formatCode>
                <c:ptCount val="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10.0</c:v>
                </c:pt>
                <c:pt idx="4">
                  <c:v>26.0</c:v>
                </c:pt>
                <c:pt idx="5">
                  <c:v>46.0</c:v>
                </c:pt>
                <c:pt idx="6">
                  <c:v>73.0</c:v>
                </c:pt>
                <c:pt idx="7">
                  <c:v>80.0</c:v>
                </c:pt>
                <c:pt idx="8">
                  <c:v>82.0</c:v>
                </c:pt>
              </c:numCache>
            </c:numRef>
          </c:val>
          <c:smooth val="0"/>
        </c:ser>
        <c:ser>
          <c:idx val="4"/>
          <c:order val="4"/>
          <c:spPr>
            <a:ln w="25400">
              <a:prstDash val="sysDot"/>
            </a:ln>
          </c:spPr>
          <c:marker>
            <c:symbol val="none"/>
          </c:marker>
          <c:cat>
            <c:numRef>
              <c:f>'Number of model contributions'!$A$15:$A$23</c:f>
              <c:numCache>
                <c:formatCode>mmm\-yy</c:formatCode>
                <c:ptCount val="9"/>
                <c:pt idx="0">
                  <c:v>39448.0</c:v>
                </c:pt>
                <c:pt idx="1">
                  <c:v>39661.0</c:v>
                </c:pt>
                <c:pt idx="2">
                  <c:v>39783.0</c:v>
                </c:pt>
                <c:pt idx="3">
                  <c:v>39995.0</c:v>
                </c:pt>
                <c:pt idx="4">
                  <c:v>40190.0</c:v>
                </c:pt>
                <c:pt idx="5">
                  <c:v>40360.0</c:v>
                </c:pt>
                <c:pt idx="6">
                  <c:v>40513.0</c:v>
                </c:pt>
                <c:pt idx="7">
                  <c:v>40725.0</c:v>
                </c:pt>
                <c:pt idx="8">
                  <c:v>40848.0</c:v>
                </c:pt>
              </c:numCache>
            </c:numRef>
          </c:cat>
          <c:val>
            <c:numRef>
              <c:f>'Number of model contributions'!$B$3:$B$11</c:f>
              <c:numCache>
                <c:formatCode>General</c:formatCode>
                <c:ptCount val="9"/>
                <c:pt idx="0">
                  <c:v>0.0</c:v>
                </c:pt>
                <c:pt idx="1">
                  <c:v>31.0</c:v>
                </c:pt>
                <c:pt idx="2">
                  <c:v>40.0</c:v>
                </c:pt>
                <c:pt idx="3">
                  <c:v>75.0</c:v>
                </c:pt>
                <c:pt idx="4">
                  <c:v>83.0</c:v>
                </c:pt>
                <c:pt idx="5">
                  <c:v>88.0</c:v>
                </c:pt>
                <c:pt idx="6">
                  <c:v>106.0</c:v>
                </c:pt>
                <c:pt idx="7">
                  <c:v>113.0</c:v>
                </c:pt>
                <c:pt idx="8">
                  <c:v>118.0</c:v>
                </c:pt>
              </c:numCache>
            </c:numRef>
          </c:val>
          <c:smooth val="0"/>
        </c:ser>
        <c:ser>
          <c:idx val="5"/>
          <c:order val="5"/>
          <c:spPr>
            <a:ln w="25400">
              <a:prstDash val="sysDot"/>
            </a:ln>
          </c:spPr>
          <c:marker>
            <c:symbol val="none"/>
          </c:marker>
          <c:cat>
            <c:numRef>
              <c:f>'Number of model contributions'!$A$15:$A$23</c:f>
              <c:numCache>
                <c:formatCode>mmm\-yy</c:formatCode>
                <c:ptCount val="9"/>
                <c:pt idx="0">
                  <c:v>39448.0</c:v>
                </c:pt>
                <c:pt idx="1">
                  <c:v>39661.0</c:v>
                </c:pt>
                <c:pt idx="2">
                  <c:v>39783.0</c:v>
                </c:pt>
                <c:pt idx="3">
                  <c:v>39995.0</c:v>
                </c:pt>
                <c:pt idx="4">
                  <c:v>40190.0</c:v>
                </c:pt>
                <c:pt idx="5">
                  <c:v>40360.0</c:v>
                </c:pt>
                <c:pt idx="6">
                  <c:v>40513.0</c:v>
                </c:pt>
                <c:pt idx="7">
                  <c:v>40725.0</c:v>
                </c:pt>
                <c:pt idx="8">
                  <c:v>40848.0</c:v>
                </c:pt>
              </c:numCache>
            </c:numRef>
          </c:cat>
          <c:val>
            <c:numRef>
              <c:f>'Number of model contributions'!$C$3:$C$11</c:f>
              <c:numCache>
                <c:formatCode>General</c:formatCode>
                <c:ptCount val="9"/>
                <c:pt idx="0">
                  <c:v>0.0</c:v>
                </c:pt>
                <c:pt idx="1">
                  <c:v>27.0</c:v>
                </c:pt>
                <c:pt idx="2">
                  <c:v>36.0</c:v>
                </c:pt>
                <c:pt idx="3">
                  <c:v>46.0</c:v>
                </c:pt>
                <c:pt idx="4">
                  <c:v>59.0</c:v>
                </c:pt>
                <c:pt idx="5">
                  <c:v>57.0</c:v>
                </c:pt>
                <c:pt idx="6">
                  <c:v>35.0</c:v>
                </c:pt>
                <c:pt idx="7">
                  <c:v>43.0</c:v>
                </c:pt>
                <c:pt idx="8">
                  <c:v>43.0</c:v>
                </c:pt>
              </c:numCache>
            </c:numRef>
          </c:val>
          <c:smooth val="0"/>
        </c:ser>
        <c:ser>
          <c:idx val="6"/>
          <c:order val="6"/>
          <c:spPr>
            <a:ln w="25400">
              <a:solidFill>
                <a:schemeClr val="accent3">
                  <a:lumMod val="75000"/>
                </a:schemeClr>
              </a:solidFill>
              <a:prstDash val="sysDot"/>
            </a:ln>
          </c:spPr>
          <c:cat>
            <c:numRef>
              <c:f>'Number of model contributions'!$A$15:$A$23</c:f>
              <c:numCache>
                <c:formatCode>mmm\-yy</c:formatCode>
                <c:ptCount val="9"/>
                <c:pt idx="0">
                  <c:v>39448.0</c:v>
                </c:pt>
                <c:pt idx="1">
                  <c:v>39661.0</c:v>
                </c:pt>
                <c:pt idx="2">
                  <c:v>39783.0</c:v>
                </c:pt>
                <c:pt idx="3">
                  <c:v>39995.0</c:v>
                </c:pt>
                <c:pt idx="4">
                  <c:v>40190.0</c:v>
                </c:pt>
                <c:pt idx="5">
                  <c:v>40360.0</c:v>
                </c:pt>
                <c:pt idx="6">
                  <c:v>40513.0</c:v>
                </c:pt>
                <c:pt idx="7">
                  <c:v>40725.0</c:v>
                </c:pt>
                <c:pt idx="8">
                  <c:v>40848.0</c:v>
                </c:pt>
              </c:numCache>
            </c:numRef>
          </c:cat>
          <c:val>
            <c:numRef>
              <c:f>'Number of model contributions'!$D$3:$D$11</c:f>
              <c:numCache>
                <c:formatCode>General</c:formatCode>
                <c:ptCount val="9"/>
                <c:pt idx="0">
                  <c:v>0.0</c:v>
                </c:pt>
                <c:pt idx="1">
                  <c:v>12.0</c:v>
                </c:pt>
                <c:pt idx="2">
                  <c:v>20.0</c:v>
                </c:pt>
                <c:pt idx="3">
                  <c:v>29.0</c:v>
                </c:pt>
                <c:pt idx="4">
                  <c:v>32.0</c:v>
                </c:pt>
                <c:pt idx="5">
                  <c:v>27.0</c:v>
                </c:pt>
                <c:pt idx="6">
                  <c:v>21.0</c:v>
                </c:pt>
                <c:pt idx="7">
                  <c:v>30.0</c:v>
                </c:pt>
                <c:pt idx="8">
                  <c:v>30.0</c:v>
                </c:pt>
              </c:numCache>
            </c:numRef>
          </c:val>
          <c:smooth val="0"/>
        </c:ser>
        <c:ser>
          <c:idx val="7"/>
          <c:order val="7"/>
          <c:spPr>
            <a:ln w="25400">
              <a:prstDash val="sysDot"/>
            </a:ln>
          </c:spPr>
          <c:dPt>
            <c:idx val="4"/>
            <c:bubble3D val="0"/>
            <c:spPr>
              <a:ln w="25400">
                <a:solidFill>
                  <a:schemeClr val="accent4">
                    <a:lumMod val="75000"/>
                  </a:schemeClr>
                </a:solidFill>
                <a:prstDash val="sysDot"/>
              </a:ln>
            </c:spPr>
          </c:dPt>
          <c:cat>
            <c:numRef>
              <c:f>'Number of model contributions'!$A$15:$A$23</c:f>
              <c:numCache>
                <c:formatCode>mmm\-yy</c:formatCode>
                <c:ptCount val="9"/>
                <c:pt idx="0">
                  <c:v>39448.0</c:v>
                </c:pt>
                <c:pt idx="1">
                  <c:v>39661.0</c:v>
                </c:pt>
                <c:pt idx="2">
                  <c:v>39783.0</c:v>
                </c:pt>
                <c:pt idx="3">
                  <c:v>39995.0</c:v>
                </c:pt>
                <c:pt idx="4">
                  <c:v>40190.0</c:v>
                </c:pt>
                <c:pt idx="5">
                  <c:v>40360.0</c:v>
                </c:pt>
                <c:pt idx="6">
                  <c:v>40513.0</c:v>
                </c:pt>
                <c:pt idx="7">
                  <c:v>40725.0</c:v>
                </c:pt>
                <c:pt idx="8">
                  <c:v>40848.0</c:v>
                </c:pt>
              </c:numCache>
            </c:numRef>
          </c:cat>
          <c:val>
            <c:numRef>
              <c:f>'Number of model contributions'!$E$3:$E$10</c:f>
              <c:numCache>
                <c:formatCode>General</c:formatCode>
                <c:ptCount val="8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15.0</c:v>
                </c:pt>
                <c:pt idx="4">
                  <c:v>26.0</c:v>
                </c:pt>
                <c:pt idx="5">
                  <c:v>46.0</c:v>
                </c:pt>
                <c:pt idx="6">
                  <c:v>73.0</c:v>
                </c:pt>
                <c:pt idx="7">
                  <c:v>80.0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3664376"/>
        <c:axId val="973667352"/>
      </c:lineChart>
      <c:dateAx>
        <c:axId val="97366437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973667352"/>
        <c:crosses val="autoZero"/>
        <c:auto val="1"/>
        <c:lblOffset val="100"/>
        <c:baseTimeUnit val="months"/>
      </c:dateAx>
      <c:valAx>
        <c:axId val="9736673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Nunber of Models Contributed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73664376"/>
        <c:crosses val="autoZero"/>
        <c:crossBetween val="between"/>
      </c:valAx>
      <c:spPr>
        <a:noFill/>
        <a:ln w="1270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08854006625696"/>
          <c:y val="0.252322364086959"/>
          <c:w val="0.141459744168548"/>
          <c:h val="0.31007309345296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EFAFE-0FD2-8546-82A1-C57F60672278}" type="datetimeFigureOut">
              <a:rPr lang="en-US" smtClean="0"/>
              <a:pPr/>
              <a:t>7/24/12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00023-7AA4-104B-91B6-B36F28F290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5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FDE1280-C601-CF49-8090-03F8DE918450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D3D10A07-2AF7-FF4E-8014-0AA004AD7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078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9C08D0-DB7F-9949-A12A-0152F11D5E35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E1E150-F3B9-E242-AEE0-F9D977FB5FC1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E1E150-F3B9-E242-AEE0-F9D977FB5FC1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will get to see this during these two days.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10A07-2AF7-FF4E-8014-0AA004AD730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08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Formation of piggy bag basin…CHILD has never shown this before!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10A07-2AF7-FF4E-8014-0AA004AD730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10A07-2AF7-FF4E-8014-0AA004AD730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52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10A07-2AF7-FF4E-8014-0AA004AD730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52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10A07-2AF7-FF4E-8014-0AA004AD730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52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D10A07-2AF7-FF4E-8014-0AA004AD730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52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791A8C-D986-B949-BFF2-B05BA1FC1582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8467F21-1D91-E447-80A0-13B279F82098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aseline="0" dirty="0" smtClean="0">
                <a:ea typeface="ＭＳ Ｐゴシック" charset="-128"/>
                <a:cs typeface="ＭＳ Ｐゴシック" charset="-128"/>
              </a:rPr>
              <a:t>.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8467F21-1D91-E447-80A0-13B279F82098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AB0E1B-FC69-9B42-906F-6CD583671C9B}" type="slidenum">
              <a:rPr lang="en-US" b="0"/>
              <a:pPr/>
              <a:t>7</a:t>
            </a:fld>
            <a:endParaRPr lang="en-US" b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EAFF36-EA64-414E-9F39-1B5F4411A030}" type="slidenum">
              <a:rPr lang="en-US"/>
              <a:pPr/>
              <a:t>8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71F4A1-8117-5048-BA69-2D10674AD77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9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CD233A-EE97-E742-93CA-B671EFFD30CA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10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Some companies consider</a:t>
            </a:r>
            <a:r>
              <a:rPr lang="en-US" baseline="0" dirty="0" smtClean="0">
                <a:ea typeface="ＭＳ Ｐゴシック" charset="-128"/>
                <a:cs typeface="ＭＳ Ｐゴシック" charset="-128"/>
              </a:rPr>
              <a:t> HPCC a potential game changer, </a:t>
            </a:r>
          </a:p>
          <a:p>
            <a:r>
              <a:rPr lang="en-US" baseline="0" dirty="0" smtClean="0">
                <a:ea typeface="ＭＳ Ｐゴシック" charset="-128"/>
                <a:cs typeface="ＭＳ Ｐゴシック" charset="-128"/>
              </a:rPr>
              <a:t>we are offering researchers this resource to test their models and bring our community into the HPCC world.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CD233A-EE97-E742-93CA-B671EFFD30CA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CE22A-763A-A149-8C44-7B47D6E04875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6CCA5-9473-184F-9072-2609588AC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C7C51-A76F-0F40-87A0-1F250432FF45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0899C-7574-6849-9D2E-53948AB53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5C96E-DA55-9847-ADAD-5B97BDC405EB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9D7AF-46BC-234D-9433-4AD170059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B039E-F319-B448-98D9-8377C355CB16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BE914-00E8-C649-8D71-056B77D84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A889F-21FE-6540-B0B3-E8BB7BBF73CA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C901E-2242-9348-905E-025884DAE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1D943-0A19-DB4F-A574-A5D433C0F11D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2DAA7-3CE6-EA4C-9203-CAA4D1529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B3B61-C0A5-924D-A870-9B1D5D5F0785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09CC5-E75D-9546-A614-2C97E1550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32EE2-1AFC-3F4F-8431-85F874FED754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E82D2-E6E9-DE42-91AC-CB75820E7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C016E-ECA7-C641-907E-C1A1296BF77C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8D798-414D-B447-B1C1-1FB3A44DB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75107-3C01-F149-BBD5-E2D73CBF2FD6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D1ACA-96C9-6149-89EC-9FF29C509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B4ACA-3690-9441-B9DB-85B2D15B6B98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BCD3B-9579-4A4F-9EFE-E5EF40276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CC35CC11-2E17-5044-A0F9-CA457E2096ED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FFEA0195-DC60-714A-BF9B-50229BB19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1" Type="http://schemas.microsoft.com/office/2007/relationships/media" Target="file://localhost/Users/overeem/DATA/PRESENTATIONS/ChevronJan2012/CSDMS_Meiburg/animation2.m4v" TargetMode="External"/><Relationship Id="rId2" Type="http://schemas.openxmlformats.org/officeDocument/2006/relationships/video" Target="file://localhost/Users/overeem/DATA/PRESENTATIONS/ChevronJan2012/CSDMS_Meiburg/animation2.m4v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jpeg"/><Relationship Id="rId5" Type="http://schemas.microsoft.com/office/2007/relationships/hdphoto" Target="../media/hdphoto2.wdp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1" Type="http://schemas.microsoft.com/office/2007/relationships/media" Target="file://localhost/Users/overeem/DATA/PRESENTATIONS/ChevronJan2012/CSDMS2011_Ashton/case_4.mpeg" TargetMode="External"/><Relationship Id="rId2" Type="http://schemas.openxmlformats.org/officeDocument/2006/relationships/video" Target="file://localhost/Users/overeem/DATA/PRESENTATIONS/ChevronJan2012/CSDMS2011_Ashton/case_4.mpe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1" Type="http://schemas.microsoft.com/office/2007/relationships/media" Target="file://localhost/Users/overeem/DATA/PRESENTATIONS/ChevronJan2012/CSDMS2011_Ashton/case_8.mpeg" TargetMode="External"/><Relationship Id="rId2" Type="http://schemas.openxmlformats.org/officeDocument/2006/relationships/video" Target="file://localhost/Users/overeem/DATA/PRESENTATIONS/ChevronJan2012/CSDMS2011_Ashton/case_8.mpe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45.png"/><Relationship Id="rId1" Type="http://schemas.microsoft.com/office/2007/relationships/media" Target="file://localhost/Users/overeem/DATA/PRESENTATIONS/ChevronJan2012/CSDMS2011_Wickert/foreland.169.m4v" TargetMode="External"/><Relationship Id="rId2" Type="http://schemas.openxmlformats.org/officeDocument/2006/relationships/video" Target="file://localhost/Users/overeem/DATA/PRESENTATIONS/ChevronJan2012/CSDMS2011_Wickert/foreland.169.m4v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4" Type="http://schemas.openxmlformats.org/officeDocument/2006/relationships/video" Target="../media/media3.mo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5.xml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8.jpeg"/><Relationship Id="rId6" Type="http://schemas.microsoft.com/office/2007/relationships/hdphoto" Target="../media/hdphoto2.wdp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" Type="http://schemas.microsoft.com/office/2007/relationships/media" Target="file://localhost/Users/overeem/DATA/PRESENTATIONS/ChevronJan2012/CSDMS_Meiburg/animation2.avi" TargetMode="External"/><Relationship Id="rId2" Type="http://schemas.openxmlformats.org/officeDocument/2006/relationships/video" Target="file://localhost/Users/overeem/DATA/PRESENTATIONS/ChevronJan2012/CSDMS_Meiburg/animation2.avi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sdms.colorado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Relationship Id="rId3" Type="http://schemas.openxmlformats.org/officeDocument/2006/relationships/hyperlink" Target="http://csdms.colorado.edu/wiki/Contribute_mode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2" descr="CSDMS_high_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4999"/>
          <a:stretch>
            <a:fillRect/>
          </a:stretch>
        </p:blipFill>
        <p:spPr bwMode="auto">
          <a:xfrm>
            <a:off x="6724650" y="6280150"/>
            <a:ext cx="2419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7"/>
          <p:cNvSpPr txBox="1">
            <a:spLocks noChangeArrowheads="1"/>
          </p:cNvSpPr>
          <p:nvPr/>
        </p:nvSpPr>
        <p:spPr bwMode="auto">
          <a:xfrm>
            <a:off x="533400" y="230188"/>
            <a:ext cx="82296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1200"/>
              </a:spcAft>
              <a:defRPr/>
            </a:pPr>
            <a:r>
              <a:rPr lang="en-US" b="1" dirty="0" smtClean="0">
                <a:latin typeface="+mj-lt"/>
                <a:cs typeface="Euphemia UCAS" charset="0"/>
              </a:rPr>
              <a:t>CSDMS: the Community </a:t>
            </a:r>
            <a:r>
              <a:rPr lang="en-US" b="1" dirty="0" smtClean="0">
                <a:latin typeface="+mj-lt"/>
                <a:cs typeface="Euphemia UCAS" charset="0"/>
              </a:rPr>
              <a:t>Surface Dynamics Modeling System</a:t>
            </a:r>
          </a:p>
          <a:p>
            <a:pPr algn="ctr" eaLnBrk="1" hangingPunct="1">
              <a:defRPr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Develops, integrates &amp; disseminates software to define the earth’s surface dynamics by simulating the movement of fluids, sediment &amp; solutes through landscapes, seascapes, and their sedimentary basins.</a:t>
            </a:r>
          </a:p>
          <a:p>
            <a:pPr algn="ctr" eaLnBrk="1" hangingPunct="1">
              <a:spcAft>
                <a:spcPts val="1200"/>
              </a:spcAft>
              <a:defRPr/>
            </a:pPr>
            <a:endParaRPr lang="en-US" sz="2000" dirty="0" smtClean="0">
              <a:latin typeface="Euphemia UCAS" charset="0"/>
              <a:cs typeface="Euphemia UCAS" charset="0"/>
            </a:endParaRPr>
          </a:p>
          <a:p>
            <a:pPr algn="ctr" eaLnBrk="1" hangingPunct="1">
              <a:defRPr/>
            </a:pPr>
            <a:r>
              <a:rPr lang="en-US" sz="2000" b="1" dirty="0" smtClean="0">
                <a:latin typeface="+mj-lt"/>
                <a:cs typeface="Euphemia UCAS" charset="0"/>
              </a:rPr>
              <a:t>Irina Overeem </a:t>
            </a:r>
            <a:endParaRPr lang="en-US" sz="2000" b="1" dirty="0" smtClean="0">
              <a:latin typeface="+mj-lt"/>
              <a:cs typeface="Euphemia UCAS" charset="0"/>
            </a:endParaRPr>
          </a:p>
          <a:p>
            <a:pPr algn="ctr" eaLnBrk="1" hangingPunct="1">
              <a:defRPr/>
            </a:pPr>
            <a:r>
              <a:rPr lang="en-US" sz="2000" b="1" dirty="0" smtClean="0">
                <a:latin typeface="+mj-lt"/>
                <a:cs typeface="Euphemia UCAS" charset="0"/>
              </a:rPr>
              <a:t>CSDMS </a:t>
            </a:r>
            <a:r>
              <a:rPr lang="en-US" sz="2000" b="1" dirty="0" smtClean="0">
                <a:latin typeface="+mj-lt"/>
                <a:cs typeface="Euphemia UCAS" charset="0"/>
              </a:rPr>
              <a:t>Integration Facility, University of Colorado</a:t>
            </a:r>
          </a:p>
        </p:txBody>
      </p:sp>
      <p:pic>
        <p:nvPicPr>
          <p:cNvPr id="14340" name="Picture 44" descr="CSDMS_slice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3501082"/>
            <a:ext cx="6140450" cy="3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5364" name="Picture 6" descr="nsf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5513"/>
            <a:ext cx="8477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070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Box 11"/>
          <p:cNvSpPr txBox="1">
            <a:spLocks noChangeArrowheads="1"/>
          </p:cNvSpPr>
          <p:nvPr/>
        </p:nvSpPr>
        <p:spPr bwMode="auto">
          <a:xfrm>
            <a:off x="152400" y="533400"/>
            <a:ext cx="88100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Arial"/>
                <a:cs typeface="Arial"/>
              </a:rPr>
              <a:t>Beach is linked (10 Gb) to NSF/CU Janus </a:t>
            </a:r>
            <a:r>
              <a:rPr lang="en-US" sz="2000" dirty="0">
                <a:latin typeface="Arial"/>
                <a:cs typeface="Arial"/>
              </a:rPr>
              <a:t>offering 16,416-</a:t>
            </a:r>
            <a:r>
              <a:rPr lang="en-US" sz="2000" dirty="0" smtClean="0">
                <a:latin typeface="Arial"/>
                <a:cs typeface="Arial"/>
              </a:rPr>
              <a:t>cores, 150 </a:t>
            </a:r>
            <a:r>
              <a:rPr lang="en-US" sz="2000" dirty="0" err="1">
                <a:latin typeface="Arial"/>
                <a:cs typeface="Arial"/>
              </a:rPr>
              <a:t>Tflop</a:t>
            </a:r>
            <a:r>
              <a:rPr lang="en-US" sz="2000" dirty="0">
                <a:latin typeface="Arial"/>
                <a:cs typeface="Arial"/>
              </a:rPr>
              <a:t>/</a:t>
            </a:r>
            <a:r>
              <a:rPr lang="en-US" sz="2000" dirty="0" smtClean="0">
                <a:latin typeface="Arial"/>
                <a:cs typeface="Arial"/>
              </a:rPr>
              <a:t>s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1753" name="Picture 2529" descr="DSC0016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1431" y="3950395"/>
            <a:ext cx="3107306" cy="285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2528" descr="DSC0016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4114800" y="3960461"/>
            <a:ext cx="2609769" cy="223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526" descr="DSC0015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1066800"/>
            <a:ext cx="5801738" cy="269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95678" y="0"/>
            <a:ext cx="6295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/>
              <a:t>3) HPCC test bed &amp; support for running models</a:t>
            </a:r>
          </a:p>
        </p:txBody>
      </p:sp>
      <p:sp>
        <p:nvSpPr>
          <p:cNvPr id="3" name="Rectangle 2"/>
          <p:cNvSpPr/>
          <p:nvPr/>
        </p:nvSpPr>
        <p:spPr>
          <a:xfrm>
            <a:off x="6047836" y="1295400"/>
            <a:ext cx="3101080" cy="240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1368 </a:t>
            </a:r>
            <a:r>
              <a:rPr lang="en-US" dirty="0" smtClean="0">
                <a:latin typeface="Arial"/>
                <a:cs typeface="Arial"/>
              </a:rPr>
              <a:t>nodes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6 </a:t>
            </a:r>
            <a:r>
              <a:rPr lang="en-US" dirty="0">
                <a:latin typeface="Arial"/>
                <a:cs typeface="Arial"/>
              </a:rPr>
              <a:t>cores/processor x 2 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2.8 GHz cores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2 </a:t>
            </a:r>
            <a:r>
              <a:rPr lang="en-US" dirty="0">
                <a:latin typeface="Arial"/>
                <a:cs typeface="Arial"/>
              </a:rPr>
              <a:t>GB/core </a:t>
            </a:r>
            <a:r>
              <a:rPr lang="en-US" dirty="0" smtClean="0">
                <a:latin typeface="Arial"/>
                <a:cs typeface="Arial"/>
              </a:rPr>
              <a:t>memory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non</a:t>
            </a:r>
            <a:r>
              <a:rPr lang="en-US" dirty="0">
                <a:latin typeface="Arial"/>
                <a:cs typeface="Arial"/>
              </a:rPr>
              <a:t>‐blocking </a:t>
            </a:r>
            <a:r>
              <a:rPr lang="en-US" dirty="0" err="1">
                <a:latin typeface="Arial"/>
                <a:cs typeface="Arial"/>
              </a:rPr>
              <a:t>Infiniband</a:t>
            </a:r>
            <a:r>
              <a:rPr lang="en-US" dirty="0" smtClean="0">
                <a:latin typeface="Arial"/>
                <a:cs typeface="Arial"/>
              </a:rPr>
              <a:t>;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1PB </a:t>
            </a:r>
            <a:r>
              <a:rPr lang="en-US" dirty="0">
                <a:latin typeface="Arial"/>
                <a:cs typeface="Arial"/>
              </a:rPr>
              <a:t>of RAID </a:t>
            </a:r>
            <a:r>
              <a:rPr lang="en-US" dirty="0" smtClean="0">
                <a:latin typeface="Arial"/>
                <a:cs typeface="Arial"/>
              </a:rPr>
              <a:t>storage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3PB offsite disk storage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5678" y="0"/>
            <a:ext cx="6295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/>
              <a:t>3) HPCC test bed &amp; support for running models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b="7482"/>
          <a:stretch/>
        </p:blipFill>
        <p:spPr bwMode="auto">
          <a:xfrm>
            <a:off x="0" y="482785"/>
            <a:ext cx="7086600" cy="387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0061" y="3606985"/>
            <a:ext cx="4309494" cy="707886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High</a:t>
            </a:r>
            <a:r>
              <a:rPr lang="en-US" sz="2000" dirty="0">
                <a:solidFill>
                  <a:schemeClr val="bg1"/>
                </a:solidFill>
              </a:rPr>
              <a:t>-Re LES shows much more fine-scale structure than low-Re DNS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121" y="1473385"/>
            <a:ext cx="2384302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i="1" dirty="0">
                <a:solidFill>
                  <a:schemeClr val="bg1"/>
                </a:solidFill>
              </a:rPr>
              <a:t> Re=</a:t>
            </a:r>
            <a:r>
              <a:rPr lang="en-US" sz="2000" i="1" dirty="0" smtClean="0">
                <a:solidFill>
                  <a:schemeClr val="bg1"/>
                </a:solidFill>
              </a:rPr>
              <a:t>1,000  </a:t>
            </a:r>
            <a:r>
              <a:rPr lang="en-US" sz="2000" i="1" dirty="0">
                <a:solidFill>
                  <a:schemeClr val="bg1"/>
                </a:solidFill>
              </a:rPr>
              <a:t>(DNS)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2018" y="2670315"/>
            <a:ext cx="2473545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i="1" dirty="0">
                <a:solidFill>
                  <a:srgbClr val="FFFFFF"/>
                </a:solidFill>
              </a:rPr>
              <a:t>Re=</a:t>
            </a:r>
            <a:r>
              <a:rPr lang="en-US" sz="2000" i="1" dirty="0" smtClean="0">
                <a:solidFill>
                  <a:srgbClr val="FFFFFF"/>
                </a:solidFill>
              </a:rPr>
              <a:t>200,000 </a:t>
            </a:r>
            <a:r>
              <a:rPr lang="en-US" sz="2000" i="1" dirty="0">
                <a:solidFill>
                  <a:srgbClr val="FFFFFF"/>
                </a:solidFill>
              </a:rPr>
              <a:t>(LES)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38334" y="482785"/>
            <a:ext cx="4851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+mj-lt"/>
              </a:rPr>
              <a:t>Gravity currents (</a:t>
            </a:r>
            <a:r>
              <a:rPr lang="en-US" sz="2000" dirty="0" err="1">
                <a:solidFill>
                  <a:srgbClr val="FFFFFF"/>
                </a:solidFill>
                <a:latin typeface="+mj-lt"/>
              </a:rPr>
              <a:t>Meiberg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 &amp;  </a:t>
            </a:r>
            <a:r>
              <a:rPr lang="en-US" sz="2000" dirty="0" err="1" smtClean="0">
                <a:solidFill>
                  <a:srgbClr val="FFFFFF"/>
                </a:solidFill>
                <a:latin typeface="+mj-lt"/>
              </a:rPr>
              <a:t>Radhakrishnan</a:t>
            </a:r>
            <a:r>
              <a:rPr lang="en-US" sz="2000" dirty="0" smtClean="0">
                <a:solidFill>
                  <a:srgbClr val="FFFFFF"/>
                </a:solidFill>
                <a:latin typeface="+mj-lt"/>
              </a:rPr>
              <a:t>)</a:t>
            </a:r>
            <a:endParaRPr lang="en-US" sz="2000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8615" y="4876800"/>
            <a:ext cx="68179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Computational fluid dynamic modeling with high number of grid cells and time steps on HPCC Beach (&amp; Janus).</a:t>
            </a:r>
          </a:p>
          <a:p>
            <a:r>
              <a:rPr lang="en-US" dirty="0" smtClean="0"/>
              <a:t>Experiments with such high </a:t>
            </a:r>
            <a:r>
              <a:rPr lang="en-US" dirty="0" err="1" smtClean="0"/>
              <a:t>Reynold’s</a:t>
            </a:r>
            <a:r>
              <a:rPr lang="en-US" dirty="0" smtClean="0"/>
              <a:t> numbers had not been done before, HP computing power was essential.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04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on2.m4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 Capture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425"/>
            <a:ext cx="9144000" cy="5108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9s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" y="1295400"/>
            <a:ext cx="9140443" cy="462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3s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4635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2s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473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0s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95400"/>
            <a:ext cx="9144001" cy="4603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87s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4651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99s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484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28862" y="1447800"/>
            <a:ext cx="7010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Builds a community of model developers and users (through meetings and website)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Archieves</a:t>
            </a:r>
            <a:r>
              <a:rPr lang="en-US" sz="2000" dirty="0" smtClean="0"/>
              <a:t> model codes and metadata in a model repository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Maintains a supercomputer for members allowing experimentation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Defines model coupling protocols &amp; builds model coupling interfaces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Educates and offers educational resources on surface process modeling 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447800" y="228600"/>
            <a:ext cx="5715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 smtClean="0">
                <a:latin typeface="Arial"/>
                <a:ea typeface="Euphemia UCAS" charset="0"/>
                <a:cs typeface="Arial"/>
              </a:rPr>
              <a:t>What does CSDMS do?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97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9s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676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06" y="4114800"/>
            <a:ext cx="4130167" cy="25595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53000" y="3643605"/>
            <a:ext cx="4572000" cy="3442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student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labs (12)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modeling </a:t>
            </a:r>
            <a:r>
              <a:rPr lang="en-US" dirty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short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courses (7)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lectures (85)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textbooks (4)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Meeting presentations (290)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Real event movies (32)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Laboratory movies (14)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Model animation (56)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Euphemia UCAS" charset="0"/>
                <a:cs typeface="Euphemia UCAS"/>
              </a:rPr>
              <a:t>Imagery (139)</a:t>
            </a:r>
            <a:endParaRPr lang="en-US" b="1" dirty="0" smtClean="0">
              <a:latin typeface="Arial"/>
              <a:ea typeface="Euphemia UCAS" pitchFamily="-110" charset="0"/>
              <a:cs typeface="Euphemia UCAS"/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²"/>
              <a:defRPr/>
            </a:pPr>
            <a:endParaRPr lang="en-US" sz="2000" dirty="0">
              <a:latin typeface="Euphemia UCAS"/>
              <a:ea typeface="Euphemia UCAS" pitchFamily="-110" charset="0"/>
              <a:cs typeface="Euphemia UCA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0"/>
            <a:ext cx="6563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4) CSDMS Education </a:t>
            </a:r>
            <a:r>
              <a:rPr lang="en-US" sz="2400" b="1" dirty="0"/>
              <a:t>&amp; Knowledge</a:t>
            </a:r>
            <a:r>
              <a:rPr lang="en-US" sz="2400" b="1" dirty="0" smtClean="0"/>
              <a:t> Transfer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228600" y="685800"/>
            <a:ext cx="86106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CSDMS is facilitating a quantitative revolution in Earth Surface Processes, as new technologies for data collection, increased computing power and innovative numerical approaches drive a more predictive discipline. </a:t>
            </a:r>
          </a:p>
          <a:p>
            <a:endParaRPr lang="en-US" dirty="0" smtClean="0"/>
          </a:p>
          <a:p>
            <a:r>
              <a:rPr lang="en-US" dirty="0" smtClean="0"/>
              <a:t>CSDMS shares all information through their wiki website, and invests significant effort in informing its research community on protocols, models &amp; data, builds help systems and documentation. </a:t>
            </a:r>
          </a:p>
          <a:p>
            <a:endParaRPr lang="en-US" dirty="0" smtClean="0"/>
          </a:p>
          <a:p>
            <a:r>
              <a:rPr lang="en-US" dirty="0" smtClean="0"/>
              <a:t>CSDMS-EKT aims to transfer modeling science, engineering practices and quantitative skills to a larger user audience: K9-16 students and </a:t>
            </a:r>
            <a:r>
              <a:rPr lang="en-US" dirty="0" err="1" smtClean="0"/>
              <a:t>practicioners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74546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EKT Repository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871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56"/>
          <a:stretch/>
        </p:blipFill>
        <p:spPr>
          <a:xfrm>
            <a:off x="0" y="762000"/>
            <a:ext cx="4396047" cy="4019348"/>
          </a:xfrm>
          <a:prstGeom prst="rect">
            <a:avLst/>
          </a:prstGeom>
        </p:spPr>
      </p:pic>
      <p:sp>
        <p:nvSpPr>
          <p:cNvPr id="23554" name="Text Box 37"/>
          <p:cNvSpPr txBox="1">
            <a:spLocks noChangeArrowheads="1"/>
          </p:cNvSpPr>
          <p:nvPr/>
        </p:nvSpPr>
        <p:spPr bwMode="auto">
          <a:xfrm>
            <a:off x="4419600" y="685800"/>
            <a:ext cx="4191000" cy="229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000" b="1" dirty="0" smtClean="0">
                <a:latin typeface="Arial"/>
                <a:cs typeface="Arial"/>
              </a:rPr>
              <a:t>CSDMS </a:t>
            </a:r>
            <a:r>
              <a:rPr lang="en-US" sz="2000" b="1" dirty="0" smtClean="0">
                <a:latin typeface="Arial"/>
                <a:ea typeface="Euphemia UCAS" pitchFamily="-110" charset="0"/>
                <a:cs typeface="Arial"/>
              </a:rPr>
              <a:t>instructional </a:t>
            </a:r>
            <a:r>
              <a:rPr lang="en-US" sz="2000" b="1" dirty="0" smtClean="0">
                <a:latin typeface="Arial"/>
                <a:cs typeface="Arial"/>
              </a:rPr>
              <a:t>videos </a:t>
            </a:r>
            <a:r>
              <a:rPr lang="en-US" sz="2000" dirty="0" smtClean="0">
                <a:latin typeface="Arial"/>
                <a:cs typeface="Arial"/>
              </a:rPr>
              <a:t>offer step by step instruction on how to use the various tools and facilities of CSDMS</a:t>
            </a:r>
            <a:r>
              <a:rPr lang="en-US" sz="2000" dirty="0" smtClean="0">
                <a:latin typeface="Arial"/>
                <a:cs typeface="Arial"/>
              </a:rPr>
              <a:t>.</a:t>
            </a:r>
          </a:p>
          <a:p>
            <a:pPr>
              <a:lnSpc>
                <a:spcPct val="120000"/>
              </a:lnSpc>
              <a:defRPr/>
            </a:pPr>
            <a:endParaRPr lang="en-US" sz="2000" b="1" dirty="0">
              <a:latin typeface="Arial"/>
              <a:ea typeface="Euphemia UCAS" pitchFamily="-110" charset="0"/>
              <a:cs typeface="Arial"/>
            </a:endParaRPr>
          </a:p>
          <a:p>
            <a:pPr>
              <a:lnSpc>
                <a:spcPct val="120000"/>
              </a:lnSpc>
              <a:defRPr/>
            </a:pPr>
            <a:r>
              <a:rPr lang="en-US" sz="2000" b="1" dirty="0" smtClean="0">
                <a:latin typeface="Arial"/>
                <a:ea typeface="Euphemia UCAS" pitchFamily="-110" charset="0"/>
                <a:cs typeface="Arial"/>
              </a:rPr>
              <a:t>These will be expanded in 2012!</a:t>
            </a:r>
            <a:endParaRPr lang="en-US" sz="2000" b="1" dirty="0" smtClean="0">
              <a:latin typeface="Arial"/>
              <a:ea typeface="Euphemia UCAS" pitchFamily="-110" charset="0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0"/>
            <a:ext cx="6682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4) CSDMS Education </a:t>
            </a:r>
            <a:r>
              <a:rPr lang="en-US" sz="2400" b="1" dirty="0"/>
              <a:t>&amp; Knowledge Products</a:t>
            </a:r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368544" y="5745619"/>
            <a:ext cx="7099056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000" b="1" dirty="0" smtClean="0">
                <a:latin typeface="Arial"/>
                <a:cs typeface="Arial"/>
              </a:rPr>
              <a:t>Courses </a:t>
            </a:r>
            <a:r>
              <a:rPr lang="en-US" sz="2000" b="1" dirty="0" smtClean="0">
                <a:latin typeface="Arial"/>
                <a:cs typeface="Arial"/>
              </a:rPr>
              <a:t>like this one </a:t>
            </a:r>
            <a:r>
              <a:rPr lang="en-US" sz="2000" dirty="0" smtClean="0">
                <a:latin typeface="Arial"/>
                <a:cs typeface="Arial"/>
              </a:rPr>
              <a:t>engage </a:t>
            </a:r>
            <a:r>
              <a:rPr lang="en-US" sz="2000" dirty="0" smtClean="0">
                <a:latin typeface="Arial"/>
                <a:cs typeface="Arial"/>
              </a:rPr>
              <a:t>students in modeling and HPC-simulations</a:t>
            </a:r>
            <a:endParaRPr lang="en-US" sz="2000" b="1" dirty="0" smtClean="0">
              <a:latin typeface="Arial"/>
              <a:ea typeface="Euphemia UCAS" pitchFamily="-110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8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10"/>
          <p:cNvSpPr txBox="1">
            <a:spLocks noChangeArrowheads="1"/>
          </p:cNvSpPr>
          <p:nvPr/>
        </p:nvSpPr>
        <p:spPr bwMode="auto">
          <a:xfrm>
            <a:off x="131696" y="1219200"/>
            <a:ext cx="8839200" cy="356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Under an open</a:t>
            </a:r>
            <a:r>
              <a:rPr lang="en-US" sz="2000" dirty="0">
                <a:latin typeface="Arial"/>
                <a:cs typeface="Arial"/>
              </a:rPr>
              <a:t>-source </a:t>
            </a:r>
            <a:r>
              <a:rPr lang="en-US" sz="2000" dirty="0" smtClean="0">
                <a:latin typeface="Arial"/>
                <a:cs typeface="Arial"/>
              </a:rPr>
              <a:t>license &amp; </a:t>
            </a:r>
            <a:r>
              <a:rPr lang="en-US" sz="2000" dirty="0">
                <a:latin typeface="Arial"/>
                <a:cs typeface="Arial"/>
              </a:rPr>
              <a:t>widely </a:t>
            </a:r>
            <a:r>
              <a:rPr lang="en-US" sz="2000" dirty="0" smtClean="0">
                <a:latin typeface="Arial"/>
                <a:cs typeface="Arial"/>
              </a:rPr>
              <a:t>available.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Written in a Babel-supported </a:t>
            </a:r>
            <a:r>
              <a:rPr lang="en-US" sz="2000" dirty="0">
                <a:latin typeface="Arial"/>
                <a:cs typeface="Arial"/>
              </a:rPr>
              <a:t>open-source </a:t>
            </a:r>
            <a:r>
              <a:rPr lang="en-US" sz="2000" dirty="0" smtClean="0">
                <a:latin typeface="Arial"/>
                <a:cs typeface="Arial"/>
              </a:rPr>
              <a:t>language (C, C++, any Fortran, Java, Python)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Refactored with a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Basic Model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Interface (</a:t>
            </a:r>
            <a:r>
              <a:rPr lang="en-US" sz="2000" dirty="0" smtClean="0">
                <a:latin typeface="Arial"/>
                <a:cs typeface="Arial"/>
              </a:rPr>
              <a:t>BMI)</a:t>
            </a: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With metadata &amp; test I/O files</a:t>
            </a:r>
            <a:r>
              <a:rPr lang="en-US" sz="2000" dirty="0">
                <a:latin typeface="Arial"/>
                <a:cs typeface="Arial"/>
              </a:rPr>
              <a:t>.</a:t>
            </a:r>
            <a:endParaRPr lang="en-US" sz="2000" dirty="0" smtClean="0">
              <a:latin typeface="Arial"/>
              <a:cs typeface="Arial"/>
            </a:endParaRP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Clean, </a:t>
            </a:r>
            <a:r>
              <a:rPr lang="en-US" sz="2000" dirty="0">
                <a:latin typeface="Arial"/>
                <a:cs typeface="Arial"/>
              </a:rPr>
              <a:t>documented and preferably vetted by the community </a:t>
            </a:r>
            <a:r>
              <a:rPr lang="en-US" sz="2000" dirty="0" smtClean="0">
                <a:latin typeface="Arial"/>
                <a:cs typeface="Arial"/>
              </a:rPr>
              <a:t>— </a:t>
            </a:r>
            <a:r>
              <a:rPr lang="en-US" sz="2000" dirty="0">
                <a:latin typeface="Arial"/>
                <a:cs typeface="Arial"/>
              </a:rPr>
              <a:t>the software should do what it says it </a:t>
            </a:r>
            <a:r>
              <a:rPr lang="en-US" sz="2000" dirty="0" smtClean="0">
                <a:latin typeface="Arial"/>
                <a:cs typeface="Arial"/>
              </a:rPr>
              <a:t>does.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All state variables described and defined </a:t>
            </a:r>
            <a:endParaRPr lang="en-US" sz="2000" dirty="0">
              <a:latin typeface="Arial"/>
              <a:ea typeface="Euphemia UCAS" charset="0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52400"/>
            <a:ext cx="8222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5) Developed Protocols for CSDMS-component models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08000"/>
            <a:ext cx="9144000" cy="5791200"/>
            <a:chOff x="0" y="0"/>
            <a:chExt cx="9144000" cy="5791200"/>
          </a:xfrm>
        </p:grpSpPr>
        <p:pic>
          <p:nvPicPr>
            <p:cNvPr id="13" name="Picture 12" descr="CMT2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79120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2667000" y="4038600"/>
              <a:ext cx="647700" cy="3048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3314700" y="4191000"/>
              <a:ext cx="2324100" cy="609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1066800" y="1485900"/>
              <a:ext cx="685800" cy="2286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752600" y="1600200"/>
              <a:ext cx="1447800" cy="609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0" y="1143000"/>
              <a:ext cx="838200" cy="30480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0" name="Straight Connector 19"/>
            <p:cNvCxnSpPr>
              <a:stCxn id="19" idx="6"/>
            </p:cNvCxnSpPr>
            <p:nvPr/>
          </p:nvCxnSpPr>
          <p:spPr>
            <a:xfrm>
              <a:off x="838200" y="1295400"/>
              <a:ext cx="457200" cy="838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304800" y="6403975"/>
            <a:ext cx="530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CMT ‘help system’ avoids black-box syndrome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206173" y="0"/>
            <a:ext cx="8580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5) Developed GUI </a:t>
            </a:r>
            <a:r>
              <a:rPr lang="en-US" sz="2400" b="1" dirty="0"/>
              <a:t>for running </a:t>
            </a:r>
            <a:r>
              <a:rPr lang="en-US" sz="2400" b="1" dirty="0" smtClean="0"/>
              <a:t>CSDMS-component models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1295400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Tx/>
              <a:buAutoNum type="arabicParenBoth"/>
            </a:pPr>
            <a:r>
              <a:rPr lang="en-US" sz="2000" dirty="0" smtClean="0">
                <a:latin typeface="Arial"/>
                <a:cs typeface="Arial"/>
              </a:rPr>
              <a:t>Platform</a:t>
            </a:r>
            <a:r>
              <a:rPr lang="en-US" sz="2000" dirty="0">
                <a:latin typeface="Arial"/>
                <a:cs typeface="Arial"/>
              </a:rPr>
              <a:t>-independent </a:t>
            </a:r>
            <a:r>
              <a:rPr lang="en-US" sz="2000" i="1" dirty="0" smtClean="0">
                <a:latin typeface="Arial"/>
                <a:cs typeface="Arial"/>
              </a:rPr>
              <a:t>GUI CMT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Linux, Mac OS X, Windows)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dirty="0">
                <a:latin typeface="Arial"/>
                <a:cs typeface="Arial"/>
              </a:rPr>
              <a:t>L</a:t>
            </a:r>
            <a:r>
              <a:rPr lang="en-US" sz="2000" dirty="0" smtClean="0">
                <a:latin typeface="Arial"/>
                <a:cs typeface="Arial"/>
              </a:rPr>
              <a:t>anguage interoperability (C, C++, Java, Python, Fortran) with </a:t>
            </a:r>
            <a:r>
              <a:rPr lang="en-US" sz="2000" i="1" dirty="0" smtClean="0">
                <a:latin typeface="Arial"/>
                <a:cs typeface="Arial"/>
              </a:rPr>
              <a:t>Babel;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Component preparation </a:t>
            </a:r>
            <a:r>
              <a:rPr lang="en-US" sz="2000" i="1" dirty="0" smtClean="0">
                <a:latin typeface="Arial"/>
                <a:cs typeface="Arial"/>
              </a:rPr>
              <a:t>&amp; </a:t>
            </a:r>
            <a:r>
              <a:rPr lang="en-US" sz="2000" dirty="0" smtClean="0">
                <a:latin typeface="Arial"/>
                <a:cs typeface="Arial"/>
              </a:rPr>
              <a:t>project management using </a:t>
            </a:r>
            <a:r>
              <a:rPr lang="en-US" sz="2000" i="1" dirty="0" smtClean="0">
                <a:latin typeface="Arial"/>
                <a:cs typeface="Arial"/>
              </a:rPr>
              <a:t>Bocca;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i="1" smtClean="0">
                <a:latin typeface="Arial"/>
                <a:cs typeface="Arial"/>
              </a:rPr>
              <a:t> </a:t>
            </a:r>
            <a:r>
              <a:rPr lang="en-US" sz="2000" smtClean="0">
                <a:latin typeface="Arial"/>
                <a:cs typeface="Arial"/>
              </a:rPr>
              <a:t>Low-level </a:t>
            </a:r>
            <a:r>
              <a:rPr lang="en-US" sz="2000" dirty="0" smtClean="0">
                <a:latin typeface="Arial"/>
                <a:cs typeface="Arial"/>
              </a:rPr>
              <a:t>model coupling within a HPC environment using </a:t>
            </a:r>
            <a:r>
              <a:rPr lang="en-US" sz="2000" i="1" dirty="0" smtClean="0">
                <a:latin typeface="Arial"/>
                <a:cs typeface="Arial"/>
              </a:rPr>
              <a:t>Ccaffeine;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Single-processor spatial regridding (OpenMI </a:t>
            </a:r>
            <a:r>
              <a:rPr lang="en-US" sz="2000" i="1" dirty="0" smtClean="0">
                <a:latin typeface="Arial"/>
                <a:cs typeface="Arial"/>
              </a:rPr>
              <a:t>Regrid) </a:t>
            </a:r>
            <a:r>
              <a:rPr lang="en-US" sz="2000" dirty="0" smtClean="0">
                <a:latin typeface="Arial"/>
                <a:cs typeface="Arial"/>
              </a:rPr>
              <a:t>or multi-processor</a:t>
            </a: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spatial regridding (ESMF </a:t>
            </a:r>
            <a:r>
              <a:rPr lang="en-US" sz="2000" i="1" dirty="0" err="1" smtClean="0">
                <a:latin typeface="Arial"/>
                <a:cs typeface="Arial"/>
              </a:rPr>
              <a:t>Regrid</a:t>
            </a:r>
            <a:r>
              <a:rPr lang="en-US" sz="2000" i="1" dirty="0" smtClean="0">
                <a:latin typeface="Arial"/>
                <a:cs typeface="Arial"/>
              </a:rPr>
              <a:t>) </a:t>
            </a:r>
            <a:r>
              <a:rPr lang="en-US" sz="2000" dirty="0" smtClean="0">
                <a:latin typeface="Arial"/>
                <a:cs typeface="Arial"/>
              </a:rPr>
              <a:t>– all grid types;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dirty="0" smtClean="0">
                <a:latin typeface="Arial"/>
                <a:cs typeface="Arial"/>
              </a:rPr>
              <a:t>Component interface standards BMI &amp; CMI; 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dirty="0">
                <a:latin typeface="Arial"/>
                <a:cs typeface="Arial"/>
              </a:rPr>
              <a:t>O</a:t>
            </a:r>
            <a:r>
              <a:rPr lang="en-US" sz="2000" dirty="0" smtClean="0">
                <a:latin typeface="Arial"/>
                <a:cs typeface="Arial"/>
              </a:rPr>
              <a:t>pen</a:t>
            </a:r>
            <a:r>
              <a:rPr lang="en-US" sz="2000" dirty="0">
                <a:latin typeface="Arial"/>
                <a:cs typeface="Arial"/>
              </a:rPr>
              <a:t>-source standards (e.g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</a:rPr>
              <a:t>CCA, SIDL, OGC, </a:t>
            </a:r>
            <a:r>
              <a:rPr lang="en-US" sz="2000" dirty="0" smtClean="0">
                <a:latin typeface="Arial"/>
                <a:cs typeface="Arial"/>
              </a:rPr>
              <a:t>MPI, </a:t>
            </a:r>
            <a:r>
              <a:rPr lang="en-US" sz="2000" dirty="0" err="1" smtClean="0">
                <a:latin typeface="Arial"/>
                <a:cs typeface="Arial"/>
              </a:rPr>
              <a:t>NetCDF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err="1" smtClean="0">
                <a:latin typeface="Arial"/>
                <a:cs typeface="Arial"/>
              </a:rPr>
              <a:t>OpenDAP</a:t>
            </a:r>
            <a:r>
              <a:rPr lang="en-US" sz="2000" dirty="0" smtClean="0">
                <a:latin typeface="Arial"/>
                <a:cs typeface="Arial"/>
              </a:rPr>
              <a:t>) to avoid proprietary dependencies (e.g. Windows </a:t>
            </a:r>
            <a:r>
              <a:rPr lang="en-US" sz="2000" dirty="0">
                <a:latin typeface="Arial"/>
                <a:cs typeface="Arial"/>
              </a:rPr>
              <a:t>C</a:t>
            </a:r>
            <a:r>
              <a:rPr lang="en-US" sz="2000" baseline="30000" dirty="0">
                <a:latin typeface="Arial"/>
                <a:cs typeface="Arial"/>
              </a:rPr>
              <a:t>#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err="1">
                <a:latin typeface="Arial"/>
                <a:cs typeface="Arial"/>
              </a:rPr>
              <a:t>Matlab</a:t>
            </a:r>
            <a:r>
              <a:rPr lang="en-US" sz="2000" dirty="0">
                <a:latin typeface="Arial"/>
                <a:cs typeface="Arial"/>
              </a:rPr>
              <a:t>).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Visualization of large datasets in a multiple processor environment (</a:t>
            </a:r>
            <a:r>
              <a:rPr lang="en-US" sz="2000" i="1" dirty="0" err="1" smtClean="0">
                <a:latin typeface="Arial"/>
                <a:cs typeface="Arial"/>
              </a:rPr>
              <a:t>VisIt</a:t>
            </a:r>
            <a:r>
              <a:rPr lang="en-US" sz="2000" i="1" dirty="0" smtClean="0">
                <a:latin typeface="Arial"/>
                <a:cs typeface="Arial"/>
              </a:rPr>
              <a:t>)</a:t>
            </a:r>
          </a:p>
          <a:p>
            <a:pPr marL="342900" indent="-342900">
              <a:spcAft>
                <a:spcPts val="1200"/>
              </a:spcAft>
              <a:buAutoNum type="arabicParenBoth"/>
            </a:pP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Message passing within the HPC environment using </a:t>
            </a:r>
            <a:r>
              <a:rPr lang="en-US" sz="2000" i="1" dirty="0" smtClean="0">
                <a:latin typeface="Arial"/>
                <a:cs typeface="Arial"/>
              </a:rPr>
              <a:t>MPI (MPICH) &amp; </a:t>
            </a:r>
            <a:r>
              <a:rPr lang="en-US" sz="2000" i="1" dirty="0" err="1" smtClean="0">
                <a:latin typeface="Arial"/>
                <a:cs typeface="Arial"/>
              </a:rPr>
              <a:t>OpenMP</a:t>
            </a:r>
            <a:r>
              <a:rPr lang="en-US" sz="2000" i="1" dirty="0" smtClean="0">
                <a:latin typeface="Arial"/>
                <a:cs typeface="Arial"/>
              </a:rPr>
              <a:t> with </a:t>
            </a:r>
            <a:r>
              <a:rPr lang="en-US" sz="2000" i="1" dirty="0" err="1" smtClean="0">
                <a:latin typeface="Arial"/>
                <a:cs typeface="Arial"/>
              </a:rPr>
              <a:t>PETSc</a:t>
            </a:r>
            <a:r>
              <a:rPr lang="en-US" sz="2000" i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- Portable Extensible Toolkit for Scientific Computation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6173" y="790545"/>
            <a:ext cx="4697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latin typeface="Arial"/>
                <a:cs typeface="Arial"/>
              </a:rPr>
              <a:t>CSDMS CMT Framework &amp; Services</a:t>
            </a:r>
            <a:r>
              <a:rPr lang="en-US" sz="2000" dirty="0" smtClean="0">
                <a:latin typeface="Arial"/>
                <a:cs typeface="Arial"/>
              </a:rPr>
              <a:t>: 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173" y="0"/>
            <a:ext cx="6442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5) CSDMS</a:t>
            </a:r>
            <a:r>
              <a:rPr lang="en-US" sz="2400" b="1" dirty="0"/>
              <a:t> </a:t>
            </a:r>
            <a:r>
              <a:rPr lang="en-US" sz="2400" b="1" dirty="0" smtClean="0"/>
              <a:t>CMT - component modeling tool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52600" y="551282"/>
            <a:ext cx="5562600" cy="4020718"/>
            <a:chOff x="1079500" y="1409700"/>
            <a:chExt cx="6946900" cy="5043487"/>
          </a:xfrm>
        </p:grpSpPr>
        <p:grpSp>
          <p:nvGrpSpPr>
            <p:cNvPr id="16386" name="Group 7"/>
            <p:cNvGrpSpPr>
              <a:grpSpLocks/>
            </p:cNvGrpSpPr>
            <p:nvPr/>
          </p:nvGrpSpPr>
          <p:grpSpPr bwMode="auto">
            <a:xfrm>
              <a:off x="5724525" y="3714749"/>
              <a:ext cx="1806576" cy="2719389"/>
              <a:chOff x="1725584" y="3006233"/>
              <a:chExt cx="1805893" cy="2719849"/>
            </a:xfrm>
          </p:grpSpPr>
          <p:grpSp>
            <p:nvGrpSpPr>
              <p:cNvPr id="16406" name="Group 5"/>
              <p:cNvGrpSpPr>
                <a:grpSpLocks/>
              </p:cNvGrpSpPr>
              <p:nvPr/>
            </p:nvGrpSpPr>
            <p:grpSpPr bwMode="auto">
              <a:xfrm>
                <a:off x="1725584" y="3006233"/>
                <a:ext cx="1805893" cy="2719849"/>
                <a:chOff x="1725584" y="2052615"/>
                <a:chExt cx="1805893" cy="2719849"/>
              </a:xfrm>
            </p:grpSpPr>
            <p:sp>
              <p:nvSpPr>
                <p:cNvPr id="2" name="Pentagon 1"/>
                <p:cNvSpPr/>
                <p:nvPr/>
              </p:nvSpPr>
              <p:spPr>
                <a:xfrm rot="16200000">
                  <a:off x="1905301" y="3146289"/>
                  <a:ext cx="1446458" cy="1805892"/>
                </a:xfrm>
                <a:prstGeom prst="homePlat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" name="Chevron 2"/>
                <p:cNvSpPr/>
                <p:nvPr/>
              </p:nvSpPr>
              <p:spPr>
                <a:xfrm rot="16200000">
                  <a:off x="1871959" y="1906241"/>
                  <a:ext cx="1513144" cy="1805892"/>
                </a:xfrm>
                <a:prstGeom prst="chevro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410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2154468" y="3739923"/>
                  <a:ext cx="993104" cy="656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2800" b="1" dirty="0"/>
                    <a:t>BMI</a:t>
                  </a:r>
                </a:p>
              </p:txBody>
            </p:sp>
          </p:grpSp>
          <p:sp>
            <p:nvSpPr>
              <p:cNvPr id="16407" name="TextBox 9"/>
              <p:cNvSpPr txBox="1">
                <a:spLocks noChangeArrowheads="1"/>
              </p:cNvSpPr>
              <p:nvPr/>
            </p:nvSpPr>
            <p:spPr bwMode="auto">
              <a:xfrm>
                <a:off x="2134103" y="3198029"/>
                <a:ext cx="979096" cy="656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800" b="1" dirty="0"/>
                  <a:t>CMI</a:t>
                </a:r>
              </a:p>
            </p:txBody>
          </p:sp>
        </p:grpSp>
        <p:grpSp>
          <p:nvGrpSpPr>
            <p:cNvPr id="16387" name="Group 12"/>
            <p:cNvGrpSpPr>
              <a:grpSpLocks/>
            </p:cNvGrpSpPr>
            <p:nvPr/>
          </p:nvGrpSpPr>
          <p:grpSpPr bwMode="auto">
            <a:xfrm>
              <a:off x="1512888" y="3732213"/>
              <a:ext cx="1804987" cy="2720974"/>
              <a:chOff x="1725584" y="3006234"/>
              <a:chExt cx="1805892" cy="2719847"/>
            </a:xfrm>
          </p:grpSpPr>
          <p:grpSp>
            <p:nvGrpSpPr>
              <p:cNvPr id="16401" name="Group 13"/>
              <p:cNvGrpSpPr>
                <a:grpSpLocks/>
              </p:cNvGrpSpPr>
              <p:nvPr/>
            </p:nvGrpSpPr>
            <p:grpSpPr bwMode="auto">
              <a:xfrm>
                <a:off x="1725584" y="3006234"/>
                <a:ext cx="1805892" cy="2719847"/>
                <a:chOff x="1725584" y="2052616"/>
                <a:chExt cx="1805892" cy="2719847"/>
              </a:xfrm>
            </p:grpSpPr>
            <p:sp>
              <p:nvSpPr>
                <p:cNvPr id="16" name="Pentagon 15"/>
                <p:cNvSpPr/>
                <p:nvPr/>
              </p:nvSpPr>
              <p:spPr>
                <a:xfrm rot="16200000">
                  <a:off x="1904930" y="3145917"/>
                  <a:ext cx="1447200" cy="1805892"/>
                </a:xfrm>
                <a:prstGeom prst="homePlat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" name="Chevron 16"/>
                <p:cNvSpPr/>
                <p:nvPr/>
              </p:nvSpPr>
              <p:spPr>
                <a:xfrm rot="16200000">
                  <a:off x="1871606" y="1906594"/>
                  <a:ext cx="1513848" cy="1805892"/>
                </a:xfrm>
                <a:prstGeom prst="chevro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405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2154469" y="3721483"/>
                  <a:ext cx="993977" cy="6560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2800" b="1" dirty="0"/>
                    <a:t>BMI</a:t>
                  </a:r>
                </a:p>
              </p:txBody>
            </p:sp>
          </p:grpSp>
          <p:sp>
            <p:nvSpPr>
              <p:cNvPr id="16402" name="TextBox 14"/>
              <p:cNvSpPr txBox="1">
                <a:spLocks noChangeArrowheads="1"/>
              </p:cNvSpPr>
              <p:nvPr/>
            </p:nvSpPr>
            <p:spPr bwMode="auto">
              <a:xfrm>
                <a:off x="2134104" y="3198029"/>
                <a:ext cx="979957" cy="6560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800" b="1"/>
                  <a:t>CMI</a:t>
                </a:r>
              </a:p>
            </p:txBody>
          </p:sp>
        </p:grpSp>
        <p:sp>
          <p:nvSpPr>
            <p:cNvPr id="11" name="Left-Right Arrow 10"/>
            <p:cNvSpPr/>
            <p:nvPr/>
          </p:nvSpPr>
          <p:spPr>
            <a:xfrm>
              <a:off x="3740150" y="4359275"/>
              <a:ext cx="1617663" cy="484188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12888" y="1409700"/>
              <a:ext cx="6159500" cy="6953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dirty="0">
                  <a:solidFill>
                    <a:srgbClr val="000000"/>
                  </a:solidFill>
                </a:rPr>
                <a:t>CCA Framework</a:t>
              </a:r>
            </a:p>
          </p:txBody>
        </p:sp>
        <p:sp>
          <p:nvSpPr>
            <p:cNvPr id="19" name="Up-Down Arrow 18"/>
            <p:cNvSpPr/>
            <p:nvPr/>
          </p:nvSpPr>
          <p:spPr>
            <a:xfrm>
              <a:off x="2227263" y="2365375"/>
              <a:ext cx="400050" cy="1114425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Up-Down Arrow 21"/>
            <p:cNvSpPr/>
            <p:nvPr/>
          </p:nvSpPr>
          <p:spPr>
            <a:xfrm>
              <a:off x="6397625" y="2362200"/>
              <a:ext cx="400050" cy="1112838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6392" name="Group 23"/>
            <p:cNvGrpSpPr>
              <a:grpSpLocks/>
            </p:cNvGrpSpPr>
            <p:nvPr/>
          </p:nvGrpSpPr>
          <p:grpSpPr bwMode="auto">
            <a:xfrm>
              <a:off x="3097213" y="2400300"/>
              <a:ext cx="2905125" cy="887413"/>
              <a:chOff x="3096565" y="2400518"/>
              <a:chExt cx="2905204" cy="887148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3096565" y="2400518"/>
                <a:ext cx="2905204" cy="88714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400" name="TextBox 20"/>
              <p:cNvSpPr txBox="1">
                <a:spLocks noChangeArrowheads="1"/>
              </p:cNvSpPr>
              <p:nvPr/>
            </p:nvSpPr>
            <p:spPr bwMode="auto">
              <a:xfrm>
                <a:off x="3457937" y="2439274"/>
                <a:ext cx="2224223" cy="787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>
                  <a:lnSpc>
                    <a:spcPct val="70000"/>
                  </a:lnSpc>
                </a:pPr>
                <a:r>
                  <a:rPr lang="en-US" dirty="0"/>
                  <a:t>   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/>
                  <a:t>Service</a:t>
                </a:r>
              </a:p>
              <a:p>
                <a:pPr eaLnBrk="1" hangingPunct="1">
                  <a:lnSpc>
                    <a:spcPct val="70000"/>
                  </a:lnSpc>
                </a:pPr>
                <a:r>
                  <a:rPr lang="en-US" dirty="0"/>
                  <a:t>Components</a:t>
                </a:r>
              </a:p>
            </p:txBody>
          </p:sp>
        </p:grpSp>
        <p:sp>
          <p:nvSpPr>
            <p:cNvPr id="27" name="Left-Right Arrow 26"/>
            <p:cNvSpPr/>
            <p:nvPr/>
          </p:nvSpPr>
          <p:spPr>
            <a:xfrm rot="18433930">
              <a:off x="3059113" y="3727450"/>
              <a:ext cx="730250" cy="257175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Left-Right Arrow 29"/>
            <p:cNvSpPr/>
            <p:nvPr/>
          </p:nvSpPr>
          <p:spPr>
            <a:xfrm rot="2903311">
              <a:off x="5275263" y="3670300"/>
              <a:ext cx="731837" cy="258763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Up-Down Arrow 27"/>
            <p:cNvSpPr/>
            <p:nvPr/>
          </p:nvSpPr>
          <p:spPr>
            <a:xfrm>
              <a:off x="1079500" y="4759325"/>
              <a:ext cx="285750" cy="1404938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Up-Down Arrow 31"/>
            <p:cNvSpPr/>
            <p:nvPr/>
          </p:nvSpPr>
          <p:spPr>
            <a:xfrm>
              <a:off x="7740650" y="4740275"/>
              <a:ext cx="285750" cy="1404938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397" name="TextBox 28"/>
            <p:cNvSpPr txBox="1">
              <a:spLocks noChangeArrowheads="1"/>
            </p:cNvSpPr>
            <p:nvPr/>
          </p:nvSpPr>
          <p:spPr bwMode="auto">
            <a:xfrm>
              <a:off x="1840804" y="5874718"/>
              <a:ext cx="962024" cy="368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Model 1</a:t>
              </a:r>
            </a:p>
          </p:txBody>
        </p:sp>
        <p:sp>
          <p:nvSpPr>
            <p:cNvPr id="16398" name="TextBox 33"/>
            <p:cNvSpPr txBox="1">
              <a:spLocks noChangeArrowheads="1"/>
            </p:cNvSpPr>
            <p:nvPr/>
          </p:nvSpPr>
          <p:spPr bwMode="auto">
            <a:xfrm>
              <a:off x="6027977" y="5877391"/>
              <a:ext cx="962024" cy="368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Model 2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06173" y="0"/>
            <a:ext cx="8785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5) Protocols </a:t>
            </a:r>
            <a:r>
              <a:rPr lang="en-US" sz="2400" b="1" dirty="0"/>
              <a:t>&amp; GUI for running </a:t>
            </a:r>
            <a:r>
              <a:rPr lang="en-US" sz="2400" b="1" dirty="0" smtClean="0"/>
              <a:t>CSDMS-component models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82586" y="494133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BMI</a:t>
            </a:r>
            <a:r>
              <a:rPr lang="en-US" dirty="0" smtClean="0">
                <a:solidFill>
                  <a:srgbClr val="000000"/>
                </a:solidFill>
              </a:rPr>
              <a:t> CSDMS "</a:t>
            </a:r>
            <a:r>
              <a:rPr lang="en-US" dirty="0">
                <a:solidFill>
                  <a:srgbClr val="000000"/>
                </a:solidFill>
              </a:rPr>
              <a:t>Basic Model Interface" </a:t>
            </a:r>
            <a:r>
              <a:rPr lang="en-US" dirty="0" smtClean="0">
                <a:solidFill>
                  <a:srgbClr val="000000"/>
                </a:solidFill>
              </a:rPr>
              <a:t>is a </a:t>
            </a:r>
            <a:r>
              <a:rPr lang="en-US" dirty="0">
                <a:solidFill>
                  <a:srgbClr val="000000"/>
                </a:solidFill>
              </a:rPr>
              <a:t>set of </a:t>
            </a:r>
            <a:r>
              <a:rPr lang="en-US" dirty="0" smtClean="0">
                <a:solidFill>
                  <a:srgbClr val="000000"/>
                </a:solidFill>
              </a:rPr>
              <a:t>public functions for developers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5" name="Picture 3" descr="Unifo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76" y="1670226"/>
            <a:ext cx="1354933" cy="66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Rectiline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4543" y="1758200"/>
            <a:ext cx="1346585" cy="58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Structur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86" y="3214508"/>
            <a:ext cx="1441623" cy="79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 descr="Unstructur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3214508"/>
            <a:ext cx="1234209" cy="86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2585" y="5410200"/>
            <a:ext cx="9075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rgbClr val="000000"/>
                </a:solidFill>
              </a:rPr>
              <a:t>CMI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CSDMS “Component Model Interface” provides BMI components with CMT services for coupling </a:t>
            </a:r>
            <a:r>
              <a:rPr lang="en-US" dirty="0">
                <a:solidFill>
                  <a:srgbClr val="000000"/>
                </a:solidFill>
              </a:rPr>
              <a:t>models </a:t>
            </a:r>
            <a:r>
              <a:rPr lang="en-US" dirty="0" smtClean="0">
                <a:solidFill>
                  <a:srgbClr val="000000"/>
                </a:solidFill>
              </a:rPr>
              <a:t>written in different: </a:t>
            </a:r>
            <a:r>
              <a:rPr lang="en-US" dirty="0">
                <a:solidFill>
                  <a:srgbClr val="000000"/>
                </a:solidFill>
              </a:rPr>
              <a:t>1) programming </a:t>
            </a:r>
            <a:r>
              <a:rPr lang="en-US" dirty="0" smtClean="0">
                <a:solidFill>
                  <a:srgbClr val="000000"/>
                </a:solidFill>
              </a:rPr>
              <a:t>languages, 2) computational grids, 3) time-stepping, 4) variable names, 5) units; or 6) to run models </a:t>
            </a:r>
            <a:r>
              <a:rPr lang="en-US" dirty="0">
                <a:solidFill>
                  <a:srgbClr val="000000"/>
                </a:solidFill>
              </a:rPr>
              <a:t>on </a:t>
            </a:r>
            <a:r>
              <a:rPr lang="en-US" dirty="0" smtClean="0">
                <a:solidFill>
                  <a:srgbClr val="000000"/>
                </a:solidFill>
              </a:rPr>
              <a:t>HPCC, or to 6) write </a:t>
            </a:r>
            <a:r>
              <a:rPr lang="en-US" dirty="0">
                <a:solidFill>
                  <a:srgbClr val="000000"/>
                </a:solidFill>
              </a:rPr>
              <a:t>output to </a:t>
            </a:r>
            <a:r>
              <a:rPr lang="en-US" dirty="0" err="1">
                <a:solidFill>
                  <a:srgbClr val="000000"/>
                </a:solidFill>
              </a:rPr>
              <a:t>NetCDF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files (and future service functionality….)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24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781" y="612899"/>
            <a:ext cx="6766127" cy="5578352"/>
            <a:chOff x="31781" y="612899"/>
            <a:chExt cx="6766127" cy="5578352"/>
          </a:xfrm>
        </p:grpSpPr>
        <p:pic>
          <p:nvPicPr>
            <p:cNvPr id="4" name="Picture 3" descr="CEM &amp; Avulsion &amp; HydroTrend &amp; Waves.tiff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5664"/>
            <a:stretch/>
          </p:blipFill>
          <p:spPr>
            <a:xfrm>
              <a:off x="31781" y="612899"/>
              <a:ext cx="6766127" cy="5578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19200" y="4447401"/>
              <a:ext cx="18441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Coastal Evolution Model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36939" y="4419600"/>
              <a:ext cx="6492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Waves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99748" y="3200400"/>
              <a:ext cx="9914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HydroTrend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24200" y="2621142"/>
              <a:ext cx="11570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Delta Avulsion</a:t>
              </a:r>
              <a:endParaRPr lang="en-US" sz="12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882214" y="-4510"/>
            <a:ext cx="6798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6) </a:t>
            </a:r>
            <a:r>
              <a:rPr lang="en-US" sz="2400" b="1" dirty="0"/>
              <a:t>Model </a:t>
            </a:r>
            <a:r>
              <a:rPr lang="en-US" sz="2400" b="1" dirty="0" smtClean="0"/>
              <a:t>Coupling Example</a:t>
            </a:r>
            <a:endParaRPr lang="en-US" sz="2400" b="1" dirty="0"/>
          </a:p>
        </p:txBody>
      </p:sp>
      <p:pic>
        <p:nvPicPr>
          <p:cNvPr id="2" name="Picture 1" descr="RosettaNile.png"/>
          <p:cNvPicPr>
            <a:picLocks noChangeAspect="1"/>
          </p:cNvPicPr>
          <p:nvPr/>
        </p:nvPicPr>
        <p:blipFill>
          <a:blip r:embed="rId4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38600"/>
            <a:ext cx="2525332" cy="1679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1" y="1143000"/>
            <a:ext cx="2285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Running CMT allows a user’s computer to become a client that </a:t>
            </a:r>
            <a:r>
              <a:rPr lang="en-US" dirty="0" smtClean="0"/>
              <a:t>connects </a:t>
            </a:r>
            <a:r>
              <a:rPr lang="en-US" dirty="0"/>
              <a:t>remotely to a server on the CSDMS HPC cluster, where the model computation takes place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781" y="6368534"/>
            <a:ext cx="812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Coupled code has 3 legacy models and 1 new model of &gt; 7 developers linked.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M &amp; Avulsion &amp; HydroTrend &amp; Waves.tiff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1" y="612899"/>
            <a:ext cx="2635219" cy="16731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33600" y="0"/>
            <a:ext cx="5280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6) </a:t>
            </a:r>
            <a:r>
              <a:rPr lang="en-US" sz="2400" b="1" dirty="0"/>
              <a:t>Model Coupling &amp; Model </a:t>
            </a:r>
            <a:r>
              <a:rPr lang="en-US" sz="2400" b="1" dirty="0" smtClean="0"/>
              <a:t>Reuse</a:t>
            </a:r>
            <a:endParaRPr lang="en-US" sz="2400" b="1" dirty="0"/>
          </a:p>
        </p:txBody>
      </p:sp>
      <p:pic>
        <p:nvPicPr>
          <p:cNvPr id="2" name="case_7.mpe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807" t="33663" r="10120" b="32220"/>
          <a:stretch/>
        </p:blipFill>
        <p:spPr>
          <a:xfrm>
            <a:off x="80934" y="2514600"/>
            <a:ext cx="8986866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410200"/>
            <a:ext cx="88392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Coupling a coastal evolution model (CEM) with a delta avulsion model (Avulse), a hydrological model (</a:t>
            </a:r>
            <a:r>
              <a:rPr lang="en-US" dirty="0" err="1" smtClean="0"/>
              <a:t>HydroTrend</a:t>
            </a:r>
            <a:r>
              <a:rPr lang="en-US" dirty="0" smtClean="0"/>
              <a:t>) and a wave generator (WAVE). </a:t>
            </a:r>
          </a:p>
          <a:p>
            <a:r>
              <a:rPr lang="en-US" dirty="0" smtClean="0"/>
              <a:t>These codes were all in C, but originally had different dimensions (1D and 2D).</a:t>
            </a:r>
          </a:p>
          <a:p>
            <a:endParaRPr lang="en-US" dirty="0" smtClean="0"/>
          </a:p>
          <a:p>
            <a:r>
              <a:rPr lang="en-US" sz="1400" i="1" dirty="0" smtClean="0"/>
              <a:t>(Ashton et al., Computers &amp; Geoscience, </a:t>
            </a:r>
            <a:r>
              <a:rPr lang="en-US" sz="1400" i="1" dirty="0" smtClean="0"/>
              <a:t>2012)</a:t>
            </a:r>
            <a:endParaRPr lang="en-US" sz="1400" i="1" dirty="0"/>
          </a:p>
        </p:txBody>
      </p:sp>
      <p:pic>
        <p:nvPicPr>
          <p:cNvPr id="9" name="Picture 8" descr="CM Capture 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683238"/>
            <a:ext cx="7624763" cy="22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18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ase_4.mpe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0" y="-457200"/>
            <a:ext cx="10515600" cy="7886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762000"/>
            <a:ext cx="71166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Single River, High Sediment Supply</a:t>
            </a:r>
          </a:p>
          <a:p>
            <a:r>
              <a:rPr lang="en-US" sz="3200" b="1" dirty="0" smtClean="0"/>
              <a:t>Wave-dominated Delta Evolution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457200" y="5664498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i="1" dirty="0" smtClean="0"/>
              <a:t>(Ashton et al., Computers &amp; Geosciences, 2011 in press)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62083"/>
            <a:ext cx="9109703" cy="230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lnSpc>
                <a:spcPct val="120000"/>
              </a:lnSpc>
            </a:pPr>
            <a:r>
              <a:rPr lang="en-US" sz="2000" b="1" dirty="0" smtClean="0">
                <a:latin typeface="Arial"/>
                <a:cs typeface="Arial"/>
              </a:rPr>
              <a:t>CSDMS Model Domains &amp; </a:t>
            </a:r>
            <a:r>
              <a:rPr lang="en-US" sz="2000" b="1" dirty="0" smtClean="0">
                <a:latin typeface="Arial"/>
                <a:cs typeface="Arial"/>
              </a:rPr>
              <a:t>Scales</a:t>
            </a:r>
          </a:p>
          <a:p>
            <a:pPr marL="231775" indent="-231775">
              <a:lnSpc>
                <a:spcPct val="120000"/>
              </a:lnSpc>
            </a:pPr>
            <a:endParaRPr lang="en-US" sz="2000" b="1" dirty="0" smtClean="0">
              <a:latin typeface="Arial"/>
              <a:cs typeface="Arial"/>
            </a:endParaRPr>
          </a:p>
          <a:p>
            <a:pPr marL="231775" indent="-231775">
              <a:lnSpc>
                <a:spcPct val="120000"/>
              </a:lnSpc>
            </a:pPr>
            <a:r>
              <a:rPr lang="en-US" sz="1600" dirty="0" err="1" smtClean="0">
                <a:latin typeface="Arial"/>
                <a:cs typeface="Arial"/>
              </a:rPr>
              <a:t>Cryosphere</a:t>
            </a:r>
            <a:r>
              <a:rPr lang="en-US" sz="1600" dirty="0" smtClean="0">
                <a:latin typeface="Arial"/>
                <a:cs typeface="Arial"/>
              </a:rPr>
              <a:t>: glaciers, permafrost, icebergs</a:t>
            </a:r>
          </a:p>
          <a:p>
            <a:pPr marL="231775" indent="-231775"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Hydrology: watershed, reach to global, discharge and sediment transport</a:t>
            </a:r>
          </a:p>
          <a:p>
            <a:pPr marL="231775" indent="-231775"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Terrestrial: </a:t>
            </a:r>
            <a:r>
              <a:rPr lang="en-US" sz="1600" dirty="0" err="1" smtClean="0">
                <a:latin typeface="Arial"/>
                <a:cs typeface="Arial"/>
              </a:rPr>
              <a:t>hillslope</a:t>
            </a:r>
            <a:r>
              <a:rPr lang="en-US" sz="1600" dirty="0" smtClean="0">
                <a:latin typeface="Arial"/>
                <a:cs typeface="Arial"/>
              </a:rPr>
              <a:t> processes, landslides, river processes, coupling to tectonics</a:t>
            </a:r>
          </a:p>
          <a:p>
            <a:pPr marL="231775" indent="-231775"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Coastal: wetlands, estuarine processes, beach and barriers, storm erosion</a:t>
            </a:r>
          </a:p>
          <a:p>
            <a:pPr marL="231775" indent="-231775"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Marine: circulation, surges, tides, waves, gravity flows, turbidity </a:t>
            </a:r>
            <a:r>
              <a:rPr lang="en-US" sz="1600" dirty="0" smtClean="0">
                <a:latin typeface="Arial"/>
                <a:cs typeface="Arial"/>
              </a:rPr>
              <a:t>currents</a:t>
            </a:r>
            <a:r>
              <a:rPr lang="en-US" sz="1600" dirty="0" smtClean="0">
                <a:latin typeface="Arial"/>
                <a:cs typeface="Arial"/>
                <a:sym typeface="Wingdings"/>
              </a:rPr>
              <a:t>	</a:t>
            </a:r>
            <a:r>
              <a:rPr lang="en-US" sz="1400" dirty="0" smtClean="0">
                <a:latin typeface="Arial"/>
                <a:cs typeface="Arial"/>
                <a:sym typeface="Wingdings"/>
              </a:rPr>
              <a:t>	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4" name="Picture 3" descr="S2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28900"/>
            <a:ext cx="4071832" cy="3162300"/>
          </a:xfrm>
          <a:prstGeom prst="rect">
            <a:avLst/>
          </a:prstGeom>
        </p:spPr>
      </p:pic>
      <p:pic>
        <p:nvPicPr>
          <p:cNvPr id="5" name="Picture 4" descr="coastalerosionduetoSidrB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2628900"/>
            <a:ext cx="4216400" cy="316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040" y="5867400"/>
            <a:ext cx="3740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River discharge and Delta Plume Dynamics, </a:t>
            </a:r>
          </a:p>
          <a:p>
            <a:r>
              <a:rPr lang="en-US" sz="1400" i="1" dirty="0" smtClean="0"/>
              <a:t>Greenland</a:t>
            </a:r>
            <a:endParaRPr lang="en-US" sz="1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4775200" y="5867400"/>
            <a:ext cx="4420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Floodplain and coastal aggradation and degradation, </a:t>
            </a:r>
          </a:p>
          <a:p>
            <a:r>
              <a:rPr lang="en-US" sz="1400" i="1" dirty="0" smtClean="0"/>
              <a:t>Ganges delta, Bangladesh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326723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ase_8.mpe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57200" y="-76200"/>
            <a:ext cx="10134600" cy="6942201"/>
          </a:xfrm>
        </p:spPr>
      </p:pic>
      <p:sp>
        <p:nvSpPr>
          <p:cNvPr id="5" name="TextBox 4"/>
          <p:cNvSpPr txBox="1"/>
          <p:nvPr/>
        </p:nvSpPr>
        <p:spPr>
          <a:xfrm>
            <a:off x="457200" y="762000"/>
            <a:ext cx="76863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Multiple Rivers, High Sediment Supply</a:t>
            </a:r>
          </a:p>
          <a:p>
            <a:r>
              <a:rPr lang="en-US" sz="3200" b="1" dirty="0" smtClean="0"/>
              <a:t>Wave-dominated Delta Evolution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457200" y="5664498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i="1" dirty="0" smtClean="0"/>
              <a:t>(Ashton et al., Computers &amp; Geosciences, 2011 in press)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133600" y="71735"/>
            <a:ext cx="5280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6) </a:t>
            </a:r>
            <a:r>
              <a:rPr lang="en-US" sz="2400" b="1" dirty="0"/>
              <a:t>Model Coupling &amp; Model </a:t>
            </a:r>
            <a:r>
              <a:rPr lang="en-US" sz="2400" b="1" dirty="0" smtClean="0"/>
              <a:t>Reuse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90800" y="750680"/>
            <a:ext cx="618410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Coupling a LEM (CHILD) with a geophysical model (FLEX)</a:t>
            </a:r>
          </a:p>
          <a:p>
            <a:r>
              <a:rPr lang="en-US" dirty="0" smtClean="0"/>
              <a:t>Codes are in different languages (C and Python).</a:t>
            </a:r>
          </a:p>
          <a:p>
            <a:endParaRPr lang="en-US" dirty="0"/>
          </a:p>
          <a:p>
            <a:r>
              <a:rPr lang="en-US" sz="1400" i="1" dirty="0" err="1" smtClean="0"/>
              <a:t>Wickert</a:t>
            </a:r>
            <a:r>
              <a:rPr lang="en-US" sz="1400" i="1" dirty="0" smtClean="0"/>
              <a:t> et al., 2011, JGR in prep</a:t>
            </a:r>
            <a:endParaRPr lang="en-US" sz="1400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31781" y="512903"/>
            <a:ext cx="2482819" cy="1520702"/>
            <a:chOff x="31781" y="612898"/>
            <a:chExt cx="7555988" cy="4797301"/>
          </a:xfrm>
        </p:grpSpPr>
        <p:pic>
          <p:nvPicPr>
            <p:cNvPr id="4" name="Picture 3" descr="CEM &amp; Avulsion &amp; HydroTrend &amp; Waves.tiff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81" y="612898"/>
              <a:ext cx="7555988" cy="479730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876800" y="2133600"/>
              <a:ext cx="16764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215" y="2033605"/>
            <a:ext cx="7696200" cy="41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2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133600" y="0"/>
            <a:ext cx="5280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6) </a:t>
            </a:r>
            <a:r>
              <a:rPr lang="en-US" sz="2400" b="1" dirty="0"/>
              <a:t>Model Coupling &amp; Model </a:t>
            </a:r>
            <a:r>
              <a:rPr lang="en-US" sz="2400" b="1" dirty="0" smtClean="0"/>
              <a:t>Reuse</a:t>
            </a:r>
            <a:endParaRPr lang="en-US" sz="2400" b="1" dirty="0"/>
          </a:p>
        </p:txBody>
      </p:sp>
      <p:pic>
        <p:nvPicPr>
          <p:cNvPr id="4" name="foreland.169.m4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609600"/>
            <a:ext cx="8128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6324600"/>
            <a:ext cx="423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Andy </a:t>
            </a:r>
            <a:r>
              <a:rPr lang="en-US" sz="1400" i="1" dirty="0" err="1" smtClean="0">
                <a:solidFill>
                  <a:schemeClr val="bg1"/>
                </a:solidFill>
              </a:rPr>
              <a:t>Wickert</a:t>
            </a:r>
            <a:r>
              <a:rPr lang="en-US" sz="1400" i="1" dirty="0" smtClean="0">
                <a:solidFill>
                  <a:schemeClr val="bg1"/>
                </a:solidFill>
              </a:rPr>
              <a:t>, University of Colorado, in prep 2011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2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10"/>
          <p:cNvSpPr txBox="1">
            <a:spLocks noChangeArrowheads="1"/>
          </p:cNvSpPr>
          <p:nvPr/>
        </p:nvSpPr>
        <p:spPr bwMode="auto">
          <a:xfrm>
            <a:off x="0" y="1143000"/>
            <a:ext cx="8991600" cy="46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A </a:t>
            </a:r>
            <a:r>
              <a:rPr lang="en-US" sz="2000" dirty="0"/>
              <a:t>web-based Component Modeling Tool (</a:t>
            </a:r>
            <a:r>
              <a:rPr lang="en-US" sz="2000" b="1" dirty="0" err="1"/>
              <a:t>CMTweb</a:t>
            </a:r>
            <a:r>
              <a:rPr lang="en-US" sz="2000" dirty="0"/>
              <a:t>) that allows users to run CMT directly through a web browser </a:t>
            </a:r>
            <a:endParaRPr lang="en-US" sz="2000" dirty="0" smtClean="0"/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/>
              <a:t>P</a:t>
            </a:r>
            <a:r>
              <a:rPr lang="en-US" sz="2000" dirty="0" smtClean="0"/>
              <a:t>re</a:t>
            </a:r>
            <a:r>
              <a:rPr lang="en-US" sz="2000" dirty="0"/>
              <a:t>-built </a:t>
            </a:r>
            <a:r>
              <a:rPr lang="en-US" sz="2000" dirty="0" err="1"/>
              <a:t>executables</a:t>
            </a:r>
            <a:r>
              <a:rPr lang="en-US" sz="2000" dirty="0"/>
              <a:t> of models and tools able to run on a wide range of platforms </a:t>
            </a:r>
            <a:endParaRPr lang="en-US" sz="2000" dirty="0" smtClean="0"/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Automate ‘wrapping’ processes </a:t>
            </a:r>
            <a:r>
              <a:rPr lang="en-US" sz="2000" dirty="0"/>
              <a:t>to allow </a:t>
            </a:r>
            <a:r>
              <a:rPr lang="en-US" sz="2000" dirty="0" smtClean="0"/>
              <a:t>legacy </a:t>
            </a:r>
            <a:r>
              <a:rPr lang="en-US" sz="2000" dirty="0"/>
              <a:t>code in the </a:t>
            </a:r>
            <a:r>
              <a:rPr lang="en-US" sz="2000" dirty="0" smtClean="0"/>
              <a:t>repository </a:t>
            </a:r>
            <a:r>
              <a:rPr lang="en-US" sz="2000" dirty="0"/>
              <a:t>to become plug-and-play </a:t>
            </a:r>
            <a:r>
              <a:rPr lang="en-US" sz="2000" dirty="0" smtClean="0"/>
              <a:t>components faster 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Incorporate </a:t>
            </a:r>
            <a:r>
              <a:rPr lang="en-US" sz="2000" dirty="0"/>
              <a:t>benchmark data into the CSDMS modeling framework, </a:t>
            </a:r>
            <a:r>
              <a:rPr lang="en-US" sz="2000" dirty="0" smtClean="0"/>
              <a:t>for both benchmarking and model inter-comparison experiments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Develop </a:t>
            </a:r>
            <a:r>
              <a:rPr lang="en-US" sz="2000" dirty="0"/>
              <a:t>a robust mechanism for ingesting and utilizing semantic mediation databases within its modeling </a:t>
            </a:r>
            <a:r>
              <a:rPr lang="en-US" sz="2000" dirty="0" smtClean="0"/>
              <a:t>framework</a:t>
            </a:r>
          </a:p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dirty="0" smtClean="0"/>
              <a:t>Development of an Educational Toolkit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152400" y="0"/>
            <a:ext cx="8011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b="1" dirty="0" smtClean="0"/>
              <a:t>Future CSDMS Technology Development (2012-2017)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10"/>
          <p:cNvSpPr txBox="1">
            <a:spLocks noChangeArrowheads="1"/>
          </p:cNvSpPr>
          <p:nvPr/>
        </p:nvSpPr>
        <p:spPr bwMode="auto">
          <a:xfrm>
            <a:off x="152400" y="762000"/>
            <a:ext cx="8153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ii</a:t>
            </a:r>
            <a:r>
              <a:rPr lang="en-US" dirty="0" smtClean="0"/>
              <a:t>) a </a:t>
            </a:r>
            <a:r>
              <a:rPr lang="en-US" dirty="0"/>
              <a:t>geodynamics initiative to investigate the interplay among climate, geomorphology, and tectonic processes in governing surface processes and landscape </a:t>
            </a:r>
            <a:r>
              <a:rPr lang="en-US" dirty="0" smtClean="0"/>
              <a:t>evolution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0"/>
            <a:ext cx="560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b="1" dirty="0" smtClean="0"/>
              <a:t>Future CSDMS </a:t>
            </a:r>
            <a:r>
              <a:rPr lang="en-US" sz="2400" b="1" dirty="0" smtClean="0"/>
              <a:t>Initiatives (2012-2017)</a:t>
            </a:r>
            <a:endParaRPr lang="en-US" sz="2400" dirty="0" smtClean="0"/>
          </a:p>
        </p:txBody>
      </p:sp>
      <p:pic>
        <p:nvPicPr>
          <p:cNvPr id="10" name="Expt2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8317" t="19851" r="6367" b="11487"/>
          <a:stretch/>
        </p:blipFill>
        <p:spPr>
          <a:xfrm>
            <a:off x="4519776" y="3276600"/>
            <a:ext cx="4548024" cy="27432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636555" y="2786948"/>
            <a:ext cx="4191000" cy="50681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>
              <a:buNone/>
            </a:pPr>
            <a:r>
              <a:rPr lang="en-US" sz="2400" dirty="0" smtClean="0"/>
              <a:t>&lt; Less Erodible Material &gt;</a:t>
            </a:r>
          </a:p>
          <a:p>
            <a:pPr marL="118872" indent="0" algn="ctr">
              <a:buFont typeface="Wingdings 2"/>
              <a:buNone/>
            </a:pPr>
            <a:endParaRPr lang="en-US" sz="2400" dirty="0" smtClean="0"/>
          </a:p>
          <a:p>
            <a:pPr marL="0" indent="0" algn="ctr">
              <a:buFont typeface="Wingdings 2"/>
              <a:buNone/>
            </a:pPr>
            <a:endParaRPr lang="en-US" sz="2400" dirty="0" smtClean="0"/>
          </a:p>
          <a:p>
            <a:pPr marL="0" indent="0" algn="ctr">
              <a:buFont typeface="Wingdings 2"/>
              <a:buNone/>
            </a:pPr>
            <a:endParaRPr lang="en-US" sz="2400" dirty="0"/>
          </a:p>
        </p:txBody>
      </p:sp>
      <p:pic>
        <p:nvPicPr>
          <p:cNvPr id="12" name="Epxt1.mov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8894" t="20617" r="7771" b="10720"/>
          <a:stretch/>
        </p:blipFill>
        <p:spPr>
          <a:xfrm>
            <a:off x="72297" y="3276600"/>
            <a:ext cx="4442447" cy="27432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8241" y="2804106"/>
            <a:ext cx="4267200" cy="47249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>
              <a:buNone/>
            </a:pPr>
            <a:r>
              <a:rPr lang="en-US" sz="2400" dirty="0" smtClean="0"/>
              <a:t>&lt; Highly Erodible Material &gt;</a:t>
            </a:r>
          </a:p>
          <a:p>
            <a:pPr marL="118872" indent="0" algn="ctr">
              <a:buFont typeface="Wingdings 2"/>
              <a:buNone/>
            </a:pPr>
            <a:endParaRPr lang="en-US" sz="2400" dirty="0" smtClean="0"/>
          </a:p>
          <a:p>
            <a:pPr marL="0" indent="0" algn="ctr">
              <a:buFont typeface="Wingdings 2"/>
              <a:buNone/>
            </a:pPr>
            <a:endParaRPr lang="en-US" sz="2400" dirty="0" smtClean="0"/>
          </a:p>
          <a:p>
            <a:pPr marL="0" indent="0" algn="ctr">
              <a:buFont typeface="Wingdings 2"/>
              <a:buNone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133600" y="2301959"/>
            <a:ext cx="5573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Lithospheric</a:t>
            </a:r>
            <a:r>
              <a:rPr lang="en-US" dirty="0" smtClean="0"/>
              <a:t> Model Coupling </a:t>
            </a:r>
            <a:r>
              <a:rPr lang="en-US" dirty="0"/>
              <a:t>with</a:t>
            </a:r>
            <a:r>
              <a:rPr lang="en-US" dirty="0" smtClean="0"/>
              <a:t> Surface </a:t>
            </a:r>
            <a:r>
              <a:rPr lang="en-US" dirty="0"/>
              <a:t>P</a:t>
            </a:r>
            <a:r>
              <a:rPr lang="en-US" dirty="0" smtClean="0"/>
              <a:t>rocesses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68488" y="60198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i="1" dirty="0" err="1"/>
              <a:t>Eunseo</a:t>
            </a:r>
            <a:r>
              <a:rPr lang="en-US" sz="1400" i="1" dirty="0"/>
              <a:t> </a:t>
            </a:r>
            <a:r>
              <a:rPr lang="en-US" sz="1400" i="1" dirty="0" smtClean="0"/>
              <a:t>Choi, LDEO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21886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10"/>
          <p:cNvSpPr txBox="1">
            <a:spLocks noChangeArrowheads="1"/>
          </p:cNvSpPr>
          <p:nvPr/>
        </p:nvSpPr>
        <p:spPr bwMode="auto">
          <a:xfrm>
            <a:off x="0" y="436105"/>
            <a:ext cx="644048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iv) a </a:t>
            </a:r>
            <a:r>
              <a:rPr lang="en-US" sz="2000" i="1" dirty="0"/>
              <a:t>coastal vulnerability modeling initiative</a:t>
            </a:r>
            <a:r>
              <a:rPr lang="en-US" sz="2000" dirty="0"/>
              <a:t>, </a:t>
            </a:r>
            <a:r>
              <a:rPr lang="en-US" dirty="0"/>
              <a:t>with emphasis on deltas and their multiple threats and stresses, 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152400" y="0"/>
            <a:ext cx="560667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b="1" dirty="0" smtClean="0"/>
              <a:t>Future CSDMS </a:t>
            </a:r>
            <a:r>
              <a:rPr lang="en-US" sz="2400" b="1" dirty="0"/>
              <a:t>Initiatives (2012-2017)</a:t>
            </a:r>
            <a:endParaRPr lang="en-US" sz="2400" dirty="0"/>
          </a:p>
          <a:p>
            <a:pPr>
              <a:spcAft>
                <a:spcPts val="2400"/>
              </a:spcAft>
            </a:pPr>
            <a:endParaRPr lang="en-US" sz="2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82" y="1750873"/>
            <a:ext cx="2653857" cy="2728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483" y="1750873"/>
            <a:ext cx="3048000" cy="2671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082" y="1750873"/>
            <a:ext cx="2739002" cy="426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114" y="4646473"/>
            <a:ext cx="611396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Delta Dynamics </a:t>
            </a:r>
            <a:r>
              <a:rPr lang="en-US" dirty="0" err="1"/>
              <a:t>Collaboratory</a:t>
            </a:r>
            <a:r>
              <a:rPr lang="en-US" dirty="0"/>
              <a:t> (DDC</a:t>
            </a:r>
            <a:r>
              <a:rPr lang="en-US" dirty="0" smtClean="0"/>
              <a:t>) will develop &amp; test, </a:t>
            </a:r>
            <a:r>
              <a:rPr lang="en-US" dirty="0"/>
              <a:t>high-resolution, quantitative models incorporating </a:t>
            </a:r>
            <a:r>
              <a:rPr lang="en-US" dirty="0" err="1"/>
              <a:t>morphodynamics</a:t>
            </a:r>
            <a:r>
              <a:rPr lang="en-US" dirty="0" smtClean="0"/>
              <a:t>, ecology</a:t>
            </a:r>
            <a:r>
              <a:rPr lang="en-US" dirty="0"/>
              <a:t>, and stratigraphy to predict river delta dynamics over engineering to geologic time-scales, </a:t>
            </a:r>
            <a:r>
              <a:rPr lang="en-US" dirty="0" smtClean="0"/>
              <a:t>to address </a:t>
            </a:r>
            <a:r>
              <a:rPr lang="en-US" dirty="0"/>
              <a:t>questions of system dynamics, resiliency, and </a:t>
            </a:r>
            <a:r>
              <a:rPr lang="en-US" dirty="0" smtClean="0"/>
              <a:t>sustainability.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10"/>
          <p:cNvSpPr txBox="1">
            <a:spLocks noChangeArrowheads="1"/>
          </p:cNvSpPr>
          <p:nvPr/>
        </p:nvSpPr>
        <p:spPr bwMode="auto">
          <a:xfrm>
            <a:off x="0" y="542092"/>
            <a:ext cx="94488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 smtClean="0"/>
              <a:t>v</a:t>
            </a:r>
            <a:r>
              <a:rPr lang="en-US" sz="2000" dirty="0" smtClean="0"/>
              <a:t>) a </a:t>
            </a:r>
            <a:r>
              <a:rPr lang="en-US" sz="2000" i="1" dirty="0"/>
              <a:t>continental margin modeling initiative</a:t>
            </a:r>
            <a:r>
              <a:rPr lang="en-US" sz="2000" dirty="0"/>
              <a:t>, </a:t>
            </a:r>
            <a:r>
              <a:rPr lang="en-US" dirty="0"/>
              <a:t>to capture extreme oceanic and atmospheric events on generating turbidity </a:t>
            </a:r>
            <a:r>
              <a:rPr lang="en-US" dirty="0" smtClean="0"/>
              <a:t>currents (case-study </a:t>
            </a:r>
            <a:r>
              <a:rPr lang="en-US" dirty="0"/>
              <a:t>in the Gulf of </a:t>
            </a:r>
            <a:r>
              <a:rPr lang="en-US" dirty="0" smtClean="0"/>
              <a:t>Mexico)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0"/>
            <a:ext cx="560667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b="1" dirty="0" smtClean="0"/>
              <a:t>Future CSDMS </a:t>
            </a:r>
            <a:r>
              <a:rPr lang="en-US" sz="2400" b="1" dirty="0"/>
              <a:t>Initiatives (2012-2017)</a:t>
            </a:r>
            <a:endParaRPr lang="en-US" sz="2400" dirty="0"/>
          </a:p>
          <a:p>
            <a:pPr>
              <a:spcAft>
                <a:spcPts val="2400"/>
              </a:spcAft>
            </a:pPr>
            <a:endParaRPr lang="en-US" sz="2400" dirty="0" smtClean="0"/>
          </a:p>
        </p:txBody>
      </p:sp>
      <p:pic>
        <p:nvPicPr>
          <p:cNvPr id="9" name="Picture 8" descr="CEM &amp; Avulsion &amp; HydroTrend &amp; Waves.tiff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024" y="3416454"/>
            <a:ext cx="2635219" cy="1673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nimation2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749" y="4132580"/>
            <a:ext cx="3848100" cy="2166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9224" y="148726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Hydrodynamic &amp; sediment transport model for inner – middle shelf (ROMS)</a:t>
            </a:r>
            <a:endParaRPr lang="en-US" dirty="0"/>
          </a:p>
        </p:txBody>
      </p:sp>
      <p:pic>
        <p:nvPicPr>
          <p:cNvPr id="12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7" b="32872"/>
          <a:stretch/>
        </p:blipFill>
        <p:spPr bwMode="auto">
          <a:xfrm>
            <a:off x="211097" y="2154238"/>
            <a:ext cx="3931920" cy="165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" name="Picture 12" descr="C:\dbSEABED\_db9\_GIS\boe_proj\boe_gridtopo3d.pn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t="1" r="1553" b="-2007"/>
          <a:stretch/>
        </p:blipFill>
        <p:spPr bwMode="auto">
          <a:xfrm>
            <a:off x="48697" y="4100603"/>
            <a:ext cx="4114800" cy="2352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268110"/>
            <a:ext cx="223465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err="1" smtClean="0">
                <a:latin typeface="Arial"/>
              </a:rPr>
              <a:t>DbSEABED</a:t>
            </a:r>
            <a:r>
              <a:rPr lang="en-US" sz="1400" i="1" dirty="0" smtClean="0">
                <a:latin typeface="Arial"/>
              </a:rPr>
              <a:t>: </a:t>
            </a:r>
            <a:r>
              <a:rPr lang="en-US" sz="1400" i="1" dirty="0">
                <a:latin typeface="Arial"/>
              </a:rPr>
              <a:t>C. </a:t>
            </a:r>
            <a:r>
              <a:rPr lang="en-US" sz="1400" i="1" dirty="0" smtClean="0">
                <a:latin typeface="Arial"/>
              </a:rPr>
              <a:t>Jenkins</a:t>
            </a:r>
            <a:endParaRPr lang="en-US" sz="1400" i="1" dirty="0">
              <a:latin typeface="Arial"/>
            </a:endParaRPr>
          </a:p>
        </p:txBody>
      </p:sp>
      <p:pic>
        <p:nvPicPr>
          <p:cNvPr id="15" name="Picture 27" descr="porewater_prof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6073" r="9109" b="2023"/>
          <a:stretch>
            <a:fillRect/>
          </a:stretch>
        </p:blipFill>
        <p:spPr bwMode="auto">
          <a:xfrm>
            <a:off x="4971749" y="1828799"/>
            <a:ext cx="3848100" cy="205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991656" y="4253005"/>
            <a:ext cx="343094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LES Turbidity Current Model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19824" y="1497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SedFlux</a:t>
            </a:r>
            <a:r>
              <a:rPr lang="en-US" dirty="0" smtClean="0"/>
              <a:t> Sediment Failure Model</a:t>
            </a:r>
            <a:endParaRPr lang="en-US" dirty="0"/>
          </a:p>
        </p:txBody>
      </p:sp>
      <p:cxnSp>
        <p:nvCxnSpPr>
          <p:cNvPr id="18" name="Elbow Connector 17"/>
          <p:cNvCxnSpPr>
            <a:endCxn id="12" idx="3"/>
          </p:cNvCxnSpPr>
          <p:nvPr/>
        </p:nvCxnSpPr>
        <p:spPr>
          <a:xfrm rot="10800000" flipV="1">
            <a:off x="4143018" y="2706469"/>
            <a:ext cx="929207" cy="275650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2" idx="2"/>
          </p:cNvCxnSpPr>
          <p:nvPr/>
        </p:nvCxnSpPr>
        <p:spPr>
          <a:xfrm rot="5400000">
            <a:off x="1893242" y="4022855"/>
            <a:ext cx="496671" cy="70960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0" idx="0"/>
            <a:endCxn id="15" idx="2"/>
          </p:cNvCxnSpPr>
          <p:nvPr/>
        </p:nvCxnSpPr>
        <p:spPr>
          <a:xfrm rot="5400000" flipH="1" flipV="1">
            <a:off x="6772609" y="4009390"/>
            <a:ext cx="246380" cy="12700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10800000" flipV="1">
            <a:off x="3548226" y="5243599"/>
            <a:ext cx="1600199" cy="152403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776825" y="2652803"/>
            <a:ext cx="1295399" cy="1981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374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447800"/>
            <a:ext cx="8229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§"/>
            </a:pPr>
            <a:endParaRPr lang="en-GB" sz="2000" dirty="0" smtClean="0">
              <a:latin typeface="Arial"/>
            </a:endParaRPr>
          </a:p>
          <a:p>
            <a:endParaRPr lang="en-GB" sz="3200" b="1" dirty="0" smtClean="0">
              <a:latin typeface="Arial"/>
            </a:endParaRPr>
          </a:p>
          <a:p>
            <a:r>
              <a:rPr lang="en-GB" sz="3200" b="1" dirty="0" smtClean="0">
                <a:latin typeface="Arial"/>
              </a:rPr>
              <a:t>More Updates: </a:t>
            </a:r>
            <a:r>
              <a:rPr lang="en-US" sz="3200" b="1" dirty="0" smtClean="0">
                <a:latin typeface="Arial"/>
                <a:hlinkClick r:id="rId2"/>
              </a:rPr>
              <a:t>http://</a:t>
            </a:r>
            <a:r>
              <a:rPr lang="en-US" sz="3200" b="1" dirty="0" smtClean="0">
                <a:latin typeface="Arial"/>
                <a:hlinkClick r:id="rId2"/>
              </a:rPr>
              <a:t>csdms.colorado.edu</a:t>
            </a:r>
            <a:endParaRPr lang="en-US" sz="3200" b="1" dirty="0" smtClean="0">
              <a:latin typeface="Arial"/>
            </a:endParaRPr>
          </a:p>
          <a:p>
            <a:endParaRPr lang="en-US" sz="3200" b="1" dirty="0">
              <a:latin typeface="Arial"/>
            </a:endParaRPr>
          </a:p>
          <a:p>
            <a:r>
              <a:rPr lang="en-US" sz="3200" b="1" dirty="0" smtClean="0">
                <a:latin typeface="Arial"/>
              </a:rPr>
              <a:t>Annual Meeting 2013, March 8-11 (?)</a:t>
            </a:r>
            <a:endParaRPr lang="en-US" sz="3200" b="1" dirty="0" smtClean="0">
              <a:latin typeface="Arial"/>
            </a:endParaRPr>
          </a:p>
          <a:p>
            <a:endParaRPr lang="en-US" sz="3200" b="1" dirty="0" smtClean="0">
              <a:latin typeface="Arial"/>
            </a:endParaRPr>
          </a:p>
          <a:p>
            <a:pPr>
              <a:buFont typeface="Wingdings" charset="2"/>
              <a:buChar char="§"/>
            </a:pPr>
            <a:endParaRPr lang="en-GB" sz="2000" dirty="0" smtClean="0">
              <a:latin typeface="Arial"/>
            </a:endParaRPr>
          </a:p>
          <a:p>
            <a:pPr>
              <a:buFont typeface="Wingdings" charset="2"/>
              <a:buChar char="§"/>
            </a:pPr>
            <a:endParaRPr lang="en-GB" sz="2000" dirty="0" smtClean="0">
              <a:latin typeface="Arial"/>
            </a:endParaRPr>
          </a:p>
          <a:p>
            <a:endParaRPr lang="en-GB" sz="2000" dirty="0" smtClean="0">
              <a:latin typeface="Arial"/>
            </a:endParaRPr>
          </a:p>
          <a:p>
            <a:endParaRPr lang="en-GB" b="1" dirty="0" smtClean="0">
              <a:latin typeface="Calibri" pitchFamily="1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4953029"/>
              </p:ext>
            </p:extLst>
          </p:nvPr>
        </p:nvGraphicFramePr>
        <p:xfrm>
          <a:off x="207166" y="3793182"/>
          <a:ext cx="4745833" cy="2912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828830"/>
              </p:ext>
            </p:extLst>
          </p:nvPr>
        </p:nvGraphicFramePr>
        <p:xfrm>
          <a:off x="204940" y="1295400"/>
          <a:ext cx="2381250" cy="2296160"/>
        </p:xfrm>
        <a:graphic>
          <a:graphicData uri="http://schemas.openxmlformats.org/drawingml/2006/table">
            <a:tbl>
              <a:tblPr/>
              <a:tblGrid>
                <a:gridCol w="1695450"/>
                <a:gridCol w="685800"/>
              </a:tblGrid>
              <a:tr h="263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Terrestrial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379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Coastal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298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Hydrology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291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Marine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213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Cyber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131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EKT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119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Carbonate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58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Chesapeake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Arial"/>
                          <a:cs typeface="Arial"/>
                        </a:rPr>
                        <a:t>42</a:t>
                      </a:r>
                      <a:endParaRPr lang="en-US" sz="1800" b="0" i="0" u="none" strike="noStrike" dirty="0"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1527" name="TextBox 13"/>
          <p:cNvSpPr txBox="1">
            <a:spLocks noChangeArrowheads="1"/>
          </p:cNvSpPr>
          <p:nvPr/>
        </p:nvSpPr>
        <p:spPr bwMode="auto">
          <a:xfrm>
            <a:off x="3505200" y="55753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month</a:t>
            </a:r>
          </a:p>
        </p:txBody>
      </p:sp>
      <p:sp>
        <p:nvSpPr>
          <p:cNvPr id="21528" name="Rectangle 12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 smtClean="0">
                <a:latin typeface="Arial"/>
                <a:ea typeface="Euphemia UCAS" charset="0"/>
                <a:cs typeface="Arial"/>
              </a:rPr>
              <a:t>1) CSDMS </a:t>
            </a:r>
            <a:r>
              <a:rPr lang="en-US" sz="2400" b="1" dirty="0" smtClean="0">
                <a:latin typeface="Arial"/>
                <a:cs typeface="Arial"/>
              </a:rPr>
              <a:t>capacity </a:t>
            </a:r>
            <a:r>
              <a:rPr lang="en-US" sz="2400" b="1" dirty="0">
                <a:latin typeface="Arial"/>
                <a:cs typeface="Arial"/>
              </a:rPr>
              <a:t>building and community networking </a:t>
            </a:r>
            <a:endParaRPr lang="en-US" sz="2400" b="1" dirty="0" smtClean="0">
              <a:latin typeface="Arial"/>
              <a:cs typeface="Arial"/>
            </a:endParaRPr>
          </a:p>
          <a:p>
            <a:pPr>
              <a:spcAft>
                <a:spcPts val="0"/>
              </a:spcAft>
            </a:pPr>
            <a:endParaRPr lang="en-US" sz="800" dirty="0" smtClean="0">
              <a:solidFill>
                <a:srgbClr val="FF0000"/>
              </a:solidFill>
              <a:latin typeface="Euphemia UCAS" charset="0"/>
              <a:ea typeface="Euphemia UCAS" charset="0"/>
              <a:cs typeface="Euphemia UCAS" charset="0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"/>
                <a:ea typeface="Euphemia UCAS" charset="0"/>
                <a:cs typeface="Arial"/>
              </a:rPr>
              <a:t>~830 members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ea typeface="Euphemia UCAS" charset="0"/>
                <a:cs typeface="Arial"/>
              </a:rPr>
              <a:t>contribute to </a:t>
            </a:r>
          </a:p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"/>
                <a:ea typeface="Euphemia UCAS" charset="0"/>
                <a:cs typeface="Arial"/>
              </a:rPr>
              <a:t>8 Working or Focus Research Groups</a:t>
            </a:r>
            <a:endParaRPr lang="en-US" sz="2000" dirty="0">
              <a:solidFill>
                <a:srgbClr val="FF0000"/>
              </a:solidFill>
              <a:latin typeface="Arial"/>
              <a:ea typeface="Euphemia UCAS" charset="0"/>
              <a:cs typeface="Arial"/>
            </a:endParaRPr>
          </a:p>
        </p:txBody>
      </p:sp>
      <p:sp>
        <p:nvSpPr>
          <p:cNvPr id="21529" name="TextBox 13"/>
          <p:cNvSpPr txBox="1">
            <a:spLocks noChangeArrowheads="1"/>
          </p:cNvSpPr>
          <p:nvPr/>
        </p:nvSpPr>
        <p:spPr bwMode="auto">
          <a:xfrm>
            <a:off x="4800600" y="977542"/>
            <a:ext cx="41910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smtClean="0">
                <a:latin typeface="Euphemia UCAS"/>
                <a:cs typeface="Euphemia UCAS"/>
              </a:rPr>
              <a:t>As of July 2012.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b="1" dirty="0" smtClean="0">
                <a:latin typeface="Euphemia UCAS"/>
                <a:cs typeface="Euphemia UCAS"/>
              </a:rPr>
              <a:t>340 institutions </a:t>
            </a:r>
            <a:r>
              <a:rPr lang="en-US" b="1" dirty="0" smtClean="0">
                <a:latin typeface="Euphemia UCAS"/>
                <a:cs typeface="Euphemia UCAS"/>
              </a:rPr>
              <a:t>from </a:t>
            </a:r>
            <a:r>
              <a:rPr lang="en-US" b="1" dirty="0" smtClean="0">
                <a:latin typeface="Euphemia UCAS"/>
                <a:cs typeface="Euphemia UCAS"/>
              </a:rPr>
              <a:t>52 </a:t>
            </a:r>
            <a:r>
              <a:rPr lang="en-US" b="1" dirty="0" smtClean="0">
                <a:latin typeface="Euphemia UCAS"/>
                <a:cs typeface="Euphemia UCAS"/>
              </a:rPr>
              <a:t>countries </a:t>
            </a:r>
            <a:r>
              <a:rPr lang="en-US" b="1" dirty="0" smtClean="0">
                <a:latin typeface="Euphemia UCAS"/>
                <a:cs typeface="Euphemia UCAS"/>
              </a:rPr>
              <a:t>(75% </a:t>
            </a:r>
            <a:r>
              <a:rPr lang="en-US" dirty="0">
                <a:latin typeface="Euphemia UCAS"/>
                <a:cs typeface="Euphemia UCAS"/>
              </a:rPr>
              <a:t>academic,</a:t>
            </a:r>
            <a:r>
              <a:rPr lang="en-US" b="1" dirty="0">
                <a:latin typeface="Euphemia UCAS"/>
                <a:cs typeface="Euphemia UCAS"/>
              </a:rPr>
              <a:t> </a:t>
            </a:r>
            <a:r>
              <a:rPr lang="en-US" b="1" dirty="0" smtClean="0">
                <a:latin typeface="Euphemia UCAS"/>
                <a:cs typeface="Euphemia UCAS"/>
              </a:rPr>
              <a:t>17% </a:t>
            </a:r>
            <a:r>
              <a:rPr lang="en-US" dirty="0" smtClean="0">
                <a:latin typeface="Euphemia UCAS"/>
                <a:cs typeface="Euphemia UCAS"/>
              </a:rPr>
              <a:t>private, rest</a:t>
            </a:r>
            <a:r>
              <a:rPr lang="en-US" b="1" dirty="0" smtClean="0">
                <a:latin typeface="Euphemia UCAS"/>
                <a:cs typeface="Euphemia UCAS"/>
              </a:rPr>
              <a:t> </a:t>
            </a:r>
            <a:r>
              <a:rPr lang="en-US" dirty="0" smtClean="0">
                <a:latin typeface="Euphemia UCAS" charset="0"/>
                <a:ea typeface="Euphemia UCAS" charset="0"/>
                <a:cs typeface="Euphemia UCAS" charset="0"/>
              </a:rPr>
              <a:t>government</a:t>
            </a:r>
            <a:r>
              <a:rPr lang="en-US" b="1" dirty="0" smtClean="0">
                <a:latin typeface="Euphemia UCAS" charset="0"/>
                <a:ea typeface="Euphemia UCAS" charset="0"/>
                <a:cs typeface="Euphemia UCAS" charset="0"/>
              </a:rPr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11067" y="65363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398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SDMS Mtg 2010- JS &amp; GP Banquet Award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4079684"/>
            <a:ext cx="1863168" cy="24842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5000" y="5464260"/>
            <a:ext cx="17288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rial"/>
                <a:cs typeface="Arial"/>
              </a:rPr>
              <a:t>Annual Lifetime Achievement award</a:t>
            </a:r>
          </a:p>
        </p:txBody>
      </p:sp>
      <p:sp>
        <p:nvSpPr>
          <p:cNvPr id="21528" name="Rectangle 12"/>
          <p:cNvSpPr>
            <a:spLocks noChangeArrowheads="1"/>
          </p:cNvSpPr>
          <p:nvPr/>
        </p:nvSpPr>
        <p:spPr bwMode="auto">
          <a:xfrm>
            <a:off x="152400" y="0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>
              <a:spcAft>
                <a:spcPts val="0"/>
              </a:spcAft>
              <a:buAutoNum type="arabicParenR"/>
            </a:pPr>
            <a:r>
              <a:rPr lang="en-US" sz="2400" b="1" dirty="0" smtClean="0">
                <a:latin typeface="Arial"/>
                <a:ea typeface="Euphemia UCAS" charset="0"/>
                <a:cs typeface="Arial"/>
              </a:rPr>
              <a:t>CSDMS </a:t>
            </a:r>
            <a:r>
              <a:rPr lang="en-US" sz="2400" b="1" dirty="0">
                <a:latin typeface="Arial"/>
                <a:cs typeface="Arial"/>
              </a:rPr>
              <a:t>capacity building and community </a:t>
            </a:r>
            <a:r>
              <a:rPr lang="en-US" sz="2400" b="1" dirty="0" smtClean="0">
                <a:latin typeface="Arial"/>
                <a:cs typeface="Arial"/>
              </a:rPr>
              <a:t>networking</a:t>
            </a:r>
            <a:endParaRPr lang="en-US" sz="2000" dirty="0">
              <a:solidFill>
                <a:srgbClr val="FF0000"/>
              </a:solidFill>
              <a:latin typeface="Arial"/>
              <a:ea typeface="Euphemia UCAS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5203" y="35052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latin typeface="Arial"/>
                <a:cs typeface="Arial"/>
              </a:rPr>
              <a:t>Annual Student award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0" y="2057400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Learn in CSDMS </a:t>
            </a:r>
            <a:r>
              <a:rPr lang="en-US" i="1" dirty="0" smtClean="0">
                <a:latin typeface="Arial"/>
                <a:cs typeface="Arial"/>
              </a:rPr>
              <a:t>Short </a:t>
            </a:r>
            <a:r>
              <a:rPr lang="en-US" i="1" dirty="0" smtClean="0">
                <a:latin typeface="Arial"/>
                <a:cs typeface="Arial"/>
              </a:rPr>
              <a:t>Courses</a:t>
            </a:r>
            <a:endParaRPr lang="en-US" sz="1600" i="1" dirty="0" smtClean="0">
              <a:latin typeface="Arial"/>
              <a:cs typeface="Arial"/>
            </a:endParaRPr>
          </a:p>
        </p:txBody>
      </p:sp>
      <p:pic>
        <p:nvPicPr>
          <p:cNvPr id="4" name="Picture 3" descr="DSCF279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647" y="3646773"/>
            <a:ext cx="2087353" cy="23070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95837" y="762385"/>
            <a:ext cx="2690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 smtClean="0">
                <a:latin typeface="Arial"/>
                <a:cs typeface="Arial"/>
              </a:rPr>
              <a:t>Advertize</a:t>
            </a:r>
            <a:r>
              <a:rPr lang="en-US" i="1" dirty="0" smtClean="0">
                <a:latin typeface="Arial"/>
                <a:cs typeface="Arial"/>
              </a:rPr>
              <a:t> your research in w</a:t>
            </a:r>
            <a:r>
              <a:rPr lang="en-US" i="1" dirty="0" smtClean="0">
                <a:latin typeface="Arial"/>
                <a:cs typeface="Arial"/>
              </a:rPr>
              <a:t>orkshops</a:t>
            </a:r>
            <a:r>
              <a:rPr lang="en-US" i="1" dirty="0">
                <a:latin typeface="Arial"/>
                <a:cs typeface="Arial"/>
              </a:rPr>
              <a:t>, symposia &amp; meetings</a:t>
            </a:r>
          </a:p>
        </p:txBody>
      </p:sp>
      <p:pic>
        <p:nvPicPr>
          <p:cNvPr id="12" name="Picture 11" descr="DSCF281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414" y="1736173"/>
            <a:ext cx="2553586" cy="1866718"/>
          </a:xfrm>
          <a:prstGeom prst="rect">
            <a:avLst/>
          </a:prstGeom>
        </p:spPr>
      </p:pic>
      <p:pic>
        <p:nvPicPr>
          <p:cNvPr id="8" name="Picture 7" descr="DSCF2750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84" y="974296"/>
            <a:ext cx="4758853" cy="2362200"/>
          </a:xfrm>
          <a:prstGeom prst="rect">
            <a:avLst/>
          </a:prstGeom>
        </p:spPr>
      </p:pic>
      <p:pic>
        <p:nvPicPr>
          <p:cNvPr id="16" name="Picture 15" descr="DSCF2761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3733800"/>
            <a:ext cx="2895600" cy="25229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16037" y="6276144"/>
            <a:ext cx="3703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Networking with other modelers</a:t>
            </a:r>
            <a:endParaRPr lang="en-US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705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181736"/>
            <a:ext cx="5121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2) Open</a:t>
            </a:r>
            <a:r>
              <a:rPr lang="en-US" sz="2400" b="1" dirty="0"/>
              <a:t>-source Model Repository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152400" y="1752600"/>
          <a:ext cx="9525000" cy="386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" y="785336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CSDMS requires metadata and source code, developer can submit through a web-based database. </a:t>
            </a:r>
            <a:r>
              <a:rPr lang="en-US" dirty="0" smtClean="0">
                <a:hlinkClick r:id="rId3"/>
              </a:rPr>
              <a:t>http://csdms.colorado.edu/wiki/Contribute_model</a:t>
            </a:r>
            <a:endParaRPr lang="en-US" dirty="0" smtClean="0"/>
          </a:p>
          <a:p>
            <a:r>
              <a:rPr lang="en-US" dirty="0" smtClean="0"/>
              <a:t>Metadata becomes accessible for everyone, code is archived in Subversion and downloadable.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6096000"/>
            <a:ext cx="8396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of </a:t>
            </a:r>
            <a:r>
              <a:rPr lang="en-US" dirty="0" smtClean="0"/>
              <a:t>July 2012</a:t>
            </a:r>
            <a:r>
              <a:rPr lang="en-US" dirty="0" smtClean="0"/>
              <a:t>, 102 </a:t>
            </a:r>
            <a:r>
              <a:rPr lang="en-US" dirty="0" smtClean="0"/>
              <a:t>model developers (or teams) contributed their source code.</a:t>
            </a:r>
          </a:p>
          <a:p>
            <a:r>
              <a:rPr lang="en-US" dirty="0" smtClean="0"/>
              <a:t>A total of </a:t>
            </a:r>
            <a:r>
              <a:rPr lang="en-US" dirty="0" smtClean="0"/>
              <a:t>217</a:t>
            </a:r>
            <a:r>
              <a:rPr lang="en-US" dirty="0" smtClean="0"/>
              <a:t> models &amp; tools </a:t>
            </a:r>
            <a:r>
              <a:rPr lang="en-US" dirty="0" smtClean="0"/>
              <a:t>are now available (&gt;5 million lines of code).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76200" y="756921"/>
            <a:ext cx="6170611" cy="597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200" b="1" dirty="0" smtClean="0">
                <a:latin typeface="Arial"/>
                <a:ea typeface="Bell MT" charset="0"/>
                <a:cs typeface="Arial"/>
              </a:rPr>
              <a:t>Landscape </a:t>
            </a:r>
            <a:r>
              <a:rPr lang="en-US" sz="2200" b="1" dirty="0">
                <a:latin typeface="Arial"/>
                <a:ea typeface="Bell MT" charset="0"/>
                <a:cs typeface="Arial"/>
              </a:rPr>
              <a:t>Evolution</a:t>
            </a:r>
            <a:r>
              <a:rPr lang="en-US" sz="2200" b="1" dirty="0" smtClean="0">
                <a:latin typeface="Arial"/>
                <a:ea typeface="Bell MT" charset="0"/>
                <a:cs typeface="Arial"/>
              </a:rPr>
              <a:t> &amp; </a:t>
            </a:r>
            <a:r>
              <a:rPr lang="en-US" sz="2200" b="1" dirty="0" err="1" smtClean="0">
                <a:latin typeface="Arial"/>
                <a:ea typeface="Bell MT" charset="0"/>
                <a:cs typeface="Arial"/>
              </a:rPr>
              <a:t>Stratigraphic</a:t>
            </a:r>
            <a:r>
              <a:rPr lang="en-US" sz="2200" b="1" dirty="0" smtClean="0">
                <a:latin typeface="Arial"/>
                <a:ea typeface="Bell MT" charset="0"/>
                <a:cs typeface="Arial"/>
              </a:rPr>
              <a:t> Models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smtClean="0">
                <a:latin typeface="Arial"/>
                <a:cs typeface="Arial"/>
              </a:rPr>
              <a:t>Simulations across </a:t>
            </a:r>
            <a:r>
              <a:rPr lang="en-US" dirty="0">
                <a:latin typeface="Arial"/>
                <a:cs typeface="Arial"/>
              </a:rPr>
              <a:t>geological time and </a:t>
            </a:r>
            <a:r>
              <a:rPr lang="en-US" dirty="0" smtClean="0">
                <a:latin typeface="Arial"/>
                <a:cs typeface="Arial"/>
              </a:rPr>
              <a:t>space by incorporating </a:t>
            </a:r>
            <a:r>
              <a:rPr lang="en-US" dirty="0">
                <a:latin typeface="Arial"/>
                <a:cs typeface="Arial"/>
              </a:rPr>
              <a:t>geophysical &amp; geochemical </a:t>
            </a:r>
            <a:r>
              <a:rPr lang="en-US" dirty="0" smtClean="0">
                <a:latin typeface="Arial"/>
                <a:cs typeface="Arial"/>
              </a:rPr>
              <a:t>feedbacks including tectonics</a:t>
            </a:r>
            <a:r>
              <a:rPr lang="en-US" dirty="0">
                <a:latin typeface="Arial"/>
                <a:cs typeface="Arial"/>
              </a:rPr>
              <a:t>, climate change, sea level, </a:t>
            </a:r>
            <a:r>
              <a:rPr lang="en-US" dirty="0" smtClean="0">
                <a:latin typeface="Arial"/>
                <a:cs typeface="Arial"/>
              </a:rPr>
              <a:t>post</a:t>
            </a:r>
            <a:r>
              <a:rPr lang="en-US" dirty="0">
                <a:latin typeface="Arial"/>
                <a:cs typeface="Arial"/>
              </a:rPr>
              <a:t>-depositional </a:t>
            </a:r>
            <a:r>
              <a:rPr lang="en-US" dirty="0" smtClean="0">
                <a:latin typeface="Arial"/>
                <a:cs typeface="Arial"/>
              </a:rPr>
              <a:t>processes and biology.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22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200" b="1" dirty="0" err="1" smtClean="0">
                <a:latin typeface="Arial"/>
                <a:ea typeface="Bell MT" charset="0"/>
                <a:cs typeface="Arial"/>
              </a:rPr>
              <a:t>Morphodynamic</a:t>
            </a:r>
            <a:r>
              <a:rPr lang="en-US" sz="2200" b="1" dirty="0" smtClean="0">
                <a:latin typeface="Arial"/>
                <a:ea typeface="Bell MT" charset="0"/>
                <a:cs typeface="Arial"/>
              </a:rPr>
              <a:t> Models </a:t>
            </a:r>
            <a:r>
              <a:rPr lang="en-US" sz="2200" dirty="0" smtClean="0">
                <a:latin typeface="Arial"/>
                <a:cs typeface="Arial"/>
              </a:rPr>
              <a:t>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smtClean="0">
                <a:latin typeface="Arial"/>
                <a:cs typeface="Arial"/>
              </a:rPr>
              <a:t>Simulations of an </a:t>
            </a:r>
            <a:r>
              <a:rPr lang="en-US" dirty="0">
                <a:latin typeface="Arial"/>
                <a:cs typeface="Arial"/>
              </a:rPr>
              <a:t>evolving transport pathway and mobile bed with </a:t>
            </a:r>
            <a:r>
              <a:rPr lang="en-US" dirty="0" smtClean="0">
                <a:latin typeface="Arial"/>
                <a:cs typeface="Arial"/>
              </a:rPr>
              <a:t>dynamical </a:t>
            </a:r>
            <a:r>
              <a:rPr lang="en-US" dirty="0">
                <a:latin typeface="Arial"/>
                <a:cs typeface="Arial"/>
              </a:rPr>
              <a:t>feedback </a:t>
            </a:r>
            <a:r>
              <a:rPr lang="en-US" dirty="0" smtClean="0">
                <a:latin typeface="Arial"/>
                <a:cs typeface="Arial"/>
              </a:rPr>
              <a:t>— </a:t>
            </a:r>
            <a:r>
              <a:rPr lang="en-US" dirty="0">
                <a:latin typeface="Arial"/>
                <a:cs typeface="Arial"/>
              </a:rPr>
              <a:t>may include </a:t>
            </a:r>
            <a:r>
              <a:rPr lang="en-US" dirty="0" err="1">
                <a:latin typeface="Arial"/>
                <a:cs typeface="Arial"/>
              </a:rPr>
              <a:t>ecodynamics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smtClean="0">
                <a:latin typeface="Arial"/>
                <a:cs typeface="Arial"/>
              </a:rPr>
              <a:t>Often originate from engineering domain.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2200" dirty="0">
              <a:latin typeface="Arial"/>
              <a:cs typeface="Arial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200" b="1" dirty="0" smtClean="0">
                <a:latin typeface="Arial"/>
                <a:ea typeface="Bell MT" charset="0"/>
                <a:cs typeface="Arial"/>
              </a:rPr>
              <a:t>Transport / </a:t>
            </a:r>
            <a:r>
              <a:rPr lang="en-US" sz="2200" b="1" dirty="0">
                <a:latin typeface="Arial"/>
                <a:ea typeface="Bell MT" charset="0"/>
                <a:cs typeface="Arial"/>
              </a:rPr>
              <a:t>Circulation </a:t>
            </a:r>
            <a:r>
              <a:rPr lang="en-US" sz="2200" b="1" dirty="0" smtClean="0">
                <a:latin typeface="Arial"/>
                <a:ea typeface="Bell MT" charset="0"/>
                <a:cs typeface="Arial"/>
              </a:rPr>
              <a:t>Models</a:t>
            </a:r>
            <a:endParaRPr lang="en-US" sz="22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smtClean="0">
                <a:latin typeface="Arial"/>
                <a:cs typeface="Arial"/>
              </a:rPr>
              <a:t>Simulations </a:t>
            </a:r>
            <a:r>
              <a:rPr lang="en-US" dirty="0">
                <a:latin typeface="Arial"/>
                <a:cs typeface="Arial"/>
              </a:rPr>
              <a:t>of </a:t>
            </a:r>
            <a:r>
              <a:rPr lang="en-US" dirty="0" smtClean="0">
                <a:latin typeface="Arial"/>
                <a:cs typeface="Arial"/>
              </a:rPr>
              <a:t>the </a:t>
            </a:r>
            <a:r>
              <a:rPr lang="en-US" dirty="0">
                <a:latin typeface="Arial"/>
                <a:cs typeface="Arial"/>
              </a:rPr>
              <a:t>material flux along pathways </a:t>
            </a:r>
            <a:r>
              <a:rPr lang="en-US" dirty="0" smtClean="0">
                <a:latin typeface="Arial"/>
                <a:cs typeface="Arial"/>
              </a:rPr>
              <a:t>at the event scale (</a:t>
            </a:r>
            <a:r>
              <a:rPr lang="en-US" dirty="0">
                <a:latin typeface="Arial"/>
                <a:cs typeface="Arial"/>
              </a:rPr>
              <a:t>e.g. river </a:t>
            </a:r>
            <a:r>
              <a:rPr lang="en-US" dirty="0" smtClean="0">
                <a:latin typeface="Arial"/>
                <a:cs typeface="Arial"/>
              </a:rPr>
              <a:t>floods, ocean </a:t>
            </a:r>
            <a:r>
              <a:rPr lang="en-US" dirty="0">
                <a:latin typeface="Arial"/>
                <a:cs typeface="Arial"/>
              </a:rPr>
              <a:t>storms) using advanced computational fluid </a:t>
            </a:r>
            <a:r>
              <a:rPr lang="en-US" dirty="0" smtClean="0">
                <a:latin typeface="Arial"/>
                <a:cs typeface="Arial"/>
              </a:rPr>
              <a:t>dynamics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4" name="Picture 8" descr="Syvitski_Fig10.tif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0605" y="5272593"/>
            <a:ext cx="2963395" cy="1512642"/>
          </a:xfrm>
          <a:prstGeom prst="rect">
            <a:avLst/>
          </a:prstGeom>
          <a:solidFill>
            <a:srgbClr val="DFF1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2" descr="WSGRID_RUN298Best_colo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999" y="165922"/>
            <a:ext cx="2819400" cy="217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6000" contras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6925" y="2772488"/>
            <a:ext cx="2507075" cy="1976437"/>
          </a:xfrm>
          <a:prstGeom prst="rect">
            <a:avLst/>
          </a:prstGeom>
          <a:solidFill>
            <a:srgbClr val="DFF1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181736"/>
            <a:ext cx="5121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2) Open</a:t>
            </a:r>
            <a:r>
              <a:rPr lang="en-US" sz="2400" b="1" dirty="0"/>
              <a:t>-source Model Repository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12741" y="152400"/>
            <a:ext cx="87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CHILD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57241" y="2432970"/>
            <a:ext cx="171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Delft3D/ROMS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67646" y="4921772"/>
            <a:ext cx="119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10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609600"/>
            <a:ext cx="8673630" cy="57285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10346" y="1927"/>
            <a:ext cx="5121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2) Open-source Model Repository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6248400"/>
            <a:ext cx="8679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Often different models for similar processes have been submitted</a:t>
            </a:r>
          </a:p>
          <a:p>
            <a:r>
              <a:rPr lang="en-US" dirty="0" smtClean="0"/>
              <a:t>Recorded </a:t>
            </a:r>
            <a:r>
              <a:rPr lang="en-US" dirty="0" smtClean="0"/>
              <a:t>9060</a:t>
            </a:r>
            <a:r>
              <a:rPr lang="en-US" dirty="0" smtClean="0"/>
              <a:t> </a:t>
            </a:r>
            <a:r>
              <a:rPr lang="en-US" dirty="0" smtClean="0"/>
              <a:t>downloads from 2008 onwards,  </a:t>
            </a:r>
            <a:r>
              <a:rPr lang="en-US" dirty="0" smtClean="0"/>
              <a:t>~</a:t>
            </a:r>
            <a:r>
              <a:rPr lang="en-US" dirty="0" smtClean="0"/>
              <a:t>20</a:t>
            </a:r>
            <a:r>
              <a:rPr lang="en-US" dirty="0" smtClean="0"/>
              <a:t> </a:t>
            </a:r>
            <a:r>
              <a:rPr lang="en-US" dirty="0" smtClean="0"/>
              <a:t>models have &gt;100 downloads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4804"/>
          <p:cNvGrpSpPr>
            <a:grpSpLocks/>
          </p:cNvGrpSpPr>
          <p:nvPr/>
        </p:nvGrpSpPr>
        <p:grpSpPr bwMode="auto">
          <a:xfrm>
            <a:off x="457200" y="2929618"/>
            <a:ext cx="1073407" cy="3669620"/>
            <a:chOff x="1447800" y="2200458"/>
            <a:chExt cx="1397434" cy="4583620"/>
          </a:xfrm>
        </p:grpSpPr>
        <p:grpSp>
          <p:nvGrpSpPr>
            <p:cNvPr id="79275" name="Group 1220"/>
            <p:cNvGrpSpPr>
              <a:grpSpLocks/>
            </p:cNvGrpSpPr>
            <p:nvPr/>
          </p:nvGrpSpPr>
          <p:grpSpPr bwMode="auto">
            <a:xfrm>
              <a:off x="1499831" y="6575376"/>
              <a:ext cx="1308770" cy="208702"/>
              <a:chOff x="2559" y="4065"/>
              <a:chExt cx="1107" cy="80"/>
            </a:xfrm>
          </p:grpSpPr>
          <p:grpSp>
            <p:nvGrpSpPr>
              <p:cNvPr id="79320" name="Group 1221"/>
              <p:cNvGrpSpPr>
                <a:grpSpLocks/>
              </p:cNvGrpSpPr>
              <p:nvPr/>
            </p:nvGrpSpPr>
            <p:grpSpPr bwMode="auto">
              <a:xfrm>
                <a:off x="2559" y="4065"/>
                <a:ext cx="101" cy="80"/>
                <a:chOff x="2559" y="4065"/>
                <a:chExt cx="101" cy="80"/>
              </a:xfrm>
            </p:grpSpPr>
            <p:sp>
              <p:nvSpPr>
                <p:cNvPr id="79324" name="Rectangle 1222"/>
                <p:cNvSpPr>
                  <a:spLocks noChangeArrowheads="1"/>
                </p:cNvSpPr>
                <p:nvPr/>
              </p:nvSpPr>
              <p:spPr bwMode="auto">
                <a:xfrm>
                  <a:off x="2581" y="4065"/>
                  <a:ext cx="56" cy="56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325" name="Rectangle 1223"/>
                <p:cNvSpPr>
                  <a:spLocks noChangeArrowheads="1"/>
                </p:cNvSpPr>
                <p:nvPr/>
              </p:nvSpPr>
              <p:spPr bwMode="auto">
                <a:xfrm>
                  <a:off x="2559" y="4110"/>
                  <a:ext cx="101" cy="3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9321" name="Group 1224"/>
              <p:cNvGrpSpPr>
                <a:grpSpLocks/>
              </p:cNvGrpSpPr>
              <p:nvPr/>
            </p:nvGrpSpPr>
            <p:grpSpPr bwMode="auto">
              <a:xfrm>
                <a:off x="3565" y="4065"/>
                <a:ext cx="101" cy="80"/>
                <a:chOff x="2559" y="4065"/>
                <a:chExt cx="101" cy="80"/>
              </a:xfrm>
            </p:grpSpPr>
            <p:sp>
              <p:nvSpPr>
                <p:cNvPr id="79322" name="Rectangle 1225"/>
                <p:cNvSpPr>
                  <a:spLocks noChangeArrowheads="1"/>
                </p:cNvSpPr>
                <p:nvPr/>
              </p:nvSpPr>
              <p:spPr bwMode="auto">
                <a:xfrm>
                  <a:off x="2581" y="4065"/>
                  <a:ext cx="56" cy="56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323" name="Rectangle 1226"/>
                <p:cNvSpPr>
                  <a:spLocks noChangeArrowheads="1"/>
                </p:cNvSpPr>
                <p:nvPr/>
              </p:nvSpPr>
              <p:spPr bwMode="auto">
                <a:xfrm>
                  <a:off x="2559" y="4110"/>
                  <a:ext cx="101" cy="3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sp>
          <p:nvSpPr>
            <p:cNvPr id="79276" name="Rectangle 1227"/>
            <p:cNvSpPr>
              <a:spLocks noChangeArrowheads="1"/>
            </p:cNvSpPr>
            <p:nvPr/>
          </p:nvSpPr>
          <p:spPr bwMode="auto">
            <a:xfrm>
              <a:off x="1448982" y="2200458"/>
              <a:ext cx="1392706" cy="437491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79277" name="Group 4807"/>
            <p:cNvGrpSpPr>
              <a:grpSpLocks/>
            </p:cNvGrpSpPr>
            <p:nvPr/>
          </p:nvGrpSpPr>
          <p:grpSpPr bwMode="auto">
            <a:xfrm>
              <a:off x="1447800" y="2714387"/>
              <a:ext cx="1393888" cy="973074"/>
              <a:chOff x="1447800" y="2714387"/>
              <a:chExt cx="1393888" cy="973074"/>
            </a:xfrm>
          </p:grpSpPr>
          <p:sp>
            <p:nvSpPr>
              <p:cNvPr id="79311" name="Rectangle 1241"/>
              <p:cNvSpPr>
                <a:spLocks noChangeArrowheads="1"/>
              </p:cNvSpPr>
              <p:nvPr/>
            </p:nvSpPr>
            <p:spPr bwMode="auto">
              <a:xfrm>
                <a:off x="1448982" y="2714387"/>
                <a:ext cx="1392706" cy="97307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2" name="Rectangle 1242"/>
              <p:cNvSpPr>
                <a:spLocks noChangeArrowheads="1"/>
              </p:cNvSpPr>
              <p:nvPr/>
            </p:nvSpPr>
            <p:spPr bwMode="auto">
              <a:xfrm>
                <a:off x="1962084" y="2761345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3" name="Rectangle 1243"/>
              <p:cNvSpPr>
                <a:spLocks noChangeArrowheads="1"/>
              </p:cNvSpPr>
              <p:nvPr/>
            </p:nvSpPr>
            <p:spPr bwMode="auto">
              <a:xfrm>
                <a:off x="1447800" y="2761345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4" name="Rectangle 1242"/>
              <p:cNvSpPr>
                <a:spLocks noChangeArrowheads="1"/>
              </p:cNvSpPr>
              <p:nvPr/>
            </p:nvSpPr>
            <p:spPr bwMode="auto">
              <a:xfrm>
                <a:off x="1962084" y="297265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5" name="Rectangle 1243"/>
              <p:cNvSpPr>
                <a:spLocks noChangeArrowheads="1"/>
              </p:cNvSpPr>
              <p:nvPr/>
            </p:nvSpPr>
            <p:spPr bwMode="auto">
              <a:xfrm>
                <a:off x="1447800" y="297265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6" name="Rectangle 1242"/>
              <p:cNvSpPr>
                <a:spLocks noChangeArrowheads="1"/>
              </p:cNvSpPr>
              <p:nvPr/>
            </p:nvSpPr>
            <p:spPr bwMode="auto">
              <a:xfrm>
                <a:off x="1962084" y="3197011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7" name="Rectangle 1243"/>
              <p:cNvSpPr>
                <a:spLocks noChangeArrowheads="1"/>
              </p:cNvSpPr>
              <p:nvPr/>
            </p:nvSpPr>
            <p:spPr bwMode="auto">
              <a:xfrm>
                <a:off x="1447800" y="3197011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8" name="Rectangle 1242"/>
              <p:cNvSpPr>
                <a:spLocks noChangeArrowheads="1"/>
              </p:cNvSpPr>
              <p:nvPr/>
            </p:nvSpPr>
            <p:spPr bwMode="auto">
              <a:xfrm>
                <a:off x="1962084" y="342136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9" name="Rectangle 1243"/>
              <p:cNvSpPr>
                <a:spLocks noChangeArrowheads="1"/>
              </p:cNvSpPr>
              <p:nvPr/>
            </p:nvSpPr>
            <p:spPr bwMode="auto">
              <a:xfrm>
                <a:off x="1447800" y="342136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79278" name="Rectangle 1244"/>
            <p:cNvSpPr>
              <a:spLocks noChangeArrowheads="1"/>
            </p:cNvSpPr>
            <p:nvPr/>
          </p:nvSpPr>
          <p:spPr bwMode="auto">
            <a:xfrm>
              <a:off x="1456076" y="2257851"/>
              <a:ext cx="1383248" cy="440883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66666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79279" name="Rectangle 1245"/>
            <p:cNvSpPr>
              <a:spLocks noChangeArrowheads="1"/>
            </p:cNvSpPr>
            <p:nvPr/>
          </p:nvSpPr>
          <p:spPr bwMode="auto">
            <a:xfrm>
              <a:off x="1589672" y="2385681"/>
              <a:ext cx="569851" cy="1460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79281" name="Group 4811"/>
            <p:cNvGrpSpPr>
              <a:grpSpLocks/>
            </p:cNvGrpSpPr>
            <p:nvPr/>
          </p:nvGrpSpPr>
          <p:grpSpPr bwMode="auto">
            <a:xfrm>
              <a:off x="1448982" y="3677844"/>
              <a:ext cx="1393888" cy="973074"/>
              <a:chOff x="1447800" y="2714387"/>
              <a:chExt cx="1393888" cy="973074"/>
            </a:xfrm>
          </p:grpSpPr>
          <p:sp>
            <p:nvSpPr>
              <p:cNvPr id="79302" name="Rectangle 1241"/>
              <p:cNvSpPr>
                <a:spLocks noChangeArrowheads="1"/>
              </p:cNvSpPr>
              <p:nvPr/>
            </p:nvSpPr>
            <p:spPr bwMode="auto">
              <a:xfrm>
                <a:off x="1448982" y="2714387"/>
                <a:ext cx="1392706" cy="97307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3" name="Rectangle 1242"/>
              <p:cNvSpPr>
                <a:spLocks noChangeArrowheads="1"/>
              </p:cNvSpPr>
              <p:nvPr/>
            </p:nvSpPr>
            <p:spPr bwMode="auto">
              <a:xfrm>
                <a:off x="1962084" y="2761345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4" name="Rectangle 1243"/>
              <p:cNvSpPr>
                <a:spLocks noChangeArrowheads="1"/>
              </p:cNvSpPr>
              <p:nvPr/>
            </p:nvSpPr>
            <p:spPr bwMode="auto">
              <a:xfrm>
                <a:off x="1447800" y="2761345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5" name="Rectangle 1242"/>
              <p:cNvSpPr>
                <a:spLocks noChangeArrowheads="1"/>
              </p:cNvSpPr>
              <p:nvPr/>
            </p:nvSpPr>
            <p:spPr bwMode="auto">
              <a:xfrm>
                <a:off x="1962084" y="297265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6" name="Rectangle 1243"/>
              <p:cNvSpPr>
                <a:spLocks noChangeArrowheads="1"/>
              </p:cNvSpPr>
              <p:nvPr/>
            </p:nvSpPr>
            <p:spPr bwMode="auto">
              <a:xfrm>
                <a:off x="1447800" y="297265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7" name="Rectangle 1242"/>
              <p:cNvSpPr>
                <a:spLocks noChangeArrowheads="1"/>
              </p:cNvSpPr>
              <p:nvPr/>
            </p:nvSpPr>
            <p:spPr bwMode="auto">
              <a:xfrm>
                <a:off x="1962084" y="3197011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8" name="Rectangle 1243"/>
              <p:cNvSpPr>
                <a:spLocks noChangeArrowheads="1"/>
              </p:cNvSpPr>
              <p:nvPr/>
            </p:nvSpPr>
            <p:spPr bwMode="auto">
              <a:xfrm>
                <a:off x="1447800" y="3197011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9" name="Rectangle 1242"/>
              <p:cNvSpPr>
                <a:spLocks noChangeArrowheads="1"/>
              </p:cNvSpPr>
              <p:nvPr/>
            </p:nvSpPr>
            <p:spPr bwMode="auto">
              <a:xfrm>
                <a:off x="1962084" y="342136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10" name="Rectangle 1243"/>
              <p:cNvSpPr>
                <a:spLocks noChangeArrowheads="1"/>
              </p:cNvSpPr>
              <p:nvPr/>
            </p:nvSpPr>
            <p:spPr bwMode="auto">
              <a:xfrm>
                <a:off x="1447800" y="342136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79282" name="Group 4812"/>
            <p:cNvGrpSpPr>
              <a:grpSpLocks/>
            </p:cNvGrpSpPr>
            <p:nvPr/>
          </p:nvGrpSpPr>
          <p:grpSpPr bwMode="auto">
            <a:xfrm>
              <a:off x="1450164" y="4641301"/>
              <a:ext cx="1393888" cy="973074"/>
              <a:chOff x="1447800" y="2714387"/>
              <a:chExt cx="1393888" cy="973074"/>
            </a:xfrm>
          </p:grpSpPr>
          <p:sp>
            <p:nvSpPr>
              <p:cNvPr id="79293" name="Rectangle 1241"/>
              <p:cNvSpPr>
                <a:spLocks noChangeArrowheads="1"/>
              </p:cNvSpPr>
              <p:nvPr/>
            </p:nvSpPr>
            <p:spPr bwMode="auto">
              <a:xfrm>
                <a:off x="1448982" y="2714387"/>
                <a:ext cx="1392706" cy="97307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4" name="Rectangle 1242"/>
              <p:cNvSpPr>
                <a:spLocks noChangeArrowheads="1"/>
              </p:cNvSpPr>
              <p:nvPr/>
            </p:nvSpPr>
            <p:spPr bwMode="auto">
              <a:xfrm>
                <a:off x="1962084" y="2761345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5" name="Rectangle 1243"/>
              <p:cNvSpPr>
                <a:spLocks noChangeArrowheads="1"/>
              </p:cNvSpPr>
              <p:nvPr/>
            </p:nvSpPr>
            <p:spPr bwMode="auto">
              <a:xfrm>
                <a:off x="1447800" y="2761345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6" name="Rectangle 1242"/>
              <p:cNvSpPr>
                <a:spLocks noChangeArrowheads="1"/>
              </p:cNvSpPr>
              <p:nvPr/>
            </p:nvSpPr>
            <p:spPr bwMode="auto">
              <a:xfrm>
                <a:off x="1962084" y="297265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7" name="Rectangle 1243"/>
              <p:cNvSpPr>
                <a:spLocks noChangeArrowheads="1"/>
              </p:cNvSpPr>
              <p:nvPr/>
            </p:nvSpPr>
            <p:spPr bwMode="auto">
              <a:xfrm>
                <a:off x="1447800" y="297265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8" name="Rectangle 1242"/>
              <p:cNvSpPr>
                <a:spLocks noChangeArrowheads="1"/>
              </p:cNvSpPr>
              <p:nvPr/>
            </p:nvSpPr>
            <p:spPr bwMode="auto">
              <a:xfrm>
                <a:off x="1962084" y="3197011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9" name="Rectangle 1243"/>
              <p:cNvSpPr>
                <a:spLocks noChangeArrowheads="1"/>
              </p:cNvSpPr>
              <p:nvPr/>
            </p:nvSpPr>
            <p:spPr bwMode="auto">
              <a:xfrm>
                <a:off x="1447800" y="3197011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0" name="Rectangle 1242"/>
              <p:cNvSpPr>
                <a:spLocks noChangeArrowheads="1"/>
              </p:cNvSpPr>
              <p:nvPr/>
            </p:nvSpPr>
            <p:spPr bwMode="auto">
              <a:xfrm>
                <a:off x="1962084" y="342136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301" name="Rectangle 1243"/>
              <p:cNvSpPr>
                <a:spLocks noChangeArrowheads="1"/>
              </p:cNvSpPr>
              <p:nvPr/>
            </p:nvSpPr>
            <p:spPr bwMode="auto">
              <a:xfrm>
                <a:off x="1447800" y="342136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79283" name="Group 4813"/>
            <p:cNvGrpSpPr>
              <a:grpSpLocks/>
            </p:cNvGrpSpPr>
            <p:nvPr/>
          </p:nvGrpSpPr>
          <p:grpSpPr bwMode="auto">
            <a:xfrm>
              <a:off x="1451346" y="5604758"/>
              <a:ext cx="1393888" cy="973074"/>
              <a:chOff x="1447800" y="2714387"/>
              <a:chExt cx="1393888" cy="973074"/>
            </a:xfrm>
          </p:grpSpPr>
          <p:sp>
            <p:nvSpPr>
              <p:cNvPr id="79284" name="Rectangle 1241"/>
              <p:cNvSpPr>
                <a:spLocks noChangeArrowheads="1"/>
              </p:cNvSpPr>
              <p:nvPr/>
            </p:nvSpPr>
            <p:spPr bwMode="auto">
              <a:xfrm>
                <a:off x="1448982" y="2714387"/>
                <a:ext cx="1392706" cy="97307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85" name="Rectangle 1242"/>
              <p:cNvSpPr>
                <a:spLocks noChangeArrowheads="1"/>
              </p:cNvSpPr>
              <p:nvPr/>
            </p:nvSpPr>
            <p:spPr bwMode="auto">
              <a:xfrm>
                <a:off x="1962084" y="2761345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86" name="Rectangle 1243"/>
              <p:cNvSpPr>
                <a:spLocks noChangeArrowheads="1"/>
              </p:cNvSpPr>
              <p:nvPr/>
            </p:nvSpPr>
            <p:spPr bwMode="auto">
              <a:xfrm>
                <a:off x="1447800" y="2761345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87" name="Rectangle 1242"/>
              <p:cNvSpPr>
                <a:spLocks noChangeArrowheads="1"/>
              </p:cNvSpPr>
              <p:nvPr/>
            </p:nvSpPr>
            <p:spPr bwMode="auto">
              <a:xfrm>
                <a:off x="1962084" y="297265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88" name="Rectangle 1243"/>
              <p:cNvSpPr>
                <a:spLocks noChangeArrowheads="1"/>
              </p:cNvSpPr>
              <p:nvPr/>
            </p:nvSpPr>
            <p:spPr bwMode="auto">
              <a:xfrm>
                <a:off x="1447800" y="297265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89" name="Rectangle 1242"/>
              <p:cNvSpPr>
                <a:spLocks noChangeArrowheads="1"/>
              </p:cNvSpPr>
              <p:nvPr/>
            </p:nvSpPr>
            <p:spPr bwMode="auto">
              <a:xfrm>
                <a:off x="1962084" y="3197011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0" name="Rectangle 1243"/>
              <p:cNvSpPr>
                <a:spLocks noChangeArrowheads="1"/>
              </p:cNvSpPr>
              <p:nvPr/>
            </p:nvSpPr>
            <p:spPr bwMode="auto">
              <a:xfrm>
                <a:off x="1447800" y="3197011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1" name="Rectangle 1242"/>
              <p:cNvSpPr>
                <a:spLocks noChangeArrowheads="1"/>
              </p:cNvSpPr>
              <p:nvPr/>
            </p:nvSpPr>
            <p:spPr bwMode="auto">
              <a:xfrm>
                <a:off x="1962084" y="342136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92" name="Rectangle 1243"/>
              <p:cNvSpPr>
                <a:spLocks noChangeArrowheads="1"/>
              </p:cNvSpPr>
              <p:nvPr/>
            </p:nvSpPr>
            <p:spPr bwMode="auto">
              <a:xfrm>
                <a:off x="1447800" y="342136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  <p:sp>
        <p:nvSpPr>
          <p:cNvPr id="29701" name="TextBox 11"/>
          <p:cNvSpPr txBox="1">
            <a:spLocks noChangeArrowheads="1"/>
          </p:cNvSpPr>
          <p:nvPr/>
        </p:nvSpPr>
        <p:spPr bwMode="auto">
          <a:xfrm>
            <a:off x="-7528" y="462602"/>
            <a:ext cx="9143999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Euphemia UCAS"/>
                <a:cs typeface="Euphemia UCAS"/>
              </a:rPr>
              <a:t>&gt;</a:t>
            </a:r>
            <a:r>
              <a:rPr lang="en-US" dirty="0">
                <a:latin typeface="Euphemia UCAS"/>
                <a:cs typeface="Euphemia UCAS"/>
              </a:rPr>
              <a:t>160 </a:t>
            </a:r>
            <a:r>
              <a:rPr lang="en-US" dirty="0" smtClean="0">
                <a:latin typeface="Euphemia UCAS"/>
                <a:cs typeface="Euphemia UCAS"/>
              </a:rPr>
              <a:t>CSDMS</a:t>
            </a:r>
            <a:r>
              <a:rPr lang="en-US" b="1" dirty="0" smtClean="0">
                <a:latin typeface="Euphemia UCAS"/>
                <a:cs typeface="Euphemia UCAS"/>
              </a:rPr>
              <a:t> </a:t>
            </a:r>
            <a:r>
              <a:rPr lang="en-US" dirty="0" smtClean="0">
                <a:latin typeface="Euphemia UCAS"/>
                <a:cs typeface="Euphemia UCAS"/>
              </a:rPr>
              <a:t>members running simulations on the CU/USGS experimental HPCC </a:t>
            </a:r>
            <a:r>
              <a:rPr lang="en-US" i="1" dirty="0" smtClean="0">
                <a:latin typeface="Euphemia UCAS"/>
                <a:cs typeface="Euphemia UCAS"/>
              </a:rPr>
              <a:t>Beach</a:t>
            </a:r>
            <a:r>
              <a:rPr lang="en-US" dirty="0" smtClean="0">
                <a:latin typeface="Euphemia UCAS"/>
                <a:cs typeface="Euphemia UCAS"/>
              </a:rPr>
              <a:t> who </a:t>
            </a:r>
            <a:r>
              <a:rPr lang="en-US" dirty="0">
                <a:latin typeface="Euphemia UCAS"/>
                <a:cs typeface="Euphemia UCAS"/>
              </a:rPr>
              <a:t>have met </a:t>
            </a:r>
            <a:r>
              <a:rPr lang="en-US" dirty="0" smtClean="0">
                <a:latin typeface="Euphemia UCAS"/>
                <a:cs typeface="Euphemia UCAS"/>
              </a:rPr>
              <a:t>a use</a:t>
            </a:r>
            <a:r>
              <a:rPr lang="en-US" dirty="0">
                <a:latin typeface="Euphemia UCAS"/>
                <a:cs typeface="Euphemia UCAS"/>
              </a:rPr>
              <a:t> </a:t>
            </a:r>
            <a:r>
              <a:rPr lang="en-US" dirty="0" smtClean="0">
                <a:latin typeface="Euphemia UCAS"/>
                <a:cs typeface="Euphemia UCAS"/>
              </a:rPr>
              <a:t>criteria</a:t>
            </a:r>
            <a:endParaRPr lang="en-US" dirty="0">
              <a:latin typeface="Euphemia UCAS"/>
              <a:cs typeface="Euphemia UCAS"/>
            </a:endParaRPr>
          </a:p>
          <a:p>
            <a:pPr lvl="1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 Running CSDMS models </a:t>
            </a:r>
            <a:r>
              <a:rPr lang="en-US" dirty="0">
                <a:latin typeface="Euphemia UCAS"/>
                <a:cs typeface="Euphemia UCAS"/>
              </a:rPr>
              <a:t>to advance science </a:t>
            </a:r>
          </a:p>
          <a:p>
            <a:pPr lvl="1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 Developing </a:t>
            </a:r>
            <a:r>
              <a:rPr lang="en-US" dirty="0">
                <a:latin typeface="Euphemia UCAS"/>
                <a:cs typeface="Euphemia UCAS"/>
              </a:rPr>
              <a:t>a model for the CSDMS model repository. </a:t>
            </a:r>
          </a:p>
          <a:p>
            <a:pPr lvl="1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 Developing </a:t>
            </a:r>
            <a:r>
              <a:rPr lang="en-US" dirty="0">
                <a:latin typeface="Euphemia UCAS"/>
                <a:cs typeface="Euphemia UCAS"/>
              </a:rPr>
              <a:t>a data or visualizations systems in support of CSDMS models. </a:t>
            </a:r>
          </a:p>
        </p:txBody>
      </p:sp>
      <p:sp>
        <p:nvSpPr>
          <p:cNvPr id="29702" name="TextBox 2293"/>
          <p:cNvSpPr txBox="1">
            <a:spLocks noChangeArrowheads="1"/>
          </p:cNvSpPr>
          <p:nvPr/>
        </p:nvSpPr>
        <p:spPr bwMode="auto">
          <a:xfrm>
            <a:off x="6553199" y="2348087"/>
            <a:ext cx="2590799" cy="373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i="1" dirty="0" smtClean="0">
                <a:latin typeface="Euphemia UCAS"/>
                <a:cs typeface="Euphemia UCAS"/>
              </a:rPr>
              <a:t>Beach</a:t>
            </a:r>
            <a:r>
              <a:rPr lang="en-US" dirty="0" smtClean="0">
                <a:latin typeface="Euphemia UCAS"/>
                <a:cs typeface="Euphemia UCAS"/>
              </a:rPr>
              <a:t> 8Tflop/s HPCC</a:t>
            </a:r>
          </a:p>
          <a:p>
            <a:pPr>
              <a:lnSpc>
                <a:spcPct val="120000"/>
              </a:lnSpc>
            </a:pPr>
            <a:endParaRPr lang="en-US" dirty="0" smtClean="0">
              <a:latin typeface="Euphemia UCAS"/>
              <a:cs typeface="Euphemia UCAS"/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88 compute </a:t>
            </a:r>
            <a:r>
              <a:rPr lang="en-US" dirty="0">
                <a:latin typeface="Euphemia UCAS"/>
                <a:cs typeface="Euphemia UCAS"/>
              </a:rPr>
              <a:t>nodes 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704 3-GHz cores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2-4 GB/core </a:t>
            </a:r>
            <a:r>
              <a:rPr lang="en-US" dirty="0" err="1" smtClean="0">
                <a:latin typeface="Euphemia UCAS"/>
                <a:cs typeface="Euphemia UCAS"/>
              </a:rPr>
              <a:t>mem</a:t>
            </a:r>
            <a:endParaRPr lang="en-US" dirty="0" smtClean="0">
              <a:latin typeface="Euphemia UCAS"/>
              <a:cs typeface="Euphemia UCAS"/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non</a:t>
            </a:r>
            <a:r>
              <a:rPr lang="en-US" dirty="0">
                <a:latin typeface="Euphemia UCAS"/>
                <a:cs typeface="Euphemia UCAS"/>
              </a:rPr>
              <a:t>-blocking </a:t>
            </a:r>
            <a:r>
              <a:rPr lang="en-US" dirty="0" err="1" smtClean="0">
                <a:latin typeface="Euphemia UCAS"/>
                <a:cs typeface="Euphemia UCAS"/>
              </a:rPr>
              <a:t>infiniband</a:t>
            </a:r>
            <a:endParaRPr lang="en-US" dirty="0">
              <a:latin typeface="Euphemia UCAS"/>
              <a:cs typeface="Euphemia UCAS"/>
            </a:endParaRP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~100TB RAID storage.</a:t>
            </a:r>
          </a:p>
          <a:p>
            <a:pPr marL="112713" indent="-112713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Euphemia UCAS"/>
                <a:cs typeface="Euphemia UCAS"/>
              </a:rPr>
              <a:t>~3PB offsite disk </a:t>
            </a:r>
            <a:r>
              <a:rPr lang="en-US" dirty="0">
                <a:latin typeface="Euphemia UCAS"/>
                <a:cs typeface="Euphemia UCAS"/>
              </a:rPr>
              <a:t>storage</a:t>
            </a:r>
            <a:r>
              <a:rPr lang="en-US" dirty="0" smtClean="0">
                <a:latin typeface="Euphemia UCAS"/>
                <a:cs typeface="Euphemia UCAS"/>
              </a:rPr>
              <a:t>.</a:t>
            </a:r>
            <a:endParaRPr lang="en-US" dirty="0">
              <a:latin typeface="Euphemia UCAS"/>
              <a:cs typeface="Euphemia UCA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70262" y="2940714"/>
            <a:ext cx="2751824" cy="3688686"/>
            <a:chOff x="2971800" y="2200275"/>
            <a:chExt cx="3581400" cy="4606925"/>
          </a:xfrm>
        </p:grpSpPr>
        <p:sp>
          <p:nvSpPr>
            <p:cNvPr id="29757" name="Rectangle 3"/>
            <p:cNvSpPr>
              <a:spLocks noChangeArrowheads="1"/>
            </p:cNvSpPr>
            <p:nvPr/>
          </p:nvSpPr>
          <p:spPr bwMode="auto">
            <a:xfrm>
              <a:off x="4793734" y="2200275"/>
              <a:ext cx="1759466" cy="4504047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758" name="Rectangle 4"/>
            <p:cNvSpPr>
              <a:spLocks noChangeAspect="1" noChangeArrowheads="1"/>
            </p:cNvSpPr>
            <p:nvPr/>
          </p:nvSpPr>
          <p:spPr bwMode="auto">
            <a:xfrm>
              <a:off x="4975184" y="2296881"/>
              <a:ext cx="1396568" cy="4339693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759" name="Group 6"/>
            <p:cNvGrpSpPr>
              <a:grpSpLocks/>
            </p:cNvGrpSpPr>
            <p:nvPr/>
          </p:nvGrpSpPr>
          <p:grpSpPr bwMode="auto">
            <a:xfrm>
              <a:off x="4851762" y="6706832"/>
              <a:ext cx="150217" cy="100368"/>
              <a:chOff x="2559" y="4065"/>
              <a:chExt cx="101" cy="80"/>
            </a:xfrm>
          </p:grpSpPr>
          <p:sp>
            <p:nvSpPr>
              <p:cNvPr id="79273" name="Rectangle 7"/>
              <p:cNvSpPr>
                <a:spLocks noChangeArrowheads="1"/>
              </p:cNvSpPr>
              <p:nvPr/>
            </p:nvSpPr>
            <p:spPr bwMode="auto">
              <a:xfrm>
                <a:off x="2581" y="4065"/>
                <a:ext cx="56" cy="5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74" name="Rectangle 8"/>
              <p:cNvSpPr>
                <a:spLocks noChangeArrowheads="1"/>
              </p:cNvSpPr>
              <p:nvPr/>
            </p:nvSpPr>
            <p:spPr bwMode="auto">
              <a:xfrm>
                <a:off x="2559" y="4110"/>
                <a:ext cx="101" cy="3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760" name="Group 9"/>
            <p:cNvGrpSpPr>
              <a:grpSpLocks/>
            </p:cNvGrpSpPr>
            <p:nvPr/>
          </p:nvGrpSpPr>
          <p:grpSpPr bwMode="auto">
            <a:xfrm>
              <a:off x="6347979" y="6706832"/>
              <a:ext cx="150217" cy="100368"/>
              <a:chOff x="2559" y="4065"/>
              <a:chExt cx="101" cy="80"/>
            </a:xfrm>
          </p:grpSpPr>
          <p:sp>
            <p:nvSpPr>
              <p:cNvPr id="79271" name="Rectangle 10"/>
              <p:cNvSpPr>
                <a:spLocks noChangeArrowheads="1"/>
              </p:cNvSpPr>
              <p:nvPr/>
            </p:nvSpPr>
            <p:spPr bwMode="auto">
              <a:xfrm>
                <a:off x="2581" y="4065"/>
                <a:ext cx="56" cy="56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272" name="Rectangle 11"/>
              <p:cNvSpPr>
                <a:spLocks noChangeArrowheads="1"/>
              </p:cNvSpPr>
              <p:nvPr/>
            </p:nvSpPr>
            <p:spPr bwMode="auto">
              <a:xfrm>
                <a:off x="2559" y="4110"/>
                <a:ext cx="101" cy="35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9761" name="Line 13"/>
            <p:cNvSpPr>
              <a:spLocks noChangeShapeType="1"/>
            </p:cNvSpPr>
            <p:nvPr/>
          </p:nvSpPr>
          <p:spPr bwMode="auto">
            <a:xfrm>
              <a:off x="4845789" y="5551336"/>
              <a:ext cx="862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2" name="Line 14"/>
            <p:cNvSpPr>
              <a:spLocks noChangeShapeType="1"/>
            </p:cNvSpPr>
            <p:nvPr/>
          </p:nvSpPr>
          <p:spPr bwMode="auto">
            <a:xfrm>
              <a:off x="6416369" y="5551336"/>
              <a:ext cx="862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3" name="Line 16"/>
            <p:cNvSpPr>
              <a:spLocks noChangeShapeType="1"/>
            </p:cNvSpPr>
            <p:nvPr/>
          </p:nvSpPr>
          <p:spPr bwMode="auto">
            <a:xfrm>
              <a:off x="4845789" y="4467354"/>
              <a:ext cx="862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4" name="Line 17"/>
            <p:cNvSpPr>
              <a:spLocks noChangeShapeType="1"/>
            </p:cNvSpPr>
            <p:nvPr/>
          </p:nvSpPr>
          <p:spPr bwMode="auto">
            <a:xfrm>
              <a:off x="6416369" y="4467354"/>
              <a:ext cx="862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5" name="Line 19"/>
            <p:cNvSpPr>
              <a:spLocks noChangeShapeType="1"/>
            </p:cNvSpPr>
            <p:nvPr/>
          </p:nvSpPr>
          <p:spPr bwMode="auto">
            <a:xfrm>
              <a:off x="4845789" y="3375844"/>
              <a:ext cx="862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6" name="Line 20"/>
            <p:cNvSpPr>
              <a:spLocks noChangeShapeType="1"/>
            </p:cNvSpPr>
            <p:nvPr/>
          </p:nvSpPr>
          <p:spPr bwMode="auto">
            <a:xfrm>
              <a:off x="6416369" y="3375844"/>
              <a:ext cx="862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7" name="Line 22"/>
            <p:cNvSpPr>
              <a:spLocks noChangeShapeType="1"/>
            </p:cNvSpPr>
            <p:nvPr/>
          </p:nvSpPr>
          <p:spPr bwMode="auto">
            <a:xfrm>
              <a:off x="4845789" y="2291862"/>
              <a:ext cx="862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68" name="Line 23"/>
            <p:cNvSpPr>
              <a:spLocks noChangeShapeType="1"/>
            </p:cNvSpPr>
            <p:nvPr/>
          </p:nvSpPr>
          <p:spPr bwMode="auto">
            <a:xfrm>
              <a:off x="6416369" y="2291862"/>
              <a:ext cx="862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769" name="Group 25"/>
            <p:cNvGrpSpPr>
              <a:grpSpLocks/>
            </p:cNvGrpSpPr>
            <p:nvPr/>
          </p:nvGrpSpPr>
          <p:grpSpPr bwMode="auto">
            <a:xfrm>
              <a:off x="4875424" y="2402267"/>
              <a:ext cx="1595836" cy="0"/>
              <a:chOff x="4065" y="552"/>
              <a:chExt cx="1073" cy="0"/>
            </a:xfrm>
          </p:grpSpPr>
          <p:sp>
            <p:nvSpPr>
              <p:cNvPr id="79269" name="Line 26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70" name="Line 27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0" name="Group 28"/>
            <p:cNvGrpSpPr>
              <a:grpSpLocks/>
            </p:cNvGrpSpPr>
            <p:nvPr/>
          </p:nvGrpSpPr>
          <p:grpSpPr bwMode="auto">
            <a:xfrm>
              <a:off x="4875424" y="2510164"/>
              <a:ext cx="1595836" cy="0"/>
              <a:chOff x="4065" y="552"/>
              <a:chExt cx="1073" cy="0"/>
            </a:xfrm>
          </p:grpSpPr>
          <p:sp>
            <p:nvSpPr>
              <p:cNvPr id="79267" name="Line 29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68" name="Line 30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1" name="Group 31"/>
            <p:cNvGrpSpPr>
              <a:grpSpLocks/>
            </p:cNvGrpSpPr>
            <p:nvPr/>
          </p:nvGrpSpPr>
          <p:grpSpPr bwMode="auto">
            <a:xfrm>
              <a:off x="4875424" y="2618060"/>
              <a:ext cx="1595836" cy="0"/>
              <a:chOff x="4065" y="552"/>
              <a:chExt cx="1073" cy="0"/>
            </a:xfrm>
          </p:grpSpPr>
          <p:sp>
            <p:nvSpPr>
              <p:cNvPr id="79265" name="Line 32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66" name="Line 33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2" name="Group 34"/>
            <p:cNvGrpSpPr>
              <a:grpSpLocks/>
            </p:cNvGrpSpPr>
            <p:nvPr/>
          </p:nvGrpSpPr>
          <p:grpSpPr bwMode="auto">
            <a:xfrm>
              <a:off x="4875424" y="2725957"/>
              <a:ext cx="1595836" cy="0"/>
              <a:chOff x="4065" y="552"/>
              <a:chExt cx="1073" cy="0"/>
            </a:xfrm>
          </p:grpSpPr>
          <p:sp>
            <p:nvSpPr>
              <p:cNvPr id="79263" name="Line 35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64" name="Line 36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3" name="Group 37"/>
            <p:cNvGrpSpPr>
              <a:grpSpLocks/>
            </p:cNvGrpSpPr>
            <p:nvPr/>
          </p:nvGrpSpPr>
          <p:grpSpPr bwMode="auto">
            <a:xfrm>
              <a:off x="4875424" y="2833853"/>
              <a:ext cx="1595836" cy="0"/>
              <a:chOff x="4065" y="552"/>
              <a:chExt cx="1073" cy="0"/>
            </a:xfrm>
          </p:grpSpPr>
          <p:sp>
            <p:nvSpPr>
              <p:cNvPr id="79261" name="Line 38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62" name="Line 39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4" name="Group 40"/>
            <p:cNvGrpSpPr>
              <a:grpSpLocks/>
            </p:cNvGrpSpPr>
            <p:nvPr/>
          </p:nvGrpSpPr>
          <p:grpSpPr bwMode="auto">
            <a:xfrm>
              <a:off x="4875424" y="2941749"/>
              <a:ext cx="1595836" cy="0"/>
              <a:chOff x="4065" y="552"/>
              <a:chExt cx="1073" cy="0"/>
            </a:xfrm>
          </p:grpSpPr>
          <p:sp>
            <p:nvSpPr>
              <p:cNvPr id="79259" name="Line 41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60" name="Line 42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5" name="Group 43"/>
            <p:cNvGrpSpPr>
              <a:grpSpLocks/>
            </p:cNvGrpSpPr>
            <p:nvPr/>
          </p:nvGrpSpPr>
          <p:grpSpPr bwMode="auto">
            <a:xfrm>
              <a:off x="4875424" y="3049646"/>
              <a:ext cx="1595836" cy="0"/>
              <a:chOff x="4065" y="552"/>
              <a:chExt cx="1073" cy="0"/>
            </a:xfrm>
          </p:grpSpPr>
          <p:sp>
            <p:nvSpPr>
              <p:cNvPr id="79257" name="Line 44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58" name="Line 45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6" name="Group 46"/>
            <p:cNvGrpSpPr>
              <a:grpSpLocks/>
            </p:cNvGrpSpPr>
            <p:nvPr/>
          </p:nvGrpSpPr>
          <p:grpSpPr bwMode="auto">
            <a:xfrm>
              <a:off x="4875424" y="3157542"/>
              <a:ext cx="1595836" cy="0"/>
              <a:chOff x="4065" y="552"/>
              <a:chExt cx="1073" cy="0"/>
            </a:xfrm>
          </p:grpSpPr>
          <p:sp>
            <p:nvSpPr>
              <p:cNvPr id="79255" name="Line 47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56" name="Line 48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7" name="Group 49"/>
            <p:cNvGrpSpPr>
              <a:grpSpLocks/>
            </p:cNvGrpSpPr>
            <p:nvPr/>
          </p:nvGrpSpPr>
          <p:grpSpPr bwMode="auto">
            <a:xfrm>
              <a:off x="4875424" y="3265439"/>
              <a:ext cx="1595836" cy="0"/>
              <a:chOff x="4065" y="552"/>
              <a:chExt cx="1073" cy="0"/>
            </a:xfrm>
          </p:grpSpPr>
          <p:sp>
            <p:nvSpPr>
              <p:cNvPr id="79253" name="Line 50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54" name="Line 51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8" name="Group 53"/>
            <p:cNvGrpSpPr>
              <a:grpSpLocks/>
            </p:cNvGrpSpPr>
            <p:nvPr/>
          </p:nvGrpSpPr>
          <p:grpSpPr bwMode="auto">
            <a:xfrm>
              <a:off x="4875424" y="3482485"/>
              <a:ext cx="1595836" cy="0"/>
              <a:chOff x="4065" y="552"/>
              <a:chExt cx="1073" cy="0"/>
            </a:xfrm>
          </p:grpSpPr>
          <p:sp>
            <p:nvSpPr>
              <p:cNvPr id="79251" name="Line 54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52" name="Line 55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79" name="Group 56"/>
            <p:cNvGrpSpPr>
              <a:grpSpLocks/>
            </p:cNvGrpSpPr>
            <p:nvPr/>
          </p:nvGrpSpPr>
          <p:grpSpPr bwMode="auto">
            <a:xfrm>
              <a:off x="4875424" y="3590382"/>
              <a:ext cx="1595836" cy="0"/>
              <a:chOff x="4065" y="552"/>
              <a:chExt cx="1073" cy="0"/>
            </a:xfrm>
          </p:grpSpPr>
          <p:sp>
            <p:nvSpPr>
              <p:cNvPr id="79249" name="Line 57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50" name="Line 58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0" name="Group 59"/>
            <p:cNvGrpSpPr>
              <a:grpSpLocks/>
            </p:cNvGrpSpPr>
            <p:nvPr/>
          </p:nvGrpSpPr>
          <p:grpSpPr bwMode="auto">
            <a:xfrm>
              <a:off x="4875424" y="3698279"/>
              <a:ext cx="1595836" cy="0"/>
              <a:chOff x="4065" y="552"/>
              <a:chExt cx="1073" cy="0"/>
            </a:xfrm>
          </p:grpSpPr>
          <p:sp>
            <p:nvSpPr>
              <p:cNvPr id="79247" name="Line 60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48" name="Line 61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1" name="Group 62"/>
            <p:cNvGrpSpPr>
              <a:grpSpLocks/>
            </p:cNvGrpSpPr>
            <p:nvPr/>
          </p:nvGrpSpPr>
          <p:grpSpPr bwMode="auto">
            <a:xfrm>
              <a:off x="4875424" y="3806175"/>
              <a:ext cx="1595836" cy="0"/>
              <a:chOff x="4065" y="552"/>
              <a:chExt cx="1073" cy="0"/>
            </a:xfrm>
          </p:grpSpPr>
          <p:sp>
            <p:nvSpPr>
              <p:cNvPr id="79245" name="Line 63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46" name="Line 64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2" name="Group 65"/>
            <p:cNvGrpSpPr>
              <a:grpSpLocks/>
            </p:cNvGrpSpPr>
            <p:nvPr/>
          </p:nvGrpSpPr>
          <p:grpSpPr bwMode="auto">
            <a:xfrm>
              <a:off x="4875424" y="3914071"/>
              <a:ext cx="1595836" cy="0"/>
              <a:chOff x="4065" y="552"/>
              <a:chExt cx="1073" cy="0"/>
            </a:xfrm>
          </p:grpSpPr>
          <p:sp>
            <p:nvSpPr>
              <p:cNvPr id="79243" name="Line 66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44" name="Line 67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3" name="Group 68"/>
            <p:cNvGrpSpPr>
              <a:grpSpLocks/>
            </p:cNvGrpSpPr>
            <p:nvPr/>
          </p:nvGrpSpPr>
          <p:grpSpPr bwMode="auto">
            <a:xfrm>
              <a:off x="4875424" y="4021967"/>
              <a:ext cx="1595836" cy="0"/>
              <a:chOff x="4065" y="552"/>
              <a:chExt cx="1073" cy="0"/>
            </a:xfrm>
          </p:grpSpPr>
          <p:sp>
            <p:nvSpPr>
              <p:cNvPr id="79241" name="Line 69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42" name="Line 70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4" name="Group 71"/>
            <p:cNvGrpSpPr>
              <a:grpSpLocks/>
            </p:cNvGrpSpPr>
            <p:nvPr/>
          </p:nvGrpSpPr>
          <p:grpSpPr bwMode="auto">
            <a:xfrm>
              <a:off x="4875424" y="4129864"/>
              <a:ext cx="1595836" cy="0"/>
              <a:chOff x="4065" y="552"/>
              <a:chExt cx="1073" cy="0"/>
            </a:xfrm>
          </p:grpSpPr>
          <p:sp>
            <p:nvSpPr>
              <p:cNvPr id="79239" name="Line 72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40" name="Line 73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5" name="Group 2351"/>
            <p:cNvGrpSpPr>
              <a:grpSpLocks/>
            </p:cNvGrpSpPr>
            <p:nvPr/>
          </p:nvGrpSpPr>
          <p:grpSpPr bwMode="auto">
            <a:xfrm>
              <a:off x="4875424" y="4237760"/>
              <a:ext cx="1595836" cy="0"/>
              <a:chOff x="4065" y="552"/>
              <a:chExt cx="1073" cy="0"/>
            </a:xfrm>
          </p:grpSpPr>
          <p:sp>
            <p:nvSpPr>
              <p:cNvPr id="79237" name="Line 75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38" name="Line 76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6" name="Group 77"/>
            <p:cNvGrpSpPr>
              <a:grpSpLocks/>
            </p:cNvGrpSpPr>
            <p:nvPr/>
          </p:nvGrpSpPr>
          <p:grpSpPr bwMode="auto">
            <a:xfrm>
              <a:off x="4875424" y="4345657"/>
              <a:ext cx="1595836" cy="0"/>
              <a:chOff x="4065" y="552"/>
              <a:chExt cx="1073" cy="0"/>
            </a:xfrm>
          </p:grpSpPr>
          <p:sp>
            <p:nvSpPr>
              <p:cNvPr id="79235" name="Line 78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36" name="Line 79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7" name="Group 81"/>
            <p:cNvGrpSpPr>
              <a:grpSpLocks/>
            </p:cNvGrpSpPr>
            <p:nvPr/>
          </p:nvGrpSpPr>
          <p:grpSpPr bwMode="auto">
            <a:xfrm>
              <a:off x="4875424" y="4585288"/>
              <a:ext cx="1595836" cy="0"/>
              <a:chOff x="4065" y="552"/>
              <a:chExt cx="1073" cy="0"/>
            </a:xfrm>
          </p:grpSpPr>
          <p:sp>
            <p:nvSpPr>
              <p:cNvPr id="79233" name="Line 82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34" name="Line 83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8" name="Group 84"/>
            <p:cNvGrpSpPr>
              <a:grpSpLocks/>
            </p:cNvGrpSpPr>
            <p:nvPr/>
          </p:nvGrpSpPr>
          <p:grpSpPr bwMode="auto">
            <a:xfrm>
              <a:off x="4875424" y="4693184"/>
              <a:ext cx="1595836" cy="0"/>
              <a:chOff x="4065" y="552"/>
              <a:chExt cx="1073" cy="0"/>
            </a:xfrm>
          </p:grpSpPr>
          <p:sp>
            <p:nvSpPr>
              <p:cNvPr id="79231" name="Line 85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32" name="Line 86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89" name="Group 87"/>
            <p:cNvGrpSpPr>
              <a:grpSpLocks/>
            </p:cNvGrpSpPr>
            <p:nvPr/>
          </p:nvGrpSpPr>
          <p:grpSpPr bwMode="auto">
            <a:xfrm>
              <a:off x="4875424" y="4801080"/>
              <a:ext cx="1595836" cy="0"/>
              <a:chOff x="4065" y="552"/>
              <a:chExt cx="1073" cy="0"/>
            </a:xfrm>
          </p:grpSpPr>
          <p:sp>
            <p:nvSpPr>
              <p:cNvPr id="79229" name="Line 88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30" name="Line 89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0" name="Group 90"/>
            <p:cNvGrpSpPr>
              <a:grpSpLocks/>
            </p:cNvGrpSpPr>
            <p:nvPr/>
          </p:nvGrpSpPr>
          <p:grpSpPr bwMode="auto">
            <a:xfrm>
              <a:off x="4875424" y="4908976"/>
              <a:ext cx="1595836" cy="0"/>
              <a:chOff x="4065" y="552"/>
              <a:chExt cx="1073" cy="0"/>
            </a:xfrm>
          </p:grpSpPr>
          <p:sp>
            <p:nvSpPr>
              <p:cNvPr id="79227" name="Line 91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28" name="Line 92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1" name="Group 93"/>
            <p:cNvGrpSpPr>
              <a:grpSpLocks/>
            </p:cNvGrpSpPr>
            <p:nvPr/>
          </p:nvGrpSpPr>
          <p:grpSpPr bwMode="auto">
            <a:xfrm>
              <a:off x="4875424" y="5016873"/>
              <a:ext cx="1595836" cy="0"/>
              <a:chOff x="4065" y="552"/>
              <a:chExt cx="1073" cy="0"/>
            </a:xfrm>
          </p:grpSpPr>
          <p:sp>
            <p:nvSpPr>
              <p:cNvPr id="79225" name="Line 94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26" name="Line 95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2" name="Group 96"/>
            <p:cNvGrpSpPr>
              <a:grpSpLocks/>
            </p:cNvGrpSpPr>
            <p:nvPr/>
          </p:nvGrpSpPr>
          <p:grpSpPr bwMode="auto">
            <a:xfrm>
              <a:off x="4875424" y="5124770"/>
              <a:ext cx="1595836" cy="0"/>
              <a:chOff x="4065" y="552"/>
              <a:chExt cx="1073" cy="0"/>
            </a:xfrm>
          </p:grpSpPr>
          <p:sp>
            <p:nvSpPr>
              <p:cNvPr id="79223" name="Line 97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24" name="Line 98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3" name="Group 99"/>
            <p:cNvGrpSpPr>
              <a:grpSpLocks/>
            </p:cNvGrpSpPr>
            <p:nvPr/>
          </p:nvGrpSpPr>
          <p:grpSpPr bwMode="auto">
            <a:xfrm>
              <a:off x="4875424" y="5232666"/>
              <a:ext cx="1595836" cy="0"/>
              <a:chOff x="4065" y="552"/>
              <a:chExt cx="1073" cy="0"/>
            </a:xfrm>
          </p:grpSpPr>
          <p:sp>
            <p:nvSpPr>
              <p:cNvPr id="79221" name="Line 100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22" name="Line 101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4" name="Group 102"/>
            <p:cNvGrpSpPr>
              <a:grpSpLocks/>
            </p:cNvGrpSpPr>
            <p:nvPr/>
          </p:nvGrpSpPr>
          <p:grpSpPr bwMode="auto">
            <a:xfrm>
              <a:off x="4875424" y="5340562"/>
              <a:ext cx="1595836" cy="0"/>
              <a:chOff x="4065" y="552"/>
              <a:chExt cx="1073" cy="0"/>
            </a:xfrm>
          </p:grpSpPr>
          <p:sp>
            <p:nvSpPr>
              <p:cNvPr id="79219" name="Line 103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20" name="Line 104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5" name="Group 105"/>
            <p:cNvGrpSpPr>
              <a:grpSpLocks/>
            </p:cNvGrpSpPr>
            <p:nvPr/>
          </p:nvGrpSpPr>
          <p:grpSpPr bwMode="auto">
            <a:xfrm>
              <a:off x="4875424" y="5448458"/>
              <a:ext cx="1595836" cy="0"/>
              <a:chOff x="4065" y="552"/>
              <a:chExt cx="1073" cy="0"/>
            </a:xfrm>
          </p:grpSpPr>
          <p:sp>
            <p:nvSpPr>
              <p:cNvPr id="79217" name="Line 106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18" name="Line 107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6" name="Group 109"/>
            <p:cNvGrpSpPr>
              <a:grpSpLocks/>
            </p:cNvGrpSpPr>
            <p:nvPr/>
          </p:nvGrpSpPr>
          <p:grpSpPr bwMode="auto">
            <a:xfrm>
              <a:off x="4875424" y="5665506"/>
              <a:ext cx="1595836" cy="0"/>
              <a:chOff x="4065" y="552"/>
              <a:chExt cx="1073" cy="0"/>
            </a:xfrm>
          </p:grpSpPr>
          <p:sp>
            <p:nvSpPr>
              <p:cNvPr id="79215" name="Line 110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16" name="Line 111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7" name="Group 112"/>
            <p:cNvGrpSpPr>
              <a:grpSpLocks/>
            </p:cNvGrpSpPr>
            <p:nvPr/>
          </p:nvGrpSpPr>
          <p:grpSpPr bwMode="auto">
            <a:xfrm>
              <a:off x="4875424" y="5773402"/>
              <a:ext cx="1595836" cy="0"/>
              <a:chOff x="4065" y="552"/>
              <a:chExt cx="1073" cy="0"/>
            </a:xfrm>
          </p:grpSpPr>
          <p:sp>
            <p:nvSpPr>
              <p:cNvPr id="79213" name="Line 113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14" name="Line 114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8" name="Group 115"/>
            <p:cNvGrpSpPr>
              <a:grpSpLocks/>
            </p:cNvGrpSpPr>
            <p:nvPr/>
          </p:nvGrpSpPr>
          <p:grpSpPr bwMode="auto">
            <a:xfrm>
              <a:off x="4875424" y="5881298"/>
              <a:ext cx="1595836" cy="0"/>
              <a:chOff x="4065" y="552"/>
              <a:chExt cx="1073" cy="0"/>
            </a:xfrm>
          </p:grpSpPr>
          <p:sp>
            <p:nvSpPr>
              <p:cNvPr id="79211" name="Line 116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12" name="Line 117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99" name="Group 118"/>
            <p:cNvGrpSpPr>
              <a:grpSpLocks/>
            </p:cNvGrpSpPr>
            <p:nvPr/>
          </p:nvGrpSpPr>
          <p:grpSpPr bwMode="auto">
            <a:xfrm>
              <a:off x="4875424" y="5989194"/>
              <a:ext cx="1595836" cy="0"/>
              <a:chOff x="4065" y="552"/>
              <a:chExt cx="1073" cy="0"/>
            </a:xfrm>
          </p:grpSpPr>
          <p:sp>
            <p:nvSpPr>
              <p:cNvPr id="79209" name="Line 119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10" name="Line 120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00" name="Group 121"/>
            <p:cNvGrpSpPr>
              <a:grpSpLocks/>
            </p:cNvGrpSpPr>
            <p:nvPr/>
          </p:nvGrpSpPr>
          <p:grpSpPr bwMode="auto">
            <a:xfrm>
              <a:off x="4875424" y="6097092"/>
              <a:ext cx="1595836" cy="0"/>
              <a:chOff x="4065" y="552"/>
              <a:chExt cx="1073" cy="0"/>
            </a:xfrm>
          </p:grpSpPr>
          <p:sp>
            <p:nvSpPr>
              <p:cNvPr id="79207" name="Line 122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08" name="Line 123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01" name="Group 124"/>
            <p:cNvGrpSpPr>
              <a:grpSpLocks/>
            </p:cNvGrpSpPr>
            <p:nvPr/>
          </p:nvGrpSpPr>
          <p:grpSpPr bwMode="auto">
            <a:xfrm>
              <a:off x="4875424" y="6204988"/>
              <a:ext cx="1595836" cy="0"/>
              <a:chOff x="4065" y="552"/>
              <a:chExt cx="1073" cy="0"/>
            </a:xfrm>
          </p:grpSpPr>
          <p:sp>
            <p:nvSpPr>
              <p:cNvPr id="79205" name="Line 125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06" name="Line 126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02" name="Group 127"/>
            <p:cNvGrpSpPr>
              <a:grpSpLocks/>
            </p:cNvGrpSpPr>
            <p:nvPr/>
          </p:nvGrpSpPr>
          <p:grpSpPr bwMode="auto">
            <a:xfrm>
              <a:off x="4875424" y="6312884"/>
              <a:ext cx="1595836" cy="0"/>
              <a:chOff x="4065" y="552"/>
              <a:chExt cx="1073" cy="0"/>
            </a:xfrm>
          </p:grpSpPr>
          <p:sp>
            <p:nvSpPr>
              <p:cNvPr id="79203" name="Line 128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04" name="Line 129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03" name="Group 130"/>
            <p:cNvGrpSpPr>
              <a:grpSpLocks/>
            </p:cNvGrpSpPr>
            <p:nvPr/>
          </p:nvGrpSpPr>
          <p:grpSpPr bwMode="auto">
            <a:xfrm>
              <a:off x="4875424" y="6420780"/>
              <a:ext cx="1595836" cy="0"/>
              <a:chOff x="4065" y="552"/>
              <a:chExt cx="1073" cy="0"/>
            </a:xfrm>
          </p:grpSpPr>
          <p:sp>
            <p:nvSpPr>
              <p:cNvPr id="79201" name="Line 131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02" name="Line 132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04" name="Group 133"/>
            <p:cNvGrpSpPr>
              <a:grpSpLocks/>
            </p:cNvGrpSpPr>
            <p:nvPr/>
          </p:nvGrpSpPr>
          <p:grpSpPr bwMode="auto">
            <a:xfrm>
              <a:off x="4875424" y="6528676"/>
              <a:ext cx="1595836" cy="0"/>
              <a:chOff x="4065" y="552"/>
              <a:chExt cx="1073" cy="0"/>
            </a:xfrm>
          </p:grpSpPr>
          <p:sp>
            <p:nvSpPr>
              <p:cNvPr id="79199" name="Line 134"/>
              <p:cNvSpPr>
                <a:spLocks noChangeShapeType="1"/>
              </p:cNvSpPr>
              <p:nvPr/>
            </p:nvSpPr>
            <p:spPr bwMode="auto">
              <a:xfrm>
                <a:off x="4065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00" name="Line 135"/>
              <p:cNvSpPr>
                <a:spLocks noChangeShapeType="1"/>
              </p:cNvSpPr>
              <p:nvPr/>
            </p:nvSpPr>
            <p:spPr bwMode="auto">
              <a:xfrm>
                <a:off x="5121" y="552"/>
                <a:ext cx="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805" name="Rectangle 138"/>
            <p:cNvSpPr>
              <a:spLocks noChangeArrowheads="1"/>
            </p:cNvSpPr>
            <p:nvPr/>
          </p:nvSpPr>
          <p:spPr bwMode="auto">
            <a:xfrm>
              <a:off x="4976671" y="3495031"/>
              <a:ext cx="1396568" cy="200738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06" name="Rectangle 139"/>
            <p:cNvSpPr>
              <a:spLocks noChangeArrowheads="1"/>
            </p:cNvSpPr>
            <p:nvPr/>
          </p:nvSpPr>
          <p:spPr bwMode="auto">
            <a:xfrm>
              <a:off x="5022777" y="3521379"/>
              <a:ext cx="239454" cy="43912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07" name="Rectangle 140"/>
            <p:cNvSpPr>
              <a:spLocks noChangeArrowheads="1"/>
            </p:cNvSpPr>
            <p:nvPr/>
          </p:nvSpPr>
          <p:spPr bwMode="auto">
            <a:xfrm>
              <a:off x="5022777" y="3577836"/>
              <a:ext cx="239454" cy="45166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08" name="Rectangle 141"/>
            <p:cNvSpPr>
              <a:spLocks noChangeArrowheads="1"/>
            </p:cNvSpPr>
            <p:nvPr/>
          </p:nvSpPr>
          <p:spPr bwMode="auto">
            <a:xfrm>
              <a:off x="5022777" y="3634294"/>
              <a:ext cx="239454" cy="45166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09" name="Rectangle 142"/>
            <p:cNvSpPr>
              <a:spLocks noChangeArrowheads="1"/>
            </p:cNvSpPr>
            <p:nvPr/>
          </p:nvSpPr>
          <p:spPr bwMode="auto">
            <a:xfrm>
              <a:off x="5275616" y="3521379"/>
              <a:ext cx="237967" cy="43912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10" name="Rectangle 143"/>
            <p:cNvSpPr>
              <a:spLocks noChangeArrowheads="1"/>
            </p:cNvSpPr>
            <p:nvPr/>
          </p:nvSpPr>
          <p:spPr bwMode="auto">
            <a:xfrm>
              <a:off x="5275616" y="3577836"/>
              <a:ext cx="237967" cy="45166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11" name="Rectangle 144"/>
            <p:cNvSpPr>
              <a:spLocks noChangeArrowheads="1"/>
            </p:cNvSpPr>
            <p:nvPr/>
          </p:nvSpPr>
          <p:spPr bwMode="auto">
            <a:xfrm>
              <a:off x="5275616" y="3634294"/>
              <a:ext cx="237967" cy="45166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12" name="Rectangle 145"/>
            <p:cNvSpPr>
              <a:spLocks noChangeArrowheads="1"/>
            </p:cNvSpPr>
            <p:nvPr/>
          </p:nvSpPr>
          <p:spPr bwMode="auto">
            <a:xfrm>
              <a:off x="5525481" y="3521379"/>
              <a:ext cx="240941" cy="43912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13" name="Rectangle 146"/>
            <p:cNvSpPr>
              <a:spLocks noChangeArrowheads="1"/>
            </p:cNvSpPr>
            <p:nvPr/>
          </p:nvSpPr>
          <p:spPr bwMode="auto">
            <a:xfrm>
              <a:off x="5525481" y="3577836"/>
              <a:ext cx="240941" cy="45166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14" name="Rectangle 147"/>
            <p:cNvSpPr>
              <a:spLocks noChangeArrowheads="1"/>
            </p:cNvSpPr>
            <p:nvPr/>
          </p:nvSpPr>
          <p:spPr bwMode="auto">
            <a:xfrm>
              <a:off x="5525481" y="3634294"/>
              <a:ext cx="240941" cy="45166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54" name="Rectangle 148"/>
            <p:cNvSpPr>
              <a:spLocks noChangeArrowheads="1"/>
            </p:cNvSpPr>
            <p:nvPr/>
          </p:nvSpPr>
          <p:spPr bwMode="auto">
            <a:xfrm>
              <a:off x="5772150" y="3559175"/>
              <a:ext cx="144463" cy="92075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29816" name="Oval 149"/>
            <p:cNvSpPr>
              <a:spLocks noChangeArrowheads="1"/>
            </p:cNvSpPr>
            <p:nvPr/>
          </p:nvSpPr>
          <p:spPr bwMode="auto">
            <a:xfrm>
              <a:off x="5736677" y="3562781"/>
              <a:ext cx="59491" cy="50184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56" name="Oval 150"/>
            <p:cNvSpPr>
              <a:spLocks noChangeArrowheads="1"/>
            </p:cNvSpPr>
            <p:nvPr/>
          </p:nvSpPr>
          <p:spPr bwMode="auto">
            <a:xfrm>
              <a:off x="6192838" y="3516313"/>
              <a:ext cx="19050" cy="1587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2357" name="Oval 151"/>
            <p:cNvSpPr>
              <a:spLocks noChangeArrowheads="1"/>
            </p:cNvSpPr>
            <p:nvPr/>
          </p:nvSpPr>
          <p:spPr bwMode="auto">
            <a:xfrm>
              <a:off x="6224588" y="3516313"/>
              <a:ext cx="19050" cy="1587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2358" name="Oval 152"/>
            <p:cNvSpPr>
              <a:spLocks noChangeArrowheads="1"/>
            </p:cNvSpPr>
            <p:nvPr/>
          </p:nvSpPr>
          <p:spPr bwMode="auto">
            <a:xfrm>
              <a:off x="6257926" y="3516313"/>
              <a:ext cx="19050" cy="1587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2359" name="Oval 153"/>
            <p:cNvSpPr>
              <a:spLocks noChangeArrowheads="1"/>
            </p:cNvSpPr>
            <p:nvPr/>
          </p:nvSpPr>
          <p:spPr bwMode="auto">
            <a:xfrm>
              <a:off x="6192838" y="3567113"/>
              <a:ext cx="19050" cy="1587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2360" name="Oval 154"/>
            <p:cNvSpPr>
              <a:spLocks noChangeArrowheads="1"/>
            </p:cNvSpPr>
            <p:nvPr/>
          </p:nvSpPr>
          <p:spPr bwMode="auto">
            <a:xfrm>
              <a:off x="6257926" y="3567113"/>
              <a:ext cx="19050" cy="1587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/>
            </a:p>
          </p:txBody>
        </p:sp>
        <p:sp>
          <p:nvSpPr>
            <p:cNvPr id="2361" name="Oval 155"/>
            <p:cNvSpPr>
              <a:spLocks noChangeArrowheads="1"/>
            </p:cNvSpPr>
            <p:nvPr/>
          </p:nvSpPr>
          <p:spPr bwMode="auto">
            <a:xfrm>
              <a:off x="6334126" y="3516313"/>
              <a:ext cx="19050" cy="1587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/>
            </a:p>
          </p:txBody>
        </p:sp>
        <p:pic>
          <p:nvPicPr>
            <p:cNvPr id="29823" name="Picture 156" descr="http://www.charliex.net/m-SGI_bug.jpg (13051 bytes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9949" y="3628021"/>
              <a:ext cx="71391" cy="6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824" name="Line 157"/>
            <p:cNvSpPr>
              <a:spLocks noChangeShapeType="1"/>
            </p:cNvSpPr>
            <p:nvPr/>
          </p:nvSpPr>
          <p:spPr bwMode="auto">
            <a:xfrm>
              <a:off x="5950847" y="3561526"/>
              <a:ext cx="107085" cy="0"/>
            </a:xfrm>
            <a:prstGeom prst="line">
              <a:avLst/>
            </a:prstGeom>
            <a:noFill/>
            <a:ln w="25400">
              <a:solidFill>
                <a:srgbClr val="DDDDDD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25" name="Line 158"/>
            <p:cNvSpPr>
              <a:spLocks noChangeShapeType="1"/>
            </p:cNvSpPr>
            <p:nvPr/>
          </p:nvSpPr>
          <p:spPr bwMode="auto">
            <a:xfrm>
              <a:off x="5955308" y="3638057"/>
              <a:ext cx="199297" cy="0"/>
            </a:xfrm>
            <a:prstGeom prst="line">
              <a:avLst/>
            </a:prstGeom>
            <a:noFill/>
            <a:ln w="25400">
              <a:solidFill>
                <a:srgbClr val="FFCC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26" name="Rectangle 165"/>
            <p:cNvSpPr>
              <a:spLocks noChangeAspect="1" noChangeArrowheads="1"/>
            </p:cNvSpPr>
            <p:nvPr/>
          </p:nvSpPr>
          <p:spPr bwMode="auto">
            <a:xfrm>
              <a:off x="4972209" y="3842559"/>
              <a:ext cx="1401030" cy="119188"/>
            </a:xfrm>
            <a:prstGeom prst="rect">
              <a:avLst/>
            </a:prstGeom>
            <a:solidFill>
              <a:srgbClr val="80808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27" name="Rectangle 166"/>
            <p:cNvSpPr>
              <a:spLocks noChangeArrowheads="1"/>
            </p:cNvSpPr>
            <p:nvPr/>
          </p:nvSpPr>
          <p:spPr bwMode="auto">
            <a:xfrm>
              <a:off x="6265813" y="3903562"/>
              <a:ext cx="92802" cy="37422"/>
            </a:xfrm>
            <a:prstGeom prst="rect">
              <a:avLst/>
            </a:prstGeom>
            <a:solidFill>
              <a:srgbClr val="C0C0C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28" name="Rectangle 167"/>
            <p:cNvSpPr>
              <a:spLocks noChangeArrowheads="1"/>
            </p:cNvSpPr>
            <p:nvPr/>
          </p:nvSpPr>
          <p:spPr bwMode="auto">
            <a:xfrm>
              <a:off x="6126047" y="3926118"/>
              <a:ext cx="59618" cy="11791"/>
            </a:xfrm>
            <a:prstGeom prst="rect">
              <a:avLst/>
            </a:prstGeom>
            <a:solidFill>
              <a:schemeClr val="tx1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29" name="Rectangle 168"/>
            <p:cNvSpPr>
              <a:spLocks noChangeArrowheads="1"/>
            </p:cNvSpPr>
            <p:nvPr/>
          </p:nvSpPr>
          <p:spPr bwMode="auto">
            <a:xfrm>
              <a:off x="6194384" y="3926118"/>
              <a:ext cx="58212" cy="11791"/>
            </a:xfrm>
            <a:prstGeom prst="rect">
              <a:avLst/>
            </a:prstGeom>
            <a:solidFill>
              <a:schemeClr val="tx1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30" name="Line 169"/>
            <p:cNvSpPr>
              <a:spLocks noChangeShapeType="1"/>
            </p:cNvSpPr>
            <p:nvPr/>
          </p:nvSpPr>
          <p:spPr bwMode="auto">
            <a:xfrm>
              <a:off x="6175543" y="3864857"/>
              <a:ext cx="136671" cy="0"/>
            </a:xfrm>
            <a:prstGeom prst="line">
              <a:avLst/>
            </a:prstGeom>
            <a:noFill/>
            <a:ln w="635">
              <a:solidFill>
                <a:srgbClr val="D5E2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31" name="Line 170"/>
            <p:cNvSpPr>
              <a:spLocks noChangeShapeType="1"/>
            </p:cNvSpPr>
            <p:nvPr/>
          </p:nvSpPr>
          <p:spPr bwMode="auto">
            <a:xfrm>
              <a:off x="6175543" y="3887158"/>
              <a:ext cx="136671" cy="0"/>
            </a:xfrm>
            <a:prstGeom prst="line">
              <a:avLst/>
            </a:prstGeom>
            <a:noFill/>
            <a:ln w="635">
              <a:solidFill>
                <a:srgbClr val="D5E2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832" name="Group 171"/>
            <p:cNvGrpSpPr>
              <a:grpSpLocks/>
            </p:cNvGrpSpPr>
            <p:nvPr/>
          </p:nvGrpSpPr>
          <p:grpSpPr bwMode="auto">
            <a:xfrm>
              <a:off x="4995550" y="3863320"/>
              <a:ext cx="267438" cy="77664"/>
              <a:chOff x="564" y="1111"/>
              <a:chExt cx="951" cy="303"/>
            </a:xfrm>
          </p:grpSpPr>
          <p:sp>
            <p:nvSpPr>
              <p:cNvPr id="79160" name="Rectangle 172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9161" name="Group 173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79181" name="Group 174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97" name="Rectangle 175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98" name="Rectangle 176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82" name="Group 177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95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96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83" name="Group 180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93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94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84" name="Group 183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91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92" name="Rectangle 18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85" name="Group 186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89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90" name="Rectangle 18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86" name="Group 189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87" name="Rectangle 19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88" name="Rectangle 19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9162" name="Group 192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79163" name="Group 193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79" name="Rectangle 19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80" name="Rectangle 19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64" name="Group 196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77" name="Rectangle 19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78" name="Rectangle 19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65" name="Group 199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75" name="Rectangle 20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76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66" name="Group 202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73" name="Rectangle 20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74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67" name="Group 205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71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72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68" name="Group 208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69" name="Rectangle 209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70" name="Rectangle 210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grpSp>
          <p:nvGrpSpPr>
            <p:cNvPr id="29833" name="Group 211"/>
            <p:cNvGrpSpPr>
              <a:grpSpLocks/>
            </p:cNvGrpSpPr>
            <p:nvPr/>
          </p:nvGrpSpPr>
          <p:grpSpPr bwMode="auto">
            <a:xfrm>
              <a:off x="5277331" y="3863320"/>
              <a:ext cx="267438" cy="77664"/>
              <a:chOff x="564" y="1111"/>
              <a:chExt cx="951" cy="303"/>
            </a:xfrm>
          </p:grpSpPr>
          <p:sp>
            <p:nvSpPr>
              <p:cNvPr id="79121" name="Rectangle 212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9122" name="Group 213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79142" name="Group 214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58" name="Rectangle 215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59" name="Rectangle 216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43" name="Group 217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56" name="Rectangle 21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57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44" name="Group 220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54" name="Rectangle 22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55" name="Rectangle 22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45" name="Group 223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52" name="Rectangle 22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53" name="Rectangle 22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46" name="Group 226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50" name="Rectangle 22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51" name="Rectangle 22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47" name="Group 229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48" name="Rectangle 23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49" name="Rectangle 23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9123" name="Group 232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79124" name="Group 233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40" name="Rectangle 23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41" name="Rectangle 23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25" name="Group 236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38" name="Rectangle 23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39" name="Rectangle 23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26" name="Group 239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36" name="Rectangle 24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37" name="Rectangle 24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27" name="Group 242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34" name="Rectangle 24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35" name="Rectangle 24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28" name="Group 245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32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33" name="Rectangle 24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29" name="Group 248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30" name="Rectangle 249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31" name="Rectangle 250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grpSp>
          <p:nvGrpSpPr>
            <p:cNvPr id="29834" name="Group 251"/>
            <p:cNvGrpSpPr>
              <a:grpSpLocks/>
            </p:cNvGrpSpPr>
            <p:nvPr/>
          </p:nvGrpSpPr>
          <p:grpSpPr bwMode="auto">
            <a:xfrm>
              <a:off x="5559112" y="3863320"/>
              <a:ext cx="267438" cy="77664"/>
              <a:chOff x="564" y="1111"/>
              <a:chExt cx="951" cy="303"/>
            </a:xfrm>
          </p:grpSpPr>
          <p:sp>
            <p:nvSpPr>
              <p:cNvPr id="79082" name="Rectangle 252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9083" name="Group 253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79103" name="Group 254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19" name="Rectangle 255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20" name="Rectangle 256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04" name="Group 257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17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18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05" name="Group 260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15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16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06" name="Group 263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13" name="Rectangle 26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14" name="Rectangle 26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07" name="Group 266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11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12" name="Rectangle 26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108" name="Group 269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09" name="Rectangle 27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10" name="Rectangle 27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9084" name="Group 272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79085" name="Group 273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101" name="Rectangle 27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02" name="Rectangle 27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086" name="Group 276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099" name="Rectangle 27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100" name="Rectangle 27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087" name="Group 279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097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098" name="Rectangle 28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088" name="Group 282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095" name="Rectangle 28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096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089" name="Group 285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093" name="Rectangle 28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094" name="Rectangle 28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9090" name="Group 288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9091" name="Rectangle 289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9092" name="Rectangle 290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sp>
          <p:nvSpPr>
            <p:cNvPr id="29835" name="Rectangle 291"/>
            <p:cNvSpPr>
              <a:spLocks noChangeArrowheads="1"/>
            </p:cNvSpPr>
            <p:nvPr/>
          </p:nvSpPr>
          <p:spPr bwMode="auto">
            <a:xfrm>
              <a:off x="5840893" y="3863320"/>
              <a:ext cx="267438" cy="77664"/>
            </a:xfrm>
            <a:prstGeom prst="rect">
              <a:avLst/>
            </a:prstGeom>
            <a:solidFill>
              <a:srgbClr val="C0C0C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836" name="Group 292"/>
            <p:cNvGrpSpPr>
              <a:grpSpLocks/>
            </p:cNvGrpSpPr>
            <p:nvPr/>
          </p:nvGrpSpPr>
          <p:grpSpPr bwMode="auto">
            <a:xfrm>
              <a:off x="5854109" y="3912277"/>
              <a:ext cx="19123" cy="19480"/>
              <a:chOff x="595" y="1280"/>
              <a:chExt cx="106" cy="122"/>
            </a:xfrm>
          </p:grpSpPr>
          <p:sp>
            <p:nvSpPr>
              <p:cNvPr id="79080" name="Rectangle 293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81" name="Rectangle 294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37" name="Group 295"/>
            <p:cNvGrpSpPr>
              <a:grpSpLocks/>
            </p:cNvGrpSpPr>
            <p:nvPr/>
          </p:nvGrpSpPr>
          <p:grpSpPr bwMode="auto">
            <a:xfrm>
              <a:off x="5897980" y="3912277"/>
              <a:ext cx="19123" cy="19480"/>
              <a:chOff x="595" y="1280"/>
              <a:chExt cx="106" cy="122"/>
            </a:xfrm>
          </p:grpSpPr>
          <p:sp>
            <p:nvSpPr>
              <p:cNvPr id="79078" name="Rectangle 296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79" name="Rectangle 297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38" name="Group 298"/>
            <p:cNvGrpSpPr>
              <a:grpSpLocks/>
            </p:cNvGrpSpPr>
            <p:nvPr/>
          </p:nvGrpSpPr>
          <p:grpSpPr bwMode="auto">
            <a:xfrm>
              <a:off x="5942131" y="3912277"/>
              <a:ext cx="19123" cy="19480"/>
              <a:chOff x="595" y="1280"/>
              <a:chExt cx="106" cy="122"/>
            </a:xfrm>
          </p:grpSpPr>
          <p:sp>
            <p:nvSpPr>
              <p:cNvPr id="79076" name="Rectangle 299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77" name="Rectangle 300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39" name="Group 301"/>
            <p:cNvGrpSpPr>
              <a:grpSpLocks/>
            </p:cNvGrpSpPr>
            <p:nvPr/>
          </p:nvGrpSpPr>
          <p:grpSpPr bwMode="auto">
            <a:xfrm>
              <a:off x="5986282" y="3912277"/>
              <a:ext cx="19123" cy="19480"/>
              <a:chOff x="595" y="1280"/>
              <a:chExt cx="106" cy="122"/>
            </a:xfrm>
          </p:grpSpPr>
          <p:sp>
            <p:nvSpPr>
              <p:cNvPr id="79074" name="Rectangle 302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75" name="Rectangle 303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40" name="Group 304"/>
            <p:cNvGrpSpPr>
              <a:grpSpLocks/>
            </p:cNvGrpSpPr>
            <p:nvPr/>
          </p:nvGrpSpPr>
          <p:grpSpPr bwMode="auto">
            <a:xfrm>
              <a:off x="6030433" y="3912277"/>
              <a:ext cx="19123" cy="19480"/>
              <a:chOff x="595" y="1280"/>
              <a:chExt cx="106" cy="122"/>
            </a:xfrm>
          </p:grpSpPr>
          <p:sp>
            <p:nvSpPr>
              <p:cNvPr id="79072" name="Rectangle 305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73" name="Rectangle 306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41" name="Group 307"/>
            <p:cNvGrpSpPr>
              <a:grpSpLocks/>
            </p:cNvGrpSpPr>
            <p:nvPr/>
          </p:nvGrpSpPr>
          <p:grpSpPr bwMode="auto">
            <a:xfrm>
              <a:off x="6074585" y="3912277"/>
              <a:ext cx="19123" cy="19480"/>
              <a:chOff x="595" y="1280"/>
              <a:chExt cx="106" cy="122"/>
            </a:xfrm>
          </p:grpSpPr>
          <p:sp>
            <p:nvSpPr>
              <p:cNvPr id="79070" name="Rectangle 308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71" name="Rectangle 309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42" name="Group 310"/>
            <p:cNvGrpSpPr>
              <a:grpSpLocks/>
            </p:cNvGrpSpPr>
            <p:nvPr/>
          </p:nvGrpSpPr>
          <p:grpSpPr bwMode="auto">
            <a:xfrm flipV="1">
              <a:off x="5854107" y="3873829"/>
              <a:ext cx="239594" cy="19480"/>
              <a:chOff x="611" y="1532"/>
              <a:chExt cx="852" cy="76"/>
            </a:xfrm>
          </p:grpSpPr>
          <p:grpSp>
            <p:nvGrpSpPr>
              <p:cNvPr id="79052" name="Group 311"/>
              <p:cNvGrpSpPr>
                <a:grpSpLocks/>
              </p:cNvGrpSpPr>
              <p:nvPr/>
            </p:nvGrpSpPr>
            <p:grpSpPr bwMode="auto">
              <a:xfrm>
                <a:off x="611" y="1532"/>
                <a:ext cx="68" cy="76"/>
                <a:chOff x="595" y="1280"/>
                <a:chExt cx="106" cy="122"/>
              </a:xfrm>
            </p:grpSpPr>
            <p:sp>
              <p:nvSpPr>
                <p:cNvPr id="79068" name="Rectangle 312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069" name="Rectangle 313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9053" name="Group 314"/>
              <p:cNvGrpSpPr>
                <a:grpSpLocks/>
              </p:cNvGrpSpPr>
              <p:nvPr/>
            </p:nvGrpSpPr>
            <p:grpSpPr bwMode="auto">
              <a:xfrm>
                <a:off x="767" y="1532"/>
                <a:ext cx="68" cy="76"/>
                <a:chOff x="595" y="1280"/>
                <a:chExt cx="106" cy="122"/>
              </a:xfrm>
            </p:grpSpPr>
            <p:sp>
              <p:nvSpPr>
                <p:cNvPr id="79066" name="Rectangle 315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067" name="Rectangle 316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9054" name="Group 317"/>
              <p:cNvGrpSpPr>
                <a:grpSpLocks/>
              </p:cNvGrpSpPr>
              <p:nvPr/>
            </p:nvGrpSpPr>
            <p:grpSpPr bwMode="auto">
              <a:xfrm>
                <a:off x="924" y="1532"/>
                <a:ext cx="68" cy="76"/>
                <a:chOff x="595" y="1280"/>
                <a:chExt cx="106" cy="122"/>
              </a:xfrm>
            </p:grpSpPr>
            <p:sp>
              <p:nvSpPr>
                <p:cNvPr id="79064" name="Rectangle 318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065" name="Rectangle 319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9055" name="Group 320"/>
              <p:cNvGrpSpPr>
                <a:grpSpLocks/>
              </p:cNvGrpSpPr>
              <p:nvPr/>
            </p:nvGrpSpPr>
            <p:grpSpPr bwMode="auto">
              <a:xfrm>
                <a:off x="1081" y="1532"/>
                <a:ext cx="68" cy="76"/>
                <a:chOff x="595" y="1280"/>
                <a:chExt cx="106" cy="122"/>
              </a:xfrm>
            </p:grpSpPr>
            <p:sp>
              <p:nvSpPr>
                <p:cNvPr id="79062" name="Rectangle 321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063" name="Rectangle 322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9056" name="Group 323"/>
              <p:cNvGrpSpPr>
                <a:grpSpLocks/>
              </p:cNvGrpSpPr>
              <p:nvPr/>
            </p:nvGrpSpPr>
            <p:grpSpPr bwMode="auto">
              <a:xfrm>
                <a:off x="1238" y="1532"/>
                <a:ext cx="68" cy="76"/>
                <a:chOff x="595" y="1280"/>
                <a:chExt cx="106" cy="122"/>
              </a:xfrm>
            </p:grpSpPr>
            <p:sp>
              <p:nvSpPr>
                <p:cNvPr id="79060" name="Rectangle 324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061" name="Rectangle 325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9057" name="Group 326"/>
              <p:cNvGrpSpPr>
                <a:grpSpLocks/>
              </p:cNvGrpSpPr>
              <p:nvPr/>
            </p:nvGrpSpPr>
            <p:grpSpPr bwMode="auto">
              <a:xfrm>
                <a:off x="1395" y="1532"/>
                <a:ext cx="68" cy="76"/>
                <a:chOff x="595" y="1280"/>
                <a:chExt cx="106" cy="122"/>
              </a:xfrm>
            </p:grpSpPr>
            <p:sp>
              <p:nvSpPr>
                <p:cNvPr id="79058" name="Rectangle 327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059" name="Rectangle 328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843" name="Group 329"/>
            <p:cNvGrpSpPr>
              <a:grpSpLocks/>
            </p:cNvGrpSpPr>
            <p:nvPr/>
          </p:nvGrpSpPr>
          <p:grpSpPr bwMode="auto">
            <a:xfrm flipV="1">
              <a:off x="6280977" y="3913045"/>
              <a:ext cx="63273" cy="19480"/>
              <a:chOff x="5135" y="1305"/>
              <a:chExt cx="225" cy="76"/>
            </a:xfrm>
          </p:grpSpPr>
          <p:grpSp>
            <p:nvGrpSpPr>
              <p:cNvPr id="79046" name="Group 330"/>
              <p:cNvGrpSpPr>
                <a:grpSpLocks/>
              </p:cNvGrpSpPr>
              <p:nvPr/>
            </p:nvGrpSpPr>
            <p:grpSpPr bwMode="auto">
              <a:xfrm>
                <a:off x="5135" y="1305"/>
                <a:ext cx="68" cy="76"/>
                <a:chOff x="595" y="1280"/>
                <a:chExt cx="106" cy="122"/>
              </a:xfrm>
            </p:grpSpPr>
            <p:sp>
              <p:nvSpPr>
                <p:cNvPr id="79050" name="Rectangle 331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051" name="Rectangle 332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9047" name="Group 333"/>
              <p:cNvGrpSpPr>
                <a:grpSpLocks/>
              </p:cNvGrpSpPr>
              <p:nvPr/>
            </p:nvGrpSpPr>
            <p:grpSpPr bwMode="auto">
              <a:xfrm>
                <a:off x="5292" y="1305"/>
                <a:ext cx="68" cy="76"/>
                <a:chOff x="595" y="1280"/>
                <a:chExt cx="106" cy="122"/>
              </a:xfrm>
            </p:grpSpPr>
            <p:sp>
              <p:nvSpPr>
                <p:cNvPr id="79048" name="Rectangle 334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9049" name="Rectangle 335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844" name="Group 342"/>
            <p:cNvGrpSpPr>
              <a:grpSpLocks/>
            </p:cNvGrpSpPr>
            <p:nvPr/>
          </p:nvGrpSpPr>
          <p:grpSpPr bwMode="auto">
            <a:xfrm>
              <a:off x="4970722" y="4358203"/>
              <a:ext cx="1396568" cy="110406"/>
              <a:chOff x="286" y="1837"/>
              <a:chExt cx="1685" cy="148"/>
            </a:xfrm>
          </p:grpSpPr>
          <p:sp>
            <p:nvSpPr>
              <p:cNvPr id="79025" name="Rectangle 343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26" name="Rectangle 344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27" name="Rectangle 345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28" name="Rectangle 346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29" name="Rectangle 347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30" name="Rectangle 348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31" name="Rectangle 349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32" name="Rectangle 350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33" name="Rectangle 351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34" name="Rectangle 352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26" name="Rectangle 353"/>
              <p:cNvSpPr>
                <a:spLocks noChangeArrowheads="1"/>
              </p:cNvSpPr>
              <p:nvPr/>
            </p:nvSpPr>
            <p:spPr bwMode="auto">
              <a:xfrm>
                <a:off x="1245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9036" name="Oval 354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28" name="Oval 355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29" name="Oval 356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30" name="Oval 357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31" name="Oval 358"/>
              <p:cNvSpPr>
                <a:spLocks noChangeArrowheads="1"/>
              </p:cNvSpPr>
              <p:nvPr/>
            </p:nvSpPr>
            <p:spPr bwMode="auto">
              <a:xfrm>
                <a:off x="1753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32" name="Oval 359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33" name="Oval 360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9043" name="Picture 361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9044" name="Line 362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45" name="Line 363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45" name="Group 364"/>
            <p:cNvGrpSpPr>
              <a:grpSpLocks/>
            </p:cNvGrpSpPr>
            <p:nvPr/>
          </p:nvGrpSpPr>
          <p:grpSpPr bwMode="auto">
            <a:xfrm>
              <a:off x="4970722" y="4250307"/>
              <a:ext cx="1396568" cy="110406"/>
              <a:chOff x="286" y="1837"/>
              <a:chExt cx="1685" cy="148"/>
            </a:xfrm>
          </p:grpSpPr>
          <p:sp>
            <p:nvSpPr>
              <p:cNvPr id="79004" name="Rectangle 365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05" name="Rectangle 366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06" name="Rectangle 367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07" name="Rectangle 368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08" name="Rectangle 369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09" name="Rectangle 370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10" name="Rectangle 371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11" name="Rectangle 372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12" name="Rectangle 373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013" name="Rectangle 374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05" name="Rectangle 375"/>
              <p:cNvSpPr>
                <a:spLocks noChangeArrowheads="1"/>
              </p:cNvSpPr>
              <p:nvPr/>
            </p:nvSpPr>
            <p:spPr bwMode="auto">
              <a:xfrm>
                <a:off x="1245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9015" name="Oval 376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07" name="Oval 377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08" name="Oval 378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09" name="Oval 379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10" name="Oval 380"/>
              <p:cNvSpPr>
                <a:spLocks noChangeArrowheads="1"/>
              </p:cNvSpPr>
              <p:nvPr/>
            </p:nvSpPr>
            <p:spPr bwMode="auto">
              <a:xfrm>
                <a:off x="1753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11" name="Oval 381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512" name="Oval 382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9022" name="Picture 383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9023" name="Line 384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24" name="Line 385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46" name="Group 386"/>
            <p:cNvGrpSpPr>
              <a:grpSpLocks/>
            </p:cNvGrpSpPr>
            <p:nvPr/>
          </p:nvGrpSpPr>
          <p:grpSpPr bwMode="auto">
            <a:xfrm>
              <a:off x="4970722" y="4466099"/>
              <a:ext cx="1396568" cy="110406"/>
              <a:chOff x="286" y="1837"/>
              <a:chExt cx="1685" cy="148"/>
            </a:xfrm>
          </p:grpSpPr>
          <p:sp>
            <p:nvSpPr>
              <p:cNvPr id="78983" name="Rectangle 387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84" name="Rectangle 388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85" name="Rectangle 389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86" name="Rectangle 390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87" name="Rectangle 391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88" name="Rectangle 392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89" name="Rectangle 393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90" name="Rectangle 394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91" name="Rectangle 395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92" name="Rectangle 396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84" name="Rectangle 397"/>
              <p:cNvSpPr>
                <a:spLocks noChangeArrowheads="1"/>
              </p:cNvSpPr>
              <p:nvPr/>
            </p:nvSpPr>
            <p:spPr bwMode="auto">
              <a:xfrm>
                <a:off x="1245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994" name="Oval 398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86" name="Oval 399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87" name="Oval 400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88" name="Oval 401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89" name="Oval 402"/>
              <p:cNvSpPr>
                <a:spLocks noChangeArrowheads="1"/>
              </p:cNvSpPr>
              <p:nvPr/>
            </p:nvSpPr>
            <p:spPr bwMode="auto">
              <a:xfrm>
                <a:off x="1753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90" name="Oval 403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91" name="Oval 404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9001" name="Picture 405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9002" name="Line 406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03" name="Line 407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47" name="Group 408"/>
            <p:cNvGrpSpPr>
              <a:grpSpLocks/>
            </p:cNvGrpSpPr>
            <p:nvPr/>
          </p:nvGrpSpPr>
          <p:grpSpPr bwMode="auto">
            <a:xfrm>
              <a:off x="4970722" y="4573996"/>
              <a:ext cx="1396568" cy="110406"/>
              <a:chOff x="286" y="1837"/>
              <a:chExt cx="1685" cy="148"/>
            </a:xfrm>
          </p:grpSpPr>
          <p:sp>
            <p:nvSpPr>
              <p:cNvPr id="78962" name="Rectangle 409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63" name="Rectangle 410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64" name="Rectangle 411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65" name="Rectangle 412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66" name="Rectangle 413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67" name="Rectangle 414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68" name="Rectangle 415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69" name="Rectangle 416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70" name="Rectangle 417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71" name="Rectangle 418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63" name="Rectangle 419"/>
              <p:cNvSpPr>
                <a:spLocks noChangeArrowheads="1"/>
              </p:cNvSpPr>
              <p:nvPr/>
            </p:nvSpPr>
            <p:spPr bwMode="auto">
              <a:xfrm>
                <a:off x="1245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973" name="Oval 420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65" name="Oval 421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66" name="Oval 422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67" name="Oval 423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68" name="Oval 424"/>
              <p:cNvSpPr>
                <a:spLocks noChangeArrowheads="1"/>
              </p:cNvSpPr>
              <p:nvPr/>
            </p:nvSpPr>
            <p:spPr bwMode="auto">
              <a:xfrm>
                <a:off x="1753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69" name="Oval 425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70" name="Oval 426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980" name="Picture 427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981" name="Line 428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82" name="Line 429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48" name="Group 430"/>
            <p:cNvGrpSpPr>
              <a:grpSpLocks/>
            </p:cNvGrpSpPr>
            <p:nvPr/>
          </p:nvGrpSpPr>
          <p:grpSpPr bwMode="auto">
            <a:xfrm>
              <a:off x="4970722" y="4788534"/>
              <a:ext cx="1396568" cy="110406"/>
              <a:chOff x="286" y="1837"/>
              <a:chExt cx="1685" cy="148"/>
            </a:xfrm>
          </p:grpSpPr>
          <p:sp>
            <p:nvSpPr>
              <p:cNvPr id="78941" name="Rectangle 431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42" name="Rectangle 432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43" name="Rectangle 433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44" name="Rectangle 434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45" name="Rectangle 435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46" name="Rectangle 436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47" name="Rectangle 437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48" name="Rectangle 438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49" name="Rectangle 439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50" name="Rectangle 440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42" name="Rectangle 441"/>
              <p:cNvSpPr>
                <a:spLocks noChangeArrowheads="1"/>
              </p:cNvSpPr>
              <p:nvPr/>
            </p:nvSpPr>
            <p:spPr bwMode="auto">
              <a:xfrm>
                <a:off x="1245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952" name="Oval 442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44" name="Oval 443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45" name="Oval 444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46" name="Oval 445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47" name="Oval 446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48" name="Oval 447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49" name="Oval 448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959" name="Picture 449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960" name="Line 450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61" name="Line 451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49" name="Group 452"/>
            <p:cNvGrpSpPr>
              <a:grpSpLocks/>
            </p:cNvGrpSpPr>
            <p:nvPr/>
          </p:nvGrpSpPr>
          <p:grpSpPr bwMode="auto">
            <a:xfrm>
              <a:off x="4970722" y="5003072"/>
              <a:ext cx="1396568" cy="110406"/>
              <a:chOff x="286" y="1837"/>
              <a:chExt cx="1685" cy="148"/>
            </a:xfrm>
          </p:grpSpPr>
          <p:sp>
            <p:nvSpPr>
              <p:cNvPr id="78920" name="Rectangle 453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1" name="Rectangle 454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2" name="Rectangle 455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3" name="Rectangle 456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4" name="Rectangle 457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5" name="Rectangle 458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6" name="Rectangle 459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7" name="Rectangle 460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8" name="Rectangle 461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29" name="Rectangle 462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21" name="Rectangle 463"/>
              <p:cNvSpPr>
                <a:spLocks noChangeArrowheads="1"/>
              </p:cNvSpPr>
              <p:nvPr/>
            </p:nvSpPr>
            <p:spPr bwMode="auto">
              <a:xfrm>
                <a:off x="1245" y="1885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931" name="Oval 464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23" name="Oval 465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24" name="Oval 466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25" name="Oval 467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26" name="Oval 468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27" name="Oval 469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28" name="Oval 470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938" name="Picture 471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939" name="Line 472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40" name="Line 473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0" name="Group 474"/>
            <p:cNvGrpSpPr>
              <a:grpSpLocks/>
            </p:cNvGrpSpPr>
            <p:nvPr/>
          </p:nvGrpSpPr>
          <p:grpSpPr bwMode="auto">
            <a:xfrm>
              <a:off x="4970722" y="4896430"/>
              <a:ext cx="1396568" cy="110406"/>
              <a:chOff x="286" y="1837"/>
              <a:chExt cx="1685" cy="148"/>
            </a:xfrm>
          </p:grpSpPr>
          <p:sp>
            <p:nvSpPr>
              <p:cNvPr id="78899" name="Rectangle 475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0" name="Rectangle 476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1" name="Rectangle 477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2" name="Rectangle 478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3" name="Rectangle 479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4" name="Rectangle 480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5" name="Rectangle 481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6" name="Rectangle 482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7" name="Rectangle 483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908" name="Rectangle 484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00" name="Rectangle 485"/>
              <p:cNvSpPr>
                <a:spLocks noChangeArrowheads="1"/>
              </p:cNvSpPr>
              <p:nvPr/>
            </p:nvSpPr>
            <p:spPr bwMode="auto">
              <a:xfrm>
                <a:off x="1245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910" name="Oval 486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402" name="Oval 487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03" name="Oval 488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04" name="Oval 489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05" name="Oval 490"/>
              <p:cNvSpPr>
                <a:spLocks noChangeArrowheads="1"/>
              </p:cNvSpPr>
              <p:nvPr/>
            </p:nvSpPr>
            <p:spPr bwMode="auto">
              <a:xfrm>
                <a:off x="1753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06" name="Oval 491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407" name="Oval 492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917" name="Picture 493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918" name="Line 494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19" name="Line 495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1" name="Group 496"/>
            <p:cNvGrpSpPr>
              <a:grpSpLocks/>
            </p:cNvGrpSpPr>
            <p:nvPr/>
          </p:nvGrpSpPr>
          <p:grpSpPr bwMode="auto">
            <a:xfrm>
              <a:off x="4970722" y="4680638"/>
              <a:ext cx="1396568" cy="110406"/>
              <a:chOff x="286" y="1837"/>
              <a:chExt cx="1685" cy="148"/>
            </a:xfrm>
          </p:grpSpPr>
          <p:sp>
            <p:nvSpPr>
              <p:cNvPr id="78878" name="Rectangle 497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79" name="Rectangle 498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80" name="Rectangle 499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81" name="Rectangle 500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82" name="Rectangle 501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83" name="Rectangle 502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84" name="Rectangle 503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85" name="Rectangle 504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86" name="Rectangle 505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87" name="Rectangle 506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79" name="Rectangle 507"/>
              <p:cNvSpPr>
                <a:spLocks noChangeArrowheads="1"/>
              </p:cNvSpPr>
              <p:nvPr/>
            </p:nvSpPr>
            <p:spPr bwMode="auto">
              <a:xfrm>
                <a:off x="1245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889" name="Oval 508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81" name="Oval 509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82" name="Oval 510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83" name="Oval 511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84" name="Oval 512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85" name="Oval 513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86" name="Oval 514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896" name="Picture 515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897" name="Line 516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98" name="Line 517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2" name="Group 524"/>
            <p:cNvGrpSpPr>
              <a:grpSpLocks/>
            </p:cNvGrpSpPr>
            <p:nvPr/>
          </p:nvGrpSpPr>
          <p:grpSpPr bwMode="auto">
            <a:xfrm>
              <a:off x="4970722" y="5875025"/>
              <a:ext cx="1396568" cy="110406"/>
              <a:chOff x="286" y="1837"/>
              <a:chExt cx="1685" cy="148"/>
            </a:xfrm>
          </p:grpSpPr>
          <p:sp>
            <p:nvSpPr>
              <p:cNvPr id="78857" name="Rectangle 525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58" name="Rectangle 526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59" name="Rectangle 527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60" name="Rectangle 528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61" name="Rectangle 529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62" name="Rectangle 530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63" name="Rectangle 531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64" name="Rectangle 532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65" name="Rectangle 533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66" name="Rectangle 534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58" name="Rectangle 535"/>
              <p:cNvSpPr>
                <a:spLocks noChangeArrowheads="1"/>
              </p:cNvSpPr>
              <p:nvPr/>
            </p:nvSpPr>
            <p:spPr bwMode="auto">
              <a:xfrm>
                <a:off x="1245" y="1884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868" name="Oval 536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60" name="Oval 537"/>
              <p:cNvSpPr>
                <a:spLocks noChangeArrowheads="1"/>
              </p:cNvSpPr>
              <p:nvPr/>
            </p:nvSpPr>
            <p:spPr bwMode="auto">
              <a:xfrm>
                <a:off x="175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61" name="Oval 538"/>
              <p:cNvSpPr>
                <a:spLocks noChangeArrowheads="1"/>
              </p:cNvSpPr>
              <p:nvPr/>
            </p:nvSpPr>
            <p:spPr bwMode="auto">
              <a:xfrm>
                <a:off x="1793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62" name="Oval 539"/>
              <p:cNvSpPr>
                <a:spLocks noChangeArrowheads="1"/>
              </p:cNvSpPr>
              <p:nvPr/>
            </p:nvSpPr>
            <p:spPr bwMode="auto">
              <a:xfrm>
                <a:off x="1831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63" name="Oval 540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64" name="Oval 541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65" name="Oval 542"/>
              <p:cNvSpPr>
                <a:spLocks noChangeArrowheads="1"/>
              </p:cNvSpPr>
              <p:nvPr/>
            </p:nvSpPr>
            <p:spPr bwMode="auto">
              <a:xfrm>
                <a:off x="192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875" name="Picture 543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876" name="Line 544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77" name="Line 545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3" name="Group 546"/>
            <p:cNvGrpSpPr>
              <a:grpSpLocks/>
            </p:cNvGrpSpPr>
            <p:nvPr/>
          </p:nvGrpSpPr>
          <p:grpSpPr bwMode="auto">
            <a:xfrm>
              <a:off x="4970722" y="5767129"/>
              <a:ext cx="1396568" cy="110406"/>
              <a:chOff x="286" y="1837"/>
              <a:chExt cx="1685" cy="148"/>
            </a:xfrm>
          </p:grpSpPr>
          <p:sp>
            <p:nvSpPr>
              <p:cNvPr id="78836" name="Rectangle 547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37" name="Rectangle 548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38" name="Rectangle 549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39" name="Rectangle 550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40" name="Rectangle 551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41" name="Rectangle 552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42" name="Rectangle 553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43" name="Rectangle 554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44" name="Rectangle 555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45" name="Rectangle 556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37" name="Rectangle 557"/>
              <p:cNvSpPr>
                <a:spLocks noChangeArrowheads="1"/>
              </p:cNvSpPr>
              <p:nvPr/>
            </p:nvSpPr>
            <p:spPr bwMode="auto">
              <a:xfrm>
                <a:off x="1245" y="1884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847" name="Oval 558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39" name="Oval 559"/>
              <p:cNvSpPr>
                <a:spLocks noChangeArrowheads="1"/>
              </p:cNvSpPr>
              <p:nvPr/>
            </p:nvSpPr>
            <p:spPr bwMode="auto">
              <a:xfrm>
                <a:off x="175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40" name="Oval 560"/>
              <p:cNvSpPr>
                <a:spLocks noChangeArrowheads="1"/>
              </p:cNvSpPr>
              <p:nvPr/>
            </p:nvSpPr>
            <p:spPr bwMode="auto">
              <a:xfrm>
                <a:off x="1793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41" name="Oval 561"/>
              <p:cNvSpPr>
                <a:spLocks noChangeArrowheads="1"/>
              </p:cNvSpPr>
              <p:nvPr/>
            </p:nvSpPr>
            <p:spPr bwMode="auto">
              <a:xfrm>
                <a:off x="1831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42" name="Oval 562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43" name="Oval 563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44" name="Oval 564"/>
              <p:cNvSpPr>
                <a:spLocks noChangeArrowheads="1"/>
              </p:cNvSpPr>
              <p:nvPr/>
            </p:nvSpPr>
            <p:spPr bwMode="auto">
              <a:xfrm>
                <a:off x="192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854" name="Picture 565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855" name="Line 566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56" name="Line 567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4" name="Group 568"/>
            <p:cNvGrpSpPr>
              <a:grpSpLocks/>
            </p:cNvGrpSpPr>
            <p:nvPr/>
          </p:nvGrpSpPr>
          <p:grpSpPr bwMode="auto">
            <a:xfrm>
              <a:off x="4970722" y="5982921"/>
              <a:ext cx="1396568" cy="110406"/>
              <a:chOff x="286" y="1837"/>
              <a:chExt cx="1685" cy="148"/>
            </a:xfrm>
          </p:grpSpPr>
          <p:sp>
            <p:nvSpPr>
              <p:cNvPr id="78815" name="Rectangle 569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16" name="Rectangle 570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17" name="Rectangle 571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18" name="Rectangle 572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19" name="Rectangle 573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20" name="Rectangle 574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21" name="Rectangle 575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22" name="Rectangle 576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23" name="Rectangle 577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24" name="Rectangle 578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16" name="Rectangle 579"/>
              <p:cNvSpPr>
                <a:spLocks noChangeArrowheads="1"/>
              </p:cNvSpPr>
              <p:nvPr/>
            </p:nvSpPr>
            <p:spPr bwMode="auto">
              <a:xfrm>
                <a:off x="1245" y="1884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826" name="Oval 580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18" name="Oval 581"/>
              <p:cNvSpPr>
                <a:spLocks noChangeArrowheads="1"/>
              </p:cNvSpPr>
              <p:nvPr/>
            </p:nvSpPr>
            <p:spPr bwMode="auto">
              <a:xfrm>
                <a:off x="175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19" name="Oval 582"/>
              <p:cNvSpPr>
                <a:spLocks noChangeArrowheads="1"/>
              </p:cNvSpPr>
              <p:nvPr/>
            </p:nvSpPr>
            <p:spPr bwMode="auto">
              <a:xfrm>
                <a:off x="1793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20" name="Oval 583"/>
              <p:cNvSpPr>
                <a:spLocks noChangeArrowheads="1"/>
              </p:cNvSpPr>
              <p:nvPr/>
            </p:nvSpPr>
            <p:spPr bwMode="auto">
              <a:xfrm>
                <a:off x="1831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21" name="Oval 584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22" name="Oval 585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23" name="Oval 586"/>
              <p:cNvSpPr>
                <a:spLocks noChangeArrowheads="1"/>
              </p:cNvSpPr>
              <p:nvPr/>
            </p:nvSpPr>
            <p:spPr bwMode="auto">
              <a:xfrm>
                <a:off x="192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833" name="Picture 587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834" name="Line 588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35" name="Line 589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5" name="Group 590"/>
            <p:cNvGrpSpPr>
              <a:grpSpLocks/>
            </p:cNvGrpSpPr>
            <p:nvPr/>
          </p:nvGrpSpPr>
          <p:grpSpPr bwMode="auto">
            <a:xfrm>
              <a:off x="4970722" y="6090818"/>
              <a:ext cx="1396568" cy="110406"/>
              <a:chOff x="286" y="1837"/>
              <a:chExt cx="1685" cy="148"/>
            </a:xfrm>
          </p:grpSpPr>
          <p:sp>
            <p:nvSpPr>
              <p:cNvPr id="78794" name="Rectangle 591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95" name="Rectangle 592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96" name="Rectangle 593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97" name="Rectangle 594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98" name="Rectangle 595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99" name="Rectangle 596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00" name="Rectangle 597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01" name="Rectangle 598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02" name="Rectangle 599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803" name="Rectangle 600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95" name="Rectangle 601"/>
              <p:cNvSpPr>
                <a:spLocks noChangeArrowheads="1"/>
              </p:cNvSpPr>
              <p:nvPr/>
            </p:nvSpPr>
            <p:spPr bwMode="auto">
              <a:xfrm>
                <a:off x="1245" y="1884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805" name="Oval 602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97" name="Oval 603"/>
              <p:cNvSpPr>
                <a:spLocks noChangeArrowheads="1"/>
              </p:cNvSpPr>
              <p:nvPr/>
            </p:nvSpPr>
            <p:spPr bwMode="auto">
              <a:xfrm>
                <a:off x="175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98" name="Oval 604"/>
              <p:cNvSpPr>
                <a:spLocks noChangeArrowheads="1"/>
              </p:cNvSpPr>
              <p:nvPr/>
            </p:nvSpPr>
            <p:spPr bwMode="auto">
              <a:xfrm>
                <a:off x="1793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99" name="Oval 605"/>
              <p:cNvSpPr>
                <a:spLocks noChangeArrowheads="1"/>
              </p:cNvSpPr>
              <p:nvPr/>
            </p:nvSpPr>
            <p:spPr bwMode="auto">
              <a:xfrm>
                <a:off x="1831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00" name="Oval 606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01" name="Oval 607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302" name="Oval 608"/>
              <p:cNvSpPr>
                <a:spLocks noChangeArrowheads="1"/>
              </p:cNvSpPr>
              <p:nvPr/>
            </p:nvSpPr>
            <p:spPr bwMode="auto">
              <a:xfrm>
                <a:off x="192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812" name="Picture 609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813" name="Line 610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14" name="Line 611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6" name="Group 612"/>
            <p:cNvGrpSpPr>
              <a:grpSpLocks/>
            </p:cNvGrpSpPr>
            <p:nvPr/>
          </p:nvGrpSpPr>
          <p:grpSpPr bwMode="auto">
            <a:xfrm>
              <a:off x="4970722" y="6305356"/>
              <a:ext cx="1396568" cy="110406"/>
              <a:chOff x="286" y="1837"/>
              <a:chExt cx="1685" cy="148"/>
            </a:xfrm>
          </p:grpSpPr>
          <p:sp>
            <p:nvSpPr>
              <p:cNvPr id="78773" name="Rectangle 613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74" name="Rectangle 614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75" name="Rectangle 615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76" name="Rectangle 616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77" name="Rectangle 617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78" name="Rectangle 618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79" name="Rectangle 619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80" name="Rectangle 620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81" name="Rectangle 621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82" name="Rectangle 622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74" name="Rectangle 623"/>
              <p:cNvSpPr>
                <a:spLocks noChangeArrowheads="1"/>
              </p:cNvSpPr>
              <p:nvPr/>
            </p:nvSpPr>
            <p:spPr bwMode="auto">
              <a:xfrm>
                <a:off x="1245" y="1884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784" name="Oval 624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76" name="Oval 625"/>
              <p:cNvSpPr>
                <a:spLocks noChangeArrowheads="1"/>
              </p:cNvSpPr>
              <p:nvPr/>
            </p:nvSpPr>
            <p:spPr bwMode="auto">
              <a:xfrm>
                <a:off x="175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77" name="Oval 626"/>
              <p:cNvSpPr>
                <a:spLocks noChangeArrowheads="1"/>
              </p:cNvSpPr>
              <p:nvPr/>
            </p:nvSpPr>
            <p:spPr bwMode="auto">
              <a:xfrm>
                <a:off x="1793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78" name="Oval 627"/>
              <p:cNvSpPr>
                <a:spLocks noChangeArrowheads="1"/>
              </p:cNvSpPr>
              <p:nvPr/>
            </p:nvSpPr>
            <p:spPr bwMode="auto">
              <a:xfrm>
                <a:off x="1831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79" name="Oval 628"/>
              <p:cNvSpPr>
                <a:spLocks noChangeArrowheads="1"/>
              </p:cNvSpPr>
              <p:nvPr/>
            </p:nvSpPr>
            <p:spPr bwMode="auto">
              <a:xfrm>
                <a:off x="1753" y="1890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80" name="Oval 629"/>
              <p:cNvSpPr>
                <a:spLocks noChangeArrowheads="1"/>
              </p:cNvSpPr>
              <p:nvPr/>
            </p:nvSpPr>
            <p:spPr bwMode="auto">
              <a:xfrm>
                <a:off x="1831" y="1890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81" name="Oval 630"/>
              <p:cNvSpPr>
                <a:spLocks noChangeArrowheads="1"/>
              </p:cNvSpPr>
              <p:nvPr/>
            </p:nvSpPr>
            <p:spPr bwMode="auto">
              <a:xfrm>
                <a:off x="192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791" name="Picture 631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792" name="Line 632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93" name="Line 633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7" name="Group 634"/>
            <p:cNvGrpSpPr>
              <a:grpSpLocks/>
            </p:cNvGrpSpPr>
            <p:nvPr/>
          </p:nvGrpSpPr>
          <p:grpSpPr bwMode="auto">
            <a:xfrm>
              <a:off x="4970722" y="6519894"/>
              <a:ext cx="1396568" cy="110406"/>
              <a:chOff x="286" y="1837"/>
              <a:chExt cx="1685" cy="148"/>
            </a:xfrm>
          </p:grpSpPr>
          <p:sp>
            <p:nvSpPr>
              <p:cNvPr id="78752" name="Rectangle 635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53" name="Rectangle 636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54" name="Rectangle 637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55" name="Rectangle 638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56" name="Rectangle 639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57" name="Rectangle 640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58" name="Rectangle 641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59" name="Rectangle 642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60" name="Rectangle 643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61" name="Rectangle 644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53" name="Rectangle 645"/>
              <p:cNvSpPr>
                <a:spLocks noChangeArrowheads="1"/>
              </p:cNvSpPr>
              <p:nvPr/>
            </p:nvSpPr>
            <p:spPr bwMode="auto">
              <a:xfrm>
                <a:off x="1245" y="1884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763" name="Oval 646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55" name="Oval 647"/>
              <p:cNvSpPr>
                <a:spLocks noChangeArrowheads="1"/>
              </p:cNvSpPr>
              <p:nvPr/>
            </p:nvSpPr>
            <p:spPr bwMode="auto">
              <a:xfrm>
                <a:off x="1753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56" name="Oval 648"/>
              <p:cNvSpPr>
                <a:spLocks noChangeArrowheads="1"/>
              </p:cNvSpPr>
              <p:nvPr/>
            </p:nvSpPr>
            <p:spPr bwMode="auto">
              <a:xfrm>
                <a:off x="1793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57" name="Oval 649"/>
              <p:cNvSpPr>
                <a:spLocks noChangeArrowheads="1"/>
              </p:cNvSpPr>
              <p:nvPr/>
            </p:nvSpPr>
            <p:spPr bwMode="auto">
              <a:xfrm>
                <a:off x="1831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58" name="Oval 650"/>
              <p:cNvSpPr>
                <a:spLocks noChangeArrowheads="1"/>
              </p:cNvSpPr>
              <p:nvPr/>
            </p:nvSpPr>
            <p:spPr bwMode="auto">
              <a:xfrm>
                <a:off x="1753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59" name="Oval 651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60" name="Oval 652"/>
              <p:cNvSpPr>
                <a:spLocks noChangeArrowheads="1"/>
              </p:cNvSpPr>
              <p:nvPr/>
            </p:nvSpPr>
            <p:spPr bwMode="auto">
              <a:xfrm>
                <a:off x="1923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770" name="Picture 653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771" name="Line 654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72" name="Line 655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8" name="Group 656"/>
            <p:cNvGrpSpPr>
              <a:grpSpLocks/>
            </p:cNvGrpSpPr>
            <p:nvPr/>
          </p:nvGrpSpPr>
          <p:grpSpPr bwMode="auto">
            <a:xfrm>
              <a:off x="4970722" y="6413252"/>
              <a:ext cx="1396568" cy="110406"/>
              <a:chOff x="286" y="1837"/>
              <a:chExt cx="1685" cy="148"/>
            </a:xfrm>
          </p:grpSpPr>
          <p:sp>
            <p:nvSpPr>
              <p:cNvPr id="78731" name="Rectangle 657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32" name="Rectangle 658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33" name="Rectangle 659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34" name="Rectangle 660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35" name="Rectangle 661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36" name="Rectangle 662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37" name="Rectangle 663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38" name="Rectangle 664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39" name="Rectangle 665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40" name="Rectangle 666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32" name="Rectangle 667"/>
              <p:cNvSpPr>
                <a:spLocks noChangeArrowheads="1"/>
              </p:cNvSpPr>
              <p:nvPr/>
            </p:nvSpPr>
            <p:spPr bwMode="auto">
              <a:xfrm>
                <a:off x="1245" y="1884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742" name="Oval 668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34" name="Oval 669"/>
              <p:cNvSpPr>
                <a:spLocks noChangeArrowheads="1"/>
              </p:cNvSpPr>
              <p:nvPr/>
            </p:nvSpPr>
            <p:spPr bwMode="auto">
              <a:xfrm>
                <a:off x="175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35" name="Oval 670"/>
              <p:cNvSpPr>
                <a:spLocks noChangeArrowheads="1"/>
              </p:cNvSpPr>
              <p:nvPr/>
            </p:nvSpPr>
            <p:spPr bwMode="auto">
              <a:xfrm>
                <a:off x="1793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36" name="Oval 671"/>
              <p:cNvSpPr>
                <a:spLocks noChangeArrowheads="1"/>
              </p:cNvSpPr>
              <p:nvPr/>
            </p:nvSpPr>
            <p:spPr bwMode="auto">
              <a:xfrm>
                <a:off x="1831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37" name="Oval 672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38" name="Oval 673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39" name="Oval 674"/>
              <p:cNvSpPr>
                <a:spLocks noChangeArrowheads="1"/>
              </p:cNvSpPr>
              <p:nvPr/>
            </p:nvSpPr>
            <p:spPr bwMode="auto">
              <a:xfrm>
                <a:off x="192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749" name="Picture 675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750" name="Line 676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51" name="Line 677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59" name="Group 678"/>
            <p:cNvGrpSpPr>
              <a:grpSpLocks/>
            </p:cNvGrpSpPr>
            <p:nvPr/>
          </p:nvGrpSpPr>
          <p:grpSpPr bwMode="auto">
            <a:xfrm>
              <a:off x="4970722" y="6197460"/>
              <a:ext cx="1396568" cy="110406"/>
              <a:chOff x="286" y="1837"/>
              <a:chExt cx="1685" cy="148"/>
            </a:xfrm>
          </p:grpSpPr>
          <p:sp>
            <p:nvSpPr>
              <p:cNvPr id="78710" name="Rectangle 679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1" name="Rectangle 680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2" name="Rectangle 681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3" name="Rectangle 682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4" name="Rectangle 683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5" name="Rectangle 684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6" name="Rectangle 685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7" name="Rectangle 686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8" name="Rectangle 687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719" name="Rectangle 688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11" name="Rectangle 689"/>
              <p:cNvSpPr>
                <a:spLocks noChangeArrowheads="1"/>
              </p:cNvSpPr>
              <p:nvPr/>
            </p:nvSpPr>
            <p:spPr bwMode="auto">
              <a:xfrm>
                <a:off x="1245" y="1884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721" name="Oval 690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213" name="Oval 691"/>
              <p:cNvSpPr>
                <a:spLocks noChangeArrowheads="1"/>
              </p:cNvSpPr>
              <p:nvPr/>
            </p:nvSpPr>
            <p:spPr bwMode="auto">
              <a:xfrm>
                <a:off x="175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14" name="Oval 692"/>
              <p:cNvSpPr>
                <a:spLocks noChangeArrowheads="1"/>
              </p:cNvSpPr>
              <p:nvPr/>
            </p:nvSpPr>
            <p:spPr bwMode="auto">
              <a:xfrm>
                <a:off x="1793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15" name="Oval 693"/>
              <p:cNvSpPr>
                <a:spLocks noChangeArrowheads="1"/>
              </p:cNvSpPr>
              <p:nvPr/>
            </p:nvSpPr>
            <p:spPr bwMode="auto">
              <a:xfrm>
                <a:off x="1831" y="1852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16" name="Oval 694"/>
              <p:cNvSpPr>
                <a:spLocks noChangeArrowheads="1"/>
              </p:cNvSpPr>
              <p:nvPr/>
            </p:nvSpPr>
            <p:spPr bwMode="auto">
              <a:xfrm>
                <a:off x="1753" y="1890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17" name="Oval 695"/>
              <p:cNvSpPr>
                <a:spLocks noChangeArrowheads="1"/>
              </p:cNvSpPr>
              <p:nvPr/>
            </p:nvSpPr>
            <p:spPr bwMode="auto">
              <a:xfrm>
                <a:off x="1831" y="1890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4218" name="Oval 696"/>
              <p:cNvSpPr>
                <a:spLocks noChangeArrowheads="1"/>
              </p:cNvSpPr>
              <p:nvPr/>
            </p:nvSpPr>
            <p:spPr bwMode="auto">
              <a:xfrm>
                <a:off x="1923" y="1852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728" name="Picture 697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729" name="Line 698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30" name="Line 699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860" name="Rectangle 706" descr="20%"/>
            <p:cNvSpPr>
              <a:spLocks noChangeArrowheads="1"/>
            </p:cNvSpPr>
            <p:nvPr/>
          </p:nvSpPr>
          <p:spPr bwMode="auto">
            <a:xfrm>
              <a:off x="4970722" y="5591484"/>
              <a:ext cx="1399543" cy="174391"/>
            </a:xfrm>
            <a:prstGeom prst="rect">
              <a:avLst/>
            </a:prstGeom>
            <a:pattFill prst="pct20">
              <a:fgClr>
                <a:schemeClr val="tx2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61" name="Rectangle 707"/>
            <p:cNvSpPr>
              <a:spLocks noChangeArrowheads="1"/>
            </p:cNvSpPr>
            <p:nvPr/>
          </p:nvSpPr>
          <p:spPr bwMode="auto">
            <a:xfrm>
              <a:off x="6294412" y="5591484"/>
              <a:ext cx="75853" cy="174391"/>
            </a:xfrm>
            <a:prstGeom prst="rect">
              <a:avLst/>
            </a:prstGeom>
            <a:solidFill>
              <a:srgbClr val="6666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62" name="Rectangle 708"/>
            <p:cNvSpPr>
              <a:spLocks noChangeArrowheads="1"/>
            </p:cNvSpPr>
            <p:nvPr/>
          </p:nvSpPr>
          <p:spPr bwMode="auto">
            <a:xfrm>
              <a:off x="4970722" y="5591484"/>
              <a:ext cx="75853" cy="174391"/>
            </a:xfrm>
            <a:prstGeom prst="rect">
              <a:avLst/>
            </a:prstGeom>
            <a:solidFill>
              <a:srgbClr val="6666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63" name="Rectangle 709"/>
            <p:cNvSpPr>
              <a:spLocks noChangeArrowheads="1"/>
            </p:cNvSpPr>
            <p:nvPr/>
          </p:nvSpPr>
          <p:spPr bwMode="auto">
            <a:xfrm>
              <a:off x="5561177" y="5610303"/>
              <a:ext cx="218633" cy="50184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864" name="Group 710"/>
            <p:cNvGrpSpPr>
              <a:grpSpLocks/>
            </p:cNvGrpSpPr>
            <p:nvPr/>
          </p:nvGrpSpPr>
          <p:grpSpPr bwMode="auto">
            <a:xfrm>
              <a:off x="5949359" y="5121005"/>
              <a:ext cx="209709" cy="470831"/>
              <a:chOff x="3832" y="192"/>
              <a:chExt cx="472" cy="1568"/>
            </a:xfrm>
          </p:grpSpPr>
          <p:grpSp>
            <p:nvGrpSpPr>
              <p:cNvPr id="78686" name="Group 711"/>
              <p:cNvGrpSpPr>
                <a:grpSpLocks/>
              </p:cNvGrpSpPr>
              <p:nvPr/>
            </p:nvGrpSpPr>
            <p:grpSpPr bwMode="auto">
              <a:xfrm>
                <a:off x="3863" y="576"/>
                <a:ext cx="419" cy="780"/>
                <a:chOff x="3863" y="576"/>
                <a:chExt cx="419" cy="924"/>
              </a:xfrm>
            </p:grpSpPr>
            <p:sp>
              <p:nvSpPr>
                <p:cNvPr id="78707" name="Rectangle 712"/>
                <p:cNvSpPr>
                  <a:spLocks noChangeArrowheads="1"/>
                </p:cNvSpPr>
                <p:nvPr/>
              </p:nvSpPr>
              <p:spPr bwMode="auto">
                <a:xfrm>
                  <a:off x="3863" y="576"/>
                  <a:ext cx="419" cy="607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708" name="AutoShape 713"/>
                <p:cNvSpPr>
                  <a:spLocks noChangeArrowheads="1"/>
                </p:cNvSpPr>
                <p:nvPr/>
              </p:nvSpPr>
              <p:spPr bwMode="auto">
                <a:xfrm flipH="1" flipV="1">
                  <a:off x="3864" y="1174"/>
                  <a:ext cx="303" cy="241"/>
                </a:xfrm>
                <a:prstGeom prst="rtTriangle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709" name="Rectangle 714"/>
                <p:cNvSpPr>
                  <a:spLocks noChangeArrowheads="1"/>
                </p:cNvSpPr>
                <p:nvPr/>
              </p:nvSpPr>
              <p:spPr bwMode="auto">
                <a:xfrm>
                  <a:off x="4125" y="1176"/>
                  <a:ext cx="157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87" name="Group 715"/>
              <p:cNvGrpSpPr>
                <a:grpSpLocks/>
              </p:cNvGrpSpPr>
              <p:nvPr/>
            </p:nvGrpSpPr>
            <p:grpSpPr bwMode="auto">
              <a:xfrm>
                <a:off x="3863" y="208"/>
                <a:ext cx="167" cy="294"/>
                <a:chOff x="4671" y="1152"/>
                <a:chExt cx="167" cy="294"/>
              </a:xfrm>
            </p:grpSpPr>
            <p:sp>
              <p:nvSpPr>
                <p:cNvPr id="78704" name="Rectangle 716"/>
                <p:cNvSpPr>
                  <a:spLocks noChangeArrowheads="1"/>
                </p:cNvSpPr>
                <p:nvPr/>
              </p:nvSpPr>
              <p:spPr bwMode="auto">
                <a:xfrm>
                  <a:off x="4671" y="1152"/>
                  <a:ext cx="167" cy="294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705" name="Rectangle 717"/>
                <p:cNvSpPr>
                  <a:spLocks noChangeArrowheads="1"/>
                </p:cNvSpPr>
                <p:nvPr/>
              </p:nvSpPr>
              <p:spPr bwMode="auto">
                <a:xfrm>
                  <a:off x="4712" y="1176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706" name="Rectangle 718"/>
                <p:cNvSpPr>
                  <a:spLocks noChangeArrowheads="1"/>
                </p:cNvSpPr>
                <p:nvPr/>
              </p:nvSpPr>
              <p:spPr bwMode="auto">
                <a:xfrm>
                  <a:off x="4712" y="1338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88" name="Group 719"/>
              <p:cNvGrpSpPr>
                <a:grpSpLocks/>
              </p:cNvGrpSpPr>
              <p:nvPr/>
            </p:nvGrpSpPr>
            <p:grpSpPr bwMode="auto">
              <a:xfrm>
                <a:off x="3863" y="1432"/>
                <a:ext cx="167" cy="294"/>
                <a:chOff x="4671" y="1152"/>
                <a:chExt cx="167" cy="294"/>
              </a:xfrm>
            </p:grpSpPr>
            <p:sp>
              <p:nvSpPr>
                <p:cNvPr id="78701" name="Rectangle 720"/>
                <p:cNvSpPr>
                  <a:spLocks noChangeArrowheads="1"/>
                </p:cNvSpPr>
                <p:nvPr/>
              </p:nvSpPr>
              <p:spPr bwMode="auto">
                <a:xfrm>
                  <a:off x="4671" y="1152"/>
                  <a:ext cx="167" cy="294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702" name="Rectangle 721"/>
                <p:cNvSpPr>
                  <a:spLocks noChangeArrowheads="1"/>
                </p:cNvSpPr>
                <p:nvPr/>
              </p:nvSpPr>
              <p:spPr bwMode="auto">
                <a:xfrm>
                  <a:off x="4712" y="1176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703" name="Rectangle 722"/>
                <p:cNvSpPr>
                  <a:spLocks noChangeArrowheads="1"/>
                </p:cNvSpPr>
                <p:nvPr/>
              </p:nvSpPr>
              <p:spPr bwMode="auto">
                <a:xfrm>
                  <a:off x="4712" y="1338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89" name="Group 723"/>
              <p:cNvGrpSpPr>
                <a:grpSpLocks/>
              </p:cNvGrpSpPr>
              <p:nvPr/>
            </p:nvGrpSpPr>
            <p:grpSpPr bwMode="auto">
              <a:xfrm rot="5400000">
                <a:off x="4012" y="1521"/>
                <a:ext cx="363" cy="115"/>
                <a:chOff x="4721" y="666"/>
                <a:chExt cx="739" cy="331"/>
              </a:xfrm>
            </p:grpSpPr>
            <p:sp>
              <p:nvSpPr>
                <p:cNvPr id="78691" name="Rectangle 724"/>
                <p:cNvSpPr>
                  <a:spLocks noChangeArrowheads="1"/>
                </p:cNvSpPr>
                <p:nvPr/>
              </p:nvSpPr>
              <p:spPr bwMode="auto">
                <a:xfrm>
                  <a:off x="4957" y="670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92" name="Rectangle 725"/>
                <p:cNvSpPr>
                  <a:spLocks noChangeArrowheads="1"/>
                </p:cNvSpPr>
                <p:nvPr/>
              </p:nvSpPr>
              <p:spPr bwMode="auto">
                <a:xfrm>
                  <a:off x="5157" y="670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93" name="Rectangle 726"/>
                <p:cNvSpPr>
                  <a:spLocks noChangeArrowheads="1"/>
                </p:cNvSpPr>
                <p:nvPr/>
              </p:nvSpPr>
              <p:spPr bwMode="auto">
                <a:xfrm>
                  <a:off x="5277" y="668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94" name="Rectangle 727"/>
                <p:cNvSpPr>
                  <a:spLocks noChangeArrowheads="1"/>
                </p:cNvSpPr>
                <p:nvPr/>
              </p:nvSpPr>
              <p:spPr bwMode="auto">
                <a:xfrm rot="-2690840">
                  <a:off x="5011" y="666"/>
                  <a:ext cx="55" cy="148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95" name="Rectangle 728"/>
                <p:cNvSpPr>
                  <a:spLocks noChangeArrowheads="1"/>
                </p:cNvSpPr>
                <p:nvPr/>
              </p:nvSpPr>
              <p:spPr bwMode="auto">
                <a:xfrm rot="2967381" flipH="1">
                  <a:off x="5091" y="668"/>
                  <a:ext cx="55" cy="148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96" name="AutoShape 729"/>
                <p:cNvSpPr>
                  <a:spLocks noChangeArrowheads="1"/>
                </p:cNvSpPr>
                <p:nvPr/>
              </p:nvSpPr>
              <p:spPr bwMode="auto">
                <a:xfrm rot="5400000">
                  <a:off x="5246" y="778"/>
                  <a:ext cx="168" cy="2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2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97" name="AutoShape 730"/>
                <p:cNvSpPr>
                  <a:spLocks noChangeArrowheads="1"/>
                </p:cNvSpPr>
                <p:nvPr/>
              </p:nvSpPr>
              <p:spPr bwMode="auto">
                <a:xfrm rot="5400000">
                  <a:off x="5246" y="622"/>
                  <a:ext cx="168" cy="2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2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grpSp>
              <p:nvGrpSpPr>
                <p:cNvPr id="78698" name="Group 731"/>
                <p:cNvGrpSpPr>
                  <a:grpSpLocks/>
                </p:cNvGrpSpPr>
                <p:nvPr/>
              </p:nvGrpSpPr>
              <p:grpSpPr bwMode="auto">
                <a:xfrm rot="1583390">
                  <a:off x="4721" y="748"/>
                  <a:ext cx="215" cy="249"/>
                  <a:chOff x="4620" y="710"/>
                  <a:chExt cx="280" cy="292"/>
                </a:xfrm>
              </p:grpSpPr>
              <p:sp>
                <p:nvSpPr>
                  <p:cNvPr id="78699" name="AutoShape 73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666" y="788"/>
                    <a:ext cx="168" cy="2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400"/>
                          <a:pt x="16199" y="7817"/>
                          <a:pt x="16199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6666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700" name="AutoShape 733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4686" y="664"/>
                    <a:ext cx="168" cy="2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400"/>
                          <a:pt x="16199" y="7817"/>
                          <a:pt x="16199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6666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sp>
            <p:nvSpPr>
              <p:cNvPr id="78690" name="Rectangle 734"/>
              <p:cNvSpPr>
                <a:spLocks noChangeArrowheads="1"/>
              </p:cNvSpPr>
              <p:nvPr/>
            </p:nvSpPr>
            <p:spPr bwMode="auto">
              <a:xfrm>
                <a:off x="3832" y="192"/>
                <a:ext cx="472" cy="155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9865" name="Rectangle 735" descr="20%"/>
            <p:cNvSpPr>
              <a:spLocks noChangeArrowheads="1"/>
            </p:cNvSpPr>
            <p:nvPr/>
          </p:nvSpPr>
          <p:spPr bwMode="auto">
            <a:xfrm>
              <a:off x="5443681" y="5179972"/>
              <a:ext cx="458086" cy="350036"/>
            </a:xfrm>
            <a:prstGeom prst="rect">
              <a:avLst/>
            </a:prstGeom>
            <a:pattFill prst="pct20">
              <a:fgClr>
                <a:schemeClr val="tx2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866" name="Group 736"/>
            <p:cNvGrpSpPr>
              <a:grpSpLocks/>
            </p:cNvGrpSpPr>
            <p:nvPr/>
          </p:nvGrpSpPr>
          <p:grpSpPr bwMode="auto">
            <a:xfrm>
              <a:off x="5645934" y="5279086"/>
              <a:ext cx="111546" cy="151808"/>
              <a:chOff x="4749" y="1254"/>
              <a:chExt cx="250" cy="501"/>
            </a:xfrm>
          </p:grpSpPr>
          <p:sp>
            <p:nvSpPr>
              <p:cNvPr id="78683" name="Rectangle 737"/>
              <p:cNvSpPr>
                <a:spLocks noChangeArrowheads="1"/>
              </p:cNvSpPr>
              <p:nvPr/>
            </p:nvSpPr>
            <p:spPr bwMode="auto">
              <a:xfrm rot="4200000">
                <a:off x="4535" y="1468"/>
                <a:ext cx="501" cy="73"/>
              </a:xfrm>
              <a:prstGeom prst="rect">
                <a:avLst/>
              </a:prstGeom>
              <a:solidFill>
                <a:srgbClr val="FF33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684" name="Rectangle 738"/>
              <p:cNvSpPr>
                <a:spLocks noChangeArrowheads="1"/>
              </p:cNvSpPr>
              <p:nvPr/>
            </p:nvSpPr>
            <p:spPr bwMode="auto">
              <a:xfrm rot="17400000" flipH="1">
                <a:off x="4712" y="1468"/>
                <a:ext cx="501" cy="73"/>
              </a:xfrm>
              <a:prstGeom prst="rect">
                <a:avLst/>
              </a:prstGeom>
              <a:solidFill>
                <a:srgbClr val="FF33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900"/>
              </a:p>
            </p:txBody>
          </p:sp>
          <p:sp>
            <p:nvSpPr>
              <p:cNvPr id="78685" name="Rectangle 739"/>
              <p:cNvSpPr>
                <a:spLocks noChangeArrowheads="1"/>
              </p:cNvSpPr>
              <p:nvPr/>
            </p:nvSpPr>
            <p:spPr bwMode="auto">
              <a:xfrm>
                <a:off x="4845" y="1706"/>
                <a:ext cx="59" cy="47"/>
              </a:xfrm>
              <a:prstGeom prst="rect">
                <a:avLst/>
              </a:prstGeom>
              <a:solidFill>
                <a:srgbClr val="FF33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9867" name="Rectangle 740"/>
            <p:cNvSpPr>
              <a:spLocks noChangeArrowheads="1"/>
            </p:cNvSpPr>
            <p:nvPr/>
          </p:nvSpPr>
          <p:spPr bwMode="auto">
            <a:xfrm>
              <a:off x="5396086" y="5121005"/>
              <a:ext cx="553273" cy="46797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868" name="Group 741"/>
            <p:cNvGrpSpPr>
              <a:grpSpLocks/>
            </p:cNvGrpSpPr>
            <p:nvPr/>
          </p:nvGrpSpPr>
          <p:grpSpPr bwMode="auto">
            <a:xfrm>
              <a:off x="6159061" y="5121005"/>
              <a:ext cx="211194" cy="470831"/>
              <a:chOff x="3832" y="192"/>
              <a:chExt cx="472" cy="1568"/>
            </a:xfrm>
          </p:grpSpPr>
          <p:grpSp>
            <p:nvGrpSpPr>
              <p:cNvPr id="78659" name="Group 742"/>
              <p:cNvGrpSpPr>
                <a:grpSpLocks/>
              </p:cNvGrpSpPr>
              <p:nvPr/>
            </p:nvGrpSpPr>
            <p:grpSpPr bwMode="auto">
              <a:xfrm>
                <a:off x="3863" y="576"/>
                <a:ext cx="419" cy="780"/>
                <a:chOff x="3863" y="576"/>
                <a:chExt cx="419" cy="924"/>
              </a:xfrm>
            </p:grpSpPr>
            <p:sp>
              <p:nvSpPr>
                <p:cNvPr id="78680" name="Rectangle 743"/>
                <p:cNvSpPr>
                  <a:spLocks noChangeArrowheads="1"/>
                </p:cNvSpPr>
                <p:nvPr/>
              </p:nvSpPr>
              <p:spPr bwMode="auto">
                <a:xfrm>
                  <a:off x="3863" y="576"/>
                  <a:ext cx="419" cy="607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81" name="AutoShape 744"/>
                <p:cNvSpPr>
                  <a:spLocks noChangeArrowheads="1"/>
                </p:cNvSpPr>
                <p:nvPr/>
              </p:nvSpPr>
              <p:spPr bwMode="auto">
                <a:xfrm flipH="1" flipV="1">
                  <a:off x="3864" y="1174"/>
                  <a:ext cx="303" cy="241"/>
                </a:xfrm>
                <a:prstGeom prst="rtTriangle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82" name="Rectangle 745"/>
                <p:cNvSpPr>
                  <a:spLocks noChangeArrowheads="1"/>
                </p:cNvSpPr>
                <p:nvPr/>
              </p:nvSpPr>
              <p:spPr bwMode="auto">
                <a:xfrm>
                  <a:off x="4125" y="1176"/>
                  <a:ext cx="157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60" name="Group 746"/>
              <p:cNvGrpSpPr>
                <a:grpSpLocks/>
              </p:cNvGrpSpPr>
              <p:nvPr/>
            </p:nvGrpSpPr>
            <p:grpSpPr bwMode="auto">
              <a:xfrm>
                <a:off x="3863" y="208"/>
                <a:ext cx="167" cy="294"/>
                <a:chOff x="4671" y="1152"/>
                <a:chExt cx="167" cy="294"/>
              </a:xfrm>
            </p:grpSpPr>
            <p:sp>
              <p:nvSpPr>
                <p:cNvPr id="78677" name="Rectangle 747"/>
                <p:cNvSpPr>
                  <a:spLocks noChangeArrowheads="1"/>
                </p:cNvSpPr>
                <p:nvPr/>
              </p:nvSpPr>
              <p:spPr bwMode="auto">
                <a:xfrm>
                  <a:off x="4671" y="1152"/>
                  <a:ext cx="167" cy="294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78" name="Rectangle 748"/>
                <p:cNvSpPr>
                  <a:spLocks noChangeArrowheads="1"/>
                </p:cNvSpPr>
                <p:nvPr/>
              </p:nvSpPr>
              <p:spPr bwMode="auto">
                <a:xfrm>
                  <a:off x="4712" y="1176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79" name="Rectangle 749"/>
                <p:cNvSpPr>
                  <a:spLocks noChangeArrowheads="1"/>
                </p:cNvSpPr>
                <p:nvPr/>
              </p:nvSpPr>
              <p:spPr bwMode="auto">
                <a:xfrm>
                  <a:off x="4712" y="1338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61" name="Group 750"/>
              <p:cNvGrpSpPr>
                <a:grpSpLocks/>
              </p:cNvGrpSpPr>
              <p:nvPr/>
            </p:nvGrpSpPr>
            <p:grpSpPr bwMode="auto">
              <a:xfrm>
                <a:off x="3863" y="1432"/>
                <a:ext cx="167" cy="294"/>
                <a:chOff x="4671" y="1152"/>
                <a:chExt cx="167" cy="294"/>
              </a:xfrm>
            </p:grpSpPr>
            <p:sp>
              <p:nvSpPr>
                <p:cNvPr id="78674" name="Rectangle 751"/>
                <p:cNvSpPr>
                  <a:spLocks noChangeArrowheads="1"/>
                </p:cNvSpPr>
                <p:nvPr/>
              </p:nvSpPr>
              <p:spPr bwMode="auto">
                <a:xfrm>
                  <a:off x="4671" y="1152"/>
                  <a:ext cx="167" cy="294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75" name="Rectangle 752"/>
                <p:cNvSpPr>
                  <a:spLocks noChangeArrowheads="1"/>
                </p:cNvSpPr>
                <p:nvPr/>
              </p:nvSpPr>
              <p:spPr bwMode="auto">
                <a:xfrm>
                  <a:off x="4712" y="1176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76" name="Rectangle 753"/>
                <p:cNvSpPr>
                  <a:spLocks noChangeArrowheads="1"/>
                </p:cNvSpPr>
                <p:nvPr/>
              </p:nvSpPr>
              <p:spPr bwMode="auto">
                <a:xfrm>
                  <a:off x="4712" y="1338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62" name="Group 754"/>
              <p:cNvGrpSpPr>
                <a:grpSpLocks/>
              </p:cNvGrpSpPr>
              <p:nvPr/>
            </p:nvGrpSpPr>
            <p:grpSpPr bwMode="auto">
              <a:xfrm rot="5400000">
                <a:off x="4012" y="1521"/>
                <a:ext cx="363" cy="115"/>
                <a:chOff x="4721" y="666"/>
                <a:chExt cx="739" cy="331"/>
              </a:xfrm>
            </p:grpSpPr>
            <p:sp>
              <p:nvSpPr>
                <p:cNvPr id="78664" name="Rectangle 755"/>
                <p:cNvSpPr>
                  <a:spLocks noChangeArrowheads="1"/>
                </p:cNvSpPr>
                <p:nvPr/>
              </p:nvSpPr>
              <p:spPr bwMode="auto">
                <a:xfrm>
                  <a:off x="4957" y="670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65" name="Rectangle 756"/>
                <p:cNvSpPr>
                  <a:spLocks noChangeArrowheads="1"/>
                </p:cNvSpPr>
                <p:nvPr/>
              </p:nvSpPr>
              <p:spPr bwMode="auto">
                <a:xfrm>
                  <a:off x="5157" y="670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66" name="Rectangle 757"/>
                <p:cNvSpPr>
                  <a:spLocks noChangeArrowheads="1"/>
                </p:cNvSpPr>
                <p:nvPr/>
              </p:nvSpPr>
              <p:spPr bwMode="auto">
                <a:xfrm>
                  <a:off x="5277" y="668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67" name="Rectangle 758"/>
                <p:cNvSpPr>
                  <a:spLocks noChangeArrowheads="1"/>
                </p:cNvSpPr>
                <p:nvPr/>
              </p:nvSpPr>
              <p:spPr bwMode="auto">
                <a:xfrm rot="-2690840">
                  <a:off x="5011" y="666"/>
                  <a:ext cx="55" cy="148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68" name="Rectangle 759"/>
                <p:cNvSpPr>
                  <a:spLocks noChangeArrowheads="1"/>
                </p:cNvSpPr>
                <p:nvPr/>
              </p:nvSpPr>
              <p:spPr bwMode="auto">
                <a:xfrm rot="2967381" flipH="1">
                  <a:off x="5091" y="668"/>
                  <a:ext cx="55" cy="148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69" name="AutoShape 760"/>
                <p:cNvSpPr>
                  <a:spLocks noChangeArrowheads="1"/>
                </p:cNvSpPr>
                <p:nvPr/>
              </p:nvSpPr>
              <p:spPr bwMode="auto">
                <a:xfrm rot="5400000">
                  <a:off x="5246" y="778"/>
                  <a:ext cx="168" cy="2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2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70" name="AutoShape 761"/>
                <p:cNvSpPr>
                  <a:spLocks noChangeArrowheads="1"/>
                </p:cNvSpPr>
                <p:nvPr/>
              </p:nvSpPr>
              <p:spPr bwMode="auto">
                <a:xfrm rot="5400000">
                  <a:off x="5246" y="622"/>
                  <a:ext cx="168" cy="2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2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grpSp>
              <p:nvGrpSpPr>
                <p:cNvPr id="78671" name="Group 762"/>
                <p:cNvGrpSpPr>
                  <a:grpSpLocks/>
                </p:cNvGrpSpPr>
                <p:nvPr/>
              </p:nvGrpSpPr>
              <p:grpSpPr bwMode="auto">
                <a:xfrm rot="1583390">
                  <a:off x="4721" y="748"/>
                  <a:ext cx="215" cy="249"/>
                  <a:chOff x="4620" y="710"/>
                  <a:chExt cx="280" cy="292"/>
                </a:xfrm>
              </p:grpSpPr>
              <p:sp>
                <p:nvSpPr>
                  <p:cNvPr id="78672" name="AutoShape 76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666" y="788"/>
                    <a:ext cx="168" cy="2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400"/>
                          <a:pt x="16199" y="7817"/>
                          <a:pt x="16199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6666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673" name="AutoShape 764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4686" y="664"/>
                    <a:ext cx="168" cy="2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400"/>
                          <a:pt x="16199" y="7817"/>
                          <a:pt x="16199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6666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sp>
            <p:nvSpPr>
              <p:cNvPr id="78663" name="Rectangle 765"/>
              <p:cNvSpPr>
                <a:spLocks noChangeArrowheads="1"/>
              </p:cNvSpPr>
              <p:nvPr/>
            </p:nvSpPr>
            <p:spPr bwMode="auto">
              <a:xfrm>
                <a:off x="3832" y="192"/>
                <a:ext cx="472" cy="155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69" name="Group 766"/>
            <p:cNvGrpSpPr>
              <a:grpSpLocks/>
            </p:cNvGrpSpPr>
            <p:nvPr/>
          </p:nvGrpSpPr>
          <p:grpSpPr bwMode="auto">
            <a:xfrm>
              <a:off x="4975176" y="5121005"/>
              <a:ext cx="211194" cy="470831"/>
              <a:chOff x="3832" y="192"/>
              <a:chExt cx="472" cy="1568"/>
            </a:xfrm>
          </p:grpSpPr>
          <p:grpSp>
            <p:nvGrpSpPr>
              <p:cNvPr id="78635" name="Group 767"/>
              <p:cNvGrpSpPr>
                <a:grpSpLocks/>
              </p:cNvGrpSpPr>
              <p:nvPr/>
            </p:nvGrpSpPr>
            <p:grpSpPr bwMode="auto">
              <a:xfrm>
                <a:off x="3863" y="576"/>
                <a:ext cx="419" cy="780"/>
                <a:chOff x="3863" y="576"/>
                <a:chExt cx="419" cy="924"/>
              </a:xfrm>
            </p:grpSpPr>
            <p:sp>
              <p:nvSpPr>
                <p:cNvPr id="78656" name="Rectangle 768"/>
                <p:cNvSpPr>
                  <a:spLocks noChangeArrowheads="1"/>
                </p:cNvSpPr>
                <p:nvPr/>
              </p:nvSpPr>
              <p:spPr bwMode="auto">
                <a:xfrm>
                  <a:off x="3863" y="576"/>
                  <a:ext cx="419" cy="607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57" name="AutoShape 769"/>
                <p:cNvSpPr>
                  <a:spLocks noChangeArrowheads="1"/>
                </p:cNvSpPr>
                <p:nvPr/>
              </p:nvSpPr>
              <p:spPr bwMode="auto">
                <a:xfrm flipH="1" flipV="1">
                  <a:off x="3864" y="1174"/>
                  <a:ext cx="303" cy="241"/>
                </a:xfrm>
                <a:prstGeom prst="rtTriangle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58" name="Rectangle 770"/>
                <p:cNvSpPr>
                  <a:spLocks noChangeArrowheads="1"/>
                </p:cNvSpPr>
                <p:nvPr/>
              </p:nvSpPr>
              <p:spPr bwMode="auto">
                <a:xfrm>
                  <a:off x="4125" y="1176"/>
                  <a:ext cx="157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36" name="Group 771"/>
              <p:cNvGrpSpPr>
                <a:grpSpLocks/>
              </p:cNvGrpSpPr>
              <p:nvPr/>
            </p:nvGrpSpPr>
            <p:grpSpPr bwMode="auto">
              <a:xfrm>
                <a:off x="3863" y="208"/>
                <a:ext cx="167" cy="294"/>
                <a:chOff x="4671" y="1152"/>
                <a:chExt cx="167" cy="294"/>
              </a:xfrm>
            </p:grpSpPr>
            <p:sp>
              <p:nvSpPr>
                <p:cNvPr id="78653" name="Rectangle 772"/>
                <p:cNvSpPr>
                  <a:spLocks noChangeArrowheads="1"/>
                </p:cNvSpPr>
                <p:nvPr/>
              </p:nvSpPr>
              <p:spPr bwMode="auto">
                <a:xfrm>
                  <a:off x="4671" y="1152"/>
                  <a:ext cx="167" cy="294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54" name="Rectangle 773"/>
                <p:cNvSpPr>
                  <a:spLocks noChangeArrowheads="1"/>
                </p:cNvSpPr>
                <p:nvPr/>
              </p:nvSpPr>
              <p:spPr bwMode="auto">
                <a:xfrm>
                  <a:off x="4712" y="1176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55" name="Rectangle 774"/>
                <p:cNvSpPr>
                  <a:spLocks noChangeArrowheads="1"/>
                </p:cNvSpPr>
                <p:nvPr/>
              </p:nvSpPr>
              <p:spPr bwMode="auto">
                <a:xfrm>
                  <a:off x="4712" y="1338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37" name="Group 775"/>
              <p:cNvGrpSpPr>
                <a:grpSpLocks/>
              </p:cNvGrpSpPr>
              <p:nvPr/>
            </p:nvGrpSpPr>
            <p:grpSpPr bwMode="auto">
              <a:xfrm>
                <a:off x="3863" y="1432"/>
                <a:ext cx="167" cy="294"/>
                <a:chOff x="4671" y="1152"/>
                <a:chExt cx="167" cy="294"/>
              </a:xfrm>
            </p:grpSpPr>
            <p:sp>
              <p:nvSpPr>
                <p:cNvPr id="78650" name="Rectangle 776"/>
                <p:cNvSpPr>
                  <a:spLocks noChangeArrowheads="1"/>
                </p:cNvSpPr>
                <p:nvPr/>
              </p:nvSpPr>
              <p:spPr bwMode="auto">
                <a:xfrm>
                  <a:off x="4671" y="1152"/>
                  <a:ext cx="167" cy="294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51" name="Rectangle 777"/>
                <p:cNvSpPr>
                  <a:spLocks noChangeArrowheads="1"/>
                </p:cNvSpPr>
                <p:nvPr/>
              </p:nvSpPr>
              <p:spPr bwMode="auto">
                <a:xfrm>
                  <a:off x="4712" y="1176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52" name="Rectangle 778"/>
                <p:cNvSpPr>
                  <a:spLocks noChangeArrowheads="1"/>
                </p:cNvSpPr>
                <p:nvPr/>
              </p:nvSpPr>
              <p:spPr bwMode="auto">
                <a:xfrm>
                  <a:off x="4712" y="1338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38" name="Group 779"/>
              <p:cNvGrpSpPr>
                <a:grpSpLocks/>
              </p:cNvGrpSpPr>
              <p:nvPr/>
            </p:nvGrpSpPr>
            <p:grpSpPr bwMode="auto">
              <a:xfrm rot="5400000">
                <a:off x="4012" y="1521"/>
                <a:ext cx="363" cy="115"/>
                <a:chOff x="4721" y="666"/>
                <a:chExt cx="739" cy="331"/>
              </a:xfrm>
            </p:grpSpPr>
            <p:sp>
              <p:nvSpPr>
                <p:cNvPr id="78640" name="Rectangle 780"/>
                <p:cNvSpPr>
                  <a:spLocks noChangeArrowheads="1"/>
                </p:cNvSpPr>
                <p:nvPr/>
              </p:nvSpPr>
              <p:spPr bwMode="auto">
                <a:xfrm>
                  <a:off x="4957" y="670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41" name="Rectangle 781"/>
                <p:cNvSpPr>
                  <a:spLocks noChangeArrowheads="1"/>
                </p:cNvSpPr>
                <p:nvPr/>
              </p:nvSpPr>
              <p:spPr bwMode="auto">
                <a:xfrm>
                  <a:off x="5157" y="670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42" name="Rectangle 782"/>
                <p:cNvSpPr>
                  <a:spLocks noChangeArrowheads="1"/>
                </p:cNvSpPr>
                <p:nvPr/>
              </p:nvSpPr>
              <p:spPr bwMode="auto">
                <a:xfrm>
                  <a:off x="5277" y="668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43" name="Rectangle 783"/>
                <p:cNvSpPr>
                  <a:spLocks noChangeArrowheads="1"/>
                </p:cNvSpPr>
                <p:nvPr/>
              </p:nvSpPr>
              <p:spPr bwMode="auto">
                <a:xfrm rot="-2690840">
                  <a:off x="5011" y="666"/>
                  <a:ext cx="55" cy="148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44" name="Rectangle 784"/>
                <p:cNvSpPr>
                  <a:spLocks noChangeArrowheads="1"/>
                </p:cNvSpPr>
                <p:nvPr/>
              </p:nvSpPr>
              <p:spPr bwMode="auto">
                <a:xfrm rot="2967381" flipH="1">
                  <a:off x="5091" y="668"/>
                  <a:ext cx="55" cy="148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45" name="AutoShape 785"/>
                <p:cNvSpPr>
                  <a:spLocks noChangeArrowheads="1"/>
                </p:cNvSpPr>
                <p:nvPr/>
              </p:nvSpPr>
              <p:spPr bwMode="auto">
                <a:xfrm rot="5400000">
                  <a:off x="5246" y="778"/>
                  <a:ext cx="168" cy="2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2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46" name="AutoShape 786"/>
                <p:cNvSpPr>
                  <a:spLocks noChangeArrowheads="1"/>
                </p:cNvSpPr>
                <p:nvPr/>
              </p:nvSpPr>
              <p:spPr bwMode="auto">
                <a:xfrm rot="5400000">
                  <a:off x="5246" y="622"/>
                  <a:ext cx="168" cy="2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2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grpSp>
              <p:nvGrpSpPr>
                <p:cNvPr id="78647" name="Group 787"/>
                <p:cNvGrpSpPr>
                  <a:grpSpLocks/>
                </p:cNvGrpSpPr>
                <p:nvPr/>
              </p:nvGrpSpPr>
              <p:grpSpPr bwMode="auto">
                <a:xfrm rot="1583390">
                  <a:off x="4721" y="748"/>
                  <a:ext cx="215" cy="249"/>
                  <a:chOff x="4620" y="710"/>
                  <a:chExt cx="280" cy="292"/>
                </a:xfrm>
              </p:grpSpPr>
              <p:sp>
                <p:nvSpPr>
                  <p:cNvPr id="78648" name="AutoShape 78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666" y="788"/>
                    <a:ext cx="168" cy="2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400"/>
                          <a:pt x="16199" y="7817"/>
                          <a:pt x="16199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6666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649" name="AutoShape 789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4686" y="664"/>
                    <a:ext cx="168" cy="2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400"/>
                          <a:pt x="16199" y="7817"/>
                          <a:pt x="16199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6666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sp>
            <p:nvSpPr>
              <p:cNvPr id="78639" name="Rectangle 790"/>
              <p:cNvSpPr>
                <a:spLocks noChangeArrowheads="1"/>
              </p:cNvSpPr>
              <p:nvPr/>
            </p:nvSpPr>
            <p:spPr bwMode="auto">
              <a:xfrm>
                <a:off x="3832" y="192"/>
                <a:ext cx="472" cy="155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70" name="Group 791"/>
            <p:cNvGrpSpPr>
              <a:grpSpLocks/>
            </p:cNvGrpSpPr>
            <p:nvPr/>
          </p:nvGrpSpPr>
          <p:grpSpPr bwMode="auto">
            <a:xfrm>
              <a:off x="5186379" y="5121005"/>
              <a:ext cx="209709" cy="470831"/>
              <a:chOff x="3832" y="192"/>
              <a:chExt cx="472" cy="1568"/>
            </a:xfrm>
          </p:grpSpPr>
          <p:grpSp>
            <p:nvGrpSpPr>
              <p:cNvPr id="78611" name="Group 792"/>
              <p:cNvGrpSpPr>
                <a:grpSpLocks/>
              </p:cNvGrpSpPr>
              <p:nvPr/>
            </p:nvGrpSpPr>
            <p:grpSpPr bwMode="auto">
              <a:xfrm>
                <a:off x="3863" y="576"/>
                <a:ext cx="419" cy="780"/>
                <a:chOff x="3863" y="576"/>
                <a:chExt cx="419" cy="924"/>
              </a:xfrm>
            </p:grpSpPr>
            <p:sp>
              <p:nvSpPr>
                <p:cNvPr id="78632" name="Rectangle 793"/>
                <p:cNvSpPr>
                  <a:spLocks noChangeArrowheads="1"/>
                </p:cNvSpPr>
                <p:nvPr/>
              </p:nvSpPr>
              <p:spPr bwMode="auto">
                <a:xfrm>
                  <a:off x="3863" y="576"/>
                  <a:ext cx="419" cy="607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33" name="AutoShape 794"/>
                <p:cNvSpPr>
                  <a:spLocks noChangeArrowheads="1"/>
                </p:cNvSpPr>
                <p:nvPr/>
              </p:nvSpPr>
              <p:spPr bwMode="auto">
                <a:xfrm flipH="1" flipV="1">
                  <a:off x="3864" y="1174"/>
                  <a:ext cx="303" cy="241"/>
                </a:xfrm>
                <a:prstGeom prst="rtTriangle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34" name="Rectangle 795"/>
                <p:cNvSpPr>
                  <a:spLocks noChangeArrowheads="1"/>
                </p:cNvSpPr>
                <p:nvPr/>
              </p:nvSpPr>
              <p:spPr bwMode="auto">
                <a:xfrm>
                  <a:off x="4125" y="1176"/>
                  <a:ext cx="157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12" name="Group 796"/>
              <p:cNvGrpSpPr>
                <a:grpSpLocks/>
              </p:cNvGrpSpPr>
              <p:nvPr/>
            </p:nvGrpSpPr>
            <p:grpSpPr bwMode="auto">
              <a:xfrm>
                <a:off x="3863" y="208"/>
                <a:ext cx="167" cy="294"/>
                <a:chOff x="4671" y="1152"/>
                <a:chExt cx="167" cy="294"/>
              </a:xfrm>
            </p:grpSpPr>
            <p:sp>
              <p:nvSpPr>
                <p:cNvPr id="78629" name="Rectangle 797"/>
                <p:cNvSpPr>
                  <a:spLocks noChangeArrowheads="1"/>
                </p:cNvSpPr>
                <p:nvPr/>
              </p:nvSpPr>
              <p:spPr bwMode="auto">
                <a:xfrm>
                  <a:off x="4671" y="1152"/>
                  <a:ext cx="167" cy="294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30" name="Rectangle 798"/>
                <p:cNvSpPr>
                  <a:spLocks noChangeArrowheads="1"/>
                </p:cNvSpPr>
                <p:nvPr/>
              </p:nvSpPr>
              <p:spPr bwMode="auto">
                <a:xfrm>
                  <a:off x="4712" y="1176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31" name="Rectangle 799"/>
                <p:cNvSpPr>
                  <a:spLocks noChangeArrowheads="1"/>
                </p:cNvSpPr>
                <p:nvPr/>
              </p:nvSpPr>
              <p:spPr bwMode="auto">
                <a:xfrm>
                  <a:off x="4712" y="1338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13" name="Group 800"/>
              <p:cNvGrpSpPr>
                <a:grpSpLocks/>
              </p:cNvGrpSpPr>
              <p:nvPr/>
            </p:nvGrpSpPr>
            <p:grpSpPr bwMode="auto">
              <a:xfrm>
                <a:off x="3863" y="1432"/>
                <a:ext cx="167" cy="294"/>
                <a:chOff x="4671" y="1152"/>
                <a:chExt cx="167" cy="294"/>
              </a:xfrm>
            </p:grpSpPr>
            <p:sp>
              <p:nvSpPr>
                <p:cNvPr id="78626" name="Rectangle 801"/>
                <p:cNvSpPr>
                  <a:spLocks noChangeArrowheads="1"/>
                </p:cNvSpPr>
                <p:nvPr/>
              </p:nvSpPr>
              <p:spPr bwMode="auto">
                <a:xfrm>
                  <a:off x="4671" y="1152"/>
                  <a:ext cx="167" cy="294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27" name="Rectangle 802"/>
                <p:cNvSpPr>
                  <a:spLocks noChangeArrowheads="1"/>
                </p:cNvSpPr>
                <p:nvPr/>
              </p:nvSpPr>
              <p:spPr bwMode="auto">
                <a:xfrm>
                  <a:off x="4712" y="1176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28" name="Rectangle 803"/>
                <p:cNvSpPr>
                  <a:spLocks noChangeArrowheads="1"/>
                </p:cNvSpPr>
                <p:nvPr/>
              </p:nvSpPr>
              <p:spPr bwMode="auto">
                <a:xfrm>
                  <a:off x="4712" y="1338"/>
                  <a:ext cx="85" cy="86"/>
                </a:xfrm>
                <a:prstGeom prst="rect">
                  <a:avLst/>
                </a:prstGeom>
                <a:solidFill>
                  <a:srgbClr val="D5E2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614" name="Group 804"/>
              <p:cNvGrpSpPr>
                <a:grpSpLocks/>
              </p:cNvGrpSpPr>
              <p:nvPr/>
            </p:nvGrpSpPr>
            <p:grpSpPr bwMode="auto">
              <a:xfrm rot="5400000">
                <a:off x="4012" y="1521"/>
                <a:ext cx="363" cy="115"/>
                <a:chOff x="4721" y="666"/>
                <a:chExt cx="739" cy="331"/>
              </a:xfrm>
            </p:grpSpPr>
            <p:sp>
              <p:nvSpPr>
                <p:cNvPr id="78616" name="Rectangle 805"/>
                <p:cNvSpPr>
                  <a:spLocks noChangeArrowheads="1"/>
                </p:cNvSpPr>
                <p:nvPr/>
              </p:nvSpPr>
              <p:spPr bwMode="auto">
                <a:xfrm>
                  <a:off x="4957" y="670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17" name="Rectangle 806"/>
                <p:cNvSpPr>
                  <a:spLocks noChangeArrowheads="1"/>
                </p:cNvSpPr>
                <p:nvPr/>
              </p:nvSpPr>
              <p:spPr bwMode="auto">
                <a:xfrm>
                  <a:off x="5157" y="670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18" name="Rectangle 807"/>
                <p:cNvSpPr>
                  <a:spLocks noChangeArrowheads="1"/>
                </p:cNvSpPr>
                <p:nvPr/>
              </p:nvSpPr>
              <p:spPr bwMode="auto">
                <a:xfrm>
                  <a:off x="5277" y="668"/>
                  <a:ext cx="55" cy="324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19" name="Rectangle 808"/>
                <p:cNvSpPr>
                  <a:spLocks noChangeArrowheads="1"/>
                </p:cNvSpPr>
                <p:nvPr/>
              </p:nvSpPr>
              <p:spPr bwMode="auto">
                <a:xfrm rot="-2690840">
                  <a:off x="5011" y="666"/>
                  <a:ext cx="55" cy="148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20" name="Rectangle 809"/>
                <p:cNvSpPr>
                  <a:spLocks noChangeArrowheads="1"/>
                </p:cNvSpPr>
                <p:nvPr/>
              </p:nvSpPr>
              <p:spPr bwMode="auto">
                <a:xfrm rot="2967381" flipH="1">
                  <a:off x="5091" y="668"/>
                  <a:ext cx="55" cy="148"/>
                </a:xfrm>
                <a:prstGeom prst="rect">
                  <a:avLst/>
                </a:pr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21" name="AutoShape 810"/>
                <p:cNvSpPr>
                  <a:spLocks noChangeArrowheads="1"/>
                </p:cNvSpPr>
                <p:nvPr/>
              </p:nvSpPr>
              <p:spPr bwMode="auto">
                <a:xfrm rot="5400000">
                  <a:off x="5246" y="778"/>
                  <a:ext cx="168" cy="2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2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622" name="AutoShape 811"/>
                <p:cNvSpPr>
                  <a:spLocks noChangeArrowheads="1"/>
                </p:cNvSpPr>
                <p:nvPr/>
              </p:nvSpPr>
              <p:spPr bwMode="auto">
                <a:xfrm rot="5400000">
                  <a:off x="5246" y="622"/>
                  <a:ext cx="168" cy="2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26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400"/>
                        <a:pt x="16199" y="7817"/>
                        <a:pt x="16199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6666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grpSp>
              <p:nvGrpSpPr>
                <p:cNvPr id="78623" name="Group 812"/>
                <p:cNvGrpSpPr>
                  <a:grpSpLocks/>
                </p:cNvGrpSpPr>
                <p:nvPr/>
              </p:nvGrpSpPr>
              <p:grpSpPr bwMode="auto">
                <a:xfrm rot="1583390">
                  <a:off x="4721" y="748"/>
                  <a:ext cx="215" cy="249"/>
                  <a:chOff x="4620" y="710"/>
                  <a:chExt cx="280" cy="292"/>
                </a:xfrm>
              </p:grpSpPr>
              <p:sp>
                <p:nvSpPr>
                  <p:cNvPr id="78624" name="AutoShape 81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666" y="788"/>
                    <a:ext cx="168" cy="2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400"/>
                          <a:pt x="16199" y="7817"/>
                          <a:pt x="16199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6666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625" name="AutoShape 814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4686" y="664"/>
                    <a:ext cx="168" cy="26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772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5400" y="10800"/>
                        </a:moveTo>
                        <a:cubicBezTo>
                          <a:pt x="5400" y="7817"/>
                          <a:pt x="7817" y="5400"/>
                          <a:pt x="10800" y="5400"/>
                        </a:cubicBezTo>
                        <a:cubicBezTo>
                          <a:pt x="13782" y="5400"/>
                          <a:pt x="16199" y="7817"/>
                          <a:pt x="16199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solidFill>
                    <a:srgbClr val="6666FF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sp>
            <p:nvSpPr>
              <p:cNvPr id="78615" name="Rectangle 815"/>
              <p:cNvSpPr>
                <a:spLocks noChangeArrowheads="1"/>
              </p:cNvSpPr>
              <p:nvPr/>
            </p:nvSpPr>
            <p:spPr bwMode="auto">
              <a:xfrm>
                <a:off x="3832" y="192"/>
                <a:ext cx="472" cy="155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72" name="Group 820"/>
            <p:cNvGrpSpPr>
              <a:grpSpLocks/>
            </p:cNvGrpSpPr>
            <p:nvPr/>
          </p:nvGrpSpPr>
          <p:grpSpPr bwMode="auto">
            <a:xfrm>
              <a:off x="2971800" y="2200275"/>
              <a:ext cx="1759467" cy="4606925"/>
              <a:chOff x="2520" y="473"/>
              <a:chExt cx="1183" cy="3672"/>
            </a:xfrm>
          </p:grpSpPr>
          <p:sp>
            <p:nvSpPr>
              <p:cNvPr id="78478" name="Rectangle 821"/>
              <p:cNvSpPr>
                <a:spLocks noChangeArrowheads="1"/>
              </p:cNvSpPr>
              <p:nvPr/>
            </p:nvSpPr>
            <p:spPr bwMode="auto">
              <a:xfrm>
                <a:off x="2520" y="473"/>
                <a:ext cx="1183" cy="3590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479" name="Rectangle 822"/>
              <p:cNvSpPr>
                <a:spLocks noChangeAspect="1" noChangeArrowheads="1"/>
              </p:cNvSpPr>
              <p:nvPr/>
            </p:nvSpPr>
            <p:spPr bwMode="auto">
              <a:xfrm>
                <a:off x="2642" y="550"/>
                <a:ext cx="939" cy="3459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8480" name="Group 823"/>
              <p:cNvGrpSpPr>
                <a:grpSpLocks/>
              </p:cNvGrpSpPr>
              <p:nvPr/>
            </p:nvGrpSpPr>
            <p:grpSpPr bwMode="auto">
              <a:xfrm>
                <a:off x="2559" y="4065"/>
                <a:ext cx="1107" cy="80"/>
                <a:chOff x="2559" y="4065"/>
                <a:chExt cx="1107" cy="80"/>
              </a:xfrm>
            </p:grpSpPr>
            <p:grpSp>
              <p:nvGrpSpPr>
                <p:cNvPr id="78605" name="Group 824"/>
                <p:cNvGrpSpPr>
                  <a:grpSpLocks/>
                </p:cNvGrpSpPr>
                <p:nvPr/>
              </p:nvGrpSpPr>
              <p:grpSpPr bwMode="auto">
                <a:xfrm>
                  <a:off x="2559" y="4065"/>
                  <a:ext cx="101" cy="80"/>
                  <a:chOff x="2559" y="4065"/>
                  <a:chExt cx="101" cy="80"/>
                </a:xfrm>
              </p:grpSpPr>
              <p:sp>
                <p:nvSpPr>
                  <p:cNvPr id="78609" name="Rectangle 825"/>
                  <p:cNvSpPr>
                    <a:spLocks noChangeArrowheads="1"/>
                  </p:cNvSpPr>
                  <p:nvPr/>
                </p:nvSpPr>
                <p:spPr bwMode="auto">
                  <a:xfrm>
                    <a:off x="2581" y="4065"/>
                    <a:ext cx="56" cy="56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610" name="Rectangle 826"/>
                  <p:cNvSpPr>
                    <a:spLocks noChangeArrowheads="1"/>
                  </p:cNvSpPr>
                  <p:nvPr/>
                </p:nvSpPr>
                <p:spPr bwMode="auto">
                  <a:xfrm>
                    <a:off x="2559" y="4110"/>
                    <a:ext cx="101" cy="35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606" name="Group 827"/>
                <p:cNvGrpSpPr>
                  <a:grpSpLocks/>
                </p:cNvGrpSpPr>
                <p:nvPr/>
              </p:nvGrpSpPr>
              <p:grpSpPr bwMode="auto">
                <a:xfrm>
                  <a:off x="3565" y="4065"/>
                  <a:ext cx="101" cy="80"/>
                  <a:chOff x="2559" y="4065"/>
                  <a:chExt cx="101" cy="80"/>
                </a:xfrm>
              </p:grpSpPr>
              <p:sp>
                <p:nvSpPr>
                  <p:cNvPr id="78607" name="Rectangle 828"/>
                  <p:cNvSpPr>
                    <a:spLocks noChangeArrowheads="1"/>
                  </p:cNvSpPr>
                  <p:nvPr/>
                </p:nvSpPr>
                <p:spPr bwMode="auto">
                  <a:xfrm>
                    <a:off x="2581" y="4065"/>
                    <a:ext cx="56" cy="56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608" name="Rectangle 829"/>
                  <p:cNvSpPr>
                    <a:spLocks noChangeArrowheads="1"/>
                  </p:cNvSpPr>
                  <p:nvPr/>
                </p:nvSpPr>
                <p:spPr bwMode="auto">
                  <a:xfrm>
                    <a:off x="2559" y="4110"/>
                    <a:ext cx="101" cy="35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8481" name="Group 830"/>
              <p:cNvGrpSpPr>
                <a:grpSpLocks/>
              </p:cNvGrpSpPr>
              <p:nvPr/>
            </p:nvGrpSpPr>
            <p:grpSpPr bwMode="auto">
              <a:xfrm>
                <a:off x="2555" y="3144"/>
                <a:ext cx="1114" cy="0"/>
                <a:chOff x="2556" y="3144"/>
                <a:chExt cx="1114" cy="0"/>
              </a:xfrm>
            </p:grpSpPr>
            <p:sp>
              <p:nvSpPr>
                <p:cNvPr id="78603" name="Line 831"/>
                <p:cNvSpPr>
                  <a:spLocks noChangeShapeType="1"/>
                </p:cNvSpPr>
                <p:nvPr/>
              </p:nvSpPr>
              <p:spPr bwMode="auto">
                <a:xfrm>
                  <a:off x="2556" y="3144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604" name="Line 832"/>
                <p:cNvSpPr>
                  <a:spLocks noChangeShapeType="1"/>
                </p:cNvSpPr>
                <p:nvPr/>
              </p:nvSpPr>
              <p:spPr bwMode="auto">
                <a:xfrm>
                  <a:off x="3612" y="3144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482" name="Group 833"/>
              <p:cNvGrpSpPr>
                <a:grpSpLocks/>
              </p:cNvGrpSpPr>
              <p:nvPr/>
            </p:nvGrpSpPr>
            <p:grpSpPr bwMode="auto">
              <a:xfrm>
                <a:off x="2555" y="2280"/>
                <a:ext cx="1114" cy="0"/>
                <a:chOff x="2556" y="3144"/>
                <a:chExt cx="1114" cy="0"/>
              </a:xfrm>
            </p:grpSpPr>
            <p:sp>
              <p:nvSpPr>
                <p:cNvPr id="78601" name="Line 834"/>
                <p:cNvSpPr>
                  <a:spLocks noChangeShapeType="1"/>
                </p:cNvSpPr>
                <p:nvPr/>
              </p:nvSpPr>
              <p:spPr bwMode="auto">
                <a:xfrm>
                  <a:off x="2556" y="3144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602" name="Line 835"/>
                <p:cNvSpPr>
                  <a:spLocks noChangeShapeType="1"/>
                </p:cNvSpPr>
                <p:nvPr/>
              </p:nvSpPr>
              <p:spPr bwMode="auto">
                <a:xfrm>
                  <a:off x="3612" y="3144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483" name="Group 836"/>
              <p:cNvGrpSpPr>
                <a:grpSpLocks/>
              </p:cNvGrpSpPr>
              <p:nvPr/>
            </p:nvGrpSpPr>
            <p:grpSpPr bwMode="auto">
              <a:xfrm>
                <a:off x="2555" y="1410"/>
                <a:ext cx="1114" cy="0"/>
                <a:chOff x="2556" y="3144"/>
                <a:chExt cx="1114" cy="0"/>
              </a:xfrm>
            </p:grpSpPr>
            <p:sp>
              <p:nvSpPr>
                <p:cNvPr id="78599" name="Line 837"/>
                <p:cNvSpPr>
                  <a:spLocks noChangeShapeType="1"/>
                </p:cNvSpPr>
                <p:nvPr/>
              </p:nvSpPr>
              <p:spPr bwMode="auto">
                <a:xfrm>
                  <a:off x="2556" y="3144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600" name="Line 838"/>
                <p:cNvSpPr>
                  <a:spLocks noChangeShapeType="1"/>
                </p:cNvSpPr>
                <p:nvPr/>
              </p:nvSpPr>
              <p:spPr bwMode="auto">
                <a:xfrm>
                  <a:off x="3612" y="3144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484" name="Group 839"/>
              <p:cNvGrpSpPr>
                <a:grpSpLocks/>
              </p:cNvGrpSpPr>
              <p:nvPr/>
            </p:nvGrpSpPr>
            <p:grpSpPr bwMode="auto">
              <a:xfrm>
                <a:off x="2555" y="546"/>
                <a:ext cx="1114" cy="0"/>
                <a:chOff x="2556" y="3144"/>
                <a:chExt cx="1114" cy="0"/>
              </a:xfrm>
            </p:grpSpPr>
            <p:sp>
              <p:nvSpPr>
                <p:cNvPr id="78597" name="Line 840"/>
                <p:cNvSpPr>
                  <a:spLocks noChangeShapeType="1"/>
                </p:cNvSpPr>
                <p:nvPr/>
              </p:nvSpPr>
              <p:spPr bwMode="auto">
                <a:xfrm>
                  <a:off x="2556" y="3144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598" name="Line 841"/>
                <p:cNvSpPr>
                  <a:spLocks noChangeShapeType="1"/>
                </p:cNvSpPr>
                <p:nvPr/>
              </p:nvSpPr>
              <p:spPr bwMode="auto">
                <a:xfrm>
                  <a:off x="3612" y="3144"/>
                  <a:ext cx="5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485" name="Group 842"/>
              <p:cNvGrpSpPr>
                <a:grpSpLocks/>
              </p:cNvGrpSpPr>
              <p:nvPr/>
            </p:nvGrpSpPr>
            <p:grpSpPr bwMode="auto">
              <a:xfrm>
                <a:off x="2575" y="634"/>
                <a:ext cx="1073" cy="688"/>
                <a:chOff x="3725" y="634"/>
                <a:chExt cx="1073" cy="688"/>
              </a:xfrm>
            </p:grpSpPr>
            <p:grpSp>
              <p:nvGrpSpPr>
                <p:cNvPr id="78570" name="Group 843"/>
                <p:cNvGrpSpPr>
                  <a:grpSpLocks/>
                </p:cNvGrpSpPr>
                <p:nvPr/>
              </p:nvGrpSpPr>
              <p:grpSpPr bwMode="auto">
                <a:xfrm>
                  <a:off x="3725" y="634"/>
                  <a:ext cx="1073" cy="0"/>
                  <a:chOff x="4065" y="552"/>
                  <a:chExt cx="1073" cy="0"/>
                </a:xfrm>
              </p:grpSpPr>
              <p:sp>
                <p:nvSpPr>
                  <p:cNvPr id="78595" name="Line 844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96" name="Line 845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71" name="Group 846"/>
                <p:cNvGrpSpPr>
                  <a:grpSpLocks/>
                </p:cNvGrpSpPr>
                <p:nvPr/>
              </p:nvGrpSpPr>
              <p:grpSpPr bwMode="auto">
                <a:xfrm>
                  <a:off x="3725" y="720"/>
                  <a:ext cx="1073" cy="0"/>
                  <a:chOff x="4065" y="552"/>
                  <a:chExt cx="1073" cy="0"/>
                </a:xfrm>
              </p:grpSpPr>
              <p:sp>
                <p:nvSpPr>
                  <p:cNvPr id="78593" name="Line 847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94" name="Line 848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72" name="Group 849"/>
                <p:cNvGrpSpPr>
                  <a:grpSpLocks/>
                </p:cNvGrpSpPr>
                <p:nvPr/>
              </p:nvGrpSpPr>
              <p:grpSpPr bwMode="auto">
                <a:xfrm>
                  <a:off x="3725" y="806"/>
                  <a:ext cx="1073" cy="0"/>
                  <a:chOff x="4065" y="552"/>
                  <a:chExt cx="1073" cy="0"/>
                </a:xfrm>
              </p:grpSpPr>
              <p:sp>
                <p:nvSpPr>
                  <p:cNvPr id="78591" name="Line 850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92" name="Line 851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73" name="Group 852"/>
                <p:cNvGrpSpPr>
                  <a:grpSpLocks/>
                </p:cNvGrpSpPr>
                <p:nvPr/>
              </p:nvGrpSpPr>
              <p:grpSpPr bwMode="auto">
                <a:xfrm>
                  <a:off x="3725" y="892"/>
                  <a:ext cx="1073" cy="0"/>
                  <a:chOff x="4065" y="552"/>
                  <a:chExt cx="1073" cy="0"/>
                </a:xfrm>
              </p:grpSpPr>
              <p:sp>
                <p:nvSpPr>
                  <p:cNvPr id="78589" name="Line 853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90" name="Line 854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74" name="Group 855"/>
                <p:cNvGrpSpPr>
                  <a:grpSpLocks/>
                </p:cNvGrpSpPr>
                <p:nvPr/>
              </p:nvGrpSpPr>
              <p:grpSpPr bwMode="auto">
                <a:xfrm>
                  <a:off x="3725" y="978"/>
                  <a:ext cx="1073" cy="0"/>
                  <a:chOff x="4065" y="552"/>
                  <a:chExt cx="1073" cy="0"/>
                </a:xfrm>
              </p:grpSpPr>
              <p:sp>
                <p:nvSpPr>
                  <p:cNvPr id="78587" name="Line 856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88" name="Line 857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75" name="Group 858"/>
                <p:cNvGrpSpPr>
                  <a:grpSpLocks/>
                </p:cNvGrpSpPr>
                <p:nvPr/>
              </p:nvGrpSpPr>
              <p:grpSpPr bwMode="auto">
                <a:xfrm>
                  <a:off x="3725" y="1064"/>
                  <a:ext cx="1073" cy="0"/>
                  <a:chOff x="4065" y="552"/>
                  <a:chExt cx="1073" cy="0"/>
                </a:xfrm>
              </p:grpSpPr>
              <p:sp>
                <p:nvSpPr>
                  <p:cNvPr id="78585" name="Line 859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86" name="Line 860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76" name="Group 861"/>
                <p:cNvGrpSpPr>
                  <a:grpSpLocks/>
                </p:cNvGrpSpPr>
                <p:nvPr/>
              </p:nvGrpSpPr>
              <p:grpSpPr bwMode="auto">
                <a:xfrm>
                  <a:off x="3725" y="1150"/>
                  <a:ext cx="1073" cy="0"/>
                  <a:chOff x="4065" y="552"/>
                  <a:chExt cx="1073" cy="0"/>
                </a:xfrm>
              </p:grpSpPr>
              <p:sp>
                <p:nvSpPr>
                  <p:cNvPr id="78583" name="Line 862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84" name="Line 863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77" name="Group 864"/>
                <p:cNvGrpSpPr>
                  <a:grpSpLocks/>
                </p:cNvGrpSpPr>
                <p:nvPr/>
              </p:nvGrpSpPr>
              <p:grpSpPr bwMode="auto">
                <a:xfrm>
                  <a:off x="3725" y="1236"/>
                  <a:ext cx="1073" cy="0"/>
                  <a:chOff x="4065" y="552"/>
                  <a:chExt cx="1073" cy="0"/>
                </a:xfrm>
              </p:grpSpPr>
              <p:sp>
                <p:nvSpPr>
                  <p:cNvPr id="78581" name="Line 865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82" name="Line 866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78" name="Group 867"/>
                <p:cNvGrpSpPr>
                  <a:grpSpLocks/>
                </p:cNvGrpSpPr>
                <p:nvPr/>
              </p:nvGrpSpPr>
              <p:grpSpPr bwMode="auto">
                <a:xfrm>
                  <a:off x="3725" y="1322"/>
                  <a:ext cx="1073" cy="0"/>
                  <a:chOff x="4065" y="552"/>
                  <a:chExt cx="1073" cy="0"/>
                </a:xfrm>
              </p:grpSpPr>
              <p:sp>
                <p:nvSpPr>
                  <p:cNvPr id="78579" name="Line 868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80" name="Line 869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8486" name="Group 870"/>
              <p:cNvGrpSpPr>
                <a:grpSpLocks/>
              </p:cNvGrpSpPr>
              <p:nvPr/>
            </p:nvGrpSpPr>
            <p:grpSpPr bwMode="auto">
              <a:xfrm>
                <a:off x="2575" y="1495"/>
                <a:ext cx="1073" cy="688"/>
                <a:chOff x="3725" y="634"/>
                <a:chExt cx="1073" cy="688"/>
              </a:xfrm>
            </p:grpSpPr>
            <p:grpSp>
              <p:nvGrpSpPr>
                <p:cNvPr id="78543" name="Group 871"/>
                <p:cNvGrpSpPr>
                  <a:grpSpLocks/>
                </p:cNvGrpSpPr>
                <p:nvPr/>
              </p:nvGrpSpPr>
              <p:grpSpPr bwMode="auto">
                <a:xfrm>
                  <a:off x="3725" y="634"/>
                  <a:ext cx="1073" cy="0"/>
                  <a:chOff x="4065" y="552"/>
                  <a:chExt cx="1073" cy="0"/>
                </a:xfrm>
              </p:grpSpPr>
              <p:sp>
                <p:nvSpPr>
                  <p:cNvPr id="78568" name="Line 872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69" name="Line 873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44" name="Group 874"/>
                <p:cNvGrpSpPr>
                  <a:grpSpLocks/>
                </p:cNvGrpSpPr>
                <p:nvPr/>
              </p:nvGrpSpPr>
              <p:grpSpPr bwMode="auto">
                <a:xfrm>
                  <a:off x="3725" y="720"/>
                  <a:ext cx="1073" cy="0"/>
                  <a:chOff x="4065" y="552"/>
                  <a:chExt cx="1073" cy="0"/>
                </a:xfrm>
              </p:grpSpPr>
              <p:sp>
                <p:nvSpPr>
                  <p:cNvPr id="78566" name="Line 875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67" name="Line 876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45" name="Group 877"/>
                <p:cNvGrpSpPr>
                  <a:grpSpLocks/>
                </p:cNvGrpSpPr>
                <p:nvPr/>
              </p:nvGrpSpPr>
              <p:grpSpPr bwMode="auto">
                <a:xfrm>
                  <a:off x="3725" y="806"/>
                  <a:ext cx="1073" cy="0"/>
                  <a:chOff x="4065" y="552"/>
                  <a:chExt cx="1073" cy="0"/>
                </a:xfrm>
              </p:grpSpPr>
              <p:sp>
                <p:nvSpPr>
                  <p:cNvPr id="78564" name="Line 878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65" name="Line 879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46" name="Group 880"/>
                <p:cNvGrpSpPr>
                  <a:grpSpLocks/>
                </p:cNvGrpSpPr>
                <p:nvPr/>
              </p:nvGrpSpPr>
              <p:grpSpPr bwMode="auto">
                <a:xfrm>
                  <a:off x="3725" y="892"/>
                  <a:ext cx="1073" cy="0"/>
                  <a:chOff x="4065" y="552"/>
                  <a:chExt cx="1073" cy="0"/>
                </a:xfrm>
              </p:grpSpPr>
              <p:sp>
                <p:nvSpPr>
                  <p:cNvPr id="78562" name="Line 881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63" name="Line 882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47" name="Group 883"/>
                <p:cNvGrpSpPr>
                  <a:grpSpLocks/>
                </p:cNvGrpSpPr>
                <p:nvPr/>
              </p:nvGrpSpPr>
              <p:grpSpPr bwMode="auto">
                <a:xfrm>
                  <a:off x="3725" y="978"/>
                  <a:ext cx="1073" cy="0"/>
                  <a:chOff x="4065" y="552"/>
                  <a:chExt cx="1073" cy="0"/>
                </a:xfrm>
              </p:grpSpPr>
              <p:sp>
                <p:nvSpPr>
                  <p:cNvPr id="78560" name="Line 884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61" name="Line 885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48" name="Group 886"/>
                <p:cNvGrpSpPr>
                  <a:grpSpLocks/>
                </p:cNvGrpSpPr>
                <p:nvPr/>
              </p:nvGrpSpPr>
              <p:grpSpPr bwMode="auto">
                <a:xfrm>
                  <a:off x="3725" y="1064"/>
                  <a:ext cx="1073" cy="0"/>
                  <a:chOff x="4065" y="552"/>
                  <a:chExt cx="1073" cy="0"/>
                </a:xfrm>
              </p:grpSpPr>
              <p:sp>
                <p:nvSpPr>
                  <p:cNvPr id="78558" name="Line 887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59" name="Line 888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49" name="Group 889"/>
                <p:cNvGrpSpPr>
                  <a:grpSpLocks/>
                </p:cNvGrpSpPr>
                <p:nvPr/>
              </p:nvGrpSpPr>
              <p:grpSpPr bwMode="auto">
                <a:xfrm>
                  <a:off x="3725" y="1150"/>
                  <a:ext cx="1073" cy="0"/>
                  <a:chOff x="4065" y="552"/>
                  <a:chExt cx="1073" cy="0"/>
                </a:xfrm>
              </p:grpSpPr>
              <p:sp>
                <p:nvSpPr>
                  <p:cNvPr id="78556" name="Line 890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57" name="Line 891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50" name="Group 3169"/>
                <p:cNvGrpSpPr>
                  <a:grpSpLocks/>
                </p:cNvGrpSpPr>
                <p:nvPr/>
              </p:nvGrpSpPr>
              <p:grpSpPr bwMode="auto">
                <a:xfrm>
                  <a:off x="3725" y="1236"/>
                  <a:ext cx="1073" cy="0"/>
                  <a:chOff x="4065" y="552"/>
                  <a:chExt cx="1073" cy="0"/>
                </a:xfrm>
              </p:grpSpPr>
              <p:sp>
                <p:nvSpPr>
                  <p:cNvPr id="78554" name="Line 893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55" name="Line 894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51" name="Group 895"/>
                <p:cNvGrpSpPr>
                  <a:grpSpLocks/>
                </p:cNvGrpSpPr>
                <p:nvPr/>
              </p:nvGrpSpPr>
              <p:grpSpPr bwMode="auto">
                <a:xfrm>
                  <a:off x="3725" y="1322"/>
                  <a:ext cx="1073" cy="0"/>
                  <a:chOff x="4065" y="552"/>
                  <a:chExt cx="1073" cy="0"/>
                </a:xfrm>
              </p:grpSpPr>
              <p:sp>
                <p:nvSpPr>
                  <p:cNvPr id="78552" name="Line 896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53" name="Line 897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8487" name="Group 898"/>
              <p:cNvGrpSpPr>
                <a:grpSpLocks/>
              </p:cNvGrpSpPr>
              <p:nvPr/>
            </p:nvGrpSpPr>
            <p:grpSpPr bwMode="auto">
              <a:xfrm>
                <a:off x="2575" y="2374"/>
                <a:ext cx="1073" cy="688"/>
                <a:chOff x="3725" y="634"/>
                <a:chExt cx="1073" cy="688"/>
              </a:xfrm>
            </p:grpSpPr>
            <p:grpSp>
              <p:nvGrpSpPr>
                <p:cNvPr id="78516" name="Group 899"/>
                <p:cNvGrpSpPr>
                  <a:grpSpLocks/>
                </p:cNvGrpSpPr>
                <p:nvPr/>
              </p:nvGrpSpPr>
              <p:grpSpPr bwMode="auto">
                <a:xfrm>
                  <a:off x="3725" y="634"/>
                  <a:ext cx="1073" cy="0"/>
                  <a:chOff x="4065" y="552"/>
                  <a:chExt cx="1073" cy="0"/>
                </a:xfrm>
              </p:grpSpPr>
              <p:sp>
                <p:nvSpPr>
                  <p:cNvPr id="78541" name="Line 900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42" name="Line 901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17" name="Group 902"/>
                <p:cNvGrpSpPr>
                  <a:grpSpLocks/>
                </p:cNvGrpSpPr>
                <p:nvPr/>
              </p:nvGrpSpPr>
              <p:grpSpPr bwMode="auto">
                <a:xfrm>
                  <a:off x="3725" y="720"/>
                  <a:ext cx="1073" cy="0"/>
                  <a:chOff x="4065" y="552"/>
                  <a:chExt cx="1073" cy="0"/>
                </a:xfrm>
              </p:grpSpPr>
              <p:sp>
                <p:nvSpPr>
                  <p:cNvPr id="78539" name="Line 903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40" name="Line 904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18" name="Group 905"/>
                <p:cNvGrpSpPr>
                  <a:grpSpLocks/>
                </p:cNvGrpSpPr>
                <p:nvPr/>
              </p:nvGrpSpPr>
              <p:grpSpPr bwMode="auto">
                <a:xfrm>
                  <a:off x="3725" y="806"/>
                  <a:ext cx="1073" cy="0"/>
                  <a:chOff x="4065" y="552"/>
                  <a:chExt cx="1073" cy="0"/>
                </a:xfrm>
              </p:grpSpPr>
              <p:sp>
                <p:nvSpPr>
                  <p:cNvPr id="78537" name="Line 906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38" name="Line 907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19" name="Group 908"/>
                <p:cNvGrpSpPr>
                  <a:grpSpLocks/>
                </p:cNvGrpSpPr>
                <p:nvPr/>
              </p:nvGrpSpPr>
              <p:grpSpPr bwMode="auto">
                <a:xfrm>
                  <a:off x="3725" y="892"/>
                  <a:ext cx="1073" cy="0"/>
                  <a:chOff x="4065" y="552"/>
                  <a:chExt cx="1073" cy="0"/>
                </a:xfrm>
              </p:grpSpPr>
              <p:sp>
                <p:nvSpPr>
                  <p:cNvPr id="78535" name="Line 909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36" name="Line 910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20" name="Group 911"/>
                <p:cNvGrpSpPr>
                  <a:grpSpLocks/>
                </p:cNvGrpSpPr>
                <p:nvPr/>
              </p:nvGrpSpPr>
              <p:grpSpPr bwMode="auto">
                <a:xfrm>
                  <a:off x="3725" y="978"/>
                  <a:ext cx="1073" cy="0"/>
                  <a:chOff x="4065" y="552"/>
                  <a:chExt cx="1073" cy="0"/>
                </a:xfrm>
              </p:grpSpPr>
              <p:sp>
                <p:nvSpPr>
                  <p:cNvPr id="78533" name="Line 912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34" name="Line 913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21" name="Group 914"/>
                <p:cNvGrpSpPr>
                  <a:grpSpLocks/>
                </p:cNvGrpSpPr>
                <p:nvPr/>
              </p:nvGrpSpPr>
              <p:grpSpPr bwMode="auto">
                <a:xfrm>
                  <a:off x="3725" y="1064"/>
                  <a:ext cx="1073" cy="0"/>
                  <a:chOff x="4065" y="552"/>
                  <a:chExt cx="1073" cy="0"/>
                </a:xfrm>
              </p:grpSpPr>
              <p:sp>
                <p:nvSpPr>
                  <p:cNvPr id="78531" name="Line 915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32" name="Line 916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22" name="Group 917"/>
                <p:cNvGrpSpPr>
                  <a:grpSpLocks/>
                </p:cNvGrpSpPr>
                <p:nvPr/>
              </p:nvGrpSpPr>
              <p:grpSpPr bwMode="auto">
                <a:xfrm>
                  <a:off x="3725" y="1150"/>
                  <a:ext cx="1073" cy="0"/>
                  <a:chOff x="4065" y="552"/>
                  <a:chExt cx="1073" cy="0"/>
                </a:xfrm>
              </p:grpSpPr>
              <p:sp>
                <p:nvSpPr>
                  <p:cNvPr id="78529" name="Line 918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30" name="Line 919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23" name="Group 920"/>
                <p:cNvGrpSpPr>
                  <a:grpSpLocks/>
                </p:cNvGrpSpPr>
                <p:nvPr/>
              </p:nvGrpSpPr>
              <p:grpSpPr bwMode="auto">
                <a:xfrm>
                  <a:off x="3725" y="1236"/>
                  <a:ext cx="1073" cy="0"/>
                  <a:chOff x="4065" y="552"/>
                  <a:chExt cx="1073" cy="0"/>
                </a:xfrm>
              </p:grpSpPr>
              <p:sp>
                <p:nvSpPr>
                  <p:cNvPr id="78527" name="Line 921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28" name="Line 922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524" name="Group 923"/>
                <p:cNvGrpSpPr>
                  <a:grpSpLocks/>
                </p:cNvGrpSpPr>
                <p:nvPr/>
              </p:nvGrpSpPr>
              <p:grpSpPr bwMode="auto">
                <a:xfrm>
                  <a:off x="3725" y="1322"/>
                  <a:ext cx="1073" cy="0"/>
                  <a:chOff x="4065" y="552"/>
                  <a:chExt cx="1073" cy="0"/>
                </a:xfrm>
              </p:grpSpPr>
              <p:sp>
                <p:nvSpPr>
                  <p:cNvPr id="78525" name="Line 924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26" name="Line 925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8488" name="Group 926"/>
              <p:cNvGrpSpPr>
                <a:grpSpLocks/>
              </p:cNvGrpSpPr>
              <p:nvPr/>
            </p:nvGrpSpPr>
            <p:grpSpPr bwMode="auto">
              <a:xfrm>
                <a:off x="2575" y="3235"/>
                <a:ext cx="1073" cy="688"/>
                <a:chOff x="3725" y="634"/>
                <a:chExt cx="1073" cy="688"/>
              </a:xfrm>
            </p:grpSpPr>
            <p:grpSp>
              <p:nvGrpSpPr>
                <p:cNvPr id="78489" name="Group 927"/>
                <p:cNvGrpSpPr>
                  <a:grpSpLocks/>
                </p:cNvGrpSpPr>
                <p:nvPr/>
              </p:nvGrpSpPr>
              <p:grpSpPr bwMode="auto">
                <a:xfrm>
                  <a:off x="3725" y="634"/>
                  <a:ext cx="1073" cy="0"/>
                  <a:chOff x="4065" y="552"/>
                  <a:chExt cx="1073" cy="0"/>
                </a:xfrm>
              </p:grpSpPr>
              <p:sp>
                <p:nvSpPr>
                  <p:cNvPr id="78514" name="Line 928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15" name="Line 929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90" name="Group 930"/>
                <p:cNvGrpSpPr>
                  <a:grpSpLocks/>
                </p:cNvGrpSpPr>
                <p:nvPr/>
              </p:nvGrpSpPr>
              <p:grpSpPr bwMode="auto">
                <a:xfrm>
                  <a:off x="3725" y="720"/>
                  <a:ext cx="1073" cy="0"/>
                  <a:chOff x="4065" y="552"/>
                  <a:chExt cx="1073" cy="0"/>
                </a:xfrm>
              </p:grpSpPr>
              <p:sp>
                <p:nvSpPr>
                  <p:cNvPr id="78512" name="Line 931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13" name="Line 932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91" name="Group 933"/>
                <p:cNvGrpSpPr>
                  <a:grpSpLocks/>
                </p:cNvGrpSpPr>
                <p:nvPr/>
              </p:nvGrpSpPr>
              <p:grpSpPr bwMode="auto">
                <a:xfrm>
                  <a:off x="3725" y="806"/>
                  <a:ext cx="1073" cy="0"/>
                  <a:chOff x="4065" y="552"/>
                  <a:chExt cx="1073" cy="0"/>
                </a:xfrm>
              </p:grpSpPr>
              <p:sp>
                <p:nvSpPr>
                  <p:cNvPr id="78510" name="Line 934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11" name="Line 935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92" name="Group 936"/>
                <p:cNvGrpSpPr>
                  <a:grpSpLocks/>
                </p:cNvGrpSpPr>
                <p:nvPr/>
              </p:nvGrpSpPr>
              <p:grpSpPr bwMode="auto">
                <a:xfrm>
                  <a:off x="3725" y="892"/>
                  <a:ext cx="1073" cy="0"/>
                  <a:chOff x="4065" y="552"/>
                  <a:chExt cx="1073" cy="0"/>
                </a:xfrm>
              </p:grpSpPr>
              <p:sp>
                <p:nvSpPr>
                  <p:cNvPr id="78508" name="Line 937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09" name="Line 938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93" name="Group 939"/>
                <p:cNvGrpSpPr>
                  <a:grpSpLocks/>
                </p:cNvGrpSpPr>
                <p:nvPr/>
              </p:nvGrpSpPr>
              <p:grpSpPr bwMode="auto">
                <a:xfrm>
                  <a:off x="3725" y="978"/>
                  <a:ext cx="1073" cy="0"/>
                  <a:chOff x="4065" y="552"/>
                  <a:chExt cx="1073" cy="0"/>
                </a:xfrm>
              </p:grpSpPr>
              <p:sp>
                <p:nvSpPr>
                  <p:cNvPr id="78506" name="Line 940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07" name="Line 941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94" name="Group 942"/>
                <p:cNvGrpSpPr>
                  <a:grpSpLocks/>
                </p:cNvGrpSpPr>
                <p:nvPr/>
              </p:nvGrpSpPr>
              <p:grpSpPr bwMode="auto">
                <a:xfrm>
                  <a:off x="3725" y="1064"/>
                  <a:ext cx="1073" cy="0"/>
                  <a:chOff x="4065" y="552"/>
                  <a:chExt cx="1073" cy="0"/>
                </a:xfrm>
              </p:grpSpPr>
              <p:sp>
                <p:nvSpPr>
                  <p:cNvPr id="78504" name="Line 943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05" name="Line 944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95" name="Group 945"/>
                <p:cNvGrpSpPr>
                  <a:grpSpLocks/>
                </p:cNvGrpSpPr>
                <p:nvPr/>
              </p:nvGrpSpPr>
              <p:grpSpPr bwMode="auto">
                <a:xfrm>
                  <a:off x="3725" y="1150"/>
                  <a:ext cx="1073" cy="0"/>
                  <a:chOff x="4065" y="552"/>
                  <a:chExt cx="1073" cy="0"/>
                </a:xfrm>
              </p:grpSpPr>
              <p:sp>
                <p:nvSpPr>
                  <p:cNvPr id="78502" name="Line 946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03" name="Line 947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96" name="Group 948"/>
                <p:cNvGrpSpPr>
                  <a:grpSpLocks/>
                </p:cNvGrpSpPr>
                <p:nvPr/>
              </p:nvGrpSpPr>
              <p:grpSpPr bwMode="auto">
                <a:xfrm>
                  <a:off x="3725" y="1236"/>
                  <a:ext cx="1073" cy="0"/>
                  <a:chOff x="4065" y="552"/>
                  <a:chExt cx="1073" cy="0"/>
                </a:xfrm>
              </p:grpSpPr>
              <p:sp>
                <p:nvSpPr>
                  <p:cNvPr id="78500" name="Line 949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01" name="Line 950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97" name="Group 951"/>
                <p:cNvGrpSpPr>
                  <a:grpSpLocks/>
                </p:cNvGrpSpPr>
                <p:nvPr/>
              </p:nvGrpSpPr>
              <p:grpSpPr bwMode="auto">
                <a:xfrm>
                  <a:off x="3725" y="1322"/>
                  <a:ext cx="1073" cy="0"/>
                  <a:chOff x="4065" y="552"/>
                  <a:chExt cx="1073" cy="0"/>
                </a:xfrm>
              </p:grpSpPr>
              <p:sp>
                <p:nvSpPr>
                  <p:cNvPr id="78498" name="Line 952"/>
                  <p:cNvSpPr>
                    <a:spLocks noChangeShapeType="1"/>
                  </p:cNvSpPr>
                  <p:nvPr/>
                </p:nvSpPr>
                <p:spPr bwMode="auto">
                  <a:xfrm>
                    <a:off x="4065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499" name="Line 953"/>
                  <p:cNvSpPr>
                    <a:spLocks noChangeShapeType="1"/>
                  </p:cNvSpPr>
                  <p:nvPr/>
                </p:nvSpPr>
                <p:spPr bwMode="auto">
                  <a:xfrm>
                    <a:off x="5121" y="552"/>
                    <a:ext cx="17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9873" name="Group 954"/>
            <p:cNvGrpSpPr>
              <a:grpSpLocks/>
            </p:cNvGrpSpPr>
            <p:nvPr/>
          </p:nvGrpSpPr>
          <p:grpSpPr bwMode="auto">
            <a:xfrm>
              <a:off x="3157712" y="5788459"/>
              <a:ext cx="1396568" cy="863172"/>
              <a:chOff x="2639" y="2548"/>
              <a:chExt cx="939" cy="688"/>
            </a:xfrm>
          </p:grpSpPr>
          <p:grpSp>
            <p:nvGrpSpPr>
              <p:cNvPr id="78302" name="Group 955"/>
              <p:cNvGrpSpPr>
                <a:grpSpLocks/>
              </p:cNvGrpSpPr>
              <p:nvPr/>
            </p:nvGrpSpPr>
            <p:grpSpPr bwMode="auto">
              <a:xfrm>
                <a:off x="2639" y="2634"/>
                <a:ext cx="939" cy="88"/>
                <a:chOff x="286" y="1837"/>
                <a:chExt cx="1685" cy="148"/>
              </a:xfrm>
            </p:grpSpPr>
            <p:sp>
              <p:nvSpPr>
                <p:cNvPr id="78457" name="Rectangle 956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58" name="Rectangle 957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59" name="Rectangle 958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60" name="Rectangle 959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61" name="Rectangle 960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62" name="Rectangle 961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63" name="Rectangle 962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64" name="Rectangle 963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65" name="Rectangle 964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66" name="Rectangle 965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958" name="Rectangle 966"/>
                <p:cNvSpPr>
                  <a:spLocks noChangeArrowheads="1"/>
                </p:cNvSpPr>
                <p:nvPr/>
              </p:nvSpPr>
              <p:spPr bwMode="auto">
                <a:xfrm>
                  <a:off x="1245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8468" name="Oval 967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960" name="Oval 968"/>
                <p:cNvSpPr>
                  <a:spLocks noChangeArrowheads="1"/>
                </p:cNvSpPr>
                <p:nvPr/>
              </p:nvSpPr>
              <p:spPr bwMode="auto">
                <a:xfrm>
                  <a:off x="1753" y="1854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61" name="Oval 969"/>
                <p:cNvSpPr>
                  <a:spLocks noChangeArrowheads="1"/>
                </p:cNvSpPr>
                <p:nvPr/>
              </p:nvSpPr>
              <p:spPr bwMode="auto">
                <a:xfrm>
                  <a:off x="1793" y="1854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62" name="Oval 970"/>
                <p:cNvSpPr>
                  <a:spLocks noChangeArrowheads="1"/>
                </p:cNvSpPr>
                <p:nvPr/>
              </p:nvSpPr>
              <p:spPr bwMode="auto">
                <a:xfrm>
                  <a:off x="1831" y="1854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63" name="Oval 971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64" name="Oval 972"/>
                <p:cNvSpPr>
                  <a:spLocks noChangeArrowheads="1"/>
                </p:cNvSpPr>
                <p:nvPr/>
              </p:nvSpPr>
              <p:spPr bwMode="auto">
                <a:xfrm>
                  <a:off x="1831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65" name="Oval 973"/>
                <p:cNvSpPr>
                  <a:spLocks noChangeArrowheads="1"/>
                </p:cNvSpPr>
                <p:nvPr/>
              </p:nvSpPr>
              <p:spPr bwMode="auto">
                <a:xfrm>
                  <a:off x="1923" y="1854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78475" name="Picture 974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8476" name="Line 975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477" name="Line 976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303" name="Group 977"/>
              <p:cNvGrpSpPr>
                <a:grpSpLocks/>
              </p:cNvGrpSpPr>
              <p:nvPr/>
            </p:nvGrpSpPr>
            <p:grpSpPr bwMode="auto">
              <a:xfrm>
                <a:off x="2639" y="2548"/>
                <a:ext cx="939" cy="88"/>
                <a:chOff x="286" y="1837"/>
                <a:chExt cx="1685" cy="148"/>
              </a:xfrm>
            </p:grpSpPr>
            <p:sp>
              <p:nvSpPr>
                <p:cNvPr id="78436" name="Rectangle 978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37" name="Rectangle 979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38" name="Rectangle 980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39" name="Rectangle 981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40" name="Rectangle 982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41" name="Rectangle 983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42" name="Rectangle 984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43" name="Rectangle 985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44" name="Rectangle 986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45" name="Rectangle 987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937" name="Rectangle 988"/>
                <p:cNvSpPr>
                  <a:spLocks noChangeArrowheads="1"/>
                </p:cNvSpPr>
                <p:nvPr/>
              </p:nvSpPr>
              <p:spPr bwMode="auto">
                <a:xfrm>
                  <a:off x="1245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8447" name="Oval 989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939" name="Oval 990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40" name="Oval 991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41" name="Oval 992"/>
                <p:cNvSpPr>
                  <a:spLocks noChangeArrowheads="1"/>
                </p:cNvSpPr>
                <p:nvPr/>
              </p:nvSpPr>
              <p:spPr bwMode="auto">
                <a:xfrm>
                  <a:off x="1831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42" name="Oval 993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43" name="Oval 994"/>
                <p:cNvSpPr>
                  <a:spLocks noChangeArrowheads="1"/>
                </p:cNvSpPr>
                <p:nvPr/>
              </p:nvSpPr>
              <p:spPr bwMode="auto">
                <a:xfrm>
                  <a:off x="1831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44" name="Oval 995"/>
                <p:cNvSpPr>
                  <a:spLocks noChangeArrowheads="1"/>
                </p:cNvSpPr>
                <p:nvPr/>
              </p:nvSpPr>
              <p:spPr bwMode="auto">
                <a:xfrm>
                  <a:off x="192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78454" name="Picture 996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8455" name="Line 997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456" name="Line 998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304" name="Group 999"/>
              <p:cNvGrpSpPr>
                <a:grpSpLocks/>
              </p:cNvGrpSpPr>
              <p:nvPr/>
            </p:nvGrpSpPr>
            <p:grpSpPr bwMode="auto">
              <a:xfrm>
                <a:off x="2639" y="2720"/>
                <a:ext cx="939" cy="88"/>
                <a:chOff x="286" y="1837"/>
                <a:chExt cx="1685" cy="148"/>
              </a:xfrm>
            </p:grpSpPr>
            <p:sp>
              <p:nvSpPr>
                <p:cNvPr id="78415" name="Rectangle 1000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16" name="Rectangle 1001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17" name="Rectangle 1002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18" name="Rectangle 1003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19" name="Rectangle 1004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20" name="Rectangle 1005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21" name="Rectangle 1006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22" name="Rectangle 1007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23" name="Rectangle 1008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24" name="Rectangle 1009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916" name="Rectangle 1010"/>
                <p:cNvSpPr>
                  <a:spLocks noChangeArrowheads="1"/>
                </p:cNvSpPr>
                <p:nvPr/>
              </p:nvSpPr>
              <p:spPr bwMode="auto">
                <a:xfrm>
                  <a:off x="1245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8426" name="Oval 1011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918" name="Oval 1012"/>
                <p:cNvSpPr>
                  <a:spLocks noChangeArrowheads="1"/>
                </p:cNvSpPr>
                <p:nvPr/>
              </p:nvSpPr>
              <p:spPr bwMode="auto">
                <a:xfrm>
                  <a:off x="1753" y="1854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19" name="Oval 1013"/>
                <p:cNvSpPr>
                  <a:spLocks noChangeArrowheads="1"/>
                </p:cNvSpPr>
                <p:nvPr/>
              </p:nvSpPr>
              <p:spPr bwMode="auto">
                <a:xfrm>
                  <a:off x="1793" y="1854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20" name="Oval 1014"/>
                <p:cNvSpPr>
                  <a:spLocks noChangeArrowheads="1"/>
                </p:cNvSpPr>
                <p:nvPr/>
              </p:nvSpPr>
              <p:spPr bwMode="auto">
                <a:xfrm>
                  <a:off x="1831" y="1854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21" name="Oval 1015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22" name="Oval 1016"/>
                <p:cNvSpPr>
                  <a:spLocks noChangeArrowheads="1"/>
                </p:cNvSpPr>
                <p:nvPr/>
              </p:nvSpPr>
              <p:spPr bwMode="auto">
                <a:xfrm>
                  <a:off x="1831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23" name="Oval 1017"/>
                <p:cNvSpPr>
                  <a:spLocks noChangeArrowheads="1"/>
                </p:cNvSpPr>
                <p:nvPr/>
              </p:nvSpPr>
              <p:spPr bwMode="auto">
                <a:xfrm>
                  <a:off x="1923" y="1854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78433" name="Picture 1018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8434" name="Line 1019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435" name="Line 1020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305" name="Group 1021"/>
              <p:cNvGrpSpPr>
                <a:grpSpLocks/>
              </p:cNvGrpSpPr>
              <p:nvPr/>
            </p:nvGrpSpPr>
            <p:grpSpPr bwMode="auto">
              <a:xfrm>
                <a:off x="2639" y="2806"/>
                <a:ext cx="939" cy="88"/>
                <a:chOff x="286" y="1837"/>
                <a:chExt cx="1685" cy="148"/>
              </a:xfrm>
            </p:grpSpPr>
            <p:sp>
              <p:nvSpPr>
                <p:cNvPr id="78394" name="Rectangle 1022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95" name="Rectangle 1023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96" name="Rectangle 1024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97" name="Rectangle 1025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98" name="Rectangle 1026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99" name="Rectangle 1027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00" name="Rectangle 1028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01" name="Rectangle 1029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02" name="Rectangle 1030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403" name="Rectangle 1031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95" name="Rectangle 1032"/>
                <p:cNvSpPr>
                  <a:spLocks noChangeArrowheads="1"/>
                </p:cNvSpPr>
                <p:nvPr/>
              </p:nvSpPr>
              <p:spPr bwMode="auto">
                <a:xfrm>
                  <a:off x="1245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8405" name="Oval 1033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97" name="Oval 1034"/>
                <p:cNvSpPr>
                  <a:spLocks noChangeArrowheads="1"/>
                </p:cNvSpPr>
                <p:nvPr/>
              </p:nvSpPr>
              <p:spPr bwMode="auto">
                <a:xfrm>
                  <a:off x="1753" y="1854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98" name="Oval 1035"/>
                <p:cNvSpPr>
                  <a:spLocks noChangeArrowheads="1"/>
                </p:cNvSpPr>
                <p:nvPr/>
              </p:nvSpPr>
              <p:spPr bwMode="auto">
                <a:xfrm>
                  <a:off x="1793" y="1854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99" name="Oval 1036"/>
                <p:cNvSpPr>
                  <a:spLocks noChangeArrowheads="1"/>
                </p:cNvSpPr>
                <p:nvPr/>
              </p:nvSpPr>
              <p:spPr bwMode="auto">
                <a:xfrm>
                  <a:off x="1831" y="1854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00" name="Oval 1037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01" name="Oval 1038"/>
                <p:cNvSpPr>
                  <a:spLocks noChangeArrowheads="1"/>
                </p:cNvSpPr>
                <p:nvPr/>
              </p:nvSpPr>
              <p:spPr bwMode="auto">
                <a:xfrm>
                  <a:off x="1831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902" name="Oval 1039"/>
                <p:cNvSpPr>
                  <a:spLocks noChangeArrowheads="1"/>
                </p:cNvSpPr>
                <p:nvPr/>
              </p:nvSpPr>
              <p:spPr bwMode="auto">
                <a:xfrm>
                  <a:off x="1923" y="1854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78412" name="Picture 1040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8413" name="Line 1041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414" name="Line 1042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306" name="Group 1043"/>
              <p:cNvGrpSpPr>
                <a:grpSpLocks/>
              </p:cNvGrpSpPr>
              <p:nvPr/>
            </p:nvGrpSpPr>
            <p:grpSpPr bwMode="auto">
              <a:xfrm>
                <a:off x="2639" y="2977"/>
                <a:ext cx="939" cy="88"/>
                <a:chOff x="286" y="1837"/>
                <a:chExt cx="1685" cy="148"/>
              </a:xfrm>
            </p:grpSpPr>
            <p:sp>
              <p:nvSpPr>
                <p:cNvPr id="78373" name="Rectangle 1044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74" name="Rectangle 1045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75" name="Rectangle 1046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76" name="Rectangle 1047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77" name="Rectangle 1048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78" name="Rectangle 1049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79" name="Rectangle 1050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80" name="Rectangle 1051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81" name="Rectangle 1052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82" name="Rectangle 1053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74" name="Rectangle 1054"/>
                <p:cNvSpPr>
                  <a:spLocks noChangeArrowheads="1"/>
                </p:cNvSpPr>
                <p:nvPr/>
              </p:nvSpPr>
              <p:spPr bwMode="auto">
                <a:xfrm>
                  <a:off x="1245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8384" name="Oval 1055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76" name="Oval 1056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77" name="Oval 1057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78" name="Oval 1058"/>
                <p:cNvSpPr>
                  <a:spLocks noChangeArrowheads="1"/>
                </p:cNvSpPr>
                <p:nvPr/>
              </p:nvSpPr>
              <p:spPr bwMode="auto">
                <a:xfrm>
                  <a:off x="1831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79" name="Oval 1059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80" name="Oval 1060"/>
                <p:cNvSpPr>
                  <a:spLocks noChangeArrowheads="1"/>
                </p:cNvSpPr>
                <p:nvPr/>
              </p:nvSpPr>
              <p:spPr bwMode="auto">
                <a:xfrm>
                  <a:off x="1831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81" name="Oval 1061"/>
                <p:cNvSpPr>
                  <a:spLocks noChangeArrowheads="1"/>
                </p:cNvSpPr>
                <p:nvPr/>
              </p:nvSpPr>
              <p:spPr bwMode="auto">
                <a:xfrm>
                  <a:off x="192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78391" name="Picture 1062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8392" name="Line 1063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393" name="Line 1064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307" name="Group 1065"/>
              <p:cNvGrpSpPr>
                <a:grpSpLocks/>
              </p:cNvGrpSpPr>
              <p:nvPr/>
            </p:nvGrpSpPr>
            <p:grpSpPr bwMode="auto">
              <a:xfrm>
                <a:off x="2639" y="3148"/>
                <a:ext cx="939" cy="88"/>
                <a:chOff x="286" y="1837"/>
                <a:chExt cx="1685" cy="148"/>
              </a:xfrm>
            </p:grpSpPr>
            <p:sp>
              <p:nvSpPr>
                <p:cNvPr id="78352" name="Rectangle 1066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53" name="Rectangle 1067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54" name="Rectangle 1068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55" name="Rectangle 1069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56" name="Rectangle 1070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57" name="Rectangle 1071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58" name="Rectangle 1072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59" name="Rectangle 1073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60" name="Rectangle 1074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61" name="Rectangle 1075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53" name="Rectangle 1076"/>
                <p:cNvSpPr>
                  <a:spLocks noChangeArrowheads="1"/>
                </p:cNvSpPr>
                <p:nvPr/>
              </p:nvSpPr>
              <p:spPr bwMode="auto">
                <a:xfrm>
                  <a:off x="1245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8363" name="Oval 1077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55" name="Oval 1078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56" name="Oval 1079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57" name="Oval 1080"/>
                <p:cNvSpPr>
                  <a:spLocks noChangeArrowheads="1"/>
                </p:cNvSpPr>
                <p:nvPr/>
              </p:nvSpPr>
              <p:spPr bwMode="auto">
                <a:xfrm>
                  <a:off x="1831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58" name="Oval 1081"/>
                <p:cNvSpPr>
                  <a:spLocks noChangeArrowheads="1"/>
                </p:cNvSpPr>
                <p:nvPr/>
              </p:nvSpPr>
              <p:spPr bwMode="auto">
                <a:xfrm>
                  <a:off x="1753" y="1891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59" name="Oval 1082"/>
                <p:cNvSpPr>
                  <a:spLocks noChangeArrowheads="1"/>
                </p:cNvSpPr>
                <p:nvPr/>
              </p:nvSpPr>
              <p:spPr bwMode="auto">
                <a:xfrm>
                  <a:off x="1831" y="1891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60" name="Oval 1083"/>
                <p:cNvSpPr>
                  <a:spLocks noChangeArrowheads="1"/>
                </p:cNvSpPr>
                <p:nvPr/>
              </p:nvSpPr>
              <p:spPr bwMode="auto">
                <a:xfrm>
                  <a:off x="192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78370" name="Picture 1084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8371" name="Line 1085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372" name="Line 1086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308" name="Group 1087"/>
              <p:cNvGrpSpPr>
                <a:grpSpLocks/>
              </p:cNvGrpSpPr>
              <p:nvPr/>
            </p:nvGrpSpPr>
            <p:grpSpPr bwMode="auto">
              <a:xfrm>
                <a:off x="2639" y="3063"/>
                <a:ext cx="939" cy="88"/>
                <a:chOff x="286" y="1837"/>
                <a:chExt cx="1685" cy="148"/>
              </a:xfrm>
            </p:grpSpPr>
            <p:sp>
              <p:nvSpPr>
                <p:cNvPr id="78331" name="Rectangle 1088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32" name="Rectangle 1089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33" name="Rectangle 1090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34" name="Rectangle 1091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35" name="Rectangle 1092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36" name="Rectangle 1093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37" name="Rectangle 1094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38" name="Rectangle 1095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39" name="Rectangle 1096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40" name="Rectangle 1097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32" name="Rectangle 1098"/>
                <p:cNvSpPr>
                  <a:spLocks noChangeArrowheads="1"/>
                </p:cNvSpPr>
                <p:nvPr/>
              </p:nvSpPr>
              <p:spPr bwMode="auto">
                <a:xfrm>
                  <a:off x="1245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8342" name="Oval 1099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34" name="Oval 1100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35" name="Oval 1101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36" name="Oval 1102"/>
                <p:cNvSpPr>
                  <a:spLocks noChangeArrowheads="1"/>
                </p:cNvSpPr>
                <p:nvPr/>
              </p:nvSpPr>
              <p:spPr bwMode="auto">
                <a:xfrm>
                  <a:off x="1831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37" name="Oval 1103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38" name="Oval 1104"/>
                <p:cNvSpPr>
                  <a:spLocks noChangeArrowheads="1"/>
                </p:cNvSpPr>
                <p:nvPr/>
              </p:nvSpPr>
              <p:spPr bwMode="auto">
                <a:xfrm>
                  <a:off x="1831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39" name="Oval 1105"/>
                <p:cNvSpPr>
                  <a:spLocks noChangeArrowheads="1"/>
                </p:cNvSpPr>
                <p:nvPr/>
              </p:nvSpPr>
              <p:spPr bwMode="auto">
                <a:xfrm>
                  <a:off x="192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78349" name="Picture 1106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8350" name="Line 1107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351" name="Line 1108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309" name="Group 1109"/>
              <p:cNvGrpSpPr>
                <a:grpSpLocks/>
              </p:cNvGrpSpPr>
              <p:nvPr/>
            </p:nvGrpSpPr>
            <p:grpSpPr bwMode="auto">
              <a:xfrm>
                <a:off x="2639" y="2891"/>
                <a:ext cx="939" cy="88"/>
                <a:chOff x="286" y="1837"/>
                <a:chExt cx="1685" cy="148"/>
              </a:xfrm>
            </p:grpSpPr>
            <p:sp>
              <p:nvSpPr>
                <p:cNvPr id="78310" name="Rectangle 1110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1" name="Rectangle 1111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2" name="Rectangle 1112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3" name="Rectangle 1113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4" name="Rectangle 1114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5" name="Rectangle 1115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6" name="Rectangle 1116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7" name="Rectangle 1117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8" name="Rectangle 1118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319" name="Rectangle 1119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11" name="Rectangle 1120"/>
                <p:cNvSpPr>
                  <a:spLocks noChangeArrowheads="1"/>
                </p:cNvSpPr>
                <p:nvPr/>
              </p:nvSpPr>
              <p:spPr bwMode="auto">
                <a:xfrm>
                  <a:off x="1245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8321" name="Oval 1121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813" name="Oval 1122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14" name="Oval 1123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15" name="Oval 1124"/>
                <p:cNvSpPr>
                  <a:spLocks noChangeArrowheads="1"/>
                </p:cNvSpPr>
                <p:nvPr/>
              </p:nvSpPr>
              <p:spPr bwMode="auto">
                <a:xfrm>
                  <a:off x="1831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16" name="Oval 1125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17" name="Oval 1126"/>
                <p:cNvSpPr>
                  <a:spLocks noChangeArrowheads="1"/>
                </p:cNvSpPr>
                <p:nvPr/>
              </p:nvSpPr>
              <p:spPr bwMode="auto">
                <a:xfrm>
                  <a:off x="1831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818" name="Oval 1127"/>
                <p:cNvSpPr>
                  <a:spLocks noChangeArrowheads="1"/>
                </p:cNvSpPr>
                <p:nvPr/>
              </p:nvSpPr>
              <p:spPr bwMode="auto">
                <a:xfrm>
                  <a:off x="192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78328" name="Picture 1128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8329" name="Line 1129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330" name="Line 1130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29874" name="Group 1131"/>
            <p:cNvGrpSpPr>
              <a:grpSpLocks/>
            </p:cNvGrpSpPr>
            <p:nvPr/>
          </p:nvGrpSpPr>
          <p:grpSpPr bwMode="auto">
            <a:xfrm>
              <a:off x="3162173" y="5464768"/>
              <a:ext cx="1396568" cy="110406"/>
              <a:chOff x="286" y="1837"/>
              <a:chExt cx="1685" cy="148"/>
            </a:xfrm>
          </p:grpSpPr>
          <p:sp>
            <p:nvSpPr>
              <p:cNvPr id="78281" name="Rectangle 1132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82" name="Rectangle 1133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83" name="Rectangle 1134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84" name="Rectangle 1135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85" name="Rectangle 1136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86" name="Rectangle 1137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87" name="Rectangle 1138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88" name="Rectangle 1139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89" name="Rectangle 1140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90" name="Rectangle 1141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782" name="Rectangle 1142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292" name="Oval 1143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784" name="Oval 1144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85" name="Oval 1145"/>
              <p:cNvSpPr>
                <a:spLocks noChangeArrowheads="1"/>
              </p:cNvSpPr>
              <p:nvPr/>
            </p:nvSpPr>
            <p:spPr bwMode="auto">
              <a:xfrm>
                <a:off x="1795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86" name="Oval 1146"/>
              <p:cNvSpPr>
                <a:spLocks noChangeArrowheads="1"/>
              </p:cNvSpPr>
              <p:nvPr/>
            </p:nvSpPr>
            <p:spPr bwMode="auto">
              <a:xfrm>
                <a:off x="183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87" name="Oval 1147"/>
              <p:cNvSpPr>
                <a:spLocks noChangeArrowheads="1"/>
              </p:cNvSpPr>
              <p:nvPr/>
            </p:nvSpPr>
            <p:spPr bwMode="auto">
              <a:xfrm>
                <a:off x="1753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88" name="Oval 1148"/>
              <p:cNvSpPr>
                <a:spLocks noChangeArrowheads="1"/>
              </p:cNvSpPr>
              <p:nvPr/>
            </p:nvSpPr>
            <p:spPr bwMode="auto">
              <a:xfrm>
                <a:off x="1832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89" name="Oval 1149"/>
              <p:cNvSpPr>
                <a:spLocks noChangeArrowheads="1"/>
              </p:cNvSpPr>
              <p:nvPr/>
            </p:nvSpPr>
            <p:spPr bwMode="auto">
              <a:xfrm>
                <a:off x="1924" y="1853"/>
                <a:ext cx="29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299" name="Picture 1150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300" name="Line 1151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01" name="Line 1152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75" name="Group 1153"/>
            <p:cNvGrpSpPr>
              <a:grpSpLocks/>
            </p:cNvGrpSpPr>
            <p:nvPr/>
          </p:nvGrpSpPr>
          <p:grpSpPr bwMode="auto">
            <a:xfrm>
              <a:off x="3162173" y="5679306"/>
              <a:ext cx="1396568" cy="110406"/>
              <a:chOff x="286" y="1837"/>
              <a:chExt cx="1685" cy="148"/>
            </a:xfrm>
          </p:grpSpPr>
          <p:sp>
            <p:nvSpPr>
              <p:cNvPr id="78260" name="Rectangle 1154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1" name="Rectangle 1155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2" name="Rectangle 1156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3" name="Rectangle 1157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4" name="Rectangle 1158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5" name="Rectangle 1159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6" name="Rectangle 1160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7" name="Rectangle 1161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8" name="Rectangle 1162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69" name="Rectangle 1163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761" name="Rectangle 1164"/>
              <p:cNvSpPr>
                <a:spLocks noChangeArrowheads="1"/>
              </p:cNvSpPr>
              <p:nvPr/>
            </p:nvSpPr>
            <p:spPr bwMode="auto">
              <a:xfrm>
                <a:off x="1246" y="1885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271" name="Oval 1165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763" name="Oval 1166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64" name="Oval 1167"/>
              <p:cNvSpPr>
                <a:spLocks noChangeArrowheads="1"/>
              </p:cNvSpPr>
              <p:nvPr/>
            </p:nvSpPr>
            <p:spPr bwMode="auto">
              <a:xfrm>
                <a:off x="1795" y="1853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65" name="Oval 1168"/>
              <p:cNvSpPr>
                <a:spLocks noChangeArrowheads="1"/>
              </p:cNvSpPr>
              <p:nvPr/>
            </p:nvSpPr>
            <p:spPr bwMode="auto">
              <a:xfrm>
                <a:off x="1832" y="1853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66" name="Oval 1169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67" name="Oval 1170"/>
              <p:cNvSpPr>
                <a:spLocks noChangeArrowheads="1"/>
              </p:cNvSpPr>
              <p:nvPr/>
            </p:nvSpPr>
            <p:spPr bwMode="auto">
              <a:xfrm>
                <a:off x="1832" y="1891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68" name="Oval 1171"/>
              <p:cNvSpPr>
                <a:spLocks noChangeArrowheads="1"/>
              </p:cNvSpPr>
              <p:nvPr/>
            </p:nvSpPr>
            <p:spPr bwMode="auto">
              <a:xfrm>
                <a:off x="1924" y="1853"/>
                <a:ext cx="29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278" name="Picture 1172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279" name="Line 1173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80" name="Line 1174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76" name="Group 1175"/>
            <p:cNvGrpSpPr>
              <a:grpSpLocks/>
            </p:cNvGrpSpPr>
            <p:nvPr/>
          </p:nvGrpSpPr>
          <p:grpSpPr bwMode="auto">
            <a:xfrm>
              <a:off x="3162173" y="5572664"/>
              <a:ext cx="1396568" cy="110406"/>
              <a:chOff x="286" y="1837"/>
              <a:chExt cx="1685" cy="148"/>
            </a:xfrm>
          </p:grpSpPr>
          <p:sp>
            <p:nvSpPr>
              <p:cNvPr id="78239" name="Rectangle 1176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0" name="Rectangle 1177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1" name="Rectangle 1178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2" name="Rectangle 1179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3" name="Rectangle 1180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4" name="Rectangle 1181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5" name="Rectangle 1182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6" name="Rectangle 1183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7" name="Rectangle 1184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48" name="Rectangle 1185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740" name="Rectangle 1186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250" name="Oval 1187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742" name="Oval 1188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43" name="Oval 1189"/>
              <p:cNvSpPr>
                <a:spLocks noChangeArrowheads="1"/>
              </p:cNvSpPr>
              <p:nvPr/>
            </p:nvSpPr>
            <p:spPr bwMode="auto">
              <a:xfrm>
                <a:off x="1795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44" name="Oval 1190"/>
              <p:cNvSpPr>
                <a:spLocks noChangeArrowheads="1"/>
              </p:cNvSpPr>
              <p:nvPr/>
            </p:nvSpPr>
            <p:spPr bwMode="auto">
              <a:xfrm>
                <a:off x="183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45" name="Oval 1191"/>
              <p:cNvSpPr>
                <a:spLocks noChangeArrowheads="1"/>
              </p:cNvSpPr>
              <p:nvPr/>
            </p:nvSpPr>
            <p:spPr bwMode="auto">
              <a:xfrm>
                <a:off x="1753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46" name="Oval 1192"/>
              <p:cNvSpPr>
                <a:spLocks noChangeArrowheads="1"/>
              </p:cNvSpPr>
              <p:nvPr/>
            </p:nvSpPr>
            <p:spPr bwMode="auto">
              <a:xfrm>
                <a:off x="1832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47" name="Oval 1193"/>
              <p:cNvSpPr>
                <a:spLocks noChangeArrowheads="1"/>
              </p:cNvSpPr>
              <p:nvPr/>
            </p:nvSpPr>
            <p:spPr bwMode="auto">
              <a:xfrm>
                <a:off x="1924" y="1853"/>
                <a:ext cx="29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257" name="Picture 1194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258" name="Line 1195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59" name="Line 1196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77" name="Group 1197"/>
            <p:cNvGrpSpPr>
              <a:grpSpLocks/>
            </p:cNvGrpSpPr>
            <p:nvPr/>
          </p:nvGrpSpPr>
          <p:grpSpPr bwMode="auto">
            <a:xfrm>
              <a:off x="3162173" y="5356872"/>
              <a:ext cx="1396568" cy="110406"/>
              <a:chOff x="286" y="1837"/>
              <a:chExt cx="1685" cy="148"/>
            </a:xfrm>
          </p:grpSpPr>
          <p:sp>
            <p:nvSpPr>
              <p:cNvPr id="78218" name="Rectangle 1198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19" name="Rectangle 1199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20" name="Rectangle 1200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21" name="Rectangle 1201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22" name="Rectangle 1202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23" name="Rectangle 1203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24" name="Rectangle 1204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25" name="Rectangle 1205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26" name="Rectangle 1206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227" name="Rectangle 1207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719" name="Rectangle 1208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78229" name="Oval 1209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721" name="Oval 1210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22" name="Oval 1211"/>
              <p:cNvSpPr>
                <a:spLocks noChangeArrowheads="1"/>
              </p:cNvSpPr>
              <p:nvPr/>
            </p:nvSpPr>
            <p:spPr bwMode="auto">
              <a:xfrm>
                <a:off x="1795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23" name="Oval 1212"/>
              <p:cNvSpPr>
                <a:spLocks noChangeArrowheads="1"/>
              </p:cNvSpPr>
              <p:nvPr/>
            </p:nvSpPr>
            <p:spPr bwMode="auto">
              <a:xfrm>
                <a:off x="183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24" name="Oval 1213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25" name="Oval 1214"/>
              <p:cNvSpPr>
                <a:spLocks noChangeArrowheads="1"/>
              </p:cNvSpPr>
              <p:nvPr/>
            </p:nvSpPr>
            <p:spPr bwMode="auto">
              <a:xfrm>
                <a:off x="1832" y="1891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726" name="Oval 1215"/>
              <p:cNvSpPr>
                <a:spLocks noChangeArrowheads="1"/>
              </p:cNvSpPr>
              <p:nvPr/>
            </p:nvSpPr>
            <p:spPr bwMode="auto">
              <a:xfrm>
                <a:off x="1924" y="1853"/>
                <a:ext cx="29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78236" name="Picture 1216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237" name="Line 1217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38" name="Line 1218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878" name="Rectangle 1248"/>
            <p:cNvSpPr>
              <a:spLocks noChangeAspect="1" noChangeArrowheads="1"/>
            </p:cNvSpPr>
            <p:nvPr/>
          </p:nvSpPr>
          <p:spPr bwMode="auto">
            <a:xfrm>
              <a:off x="4972209" y="3973037"/>
              <a:ext cx="1401030" cy="119188"/>
            </a:xfrm>
            <a:prstGeom prst="rect">
              <a:avLst/>
            </a:prstGeom>
            <a:solidFill>
              <a:srgbClr val="80808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79" name="Rectangle 1249"/>
            <p:cNvSpPr>
              <a:spLocks noChangeArrowheads="1"/>
            </p:cNvSpPr>
            <p:nvPr/>
          </p:nvSpPr>
          <p:spPr bwMode="auto">
            <a:xfrm>
              <a:off x="6265813" y="4034042"/>
              <a:ext cx="92802" cy="37422"/>
            </a:xfrm>
            <a:prstGeom prst="rect">
              <a:avLst/>
            </a:prstGeom>
            <a:solidFill>
              <a:srgbClr val="C0C0C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80" name="Rectangle 1250"/>
            <p:cNvSpPr>
              <a:spLocks noChangeArrowheads="1"/>
            </p:cNvSpPr>
            <p:nvPr/>
          </p:nvSpPr>
          <p:spPr bwMode="auto">
            <a:xfrm>
              <a:off x="6126047" y="4056597"/>
              <a:ext cx="59618" cy="11791"/>
            </a:xfrm>
            <a:prstGeom prst="rect">
              <a:avLst/>
            </a:prstGeom>
            <a:solidFill>
              <a:schemeClr val="tx1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81" name="Rectangle 1251"/>
            <p:cNvSpPr>
              <a:spLocks noChangeArrowheads="1"/>
            </p:cNvSpPr>
            <p:nvPr/>
          </p:nvSpPr>
          <p:spPr bwMode="auto">
            <a:xfrm>
              <a:off x="6194384" y="4056597"/>
              <a:ext cx="58212" cy="11791"/>
            </a:xfrm>
            <a:prstGeom prst="rect">
              <a:avLst/>
            </a:prstGeom>
            <a:solidFill>
              <a:schemeClr val="tx1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82" name="Line 1252"/>
            <p:cNvSpPr>
              <a:spLocks noChangeShapeType="1"/>
            </p:cNvSpPr>
            <p:nvPr/>
          </p:nvSpPr>
          <p:spPr bwMode="auto">
            <a:xfrm>
              <a:off x="6175543" y="3995337"/>
              <a:ext cx="136671" cy="0"/>
            </a:xfrm>
            <a:prstGeom prst="line">
              <a:avLst/>
            </a:prstGeom>
            <a:noFill/>
            <a:ln w="635">
              <a:solidFill>
                <a:srgbClr val="D5E2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83" name="Line 1253"/>
            <p:cNvSpPr>
              <a:spLocks noChangeShapeType="1"/>
            </p:cNvSpPr>
            <p:nvPr/>
          </p:nvSpPr>
          <p:spPr bwMode="auto">
            <a:xfrm>
              <a:off x="6175543" y="4017636"/>
              <a:ext cx="136671" cy="0"/>
            </a:xfrm>
            <a:prstGeom prst="line">
              <a:avLst/>
            </a:prstGeom>
            <a:noFill/>
            <a:ln w="635">
              <a:solidFill>
                <a:srgbClr val="D5E2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884" name="Group 1254"/>
            <p:cNvGrpSpPr>
              <a:grpSpLocks/>
            </p:cNvGrpSpPr>
            <p:nvPr/>
          </p:nvGrpSpPr>
          <p:grpSpPr bwMode="auto">
            <a:xfrm>
              <a:off x="4995550" y="3993798"/>
              <a:ext cx="267438" cy="77664"/>
              <a:chOff x="564" y="1111"/>
              <a:chExt cx="951" cy="303"/>
            </a:xfrm>
          </p:grpSpPr>
          <p:sp>
            <p:nvSpPr>
              <p:cNvPr id="78179" name="Rectangle 1255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8180" name="Group 1256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78200" name="Group 1257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216" name="Rectangle 125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217" name="Rectangle 125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201" name="Group 1260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214" name="Rectangle 126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215" name="Rectangle 126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202" name="Group 1263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212" name="Rectangle 126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213" name="Rectangle 126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203" name="Group 1266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210" name="Rectangle 126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211" name="Rectangle 126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204" name="Group 1269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208" name="Rectangle 127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209" name="Rectangle 127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205" name="Group 1272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206" name="Rectangle 127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207" name="Rectangle 127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8181" name="Group 1275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78182" name="Group 1276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98" name="Rectangle 127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99" name="Rectangle 127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83" name="Group 1279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96" name="Rectangle 128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97" name="Rectangle 128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84" name="Group 1282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94" name="Rectangle 128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95" name="Rectangle 128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85" name="Group 1285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92" name="Rectangle 128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93" name="Rectangle 128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86" name="Group 1288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90" name="Rectangle 1289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91" name="Rectangle 1290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87" name="Group 1291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88" name="Rectangle 1292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89" name="Rectangle 1293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grpSp>
          <p:nvGrpSpPr>
            <p:cNvPr id="29885" name="Group 1294"/>
            <p:cNvGrpSpPr>
              <a:grpSpLocks/>
            </p:cNvGrpSpPr>
            <p:nvPr/>
          </p:nvGrpSpPr>
          <p:grpSpPr bwMode="auto">
            <a:xfrm>
              <a:off x="5277331" y="3993798"/>
              <a:ext cx="267438" cy="77664"/>
              <a:chOff x="564" y="1111"/>
              <a:chExt cx="951" cy="303"/>
            </a:xfrm>
          </p:grpSpPr>
          <p:sp>
            <p:nvSpPr>
              <p:cNvPr id="78140" name="Rectangle 1295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8141" name="Group 1296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78161" name="Group 1297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77" name="Rectangle 129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78" name="Rectangle 129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62" name="Group 1300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75" name="Rectangle 130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76" name="Rectangle 130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63" name="Group 1303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73" name="Rectangle 130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74" name="Rectangle 130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64" name="Group 1306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71" name="Rectangle 130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72" name="Rectangle 130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65" name="Group 1309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69" name="Rectangle 131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70" name="Rectangle 131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66" name="Group 1312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67" name="Rectangle 131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68" name="Rectangle 131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8142" name="Group 1315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78143" name="Group 1316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59" name="Rectangle 131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60" name="Rectangle 131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44" name="Group 1319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57" name="Rectangle 132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58" name="Rectangle 132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45" name="Group 1322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55" name="Rectangle 132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56" name="Rectangle 132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46" name="Group 1325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53" name="Rectangle 132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54" name="Rectangle 132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47" name="Group 1328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51" name="Rectangle 1329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52" name="Rectangle 1330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48" name="Group 1331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49" name="Rectangle 1332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50" name="Rectangle 1333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grpSp>
          <p:nvGrpSpPr>
            <p:cNvPr id="29886" name="Group 1334"/>
            <p:cNvGrpSpPr>
              <a:grpSpLocks/>
            </p:cNvGrpSpPr>
            <p:nvPr/>
          </p:nvGrpSpPr>
          <p:grpSpPr bwMode="auto">
            <a:xfrm>
              <a:off x="5559112" y="3993798"/>
              <a:ext cx="267438" cy="77664"/>
              <a:chOff x="564" y="1111"/>
              <a:chExt cx="951" cy="303"/>
            </a:xfrm>
          </p:grpSpPr>
          <p:sp>
            <p:nvSpPr>
              <p:cNvPr id="78101" name="Rectangle 1335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8102" name="Group 1336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78122" name="Group 1337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38" name="Rectangle 133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39" name="Rectangle 133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23" name="Group 1340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36" name="Rectangle 134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37" name="Rectangle 134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24" name="Group 1343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34" name="Rectangle 134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35" name="Rectangle 134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25" name="Group 1346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32" name="Rectangle 134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33" name="Rectangle 134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26" name="Group 1349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30" name="Rectangle 135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31" name="Rectangle 135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27" name="Group 1352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28" name="Rectangle 135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29" name="Rectangle 135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8103" name="Group 1355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78104" name="Group 1356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20" name="Rectangle 135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21" name="Rectangle 135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05" name="Group 1359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18" name="Rectangle 136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19" name="Rectangle 136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06" name="Group 1362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16" name="Rectangle 136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17" name="Rectangle 136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07" name="Group 1365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14" name="Rectangle 136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15" name="Rectangle 136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08" name="Group 1368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12" name="Rectangle 1369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13" name="Rectangle 1370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109" name="Group 1371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78110" name="Rectangle 1372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111" name="Rectangle 1373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sp>
          <p:nvSpPr>
            <p:cNvPr id="29887" name="Rectangle 1374"/>
            <p:cNvSpPr>
              <a:spLocks noChangeArrowheads="1"/>
            </p:cNvSpPr>
            <p:nvPr/>
          </p:nvSpPr>
          <p:spPr bwMode="auto">
            <a:xfrm>
              <a:off x="5840893" y="3993798"/>
              <a:ext cx="267438" cy="77664"/>
            </a:xfrm>
            <a:prstGeom prst="rect">
              <a:avLst/>
            </a:prstGeom>
            <a:solidFill>
              <a:srgbClr val="C0C0C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888" name="Group 1375"/>
            <p:cNvGrpSpPr>
              <a:grpSpLocks/>
            </p:cNvGrpSpPr>
            <p:nvPr/>
          </p:nvGrpSpPr>
          <p:grpSpPr bwMode="auto">
            <a:xfrm>
              <a:off x="5854109" y="4042756"/>
              <a:ext cx="19123" cy="19480"/>
              <a:chOff x="595" y="1280"/>
              <a:chExt cx="106" cy="122"/>
            </a:xfrm>
          </p:grpSpPr>
          <p:sp>
            <p:nvSpPr>
              <p:cNvPr id="78099" name="Rectangle 1376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100" name="Rectangle 1377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89" name="Group 1378"/>
            <p:cNvGrpSpPr>
              <a:grpSpLocks/>
            </p:cNvGrpSpPr>
            <p:nvPr/>
          </p:nvGrpSpPr>
          <p:grpSpPr bwMode="auto">
            <a:xfrm>
              <a:off x="5897980" y="4042756"/>
              <a:ext cx="19123" cy="19480"/>
              <a:chOff x="595" y="1280"/>
              <a:chExt cx="106" cy="122"/>
            </a:xfrm>
          </p:grpSpPr>
          <p:sp>
            <p:nvSpPr>
              <p:cNvPr id="78097" name="Rectangle 1379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098" name="Rectangle 1380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90" name="Group 1381"/>
            <p:cNvGrpSpPr>
              <a:grpSpLocks/>
            </p:cNvGrpSpPr>
            <p:nvPr/>
          </p:nvGrpSpPr>
          <p:grpSpPr bwMode="auto">
            <a:xfrm>
              <a:off x="5942131" y="4042756"/>
              <a:ext cx="19123" cy="19480"/>
              <a:chOff x="595" y="1280"/>
              <a:chExt cx="106" cy="122"/>
            </a:xfrm>
          </p:grpSpPr>
          <p:sp>
            <p:nvSpPr>
              <p:cNvPr id="78095" name="Rectangle 1382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096" name="Rectangle 1383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91" name="Group 1384"/>
            <p:cNvGrpSpPr>
              <a:grpSpLocks/>
            </p:cNvGrpSpPr>
            <p:nvPr/>
          </p:nvGrpSpPr>
          <p:grpSpPr bwMode="auto">
            <a:xfrm>
              <a:off x="5986282" y="4042756"/>
              <a:ext cx="19123" cy="19480"/>
              <a:chOff x="595" y="1280"/>
              <a:chExt cx="106" cy="122"/>
            </a:xfrm>
          </p:grpSpPr>
          <p:sp>
            <p:nvSpPr>
              <p:cNvPr id="78093" name="Rectangle 1385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094" name="Rectangle 1386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92" name="Group 1387"/>
            <p:cNvGrpSpPr>
              <a:grpSpLocks/>
            </p:cNvGrpSpPr>
            <p:nvPr/>
          </p:nvGrpSpPr>
          <p:grpSpPr bwMode="auto">
            <a:xfrm>
              <a:off x="6030433" y="4042756"/>
              <a:ext cx="19123" cy="19480"/>
              <a:chOff x="595" y="1280"/>
              <a:chExt cx="106" cy="122"/>
            </a:xfrm>
          </p:grpSpPr>
          <p:sp>
            <p:nvSpPr>
              <p:cNvPr id="78091" name="Rectangle 1388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092" name="Rectangle 1389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93" name="Group 1390"/>
            <p:cNvGrpSpPr>
              <a:grpSpLocks/>
            </p:cNvGrpSpPr>
            <p:nvPr/>
          </p:nvGrpSpPr>
          <p:grpSpPr bwMode="auto">
            <a:xfrm>
              <a:off x="6074585" y="4042756"/>
              <a:ext cx="19123" cy="19480"/>
              <a:chOff x="595" y="1280"/>
              <a:chExt cx="106" cy="122"/>
            </a:xfrm>
          </p:grpSpPr>
          <p:sp>
            <p:nvSpPr>
              <p:cNvPr id="78089" name="Rectangle 1391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090" name="Rectangle 1392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894" name="Group 1393"/>
            <p:cNvGrpSpPr>
              <a:grpSpLocks/>
            </p:cNvGrpSpPr>
            <p:nvPr/>
          </p:nvGrpSpPr>
          <p:grpSpPr bwMode="auto">
            <a:xfrm flipV="1">
              <a:off x="5854107" y="4004308"/>
              <a:ext cx="239594" cy="19480"/>
              <a:chOff x="611" y="1532"/>
              <a:chExt cx="852" cy="76"/>
            </a:xfrm>
          </p:grpSpPr>
          <p:grpSp>
            <p:nvGrpSpPr>
              <p:cNvPr id="78071" name="Group 1394"/>
              <p:cNvGrpSpPr>
                <a:grpSpLocks/>
              </p:cNvGrpSpPr>
              <p:nvPr/>
            </p:nvGrpSpPr>
            <p:grpSpPr bwMode="auto">
              <a:xfrm>
                <a:off x="611" y="1532"/>
                <a:ext cx="68" cy="76"/>
                <a:chOff x="595" y="1280"/>
                <a:chExt cx="106" cy="122"/>
              </a:xfrm>
            </p:grpSpPr>
            <p:sp>
              <p:nvSpPr>
                <p:cNvPr id="78087" name="Rectangle 1395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088" name="Rectangle 1396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072" name="Group 1397"/>
              <p:cNvGrpSpPr>
                <a:grpSpLocks/>
              </p:cNvGrpSpPr>
              <p:nvPr/>
            </p:nvGrpSpPr>
            <p:grpSpPr bwMode="auto">
              <a:xfrm>
                <a:off x="767" y="1532"/>
                <a:ext cx="68" cy="76"/>
                <a:chOff x="595" y="1280"/>
                <a:chExt cx="106" cy="122"/>
              </a:xfrm>
            </p:grpSpPr>
            <p:sp>
              <p:nvSpPr>
                <p:cNvPr id="78085" name="Rectangle 1398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086" name="Rectangle 1399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073" name="Group 1400"/>
              <p:cNvGrpSpPr>
                <a:grpSpLocks/>
              </p:cNvGrpSpPr>
              <p:nvPr/>
            </p:nvGrpSpPr>
            <p:grpSpPr bwMode="auto">
              <a:xfrm>
                <a:off x="924" y="1532"/>
                <a:ext cx="68" cy="76"/>
                <a:chOff x="595" y="1280"/>
                <a:chExt cx="106" cy="122"/>
              </a:xfrm>
            </p:grpSpPr>
            <p:sp>
              <p:nvSpPr>
                <p:cNvPr id="78083" name="Rectangle 1401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084" name="Rectangle 1402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074" name="Group 1403"/>
              <p:cNvGrpSpPr>
                <a:grpSpLocks/>
              </p:cNvGrpSpPr>
              <p:nvPr/>
            </p:nvGrpSpPr>
            <p:grpSpPr bwMode="auto">
              <a:xfrm>
                <a:off x="1081" y="1532"/>
                <a:ext cx="68" cy="76"/>
                <a:chOff x="595" y="1280"/>
                <a:chExt cx="106" cy="122"/>
              </a:xfrm>
            </p:grpSpPr>
            <p:sp>
              <p:nvSpPr>
                <p:cNvPr id="78081" name="Rectangle 1404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082" name="Rectangle 1405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075" name="Group 1406"/>
              <p:cNvGrpSpPr>
                <a:grpSpLocks/>
              </p:cNvGrpSpPr>
              <p:nvPr/>
            </p:nvGrpSpPr>
            <p:grpSpPr bwMode="auto">
              <a:xfrm>
                <a:off x="1238" y="1532"/>
                <a:ext cx="68" cy="76"/>
                <a:chOff x="595" y="1280"/>
                <a:chExt cx="106" cy="122"/>
              </a:xfrm>
            </p:grpSpPr>
            <p:sp>
              <p:nvSpPr>
                <p:cNvPr id="78079" name="Rectangle 1407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080" name="Rectangle 1408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076" name="Group 1409"/>
              <p:cNvGrpSpPr>
                <a:grpSpLocks/>
              </p:cNvGrpSpPr>
              <p:nvPr/>
            </p:nvGrpSpPr>
            <p:grpSpPr bwMode="auto">
              <a:xfrm>
                <a:off x="1395" y="1532"/>
                <a:ext cx="68" cy="76"/>
                <a:chOff x="595" y="1280"/>
                <a:chExt cx="106" cy="122"/>
              </a:xfrm>
            </p:grpSpPr>
            <p:sp>
              <p:nvSpPr>
                <p:cNvPr id="78077" name="Rectangle 1410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078" name="Rectangle 1411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895" name="Group 1412"/>
            <p:cNvGrpSpPr>
              <a:grpSpLocks/>
            </p:cNvGrpSpPr>
            <p:nvPr/>
          </p:nvGrpSpPr>
          <p:grpSpPr bwMode="auto">
            <a:xfrm flipV="1">
              <a:off x="6280977" y="4043525"/>
              <a:ext cx="63273" cy="19480"/>
              <a:chOff x="5135" y="1305"/>
              <a:chExt cx="225" cy="76"/>
            </a:xfrm>
          </p:grpSpPr>
          <p:grpSp>
            <p:nvGrpSpPr>
              <p:cNvPr id="78065" name="Group 1413"/>
              <p:cNvGrpSpPr>
                <a:grpSpLocks/>
              </p:cNvGrpSpPr>
              <p:nvPr/>
            </p:nvGrpSpPr>
            <p:grpSpPr bwMode="auto">
              <a:xfrm>
                <a:off x="5135" y="1305"/>
                <a:ext cx="68" cy="76"/>
                <a:chOff x="595" y="1280"/>
                <a:chExt cx="106" cy="122"/>
              </a:xfrm>
            </p:grpSpPr>
            <p:sp>
              <p:nvSpPr>
                <p:cNvPr id="78069" name="Rectangle 1414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070" name="Rectangle 1415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8066" name="Group 1416"/>
              <p:cNvGrpSpPr>
                <a:grpSpLocks/>
              </p:cNvGrpSpPr>
              <p:nvPr/>
            </p:nvGrpSpPr>
            <p:grpSpPr bwMode="auto">
              <a:xfrm>
                <a:off x="5292" y="1305"/>
                <a:ext cx="68" cy="76"/>
                <a:chOff x="595" y="1280"/>
                <a:chExt cx="106" cy="122"/>
              </a:xfrm>
            </p:grpSpPr>
            <p:sp>
              <p:nvSpPr>
                <p:cNvPr id="78067" name="Rectangle 1417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8068" name="Rectangle 1418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sp>
          <p:nvSpPr>
            <p:cNvPr id="29896" name="Rectangle 1428"/>
            <p:cNvSpPr>
              <a:spLocks noChangeArrowheads="1"/>
            </p:cNvSpPr>
            <p:nvPr/>
          </p:nvSpPr>
          <p:spPr bwMode="auto">
            <a:xfrm flipH="1">
              <a:off x="3175559" y="4114809"/>
              <a:ext cx="1386156" cy="128229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897" name="Rectangle 1429"/>
            <p:cNvSpPr>
              <a:spLocks noChangeArrowheads="1"/>
            </p:cNvSpPr>
            <p:nvPr/>
          </p:nvSpPr>
          <p:spPr bwMode="auto">
            <a:xfrm flipH="1">
              <a:off x="4393652" y="4129431"/>
              <a:ext cx="123446" cy="32620"/>
            </a:xfrm>
            <a:prstGeom prst="rect">
              <a:avLst/>
            </a:prstGeom>
            <a:solidFill>
              <a:srgbClr val="3333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57" name="Rectangle 1430"/>
            <p:cNvSpPr>
              <a:spLocks noChangeArrowheads="1"/>
            </p:cNvSpPr>
            <p:nvPr/>
          </p:nvSpPr>
          <p:spPr bwMode="auto">
            <a:xfrm flipH="1">
              <a:off x="3652838" y="4132263"/>
              <a:ext cx="431800" cy="31750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900"/>
            </a:p>
          </p:txBody>
        </p:sp>
        <p:pic>
          <p:nvPicPr>
            <p:cNvPr id="29899" name="Picture 1431" descr="http://www.charliex.net/m-SGI_bug.jpg (13051 bytes)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78535" y="4192422"/>
              <a:ext cx="58005" cy="52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900" name="Line 1432"/>
            <p:cNvSpPr>
              <a:spLocks noChangeShapeType="1"/>
            </p:cNvSpPr>
            <p:nvPr/>
          </p:nvSpPr>
          <p:spPr bwMode="auto">
            <a:xfrm flipH="1">
              <a:off x="3175559" y="4181173"/>
              <a:ext cx="13861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901" name="Group 1436"/>
            <p:cNvGrpSpPr>
              <a:grpSpLocks/>
            </p:cNvGrpSpPr>
            <p:nvPr/>
          </p:nvGrpSpPr>
          <p:grpSpPr bwMode="auto">
            <a:xfrm>
              <a:off x="3174071" y="2395995"/>
              <a:ext cx="1500679" cy="214538"/>
              <a:chOff x="2586" y="3282"/>
              <a:chExt cx="1009" cy="210"/>
            </a:xfrm>
          </p:grpSpPr>
          <p:sp>
            <p:nvSpPr>
              <p:cNvPr id="78001" name="Rectangle 1437"/>
              <p:cNvSpPr>
                <a:spLocks noChangeArrowheads="1"/>
              </p:cNvSpPr>
              <p:nvPr/>
            </p:nvSpPr>
            <p:spPr bwMode="auto">
              <a:xfrm>
                <a:off x="2587" y="3283"/>
                <a:ext cx="932" cy="209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8002" name="Group 1438"/>
              <p:cNvGrpSpPr>
                <a:grpSpLocks/>
              </p:cNvGrpSpPr>
              <p:nvPr/>
            </p:nvGrpSpPr>
            <p:grpSpPr bwMode="auto">
              <a:xfrm>
                <a:off x="2586" y="3282"/>
                <a:ext cx="1009" cy="69"/>
                <a:chOff x="2586" y="3282"/>
                <a:chExt cx="1009" cy="69"/>
              </a:xfrm>
            </p:grpSpPr>
            <p:grpSp>
              <p:nvGrpSpPr>
                <p:cNvPr id="78045" name="Group 1439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61" name="Rectangle 1440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62" name="AutoShape 144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528" name="Rectangle 1442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64" name="Freeform 1443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46" name="Group 1444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57" name="Rectangle 1445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58" name="AutoShape 144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524" name="Rectangle 1447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60" name="Freeform 1448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47" name="Group 1449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53" name="Rectangle 1450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54" name="AutoShape 145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520" name="Rectangle 1452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56" name="Freeform 1453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48" name="Group 1454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49" name="Rectangle 1455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50" name="AutoShape 145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516" name="Rectangle 1457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52" name="Freeform 1458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8003" name="Group 1459"/>
              <p:cNvGrpSpPr>
                <a:grpSpLocks/>
              </p:cNvGrpSpPr>
              <p:nvPr/>
            </p:nvGrpSpPr>
            <p:grpSpPr bwMode="auto">
              <a:xfrm>
                <a:off x="2586" y="3352"/>
                <a:ext cx="1009" cy="69"/>
                <a:chOff x="2586" y="3282"/>
                <a:chExt cx="1009" cy="69"/>
              </a:xfrm>
            </p:grpSpPr>
            <p:grpSp>
              <p:nvGrpSpPr>
                <p:cNvPr id="78025" name="Group 1460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41" name="Rectangle 1461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42" name="AutoShape 146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508" name="Rectangle 1463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44" name="Freeform 1464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26" name="Group 1465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37" name="Rectangle 1466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38" name="AutoShape 146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504" name="Rectangle 1468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40" name="Freeform 1469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27" name="Group 1470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33" name="Rectangle 1471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34" name="AutoShape 147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500" name="Rectangle 1473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36" name="Freeform 1474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28" name="Group 1475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29" name="Rectangle 1476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30" name="AutoShape 147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96" name="Rectangle 1478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32" name="Freeform 1479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8004" name="Group 1480"/>
              <p:cNvGrpSpPr>
                <a:grpSpLocks/>
              </p:cNvGrpSpPr>
              <p:nvPr/>
            </p:nvGrpSpPr>
            <p:grpSpPr bwMode="auto">
              <a:xfrm>
                <a:off x="2586" y="3422"/>
                <a:ext cx="1009" cy="69"/>
                <a:chOff x="2586" y="3282"/>
                <a:chExt cx="1009" cy="69"/>
              </a:xfrm>
            </p:grpSpPr>
            <p:grpSp>
              <p:nvGrpSpPr>
                <p:cNvPr id="78005" name="Group 1481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21" name="Rectangle 1482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22" name="AutoShape 148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88" name="Rectangle 1484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24" name="Freeform 1485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06" name="Group 1486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17" name="Rectangle 1487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18" name="AutoShape 148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84" name="Rectangle 1489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20" name="Freeform 1490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07" name="Group 1491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13" name="Rectangle 1492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14" name="AutoShape 149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80" name="Rectangle 1494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16" name="Freeform 1495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8008" name="Group 1496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8009" name="Rectangle 1497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8010" name="AutoShape 1498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76" name="Rectangle 1499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12" name="Freeform 1500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grpSp>
          <p:nvGrpSpPr>
            <p:cNvPr id="29902" name="Group 3782"/>
            <p:cNvGrpSpPr>
              <a:grpSpLocks/>
            </p:cNvGrpSpPr>
            <p:nvPr/>
          </p:nvGrpSpPr>
          <p:grpSpPr bwMode="auto">
            <a:xfrm>
              <a:off x="3174072" y="2619315"/>
              <a:ext cx="1500679" cy="214538"/>
              <a:chOff x="2586" y="3282"/>
              <a:chExt cx="1009" cy="210"/>
            </a:xfrm>
          </p:grpSpPr>
          <p:sp>
            <p:nvSpPr>
              <p:cNvPr id="77937" name="Rectangle 1506"/>
              <p:cNvSpPr>
                <a:spLocks noChangeArrowheads="1"/>
              </p:cNvSpPr>
              <p:nvPr/>
            </p:nvSpPr>
            <p:spPr bwMode="auto">
              <a:xfrm>
                <a:off x="2587" y="3283"/>
                <a:ext cx="932" cy="209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7938" name="Group 1507"/>
              <p:cNvGrpSpPr>
                <a:grpSpLocks/>
              </p:cNvGrpSpPr>
              <p:nvPr/>
            </p:nvGrpSpPr>
            <p:grpSpPr bwMode="auto">
              <a:xfrm>
                <a:off x="2586" y="3282"/>
                <a:ext cx="1009" cy="69"/>
                <a:chOff x="2586" y="3282"/>
                <a:chExt cx="1009" cy="69"/>
              </a:xfrm>
            </p:grpSpPr>
            <p:grpSp>
              <p:nvGrpSpPr>
                <p:cNvPr id="77981" name="Group 1508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97" name="Rectangle 1509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98" name="AutoShape 151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64" name="Rectangle 1511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8000" name="Freeform 1512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82" name="Group 1513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93" name="Rectangle 1514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94" name="AutoShape 151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60" name="Rectangle 1516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96" name="Freeform 1517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83" name="Group 1518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89" name="Rectangle 1519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90" name="AutoShape 152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56" name="Rectangle 1521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92" name="Freeform 1522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84" name="Group 1523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85" name="Rectangle 1524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86" name="AutoShape 152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52" name="Rectangle 1526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88" name="Freeform 1527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7939" name="Group 1528"/>
              <p:cNvGrpSpPr>
                <a:grpSpLocks/>
              </p:cNvGrpSpPr>
              <p:nvPr/>
            </p:nvGrpSpPr>
            <p:grpSpPr bwMode="auto">
              <a:xfrm>
                <a:off x="2586" y="3352"/>
                <a:ext cx="1009" cy="69"/>
                <a:chOff x="2586" y="3282"/>
                <a:chExt cx="1009" cy="69"/>
              </a:xfrm>
            </p:grpSpPr>
            <p:grpSp>
              <p:nvGrpSpPr>
                <p:cNvPr id="77961" name="Group 1529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77" name="Rectangle 1530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78" name="AutoShape 153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44" name="Rectangle 1532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80" name="Freeform 1533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62" name="Group 3811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73" name="Rectangle 1535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74" name="AutoShape 153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40" name="Rectangle 1537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76" name="Freeform 1538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63" name="Group 1539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69" name="Rectangle 1540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70" name="AutoShape 154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36" name="Rectangle 1542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72" name="Freeform 1543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64" name="Group 1544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65" name="Rectangle 1545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66" name="AutoShape 154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32" name="Rectangle 1547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68" name="Freeform 1548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7940" name="Group 1549"/>
              <p:cNvGrpSpPr>
                <a:grpSpLocks/>
              </p:cNvGrpSpPr>
              <p:nvPr/>
            </p:nvGrpSpPr>
            <p:grpSpPr bwMode="auto">
              <a:xfrm>
                <a:off x="2586" y="3422"/>
                <a:ext cx="1009" cy="69"/>
                <a:chOff x="2586" y="3282"/>
                <a:chExt cx="1009" cy="69"/>
              </a:xfrm>
            </p:grpSpPr>
            <p:grpSp>
              <p:nvGrpSpPr>
                <p:cNvPr id="77941" name="Group 1550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57" name="Rectangle 1551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58" name="AutoShape 155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24" name="Rectangle 1553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60" name="Freeform 1554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42" name="Group 1555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53" name="Rectangle 1556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54" name="AutoShape 155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20" name="Rectangle 1558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56" name="Freeform 1559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43" name="Group 1560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49" name="Rectangle 1561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50" name="AutoShape 156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16" name="Rectangle 1563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52" name="Freeform 1564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44" name="Group 1565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45" name="Rectangle 1566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46" name="AutoShape 1567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12" name="Rectangle 1568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2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48" name="Freeform 1569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grpSp>
          <p:nvGrpSpPr>
            <p:cNvPr id="29903" name="Group 1574"/>
            <p:cNvGrpSpPr>
              <a:grpSpLocks/>
            </p:cNvGrpSpPr>
            <p:nvPr/>
          </p:nvGrpSpPr>
          <p:grpSpPr bwMode="auto">
            <a:xfrm>
              <a:off x="3174072" y="2843890"/>
              <a:ext cx="1500679" cy="214538"/>
              <a:chOff x="2586" y="3282"/>
              <a:chExt cx="1009" cy="210"/>
            </a:xfrm>
          </p:grpSpPr>
          <p:sp>
            <p:nvSpPr>
              <p:cNvPr id="77873" name="Rectangle 1575"/>
              <p:cNvSpPr>
                <a:spLocks noChangeArrowheads="1"/>
              </p:cNvSpPr>
              <p:nvPr/>
            </p:nvSpPr>
            <p:spPr bwMode="auto">
              <a:xfrm>
                <a:off x="2587" y="3283"/>
                <a:ext cx="932" cy="209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77874" name="Group 1576"/>
              <p:cNvGrpSpPr>
                <a:grpSpLocks/>
              </p:cNvGrpSpPr>
              <p:nvPr/>
            </p:nvGrpSpPr>
            <p:grpSpPr bwMode="auto">
              <a:xfrm>
                <a:off x="2586" y="3282"/>
                <a:ext cx="1009" cy="69"/>
                <a:chOff x="2586" y="3282"/>
                <a:chExt cx="1009" cy="69"/>
              </a:xfrm>
            </p:grpSpPr>
            <p:grpSp>
              <p:nvGrpSpPr>
                <p:cNvPr id="77917" name="Group 1577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33" name="Rectangle 1578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34" name="AutoShape 157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400" name="Rectangle 1580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36" name="Freeform 1581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18" name="Group 1582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29" name="Rectangle 1583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30" name="AutoShape 158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96" name="Rectangle 1585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32" name="Freeform 1586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19" name="Group 1587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25" name="Rectangle 1588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26" name="AutoShape 158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92" name="Rectangle 1590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28" name="Freeform 1591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20" name="Group 1592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21" name="Rectangle 1593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22" name="AutoShape 1594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88" name="Rectangle 1595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24" name="Freeform 1596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7875" name="Group 1597"/>
              <p:cNvGrpSpPr>
                <a:grpSpLocks/>
              </p:cNvGrpSpPr>
              <p:nvPr/>
            </p:nvGrpSpPr>
            <p:grpSpPr bwMode="auto">
              <a:xfrm>
                <a:off x="2586" y="3352"/>
                <a:ext cx="1009" cy="69"/>
                <a:chOff x="2586" y="3282"/>
                <a:chExt cx="1009" cy="69"/>
              </a:xfrm>
            </p:grpSpPr>
            <p:grpSp>
              <p:nvGrpSpPr>
                <p:cNvPr id="77897" name="Group 1598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13" name="Rectangle 1599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14" name="AutoShape 160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80" name="Rectangle 1601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16" name="Freeform 1602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898" name="Group 1603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09" name="Rectangle 1604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10" name="AutoShape 160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76" name="Rectangle 1606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12" name="Freeform 1607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899" name="Group 1608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05" name="Rectangle 1609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06" name="AutoShape 1610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72" name="Rectangle 1611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08" name="Freeform 1612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900" name="Group 1613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901" name="Rectangle 1614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902" name="AutoShape 1615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68" name="Rectangle 1616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3"/>
                    <a:ext cx="27" cy="6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904" name="Freeform 1617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77876" name="Group 1618"/>
              <p:cNvGrpSpPr>
                <a:grpSpLocks/>
              </p:cNvGrpSpPr>
              <p:nvPr/>
            </p:nvGrpSpPr>
            <p:grpSpPr bwMode="auto">
              <a:xfrm>
                <a:off x="2586" y="3422"/>
                <a:ext cx="1009" cy="69"/>
                <a:chOff x="2586" y="3282"/>
                <a:chExt cx="1009" cy="69"/>
              </a:xfrm>
            </p:grpSpPr>
            <p:grpSp>
              <p:nvGrpSpPr>
                <p:cNvPr id="77877" name="Group 1619"/>
                <p:cNvGrpSpPr>
                  <a:grpSpLocks/>
                </p:cNvGrpSpPr>
                <p:nvPr/>
              </p:nvGrpSpPr>
              <p:grpSpPr bwMode="auto">
                <a:xfrm>
                  <a:off x="2586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893" name="Rectangle 1620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894" name="AutoShape 162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60" name="Rectangle 1622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896" name="Freeform 1623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878" name="Group 1624"/>
                <p:cNvGrpSpPr>
                  <a:grpSpLocks/>
                </p:cNvGrpSpPr>
                <p:nvPr/>
              </p:nvGrpSpPr>
              <p:grpSpPr bwMode="auto">
                <a:xfrm>
                  <a:off x="2819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889" name="Rectangle 1625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890" name="AutoShape 162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56" name="Rectangle 1627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892" name="Freeform 1628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879" name="Group 1629"/>
                <p:cNvGrpSpPr>
                  <a:grpSpLocks/>
                </p:cNvGrpSpPr>
                <p:nvPr/>
              </p:nvGrpSpPr>
              <p:grpSpPr bwMode="auto">
                <a:xfrm>
                  <a:off x="3052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885" name="Rectangle 1630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886" name="AutoShape 1631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52" name="Rectangle 1632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888" name="Freeform 1633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77880" name="Group 1634"/>
                <p:cNvGrpSpPr>
                  <a:grpSpLocks/>
                </p:cNvGrpSpPr>
                <p:nvPr/>
              </p:nvGrpSpPr>
              <p:grpSpPr bwMode="auto">
                <a:xfrm>
                  <a:off x="3284" y="3282"/>
                  <a:ext cx="311" cy="69"/>
                  <a:chOff x="2586" y="3282"/>
                  <a:chExt cx="311" cy="69"/>
                </a:xfrm>
              </p:grpSpPr>
              <p:sp>
                <p:nvSpPr>
                  <p:cNvPr id="77881" name="Rectangle 1635"/>
                  <p:cNvSpPr>
                    <a:spLocks noChangeArrowheads="1"/>
                  </p:cNvSpPr>
                  <p:nvPr/>
                </p:nvSpPr>
                <p:spPr bwMode="auto">
                  <a:xfrm>
                    <a:off x="2586" y="3282"/>
                    <a:ext cx="230" cy="69"/>
                  </a:xfrm>
                  <a:prstGeom prst="rect">
                    <a:avLst/>
                  </a:prstGeom>
                  <a:solidFill>
                    <a:srgbClr val="969696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77882" name="AutoShape 163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2759" y="3207"/>
                    <a:ext cx="57" cy="21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10849 h 21600"/>
                      <a:gd name="T14" fmla="*/ 2160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927" y="10800"/>
                        </a:moveTo>
                        <a:cubicBezTo>
                          <a:pt x="10927" y="10870"/>
                          <a:pt x="10870" y="10927"/>
                          <a:pt x="10800" y="10927"/>
                        </a:cubicBezTo>
                        <a:cubicBezTo>
                          <a:pt x="10729" y="10926"/>
                          <a:pt x="10673" y="10870"/>
                          <a:pt x="10673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348" name="Rectangle 1637"/>
                  <p:cNvSpPr>
                    <a:spLocks noChangeArrowheads="1"/>
                  </p:cNvSpPr>
                  <p:nvPr/>
                </p:nvSpPr>
                <p:spPr bwMode="auto">
                  <a:xfrm>
                    <a:off x="2789" y="3284"/>
                    <a:ext cx="27" cy="65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chemeClr val="bg2"/>
                      </a:gs>
                      <a:gs pos="100000">
                        <a:schemeClr val="bg2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900"/>
                  </a:p>
                </p:txBody>
              </p:sp>
              <p:sp>
                <p:nvSpPr>
                  <p:cNvPr id="77884" name="Freeform 1638"/>
                  <p:cNvSpPr>
                    <a:spLocks/>
                  </p:cNvSpPr>
                  <p:nvPr/>
                </p:nvSpPr>
                <p:spPr bwMode="auto">
                  <a:xfrm>
                    <a:off x="2588" y="3285"/>
                    <a:ext cx="142" cy="20"/>
                  </a:xfrm>
                  <a:custGeom>
                    <a:avLst/>
                    <a:gdLst>
                      <a:gd name="T0" fmla="*/ 0 w 142"/>
                      <a:gd name="T1" fmla="*/ 6 h 20"/>
                      <a:gd name="T2" fmla="*/ 37 w 142"/>
                      <a:gd name="T3" fmla="*/ 18 h 20"/>
                      <a:gd name="T4" fmla="*/ 66 w 142"/>
                      <a:gd name="T5" fmla="*/ 18 h 20"/>
                      <a:gd name="T6" fmla="*/ 99 w 142"/>
                      <a:gd name="T7" fmla="*/ 6 h 20"/>
                      <a:gd name="T8" fmla="*/ 142 w 14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2"/>
                      <a:gd name="T16" fmla="*/ 0 h 20"/>
                      <a:gd name="T17" fmla="*/ 142 w 142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2" h="20">
                        <a:moveTo>
                          <a:pt x="0" y="6"/>
                        </a:moveTo>
                        <a:cubicBezTo>
                          <a:pt x="13" y="11"/>
                          <a:pt x="26" y="16"/>
                          <a:pt x="37" y="18"/>
                        </a:cubicBezTo>
                        <a:cubicBezTo>
                          <a:pt x="48" y="20"/>
                          <a:pt x="56" y="20"/>
                          <a:pt x="66" y="18"/>
                        </a:cubicBezTo>
                        <a:cubicBezTo>
                          <a:pt x="76" y="16"/>
                          <a:pt x="86" y="9"/>
                          <a:pt x="99" y="6"/>
                        </a:cubicBezTo>
                        <a:cubicBezTo>
                          <a:pt x="112" y="3"/>
                          <a:pt x="127" y="1"/>
                          <a:pt x="14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sp>
          <p:nvSpPr>
            <p:cNvPr id="29904" name="Rectangle 1645"/>
            <p:cNvSpPr>
              <a:spLocks noChangeArrowheads="1"/>
            </p:cNvSpPr>
            <p:nvPr/>
          </p:nvSpPr>
          <p:spPr bwMode="auto">
            <a:xfrm>
              <a:off x="3175559" y="3070741"/>
              <a:ext cx="1386156" cy="213517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905" name="Group 1646"/>
            <p:cNvGrpSpPr>
              <a:grpSpLocks/>
            </p:cNvGrpSpPr>
            <p:nvPr/>
          </p:nvGrpSpPr>
          <p:grpSpPr bwMode="auto">
            <a:xfrm>
              <a:off x="3174075" y="3069720"/>
              <a:ext cx="1500679" cy="70491"/>
              <a:chOff x="2586" y="3282"/>
              <a:chExt cx="1009" cy="69"/>
            </a:xfrm>
          </p:grpSpPr>
          <p:grpSp>
            <p:nvGrpSpPr>
              <p:cNvPr id="77853" name="Group 1647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77869" name="Rectangle 1648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70" name="AutoShape 1649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336" name="Rectangle 1650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72" name="Freeform 1651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7854" name="Group 1652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77865" name="Rectangle 1653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66" name="AutoShape 1654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332" name="Rectangle 1655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68" name="Freeform 1656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7855" name="Group 1657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77861" name="Rectangle 1658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62" name="AutoShape 1659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328" name="Rectangle 1660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64" name="Freeform 1661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7856" name="Group 1662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77857" name="Rectangle 1663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58" name="AutoShape 1664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324" name="Rectangle 1665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60" name="Freeform 1666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906" name="Group 1667"/>
            <p:cNvGrpSpPr>
              <a:grpSpLocks/>
            </p:cNvGrpSpPr>
            <p:nvPr/>
          </p:nvGrpSpPr>
          <p:grpSpPr bwMode="auto">
            <a:xfrm>
              <a:off x="3174075" y="3141232"/>
              <a:ext cx="1500679" cy="70491"/>
              <a:chOff x="2586" y="3282"/>
              <a:chExt cx="1009" cy="69"/>
            </a:xfrm>
          </p:grpSpPr>
          <p:grpSp>
            <p:nvGrpSpPr>
              <p:cNvPr id="77833" name="Group 1668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77849" name="Rectangle 1669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50" name="AutoShape 1670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316" name="Rectangle 1671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52" name="Freeform 1672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7834" name="Group 1673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77845" name="Rectangle 1674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46" name="AutoShape 1675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312" name="Rectangle 1676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48" name="Freeform 1677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7835" name="Group 1678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77841" name="Rectangle 1679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42" name="AutoShape 1680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308" name="Rectangle 1681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44" name="Freeform 1682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77836" name="Group 1683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77837" name="Rectangle 1684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38" name="AutoShape 1685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304" name="Rectangle 1686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40" name="Freeform 1687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907" name="Group 1688"/>
            <p:cNvGrpSpPr>
              <a:grpSpLocks/>
            </p:cNvGrpSpPr>
            <p:nvPr/>
          </p:nvGrpSpPr>
          <p:grpSpPr bwMode="auto">
            <a:xfrm>
              <a:off x="3174075" y="3212745"/>
              <a:ext cx="1500679" cy="70491"/>
              <a:chOff x="2586" y="3282"/>
              <a:chExt cx="1009" cy="69"/>
            </a:xfrm>
          </p:grpSpPr>
          <p:grpSp>
            <p:nvGrpSpPr>
              <p:cNvPr id="30709" name="Group 1689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77829" name="Rectangle 1690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30" name="AutoShape 1691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96" name="Rectangle 1692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32" name="Freeform 1693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710" name="Group 1694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77825" name="Rectangle 1695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77826" name="AutoShape 1696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92" name="Rectangle 1697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28" name="Freeform 1698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711" name="Group 1699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30717" name="Rectangle 1700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718" name="AutoShape 1701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88" name="Rectangle 1702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77824" name="Freeform 1703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712" name="Group 1704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30713" name="Rectangle 1705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714" name="AutoShape 1706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84" name="Rectangle 1707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716" name="Freeform 1708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sp>
          <p:nvSpPr>
            <p:cNvPr id="29908" name="Rectangle 1714"/>
            <p:cNvSpPr>
              <a:spLocks noChangeArrowheads="1"/>
            </p:cNvSpPr>
            <p:nvPr/>
          </p:nvSpPr>
          <p:spPr bwMode="auto">
            <a:xfrm>
              <a:off x="3175561" y="3294062"/>
              <a:ext cx="1386156" cy="213517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909" name="Group 1715"/>
            <p:cNvGrpSpPr>
              <a:grpSpLocks/>
            </p:cNvGrpSpPr>
            <p:nvPr/>
          </p:nvGrpSpPr>
          <p:grpSpPr bwMode="auto">
            <a:xfrm>
              <a:off x="3174075" y="3293040"/>
              <a:ext cx="1500679" cy="70491"/>
              <a:chOff x="2586" y="3282"/>
              <a:chExt cx="1009" cy="69"/>
            </a:xfrm>
          </p:grpSpPr>
          <p:grpSp>
            <p:nvGrpSpPr>
              <p:cNvPr id="30689" name="Group 1716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30705" name="Rectangle 1717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706" name="AutoShape 1718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76" name="Rectangle 1719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708" name="Freeform 1720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90" name="Group 1721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30701" name="Rectangle 1722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702" name="AutoShape 1723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72" name="Rectangle 1724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704" name="Freeform 1725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91" name="Group 1726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30697" name="Rectangle 1727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98" name="AutoShape 1728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68" name="Rectangle 1729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700" name="Freeform 1730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92" name="Group 1731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30693" name="Rectangle 1732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94" name="AutoShape 1733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64" name="Rectangle 1734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96" name="Freeform 1735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910" name="Group 1736"/>
            <p:cNvGrpSpPr>
              <a:grpSpLocks/>
            </p:cNvGrpSpPr>
            <p:nvPr/>
          </p:nvGrpSpPr>
          <p:grpSpPr bwMode="auto">
            <a:xfrm>
              <a:off x="3174075" y="3364553"/>
              <a:ext cx="1500679" cy="70491"/>
              <a:chOff x="2586" y="3282"/>
              <a:chExt cx="1009" cy="69"/>
            </a:xfrm>
          </p:grpSpPr>
          <p:grpSp>
            <p:nvGrpSpPr>
              <p:cNvPr id="30669" name="Group 1737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30685" name="Rectangle 1738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86" name="AutoShape 1739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56" name="Rectangle 1740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88" name="Freeform 1741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70" name="Group 4019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30681" name="Rectangle 1743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82" name="AutoShape 1744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52" name="Rectangle 1745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84" name="Freeform 1746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71" name="Group 1747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30677" name="Rectangle 1748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78" name="AutoShape 1749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48" name="Rectangle 1750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80" name="Freeform 1751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72" name="Group 1752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30673" name="Rectangle 1753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74" name="AutoShape 1754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44" name="Rectangle 1755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76" name="Freeform 1756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911" name="Group 1757"/>
            <p:cNvGrpSpPr>
              <a:grpSpLocks/>
            </p:cNvGrpSpPr>
            <p:nvPr/>
          </p:nvGrpSpPr>
          <p:grpSpPr bwMode="auto">
            <a:xfrm>
              <a:off x="3174075" y="3436066"/>
              <a:ext cx="1500679" cy="70491"/>
              <a:chOff x="2586" y="3282"/>
              <a:chExt cx="1009" cy="69"/>
            </a:xfrm>
          </p:grpSpPr>
          <p:grpSp>
            <p:nvGrpSpPr>
              <p:cNvPr id="30649" name="Group 1758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30665" name="Rectangle 1759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66" name="AutoShape 1760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36" name="Rectangle 1761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68" name="Freeform 1762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50" name="Group 1763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30661" name="Rectangle 1764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62" name="AutoShape 1765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32" name="Rectangle 1766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64" name="Freeform 1767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51" name="Group 1768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30657" name="Rectangle 1769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58" name="AutoShape 1770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28" name="Rectangle 1771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60" name="Freeform 1772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52" name="Group 1773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30653" name="Rectangle 1774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54" name="AutoShape 1775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24" name="Rectangle 1776"/>
                <p:cNvSpPr>
                  <a:spLocks noChangeArrowheads="1"/>
                </p:cNvSpPr>
                <p:nvPr/>
              </p:nvSpPr>
              <p:spPr bwMode="auto">
                <a:xfrm>
                  <a:off x="2789" y="3283"/>
                  <a:ext cx="27" cy="6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56" name="Freeform 1777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sp>
          <p:nvSpPr>
            <p:cNvPr id="29912" name="Rectangle 1783"/>
            <p:cNvSpPr>
              <a:spLocks noChangeArrowheads="1"/>
            </p:cNvSpPr>
            <p:nvPr/>
          </p:nvSpPr>
          <p:spPr bwMode="auto">
            <a:xfrm>
              <a:off x="3175561" y="3518637"/>
              <a:ext cx="1386156" cy="213517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913" name="Group 1784"/>
            <p:cNvGrpSpPr>
              <a:grpSpLocks/>
            </p:cNvGrpSpPr>
            <p:nvPr/>
          </p:nvGrpSpPr>
          <p:grpSpPr bwMode="auto">
            <a:xfrm>
              <a:off x="3174075" y="3517616"/>
              <a:ext cx="1500679" cy="70491"/>
              <a:chOff x="2586" y="3282"/>
              <a:chExt cx="1009" cy="69"/>
            </a:xfrm>
          </p:grpSpPr>
          <p:grpSp>
            <p:nvGrpSpPr>
              <p:cNvPr id="30629" name="Group 1785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30645" name="Rectangle 1786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46" name="AutoShape 1787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16" name="Rectangle 1788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48" name="Freeform 1789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30" name="Group 1790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30641" name="Rectangle 1791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42" name="AutoShape 1792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12" name="Rectangle 1793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44" name="Freeform 1794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31" name="Group 1795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30637" name="Rectangle 1796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38" name="AutoShape 1797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08" name="Rectangle 1798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40" name="Freeform 1799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32" name="Group 1800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30633" name="Rectangle 1801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34" name="AutoShape 1802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204" name="Rectangle 1803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36" name="Freeform 1804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914" name="Group 1805"/>
            <p:cNvGrpSpPr>
              <a:grpSpLocks/>
            </p:cNvGrpSpPr>
            <p:nvPr/>
          </p:nvGrpSpPr>
          <p:grpSpPr bwMode="auto">
            <a:xfrm>
              <a:off x="3174075" y="3589128"/>
              <a:ext cx="1500679" cy="70491"/>
              <a:chOff x="2586" y="3282"/>
              <a:chExt cx="1009" cy="69"/>
            </a:xfrm>
          </p:grpSpPr>
          <p:grpSp>
            <p:nvGrpSpPr>
              <p:cNvPr id="30609" name="Group 1806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30625" name="Rectangle 1807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26" name="AutoShape 1808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96" name="Rectangle 1809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28" name="Freeform 1810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10" name="Group 1811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30621" name="Rectangle 1812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22" name="AutoShape 1813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92" name="Rectangle 1814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24" name="Freeform 1815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11" name="Group 1816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30617" name="Rectangle 1817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18" name="AutoShape 1818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88" name="Rectangle 1819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20" name="Freeform 1820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612" name="Group 1821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30613" name="Rectangle 1822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14" name="AutoShape 1823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84" name="Rectangle 1824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16" name="Freeform 1825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915" name="Group 1826"/>
            <p:cNvGrpSpPr>
              <a:grpSpLocks/>
            </p:cNvGrpSpPr>
            <p:nvPr/>
          </p:nvGrpSpPr>
          <p:grpSpPr bwMode="auto">
            <a:xfrm>
              <a:off x="3174075" y="3660640"/>
              <a:ext cx="1500679" cy="70491"/>
              <a:chOff x="2586" y="3282"/>
              <a:chExt cx="1009" cy="69"/>
            </a:xfrm>
          </p:grpSpPr>
          <p:grpSp>
            <p:nvGrpSpPr>
              <p:cNvPr id="30589" name="Group 1827"/>
              <p:cNvGrpSpPr>
                <a:grpSpLocks/>
              </p:cNvGrpSpPr>
              <p:nvPr/>
            </p:nvGrpSpPr>
            <p:grpSpPr bwMode="auto">
              <a:xfrm>
                <a:off x="2586" y="3282"/>
                <a:ext cx="311" cy="69"/>
                <a:chOff x="2586" y="3282"/>
                <a:chExt cx="311" cy="69"/>
              </a:xfrm>
            </p:grpSpPr>
            <p:sp>
              <p:nvSpPr>
                <p:cNvPr id="30605" name="Rectangle 1828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06" name="AutoShape 1829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76" name="Rectangle 1830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08" name="Freeform 1831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590" name="Group 1832"/>
              <p:cNvGrpSpPr>
                <a:grpSpLocks/>
              </p:cNvGrpSpPr>
              <p:nvPr/>
            </p:nvGrpSpPr>
            <p:grpSpPr bwMode="auto">
              <a:xfrm>
                <a:off x="2819" y="3282"/>
                <a:ext cx="311" cy="69"/>
                <a:chOff x="2586" y="3282"/>
                <a:chExt cx="311" cy="69"/>
              </a:xfrm>
            </p:grpSpPr>
            <p:sp>
              <p:nvSpPr>
                <p:cNvPr id="30601" name="Rectangle 1833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02" name="AutoShape 1834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72" name="Rectangle 1835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04" name="Freeform 1836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591" name="Group 1837"/>
              <p:cNvGrpSpPr>
                <a:grpSpLocks/>
              </p:cNvGrpSpPr>
              <p:nvPr/>
            </p:nvGrpSpPr>
            <p:grpSpPr bwMode="auto">
              <a:xfrm>
                <a:off x="3052" y="3282"/>
                <a:ext cx="311" cy="69"/>
                <a:chOff x="2586" y="3282"/>
                <a:chExt cx="311" cy="69"/>
              </a:xfrm>
            </p:grpSpPr>
            <p:sp>
              <p:nvSpPr>
                <p:cNvPr id="30597" name="Rectangle 1838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98" name="AutoShape 1839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68" name="Rectangle 1840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00" name="Freeform 1841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30592" name="Group 1842"/>
              <p:cNvGrpSpPr>
                <a:grpSpLocks/>
              </p:cNvGrpSpPr>
              <p:nvPr/>
            </p:nvGrpSpPr>
            <p:grpSpPr bwMode="auto">
              <a:xfrm>
                <a:off x="3284" y="3282"/>
                <a:ext cx="311" cy="69"/>
                <a:chOff x="2586" y="3282"/>
                <a:chExt cx="311" cy="69"/>
              </a:xfrm>
            </p:grpSpPr>
            <p:sp>
              <p:nvSpPr>
                <p:cNvPr id="30593" name="Rectangle 1843"/>
                <p:cNvSpPr>
                  <a:spLocks noChangeArrowheads="1"/>
                </p:cNvSpPr>
                <p:nvPr/>
              </p:nvSpPr>
              <p:spPr bwMode="auto">
                <a:xfrm>
                  <a:off x="2586" y="3282"/>
                  <a:ext cx="230" cy="69"/>
                </a:xfrm>
                <a:prstGeom prst="rect">
                  <a:avLst/>
                </a:prstGeom>
                <a:solidFill>
                  <a:srgbClr val="969696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94" name="AutoShape 1844"/>
                <p:cNvSpPr>
                  <a:spLocks noChangeArrowheads="1"/>
                </p:cNvSpPr>
                <p:nvPr/>
              </p:nvSpPr>
              <p:spPr bwMode="auto">
                <a:xfrm rot="5400000">
                  <a:off x="2759" y="3207"/>
                  <a:ext cx="57" cy="2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10849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927" y="10800"/>
                      </a:moveTo>
                      <a:cubicBezTo>
                        <a:pt x="10927" y="10870"/>
                        <a:pt x="10870" y="10927"/>
                        <a:pt x="10800" y="10927"/>
                      </a:cubicBezTo>
                      <a:cubicBezTo>
                        <a:pt x="10729" y="10926"/>
                        <a:pt x="10673" y="10870"/>
                        <a:pt x="10673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64" name="Rectangle 1845"/>
                <p:cNvSpPr>
                  <a:spLocks noChangeArrowheads="1"/>
                </p:cNvSpPr>
                <p:nvPr/>
              </p:nvSpPr>
              <p:spPr bwMode="auto">
                <a:xfrm>
                  <a:off x="2789" y="3284"/>
                  <a:ext cx="27" cy="6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596" name="Freeform 1846"/>
                <p:cNvSpPr>
                  <a:spLocks/>
                </p:cNvSpPr>
                <p:nvPr/>
              </p:nvSpPr>
              <p:spPr bwMode="auto">
                <a:xfrm>
                  <a:off x="2588" y="3285"/>
                  <a:ext cx="142" cy="20"/>
                </a:xfrm>
                <a:custGeom>
                  <a:avLst/>
                  <a:gdLst>
                    <a:gd name="T0" fmla="*/ 0 w 142"/>
                    <a:gd name="T1" fmla="*/ 6 h 20"/>
                    <a:gd name="T2" fmla="*/ 37 w 142"/>
                    <a:gd name="T3" fmla="*/ 18 h 20"/>
                    <a:gd name="T4" fmla="*/ 66 w 142"/>
                    <a:gd name="T5" fmla="*/ 18 h 20"/>
                    <a:gd name="T6" fmla="*/ 99 w 142"/>
                    <a:gd name="T7" fmla="*/ 6 h 20"/>
                    <a:gd name="T8" fmla="*/ 142 w 142"/>
                    <a:gd name="T9" fmla="*/ 0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0"/>
                    <a:gd name="T17" fmla="*/ 142 w 142"/>
                    <a:gd name="T18" fmla="*/ 20 h 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0">
                      <a:moveTo>
                        <a:pt x="0" y="6"/>
                      </a:moveTo>
                      <a:cubicBezTo>
                        <a:pt x="13" y="11"/>
                        <a:pt x="26" y="16"/>
                        <a:pt x="37" y="18"/>
                      </a:cubicBezTo>
                      <a:cubicBezTo>
                        <a:pt x="48" y="20"/>
                        <a:pt x="56" y="20"/>
                        <a:pt x="66" y="18"/>
                      </a:cubicBezTo>
                      <a:cubicBezTo>
                        <a:pt x="76" y="16"/>
                        <a:pt x="86" y="9"/>
                        <a:pt x="99" y="6"/>
                      </a:cubicBezTo>
                      <a:cubicBezTo>
                        <a:pt x="112" y="3"/>
                        <a:pt x="127" y="1"/>
                        <a:pt x="142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916" name="Group 1851"/>
            <p:cNvGrpSpPr>
              <a:grpSpLocks/>
            </p:cNvGrpSpPr>
            <p:nvPr/>
          </p:nvGrpSpPr>
          <p:grpSpPr bwMode="auto">
            <a:xfrm>
              <a:off x="3159199" y="4801079"/>
              <a:ext cx="1396568" cy="553283"/>
              <a:chOff x="1818" y="2458"/>
              <a:chExt cx="939" cy="441"/>
            </a:xfrm>
          </p:grpSpPr>
          <p:grpSp>
            <p:nvGrpSpPr>
              <p:cNvPr id="30479" name="Group 1852"/>
              <p:cNvGrpSpPr>
                <a:grpSpLocks/>
              </p:cNvGrpSpPr>
              <p:nvPr/>
            </p:nvGrpSpPr>
            <p:grpSpPr bwMode="auto">
              <a:xfrm>
                <a:off x="1818" y="2544"/>
                <a:ext cx="939" cy="88"/>
                <a:chOff x="286" y="1837"/>
                <a:chExt cx="1685" cy="148"/>
              </a:xfrm>
            </p:grpSpPr>
            <p:sp>
              <p:nvSpPr>
                <p:cNvPr id="30568" name="Rectangle 1853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69" name="Rectangle 1854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70" name="Rectangle 1855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71" name="Rectangle 1856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72" name="Rectangle 1857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73" name="Rectangle 1858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74" name="Rectangle 1859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75" name="Rectangle 1860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76" name="Rectangle 1861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77" name="Rectangle 1862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47" name="Rectangle 1863"/>
                <p:cNvSpPr>
                  <a:spLocks noChangeArrowheads="1"/>
                </p:cNvSpPr>
                <p:nvPr/>
              </p:nvSpPr>
              <p:spPr bwMode="auto">
                <a:xfrm>
                  <a:off x="1246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579" name="Oval 1864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49" name="Oval 1865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50" name="Oval 1866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51" name="Oval 1867"/>
                <p:cNvSpPr>
                  <a:spLocks noChangeArrowheads="1"/>
                </p:cNvSpPr>
                <p:nvPr/>
              </p:nvSpPr>
              <p:spPr bwMode="auto">
                <a:xfrm>
                  <a:off x="1832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52" name="Oval 1868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53" name="Oval 1869"/>
                <p:cNvSpPr>
                  <a:spLocks noChangeArrowheads="1"/>
                </p:cNvSpPr>
                <p:nvPr/>
              </p:nvSpPr>
              <p:spPr bwMode="auto">
                <a:xfrm>
                  <a:off x="1832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54" name="Oval 1870"/>
                <p:cNvSpPr>
                  <a:spLocks noChangeArrowheads="1"/>
                </p:cNvSpPr>
                <p:nvPr/>
              </p:nvSpPr>
              <p:spPr bwMode="auto">
                <a:xfrm>
                  <a:off x="1924" y="1853"/>
                  <a:ext cx="29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30586" name="Picture 1871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587" name="Line 1872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88" name="Line 1873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0480" name="Group 1874"/>
              <p:cNvGrpSpPr>
                <a:grpSpLocks/>
              </p:cNvGrpSpPr>
              <p:nvPr/>
            </p:nvGrpSpPr>
            <p:grpSpPr bwMode="auto">
              <a:xfrm>
                <a:off x="1818" y="2715"/>
                <a:ext cx="939" cy="88"/>
                <a:chOff x="286" y="1837"/>
                <a:chExt cx="1685" cy="148"/>
              </a:xfrm>
            </p:grpSpPr>
            <p:sp>
              <p:nvSpPr>
                <p:cNvPr id="30547" name="Rectangle 1875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48" name="Rectangle 1876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49" name="Rectangle 1877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50" name="Rectangle 1878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51" name="Rectangle 1879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52" name="Rectangle 1880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53" name="Rectangle 1881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54" name="Rectangle 1882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55" name="Rectangle 1883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56" name="Rectangle 1884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26" name="Rectangle 1885"/>
                <p:cNvSpPr>
                  <a:spLocks noChangeArrowheads="1"/>
                </p:cNvSpPr>
                <p:nvPr/>
              </p:nvSpPr>
              <p:spPr bwMode="auto">
                <a:xfrm>
                  <a:off x="1246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558" name="Oval 1886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28" name="Oval 1887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29" name="Oval 1888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30" name="Oval 1889"/>
                <p:cNvSpPr>
                  <a:spLocks noChangeArrowheads="1"/>
                </p:cNvSpPr>
                <p:nvPr/>
              </p:nvSpPr>
              <p:spPr bwMode="auto">
                <a:xfrm>
                  <a:off x="1832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31" name="Oval 1890"/>
                <p:cNvSpPr>
                  <a:spLocks noChangeArrowheads="1"/>
                </p:cNvSpPr>
                <p:nvPr/>
              </p:nvSpPr>
              <p:spPr bwMode="auto">
                <a:xfrm>
                  <a:off x="1753" y="1891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32" name="Oval 1891"/>
                <p:cNvSpPr>
                  <a:spLocks noChangeArrowheads="1"/>
                </p:cNvSpPr>
                <p:nvPr/>
              </p:nvSpPr>
              <p:spPr bwMode="auto">
                <a:xfrm>
                  <a:off x="1832" y="1891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33" name="Oval 1892"/>
                <p:cNvSpPr>
                  <a:spLocks noChangeArrowheads="1"/>
                </p:cNvSpPr>
                <p:nvPr/>
              </p:nvSpPr>
              <p:spPr bwMode="auto">
                <a:xfrm>
                  <a:off x="1924" y="1853"/>
                  <a:ext cx="29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30565" name="Picture 1893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566" name="Line 1894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67" name="Line 1895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0481" name="Group 1896"/>
              <p:cNvGrpSpPr>
                <a:grpSpLocks/>
              </p:cNvGrpSpPr>
              <p:nvPr/>
            </p:nvGrpSpPr>
            <p:grpSpPr bwMode="auto">
              <a:xfrm>
                <a:off x="1818" y="2630"/>
                <a:ext cx="939" cy="88"/>
                <a:chOff x="286" y="1837"/>
                <a:chExt cx="1685" cy="148"/>
              </a:xfrm>
            </p:grpSpPr>
            <p:sp>
              <p:nvSpPr>
                <p:cNvPr id="30526" name="Rectangle 1897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27" name="Rectangle 1898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28" name="Rectangle 1899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29" name="Rectangle 1900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30" name="Rectangle 1901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31" name="Rectangle 1902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32" name="Rectangle 1903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33" name="Rectangle 1904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34" name="Rectangle 1905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35" name="Rectangle 1906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05" name="Rectangle 1907"/>
                <p:cNvSpPr>
                  <a:spLocks noChangeArrowheads="1"/>
                </p:cNvSpPr>
                <p:nvPr/>
              </p:nvSpPr>
              <p:spPr bwMode="auto">
                <a:xfrm>
                  <a:off x="1246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537" name="Oval 1908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07" name="Oval 1909"/>
                <p:cNvSpPr>
                  <a:spLocks noChangeArrowheads="1"/>
                </p:cNvSpPr>
                <p:nvPr/>
              </p:nvSpPr>
              <p:spPr bwMode="auto">
                <a:xfrm>
                  <a:off x="1753" y="1854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08" name="Oval 1910"/>
                <p:cNvSpPr>
                  <a:spLocks noChangeArrowheads="1"/>
                </p:cNvSpPr>
                <p:nvPr/>
              </p:nvSpPr>
              <p:spPr bwMode="auto">
                <a:xfrm>
                  <a:off x="1793" y="1854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09" name="Oval 1911"/>
                <p:cNvSpPr>
                  <a:spLocks noChangeArrowheads="1"/>
                </p:cNvSpPr>
                <p:nvPr/>
              </p:nvSpPr>
              <p:spPr bwMode="auto">
                <a:xfrm>
                  <a:off x="1832" y="1854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10" name="Oval 1912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11" name="Oval 1913"/>
                <p:cNvSpPr>
                  <a:spLocks noChangeArrowheads="1"/>
                </p:cNvSpPr>
                <p:nvPr/>
              </p:nvSpPr>
              <p:spPr bwMode="auto">
                <a:xfrm>
                  <a:off x="1832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112" name="Oval 1914"/>
                <p:cNvSpPr>
                  <a:spLocks noChangeArrowheads="1"/>
                </p:cNvSpPr>
                <p:nvPr/>
              </p:nvSpPr>
              <p:spPr bwMode="auto">
                <a:xfrm>
                  <a:off x="1924" y="1854"/>
                  <a:ext cx="29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30544" name="Picture 1915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545" name="Line 1916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46" name="Line 1917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0482" name="Group 1918"/>
              <p:cNvGrpSpPr>
                <a:grpSpLocks/>
              </p:cNvGrpSpPr>
              <p:nvPr/>
            </p:nvGrpSpPr>
            <p:grpSpPr bwMode="auto">
              <a:xfrm>
                <a:off x="1818" y="2458"/>
                <a:ext cx="939" cy="88"/>
                <a:chOff x="286" y="1837"/>
                <a:chExt cx="1685" cy="148"/>
              </a:xfrm>
            </p:grpSpPr>
            <p:sp>
              <p:nvSpPr>
                <p:cNvPr id="30505" name="Rectangle 1919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06" name="Rectangle 1920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07" name="Rectangle 1921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08" name="Rectangle 1922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09" name="Rectangle 1923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10" name="Rectangle 1924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11" name="Rectangle 1925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12" name="Rectangle 1926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13" name="Rectangle 1927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514" name="Rectangle 1928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84" name="Rectangle 1929"/>
                <p:cNvSpPr>
                  <a:spLocks noChangeArrowheads="1"/>
                </p:cNvSpPr>
                <p:nvPr/>
              </p:nvSpPr>
              <p:spPr bwMode="auto">
                <a:xfrm>
                  <a:off x="1246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516" name="Oval 1930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86" name="Oval 1931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87" name="Oval 1932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88" name="Oval 1933"/>
                <p:cNvSpPr>
                  <a:spLocks noChangeArrowheads="1"/>
                </p:cNvSpPr>
                <p:nvPr/>
              </p:nvSpPr>
              <p:spPr bwMode="auto">
                <a:xfrm>
                  <a:off x="1832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89" name="Oval 1934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90" name="Oval 1935"/>
                <p:cNvSpPr>
                  <a:spLocks noChangeArrowheads="1"/>
                </p:cNvSpPr>
                <p:nvPr/>
              </p:nvSpPr>
              <p:spPr bwMode="auto">
                <a:xfrm>
                  <a:off x="1832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91" name="Oval 1936"/>
                <p:cNvSpPr>
                  <a:spLocks noChangeArrowheads="1"/>
                </p:cNvSpPr>
                <p:nvPr/>
              </p:nvSpPr>
              <p:spPr bwMode="auto">
                <a:xfrm>
                  <a:off x="1924" y="1853"/>
                  <a:ext cx="29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30523" name="Picture 1937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524" name="Line 1938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25" name="Line 1939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0483" name="Group 1940"/>
              <p:cNvGrpSpPr>
                <a:grpSpLocks/>
              </p:cNvGrpSpPr>
              <p:nvPr/>
            </p:nvGrpSpPr>
            <p:grpSpPr bwMode="auto">
              <a:xfrm>
                <a:off x="1818" y="2811"/>
                <a:ext cx="939" cy="88"/>
                <a:chOff x="286" y="1837"/>
                <a:chExt cx="1685" cy="148"/>
              </a:xfrm>
            </p:grpSpPr>
            <p:sp>
              <p:nvSpPr>
                <p:cNvPr id="30484" name="Rectangle 1941"/>
                <p:cNvSpPr>
                  <a:spLocks noChangeArrowheads="1"/>
                </p:cNvSpPr>
                <p:nvPr/>
              </p:nvSpPr>
              <p:spPr bwMode="auto">
                <a:xfrm>
                  <a:off x="286" y="1837"/>
                  <a:ext cx="1685" cy="148"/>
                </a:xfrm>
                <a:prstGeom prst="rect">
                  <a:avLst/>
                </a:prstGeom>
                <a:solidFill>
                  <a:srgbClr val="80808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85" name="Rectangle 1942"/>
                <p:cNvSpPr>
                  <a:spLocks noChangeArrowheads="1"/>
                </p:cNvSpPr>
                <p:nvPr/>
              </p:nvSpPr>
              <p:spPr bwMode="auto">
                <a:xfrm>
                  <a:off x="342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86" name="Rectangle 1943"/>
                <p:cNvSpPr>
                  <a:spLocks noChangeArrowheads="1"/>
                </p:cNvSpPr>
                <p:nvPr/>
              </p:nvSpPr>
              <p:spPr bwMode="auto">
                <a:xfrm>
                  <a:off x="342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87" name="Rectangle 1944"/>
                <p:cNvSpPr>
                  <a:spLocks noChangeArrowheads="1"/>
                </p:cNvSpPr>
                <p:nvPr/>
              </p:nvSpPr>
              <p:spPr bwMode="auto">
                <a:xfrm>
                  <a:off x="342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88" name="Rectangle 1945"/>
                <p:cNvSpPr>
                  <a:spLocks noChangeArrowheads="1"/>
                </p:cNvSpPr>
                <p:nvPr/>
              </p:nvSpPr>
              <p:spPr bwMode="auto">
                <a:xfrm>
                  <a:off x="646" y="1856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89" name="Rectangle 1946"/>
                <p:cNvSpPr>
                  <a:spLocks noChangeArrowheads="1"/>
                </p:cNvSpPr>
                <p:nvPr/>
              </p:nvSpPr>
              <p:spPr bwMode="auto">
                <a:xfrm>
                  <a:off x="646" y="1898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90" name="Rectangle 1947"/>
                <p:cNvSpPr>
                  <a:spLocks noChangeArrowheads="1"/>
                </p:cNvSpPr>
                <p:nvPr/>
              </p:nvSpPr>
              <p:spPr bwMode="auto">
                <a:xfrm>
                  <a:off x="646" y="1940"/>
                  <a:ext cx="288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91" name="Rectangle 1948"/>
                <p:cNvSpPr>
                  <a:spLocks noChangeArrowheads="1"/>
                </p:cNvSpPr>
                <p:nvPr/>
              </p:nvSpPr>
              <p:spPr bwMode="auto">
                <a:xfrm>
                  <a:off x="949" y="1856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92" name="Rectangle 1949"/>
                <p:cNvSpPr>
                  <a:spLocks noChangeArrowheads="1"/>
                </p:cNvSpPr>
                <p:nvPr/>
              </p:nvSpPr>
              <p:spPr bwMode="auto">
                <a:xfrm>
                  <a:off x="949" y="1898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493" name="Rectangle 1950"/>
                <p:cNvSpPr>
                  <a:spLocks noChangeArrowheads="1"/>
                </p:cNvSpPr>
                <p:nvPr/>
              </p:nvSpPr>
              <p:spPr bwMode="auto">
                <a:xfrm>
                  <a:off x="949" y="1940"/>
                  <a:ext cx="289" cy="33"/>
                </a:xfrm>
                <a:prstGeom prst="rect">
                  <a:avLst/>
                </a:prstGeom>
                <a:solidFill>
                  <a:srgbClr val="333333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3" name="Rectangle 1951"/>
                <p:cNvSpPr>
                  <a:spLocks noChangeArrowheads="1"/>
                </p:cNvSpPr>
                <p:nvPr/>
              </p:nvSpPr>
              <p:spPr bwMode="auto">
                <a:xfrm>
                  <a:off x="1246" y="1883"/>
                  <a:ext cx="174" cy="7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shade val="46275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495" name="Oval 1952"/>
                <p:cNvSpPr>
                  <a:spLocks noChangeArrowheads="1"/>
                </p:cNvSpPr>
                <p:nvPr/>
              </p:nvSpPr>
              <p:spPr bwMode="auto">
                <a:xfrm>
                  <a:off x="1203" y="1887"/>
                  <a:ext cx="69" cy="6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65" name="Oval 1953"/>
                <p:cNvSpPr>
                  <a:spLocks noChangeArrowheads="1"/>
                </p:cNvSpPr>
                <p:nvPr/>
              </p:nvSpPr>
              <p:spPr bwMode="auto">
                <a:xfrm>
                  <a:off x="1753" y="1853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6" name="Oval 1954"/>
                <p:cNvSpPr>
                  <a:spLocks noChangeArrowheads="1"/>
                </p:cNvSpPr>
                <p:nvPr/>
              </p:nvSpPr>
              <p:spPr bwMode="auto">
                <a:xfrm>
                  <a:off x="1793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7" name="Oval 1955"/>
                <p:cNvSpPr>
                  <a:spLocks noChangeArrowheads="1"/>
                </p:cNvSpPr>
                <p:nvPr/>
              </p:nvSpPr>
              <p:spPr bwMode="auto">
                <a:xfrm>
                  <a:off x="1832" y="1853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8" name="Oval 1956"/>
                <p:cNvSpPr>
                  <a:spLocks noChangeArrowheads="1"/>
                </p:cNvSpPr>
                <p:nvPr/>
              </p:nvSpPr>
              <p:spPr bwMode="auto">
                <a:xfrm>
                  <a:off x="1753" y="1892"/>
                  <a:ext cx="25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69" name="Oval 1957"/>
                <p:cNvSpPr>
                  <a:spLocks noChangeArrowheads="1"/>
                </p:cNvSpPr>
                <p:nvPr/>
              </p:nvSpPr>
              <p:spPr bwMode="auto">
                <a:xfrm>
                  <a:off x="1832" y="1892"/>
                  <a:ext cx="23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sp>
              <p:nvSpPr>
                <p:cNvPr id="3070" name="Oval 1958"/>
                <p:cNvSpPr>
                  <a:spLocks noChangeArrowheads="1"/>
                </p:cNvSpPr>
                <p:nvPr/>
              </p:nvSpPr>
              <p:spPr bwMode="auto">
                <a:xfrm>
                  <a:off x="1924" y="1853"/>
                  <a:ext cx="29" cy="1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0"/>
                        <a:invGamma/>
                      </a:schemeClr>
                    </a:gs>
                  </a:gsLst>
                  <a:lin ang="270000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900"/>
                </a:p>
              </p:txBody>
            </p:sp>
            <p:pic>
              <p:nvPicPr>
                <p:cNvPr id="30502" name="Picture 1959" descr="http://www.charliex.net/m-SGI_bug.jpg (13051 bytes)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1" y="1905"/>
                  <a:ext cx="86" cy="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503" name="Line 1960"/>
                <p:cNvSpPr>
                  <a:spLocks noChangeShapeType="1"/>
                </p:cNvSpPr>
                <p:nvPr/>
              </p:nvSpPr>
              <p:spPr bwMode="auto">
                <a:xfrm>
                  <a:off x="1462" y="1886"/>
                  <a:ext cx="128" cy="0"/>
                </a:xfrm>
                <a:prstGeom prst="line">
                  <a:avLst/>
                </a:prstGeom>
                <a:noFill/>
                <a:ln w="25400">
                  <a:solidFill>
                    <a:srgbClr val="DDDDDD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04" name="Line 1961"/>
                <p:cNvSpPr>
                  <a:spLocks noChangeShapeType="1"/>
                </p:cNvSpPr>
                <p:nvPr/>
              </p:nvSpPr>
              <p:spPr bwMode="auto">
                <a:xfrm>
                  <a:off x="1466" y="1942"/>
                  <a:ext cx="242" cy="0"/>
                </a:xfrm>
                <a:prstGeom prst="line">
                  <a:avLst/>
                </a:prstGeom>
                <a:noFill/>
                <a:ln w="25400">
                  <a:solidFill>
                    <a:srgbClr val="FFCC66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29917" name="Group 1966"/>
            <p:cNvGrpSpPr>
              <a:grpSpLocks/>
            </p:cNvGrpSpPr>
            <p:nvPr/>
          </p:nvGrpSpPr>
          <p:grpSpPr bwMode="auto">
            <a:xfrm>
              <a:off x="4961797" y="2510163"/>
              <a:ext cx="1396568" cy="110406"/>
              <a:chOff x="286" y="1837"/>
              <a:chExt cx="1685" cy="148"/>
            </a:xfrm>
          </p:grpSpPr>
          <p:sp>
            <p:nvSpPr>
              <p:cNvPr id="30458" name="Rectangle 1967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59" name="Rectangle 1968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60" name="Rectangle 1969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61" name="Rectangle 1970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62" name="Rectangle 1971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63" name="Rectangle 1972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64" name="Rectangle 1973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65" name="Rectangle 1974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66" name="Rectangle 1975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67" name="Rectangle 1976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7" name="Rectangle 1977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69" name="Oval 1978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9" name="Oval 1979"/>
              <p:cNvSpPr>
                <a:spLocks noChangeArrowheads="1"/>
              </p:cNvSpPr>
              <p:nvPr/>
            </p:nvSpPr>
            <p:spPr bwMode="auto">
              <a:xfrm>
                <a:off x="1752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0" name="Oval 1980"/>
              <p:cNvSpPr>
                <a:spLocks noChangeArrowheads="1"/>
              </p:cNvSpPr>
              <p:nvPr/>
            </p:nvSpPr>
            <p:spPr bwMode="auto">
              <a:xfrm>
                <a:off x="1792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1" name="Oval 1981"/>
              <p:cNvSpPr>
                <a:spLocks noChangeArrowheads="1"/>
              </p:cNvSpPr>
              <p:nvPr/>
            </p:nvSpPr>
            <p:spPr bwMode="auto">
              <a:xfrm>
                <a:off x="1831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2" name="Oval 1982"/>
              <p:cNvSpPr>
                <a:spLocks noChangeArrowheads="1"/>
              </p:cNvSpPr>
              <p:nvPr/>
            </p:nvSpPr>
            <p:spPr bwMode="auto">
              <a:xfrm>
                <a:off x="1752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3" name="Oval 1983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4" name="Oval 1984"/>
              <p:cNvSpPr>
                <a:spLocks noChangeArrowheads="1"/>
              </p:cNvSpPr>
              <p:nvPr/>
            </p:nvSpPr>
            <p:spPr bwMode="auto">
              <a:xfrm>
                <a:off x="1923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476" name="Picture 1985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477" name="Line 1986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78" name="Line 1987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18" name="Group 1988"/>
            <p:cNvGrpSpPr>
              <a:grpSpLocks/>
            </p:cNvGrpSpPr>
            <p:nvPr/>
          </p:nvGrpSpPr>
          <p:grpSpPr bwMode="auto">
            <a:xfrm>
              <a:off x="4961797" y="2402267"/>
              <a:ext cx="1396568" cy="110406"/>
              <a:chOff x="286" y="1837"/>
              <a:chExt cx="1685" cy="148"/>
            </a:xfrm>
          </p:grpSpPr>
          <p:sp>
            <p:nvSpPr>
              <p:cNvPr id="30437" name="Rectangle 1989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38" name="Rectangle 1990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39" name="Rectangle 1991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40" name="Rectangle 1992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41" name="Rectangle 1993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42" name="Rectangle 1994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43" name="Rectangle 1995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44" name="Rectangle 1996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45" name="Rectangle 1997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46" name="Rectangle 1998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6" name="Rectangle 1999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48" name="Oval 2000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8" name="Oval 2001"/>
              <p:cNvSpPr>
                <a:spLocks noChangeArrowheads="1"/>
              </p:cNvSpPr>
              <p:nvPr/>
            </p:nvSpPr>
            <p:spPr bwMode="auto">
              <a:xfrm>
                <a:off x="1752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9" name="Oval 2002"/>
              <p:cNvSpPr>
                <a:spLocks noChangeArrowheads="1"/>
              </p:cNvSpPr>
              <p:nvPr/>
            </p:nvSpPr>
            <p:spPr bwMode="auto">
              <a:xfrm>
                <a:off x="1792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0" name="Oval 2003"/>
              <p:cNvSpPr>
                <a:spLocks noChangeArrowheads="1"/>
              </p:cNvSpPr>
              <p:nvPr/>
            </p:nvSpPr>
            <p:spPr bwMode="auto">
              <a:xfrm>
                <a:off x="1831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1" name="Oval 2004"/>
              <p:cNvSpPr>
                <a:spLocks noChangeArrowheads="1"/>
              </p:cNvSpPr>
              <p:nvPr/>
            </p:nvSpPr>
            <p:spPr bwMode="auto">
              <a:xfrm>
                <a:off x="1752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2" name="Oval 2005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3" name="Oval 2006"/>
              <p:cNvSpPr>
                <a:spLocks noChangeArrowheads="1"/>
              </p:cNvSpPr>
              <p:nvPr/>
            </p:nvSpPr>
            <p:spPr bwMode="auto">
              <a:xfrm>
                <a:off x="1923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455" name="Picture 2007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456" name="Line 2008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57" name="Line 2009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19" name="Group 2010"/>
            <p:cNvGrpSpPr>
              <a:grpSpLocks/>
            </p:cNvGrpSpPr>
            <p:nvPr/>
          </p:nvGrpSpPr>
          <p:grpSpPr bwMode="auto">
            <a:xfrm>
              <a:off x="4961797" y="2618059"/>
              <a:ext cx="1396568" cy="110406"/>
              <a:chOff x="286" y="1837"/>
              <a:chExt cx="1685" cy="148"/>
            </a:xfrm>
          </p:grpSpPr>
          <p:sp>
            <p:nvSpPr>
              <p:cNvPr id="30416" name="Rectangle 2011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17" name="Rectangle 2012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18" name="Rectangle 2013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19" name="Rectangle 2014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20" name="Rectangle 2015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21" name="Rectangle 2016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22" name="Rectangle 2017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23" name="Rectangle 2018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24" name="Rectangle 2019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25" name="Rectangle 2020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95" name="Rectangle 2021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27" name="Oval 2022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97" name="Oval 2023"/>
              <p:cNvSpPr>
                <a:spLocks noChangeArrowheads="1"/>
              </p:cNvSpPr>
              <p:nvPr/>
            </p:nvSpPr>
            <p:spPr bwMode="auto">
              <a:xfrm>
                <a:off x="1752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98" name="Oval 2024"/>
              <p:cNvSpPr>
                <a:spLocks noChangeArrowheads="1"/>
              </p:cNvSpPr>
              <p:nvPr/>
            </p:nvSpPr>
            <p:spPr bwMode="auto">
              <a:xfrm>
                <a:off x="1792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99" name="Oval 2025"/>
              <p:cNvSpPr>
                <a:spLocks noChangeArrowheads="1"/>
              </p:cNvSpPr>
              <p:nvPr/>
            </p:nvSpPr>
            <p:spPr bwMode="auto">
              <a:xfrm>
                <a:off x="1831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00" name="Oval 2026"/>
              <p:cNvSpPr>
                <a:spLocks noChangeArrowheads="1"/>
              </p:cNvSpPr>
              <p:nvPr/>
            </p:nvSpPr>
            <p:spPr bwMode="auto">
              <a:xfrm>
                <a:off x="1752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01" name="Oval 2027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02" name="Oval 2028"/>
              <p:cNvSpPr>
                <a:spLocks noChangeArrowheads="1"/>
              </p:cNvSpPr>
              <p:nvPr/>
            </p:nvSpPr>
            <p:spPr bwMode="auto">
              <a:xfrm>
                <a:off x="1923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434" name="Picture 2029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435" name="Line 2030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36" name="Line 2031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0" name="Group 2032"/>
            <p:cNvGrpSpPr>
              <a:grpSpLocks/>
            </p:cNvGrpSpPr>
            <p:nvPr/>
          </p:nvGrpSpPr>
          <p:grpSpPr bwMode="auto">
            <a:xfrm>
              <a:off x="4961797" y="2725955"/>
              <a:ext cx="1396568" cy="110406"/>
              <a:chOff x="286" y="1837"/>
              <a:chExt cx="1685" cy="148"/>
            </a:xfrm>
          </p:grpSpPr>
          <p:sp>
            <p:nvSpPr>
              <p:cNvPr id="30395" name="Rectangle 2033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96" name="Rectangle 2034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97" name="Rectangle 2035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98" name="Rectangle 2036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99" name="Rectangle 2037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00" name="Rectangle 2038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01" name="Rectangle 2039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02" name="Rectangle 2040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03" name="Rectangle 2041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404" name="Rectangle 2042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" name="Rectangle 2043"/>
              <p:cNvSpPr>
                <a:spLocks noChangeArrowheads="1"/>
              </p:cNvSpPr>
              <p:nvPr/>
            </p:nvSpPr>
            <p:spPr bwMode="auto">
              <a:xfrm>
                <a:off x="1246" y="1884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406" name="Oval 2044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6" name="Oval 2045"/>
              <p:cNvSpPr>
                <a:spLocks noChangeArrowheads="1"/>
              </p:cNvSpPr>
              <p:nvPr/>
            </p:nvSpPr>
            <p:spPr bwMode="auto">
              <a:xfrm>
                <a:off x="1752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77" name="Oval 2046"/>
              <p:cNvSpPr>
                <a:spLocks noChangeArrowheads="1"/>
              </p:cNvSpPr>
              <p:nvPr/>
            </p:nvSpPr>
            <p:spPr bwMode="auto">
              <a:xfrm>
                <a:off x="1792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78" name="Oval 2047"/>
              <p:cNvSpPr>
                <a:spLocks noChangeArrowheads="1"/>
              </p:cNvSpPr>
              <p:nvPr/>
            </p:nvSpPr>
            <p:spPr bwMode="auto">
              <a:xfrm>
                <a:off x="1831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79" name="Oval 2048"/>
              <p:cNvSpPr>
                <a:spLocks noChangeArrowheads="1"/>
              </p:cNvSpPr>
              <p:nvPr/>
            </p:nvSpPr>
            <p:spPr bwMode="auto">
              <a:xfrm>
                <a:off x="1752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80" name="Oval 2049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81" name="Oval 2050"/>
              <p:cNvSpPr>
                <a:spLocks noChangeArrowheads="1"/>
              </p:cNvSpPr>
              <p:nvPr/>
            </p:nvSpPr>
            <p:spPr bwMode="auto">
              <a:xfrm>
                <a:off x="1923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413" name="Picture 2051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414" name="Line 2052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15" name="Line 2053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1" name="Group 2054"/>
            <p:cNvGrpSpPr>
              <a:grpSpLocks/>
            </p:cNvGrpSpPr>
            <p:nvPr/>
          </p:nvGrpSpPr>
          <p:grpSpPr bwMode="auto">
            <a:xfrm>
              <a:off x="4961797" y="2940495"/>
              <a:ext cx="1396568" cy="110406"/>
              <a:chOff x="286" y="1837"/>
              <a:chExt cx="1685" cy="148"/>
            </a:xfrm>
          </p:grpSpPr>
          <p:sp>
            <p:nvSpPr>
              <p:cNvPr id="30374" name="Rectangle 2055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75" name="Rectangle 2056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76" name="Rectangle 2057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77" name="Rectangle 2058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78" name="Rectangle 2059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79" name="Rectangle 2060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80" name="Rectangle 2061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81" name="Rectangle 2062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82" name="Rectangle 2063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83" name="Rectangle 2064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53" name="Rectangle 2065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385" name="Oval 2066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55" name="Oval 2067"/>
              <p:cNvSpPr>
                <a:spLocks noChangeArrowheads="1"/>
              </p:cNvSpPr>
              <p:nvPr/>
            </p:nvSpPr>
            <p:spPr bwMode="auto">
              <a:xfrm>
                <a:off x="1752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56" name="Oval 2068"/>
              <p:cNvSpPr>
                <a:spLocks noChangeArrowheads="1"/>
              </p:cNvSpPr>
              <p:nvPr/>
            </p:nvSpPr>
            <p:spPr bwMode="auto">
              <a:xfrm>
                <a:off x="179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57" name="Oval 2069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58" name="Oval 2070"/>
              <p:cNvSpPr>
                <a:spLocks noChangeArrowheads="1"/>
              </p:cNvSpPr>
              <p:nvPr/>
            </p:nvSpPr>
            <p:spPr bwMode="auto">
              <a:xfrm>
                <a:off x="1752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59" name="Oval 2071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60" name="Oval 2072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392" name="Picture 2073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393" name="Line 2074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94" name="Line 2075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2" name="Group 2076"/>
            <p:cNvGrpSpPr>
              <a:grpSpLocks/>
            </p:cNvGrpSpPr>
            <p:nvPr/>
          </p:nvGrpSpPr>
          <p:grpSpPr bwMode="auto">
            <a:xfrm>
              <a:off x="4961797" y="3155033"/>
              <a:ext cx="1396568" cy="110406"/>
              <a:chOff x="286" y="1837"/>
              <a:chExt cx="1685" cy="148"/>
            </a:xfrm>
          </p:grpSpPr>
          <p:sp>
            <p:nvSpPr>
              <p:cNvPr id="30353" name="Rectangle 2077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54" name="Rectangle 2078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55" name="Rectangle 2079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56" name="Rectangle 2080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57" name="Rectangle 2081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58" name="Rectangle 2082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59" name="Rectangle 2083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60" name="Rectangle 2084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61" name="Rectangle 2085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62" name="Rectangle 2086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32" name="Rectangle 2087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364" name="Oval 2088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34" name="Oval 2089"/>
              <p:cNvSpPr>
                <a:spLocks noChangeArrowheads="1"/>
              </p:cNvSpPr>
              <p:nvPr/>
            </p:nvSpPr>
            <p:spPr bwMode="auto">
              <a:xfrm>
                <a:off x="1752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35" name="Oval 2090"/>
              <p:cNvSpPr>
                <a:spLocks noChangeArrowheads="1"/>
              </p:cNvSpPr>
              <p:nvPr/>
            </p:nvSpPr>
            <p:spPr bwMode="auto">
              <a:xfrm>
                <a:off x="179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36" name="Oval 2091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37" name="Oval 2092"/>
              <p:cNvSpPr>
                <a:spLocks noChangeArrowheads="1"/>
              </p:cNvSpPr>
              <p:nvPr/>
            </p:nvSpPr>
            <p:spPr bwMode="auto">
              <a:xfrm>
                <a:off x="1752" y="1891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38" name="Oval 2093"/>
              <p:cNvSpPr>
                <a:spLocks noChangeArrowheads="1"/>
              </p:cNvSpPr>
              <p:nvPr/>
            </p:nvSpPr>
            <p:spPr bwMode="auto">
              <a:xfrm>
                <a:off x="1831" y="1891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39" name="Oval 2094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371" name="Picture 2095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372" name="Line 2096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73" name="Line 2097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3" name="Group 2098"/>
            <p:cNvGrpSpPr>
              <a:grpSpLocks/>
            </p:cNvGrpSpPr>
            <p:nvPr/>
          </p:nvGrpSpPr>
          <p:grpSpPr bwMode="auto">
            <a:xfrm>
              <a:off x="4961797" y="3048391"/>
              <a:ext cx="1396568" cy="110406"/>
              <a:chOff x="286" y="1837"/>
              <a:chExt cx="1685" cy="148"/>
            </a:xfrm>
          </p:grpSpPr>
          <p:sp>
            <p:nvSpPr>
              <p:cNvPr id="30332" name="Rectangle 2099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33" name="Rectangle 2100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34" name="Rectangle 2101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35" name="Rectangle 2102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36" name="Rectangle 2103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37" name="Rectangle 2104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38" name="Rectangle 2105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39" name="Rectangle 2106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40" name="Rectangle 2107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41" name="Rectangle 2108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11" name="Rectangle 2109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343" name="Oval 2110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13" name="Oval 2111"/>
              <p:cNvSpPr>
                <a:spLocks noChangeArrowheads="1"/>
              </p:cNvSpPr>
              <p:nvPr/>
            </p:nvSpPr>
            <p:spPr bwMode="auto">
              <a:xfrm>
                <a:off x="1752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14" name="Oval 2112"/>
              <p:cNvSpPr>
                <a:spLocks noChangeArrowheads="1"/>
              </p:cNvSpPr>
              <p:nvPr/>
            </p:nvSpPr>
            <p:spPr bwMode="auto">
              <a:xfrm>
                <a:off x="1792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15" name="Oval 2113"/>
              <p:cNvSpPr>
                <a:spLocks noChangeArrowheads="1"/>
              </p:cNvSpPr>
              <p:nvPr/>
            </p:nvSpPr>
            <p:spPr bwMode="auto">
              <a:xfrm>
                <a:off x="1831" y="1854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16" name="Oval 2114"/>
              <p:cNvSpPr>
                <a:spLocks noChangeArrowheads="1"/>
              </p:cNvSpPr>
              <p:nvPr/>
            </p:nvSpPr>
            <p:spPr bwMode="auto">
              <a:xfrm>
                <a:off x="1752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17" name="Oval 2115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918" name="Oval 2116"/>
              <p:cNvSpPr>
                <a:spLocks noChangeArrowheads="1"/>
              </p:cNvSpPr>
              <p:nvPr/>
            </p:nvSpPr>
            <p:spPr bwMode="auto">
              <a:xfrm>
                <a:off x="1923" y="1854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350" name="Picture 2117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351" name="Line 2118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52" name="Line 2119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4" name="Group 2120"/>
            <p:cNvGrpSpPr>
              <a:grpSpLocks/>
            </p:cNvGrpSpPr>
            <p:nvPr/>
          </p:nvGrpSpPr>
          <p:grpSpPr bwMode="auto">
            <a:xfrm>
              <a:off x="4961797" y="2832599"/>
              <a:ext cx="1396568" cy="110406"/>
              <a:chOff x="286" y="1837"/>
              <a:chExt cx="1685" cy="148"/>
            </a:xfrm>
          </p:grpSpPr>
          <p:sp>
            <p:nvSpPr>
              <p:cNvPr id="30311" name="Rectangle 2121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12" name="Rectangle 2122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13" name="Rectangle 2123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14" name="Rectangle 2124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15" name="Rectangle 2125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16" name="Rectangle 2126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17" name="Rectangle 2127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18" name="Rectangle 2128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19" name="Rectangle 2129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320" name="Rectangle 2130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90" name="Rectangle 2131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322" name="Oval 2132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92" name="Oval 2133"/>
              <p:cNvSpPr>
                <a:spLocks noChangeArrowheads="1"/>
              </p:cNvSpPr>
              <p:nvPr/>
            </p:nvSpPr>
            <p:spPr bwMode="auto">
              <a:xfrm>
                <a:off x="1752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93" name="Oval 2134"/>
              <p:cNvSpPr>
                <a:spLocks noChangeArrowheads="1"/>
              </p:cNvSpPr>
              <p:nvPr/>
            </p:nvSpPr>
            <p:spPr bwMode="auto">
              <a:xfrm>
                <a:off x="179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94" name="Oval 2135"/>
              <p:cNvSpPr>
                <a:spLocks noChangeArrowheads="1"/>
              </p:cNvSpPr>
              <p:nvPr/>
            </p:nvSpPr>
            <p:spPr bwMode="auto">
              <a:xfrm>
                <a:off x="1831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95" name="Oval 2136"/>
              <p:cNvSpPr>
                <a:spLocks noChangeArrowheads="1"/>
              </p:cNvSpPr>
              <p:nvPr/>
            </p:nvSpPr>
            <p:spPr bwMode="auto">
              <a:xfrm>
                <a:off x="1752" y="1892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96" name="Oval 2137"/>
              <p:cNvSpPr>
                <a:spLocks noChangeArrowheads="1"/>
              </p:cNvSpPr>
              <p:nvPr/>
            </p:nvSpPr>
            <p:spPr bwMode="auto">
              <a:xfrm>
                <a:off x="1831" y="1892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97" name="Oval 2138"/>
              <p:cNvSpPr>
                <a:spLocks noChangeArrowheads="1"/>
              </p:cNvSpPr>
              <p:nvPr/>
            </p:nvSpPr>
            <p:spPr bwMode="auto">
              <a:xfrm>
                <a:off x="192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329" name="Picture 2139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330" name="Line 2140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31" name="Line 2141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5" name="Group 2147"/>
            <p:cNvGrpSpPr>
              <a:grpSpLocks/>
            </p:cNvGrpSpPr>
            <p:nvPr/>
          </p:nvGrpSpPr>
          <p:grpSpPr bwMode="auto">
            <a:xfrm>
              <a:off x="3160686" y="4363221"/>
              <a:ext cx="1396568" cy="110406"/>
              <a:chOff x="286" y="1837"/>
              <a:chExt cx="1685" cy="148"/>
            </a:xfrm>
          </p:grpSpPr>
          <p:sp>
            <p:nvSpPr>
              <p:cNvPr id="30290" name="Rectangle 2148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1" name="Rectangle 2149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2" name="Rectangle 2150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3" name="Rectangle 2151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4" name="Rectangle 2152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5" name="Rectangle 2153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6" name="Rectangle 2154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7" name="Rectangle 2155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8" name="Rectangle 2156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99" name="Rectangle 2157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69" name="Rectangle 2158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301" name="Oval 2159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71" name="Oval 2160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72" name="Oval 2161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73" name="Oval 2162"/>
              <p:cNvSpPr>
                <a:spLocks noChangeArrowheads="1"/>
              </p:cNvSpPr>
              <p:nvPr/>
            </p:nvSpPr>
            <p:spPr bwMode="auto">
              <a:xfrm>
                <a:off x="183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74" name="Oval 2163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75" name="Oval 2164"/>
              <p:cNvSpPr>
                <a:spLocks noChangeArrowheads="1"/>
              </p:cNvSpPr>
              <p:nvPr/>
            </p:nvSpPr>
            <p:spPr bwMode="auto">
              <a:xfrm>
                <a:off x="1832" y="1891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76" name="Oval 2165"/>
              <p:cNvSpPr>
                <a:spLocks noChangeArrowheads="1"/>
              </p:cNvSpPr>
              <p:nvPr/>
            </p:nvSpPr>
            <p:spPr bwMode="auto">
              <a:xfrm>
                <a:off x="1924" y="1853"/>
                <a:ext cx="29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308" name="Picture 2166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309" name="Line 2167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10" name="Line 2168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6" name="Group 2169"/>
            <p:cNvGrpSpPr>
              <a:grpSpLocks/>
            </p:cNvGrpSpPr>
            <p:nvPr/>
          </p:nvGrpSpPr>
          <p:grpSpPr bwMode="auto">
            <a:xfrm>
              <a:off x="3160686" y="4577759"/>
              <a:ext cx="1396568" cy="110406"/>
              <a:chOff x="286" y="1837"/>
              <a:chExt cx="1685" cy="148"/>
            </a:xfrm>
          </p:grpSpPr>
          <p:sp>
            <p:nvSpPr>
              <p:cNvPr id="30269" name="Rectangle 2170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0" name="Rectangle 2171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1" name="Rectangle 2172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2" name="Rectangle 2173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3" name="Rectangle 2174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4" name="Rectangle 2175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5" name="Rectangle 2176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6" name="Rectangle 2177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7" name="Rectangle 2178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78" name="Rectangle 2179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48" name="Rectangle 2180"/>
              <p:cNvSpPr>
                <a:spLocks noChangeArrowheads="1"/>
              </p:cNvSpPr>
              <p:nvPr/>
            </p:nvSpPr>
            <p:spPr bwMode="auto">
              <a:xfrm>
                <a:off x="1246" y="1885"/>
                <a:ext cx="174" cy="6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80" name="Oval 2181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50" name="Oval 2182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51" name="Oval 2183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52" name="Oval 2184"/>
              <p:cNvSpPr>
                <a:spLocks noChangeArrowheads="1"/>
              </p:cNvSpPr>
              <p:nvPr/>
            </p:nvSpPr>
            <p:spPr bwMode="auto">
              <a:xfrm>
                <a:off x="1832" y="1853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53" name="Oval 2185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54" name="Oval 2186"/>
              <p:cNvSpPr>
                <a:spLocks noChangeArrowheads="1"/>
              </p:cNvSpPr>
              <p:nvPr/>
            </p:nvSpPr>
            <p:spPr bwMode="auto">
              <a:xfrm>
                <a:off x="1832" y="1891"/>
                <a:ext cx="23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55" name="Oval 2187"/>
              <p:cNvSpPr>
                <a:spLocks noChangeArrowheads="1"/>
              </p:cNvSpPr>
              <p:nvPr/>
            </p:nvSpPr>
            <p:spPr bwMode="auto">
              <a:xfrm>
                <a:off x="1924" y="1853"/>
                <a:ext cx="29" cy="21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287" name="Picture 2188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288" name="Line 2189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89" name="Line 2190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7" name="Group 2191"/>
            <p:cNvGrpSpPr>
              <a:grpSpLocks/>
            </p:cNvGrpSpPr>
            <p:nvPr/>
          </p:nvGrpSpPr>
          <p:grpSpPr bwMode="auto">
            <a:xfrm>
              <a:off x="3160686" y="4471118"/>
              <a:ext cx="1396568" cy="110406"/>
              <a:chOff x="286" y="1837"/>
              <a:chExt cx="1685" cy="148"/>
            </a:xfrm>
          </p:grpSpPr>
          <p:sp>
            <p:nvSpPr>
              <p:cNvPr id="30248" name="Rectangle 2192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49" name="Rectangle 2193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50" name="Rectangle 2194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51" name="Rectangle 2195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52" name="Rectangle 2196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53" name="Rectangle 2197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54" name="Rectangle 2198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55" name="Rectangle 2199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56" name="Rectangle 2200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57" name="Rectangle 2201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27" name="Rectangle 2202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59" name="Oval 2203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29" name="Oval 2204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30" name="Oval 2205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31" name="Oval 2206"/>
              <p:cNvSpPr>
                <a:spLocks noChangeArrowheads="1"/>
              </p:cNvSpPr>
              <p:nvPr/>
            </p:nvSpPr>
            <p:spPr bwMode="auto">
              <a:xfrm>
                <a:off x="183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32" name="Oval 2207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33" name="Oval 2208"/>
              <p:cNvSpPr>
                <a:spLocks noChangeArrowheads="1"/>
              </p:cNvSpPr>
              <p:nvPr/>
            </p:nvSpPr>
            <p:spPr bwMode="auto">
              <a:xfrm>
                <a:off x="1832" y="1891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34" name="Oval 2209"/>
              <p:cNvSpPr>
                <a:spLocks noChangeArrowheads="1"/>
              </p:cNvSpPr>
              <p:nvPr/>
            </p:nvSpPr>
            <p:spPr bwMode="auto">
              <a:xfrm>
                <a:off x="1924" y="1853"/>
                <a:ext cx="29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266" name="Picture 2210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267" name="Line 2211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68" name="Line 2212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28" name="Group 2235"/>
            <p:cNvGrpSpPr>
              <a:grpSpLocks/>
            </p:cNvGrpSpPr>
            <p:nvPr/>
          </p:nvGrpSpPr>
          <p:grpSpPr bwMode="auto">
            <a:xfrm>
              <a:off x="3160686" y="4698201"/>
              <a:ext cx="1396568" cy="110406"/>
              <a:chOff x="286" y="1837"/>
              <a:chExt cx="1685" cy="148"/>
            </a:xfrm>
          </p:grpSpPr>
          <p:sp>
            <p:nvSpPr>
              <p:cNvPr id="30227" name="Rectangle 2236"/>
              <p:cNvSpPr>
                <a:spLocks noChangeArrowheads="1"/>
              </p:cNvSpPr>
              <p:nvPr/>
            </p:nvSpPr>
            <p:spPr bwMode="auto">
              <a:xfrm>
                <a:off x="286" y="1837"/>
                <a:ext cx="1685" cy="148"/>
              </a:xfrm>
              <a:prstGeom prst="rect">
                <a:avLst/>
              </a:prstGeom>
              <a:solidFill>
                <a:srgbClr val="80808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28" name="Rectangle 2237"/>
              <p:cNvSpPr>
                <a:spLocks noChangeArrowheads="1"/>
              </p:cNvSpPr>
              <p:nvPr/>
            </p:nvSpPr>
            <p:spPr bwMode="auto">
              <a:xfrm>
                <a:off x="342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29" name="Rectangle 2238"/>
              <p:cNvSpPr>
                <a:spLocks noChangeArrowheads="1"/>
              </p:cNvSpPr>
              <p:nvPr/>
            </p:nvSpPr>
            <p:spPr bwMode="auto">
              <a:xfrm>
                <a:off x="342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30" name="Rectangle 2239"/>
              <p:cNvSpPr>
                <a:spLocks noChangeArrowheads="1"/>
              </p:cNvSpPr>
              <p:nvPr/>
            </p:nvSpPr>
            <p:spPr bwMode="auto">
              <a:xfrm>
                <a:off x="342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31" name="Rectangle 2240"/>
              <p:cNvSpPr>
                <a:spLocks noChangeArrowheads="1"/>
              </p:cNvSpPr>
              <p:nvPr/>
            </p:nvSpPr>
            <p:spPr bwMode="auto">
              <a:xfrm>
                <a:off x="646" y="1856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32" name="Rectangle 2241"/>
              <p:cNvSpPr>
                <a:spLocks noChangeArrowheads="1"/>
              </p:cNvSpPr>
              <p:nvPr/>
            </p:nvSpPr>
            <p:spPr bwMode="auto">
              <a:xfrm>
                <a:off x="646" y="1898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33" name="Rectangle 2242"/>
              <p:cNvSpPr>
                <a:spLocks noChangeArrowheads="1"/>
              </p:cNvSpPr>
              <p:nvPr/>
            </p:nvSpPr>
            <p:spPr bwMode="auto">
              <a:xfrm>
                <a:off x="646" y="1940"/>
                <a:ext cx="288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34" name="Rectangle 2243"/>
              <p:cNvSpPr>
                <a:spLocks noChangeArrowheads="1"/>
              </p:cNvSpPr>
              <p:nvPr/>
            </p:nvSpPr>
            <p:spPr bwMode="auto">
              <a:xfrm>
                <a:off x="949" y="1856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35" name="Rectangle 2244"/>
              <p:cNvSpPr>
                <a:spLocks noChangeArrowheads="1"/>
              </p:cNvSpPr>
              <p:nvPr/>
            </p:nvSpPr>
            <p:spPr bwMode="auto">
              <a:xfrm>
                <a:off x="949" y="1898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36" name="Rectangle 2245"/>
              <p:cNvSpPr>
                <a:spLocks noChangeArrowheads="1"/>
              </p:cNvSpPr>
              <p:nvPr/>
            </p:nvSpPr>
            <p:spPr bwMode="auto">
              <a:xfrm>
                <a:off x="949" y="1940"/>
                <a:ext cx="289" cy="33"/>
              </a:xfrm>
              <a:prstGeom prst="rect">
                <a:avLst/>
              </a:prstGeom>
              <a:solidFill>
                <a:srgbClr val="33333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06" name="Rectangle 2246"/>
              <p:cNvSpPr>
                <a:spLocks noChangeArrowheads="1"/>
              </p:cNvSpPr>
              <p:nvPr/>
            </p:nvSpPr>
            <p:spPr bwMode="auto">
              <a:xfrm>
                <a:off x="1246" y="1883"/>
                <a:ext cx="174" cy="70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100000">
                    <a:schemeClr val="bg2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38" name="Oval 2247"/>
              <p:cNvSpPr>
                <a:spLocks noChangeArrowheads="1"/>
              </p:cNvSpPr>
              <p:nvPr/>
            </p:nvSpPr>
            <p:spPr bwMode="auto">
              <a:xfrm>
                <a:off x="1203" y="1887"/>
                <a:ext cx="69" cy="60"/>
              </a:xfrm>
              <a:prstGeom prst="ellipse">
                <a:avLst/>
              </a:prstGeom>
              <a:solidFill>
                <a:srgbClr val="DDDDD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808" name="Oval 2248"/>
              <p:cNvSpPr>
                <a:spLocks noChangeArrowheads="1"/>
              </p:cNvSpPr>
              <p:nvPr/>
            </p:nvSpPr>
            <p:spPr bwMode="auto">
              <a:xfrm>
                <a:off x="1753" y="1853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09" name="Oval 2249"/>
              <p:cNvSpPr>
                <a:spLocks noChangeArrowheads="1"/>
              </p:cNvSpPr>
              <p:nvPr/>
            </p:nvSpPr>
            <p:spPr bwMode="auto">
              <a:xfrm>
                <a:off x="1793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10" name="Oval 2250"/>
              <p:cNvSpPr>
                <a:spLocks noChangeArrowheads="1"/>
              </p:cNvSpPr>
              <p:nvPr/>
            </p:nvSpPr>
            <p:spPr bwMode="auto">
              <a:xfrm>
                <a:off x="1832" y="1853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11" name="Oval 2251"/>
              <p:cNvSpPr>
                <a:spLocks noChangeArrowheads="1"/>
              </p:cNvSpPr>
              <p:nvPr/>
            </p:nvSpPr>
            <p:spPr bwMode="auto">
              <a:xfrm>
                <a:off x="1753" y="1891"/>
                <a:ext cx="25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12" name="Oval 2252"/>
              <p:cNvSpPr>
                <a:spLocks noChangeArrowheads="1"/>
              </p:cNvSpPr>
              <p:nvPr/>
            </p:nvSpPr>
            <p:spPr bwMode="auto">
              <a:xfrm>
                <a:off x="1832" y="1891"/>
                <a:ext cx="23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2813" name="Oval 2253"/>
              <p:cNvSpPr>
                <a:spLocks noChangeArrowheads="1"/>
              </p:cNvSpPr>
              <p:nvPr/>
            </p:nvSpPr>
            <p:spPr bwMode="auto">
              <a:xfrm>
                <a:off x="1924" y="1853"/>
                <a:ext cx="29" cy="19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0"/>
                      <a:invGamma/>
                    </a:schemeClr>
                  </a:gs>
                </a:gsLst>
                <a:lin ang="270000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pic>
            <p:nvPicPr>
              <p:cNvPr id="30245" name="Picture 2254" descr="http://www.charliex.net/m-SGI_bug.jpg (13051 bytes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" y="1905"/>
                <a:ext cx="86" cy="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246" name="Line 2255"/>
              <p:cNvSpPr>
                <a:spLocks noChangeShapeType="1"/>
              </p:cNvSpPr>
              <p:nvPr/>
            </p:nvSpPr>
            <p:spPr bwMode="auto">
              <a:xfrm>
                <a:off x="1462" y="1886"/>
                <a:ext cx="128" cy="0"/>
              </a:xfrm>
              <a:prstGeom prst="line">
                <a:avLst/>
              </a:prstGeom>
              <a:noFill/>
              <a:ln w="254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47" name="Line 2256"/>
              <p:cNvSpPr>
                <a:spLocks noChangeShapeType="1"/>
              </p:cNvSpPr>
              <p:nvPr/>
            </p:nvSpPr>
            <p:spPr bwMode="auto">
              <a:xfrm>
                <a:off x="1466" y="1942"/>
                <a:ext cx="242" cy="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929" name="Rectangle 2261"/>
            <p:cNvSpPr>
              <a:spLocks noChangeArrowheads="1"/>
            </p:cNvSpPr>
            <p:nvPr/>
          </p:nvSpPr>
          <p:spPr bwMode="auto">
            <a:xfrm>
              <a:off x="3159199" y="3741957"/>
              <a:ext cx="1386156" cy="213516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930" name="Group 2263"/>
            <p:cNvGrpSpPr>
              <a:grpSpLocks/>
            </p:cNvGrpSpPr>
            <p:nvPr/>
          </p:nvGrpSpPr>
          <p:grpSpPr bwMode="auto">
            <a:xfrm>
              <a:off x="3157720" y="3740935"/>
              <a:ext cx="462549" cy="70491"/>
              <a:chOff x="2586" y="3282"/>
              <a:chExt cx="311" cy="69"/>
            </a:xfrm>
          </p:grpSpPr>
          <p:sp>
            <p:nvSpPr>
              <p:cNvPr id="30223" name="Rectangle 2264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24" name="AutoShape 2265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94" name="Rectangle 2266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26" name="Freeform 2267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1" name="Group 2268"/>
            <p:cNvGrpSpPr>
              <a:grpSpLocks/>
            </p:cNvGrpSpPr>
            <p:nvPr/>
          </p:nvGrpSpPr>
          <p:grpSpPr bwMode="auto">
            <a:xfrm>
              <a:off x="3504258" y="3740935"/>
              <a:ext cx="462549" cy="70491"/>
              <a:chOff x="2586" y="3282"/>
              <a:chExt cx="311" cy="69"/>
            </a:xfrm>
          </p:grpSpPr>
          <p:sp>
            <p:nvSpPr>
              <p:cNvPr id="30219" name="Rectangle 2269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20" name="AutoShape 2270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90" name="Rectangle 2271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22" name="Freeform 2272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2" name="Group 2273"/>
            <p:cNvGrpSpPr>
              <a:grpSpLocks/>
            </p:cNvGrpSpPr>
            <p:nvPr/>
          </p:nvGrpSpPr>
          <p:grpSpPr bwMode="auto">
            <a:xfrm>
              <a:off x="3850797" y="3740935"/>
              <a:ext cx="462549" cy="70491"/>
              <a:chOff x="2586" y="3282"/>
              <a:chExt cx="311" cy="69"/>
            </a:xfrm>
          </p:grpSpPr>
          <p:sp>
            <p:nvSpPr>
              <p:cNvPr id="30215" name="Rectangle 2274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16" name="AutoShape 2275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86" name="Rectangle 2276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18" name="Freeform 2277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3" name="Group 2278"/>
            <p:cNvGrpSpPr>
              <a:grpSpLocks/>
            </p:cNvGrpSpPr>
            <p:nvPr/>
          </p:nvGrpSpPr>
          <p:grpSpPr bwMode="auto">
            <a:xfrm>
              <a:off x="4195850" y="3740935"/>
              <a:ext cx="462549" cy="70491"/>
              <a:chOff x="2586" y="3282"/>
              <a:chExt cx="311" cy="69"/>
            </a:xfrm>
          </p:grpSpPr>
          <p:sp>
            <p:nvSpPr>
              <p:cNvPr id="30211" name="Rectangle 2279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12" name="AutoShape 2280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82" name="Rectangle 2281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14" name="Freeform 2282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4" name="Group 2284"/>
            <p:cNvGrpSpPr>
              <a:grpSpLocks/>
            </p:cNvGrpSpPr>
            <p:nvPr/>
          </p:nvGrpSpPr>
          <p:grpSpPr bwMode="auto">
            <a:xfrm>
              <a:off x="3157720" y="3812447"/>
              <a:ext cx="462549" cy="70491"/>
              <a:chOff x="2586" y="3282"/>
              <a:chExt cx="311" cy="69"/>
            </a:xfrm>
          </p:grpSpPr>
          <p:sp>
            <p:nvSpPr>
              <p:cNvPr id="30207" name="Rectangle 2285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08" name="AutoShape 2286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78" name="Rectangle 2287"/>
              <p:cNvSpPr>
                <a:spLocks noChangeArrowheads="1"/>
              </p:cNvSpPr>
              <p:nvPr/>
            </p:nvSpPr>
            <p:spPr bwMode="auto">
              <a:xfrm>
                <a:off x="2789" y="3284"/>
                <a:ext cx="27" cy="65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10" name="Freeform 2288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5" name="Group 2289"/>
            <p:cNvGrpSpPr>
              <a:grpSpLocks/>
            </p:cNvGrpSpPr>
            <p:nvPr/>
          </p:nvGrpSpPr>
          <p:grpSpPr bwMode="auto">
            <a:xfrm>
              <a:off x="3504258" y="3812447"/>
              <a:ext cx="462549" cy="70491"/>
              <a:chOff x="2586" y="3282"/>
              <a:chExt cx="311" cy="69"/>
            </a:xfrm>
          </p:grpSpPr>
          <p:sp>
            <p:nvSpPr>
              <p:cNvPr id="30203" name="Rectangle 2290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04" name="AutoShape 2291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74" name="Rectangle 2292"/>
              <p:cNvSpPr>
                <a:spLocks noChangeArrowheads="1"/>
              </p:cNvSpPr>
              <p:nvPr/>
            </p:nvSpPr>
            <p:spPr bwMode="auto">
              <a:xfrm>
                <a:off x="2789" y="3284"/>
                <a:ext cx="27" cy="65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06" name="Freeform 2293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6" name="Group 2294"/>
            <p:cNvGrpSpPr>
              <a:grpSpLocks/>
            </p:cNvGrpSpPr>
            <p:nvPr/>
          </p:nvGrpSpPr>
          <p:grpSpPr bwMode="auto">
            <a:xfrm>
              <a:off x="3850797" y="3812447"/>
              <a:ext cx="462549" cy="70491"/>
              <a:chOff x="2586" y="3282"/>
              <a:chExt cx="311" cy="69"/>
            </a:xfrm>
          </p:grpSpPr>
          <p:sp>
            <p:nvSpPr>
              <p:cNvPr id="30199" name="Rectangle 2295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200" name="AutoShape 2296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70" name="Rectangle 2297"/>
              <p:cNvSpPr>
                <a:spLocks noChangeArrowheads="1"/>
              </p:cNvSpPr>
              <p:nvPr/>
            </p:nvSpPr>
            <p:spPr bwMode="auto">
              <a:xfrm>
                <a:off x="2789" y="3284"/>
                <a:ext cx="27" cy="65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202" name="Freeform 2298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7" name="Group 2299"/>
            <p:cNvGrpSpPr>
              <a:grpSpLocks/>
            </p:cNvGrpSpPr>
            <p:nvPr/>
          </p:nvGrpSpPr>
          <p:grpSpPr bwMode="auto">
            <a:xfrm>
              <a:off x="4195850" y="3812447"/>
              <a:ext cx="462549" cy="70491"/>
              <a:chOff x="2586" y="3282"/>
              <a:chExt cx="311" cy="69"/>
            </a:xfrm>
          </p:grpSpPr>
          <p:sp>
            <p:nvSpPr>
              <p:cNvPr id="30195" name="Rectangle 2300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96" name="AutoShape 2301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66" name="Rectangle 2302"/>
              <p:cNvSpPr>
                <a:spLocks noChangeArrowheads="1"/>
              </p:cNvSpPr>
              <p:nvPr/>
            </p:nvSpPr>
            <p:spPr bwMode="auto">
              <a:xfrm>
                <a:off x="2789" y="3284"/>
                <a:ext cx="27" cy="65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98" name="Freeform 2303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8" name="Group 2305"/>
            <p:cNvGrpSpPr>
              <a:grpSpLocks/>
            </p:cNvGrpSpPr>
            <p:nvPr/>
          </p:nvGrpSpPr>
          <p:grpSpPr bwMode="auto">
            <a:xfrm>
              <a:off x="3157720" y="3883961"/>
              <a:ext cx="462549" cy="70491"/>
              <a:chOff x="2586" y="3282"/>
              <a:chExt cx="311" cy="69"/>
            </a:xfrm>
          </p:grpSpPr>
          <p:sp>
            <p:nvSpPr>
              <p:cNvPr id="30191" name="Rectangle 2306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92" name="AutoShape 2307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62" name="Rectangle 2308"/>
              <p:cNvSpPr>
                <a:spLocks noChangeArrowheads="1"/>
              </p:cNvSpPr>
              <p:nvPr/>
            </p:nvSpPr>
            <p:spPr bwMode="auto">
              <a:xfrm>
                <a:off x="2789" y="3284"/>
                <a:ext cx="27" cy="65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94" name="Freeform 2309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39" name="Group 2310"/>
            <p:cNvGrpSpPr>
              <a:grpSpLocks/>
            </p:cNvGrpSpPr>
            <p:nvPr/>
          </p:nvGrpSpPr>
          <p:grpSpPr bwMode="auto">
            <a:xfrm>
              <a:off x="3504258" y="3883961"/>
              <a:ext cx="462549" cy="70491"/>
              <a:chOff x="2586" y="3282"/>
              <a:chExt cx="311" cy="69"/>
            </a:xfrm>
          </p:grpSpPr>
          <p:sp>
            <p:nvSpPr>
              <p:cNvPr id="30187" name="Rectangle 2311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88" name="AutoShape 2312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58" name="Rectangle 2313"/>
              <p:cNvSpPr>
                <a:spLocks noChangeArrowheads="1"/>
              </p:cNvSpPr>
              <p:nvPr/>
            </p:nvSpPr>
            <p:spPr bwMode="auto">
              <a:xfrm>
                <a:off x="2789" y="3284"/>
                <a:ext cx="27" cy="65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90" name="Freeform 2314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40" name="Group 2315"/>
            <p:cNvGrpSpPr>
              <a:grpSpLocks/>
            </p:cNvGrpSpPr>
            <p:nvPr/>
          </p:nvGrpSpPr>
          <p:grpSpPr bwMode="auto">
            <a:xfrm>
              <a:off x="3850797" y="3883961"/>
              <a:ext cx="462549" cy="70491"/>
              <a:chOff x="2586" y="3282"/>
              <a:chExt cx="311" cy="69"/>
            </a:xfrm>
          </p:grpSpPr>
          <p:sp>
            <p:nvSpPr>
              <p:cNvPr id="30183" name="Rectangle 2316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84" name="AutoShape 2317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54" name="Rectangle 2318"/>
              <p:cNvSpPr>
                <a:spLocks noChangeArrowheads="1"/>
              </p:cNvSpPr>
              <p:nvPr/>
            </p:nvSpPr>
            <p:spPr bwMode="auto">
              <a:xfrm>
                <a:off x="2789" y="3284"/>
                <a:ext cx="27" cy="65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86" name="Freeform 2319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41" name="Group 2320"/>
            <p:cNvGrpSpPr>
              <a:grpSpLocks/>
            </p:cNvGrpSpPr>
            <p:nvPr/>
          </p:nvGrpSpPr>
          <p:grpSpPr bwMode="auto">
            <a:xfrm>
              <a:off x="4195850" y="3883961"/>
              <a:ext cx="462549" cy="70491"/>
              <a:chOff x="2586" y="3282"/>
              <a:chExt cx="311" cy="69"/>
            </a:xfrm>
          </p:grpSpPr>
          <p:sp>
            <p:nvSpPr>
              <p:cNvPr id="30179" name="Rectangle 2321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80" name="AutoShape 2322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50" name="Rectangle 2323"/>
              <p:cNvSpPr>
                <a:spLocks noChangeArrowheads="1"/>
              </p:cNvSpPr>
              <p:nvPr/>
            </p:nvSpPr>
            <p:spPr bwMode="auto">
              <a:xfrm>
                <a:off x="2789" y="3284"/>
                <a:ext cx="27" cy="65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82" name="Freeform 2324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9942" name="Rectangle 2330"/>
            <p:cNvSpPr>
              <a:spLocks noChangeArrowheads="1"/>
            </p:cNvSpPr>
            <p:nvPr/>
          </p:nvSpPr>
          <p:spPr bwMode="auto">
            <a:xfrm>
              <a:off x="4984107" y="3277752"/>
              <a:ext cx="1386156" cy="213516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943" name="Group 2332"/>
            <p:cNvGrpSpPr>
              <a:grpSpLocks/>
            </p:cNvGrpSpPr>
            <p:nvPr/>
          </p:nvGrpSpPr>
          <p:grpSpPr bwMode="auto">
            <a:xfrm>
              <a:off x="4982620" y="3276729"/>
              <a:ext cx="462549" cy="70491"/>
              <a:chOff x="2586" y="3282"/>
              <a:chExt cx="311" cy="69"/>
            </a:xfrm>
          </p:grpSpPr>
          <p:sp>
            <p:nvSpPr>
              <p:cNvPr id="30175" name="Rectangle 2333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76" name="AutoShape 2334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46" name="Rectangle 2335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2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78" name="Freeform 2336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44" name="Group 2337"/>
            <p:cNvGrpSpPr>
              <a:grpSpLocks/>
            </p:cNvGrpSpPr>
            <p:nvPr/>
          </p:nvGrpSpPr>
          <p:grpSpPr bwMode="auto">
            <a:xfrm>
              <a:off x="5329159" y="3276729"/>
              <a:ext cx="462549" cy="70491"/>
              <a:chOff x="2586" y="3282"/>
              <a:chExt cx="311" cy="69"/>
            </a:xfrm>
          </p:grpSpPr>
          <p:sp>
            <p:nvSpPr>
              <p:cNvPr id="30171" name="Rectangle 2338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72" name="AutoShape 2339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42" name="Rectangle 2340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2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74" name="Freeform 2341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45" name="Group 2342"/>
            <p:cNvGrpSpPr>
              <a:grpSpLocks/>
            </p:cNvGrpSpPr>
            <p:nvPr/>
          </p:nvGrpSpPr>
          <p:grpSpPr bwMode="auto">
            <a:xfrm>
              <a:off x="5675697" y="3276729"/>
              <a:ext cx="462549" cy="70491"/>
              <a:chOff x="2586" y="3282"/>
              <a:chExt cx="311" cy="69"/>
            </a:xfrm>
          </p:grpSpPr>
          <p:sp>
            <p:nvSpPr>
              <p:cNvPr id="30167" name="Rectangle 2343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68" name="AutoShape 2344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38" name="Rectangle 2345"/>
              <p:cNvSpPr>
                <a:spLocks noChangeArrowheads="1"/>
              </p:cNvSpPr>
              <p:nvPr/>
            </p:nvSpPr>
            <p:spPr bwMode="auto">
              <a:xfrm>
                <a:off x="2791" y="3283"/>
                <a:ext cx="28" cy="62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70" name="Freeform 2346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46" name="Group 2347"/>
            <p:cNvGrpSpPr>
              <a:grpSpLocks/>
            </p:cNvGrpSpPr>
            <p:nvPr/>
          </p:nvGrpSpPr>
          <p:grpSpPr bwMode="auto">
            <a:xfrm>
              <a:off x="6020750" y="3276729"/>
              <a:ext cx="462549" cy="70491"/>
              <a:chOff x="2586" y="3282"/>
              <a:chExt cx="311" cy="69"/>
            </a:xfrm>
          </p:grpSpPr>
          <p:sp>
            <p:nvSpPr>
              <p:cNvPr id="30163" name="Rectangle 2348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64" name="AutoShape 2349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34" name="Rectangle 2350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2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66" name="Freeform 2351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47" name="Group 2353"/>
            <p:cNvGrpSpPr>
              <a:grpSpLocks/>
            </p:cNvGrpSpPr>
            <p:nvPr/>
          </p:nvGrpSpPr>
          <p:grpSpPr bwMode="auto">
            <a:xfrm>
              <a:off x="4982620" y="3348241"/>
              <a:ext cx="462549" cy="70491"/>
              <a:chOff x="2586" y="3282"/>
              <a:chExt cx="311" cy="69"/>
            </a:xfrm>
          </p:grpSpPr>
          <p:sp>
            <p:nvSpPr>
              <p:cNvPr id="30159" name="Rectangle 2354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60" name="AutoShape 2355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30" name="Rectangle 2356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62" name="Freeform 2357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48" name="Group 2358"/>
            <p:cNvGrpSpPr>
              <a:grpSpLocks/>
            </p:cNvGrpSpPr>
            <p:nvPr/>
          </p:nvGrpSpPr>
          <p:grpSpPr bwMode="auto">
            <a:xfrm>
              <a:off x="5329159" y="3348241"/>
              <a:ext cx="462549" cy="70491"/>
              <a:chOff x="2586" y="3282"/>
              <a:chExt cx="311" cy="69"/>
            </a:xfrm>
          </p:grpSpPr>
          <p:sp>
            <p:nvSpPr>
              <p:cNvPr id="30155" name="Rectangle 2359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56" name="AutoShape 2360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26" name="Rectangle 2361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58" name="Freeform 2362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49" name="Group 2363"/>
            <p:cNvGrpSpPr>
              <a:grpSpLocks/>
            </p:cNvGrpSpPr>
            <p:nvPr/>
          </p:nvGrpSpPr>
          <p:grpSpPr bwMode="auto">
            <a:xfrm>
              <a:off x="5675697" y="3348241"/>
              <a:ext cx="462549" cy="70491"/>
              <a:chOff x="2586" y="3282"/>
              <a:chExt cx="311" cy="69"/>
            </a:xfrm>
          </p:grpSpPr>
          <p:sp>
            <p:nvSpPr>
              <p:cNvPr id="30151" name="Rectangle 2364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52" name="AutoShape 2365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22" name="Rectangle 2366"/>
              <p:cNvSpPr>
                <a:spLocks noChangeArrowheads="1"/>
              </p:cNvSpPr>
              <p:nvPr/>
            </p:nvSpPr>
            <p:spPr bwMode="auto">
              <a:xfrm>
                <a:off x="2791" y="3283"/>
                <a:ext cx="28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54" name="Freeform 2367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50" name="Group 2368"/>
            <p:cNvGrpSpPr>
              <a:grpSpLocks/>
            </p:cNvGrpSpPr>
            <p:nvPr/>
          </p:nvGrpSpPr>
          <p:grpSpPr bwMode="auto">
            <a:xfrm>
              <a:off x="6020750" y="3348241"/>
              <a:ext cx="462549" cy="70491"/>
              <a:chOff x="2586" y="3282"/>
              <a:chExt cx="311" cy="69"/>
            </a:xfrm>
          </p:grpSpPr>
          <p:sp>
            <p:nvSpPr>
              <p:cNvPr id="30147" name="Rectangle 2369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48" name="AutoShape 2370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18" name="Rectangle 2371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50" name="Freeform 2372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51" name="Group 2374"/>
            <p:cNvGrpSpPr>
              <a:grpSpLocks/>
            </p:cNvGrpSpPr>
            <p:nvPr/>
          </p:nvGrpSpPr>
          <p:grpSpPr bwMode="auto">
            <a:xfrm>
              <a:off x="4982620" y="3419755"/>
              <a:ext cx="462549" cy="70491"/>
              <a:chOff x="2586" y="3282"/>
              <a:chExt cx="311" cy="69"/>
            </a:xfrm>
          </p:grpSpPr>
          <p:sp>
            <p:nvSpPr>
              <p:cNvPr id="30143" name="Rectangle 2375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44" name="AutoShape 2376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14" name="Rectangle 2377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46" name="Freeform 2378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52" name="Group 2379"/>
            <p:cNvGrpSpPr>
              <a:grpSpLocks/>
            </p:cNvGrpSpPr>
            <p:nvPr/>
          </p:nvGrpSpPr>
          <p:grpSpPr bwMode="auto">
            <a:xfrm>
              <a:off x="5329159" y="3419755"/>
              <a:ext cx="462549" cy="70491"/>
              <a:chOff x="2586" y="3282"/>
              <a:chExt cx="311" cy="69"/>
            </a:xfrm>
          </p:grpSpPr>
          <p:sp>
            <p:nvSpPr>
              <p:cNvPr id="30139" name="Rectangle 2380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40" name="AutoShape 2381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10" name="Rectangle 2382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42" name="Freeform 2383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53" name="Group 2384"/>
            <p:cNvGrpSpPr>
              <a:grpSpLocks/>
            </p:cNvGrpSpPr>
            <p:nvPr/>
          </p:nvGrpSpPr>
          <p:grpSpPr bwMode="auto">
            <a:xfrm>
              <a:off x="5675697" y="3419755"/>
              <a:ext cx="462549" cy="70491"/>
              <a:chOff x="2586" y="3282"/>
              <a:chExt cx="311" cy="69"/>
            </a:xfrm>
          </p:grpSpPr>
          <p:sp>
            <p:nvSpPr>
              <p:cNvPr id="30135" name="Rectangle 2385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36" name="AutoShape 2386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06" name="Rectangle 2387"/>
              <p:cNvSpPr>
                <a:spLocks noChangeArrowheads="1"/>
              </p:cNvSpPr>
              <p:nvPr/>
            </p:nvSpPr>
            <p:spPr bwMode="auto">
              <a:xfrm>
                <a:off x="2791" y="3283"/>
                <a:ext cx="28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38" name="Freeform 2388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54" name="Group 2389"/>
            <p:cNvGrpSpPr>
              <a:grpSpLocks/>
            </p:cNvGrpSpPr>
            <p:nvPr/>
          </p:nvGrpSpPr>
          <p:grpSpPr bwMode="auto">
            <a:xfrm>
              <a:off x="6020750" y="3419755"/>
              <a:ext cx="462549" cy="70491"/>
              <a:chOff x="2586" y="3282"/>
              <a:chExt cx="311" cy="69"/>
            </a:xfrm>
          </p:grpSpPr>
          <p:sp>
            <p:nvSpPr>
              <p:cNvPr id="30131" name="Rectangle 2390"/>
              <p:cNvSpPr>
                <a:spLocks noChangeArrowheads="1"/>
              </p:cNvSpPr>
              <p:nvPr/>
            </p:nvSpPr>
            <p:spPr bwMode="auto">
              <a:xfrm>
                <a:off x="2586" y="3282"/>
                <a:ext cx="230" cy="69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132" name="AutoShape 2391"/>
              <p:cNvSpPr>
                <a:spLocks noChangeArrowheads="1"/>
              </p:cNvSpPr>
              <p:nvPr/>
            </p:nvSpPr>
            <p:spPr bwMode="auto">
              <a:xfrm rot="5400000">
                <a:off x="2759" y="3207"/>
                <a:ext cx="57" cy="2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10849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927" y="10800"/>
                    </a:moveTo>
                    <a:cubicBezTo>
                      <a:pt x="10927" y="10870"/>
                      <a:pt x="10870" y="10927"/>
                      <a:pt x="10800" y="10927"/>
                    </a:cubicBezTo>
                    <a:cubicBezTo>
                      <a:pt x="10729" y="10926"/>
                      <a:pt x="10673" y="10870"/>
                      <a:pt x="10673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702" name="Rectangle 2392"/>
              <p:cNvSpPr>
                <a:spLocks noChangeArrowheads="1"/>
              </p:cNvSpPr>
              <p:nvPr/>
            </p:nvSpPr>
            <p:spPr bwMode="auto">
              <a:xfrm>
                <a:off x="2789" y="3283"/>
                <a:ext cx="27" cy="67"/>
              </a:xfrm>
              <a:prstGeom prst="rect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900"/>
              </a:p>
            </p:txBody>
          </p:sp>
          <p:sp>
            <p:nvSpPr>
              <p:cNvPr id="30134" name="Freeform 2393"/>
              <p:cNvSpPr>
                <a:spLocks/>
              </p:cNvSpPr>
              <p:nvPr/>
            </p:nvSpPr>
            <p:spPr bwMode="auto">
              <a:xfrm>
                <a:off x="2588" y="3285"/>
                <a:ext cx="142" cy="20"/>
              </a:xfrm>
              <a:custGeom>
                <a:avLst/>
                <a:gdLst>
                  <a:gd name="T0" fmla="*/ 0 w 142"/>
                  <a:gd name="T1" fmla="*/ 6 h 20"/>
                  <a:gd name="T2" fmla="*/ 37 w 142"/>
                  <a:gd name="T3" fmla="*/ 18 h 20"/>
                  <a:gd name="T4" fmla="*/ 66 w 142"/>
                  <a:gd name="T5" fmla="*/ 18 h 20"/>
                  <a:gd name="T6" fmla="*/ 99 w 142"/>
                  <a:gd name="T7" fmla="*/ 6 h 20"/>
                  <a:gd name="T8" fmla="*/ 142 w 142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2"/>
                  <a:gd name="T16" fmla="*/ 0 h 20"/>
                  <a:gd name="T17" fmla="*/ 142 w 142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2" h="20">
                    <a:moveTo>
                      <a:pt x="0" y="6"/>
                    </a:moveTo>
                    <a:cubicBezTo>
                      <a:pt x="13" y="11"/>
                      <a:pt x="26" y="16"/>
                      <a:pt x="37" y="18"/>
                    </a:cubicBezTo>
                    <a:cubicBezTo>
                      <a:pt x="48" y="20"/>
                      <a:pt x="56" y="20"/>
                      <a:pt x="66" y="18"/>
                    </a:cubicBezTo>
                    <a:cubicBezTo>
                      <a:pt x="76" y="16"/>
                      <a:pt x="86" y="9"/>
                      <a:pt x="99" y="6"/>
                    </a:cubicBezTo>
                    <a:cubicBezTo>
                      <a:pt x="112" y="3"/>
                      <a:pt x="127" y="1"/>
                      <a:pt x="142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9955" name="Rectangle 2402"/>
            <p:cNvSpPr>
              <a:spLocks noChangeAspect="1" noChangeArrowheads="1"/>
            </p:cNvSpPr>
            <p:nvPr/>
          </p:nvSpPr>
          <p:spPr bwMode="auto">
            <a:xfrm>
              <a:off x="4969235" y="3717097"/>
              <a:ext cx="1401030" cy="119188"/>
            </a:xfrm>
            <a:prstGeom prst="rect">
              <a:avLst/>
            </a:prstGeom>
            <a:solidFill>
              <a:srgbClr val="80808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956" name="Rectangle 2403"/>
            <p:cNvSpPr>
              <a:spLocks noChangeArrowheads="1"/>
            </p:cNvSpPr>
            <p:nvPr/>
          </p:nvSpPr>
          <p:spPr bwMode="auto">
            <a:xfrm>
              <a:off x="6262838" y="3778100"/>
              <a:ext cx="92802" cy="37422"/>
            </a:xfrm>
            <a:prstGeom prst="rect">
              <a:avLst/>
            </a:prstGeom>
            <a:solidFill>
              <a:srgbClr val="C0C0C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957" name="Rectangle 2404"/>
            <p:cNvSpPr>
              <a:spLocks noChangeArrowheads="1"/>
            </p:cNvSpPr>
            <p:nvPr/>
          </p:nvSpPr>
          <p:spPr bwMode="auto">
            <a:xfrm>
              <a:off x="6123072" y="3800657"/>
              <a:ext cx="59618" cy="11791"/>
            </a:xfrm>
            <a:prstGeom prst="rect">
              <a:avLst/>
            </a:prstGeom>
            <a:solidFill>
              <a:schemeClr val="tx1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958" name="Rectangle 2405"/>
            <p:cNvSpPr>
              <a:spLocks noChangeArrowheads="1"/>
            </p:cNvSpPr>
            <p:nvPr/>
          </p:nvSpPr>
          <p:spPr bwMode="auto">
            <a:xfrm>
              <a:off x="6191410" y="3800657"/>
              <a:ext cx="58212" cy="11791"/>
            </a:xfrm>
            <a:prstGeom prst="rect">
              <a:avLst/>
            </a:prstGeom>
            <a:solidFill>
              <a:schemeClr val="tx1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959" name="Line 2406"/>
            <p:cNvSpPr>
              <a:spLocks noChangeShapeType="1"/>
            </p:cNvSpPr>
            <p:nvPr/>
          </p:nvSpPr>
          <p:spPr bwMode="auto">
            <a:xfrm>
              <a:off x="6172567" y="3739397"/>
              <a:ext cx="136671" cy="0"/>
            </a:xfrm>
            <a:prstGeom prst="line">
              <a:avLst/>
            </a:prstGeom>
            <a:noFill/>
            <a:ln w="635">
              <a:solidFill>
                <a:srgbClr val="D5E2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60" name="Line 2407"/>
            <p:cNvSpPr>
              <a:spLocks noChangeShapeType="1"/>
            </p:cNvSpPr>
            <p:nvPr/>
          </p:nvSpPr>
          <p:spPr bwMode="auto">
            <a:xfrm>
              <a:off x="6172567" y="3761696"/>
              <a:ext cx="136671" cy="0"/>
            </a:xfrm>
            <a:prstGeom prst="line">
              <a:avLst/>
            </a:prstGeom>
            <a:noFill/>
            <a:ln w="635">
              <a:solidFill>
                <a:srgbClr val="D5E2C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961" name="Group 2408"/>
            <p:cNvGrpSpPr>
              <a:grpSpLocks/>
            </p:cNvGrpSpPr>
            <p:nvPr/>
          </p:nvGrpSpPr>
          <p:grpSpPr bwMode="auto">
            <a:xfrm>
              <a:off x="4992576" y="3737858"/>
              <a:ext cx="267438" cy="77664"/>
              <a:chOff x="564" y="1111"/>
              <a:chExt cx="951" cy="303"/>
            </a:xfrm>
          </p:grpSpPr>
          <p:sp>
            <p:nvSpPr>
              <p:cNvPr id="30092" name="Rectangle 2409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30093" name="Group 2410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30113" name="Group 2411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29" name="Rectangle 2412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30" name="Rectangle 2413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114" name="Group 2414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27" name="Rectangle 2415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28" name="Rectangle 2416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115" name="Group 2417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25" name="Rectangle 241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26" name="Rectangle 241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116" name="Group 2420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23" name="Rectangle 242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24" name="Rectangle 242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117" name="Group 2423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21" name="Rectangle 242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22" name="Rectangle 242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118" name="Group 2426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19" name="Rectangle 242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20" name="Rectangle 242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30094" name="Group 2429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30095" name="Group 2430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11" name="Rectangle 243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12" name="Rectangle 243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96" name="Group 2433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09" name="Rectangle 243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10" name="Rectangle 243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97" name="Group 2436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07" name="Rectangle 243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08" name="Rectangle 243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98" name="Group 2439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05" name="Rectangle 244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06" name="Rectangle 244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99" name="Group 2442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03" name="Rectangle 244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04" name="Rectangle 244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100" name="Group 2445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101" name="Rectangle 244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102" name="Rectangle 244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grpSp>
          <p:nvGrpSpPr>
            <p:cNvPr id="29962" name="Group 2448"/>
            <p:cNvGrpSpPr>
              <a:grpSpLocks/>
            </p:cNvGrpSpPr>
            <p:nvPr/>
          </p:nvGrpSpPr>
          <p:grpSpPr bwMode="auto">
            <a:xfrm>
              <a:off x="5274357" y="3737858"/>
              <a:ext cx="267438" cy="77664"/>
              <a:chOff x="564" y="1111"/>
              <a:chExt cx="951" cy="303"/>
            </a:xfrm>
          </p:grpSpPr>
          <p:sp>
            <p:nvSpPr>
              <p:cNvPr id="30053" name="Rectangle 2449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30054" name="Group 2450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30074" name="Group 2451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90" name="Rectangle 2452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91" name="Rectangle 2453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75" name="Group 2454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88" name="Rectangle 2455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89" name="Rectangle 2456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76" name="Group 2457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86" name="Rectangle 245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87" name="Rectangle 245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77" name="Group 2460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84" name="Rectangle 246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85" name="Rectangle 246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78" name="Group 2463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82" name="Rectangle 246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83" name="Rectangle 246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79" name="Group 2466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80" name="Rectangle 246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81" name="Rectangle 246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30055" name="Group 2469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30056" name="Group 2470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72" name="Rectangle 247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73" name="Rectangle 247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57" name="Group 4750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70" name="Rectangle 247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71" name="Rectangle 247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58" name="Group 2476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68" name="Rectangle 247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69" name="Rectangle 247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59" name="Group 2479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66" name="Rectangle 248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67" name="Rectangle 248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60" name="Group 2482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64" name="Rectangle 248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65" name="Rectangle 248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61" name="Group 2485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62" name="Rectangle 248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63" name="Rectangle 248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grpSp>
          <p:nvGrpSpPr>
            <p:cNvPr id="29963" name="Group 2488"/>
            <p:cNvGrpSpPr>
              <a:grpSpLocks/>
            </p:cNvGrpSpPr>
            <p:nvPr/>
          </p:nvGrpSpPr>
          <p:grpSpPr bwMode="auto">
            <a:xfrm>
              <a:off x="5556138" y="3737858"/>
              <a:ext cx="267438" cy="77664"/>
              <a:chOff x="564" y="1111"/>
              <a:chExt cx="951" cy="303"/>
            </a:xfrm>
          </p:grpSpPr>
          <p:sp>
            <p:nvSpPr>
              <p:cNvPr id="30014" name="Rectangle 2489"/>
              <p:cNvSpPr>
                <a:spLocks noChangeArrowheads="1"/>
              </p:cNvSpPr>
              <p:nvPr/>
            </p:nvSpPr>
            <p:spPr bwMode="auto">
              <a:xfrm>
                <a:off x="564" y="1111"/>
                <a:ext cx="951" cy="303"/>
              </a:xfrm>
              <a:prstGeom prst="rect">
                <a:avLst/>
              </a:prstGeom>
              <a:solidFill>
                <a:srgbClr val="C0C0C0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30015" name="Group 2490"/>
              <p:cNvGrpSpPr>
                <a:grpSpLocks/>
              </p:cNvGrpSpPr>
              <p:nvPr/>
            </p:nvGrpSpPr>
            <p:grpSpPr bwMode="auto">
              <a:xfrm>
                <a:off x="611" y="1302"/>
                <a:ext cx="852" cy="76"/>
                <a:chOff x="611" y="1532"/>
                <a:chExt cx="852" cy="76"/>
              </a:xfrm>
            </p:grpSpPr>
            <p:grpSp>
              <p:nvGrpSpPr>
                <p:cNvPr id="30035" name="Group 2491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51" name="Rectangle 2492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52" name="Rectangle 2493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36" name="Group 2494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49" name="Rectangle 2495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50" name="Rectangle 2496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37" name="Group 2497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47" name="Rectangle 2498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48" name="Rectangle 2499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38" name="Group 2500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45" name="Rectangle 250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46" name="Rectangle 250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39" name="Group 2503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43" name="Rectangle 250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44" name="Rectangle 250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40" name="Group 2506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41" name="Rectangle 250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42" name="Rectangle 250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  <p:grpSp>
            <p:nvGrpSpPr>
              <p:cNvPr id="30016" name="Group 2509"/>
              <p:cNvGrpSpPr>
                <a:grpSpLocks/>
              </p:cNvGrpSpPr>
              <p:nvPr/>
            </p:nvGrpSpPr>
            <p:grpSpPr bwMode="auto">
              <a:xfrm flipV="1">
                <a:off x="611" y="1152"/>
                <a:ext cx="852" cy="76"/>
                <a:chOff x="611" y="1532"/>
                <a:chExt cx="852" cy="76"/>
              </a:xfrm>
            </p:grpSpPr>
            <p:grpSp>
              <p:nvGrpSpPr>
                <p:cNvPr id="30017" name="Group 2510"/>
                <p:cNvGrpSpPr>
                  <a:grpSpLocks/>
                </p:cNvGrpSpPr>
                <p:nvPr/>
              </p:nvGrpSpPr>
              <p:grpSpPr bwMode="auto">
                <a:xfrm>
                  <a:off x="61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33" name="Rectangle 2511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34" name="Rectangle 2512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18" name="Group 2513"/>
                <p:cNvGrpSpPr>
                  <a:grpSpLocks/>
                </p:cNvGrpSpPr>
                <p:nvPr/>
              </p:nvGrpSpPr>
              <p:grpSpPr bwMode="auto">
                <a:xfrm>
                  <a:off x="767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31" name="Rectangle 2514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32" name="Rectangle 2515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19" name="Group 2516"/>
                <p:cNvGrpSpPr>
                  <a:grpSpLocks/>
                </p:cNvGrpSpPr>
                <p:nvPr/>
              </p:nvGrpSpPr>
              <p:grpSpPr bwMode="auto">
                <a:xfrm>
                  <a:off x="924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29" name="Rectangle 2517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30" name="Rectangle 2518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20" name="Group 2519"/>
                <p:cNvGrpSpPr>
                  <a:grpSpLocks/>
                </p:cNvGrpSpPr>
                <p:nvPr/>
              </p:nvGrpSpPr>
              <p:grpSpPr bwMode="auto">
                <a:xfrm>
                  <a:off x="1081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27" name="Rectangle 2520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28" name="Rectangle 2521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21" name="Group 2522"/>
                <p:cNvGrpSpPr>
                  <a:grpSpLocks/>
                </p:cNvGrpSpPr>
                <p:nvPr/>
              </p:nvGrpSpPr>
              <p:grpSpPr bwMode="auto">
                <a:xfrm>
                  <a:off x="1238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25" name="Rectangle 2523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26" name="Rectangle 2524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  <p:grpSp>
              <p:nvGrpSpPr>
                <p:cNvPr id="30022" name="Group 2525"/>
                <p:cNvGrpSpPr>
                  <a:grpSpLocks/>
                </p:cNvGrpSpPr>
                <p:nvPr/>
              </p:nvGrpSpPr>
              <p:grpSpPr bwMode="auto">
                <a:xfrm>
                  <a:off x="1395" y="1532"/>
                  <a:ext cx="68" cy="76"/>
                  <a:chOff x="595" y="1280"/>
                  <a:chExt cx="106" cy="122"/>
                </a:xfrm>
              </p:grpSpPr>
              <p:sp>
                <p:nvSpPr>
                  <p:cNvPr id="30023" name="Rectangle 2526"/>
                  <p:cNvSpPr>
                    <a:spLocks noChangeArrowheads="1"/>
                  </p:cNvSpPr>
                  <p:nvPr/>
                </p:nvSpPr>
                <p:spPr bwMode="auto">
                  <a:xfrm>
                    <a:off x="595" y="1280"/>
                    <a:ext cx="106" cy="91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  <p:sp>
                <p:nvSpPr>
                  <p:cNvPr id="30024" name="Rectangle 2527"/>
                  <p:cNvSpPr>
                    <a:spLocks noChangeArrowheads="1"/>
                  </p:cNvSpPr>
                  <p:nvPr/>
                </p:nvSpPr>
                <p:spPr bwMode="auto">
                  <a:xfrm>
                    <a:off x="625" y="1362"/>
                    <a:ext cx="49" cy="40"/>
                  </a:xfrm>
                  <a:prstGeom prst="rect">
                    <a:avLst/>
                  </a:prstGeom>
                  <a:solidFill>
                    <a:schemeClr val="tx1"/>
                  </a:solidFill>
                  <a:ln w="63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sz="900"/>
                  </a:p>
                </p:txBody>
              </p:sp>
            </p:grpSp>
          </p:grpSp>
        </p:grpSp>
        <p:sp>
          <p:nvSpPr>
            <p:cNvPr id="29964" name="Rectangle 2528"/>
            <p:cNvSpPr>
              <a:spLocks noChangeArrowheads="1"/>
            </p:cNvSpPr>
            <p:nvPr/>
          </p:nvSpPr>
          <p:spPr bwMode="auto">
            <a:xfrm>
              <a:off x="5837919" y="3737858"/>
              <a:ext cx="267438" cy="77664"/>
            </a:xfrm>
            <a:prstGeom prst="rect">
              <a:avLst/>
            </a:prstGeom>
            <a:solidFill>
              <a:srgbClr val="C0C0C0"/>
            </a:solidFill>
            <a:ln w="63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965" name="Group 2529"/>
            <p:cNvGrpSpPr>
              <a:grpSpLocks/>
            </p:cNvGrpSpPr>
            <p:nvPr/>
          </p:nvGrpSpPr>
          <p:grpSpPr bwMode="auto">
            <a:xfrm>
              <a:off x="5851134" y="3786815"/>
              <a:ext cx="19123" cy="19480"/>
              <a:chOff x="595" y="1280"/>
              <a:chExt cx="106" cy="122"/>
            </a:xfrm>
          </p:grpSpPr>
          <p:sp>
            <p:nvSpPr>
              <p:cNvPr id="30012" name="Rectangle 2530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013" name="Rectangle 2531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66" name="Group 2532"/>
            <p:cNvGrpSpPr>
              <a:grpSpLocks/>
            </p:cNvGrpSpPr>
            <p:nvPr/>
          </p:nvGrpSpPr>
          <p:grpSpPr bwMode="auto">
            <a:xfrm>
              <a:off x="5895004" y="3786815"/>
              <a:ext cx="19123" cy="19480"/>
              <a:chOff x="595" y="1280"/>
              <a:chExt cx="106" cy="122"/>
            </a:xfrm>
          </p:grpSpPr>
          <p:sp>
            <p:nvSpPr>
              <p:cNvPr id="30010" name="Rectangle 2533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011" name="Rectangle 2534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67" name="Group 2535"/>
            <p:cNvGrpSpPr>
              <a:grpSpLocks/>
            </p:cNvGrpSpPr>
            <p:nvPr/>
          </p:nvGrpSpPr>
          <p:grpSpPr bwMode="auto">
            <a:xfrm>
              <a:off x="5939155" y="3786815"/>
              <a:ext cx="19123" cy="19480"/>
              <a:chOff x="595" y="1280"/>
              <a:chExt cx="106" cy="122"/>
            </a:xfrm>
          </p:grpSpPr>
          <p:sp>
            <p:nvSpPr>
              <p:cNvPr id="30008" name="Rectangle 2536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009" name="Rectangle 2537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68" name="Group 2538"/>
            <p:cNvGrpSpPr>
              <a:grpSpLocks/>
            </p:cNvGrpSpPr>
            <p:nvPr/>
          </p:nvGrpSpPr>
          <p:grpSpPr bwMode="auto">
            <a:xfrm>
              <a:off x="5983308" y="3786815"/>
              <a:ext cx="19123" cy="19480"/>
              <a:chOff x="595" y="1280"/>
              <a:chExt cx="106" cy="122"/>
            </a:xfrm>
          </p:grpSpPr>
          <p:sp>
            <p:nvSpPr>
              <p:cNvPr id="30006" name="Rectangle 2539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007" name="Rectangle 2540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69" name="Group 2541"/>
            <p:cNvGrpSpPr>
              <a:grpSpLocks/>
            </p:cNvGrpSpPr>
            <p:nvPr/>
          </p:nvGrpSpPr>
          <p:grpSpPr bwMode="auto">
            <a:xfrm>
              <a:off x="6027459" y="3786815"/>
              <a:ext cx="19123" cy="19480"/>
              <a:chOff x="595" y="1280"/>
              <a:chExt cx="106" cy="122"/>
            </a:xfrm>
          </p:grpSpPr>
          <p:sp>
            <p:nvSpPr>
              <p:cNvPr id="30004" name="Rectangle 2542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005" name="Rectangle 2543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70" name="Group 2544"/>
            <p:cNvGrpSpPr>
              <a:grpSpLocks/>
            </p:cNvGrpSpPr>
            <p:nvPr/>
          </p:nvGrpSpPr>
          <p:grpSpPr bwMode="auto">
            <a:xfrm>
              <a:off x="6071610" y="3786815"/>
              <a:ext cx="19123" cy="19480"/>
              <a:chOff x="595" y="1280"/>
              <a:chExt cx="106" cy="122"/>
            </a:xfrm>
          </p:grpSpPr>
          <p:sp>
            <p:nvSpPr>
              <p:cNvPr id="30002" name="Rectangle 2545"/>
              <p:cNvSpPr>
                <a:spLocks noChangeArrowheads="1"/>
              </p:cNvSpPr>
              <p:nvPr/>
            </p:nvSpPr>
            <p:spPr bwMode="auto">
              <a:xfrm>
                <a:off x="595" y="1280"/>
                <a:ext cx="106" cy="91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003" name="Rectangle 2546"/>
              <p:cNvSpPr>
                <a:spLocks noChangeArrowheads="1"/>
              </p:cNvSpPr>
              <p:nvPr/>
            </p:nvSpPr>
            <p:spPr bwMode="auto">
              <a:xfrm>
                <a:off x="625" y="1362"/>
                <a:ext cx="49" cy="40"/>
              </a:xfrm>
              <a:prstGeom prst="rect">
                <a:avLst/>
              </a:prstGeom>
              <a:solidFill>
                <a:schemeClr val="tx1"/>
              </a:solidFill>
              <a:ln w="63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971" name="Group 2547"/>
            <p:cNvGrpSpPr>
              <a:grpSpLocks/>
            </p:cNvGrpSpPr>
            <p:nvPr/>
          </p:nvGrpSpPr>
          <p:grpSpPr bwMode="auto">
            <a:xfrm flipV="1">
              <a:off x="5851131" y="3748368"/>
              <a:ext cx="239594" cy="19480"/>
              <a:chOff x="611" y="1532"/>
              <a:chExt cx="852" cy="76"/>
            </a:xfrm>
          </p:grpSpPr>
          <p:grpSp>
            <p:nvGrpSpPr>
              <p:cNvPr id="29984" name="Group 2548"/>
              <p:cNvGrpSpPr>
                <a:grpSpLocks/>
              </p:cNvGrpSpPr>
              <p:nvPr/>
            </p:nvGrpSpPr>
            <p:grpSpPr bwMode="auto">
              <a:xfrm>
                <a:off x="611" y="1532"/>
                <a:ext cx="68" cy="76"/>
                <a:chOff x="595" y="1280"/>
                <a:chExt cx="106" cy="122"/>
              </a:xfrm>
            </p:grpSpPr>
            <p:sp>
              <p:nvSpPr>
                <p:cNvPr id="30000" name="Rectangle 2549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0001" name="Rectangle 2550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29985" name="Group 2551"/>
              <p:cNvGrpSpPr>
                <a:grpSpLocks/>
              </p:cNvGrpSpPr>
              <p:nvPr/>
            </p:nvGrpSpPr>
            <p:grpSpPr bwMode="auto">
              <a:xfrm>
                <a:off x="767" y="1532"/>
                <a:ext cx="68" cy="76"/>
                <a:chOff x="595" y="1280"/>
                <a:chExt cx="106" cy="122"/>
              </a:xfrm>
            </p:grpSpPr>
            <p:sp>
              <p:nvSpPr>
                <p:cNvPr id="29998" name="Rectangle 2552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999" name="Rectangle 2553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29986" name="Group 2554"/>
              <p:cNvGrpSpPr>
                <a:grpSpLocks/>
              </p:cNvGrpSpPr>
              <p:nvPr/>
            </p:nvGrpSpPr>
            <p:grpSpPr bwMode="auto">
              <a:xfrm>
                <a:off x="924" y="1532"/>
                <a:ext cx="68" cy="76"/>
                <a:chOff x="595" y="1280"/>
                <a:chExt cx="106" cy="122"/>
              </a:xfrm>
            </p:grpSpPr>
            <p:sp>
              <p:nvSpPr>
                <p:cNvPr id="29996" name="Rectangle 2555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997" name="Rectangle 2556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29987" name="Group 2557"/>
              <p:cNvGrpSpPr>
                <a:grpSpLocks/>
              </p:cNvGrpSpPr>
              <p:nvPr/>
            </p:nvGrpSpPr>
            <p:grpSpPr bwMode="auto">
              <a:xfrm>
                <a:off x="1081" y="1532"/>
                <a:ext cx="68" cy="76"/>
                <a:chOff x="595" y="1280"/>
                <a:chExt cx="106" cy="122"/>
              </a:xfrm>
            </p:grpSpPr>
            <p:sp>
              <p:nvSpPr>
                <p:cNvPr id="29994" name="Rectangle 2558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995" name="Rectangle 2559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29988" name="Group 2560"/>
              <p:cNvGrpSpPr>
                <a:grpSpLocks/>
              </p:cNvGrpSpPr>
              <p:nvPr/>
            </p:nvGrpSpPr>
            <p:grpSpPr bwMode="auto">
              <a:xfrm>
                <a:off x="1238" y="1532"/>
                <a:ext cx="68" cy="76"/>
                <a:chOff x="595" y="1280"/>
                <a:chExt cx="106" cy="122"/>
              </a:xfrm>
            </p:grpSpPr>
            <p:sp>
              <p:nvSpPr>
                <p:cNvPr id="29992" name="Rectangle 2561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993" name="Rectangle 2562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29989" name="Group 2563"/>
              <p:cNvGrpSpPr>
                <a:grpSpLocks/>
              </p:cNvGrpSpPr>
              <p:nvPr/>
            </p:nvGrpSpPr>
            <p:grpSpPr bwMode="auto">
              <a:xfrm>
                <a:off x="1395" y="1532"/>
                <a:ext cx="68" cy="76"/>
                <a:chOff x="595" y="1280"/>
                <a:chExt cx="106" cy="122"/>
              </a:xfrm>
            </p:grpSpPr>
            <p:sp>
              <p:nvSpPr>
                <p:cNvPr id="29990" name="Rectangle 2564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991" name="Rectangle 2565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grpSp>
          <p:nvGrpSpPr>
            <p:cNvPr id="29972" name="Group 2566"/>
            <p:cNvGrpSpPr>
              <a:grpSpLocks/>
            </p:cNvGrpSpPr>
            <p:nvPr/>
          </p:nvGrpSpPr>
          <p:grpSpPr bwMode="auto">
            <a:xfrm flipV="1">
              <a:off x="6278003" y="3787585"/>
              <a:ext cx="63273" cy="19480"/>
              <a:chOff x="5135" y="1305"/>
              <a:chExt cx="225" cy="76"/>
            </a:xfrm>
          </p:grpSpPr>
          <p:grpSp>
            <p:nvGrpSpPr>
              <p:cNvPr id="29978" name="Group 2567"/>
              <p:cNvGrpSpPr>
                <a:grpSpLocks/>
              </p:cNvGrpSpPr>
              <p:nvPr/>
            </p:nvGrpSpPr>
            <p:grpSpPr bwMode="auto">
              <a:xfrm>
                <a:off x="5135" y="1305"/>
                <a:ext cx="68" cy="76"/>
                <a:chOff x="595" y="1280"/>
                <a:chExt cx="106" cy="122"/>
              </a:xfrm>
            </p:grpSpPr>
            <p:sp>
              <p:nvSpPr>
                <p:cNvPr id="29982" name="Rectangle 2568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983" name="Rectangle 2569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29979" name="Group 2570"/>
              <p:cNvGrpSpPr>
                <a:grpSpLocks/>
              </p:cNvGrpSpPr>
              <p:nvPr/>
            </p:nvGrpSpPr>
            <p:grpSpPr bwMode="auto">
              <a:xfrm>
                <a:off x="5292" y="1305"/>
                <a:ext cx="68" cy="76"/>
                <a:chOff x="595" y="1280"/>
                <a:chExt cx="106" cy="122"/>
              </a:xfrm>
            </p:grpSpPr>
            <p:sp>
              <p:nvSpPr>
                <p:cNvPr id="29980" name="Rectangle 2571"/>
                <p:cNvSpPr>
                  <a:spLocks noChangeArrowheads="1"/>
                </p:cNvSpPr>
                <p:nvPr/>
              </p:nvSpPr>
              <p:spPr bwMode="auto">
                <a:xfrm>
                  <a:off x="595" y="1280"/>
                  <a:ext cx="106" cy="91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981" name="Rectangle 2572"/>
                <p:cNvSpPr>
                  <a:spLocks noChangeArrowheads="1"/>
                </p:cNvSpPr>
                <p:nvPr/>
              </p:nvSpPr>
              <p:spPr bwMode="auto">
                <a:xfrm>
                  <a:off x="625" y="1362"/>
                  <a:ext cx="49" cy="40"/>
                </a:xfrm>
                <a:prstGeom prst="rect">
                  <a:avLst/>
                </a:prstGeom>
                <a:solidFill>
                  <a:schemeClr val="tx1"/>
                </a:solidFill>
                <a:ln w="63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</p:grpSp>
      <p:grpSp>
        <p:nvGrpSpPr>
          <p:cNvPr id="29704" name="Group 4803"/>
          <p:cNvGrpSpPr>
            <a:grpSpLocks/>
          </p:cNvGrpSpPr>
          <p:nvPr/>
        </p:nvGrpSpPr>
        <p:grpSpPr bwMode="auto">
          <a:xfrm>
            <a:off x="1846262" y="2935968"/>
            <a:ext cx="1073407" cy="3669620"/>
            <a:chOff x="1447800" y="2200458"/>
            <a:chExt cx="1397434" cy="4583620"/>
          </a:xfrm>
        </p:grpSpPr>
        <p:grpSp>
          <p:nvGrpSpPr>
            <p:cNvPr id="29706" name="Group 1220"/>
            <p:cNvGrpSpPr>
              <a:grpSpLocks/>
            </p:cNvGrpSpPr>
            <p:nvPr/>
          </p:nvGrpSpPr>
          <p:grpSpPr bwMode="auto">
            <a:xfrm>
              <a:off x="1499820" y="6575376"/>
              <a:ext cx="1308765" cy="208702"/>
              <a:chOff x="2559" y="4065"/>
              <a:chExt cx="1107" cy="80"/>
            </a:xfrm>
          </p:grpSpPr>
          <p:grpSp>
            <p:nvGrpSpPr>
              <p:cNvPr id="29751" name="Group 1221"/>
              <p:cNvGrpSpPr>
                <a:grpSpLocks/>
              </p:cNvGrpSpPr>
              <p:nvPr/>
            </p:nvGrpSpPr>
            <p:grpSpPr bwMode="auto">
              <a:xfrm>
                <a:off x="2559" y="4065"/>
                <a:ext cx="101" cy="80"/>
                <a:chOff x="2559" y="4065"/>
                <a:chExt cx="101" cy="80"/>
              </a:xfrm>
            </p:grpSpPr>
            <p:sp>
              <p:nvSpPr>
                <p:cNvPr id="29755" name="Rectangle 1222"/>
                <p:cNvSpPr>
                  <a:spLocks noChangeArrowheads="1"/>
                </p:cNvSpPr>
                <p:nvPr/>
              </p:nvSpPr>
              <p:spPr bwMode="auto">
                <a:xfrm>
                  <a:off x="2581" y="4065"/>
                  <a:ext cx="56" cy="56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756" name="Rectangle 1223"/>
                <p:cNvSpPr>
                  <a:spLocks noChangeArrowheads="1"/>
                </p:cNvSpPr>
                <p:nvPr/>
              </p:nvSpPr>
              <p:spPr bwMode="auto">
                <a:xfrm>
                  <a:off x="2559" y="4110"/>
                  <a:ext cx="101" cy="3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  <p:grpSp>
            <p:nvGrpSpPr>
              <p:cNvPr id="29752" name="Group 1224"/>
              <p:cNvGrpSpPr>
                <a:grpSpLocks/>
              </p:cNvGrpSpPr>
              <p:nvPr/>
            </p:nvGrpSpPr>
            <p:grpSpPr bwMode="auto">
              <a:xfrm>
                <a:off x="3565" y="4065"/>
                <a:ext cx="101" cy="80"/>
                <a:chOff x="2559" y="4065"/>
                <a:chExt cx="101" cy="80"/>
              </a:xfrm>
            </p:grpSpPr>
            <p:sp>
              <p:nvSpPr>
                <p:cNvPr id="29753" name="Rectangle 1225"/>
                <p:cNvSpPr>
                  <a:spLocks noChangeArrowheads="1"/>
                </p:cNvSpPr>
                <p:nvPr/>
              </p:nvSpPr>
              <p:spPr bwMode="auto">
                <a:xfrm>
                  <a:off x="2581" y="4065"/>
                  <a:ext cx="56" cy="56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9754" name="Rectangle 1226"/>
                <p:cNvSpPr>
                  <a:spLocks noChangeArrowheads="1"/>
                </p:cNvSpPr>
                <p:nvPr/>
              </p:nvSpPr>
              <p:spPr bwMode="auto">
                <a:xfrm>
                  <a:off x="2559" y="4110"/>
                  <a:ext cx="101" cy="3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  <p:sp>
          <p:nvSpPr>
            <p:cNvPr id="29707" name="Rectangle 1227"/>
            <p:cNvSpPr>
              <a:spLocks noChangeArrowheads="1"/>
            </p:cNvSpPr>
            <p:nvPr/>
          </p:nvSpPr>
          <p:spPr bwMode="auto">
            <a:xfrm>
              <a:off x="1448982" y="2200458"/>
              <a:ext cx="1392706" cy="437491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708" name="Group 4772"/>
            <p:cNvGrpSpPr>
              <a:grpSpLocks/>
            </p:cNvGrpSpPr>
            <p:nvPr/>
          </p:nvGrpSpPr>
          <p:grpSpPr bwMode="auto">
            <a:xfrm>
              <a:off x="1447800" y="2714387"/>
              <a:ext cx="1393888" cy="973074"/>
              <a:chOff x="1447800" y="2714387"/>
              <a:chExt cx="1393888" cy="973074"/>
            </a:xfrm>
          </p:grpSpPr>
          <p:sp>
            <p:nvSpPr>
              <p:cNvPr id="29742" name="Rectangle 1241"/>
              <p:cNvSpPr>
                <a:spLocks noChangeArrowheads="1"/>
              </p:cNvSpPr>
              <p:nvPr/>
            </p:nvSpPr>
            <p:spPr bwMode="auto">
              <a:xfrm>
                <a:off x="1448982" y="2714387"/>
                <a:ext cx="1392706" cy="97307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3" name="Rectangle 1242"/>
              <p:cNvSpPr>
                <a:spLocks noChangeArrowheads="1"/>
              </p:cNvSpPr>
              <p:nvPr/>
            </p:nvSpPr>
            <p:spPr bwMode="auto">
              <a:xfrm>
                <a:off x="1962084" y="2761345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4" name="Rectangle 1243"/>
              <p:cNvSpPr>
                <a:spLocks noChangeArrowheads="1"/>
              </p:cNvSpPr>
              <p:nvPr/>
            </p:nvSpPr>
            <p:spPr bwMode="auto">
              <a:xfrm>
                <a:off x="1447800" y="2761345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5" name="Rectangle 1242"/>
              <p:cNvSpPr>
                <a:spLocks noChangeArrowheads="1"/>
              </p:cNvSpPr>
              <p:nvPr/>
            </p:nvSpPr>
            <p:spPr bwMode="auto">
              <a:xfrm>
                <a:off x="1962084" y="297265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6" name="Rectangle 1243"/>
              <p:cNvSpPr>
                <a:spLocks noChangeArrowheads="1"/>
              </p:cNvSpPr>
              <p:nvPr/>
            </p:nvSpPr>
            <p:spPr bwMode="auto">
              <a:xfrm>
                <a:off x="1447800" y="297265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7" name="Rectangle 1242"/>
              <p:cNvSpPr>
                <a:spLocks noChangeArrowheads="1"/>
              </p:cNvSpPr>
              <p:nvPr/>
            </p:nvSpPr>
            <p:spPr bwMode="auto">
              <a:xfrm>
                <a:off x="1962084" y="3197011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8" name="Rectangle 1243"/>
              <p:cNvSpPr>
                <a:spLocks noChangeArrowheads="1"/>
              </p:cNvSpPr>
              <p:nvPr/>
            </p:nvSpPr>
            <p:spPr bwMode="auto">
              <a:xfrm>
                <a:off x="1447800" y="3197011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9" name="Rectangle 1242"/>
              <p:cNvSpPr>
                <a:spLocks noChangeArrowheads="1"/>
              </p:cNvSpPr>
              <p:nvPr/>
            </p:nvSpPr>
            <p:spPr bwMode="auto">
              <a:xfrm>
                <a:off x="1962084" y="342136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50" name="Rectangle 1243"/>
              <p:cNvSpPr>
                <a:spLocks noChangeArrowheads="1"/>
              </p:cNvSpPr>
              <p:nvPr/>
            </p:nvSpPr>
            <p:spPr bwMode="auto">
              <a:xfrm>
                <a:off x="1447800" y="342136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9709" name="Rectangle 1244"/>
            <p:cNvSpPr>
              <a:spLocks noChangeArrowheads="1"/>
            </p:cNvSpPr>
            <p:nvPr/>
          </p:nvSpPr>
          <p:spPr bwMode="auto">
            <a:xfrm>
              <a:off x="1456076" y="2257851"/>
              <a:ext cx="1383248" cy="440883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66666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710" name="Rectangle 1245"/>
            <p:cNvSpPr>
              <a:spLocks noChangeArrowheads="1"/>
            </p:cNvSpPr>
            <p:nvPr/>
          </p:nvSpPr>
          <p:spPr bwMode="auto">
            <a:xfrm>
              <a:off x="1589672" y="2385681"/>
              <a:ext cx="569851" cy="1460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29712" name="Group 4773"/>
            <p:cNvGrpSpPr>
              <a:grpSpLocks/>
            </p:cNvGrpSpPr>
            <p:nvPr/>
          </p:nvGrpSpPr>
          <p:grpSpPr bwMode="auto">
            <a:xfrm>
              <a:off x="1448982" y="3677844"/>
              <a:ext cx="1393888" cy="973074"/>
              <a:chOff x="1447800" y="2714387"/>
              <a:chExt cx="1393888" cy="973074"/>
            </a:xfrm>
          </p:grpSpPr>
          <p:sp>
            <p:nvSpPr>
              <p:cNvPr id="29733" name="Rectangle 1241"/>
              <p:cNvSpPr>
                <a:spLocks noChangeArrowheads="1"/>
              </p:cNvSpPr>
              <p:nvPr/>
            </p:nvSpPr>
            <p:spPr bwMode="auto">
              <a:xfrm>
                <a:off x="1448982" y="2714387"/>
                <a:ext cx="1392706" cy="97307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4" name="Rectangle 1242"/>
              <p:cNvSpPr>
                <a:spLocks noChangeArrowheads="1"/>
              </p:cNvSpPr>
              <p:nvPr/>
            </p:nvSpPr>
            <p:spPr bwMode="auto">
              <a:xfrm>
                <a:off x="1962084" y="2761345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5" name="Rectangle 1243"/>
              <p:cNvSpPr>
                <a:spLocks noChangeArrowheads="1"/>
              </p:cNvSpPr>
              <p:nvPr/>
            </p:nvSpPr>
            <p:spPr bwMode="auto">
              <a:xfrm>
                <a:off x="1447800" y="2761345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6" name="Rectangle 1242"/>
              <p:cNvSpPr>
                <a:spLocks noChangeArrowheads="1"/>
              </p:cNvSpPr>
              <p:nvPr/>
            </p:nvSpPr>
            <p:spPr bwMode="auto">
              <a:xfrm>
                <a:off x="1962084" y="297265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7" name="Rectangle 1243"/>
              <p:cNvSpPr>
                <a:spLocks noChangeArrowheads="1"/>
              </p:cNvSpPr>
              <p:nvPr/>
            </p:nvSpPr>
            <p:spPr bwMode="auto">
              <a:xfrm>
                <a:off x="1447800" y="297265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8" name="Rectangle 1242"/>
              <p:cNvSpPr>
                <a:spLocks noChangeArrowheads="1"/>
              </p:cNvSpPr>
              <p:nvPr/>
            </p:nvSpPr>
            <p:spPr bwMode="auto">
              <a:xfrm>
                <a:off x="1962084" y="3197011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9" name="Rectangle 1243"/>
              <p:cNvSpPr>
                <a:spLocks noChangeArrowheads="1"/>
              </p:cNvSpPr>
              <p:nvPr/>
            </p:nvSpPr>
            <p:spPr bwMode="auto">
              <a:xfrm>
                <a:off x="1447800" y="3197011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0" name="Rectangle 1242"/>
              <p:cNvSpPr>
                <a:spLocks noChangeArrowheads="1"/>
              </p:cNvSpPr>
              <p:nvPr/>
            </p:nvSpPr>
            <p:spPr bwMode="auto">
              <a:xfrm>
                <a:off x="1962084" y="342136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41" name="Rectangle 1243"/>
              <p:cNvSpPr>
                <a:spLocks noChangeArrowheads="1"/>
              </p:cNvSpPr>
              <p:nvPr/>
            </p:nvSpPr>
            <p:spPr bwMode="auto">
              <a:xfrm>
                <a:off x="1447800" y="342136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713" name="Group 4783"/>
            <p:cNvGrpSpPr>
              <a:grpSpLocks/>
            </p:cNvGrpSpPr>
            <p:nvPr/>
          </p:nvGrpSpPr>
          <p:grpSpPr bwMode="auto">
            <a:xfrm>
              <a:off x="1450164" y="4641301"/>
              <a:ext cx="1393888" cy="973074"/>
              <a:chOff x="1447800" y="2714387"/>
              <a:chExt cx="1393888" cy="973074"/>
            </a:xfrm>
          </p:grpSpPr>
          <p:sp>
            <p:nvSpPr>
              <p:cNvPr id="29724" name="Rectangle 1241"/>
              <p:cNvSpPr>
                <a:spLocks noChangeArrowheads="1"/>
              </p:cNvSpPr>
              <p:nvPr/>
            </p:nvSpPr>
            <p:spPr bwMode="auto">
              <a:xfrm>
                <a:off x="1448982" y="2714387"/>
                <a:ext cx="1392706" cy="97307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5" name="Rectangle 1242"/>
              <p:cNvSpPr>
                <a:spLocks noChangeArrowheads="1"/>
              </p:cNvSpPr>
              <p:nvPr/>
            </p:nvSpPr>
            <p:spPr bwMode="auto">
              <a:xfrm>
                <a:off x="1962084" y="2761345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6" name="Rectangle 1243"/>
              <p:cNvSpPr>
                <a:spLocks noChangeArrowheads="1"/>
              </p:cNvSpPr>
              <p:nvPr/>
            </p:nvSpPr>
            <p:spPr bwMode="auto">
              <a:xfrm>
                <a:off x="1447800" y="2761345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7" name="Rectangle 1242"/>
              <p:cNvSpPr>
                <a:spLocks noChangeArrowheads="1"/>
              </p:cNvSpPr>
              <p:nvPr/>
            </p:nvSpPr>
            <p:spPr bwMode="auto">
              <a:xfrm>
                <a:off x="1962084" y="297265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8" name="Rectangle 1243"/>
              <p:cNvSpPr>
                <a:spLocks noChangeArrowheads="1"/>
              </p:cNvSpPr>
              <p:nvPr/>
            </p:nvSpPr>
            <p:spPr bwMode="auto">
              <a:xfrm>
                <a:off x="1447800" y="297265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9" name="Rectangle 1242"/>
              <p:cNvSpPr>
                <a:spLocks noChangeArrowheads="1"/>
              </p:cNvSpPr>
              <p:nvPr/>
            </p:nvSpPr>
            <p:spPr bwMode="auto">
              <a:xfrm>
                <a:off x="1962084" y="3197011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0" name="Rectangle 1243"/>
              <p:cNvSpPr>
                <a:spLocks noChangeArrowheads="1"/>
              </p:cNvSpPr>
              <p:nvPr/>
            </p:nvSpPr>
            <p:spPr bwMode="auto">
              <a:xfrm>
                <a:off x="1447800" y="3197011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1" name="Rectangle 1242"/>
              <p:cNvSpPr>
                <a:spLocks noChangeArrowheads="1"/>
              </p:cNvSpPr>
              <p:nvPr/>
            </p:nvSpPr>
            <p:spPr bwMode="auto">
              <a:xfrm>
                <a:off x="1962084" y="342136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32" name="Rectangle 1243"/>
              <p:cNvSpPr>
                <a:spLocks noChangeArrowheads="1"/>
              </p:cNvSpPr>
              <p:nvPr/>
            </p:nvSpPr>
            <p:spPr bwMode="auto">
              <a:xfrm>
                <a:off x="1447800" y="342136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grpSp>
          <p:nvGrpSpPr>
            <p:cNvPr id="29714" name="Group 4793"/>
            <p:cNvGrpSpPr>
              <a:grpSpLocks/>
            </p:cNvGrpSpPr>
            <p:nvPr/>
          </p:nvGrpSpPr>
          <p:grpSpPr bwMode="auto">
            <a:xfrm>
              <a:off x="1451346" y="5604758"/>
              <a:ext cx="1393888" cy="973074"/>
              <a:chOff x="1447800" y="2714387"/>
              <a:chExt cx="1393888" cy="973074"/>
            </a:xfrm>
          </p:grpSpPr>
          <p:sp>
            <p:nvSpPr>
              <p:cNvPr id="29715" name="Rectangle 1241"/>
              <p:cNvSpPr>
                <a:spLocks noChangeArrowheads="1"/>
              </p:cNvSpPr>
              <p:nvPr/>
            </p:nvSpPr>
            <p:spPr bwMode="auto">
              <a:xfrm>
                <a:off x="1448982" y="2714387"/>
                <a:ext cx="1392706" cy="97307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16" name="Rectangle 1242"/>
              <p:cNvSpPr>
                <a:spLocks noChangeArrowheads="1"/>
              </p:cNvSpPr>
              <p:nvPr/>
            </p:nvSpPr>
            <p:spPr bwMode="auto">
              <a:xfrm>
                <a:off x="1962084" y="2761345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17" name="Rectangle 1243"/>
              <p:cNvSpPr>
                <a:spLocks noChangeArrowheads="1"/>
              </p:cNvSpPr>
              <p:nvPr/>
            </p:nvSpPr>
            <p:spPr bwMode="auto">
              <a:xfrm>
                <a:off x="1447800" y="2761345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18" name="Rectangle 1242"/>
              <p:cNvSpPr>
                <a:spLocks noChangeArrowheads="1"/>
              </p:cNvSpPr>
              <p:nvPr/>
            </p:nvSpPr>
            <p:spPr bwMode="auto">
              <a:xfrm>
                <a:off x="1962084" y="297265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19" name="Rectangle 1243"/>
              <p:cNvSpPr>
                <a:spLocks noChangeArrowheads="1"/>
              </p:cNvSpPr>
              <p:nvPr/>
            </p:nvSpPr>
            <p:spPr bwMode="auto">
              <a:xfrm>
                <a:off x="1447800" y="297265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0" name="Rectangle 1242"/>
              <p:cNvSpPr>
                <a:spLocks noChangeArrowheads="1"/>
              </p:cNvSpPr>
              <p:nvPr/>
            </p:nvSpPr>
            <p:spPr bwMode="auto">
              <a:xfrm>
                <a:off x="1962084" y="3197011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1" name="Rectangle 1243"/>
              <p:cNvSpPr>
                <a:spLocks noChangeArrowheads="1"/>
              </p:cNvSpPr>
              <p:nvPr/>
            </p:nvSpPr>
            <p:spPr bwMode="auto">
              <a:xfrm>
                <a:off x="1447800" y="3197011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2" name="Rectangle 1242"/>
              <p:cNvSpPr>
                <a:spLocks noChangeArrowheads="1"/>
              </p:cNvSpPr>
              <p:nvPr/>
            </p:nvSpPr>
            <p:spPr bwMode="auto">
              <a:xfrm>
                <a:off x="1962084" y="3421366"/>
                <a:ext cx="863052" cy="229572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723" name="Rectangle 1243"/>
              <p:cNvSpPr>
                <a:spLocks noChangeArrowheads="1"/>
              </p:cNvSpPr>
              <p:nvPr/>
            </p:nvSpPr>
            <p:spPr bwMode="auto">
              <a:xfrm>
                <a:off x="1447800" y="3421366"/>
                <a:ext cx="552117" cy="232181"/>
              </a:xfrm>
              <a:prstGeom prst="rect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</p:grpSp>
      <p:sp>
        <p:nvSpPr>
          <p:cNvPr id="2518" name="Rectangle 2517"/>
          <p:cNvSpPr/>
          <p:nvPr/>
        </p:nvSpPr>
        <p:spPr>
          <a:xfrm>
            <a:off x="1095678" y="0"/>
            <a:ext cx="7438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/>
              <a:t>3) HPCC test bed &amp; support for running models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24497</TotalTime>
  <Words>1926</Words>
  <Application>Microsoft Macintosh PowerPoint</Application>
  <PresentationFormat>On-screen Show (4:3)</PresentationFormat>
  <Paragraphs>242</Paragraphs>
  <Slides>37</Slides>
  <Notes>17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Colorado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and Demonstration of the Community Surface Dynamics Modeling System</dc:title>
  <dc:creator>Scott Peckham</dc:creator>
  <cp:lastModifiedBy>Irina Overeem</cp:lastModifiedBy>
  <cp:revision>604</cp:revision>
  <cp:lastPrinted>2011-11-15T23:27:24Z</cp:lastPrinted>
  <dcterms:created xsi:type="dcterms:W3CDTF">2012-01-20T13:09:01Z</dcterms:created>
  <dcterms:modified xsi:type="dcterms:W3CDTF">2012-07-25T16:13:02Z</dcterms:modified>
</cp:coreProperties>
</file>