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69" r:id="rId3"/>
    <p:sldId id="270" r:id="rId4"/>
    <p:sldId id="271" r:id="rId5"/>
    <p:sldId id="258" r:id="rId6"/>
    <p:sldId id="259" r:id="rId7"/>
    <p:sldId id="272" r:id="rId8"/>
    <p:sldId id="265" r:id="rId9"/>
    <p:sldId id="273" r:id="rId10"/>
    <p:sldId id="262" r:id="rId11"/>
    <p:sldId id="274" r:id="rId12"/>
    <p:sldId id="260" r:id="rId13"/>
    <p:sldId id="261" r:id="rId14"/>
    <p:sldId id="263" r:id="rId15"/>
    <p:sldId id="266" r:id="rId16"/>
    <p:sldId id="264" r:id="rId17"/>
    <p:sldId id="275" r:id="rId18"/>
    <p:sldId id="267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18" autoAdjust="0"/>
  </p:normalViewPr>
  <p:slideViewPr>
    <p:cSldViewPr>
      <p:cViewPr>
        <p:scale>
          <a:sx n="103" d="100"/>
          <a:sy n="103" d="100"/>
        </p:scale>
        <p:origin x="-1800" y="-5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5.emf"/><Relationship Id="rId11" Type="http://schemas.openxmlformats.org/officeDocument/2006/relationships/image" Target="../media/image16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6175A-2621-4969-AA9F-4D1F7D4AB3DE}" type="datetimeFigureOut">
              <a:rPr lang="en-US" smtClean="0"/>
              <a:t>5/18/16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579C6-AB61-44E9-84CC-12718E74E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8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en-US" dirty="0" err="1" smtClean="0"/>
              <a:t>OpenFOAM</a:t>
            </a:r>
            <a:r>
              <a:rPr lang="en-US" dirty="0" smtClean="0"/>
              <a:t> is an open source code that</a:t>
            </a:r>
            <a:r>
              <a:rPr lang="en-US" baseline="0" dirty="0" smtClean="0"/>
              <a:t> provides preconfigured solvers, utilities….  </a:t>
            </a:r>
          </a:p>
          <a:p>
            <a:endParaRPr lang="en-US" baseline="0" dirty="0" smtClean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2DE5-10BA-4E49-ADC4-3771432DE3B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08FA-5D62-4DD0-850B-9DF60FE27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2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2DE5-10BA-4E49-ADC4-3771432DE3B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08FA-5D62-4DD0-850B-9DF60FE27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2DE5-10BA-4E49-ADC4-3771432DE3B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08FA-5D62-4DD0-850B-9DF60FE27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3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2DE5-10BA-4E49-ADC4-3771432DE3B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08FA-5D62-4DD0-850B-9DF60FE27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2DE5-10BA-4E49-ADC4-3771432DE3B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08FA-5D62-4DD0-850B-9DF60FE27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2DE5-10BA-4E49-ADC4-3771432DE3B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08FA-5D62-4DD0-850B-9DF60FE27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7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2DE5-10BA-4E49-ADC4-3771432DE3B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08FA-5D62-4DD0-850B-9DF60FE27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5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2DE5-10BA-4E49-ADC4-3771432DE3B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08FA-5D62-4DD0-850B-9DF60FE27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7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2DE5-10BA-4E49-ADC4-3771432DE3B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08FA-5D62-4DD0-850B-9DF60FE27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76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2DE5-10BA-4E49-ADC4-3771432DE3B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08FA-5D62-4DD0-850B-9DF60FE27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5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2DE5-10BA-4E49-ADC4-3771432DE3B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08FA-5D62-4DD0-850B-9DF60FE27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3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2DE5-10BA-4E49-ADC4-3771432DE3BD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808FA-5D62-4DD0-850B-9DF60FE27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7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image" Target="../media/image14.emf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15.emf"/><Relationship Id="rId23" Type="http://schemas.openxmlformats.org/officeDocument/2006/relationships/oleObject" Target="../embeddings/oleObject12.bin"/><Relationship Id="rId24" Type="http://schemas.openxmlformats.org/officeDocument/2006/relationships/image" Target="../media/image16.emf"/><Relationship Id="rId10" Type="http://schemas.openxmlformats.org/officeDocument/2006/relationships/image" Target="../media/image9.e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11.e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12.e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13.emf"/><Relationship Id="rId19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22.emf"/><Relationship Id="rId15" Type="http://schemas.openxmlformats.org/officeDocument/2006/relationships/oleObject" Target="../embeddings/oleObject19.bin"/><Relationship Id="rId16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6.png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err="1" smtClean="0"/>
              <a:t>OpenFOAM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6288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600" dirty="0" smtClean="0"/>
              <a:t>Open source CFD toolbox, which supplies preconfigured </a:t>
            </a:r>
            <a:r>
              <a:rPr lang="en-US" sz="1600" dirty="0" smtClean="0">
                <a:solidFill>
                  <a:srgbClr val="FF0000"/>
                </a:solidFill>
              </a:rPr>
              <a:t>solvers</a:t>
            </a:r>
            <a:r>
              <a:rPr lang="en-US" sz="1600" dirty="0" smtClean="0"/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utilities</a:t>
            </a:r>
            <a:r>
              <a:rPr lang="en-US" sz="1600" dirty="0" smtClean="0"/>
              <a:t> and </a:t>
            </a:r>
            <a:r>
              <a:rPr lang="en-US" sz="1600" dirty="0" smtClean="0">
                <a:solidFill>
                  <a:srgbClr val="FF0000"/>
                </a:solidFill>
              </a:rPr>
              <a:t>libraries</a:t>
            </a:r>
            <a:r>
              <a:rPr lang="en-US" sz="16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2527012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600" dirty="0" smtClean="0"/>
              <a:t>Flexible set of efficient </a:t>
            </a:r>
            <a:r>
              <a:rPr lang="en-US" sz="1600" dirty="0" smtClean="0">
                <a:solidFill>
                  <a:srgbClr val="FF0000"/>
                </a:solidFill>
              </a:rPr>
              <a:t>C++ modules</a:t>
            </a:r>
            <a:r>
              <a:rPr lang="en-US" sz="1600" dirty="0" smtClean="0"/>
              <a:t>---</a:t>
            </a:r>
            <a:r>
              <a:rPr lang="en-US" sz="1600" dirty="0" smtClean="0">
                <a:solidFill>
                  <a:srgbClr val="FF0000"/>
                </a:solidFill>
              </a:rPr>
              <a:t>object-oriented</a:t>
            </a:r>
            <a:r>
              <a:rPr lang="en-US" sz="1600" dirty="0" smtClean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212976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600" dirty="0" smtClean="0"/>
              <a:t>Use </a:t>
            </a:r>
            <a:r>
              <a:rPr lang="en-US" sz="1600" dirty="0" smtClean="0">
                <a:solidFill>
                  <a:srgbClr val="FF0000"/>
                </a:solidFill>
              </a:rPr>
              <a:t>Finite-Volume Method (FVM) </a:t>
            </a:r>
            <a:r>
              <a:rPr lang="en-US" sz="1600" dirty="0" smtClean="0"/>
              <a:t>to solve systems of PDEs ascribed on any 3D </a:t>
            </a:r>
            <a:r>
              <a:rPr lang="en-US" sz="1600" dirty="0" smtClean="0">
                <a:solidFill>
                  <a:srgbClr val="FF0000"/>
                </a:solidFill>
              </a:rPr>
              <a:t>unstructured</a:t>
            </a:r>
            <a:r>
              <a:rPr lang="en-US" sz="1600" dirty="0" smtClean="0"/>
              <a:t> mesh of polyhedral cells.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4431162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600" dirty="0" smtClean="0"/>
              <a:t>Good </a:t>
            </a:r>
            <a:r>
              <a:rPr lang="en-US" sz="1600" dirty="0" smtClean="0">
                <a:solidFill>
                  <a:srgbClr val="FF0000"/>
                </a:solidFill>
              </a:rPr>
              <a:t>parallelization</a:t>
            </a:r>
            <a:r>
              <a:rPr lang="en-US" sz="16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926467"/>
            <a:ext cx="4876800" cy="23446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3000" y="4461939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Overview of </a:t>
            </a:r>
            <a:r>
              <a:rPr lang="en-US" sz="1400" dirty="0" err="1" smtClean="0">
                <a:latin typeface="Times"/>
                <a:cs typeface="Times"/>
              </a:rPr>
              <a:t>OpenFOAM</a:t>
            </a:r>
            <a:r>
              <a:rPr lang="en-US" sz="1400" dirty="0" smtClean="0">
                <a:latin typeface="Times"/>
                <a:cs typeface="Times"/>
              </a:rPr>
              <a:t> structures</a:t>
            </a:r>
            <a:endParaRPr lang="en-US" sz="1400" dirty="0">
              <a:latin typeface="Times"/>
              <a:cs typeface="Time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4941168"/>
            <a:ext cx="82809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600" dirty="0" smtClean="0"/>
              <a:t>Resourceful </a:t>
            </a:r>
            <a:r>
              <a:rPr lang="en-US" sz="1600" dirty="0" smtClean="0">
                <a:solidFill>
                  <a:srgbClr val="FF0000"/>
                </a:solidFill>
              </a:rPr>
              <a:t>community</a:t>
            </a:r>
            <a:r>
              <a:rPr lang="en-US" sz="1600" dirty="0" smtClean="0"/>
              <a:t> (CFD forum, </a:t>
            </a:r>
            <a:r>
              <a:rPr lang="en-US" sz="1600" i="1" dirty="0"/>
              <a:t>http://</a:t>
            </a:r>
            <a:r>
              <a:rPr lang="en-US" sz="1600" i="1" dirty="0" err="1"/>
              <a:t>www.cfd-online.com</a:t>
            </a:r>
            <a:r>
              <a:rPr lang="en-US" sz="1600" i="1" dirty="0"/>
              <a:t>/Forums/</a:t>
            </a:r>
            <a:r>
              <a:rPr lang="en-US" sz="1600" i="1" dirty="0" err="1"/>
              <a:t>openfoam</a:t>
            </a:r>
            <a:r>
              <a:rPr lang="en-US" sz="1600" i="1" dirty="0"/>
              <a:t>/</a:t>
            </a:r>
            <a:r>
              <a:rPr lang="en-US" sz="1600" dirty="0"/>
              <a:t>) </a:t>
            </a:r>
            <a:r>
              <a:rPr lang="en-US" sz="1600" dirty="0" smtClean="0"/>
              <a:t>contribution (user-defined libraries).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573325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600" dirty="0" err="1" smtClean="0"/>
              <a:t>interFoam</a:t>
            </a:r>
            <a:r>
              <a:rPr lang="en-US" sz="1600" dirty="0" smtClean="0"/>
              <a:t>, which is a solver for 2 incompressible fluids with interface tracking, is used in the present study.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i="1" dirty="0" smtClean="0"/>
              <a:t>Tutorials: </a:t>
            </a:r>
            <a:r>
              <a:rPr lang="en-US" sz="1600" i="1" dirty="0"/>
              <a:t>http://</a:t>
            </a:r>
            <a:r>
              <a:rPr lang="en-US" sz="1600" i="1" dirty="0" err="1"/>
              <a:t>cfd.direct</a:t>
            </a:r>
            <a:r>
              <a:rPr lang="en-US" sz="1600" i="1" dirty="0"/>
              <a:t>/</a:t>
            </a:r>
            <a:r>
              <a:rPr lang="en-US" sz="1600" i="1" dirty="0" err="1"/>
              <a:t>openfoam</a:t>
            </a:r>
            <a:r>
              <a:rPr lang="en-US" sz="1600" i="1" dirty="0"/>
              <a:t>/user-guide/</a:t>
            </a:r>
            <a:r>
              <a:rPr lang="en-US" sz="1600" i="1" dirty="0" err="1"/>
              <a:t>dambreak</a:t>
            </a:r>
            <a:r>
              <a:rPr lang="en-US" sz="1600" i="1" dirty="0"/>
              <a:t>/</a:t>
            </a:r>
            <a:endParaRPr 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29188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71818"/>
            <a:ext cx="2663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Set the initial condition</a:t>
            </a:r>
            <a:endParaRPr lang="en-US" sz="2000" b="1" dirty="0"/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" y="476672"/>
            <a:ext cx="9144000" cy="5916706"/>
          </a:xfrm>
          <a:prstGeom prst="rect">
            <a:avLst/>
          </a:prstGeom>
        </p:spPr>
      </p:pic>
      <p:sp>
        <p:nvSpPr>
          <p:cNvPr id="169" name="TextBox 168"/>
          <p:cNvSpPr txBox="1"/>
          <p:nvPr/>
        </p:nvSpPr>
        <p:spPr>
          <a:xfrm>
            <a:off x="6999759" y="4324291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(0 0 -0.3)</a:t>
            </a:r>
            <a:endParaRPr lang="en-US" sz="1200" dirty="0"/>
          </a:p>
        </p:txBody>
      </p:sp>
      <p:sp>
        <p:nvSpPr>
          <p:cNvPr id="170" name="TextBox 169"/>
          <p:cNvSpPr txBox="1"/>
          <p:nvPr/>
        </p:nvSpPr>
        <p:spPr>
          <a:xfrm>
            <a:off x="8100392" y="4601290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(0 0.6 -0.3)</a:t>
            </a:r>
            <a:endParaRPr lang="en-US" sz="1200" dirty="0"/>
          </a:p>
        </p:txBody>
      </p:sp>
      <p:sp>
        <p:nvSpPr>
          <p:cNvPr id="171" name="TextBox 170"/>
          <p:cNvSpPr txBox="1"/>
          <p:nvPr/>
        </p:nvSpPr>
        <p:spPr>
          <a:xfrm>
            <a:off x="6999759" y="2780928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(0 0  0)</a:t>
            </a:r>
            <a:endParaRPr lang="en-US" sz="1200" dirty="0"/>
          </a:p>
        </p:txBody>
      </p:sp>
      <p:sp>
        <p:nvSpPr>
          <p:cNvPr id="172" name="TextBox 171"/>
          <p:cNvSpPr txBox="1"/>
          <p:nvPr/>
        </p:nvSpPr>
        <p:spPr>
          <a:xfrm>
            <a:off x="8443167" y="2780927"/>
            <a:ext cx="700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(0 0.6 </a:t>
            </a:r>
            <a:r>
              <a:rPr lang="en-US" sz="1200" dirty="0"/>
              <a:t>0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73" name="TextBox 172"/>
          <p:cNvSpPr txBox="1"/>
          <p:nvPr/>
        </p:nvSpPr>
        <p:spPr>
          <a:xfrm>
            <a:off x="3491880" y="5805264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(15 0.6 </a:t>
            </a:r>
            <a:r>
              <a:rPr lang="en-US" sz="1200" dirty="0"/>
              <a:t>0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74" name="TextBox 173"/>
          <p:cNvSpPr txBox="1"/>
          <p:nvPr/>
        </p:nvSpPr>
        <p:spPr>
          <a:xfrm>
            <a:off x="1691680" y="5823703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(15 0 </a:t>
            </a:r>
            <a:r>
              <a:rPr lang="en-US" sz="1200" dirty="0"/>
              <a:t>0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7524328" y="764704"/>
            <a:ext cx="1000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Offshore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4509120"/>
            <a:ext cx="9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Onshore </a:t>
            </a:r>
            <a:endParaRPr lang="en-US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5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692696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the domain and set the grids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1340768"/>
            <a:ext cx="305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turbulence closure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1988840"/>
            <a:ext cx="235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initial condition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2564904"/>
            <a:ext cx="27417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Set the boundary condition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3212976"/>
            <a:ext cx="309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numerical schemes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3861048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numerical solvers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4509120"/>
            <a:ext cx="20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time control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5157192"/>
            <a:ext cx="242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Decompose the domain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5805264"/>
            <a:ext cx="138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the case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843808" y="692696"/>
            <a:ext cx="3528392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059832" y="1340768"/>
            <a:ext cx="302433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491880" y="1988840"/>
            <a:ext cx="230425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347864" y="2564904"/>
            <a:ext cx="273630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31840" y="3212976"/>
            <a:ext cx="302433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03848" y="3861048"/>
            <a:ext cx="2880320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635896" y="4509120"/>
            <a:ext cx="201622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419872" y="5157192"/>
            <a:ext cx="237626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923928" y="5805264"/>
            <a:ext cx="1440160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644008" y="10527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644008" y="17008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2"/>
          </p:cNvCxnSpPr>
          <p:nvPr/>
        </p:nvCxnSpPr>
        <p:spPr>
          <a:xfrm>
            <a:off x="4644008" y="234888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644008" y="292494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44008" y="35730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644008" y="42210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644008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644008" y="551723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278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91475" cy="273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27267" y="181711"/>
            <a:ext cx="2560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Define the boundaries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69806" y="3284984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(Wall function is used)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99592" y="2636912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99592" y="393305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70906" y="3748390"/>
            <a:ext cx="496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Sends in the target solitary wave through </a:t>
            </a:r>
            <a:r>
              <a:rPr lang="en-US" i="1" dirty="0" err="1" smtClean="0"/>
              <a:t>groovyBC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4293096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</a:t>
            </a:r>
            <a:r>
              <a:rPr lang="en-US" i="1" dirty="0" err="1" smtClean="0"/>
              <a:t>groovyBC</a:t>
            </a:r>
            <a:r>
              <a:rPr lang="en-US" dirty="0" smtClean="0"/>
              <a:t>?</a:t>
            </a:r>
          </a:p>
          <a:p>
            <a:r>
              <a:rPr lang="en-US" dirty="0" smtClean="0"/>
              <a:t>-- A library that can be used to generate arbitrary boundary conditions based on expressions. It is included in the swak4Foam library package.</a:t>
            </a:r>
          </a:p>
          <a:p>
            <a:endParaRPr lang="en-US" dirty="0" smtClean="0"/>
          </a:p>
          <a:p>
            <a:r>
              <a:rPr lang="en-US" i="1" dirty="0" smtClean="0"/>
              <a:t>Link: </a:t>
            </a:r>
            <a:r>
              <a:rPr lang="en-US" i="1" dirty="0"/>
              <a:t>https://</a:t>
            </a:r>
            <a:r>
              <a:rPr lang="en-US" i="1" dirty="0" err="1"/>
              <a:t>openfoamwiki.net</a:t>
            </a:r>
            <a:r>
              <a:rPr lang="en-US" i="1" dirty="0"/>
              <a:t>/</a:t>
            </a:r>
            <a:r>
              <a:rPr lang="en-US" i="1" dirty="0" err="1"/>
              <a:t>index.php</a:t>
            </a:r>
            <a:r>
              <a:rPr lang="en-US" i="1" dirty="0"/>
              <a:t>/</a:t>
            </a:r>
            <a:r>
              <a:rPr lang="en-US" i="1" dirty="0" err="1"/>
              <a:t>Contrib</a:t>
            </a:r>
            <a:r>
              <a:rPr lang="en-US" i="1" dirty="0"/>
              <a:t>/swak4Foam</a:t>
            </a:r>
          </a:p>
        </p:txBody>
      </p:sp>
    </p:spTree>
    <p:extLst>
      <p:ext uri="{BB962C8B-B14F-4D97-AF65-F5344CB8AC3E}">
        <p14:creationId xmlns:p14="http://schemas.microsoft.com/office/powerpoint/2010/main" val="35023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3374" y="383974"/>
            <a:ext cx="1897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Install </a:t>
            </a:r>
            <a:r>
              <a:rPr lang="en-US" sz="2000" b="1" dirty="0" err="1" smtClean="0"/>
              <a:t>groovyBC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124744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Download swak4Foam library package from</a:t>
            </a:r>
          </a:p>
          <a:p>
            <a:endParaRPr lang="en-US" dirty="0" smtClean="0"/>
          </a:p>
          <a:p>
            <a:r>
              <a:rPr lang="en-US" i="1" dirty="0" err="1"/>
              <a:t>svn</a:t>
            </a:r>
            <a:r>
              <a:rPr lang="en-US" i="1" dirty="0"/>
              <a:t> checkout svn://svn.code.sf.net/p/openfoam-extend/svn/trunk/Breeder_2.0/libraries/swak4Foam/ </a:t>
            </a:r>
            <a:r>
              <a:rPr lang="en-US" i="1" dirty="0" smtClean="0"/>
              <a:t>swak4Foam_2.x</a:t>
            </a:r>
          </a:p>
          <a:p>
            <a:endParaRPr lang="en-US" dirty="0"/>
          </a:p>
          <a:p>
            <a:r>
              <a:rPr lang="en-US" dirty="0" smtClean="0"/>
              <a:t>2. In the directory of the sources, type</a:t>
            </a:r>
          </a:p>
          <a:p>
            <a:endParaRPr lang="en-US" dirty="0"/>
          </a:p>
          <a:p>
            <a:r>
              <a:rPr lang="en-US" i="1" dirty="0" err="1" smtClean="0"/>
              <a:t>wmake</a:t>
            </a:r>
            <a:r>
              <a:rPr lang="en-US" i="1" dirty="0" smtClean="0"/>
              <a:t> all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7171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383974"/>
            <a:ext cx="4225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Use </a:t>
            </a:r>
            <a:r>
              <a:rPr lang="en-US" sz="2000" b="1" dirty="0" err="1" smtClean="0"/>
              <a:t>groovyBC</a:t>
            </a:r>
            <a:r>
              <a:rPr lang="en-US" sz="2000" b="1" dirty="0" smtClean="0"/>
              <a:t> to send in solitary wave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211960" y="980728"/>
            <a:ext cx="2232248" cy="79208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65332" y="1211241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Expression of the theoretical surface elevation in Lee et al. [1982] 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03648" y="5085184"/>
            <a:ext cx="3312368" cy="86409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331640" y="3068960"/>
            <a:ext cx="4752528" cy="86409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88224" y="4293096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Expression of the theoretical velocity in Lee et al. [1982] </a:t>
            </a:r>
            <a:endParaRPr lang="en-US" sz="16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610768"/>
              </p:ext>
            </p:extLst>
          </p:nvPr>
        </p:nvGraphicFramePr>
        <p:xfrm>
          <a:off x="3059832" y="980728"/>
          <a:ext cx="3384376" cy="1606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Equation" r:id="rId3" imgW="2006600" imgH="952500" progId="Equation.3">
                  <p:embed/>
                </p:oleObj>
              </mc:Choice>
              <mc:Fallback>
                <p:oleObj name="Equation" r:id="rId3" imgW="2006600" imgH="952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9832" y="980728"/>
                        <a:ext cx="3384376" cy="1606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291123"/>
              </p:ext>
            </p:extLst>
          </p:nvPr>
        </p:nvGraphicFramePr>
        <p:xfrm>
          <a:off x="4716016" y="2636912"/>
          <a:ext cx="1512168" cy="399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Equation" r:id="rId5" imgW="1104900" imgH="292100" progId="Equation.3">
                  <p:embed/>
                </p:oleObj>
              </mc:Choice>
              <mc:Fallback>
                <p:oleObj name="Equation" r:id="rId5" imgW="11049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6016" y="2636912"/>
                        <a:ext cx="1512168" cy="399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089164"/>
              </p:ext>
            </p:extLst>
          </p:nvPr>
        </p:nvGraphicFramePr>
        <p:xfrm>
          <a:off x="467544" y="2708920"/>
          <a:ext cx="782638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Equation" r:id="rId7" imgW="571500" imgH="177800" progId="Equation.3">
                  <p:embed/>
                </p:oleObj>
              </mc:Choice>
              <mc:Fallback>
                <p:oleObj name="Equation" r:id="rId7" imgW="571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544" y="2708920"/>
                        <a:ext cx="782638" cy="24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493533"/>
              </p:ext>
            </p:extLst>
          </p:nvPr>
        </p:nvGraphicFramePr>
        <p:xfrm>
          <a:off x="1331640" y="2708920"/>
          <a:ext cx="974725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" name="Equation" r:id="rId9" imgW="711200" imgH="165100" progId="Equation.3">
                  <p:embed/>
                </p:oleObj>
              </mc:Choice>
              <mc:Fallback>
                <p:oleObj name="Equation" r:id="rId9" imgW="711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1640" y="2708920"/>
                        <a:ext cx="974725" cy="22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612622"/>
              </p:ext>
            </p:extLst>
          </p:nvPr>
        </p:nvGraphicFramePr>
        <p:xfrm>
          <a:off x="2411760" y="2708920"/>
          <a:ext cx="8874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" name="Equation" r:id="rId11" imgW="647700" imgH="215900" progId="Equation.3">
                  <p:embed/>
                </p:oleObj>
              </mc:Choice>
              <mc:Fallback>
                <p:oleObj name="Equation" r:id="rId11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11760" y="2708920"/>
                        <a:ext cx="887413" cy="29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552822"/>
              </p:ext>
            </p:extLst>
          </p:nvPr>
        </p:nvGraphicFramePr>
        <p:xfrm>
          <a:off x="3347864" y="2708920"/>
          <a:ext cx="1320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Equation" r:id="rId13" imgW="965200" imgH="241300" progId="Equation.3">
                  <p:embed/>
                </p:oleObj>
              </mc:Choice>
              <mc:Fallback>
                <p:oleObj name="Equation" r:id="rId13" imgW="965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47864" y="2708920"/>
                        <a:ext cx="13208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328152"/>
              </p:ext>
            </p:extLst>
          </p:nvPr>
        </p:nvGraphicFramePr>
        <p:xfrm>
          <a:off x="6300192" y="2564904"/>
          <a:ext cx="100965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" name="Equation" r:id="rId15" imgW="736600" imgH="457200" progId="Equation.3">
                  <p:embed/>
                </p:oleObj>
              </mc:Choice>
              <mc:Fallback>
                <p:oleObj name="Equation" r:id="rId15" imgW="736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300192" y="2564904"/>
                        <a:ext cx="1009650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954519"/>
              </p:ext>
            </p:extLst>
          </p:nvPr>
        </p:nvGraphicFramePr>
        <p:xfrm>
          <a:off x="7452320" y="2564904"/>
          <a:ext cx="12700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" name="Equation" r:id="rId17" imgW="927100" imgH="431800" progId="Equation.3">
                  <p:embed/>
                </p:oleObj>
              </mc:Choice>
              <mc:Fallback>
                <p:oleObj name="Equation" r:id="rId17" imgW="927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452320" y="2564904"/>
                        <a:ext cx="1270000" cy="59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642397"/>
              </p:ext>
            </p:extLst>
          </p:nvPr>
        </p:nvGraphicFramePr>
        <p:xfrm>
          <a:off x="899592" y="3068960"/>
          <a:ext cx="7559675" cy="158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" name="Equation" r:id="rId19" imgW="4889500" imgH="1028700" progId="Equation.3">
                  <p:embed/>
                </p:oleObj>
              </mc:Choice>
              <mc:Fallback>
                <p:oleObj name="Equation" r:id="rId19" imgW="4889500" imgH="1028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99592" y="3068960"/>
                        <a:ext cx="7559675" cy="158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587977"/>
              </p:ext>
            </p:extLst>
          </p:nvPr>
        </p:nvGraphicFramePr>
        <p:xfrm>
          <a:off x="899592" y="5085184"/>
          <a:ext cx="6186487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" name="Equation" r:id="rId21" imgW="4000500" imgH="1028700" progId="Equation.3">
                  <p:embed/>
                </p:oleObj>
              </mc:Choice>
              <mc:Fallback>
                <p:oleObj name="Equation" r:id="rId21" imgW="4000500" imgH="1028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99592" y="5085184"/>
                        <a:ext cx="6186487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767211"/>
              </p:ext>
            </p:extLst>
          </p:nvPr>
        </p:nvGraphicFramePr>
        <p:xfrm>
          <a:off x="899592" y="4725144"/>
          <a:ext cx="565809" cy="272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" name="Equation" r:id="rId23" imgW="342900" imgH="165100" progId="Equation.3">
                  <p:embed/>
                </p:oleObj>
              </mc:Choice>
              <mc:Fallback>
                <p:oleObj name="Equation" r:id="rId23" imgW="3429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99592" y="4725144"/>
                        <a:ext cx="565809" cy="272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668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405998"/>
            <a:ext cx="3619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Specify the boundary conditions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4005064"/>
            <a:ext cx="249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p_rgh</a:t>
            </a:r>
            <a:r>
              <a:rPr lang="en-US" dirty="0" smtClean="0"/>
              <a:t>: dynamic pressure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4509120"/>
            <a:ext cx="117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U</a:t>
            </a:r>
            <a:r>
              <a:rPr lang="en-US" dirty="0" smtClean="0"/>
              <a:t>: velocity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980728"/>
            <a:ext cx="6696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alpha.water</a:t>
            </a:r>
            <a:r>
              <a:rPr lang="en-US" dirty="0" smtClean="0"/>
              <a:t>:      (percentage of water in each cell) in the VOF equation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839720"/>
              </p:ext>
            </p:extLst>
          </p:nvPr>
        </p:nvGraphicFramePr>
        <p:xfrm>
          <a:off x="2483768" y="980728"/>
          <a:ext cx="304924" cy="348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Equation" r:id="rId3" imgW="177800" imgH="203200" progId="Equation.3">
                  <p:embed/>
                </p:oleObj>
              </mc:Choice>
              <mc:Fallback>
                <p:oleObj name="Equation" r:id="rId3" imgW="177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3768" y="980728"/>
                        <a:ext cx="304924" cy="348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87624" y="1484784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B</a:t>
            </a:r>
            <a:r>
              <a:rPr lang="en-US" dirty="0" smtClean="0"/>
              <a:t>: </a:t>
            </a:r>
            <a:r>
              <a:rPr lang="en-US" dirty="0" err="1" smtClean="0"/>
              <a:t>subgrid</a:t>
            </a:r>
            <a:r>
              <a:rPr lang="en-US" dirty="0" smtClean="0"/>
              <a:t>-scale tensor in LES.                           is the unit tensor;     is the </a:t>
            </a:r>
            <a:r>
              <a:rPr lang="en-US" dirty="0" err="1" smtClean="0"/>
              <a:t>deviatoric</a:t>
            </a:r>
            <a:r>
              <a:rPr lang="en-US" dirty="0" smtClean="0"/>
              <a:t> part of the </a:t>
            </a:r>
            <a:r>
              <a:rPr lang="en-US" dirty="0" err="1" smtClean="0"/>
              <a:t>subgrid</a:t>
            </a:r>
            <a:r>
              <a:rPr lang="en-US" dirty="0" smtClean="0"/>
              <a:t>-scale tensor and is parameterized by </a:t>
            </a:r>
            <a:r>
              <a:rPr lang="en-US" dirty="0" err="1" smtClean="0"/>
              <a:t>subgrid</a:t>
            </a:r>
            <a:r>
              <a:rPr lang="en-US" dirty="0" smtClean="0"/>
              <a:t> closure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554587"/>
              </p:ext>
            </p:extLst>
          </p:nvPr>
        </p:nvGraphicFramePr>
        <p:xfrm>
          <a:off x="4067943" y="1556792"/>
          <a:ext cx="13684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Equation" r:id="rId5" imgW="965200" imgH="228600" progId="Equation.3">
                  <p:embed/>
                </p:oleObj>
              </mc:Choice>
              <mc:Fallback>
                <p:oleObj name="Equation" r:id="rId5" imgW="965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7943" y="1556792"/>
                        <a:ext cx="1368425" cy="32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648281"/>
              </p:ext>
            </p:extLst>
          </p:nvPr>
        </p:nvGraphicFramePr>
        <p:xfrm>
          <a:off x="7092279" y="1556792"/>
          <a:ext cx="161925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Equation" r:id="rId7" imgW="114300" imgH="152400" progId="Equation.3">
                  <p:embed/>
                </p:oleObj>
              </mc:Choice>
              <mc:Fallback>
                <p:oleObj name="Equation" r:id="rId7" imgW="1143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92279" y="1556792"/>
                        <a:ext cx="161925" cy="214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24672" y="2564904"/>
            <a:ext cx="7091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k</a:t>
            </a:r>
            <a:r>
              <a:rPr lang="en-US" dirty="0" smtClean="0"/>
              <a:t>: </a:t>
            </a:r>
            <a:r>
              <a:rPr lang="en-US" dirty="0" err="1" smtClean="0"/>
              <a:t>subgrid</a:t>
            </a:r>
            <a:r>
              <a:rPr lang="en-US" dirty="0" smtClean="0"/>
              <a:t>-scale kinetic energy in LES.                       ,              ,        is the rate of strain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685417"/>
              </p:ext>
            </p:extLst>
          </p:nvPr>
        </p:nvGraphicFramePr>
        <p:xfrm>
          <a:off x="4825072" y="2564904"/>
          <a:ext cx="103514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Equation" r:id="rId9" imgW="812800" imgH="279400" progId="Equation.3">
                  <p:embed/>
                </p:oleObj>
              </mc:Choice>
              <mc:Fallback>
                <p:oleObj name="Equation" r:id="rId9" imgW="812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25072" y="2564904"/>
                        <a:ext cx="1035145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725720"/>
              </p:ext>
            </p:extLst>
          </p:nvPr>
        </p:nvGraphicFramePr>
        <p:xfrm>
          <a:off x="6049209" y="2636912"/>
          <a:ext cx="647322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Equation" r:id="rId11" imgW="508000" imgH="203200" progId="Equation.3">
                  <p:embed/>
                </p:oleObj>
              </mc:Choice>
              <mc:Fallback>
                <p:oleObj name="Equation" r:id="rId11" imgW="508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49209" y="2636912"/>
                        <a:ext cx="647322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117982"/>
              </p:ext>
            </p:extLst>
          </p:nvPr>
        </p:nvGraphicFramePr>
        <p:xfrm>
          <a:off x="6876256" y="2636912"/>
          <a:ext cx="323661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Equation" r:id="rId13" imgW="254000" imgH="241300" progId="Equation.3">
                  <p:embed/>
                </p:oleObj>
              </mc:Choice>
              <mc:Fallback>
                <p:oleObj name="Equation" r:id="rId13" imgW="254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876256" y="2636912"/>
                        <a:ext cx="323661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87624" y="3356992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nuSgs</a:t>
            </a:r>
            <a:r>
              <a:rPr lang="en-US" dirty="0" smtClean="0"/>
              <a:t>:       , sub-grid scale viscosity in LES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599"/>
              </p:ext>
            </p:extLst>
          </p:nvPr>
        </p:nvGraphicFramePr>
        <p:xfrm>
          <a:off x="1907704" y="3429000"/>
          <a:ext cx="348675" cy="330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Equation" r:id="rId15" imgW="241300" imgH="228600" progId="Equation.3">
                  <p:embed/>
                </p:oleObj>
              </mc:Choice>
              <mc:Fallback>
                <p:oleObj name="Equation" r:id="rId15" imgW="241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907704" y="3429000"/>
                        <a:ext cx="348675" cy="330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500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405998"/>
            <a:ext cx="3619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Specify the boundary conditions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83221" y="901363"/>
            <a:ext cx="366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zeroGradient</a:t>
            </a:r>
            <a:r>
              <a:rPr lang="en-US" dirty="0" smtClean="0"/>
              <a:t>: normal gradient is zero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7041" y="1473235"/>
            <a:ext cx="346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cyclic</a:t>
            </a:r>
            <a:r>
              <a:rPr lang="en-US" dirty="0"/>
              <a:t>: periodic boundary </a:t>
            </a:r>
            <a:r>
              <a:rPr lang="en-US" dirty="0" smtClean="0"/>
              <a:t>condition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3221" y="1916832"/>
                <a:ext cx="71287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err="1" smtClean="0"/>
                  <a:t>inletOutlet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 xmlns=""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zeroGradient</a:t>
                </a:r>
                <a:r>
                  <a:rPr lang="en-US" dirty="0" smtClean="0"/>
                  <a:t>. But switch to </a:t>
                </a:r>
                <a:r>
                  <a:rPr lang="en-US" dirty="0" err="1" smtClean="0"/>
                  <a:t>fixedValue</a:t>
                </a:r>
                <a:r>
                  <a:rPr lang="en-US" dirty="0" smtClean="0"/>
                  <a:t> (using “</a:t>
                </a:r>
                <a:r>
                  <a:rPr lang="en-US" dirty="0" err="1" smtClean="0"/>
                  <a:t>inletValue</a:t>
                </a:r>
                <a:r>
                  <a:rPr lang="en-US" dirty="0" smtClean="0"/>
                  <a:t>”) if the velocity just outside the boundary is flowing into the domain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21" y="1916832"/>
                <a:ext cx="7128792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770" t="-4717" r="-102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9592" y="3501008"/>
                <a:ext cx="71287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457200"/>
                <a:r>
                  <a:rPr lang="en-US" u="sng" dirty="0" err="1" smtClean="0"/>
                  <a:t>pressureInletOutletVelocity</a:t>
                </a:r>
                <a:r>
                  <a:rPr lang="en-US" dirty="0" smtClean="0"/>
                  <a:t>: = </a:t>
                </a:r>
                <a:r>
                  <a:rPr lang="en-US" dirty="0" err="1" smtClean="0"/>
                  <a:t>pressureInletVelocity</a:t>
                </a:r>
                <a:r>
                  <a:rPr lang="en-US" dirty="0" smtClean="0"/>
                  <a:t> + </a:t>
                </a:r>
                <a:r>
                  <a:rPr lang="en-US" dirty="0" err="1" smtClean="0"/>
                  <a:t>inletOut</a:t>
                </a:r>
                <a:endParaRPr lang="en-US" dirty="0" smtClean="0"/>
              </a:p>
              <a:p>
                <a:pPr indent="-457200"/>
                <a:r>
                  <a:rPr lang="en-US" dirty="0" err="1" smtClean="0"/>
                  <a:t>pressureInletVelocity</a:t>
                </a:r>
                <a:r>
                  <a:rPr lang="en-US" dirty="0" smtClean="0"/>
                  <a:t>: When 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 is known at the inlet, </a:t>
                </a:r>
                <a14:m>
                  <m:oMath xmlns:m="http://schemas.openxmlformats.org/officeDocument/2006/math" xmlns="">
                    <m:r>
                      <a:rPr lang="en-US" i="1" dirty="0"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/>
                  <a:t> is evaluated from the flux normal to the path.  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01008"/>
                <a:ext cx="7128792" cy="923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99592" y="263691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totalPressure</a:t>
            </a:r>
            <a:r>
              <a:rPr lang="en-US" dirty="0" smtClean="0"/>
              <a:t>: Total pressure                                    is fixed; when  changes, p will be adjusted accordingly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199830"/>
              </p:ext>
            </p:extLst>
          </p:nvPr>
        </p:nvGraphicFramePr>
        <p:xfrm>
          <a:off x="3707904" y="2564904"/>
          <a:ext cx="1835894" cy="475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5" imgW="1079500" imgH="279400" progId="Equation.3">
                  <p:embed/>
                </p:oleObj>
              </mc:Choice>
              <mc:Fallback>
                <p:oleObj name="Equation" r:id="rId5" imgW="1079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07904" y="2564904"/>
                        <a:ext cx="1835894" cy="475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085339"/>
              </p:ext>
            </p:extLst>
          </p:nvPr>
        </p:nvGraphicFramePr>
        <p:xfrm>
          <a:off x="6876256" y="2708920"/>
          <a:ext cx="258763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7" imgW="152400" imgH="165100" progId="Equation.3">
                  <p:embed/>
                </p:oleObj>
              </mc:Choice>
              <mc:Fallback>
                <p:oleObj name="Equation" r:id="rId7" imgW="152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76256" y="2708920"/>
                        <a:ext cx="258763" cy="280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9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692696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the domain and set the grids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1340768"/>
            <a:ext cx="305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turbulence closure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1988840"/>
            <a:ext cx="235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initial condition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2564904"/>
            <a:ext cx="274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boundary condition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3212976"/>
            <a:ext cx="30975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Choose the numerical schemes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861048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numerical solvers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4509120"/>
            <a:ext cx="20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time control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5157192"/>
            <a:ext cx="242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Decompose the domain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5805264"/>
            <a:ext cx="138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the case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987824" y="692696"/>
            <a:ext cx="3528392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03848" y="1340768"/>
            <a:ext cx="302433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635896" y="1988840"/>
            <a:ext cx="230425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491880" y="2564904"/>
            <a:ext cx="273630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275856" y="3212976"/>
            <a:ext cx="309634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347864" y="3861048"/>
            <a:ext cx="2880320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79912" y="4509120"/>
            <a:ext cx="201622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563888" y="5157192"/>
            <a:ext cx="237626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067944" y="5805264"/>
            <a:ext cx="1440160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788024" y="10527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788024" y="17008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2"/>
          </p:cNvCxnSpPr>
          <p:nvPr/>
        </p:nvCxnSpPr>
        <p:spPr>
          <a:xfrm>
            <a:off x="4788024" y="234888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88024" y="292494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788024" y="35730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788024" y="42210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788024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88024" y="551723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278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405998"/>
            <a:ext cx="2254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Numerical schemes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585" y="1052736"/>
                <a:ext cx="77768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smtClean="0"/>
                  <a:t>ddtSchemes</a:t>
                </a:r>
                <a:r>
                  <a:rPr lang="en-US" dirty="0" smtClean="0"/>
                  <a:t>: first time derivative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. “</a:t>
                </a:r>
                <a:r>
                  <a:rPr lang="en-US" dirty="0" err="1" smtClean="0"/>
                  <a:t>CrankNicholson</a:t>
                </a:r>
                <a:r>
                  <a:rPr lang="en-US" dirty="0" smtClean="0"/>
                  <a:t> 1” is the pure 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-order Crank-Nicolson scheme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5" y="1052736"/>
                <a:ext cx="777686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70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7585" y="1916832"/>
                <a:ext cx="79208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err="1" smtClean="0"/>
                  <a:t>gradSchemes</a:t>
                </a:r>
                <a:r>
                  <a:rPr lang="en-US" dirty="0" smtClean="0"/>
                  <a:t>: Gradient </a:t>
                </a:r>
                <a14:m>
                  <m:oMath xmlns:m="http://schemas.openxmlformats.org/officeDocument/2006/math" xmlns="">
                    <m:r>
                      <a:rPr lang="en-US" i="1" smtClean="0">
                        <a:latin typeface="Cambria Math"/>
                        <a:ea typeface="Cambria Math"/>
                      </a:rPr>
                      <m:t>∇</m:t>
                    </m:r>
                  </m:oMath>
                </a14:m>
                <a:r>
                  <a:rPr lang="en-US" dirty="0" smtClean="0"/>
                  <a:t>. “Gauss linear” means Gauss’ theorem is used when transforming integral over volume into integral over surface; “linear” means central difference scheme (CDS)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5" y="1916832"/>
                <a:ext cx="7920879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693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7584" y="2924944"/>
                <a:ext cx="792087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err="1" smtClean="0"/>
                  <a:t>divSchemes</a:t>
                </a:r>
                <a:r>
                  <a:rPr lang="en-US" dirty="0" smtClean="0"/>
                  <a:t>: Divergent </a:t>
                </a:r>
                <a14:m>
                  <m:oMath xmlns:m="http://schemas.openxmlformats.org/officeDocument/2006/math" xmlns="">
                    <m:r>
                      <a:rPr lang="en-US" i="1" smtClean="0">
                        <a:latin typeface="Cambria Math"/>
                        <a:ea typeface="Cambria Math"/>
                      </a:rPr>
                      <m:t>∇∙</m:t>
                    </m:r>
                  </m:oMath>
                </a14:m>
                <a:r>
                  <a:rPr lang="en-US" dirty="0" smtClean="0"/>
                  <a:t>. “Gauss </a:t>
                </a:r>
                <a:r>
                  <a:rPr lang="en-US" dirty="0" err="1" smtClean="0"/>
                  <a:t>limitedLinearV</a:t>
                </a:r>
                <a:r>
                  <a:rPr lang="en-US" dirty="0" smtClean="0"/>
                  <a:t> 1” and “Gauss </a:t>
                </a:r>
                <a:r>
                  <a:rPr lang="en-US" dirty="0" err="1" smtClean="0"/>
                  <a:t>vanLeer</a:t>
                </a:r>
                <a:r>
                  <a:rPr lang="en-US" dirty="0" smtClean="0"/>
                  <a:t>” are both TVD schemes with different limiters.  “Gauss </a:t>
                </a:r>
                <a:r>
                  <a:rPr lang="en-US" dirty="0" err="1" smtClean="0"/>
                  <a:t>interfaceCompression</a:t>
                </a:r>
                <a:r>
                  <a:rPr lang="en-US" dirty="0" smtClean="0"/>
                  <a:t>” is used for the interface compression term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924944"/>
                <a:ext cx="7920879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693" t="-3311" r="-385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27582" y="4581128"/>
            <a:ext cx="7920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interpolationSchemes</a:t>
            </a:r>
            <a:r>
              <a:rPr lang="en-US" dirty="0" smtClean="0"/>
              <a:t>: numerical scheme for the evaluation of face values from the cell center values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7581" y="5301208"/>
            <a:ext cx="79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snGradSchemes</a:t>
            </a:r>
            <a:r>
              <a:rPr lang="en-US" dirty="0" smtClean="0"/>
              <a:t>: component of gradient normal to a cell face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7110" y="5797013"/>
            <a:ext cx="7920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fluxRequired</a:t>
            </a:r>
            <a:r>
              <a:rPr lang="en-US" dirty="0" smtClean="0"/>
              <a:t>: fields which require the generation of a flux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86104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laplacianSchemes</a:t>
            </a:r>
            <a:r>
              <a:rPr lang="en-US" dirty="0" smtClean="0"/>
              <a:t>: </a:t>
            </a:r>
            <a:r>
              <a:rPr lang="en-US" dirty="0" err="1" smtClean="0"/>
              <a:t>Laplacian</a:t>
            </a:r>
            <a:r>
              <a:rPr lang="en-US" dirty="0" smtClean="0"/>
              <a:t>      . “Gauss linear corrected” is CDS with some correction terms 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210370"/>
              </p:ext>
            </p:extLst>
          </p:nvPr>
        </p:nvGraphicFramePr>
        <p:xfrm>
          <a:off x="3563888" y="3861048"/>
          <a:ext cx="337476" cy="317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6" imgW="215900" imgH="203200" progId="Equation.3">
                  <p:embed/>
                </p:oleObj>
              </mc:Choice>
              <mc:Fallback>
                <p:oleObj name="Equation" r:id="rId6" imgW="215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63888" y="3861048"/>
                        <a:ext cx="337476" cy="317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819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692696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the domain and set the grids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1340768"/>
            <a:ext cx="305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turbulence closure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1988840"/>
            <a:ext cx="235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initial condition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2564904"/>
            <a:ext cx="274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boundary condition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3212976"/>
            <a:ext cx="309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numerical schemes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861048"/>
            <a:ext cx="29418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Choose the numerical solvers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4509120"/>
            <a:ext cx="20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time control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5157192"/>
            <a:ext cx="242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Decompose the domain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5805264"/>
            <a:ext cx="138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the case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987824" y="692696"/>
            <a:ext cx="3528392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03848" y="1340768"/>
            <a:ext cx="302433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635896" y="1988840"/>
            <a:ext cx="230425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491880" y="2564904"/>
            <a:ext cx="273630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275856" y="3212976"/>
            <a:ext cx="302433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347864" y="3861048"/>
            <a:ext cx="2880320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79912" y="4509120"/>
            <a:ext cx="201622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563888" y="5157192"/>
            <a:ext cx="237626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067944" y="5805264"/>
            <a:ext cx="1440160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788024" y="10527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788024" y="17008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2"/>
          </p:cNvCxnSpPr>
          <p:nvPr/>
        </p:nvCxnSpPr>
        <p:spPr>
          <a:xfrm>
            <a:off x="4788024" y="234888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88024" y="292494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788024" y="35730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788024" y="42210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788024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88024" y="551723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27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1124744"/>
            <a:ext cx="5532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0                   where boundary conditions are defined for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</a:t>
            </a:r>
            <a:r>
              <a:rPr lang="en-US" i="1" dirty="0" err="1" smtClean="0"/>
              <a:t>alpha.water</a:t>
            </a:r>
            <a:r>
              <a:rPr lang="en-US" i="1" dirty="0" smtClean="0"/>
              <a:t>, B, k, </a:t>
            </a:r>
            <a:r>
              <a:rPr lang="en-US" i="1" dirty="0" err="1" smtClean="0"/>
              <a:t>nuSgs</a:t>
            </a:r>
            <a:r>
              <a:rPr lang="en-US" i="1" dirty="0" smtClean="0"/>
              <a:t>, </a:t>
            </a:r>
            <a:r>
              <a:rPr lang="en-US" i="1" dirty="0" err="1" smtClean="0"/>
              <a:t>p_rgh</a:t>
            </a:r>
            <a:r>
              <a:rPr lang="en-US" i="1" dirty="0" smtClean="0"/>
              <a:t>, U 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234888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onstant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4077072"/>
            <a:ext cx="846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2132856"/>
            <a:ext cx="315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Mesh building -- </a:t>
            </a:r>
            <a:r>
              <a:rPr lang="en-US" i="1" dirty="0" err="1" smtClean="0"/>
              <a:t>blockMeshDict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987824" y="2564904"/>
            <a:ext cx="558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Turbulence closure – </a:t>
            </a:r>
            <a:r>
              <a:rPr lang="en-US" i="1" dirty="0" err="1" smtClean="0"/>
              <a:t>turbulenceProperties</a:t>
            </a:r>
            <a:r>
              <a:rPr lang="en-US" i="1" dirty="0" smtClean="0"/>
              <a:t>, </a:t>
            </a:r>
            <a:r>
              <a:rPr lang="en-US" i="1" dirty="0" err="1" smtClean="0"/>
              <a:t>LESProperties</a:t>
            </a:r>
            <a:endParaRPr lang="en-US" i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3717032"/>
            <a:ext cx="407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Computational time control -- </a:t>
            </a:r>
            <a:r>
              <a:rPr lang="en-US" i="1" dirty="0" err="1" smtClean="0"/>
              <a:t>controlDict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87824" y="4221088"/>
            <a:ext cx="32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Numerical schemes -- </a:t>
            </a:r>
            <a:r>
              <a:rPr lang="en-US" i="1" dirty="0" err="1" smtClean="0"/>
              <a:t>fvSchemes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87824" y="4725144"/>
            <a:ext cx="3049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Numerical solvers -- </a:t>
            </a:r>
            <a:r>
              <a:rPr lang="en-US" i="1" dirty="0" err="1" smtClean="0"/>
              <a:t>fvSolution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3284984"/>
            <a:ext cx="313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condition -- </a:t>
            </a:r>
            <a:r>
              <a:rPr lang="en-US" i="1" dirty="0" err="1" smtClean="0"/>
              <a:t>setFieldslDict</a:t>
            </a:r>
            <a:endParaRPr lang="en-US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87824" y="5229200"/>
            <a:ext cx="440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Domain decomposition -- </a:t>
            </a:r>
            <a:r>
              <a:rPr lang="en-US" i="1" dirty="0" err="1" smtClean="0"/>
              <a:t>decomposeParDict</a:t>
            </a:r>
            <a:endParaRPr lang="en-US" i="1" dirty="0"/>
          </a:p>
        </p:txBody>
      </p:sp>
      <p:sp>
        <p:nvSpPr>
          <p:cNvPr id="2" name="Left Brace 1"/>
          <p:cNvSpPr/>
          <p:nvPr/>
        </p:nvSpPr>
        <p:spPr>
          <a:xfrm>
            <a:off x="2843808" y="2204864"/>
            <a:ext cx="144016" cy="72008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/>
          <p:cNvSpPr/>
          <p:nvPr/>
        </p:nvSpPr>
        <p:spPr>
          <a:xfrm>
            <a:off x="2699792" y="3356992"/>
            <a:ext cx="288032" cy="223224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8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405998"/>
            <a:ext cx="2085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Numerical solvers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484784"/>
            <a:ext cx="3663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Solves the Pressure Poisson Equation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2276872"/>
            <a:ext cx="313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solvers for </a:t>
            </a:r>
            <a:r>
              <a:rPr lang="en-US" i="1" dirty="0" err="1" smtClean="0"/>
              <a:t>p_rgh</a:t>
            </a:r>
            <a:r>
              <a:rPr lang="en-US" dirty="0" smtClean="0"/>
              <a:t> and </a:t>
            </a:r>
            <a:r>
              <a:rPr lang="en-US" i="1" dirty="0" smtClean="0"/>
              <a:t>U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3140968"/>
            <a:ext cx="245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PIMPLE = SIMPLE + PISO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3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692696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the domain and set the grids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1340768"/>
            <a:ext cx="305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turbulence closure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1988840"/>
            <a:ext cx="235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initial condition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2564904"/>
            <a:ext cx="274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boundary condition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3212976"/>
            <a:ext cx="309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numerical schemes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861048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numerical solvers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4509120"/>
            <a:ext cx="20538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Set the time </a:t>
            </a:r>
            <a:r>
              <a:rPr lang="en-US" dirty="0"/>
              <a:t>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3888" y="5157192"/>
            <a:ext cx="242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Decompose the domain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5805264"/>
            <a:ext cx="138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the case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987824" y="692696"/>
            <a:ext cx="3528392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03848" y="1340768"/>
            <a:ext cx="302433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635896" y="1988840"/>
            <a:ext cx="230425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491880" y="2564904"/>
            <a:ext cx="273630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275856" y="3212976"/>
            <a:ext cx="302433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347864" y="3861048"/>
            <a:ext cx="2880320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79912" y="4509120"/>
            <a:ext cx="201622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563888" y="5157192"/>
            <a:ext cx="237626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067944" y="5805264"/>
            <a:ext cx="1440160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788024" y="10527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788024" y="17008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2"/>
          </p:cNvCxnSpPr>
          <p:nvPr/>
        </p:nvCxnSpPr>
        <p:spPr>
          <a:xfrm>
            <a:off x="4788024" y="234888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88024" y="292494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788024" y="35730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788024" y="42210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788024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88024" y="551723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062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405998"/>
            <a:ext cx="2305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Set the time control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268760"/>
            <a:ext cx="111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startFrom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1772816"/>
            <a:ext cx="849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stopAt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227687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deltaT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2780928"/>
            <a:ext cx="1373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writeControl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403648" y="3284984"/>
            <a:ext cx="1688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adjustTimeStep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3861048"/>
            <a:ext cx="824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maxCo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403648" y="4365104"/>
            <a:ext cx="136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maxAlphaCo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403648" y="486916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maxDeltaT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036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692696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the domain and set the grids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1340768"/>
            <a:ext cx="305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turbulence closure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1988840"/>
            <a:ext cx="235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initial condition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2564904"/>
            <a:ext cx="274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boundary condition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3212976"/>
            <a:ext cx="309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numerical schemes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3861048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numerical solvers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4509120"/>
            <a:ext cx="20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time </a:t>
            </a:r>
            <a:r>
              <a:rPr lang="en-US" dirty="0"/>
              <a:t>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3888" y="5157192"/>
            <a:ext cx="24234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Decompose the domain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5805264"/>
            <a:ext cx="138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the case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987824" y="692696"/>
            <a:ext cx="3528392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03848" y="1340768"/>
            <a:ext cx="302433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635896" y="1988840"/>
            <a:ext cx="230425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491880" y="2564904"/>
            <a:ext cx="273630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275856" y="3212976"/>
            <a:ext cx="302433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347864" y="3861048"/>
            <a:ext cx="2880320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79912" y="4509120"/>
            <a:ext cx="201622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563888" y="5157192"/>
            <a:ext cx="237626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067944" y="5805264"/>
            <a:ext cx="1440160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788024" y="10527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788024" y="17008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2"/>
          </p:cNvCxnSpPr>
          <p:nvPr/>
        </p:nvCxnSpPr>
        <p:spPr>
          <a:xfrm>
            <a:off x="4788024" y="234888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88024" y="292494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788024" y="35730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788024" y="42210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788024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88024" y="551723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879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405998"/>
            <a:ext cx="2719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Decompose the domain</a:t>
            </a:r>
            <a:endParaRPr lang="en-US" sz="2000" b="1" dirty="0"/>
          </a:p>
        </p:txBody>
      </p:sp>
      <p:sp>
        <p:nvSpPr>
          <p:cNvPr id="6" name="Cube 5"/>
          <p:cNvSpPr/>
          <p:nvPr/>
        </p:nvSpPr>
        <p:spPr>
          <a:xfrm>
            <a:off x="3635896" y="1484784"/>
            <a:ext cx="4824536" cy="3744416"/>
          </a:xfrm>
          <a:prstGeom prst="cube">
            <a:avLst/>
          </a:prstGeom>
          <a:ln>
            <a:solidFill>
              <a:schemeClr val="accent1">
                <a:shade val="95000"/>
                <a:satMod val="105000"/>
                <a:alpha val="4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6" idx="1"/>
            <a:endCxn id="6" idx="3"/>
          </p:cNvCxnSpPr>
          <p:nvPr/>
        </p:nvCxnSpPr>
        <p:spPr>
          <a:xfrm>
            <a:off x="5580112" y="2420888"/>
            <a:ext cx="0" cy="2808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44008" y="2420888"/>
            <a:ext cx="0" cy="2808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88224" y="2420888"/>
            <a:ext cx="0" cy="2808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644008" y="1484784"/>
            <a:ext cx="936104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580112" y="1484784"/>
            <a:ext cx="936104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588224" y="1484784"/>
            <a:ext cx="936104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35896" y="3789040"/>
            <a:ext cx="38884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524328" y="2852936"/>
            <a:ext cx="936104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9552" y="1052736"/>
            <a:ext cx="214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decomposeParDict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67544" y="2636912"/>
            <a:ext cx="19545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simpleCoeffs</a:t>
            </a:r>
            <a:endParaRPr lang="nb-NO" dirty="0"/>
          </a:p>
          <a:p>
            <a:r>
              <a:rPr lang="nb-NO" dirty="0"/>
              <a:t>{</a:t>
            </a:r>
          </a:p>
          <a:p>
            <a:r>
              <a:rPr lang="nb-NO" dirty="0"/>
              <a:t>    n               (4 1 2);</a:t>
            </a:r>
          </a:p>
          <a:p>
            <a:r>
              <a:rPr lang="nb-NO" dirty="0"/>
              <a:t>    </a:t>
            </a:r>
            <a:r>
              <a:rPr lang="nb-NO" dirty="0" smtClean="0"/>
              <a:t>…</a:t>
            </a:r>
            <a:endParaRPr lang="nb-NO" dirty="0"/>
          </a:p>
          <a:p>
            <a:r>
              <a:rPr lang="nb-NO" dirty="0"/>
              <a:t>}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988840"/>
            <a:ext cx="2533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numberOfSubdomains</a:t>
            </a:r>
            <a:r>
              <a:rPr lang="en-US" dirty="0"/>
              <a:t> 8;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03848" y="5373216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03848" y="6093296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03848" y="5733256"/>
            <a:ext cx="43204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1920" y="5949280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35896" y="5517232"/>
            <a:ext cx="28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59832" y="5013176"/>
            <a:ext cx="275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552" y="4437112"/>
            <a:ext cx="162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</a:t>
            </a:r>
          </a:p>
          <a:p>
            <a:r>
              <a:rPr lang="en-US" i="1" dirty="0" err="1" smtClean="0"/>
              <a:t>decomposePar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70023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692696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the domain and set the grids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1340768"/>
            <a:ext cx="305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turbulence closure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1988840"/>
            <a:ext cx="235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initial condition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2564904"/>
            <a:ext cx="274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boundary condition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3212976"/>
            <a:ext cx="309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numerical schemes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3861048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numerical solvers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4509120"/>
            <a:ext cx="20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time </a:t>
            </a:r>
            <a:r>
              <a:rPr lang="en-US" dirty="0"/>
              <a:t>control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1880" y="5157192"/>
            <a:ext cx="242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Decompose the domain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5805264"/>
            <a:ext cx="138368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Run the case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915816" y="692696"/>
            <a:ext cx="3528392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131840" y="1340768"/>
            <a:ext cx="302433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563888" y="1988840"/>
            <a:ext cx="230425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419872" y="2564904"/>
            <a:ext cx="273630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203848" y="3212976"/>
            <a:ext cx="302433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75856" y="3861048"/>
            <a:ext cx="2880320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07904" y="4509120"/>
            <a:ext cx="201622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491880" y="5157192"/>
            <a:ext cx="237626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995936" y="5805264"/>
            <a:ext cx="1440160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716016" y="10527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716016" y="17008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2"/>
          </p:cNvCxnSpPr>
          <p:nvPr/>
        </p:nvCxnSpPr>
        <p:spPr>
          <a:xfrm>
            <a:off x="4716016" y="234888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16016" y="292494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716016" y="35730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716016" y="42210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716016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16016" y="551723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41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404664"/>
            <a:ext cx="1544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Run the case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1484784"/>
            <a:ext cx="1205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</a:t>
            </a:r>
          </a:p>
          <a:p>
            <a:r>
              <a:rPr lang="en-US" i="1" dirty="0" err="1" smtClean="0"/>
              <a:t>interFoam</a:t>
            </a:r>
            <a:r>
              <a:rPr lang="en-US" i="1" dirty="0" smtClean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2615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692696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the domain and set the grids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1340768"/>
            <a:ext cx="305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turbulence closure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1988840"/>
            <a:ext cx="235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initial condition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2564904"/>
            <a:ext cx="274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boundary condition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3212976"/>
            <a:ext cx="309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numerical schemes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3861048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numerical solvers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4509120"/>
            <a:ext cx="20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time control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5157192"/>
            <a:ext cx="242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Decompose the domain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5805264"/>
            <a:ext cx="138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the case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915816" y="692696"/>
            <a:ext cx="3528392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131840" y="1340768"/>
            <a:ext cx="302433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563888" y="1988840"/>
            <a:ext cx="230425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419872" y="2564904"/>
            <a:ext cx="273630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203848" y="3212976"/>
            <a:ext cx="302433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75856" y="3861048"/>
            <a:ext cx="2880320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07904" y="4509120"/>
            <a:ext cx="201622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491880" y="5157192"/>
            <a:ext cx="237626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995936" y="5805264"/>
            <a:ext cx="1440160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716016" y="10527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716016" y="17008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2"/>
          </p:cNvCxnSpPr>
          <p:nvPr/>
        </p:nvCxnSpPr>
        <p:spPr>
          <a:xfrm>
            <a:off x="4716016" y="234888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16016" y="292494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716016" y="35730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716016" y="42210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716016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16016" y="551723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411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692696"/>
            <a:ext cx="340349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Build the domain and set the grids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1340768"/>
            <a:ext cx="305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turbulence closure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1988840"/>
            <a:ext cx="235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initial condition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2564904"/>
            <a:ext cx="274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boundary condition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3212976"/>
            <a:ext cx="309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numerical schemes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3861048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numerical solvers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4509120"/>
            <a:ext cx="20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time control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5157192"/>
            <a:ext cx="242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Decompose the domain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5805264"/>
            <a:ext cx="138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the case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915816" y="692696"/>
            <a:ext cx="3528392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059832" y="1340768"/>
            <a:ext cx="309634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563888" y="1988840"/>
            <a:ext cx="230425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419872" y="2564904"/>
            <a:ext cx="273630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203848" y="3212976"/>
            <a:ext cx="302433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75856" y="3861048"/>
            <a:ext cx="2880320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07904" y="4509120"/>
            <a:ext cx="201622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491880" y="5157192"/>
            <a:ext cx="237626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995936" y="5805264"/>
            <a:ext cx="1440160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716016" y="10527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716016" y="17008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2"/>
          </p:cNvCxnSpPr>
          <p:nvPr/>
        </p:nvCxnSpPr>
        <p:spPr>
          <a:xfrm>
            <a:off x="4716016" y="234888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16016" y="292494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716016" y="35730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716016" y="42210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716016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16016" y="551723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27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84168" y="1232756"/>
            <a:ext cx="100811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259632" y="1232756"/>
            <a:ext cx="4824536" cy="273630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267744" y="1232756"/>
            <a:ext cx="4824536" cy="273630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59632" y="3969060"/>
            <a:ext cx="1008112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92280" y="1232756"/>
            <a:ext cx="0" cy="208823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84168" y="1232756"/>
            <a:ext cx="0" cy="2088232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67744" y="3969060"/>
            <a:ext cx="0" cy="57606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71554" y="3977444"/>
            <a:ext cx="0" cy="56768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71554" y="4545124"/>
            <a:ext cx="99619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266555" y="3320988"/>
            <a:ext cx="4825725" cy="1224136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84168" y="3320988"/>
            <a:ext cx="1008112" cy="0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259632" y="3306563"/>
            <a:ext cx="4824536" cy="1238561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220072" y="2276872"/>
            <a:ext cx="864096" cy="504056"/>
          </a:xfrm>
          <a:prstGeom prst="line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084167" y="872716"/>
            <a:ext cx="1" cy="140415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84168" y="2276872"/>
            <a:ext cx="1152128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36020" y="259626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36296" y="209220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939737" y="503384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077756" y="3029564"/>
            <a:ext cx="86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</a:t>
            </a:r>
            <a:r>
              <a:rPr lang="en-US" sz="1200" dirty="0" smtClean="0"/>
              <a:t> (0 0 -0.3)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596381" y="4622648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</a:t>
            </a:r>
            <a:r>
              <a:rPr lang="en-US" sz="1200" dirty="0" smtClean="0"/>
              <a:t> (18.2 0 0.064)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261341" y="3817474"/>
            <a:ext cx="1010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</a:t>
            </a:r>
            <a:r>
              <a:rPr lang="en-US" sz="1200" dirty="0" smtClean="0"/>
              <a:t> (18.2 0 </a:t>
            </a:r>
            <a:r>
              <a:rPr lang="en-US" sz="1200" u="sng" dirty="0" smtClean="0"/>
              <a:t>0.3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043608" y="3029564"/>
            <a:ext cx="0" cy="787910"/>
          </a:xfrm>
          <a:prstGeom prst="straightConnector1">
            <a:avLst/>
          </a:prstGeom>
          <a:ln w="127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61292" y="1664804"/>
            <a:ext cx="24795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How to choose an appropriate domain height?</a:t>
            </a:r>
          </a:p>
          <a:p>
            <a:r>
              <a:rPr lang="en-US" sz="1200" dirty="0" smtClean="0"/>
              <a:t>- Big enough to make sure the breaking wave will not touch the top boundary;</a:t>
            </a:r>
          </a:p>
          <a:p>
            <a:r>
              <a:rPr lang="en-US" sz="1200" dirty="0" smtClean="0"/>
              <a:t>- Not to big, to save computational cost.</a:t>
            </a:r>
            <a:endParaRPr lang="en-US" sz="1200" dirty="0"/>
          </a:p>
        </p:txBody>
      </p:sp>
      <p:sp>
        <p:nvSpPr>
          <p:cNvPr id="39" name="Rounded Rectangle 38"/>
          <p:cNvSpPr/>
          <p:nvPr/>
        </p:nvSpPr>
        <p:spPr>
          <a:xfrm>
            <a:off x="161292" y="1664804"/>
            <a:ext cx="2394484" cy="136476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061308" y="120989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061308" y="327324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248694" y="395458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069420" y="120443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068690" y="329748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253422" y="452226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251873" y="45222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243696" y="39462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061308" y="956671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</a:t>
            </a:r>
            <a:r>
              <a:rPr lang="en-US" sz="1200" dirty="0" smtClean="0"/>
              <a:t> (0 0 0.3)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7092280" y="3168063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4</a:t>
            </a:r>
            <a:r>
              <a:rPr lang="en-US" sz="1200" dirty="0" smtClean="0"/>
              <a:t> (0 </a:t>
            </a:r>
            <a:r>
              <a:rPr lang="en-US" sz="1200" u="sng" dirty="0" smtClean="0"/>
              <a:t>0.6</a:t>
            </a:r>
            <a:r>
              <a:rPr lang="en-US" sz="1200" dirty="0" smtClean="0"/>
              <a:t> -0.3)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2240659" y="4545122"/>
            <a:ext cx="1284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</a:t>
            </a:r>
            <a:r>
              <a:rPr lang="en-US" sz="1200" dirty="0" smtClean="0"/>
              <a:t> (</a:t>
            </a:r>
            <a:r>
              <a:rPr lang="en-US" sz="1200" u="sng" dirty="0" smtClean="0"/>
              <a:t>18.2</a:t>
            </a:r>
            <a:r>
              <a:rPr lang="en-US" sz="1200" dirty="0" smtClean="0"/>
              <a:t> 0.6 0.064)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1907704" y="355188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6</a:t>
            </a:r>
            <a:r>
              <a:rPr lang="en-US" sz="1200" dirty="0" smtClean="0"/>
              <a:t> (18.2 0.6</a:t>
            </a:r>
          </a:p>
          <a:p>
            <a:r>
              <a:rPr lang="en-US" sz="1200" dirty="0" smtClean="0"/>
              <a:t> 0.3)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7114409" y="956670"/>
            <a:ext cx="93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7</a:t>
            </a:r>
            <a:r>
              <a:rPr lang="en-US" sz="1200" dirty="0" smtClean="0"/>
              <a:t> (0 0.6 0.3)</a:t>
            </a:r>
            <a:endParaRPr lang="en-US" sz="1200" dirty="0"/>
          </a:p>
        </p:txBody>
      </p:sp>
      <p:cxnSp>
        <p:nvCxnSpPr>
          <p:cNvPr id="54" name="Straight Arrow Connector 53"/>
          <p:cNvCxnSpPr>
            <a:stCxn id="49" idx="2"/>
          </p:cNvCxnSpPr>
          <p:nvPr/>
        </p:nvCxnSpPr>
        <p:spPr>
          <a:xfrm>
            <a:off x="7581357" y="3445062"/>
            <a:ext cx="81514" cy="292156"/>
          </a:xfrm>
          <a:prstGeom prst="straightConnector1">
            <a:avLst/>
          </a:prstGeom>
          <a:ln w="127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341562" y="3819528"/>
            <a:ext cx="2672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/>
              <a:t>How to choose an appropriate domain width?</a:t>
            </a:r>
          </a:p>
          <a:p>
            <a:r>
              <a:rPr lang="en-US" sz="1200" dirty="0" smtClean="0"/>
              <a:t>- Big enough to cover several largest eddies in the experiment;</a:t>
            </a:r>
          </a:p>
          <a:p>
            <a:r>
              <a:rPr lang="en-US" sz="1200" dirty="0" smtClean="0"/>
              <a:t>- Not to big, to save computational cost.</a:t>
            </a:r>
            <a:endParaRPr lang="en-US" sz="1200" dirty="0"/>
          </a:p>
        </p:txBody>
      </p:sp>
      <p:sp>
        <p:nvSpPr>
          <p:cNvPr id="57" name="Rounded Rectangle 56"/>
          <p:cNvSpPr/>
          <p:nvPr/>
        </p:nvSpPr>
        <p:spPr>
          <a:xfrm>
            <a:off x="6398841" y="3737218"/>
            <a:ext cx="2557515" cy="109797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624380" y="4745991"/>
            <a:ext cx="81514" cy="292156"/>
          </a:xfrm>
          <a:prstGeom prst="straightConnector1">
            <a:avLst/>
          </a:prstGeom>
          <a:ln w="127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1676951" y="5035072"/>
            <a:ext cx="2557515" cy="98621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691680" y="5013176"/>
            <a:ext cx="2672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 this case, the domain length is set to be smaller than that in the experiment [Ting 2006, 2008] but long enough to cover the initial shoreline and swash zone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3804483" y="520044"/>
            <a:ext cx="1791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Domain Layout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8603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/>
              <p:cNvSpPr txBox="1"/>
              <p:nvPr/>
            </p:nvSpPr>
            <p:spPr>
              <a:xfrm>
                <a:off x="827584" y="3140968"/>
                <a:ext cx="381839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Nz = 80.</a:t>
                </a:r>
              </a:p>
              <a:p>
                <a:r>
                  <a:rPr lang="en-US" sz="1400" i="1" dirty="0" smtClean="0"/>
                  <a:t>How to determine the number of grids in the vertical direction?</a:t>
                </a:r>
              </a:p>
              <a:p>
                <a:r>
                  <a:rPr lang="en-US" sz="1400" dirty="0" smtClean="0"/>
                  <a:t>-- Determined by the number of grids needed to solve the wave.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E.g., in this case, </a:t>
                </a:r>
                <a:r>
                  <a:rPr lang="en-US" sz="1400" dirty="0" smtClean="0">
                    <a:latin typeface="Cambria" pitchFamily="18" charset="0"/>
                  </a:rPr>
                  <a:t>H</a:t>
                </a:r>
                <a:r>
                  <a:rPr lang="en-US" sz="1400" baseline="-25000" dirty="0" smtClean="0">
                    <a:latin typeface="Cambria" pitchFamily="18" charset="0"/>
                  </a:rPr>
                  <a:t>0</a:t>
                </a:r>
                <a:r>
                  <a:rPr lang="en-US" sz="1400" dirty="0" smtClean="0">
                    <a:latin typeface="Cambria" pitchFamily="18" charset="0"/>
                  </a:rPr>
                  <a:t>=0.22 m. </a:t>
                </a:r>
                <a:r>
                  <a:rPr lang="en-US" sz="1400" dirty="0" smtClean="0"/>
                  <a:t>Using 30 grids to solve the wave </a:t>
                </a:r>
                <a:endParaRPr lang="en-US" sz="1400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 xmlns="">
                    <m:r>
                      <a:rPr lang="en-US" sz="1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  <a:ea typeface="Cambria Math"/>
                      </a:rPr>
                      <m:t>z</m:t>
                    </m:r>
                  </m:oMath>
                </a14:m>
                <a:r>
                  <a:rPr lang="en-US" sz="1400" dirty="0" smtClean="0"/>
                  <a:t> = 7.5 mm at the left boundary  </a:t>
                </a:r>
              </a:p>
              <a:p>
                <a:r>
                  <a:rPr lang="en-US" sz="1400" dirty="0" err="1" smtClean="0"/>
                  <a:t>Nz</a:t>
                </a:r>
                <a:r>
                  <a:rPr lang="en-US" sz="1400" dirty="0" smtClean="0"/>
                  <a:t> = Domain height / </a:t>
                </a:r>
                <a14:m>
                  <m:oMath xmlns:m="http://schemas.openxmlformats.org/officeDocument/2006/math" xmlns="">
                    <m:r>
                      <a:rPr lang="en-US" sz="1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  <a:ea typeface="Cambria Math"/>
                      </a:rPr>
                      <m:t>z</m:t>
                    </m:r>
                  </m:oMath>
                </a14:m>
                <a:r>
                  <a:rPr lang="en-US" sz="1400" dirty="0" smtClean="0"/>
                  <a:t> = 80</a:t>
                </a:r>
              </a:p>
            </p:txBody>
          </p:sp>
        </mc:Choice>
        <mc:Fallback xmlns="">
          <p:sp>
            <p:nvSpPr>
              <p:cNvPr id="169" name="TextBox 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140968"/>
                <a:ext cx="3818397" cy="2246769"/>
              </a:xfrm>
              <a:prstGeom prst="rect">
                <a:avLst/>
              </a:prstGeom>
              <a:blipFill rotWithShape="1">
                <a:blip r:embed="rId2"/>
                <a:stretch>
                  <a:fillRect b="-3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TextBox 174"/>
          <p:cNvSpPr txBox="1"/>
          <p:nvPr/>
        </p:nvSpPr>
        <p:spPr>
          <a:xfrm>
            <a:off x="544959" y="341937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77" name="Right Arrow 176"/>
          <p:cNvSpPr/>
          <p:nvPr/>
        </p:nvSpPr>
        <p:spPr>
          <a:xfrm>
            <a:off x="2077196" y="4752346"/>
            <a:ext cx="14401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ight Arrow 177"/>
          <p:cNvSpPr/>
          <p:nvPr/>
        </p:nvSpPr>
        <p:spPr>
          <a:xfrm>
            <a:off x="3491880" y="5013176"/>
            <a:ext cx="14401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4860031" y="3140968"/>
                <a:ext cx="3989079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Nx = 2427.</a:t>
                </a:r>
              </a:p>
              <a:p>
                <a:r>
                  <a:rPr lang="en-US" sz="1400" i="1" dirty="0" smtClean="0"/>
                  <a:t>How to determine the number of grids in the </a:t>
                </a:r>
                <a:r>
                  <a:rPr lang="en-US" sz="1400" i="1" dirty="0" err="1" smtClean="0"/>
                  <a:t>streamwise</a:t>
                </a:r>
                <a:r>
                  <a:rPr lang="en-US" sz="1400" i="1" dirty="0" smtClean="0"/>
                  <a:t> direction?</a:t>
                </a:r>
              </a:p>
              <a:p>
                <a:r>
                  <a:rPr lang="en-US" sz="1400" dirty="0" smtClean="0"/>
                  <a:t>-- Make sure the ratio of </a:t>
                </a:r>
                <a14:m>
                  <m:oMath xmlns:m="http://schemas.openxmlformats.org/officeDocument/2006/math" xmlns="">
                    <m:r>
                      <a:rPr lang="en-US" sz="1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/∆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sz="1400" dirty="0" smtClean="0"/>
                  <a:t> is not too big (&lt;5).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E.g., in this case, </a:t>
                </a:r>
                <a:r>
                  <a:rPr lang="en-US" sz="1400" dirty="0" smtClean="0">
                    <a:latin typeface="Cambria" pitchFamily="18" charset="0"/>
                    <a:sym typeface="Symbol"/>
                  </a:rPr>
                  <a:t></a:t>
                </a:r>
                <a:r>
                  <a:rPr lang="en-US" sz="1400" dirty="0" err="1" smtClean="0">
                    <a:latin typeface="Cambria" pitchFamily="18" charset="0"/>
                  </a:rPr>
                  <a:t>z</a:t>
                </a:r>
                <a:r>
                  <a:rPr lang="en-US" sz="1400" baseline="-25000" dirty="0" err="1" smtClean="0">
                    <a:latin typeface="Cambria" pitchFamily="18" charset="0"/>
                  </a:rPr>
                  <a:t>max</a:t>
                </a:r>
                <a:r>
                  <a:rPr lang="en-US" sz="1400" dirty="0" smtClean="0">
                    <a:latin typeface="Cambria" pitchFamily="18" charset="0"/>
                  </a:rPr>
                  <a:t>=7.5 mm </a:t>
                </a:r>
                <a:r>
                  <a:rPr lang="en-US" sz="1400" dirty="0" smtClean="0"/>
                  <a:t>at the left boundary; </a:t>
                </a:r>
                <a:r>
                  <a:rPr lang="en-US" sz="1400" dirty="0" smtClean="0">
                    <a:latin typeface="Cambria" pitchFamily="18" charset="0"/>
                    <a:sym typeface="Symbol"/>
                  </a:rPr>
                  <a:t></a:t>
                </a:r>
                <a:r>
                  <a:rPr lang="en-US" sz="1400" dirty="0" err="1" smtClean="0">
                    <a:latin typeface="Cambria" pitchFamily="18" charset="0"/>
                  </a:rPr>
                  <a:t>z</a:t>
                </a:r>
                <a:r>
                  <a:rPr lang="en-US" sz="1400" baseline="-25000" dirty="0" err="1" smtClean="0">
                    <a:latin typeface="Cambria" pitchFamily="18" charset="0"/>
                  </a:rPr>
                  <a:t>min</a:t>
                </a:r>
                <a:r>
                  <a:rPr lang="en-US" sz="1400" dirty="0" smtClean="0">
                    <a:latin typeface="Cambria" pitchFamily="18" charset="0"/>
                  </a:rPr>
                  <a:t>=3 mm </a:t>
                </a:r>
                <a:r>
                  <a:rPr lang="en-US" sz="1400" dirty="0" smtClean="0"/>
                  <a:t>at the right boundary.</a:t>
                </a:r>
              </a:p>
              <a:p>
                <a:r>
                  <a:rPr lang="en-US" sz="1400" dirty="0" smtClean="0"/>
                  <a:t>To make </a:t>
                </a:r>
                <a14:m>
                  <m:oMath xmlns:m="http://schemas.openxmlformats.org/officeDocument/2006/math" xmlns="">
                    <m:r>
                      <a:rPr lang="en-US" sz="1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/∆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sz="1400" dirty="0" smtClean="0"/>
                  <a:t> &lt; 5, choose </a:t>
                </a:r>
                <a:r>
                  <a:rPr lang="en-US" sz="1400" dirty="0" smtClean="0">
                    <a:latin typeface="Cambria" pitchFamily="18" charset="0"/>
                    <a:sym typeface="Symbol"/>
                  </a:rPr>
                  <a:t></a:t>
                </a:r>
                <a:r>
                  <a:rPr lang="en-US" sz="1400" dirty="0" err="1" smtClean="0">
                    <a:latin typeface="Cambria" pitchFamily="18" charset="0"/>
                  </a:rPr>
                  <a:t>x</a:t>
                </a:r>
                <a:r>
                  <a:rPr lang="en-US" sz="1400" baseline="-25000" dirty="0" err="1" smtClean="0">
                    <a:latin typeface="Cambria" pitchFamily="18" charset="0"/>
                  </a:rPr>
                  <a:t>max</a:t>
                </a:r>
                <a:r>
                  <a:rPr lang="en-US" sz="1400" dirty="0" smtClean="0">
                    <a:latin typeface="Cambria" pitchFamily="18" charset="0"/>
                  </a:rPr>
                  <a:t>=11.5 mm </a:t>
                </a:r>
                <a:r>
                  <a:rPr lang="en-US" sz="1400" dirty="0" smtClean="0">
                    <a:latin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 xmlns="">
                    <m:r>
                      <a:rPr lang="en-US" sz="1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/∆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sz="1400" dirty="0" smtClean="0"/>
                  <a:t> = 3.8</a:t>
                </a:r>
                <a:r>
                  <a:rPr lang="en-US" sz="1400" dirty="0" smtClean="0">
                    <a:latin typeface="Calibri" panose="020F0502020204030204" pitchFamily="34" charset="0"/>
                  </a:rPr>
                  <a:t>) at the left boundary </a:t>
                </a:r>
              </a:p>
              <a:p>
                <a:r>
                  <a:rPr lang="en-US" sz="1400" dirty="0" smtClean="0">
                    <a:latin typeface="Calibri" panose="020F0502020204030204" pitchFamily="34" charset="0"/>
                  </a:rPr>
                  <a:t>and </a:t>
                </a:r>
              </a:p>
              <a:p>
                <a:r>
                  <a:rPr lang="en-US" sz="1400" dirty="0" smtClean="0">
                    <a:latin typeface="Cambria" pitchFamily="18" charset="0"/>
                    <a:sym typeface="Symbol"/>
                  </a:rPr>
                  <a:t></a:t>
                </a:r>
                <a:r>
                  <a:rPr lang="en-US" sz="1400" dirty="0" err="1" smtClean="0">
                    <a:latin typeface="Cambria" pitchFamily="18" charset="0"/>
                  </a:rPr>
                  <a:t>x</a:t>
                </a:r>
                <a:r>
                  <a:rPr lang="en-US" sz="1400" baseline="-25000" dirty="0" err="1" smtClean="0">
                    <a:latin typeface="Cambria" pitchFamily="18" charset="0"/>
                  </a:rPr>
                  <a:t>min</a:t>
                </a:r>
                <a:r>
                  <a:rPr lang="en-US" sz="1400" dirty="0" smtClean="0">
                    <a:latin typeface="Cambria" pitchFamily="18" charset="0"/>
                  </a:rPr>
                  <a:t>=4.6 mm </a:t>
                </a:r>
                <a:r>
                  <a:rPr lang="en-US" sz="1400" dirty="0" smtClean="0">
                    <a:latin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 xmlns="">
                    <m:r>
                      <a:rPr lang="en-US" sz="1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/∆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sz="1400" dirty="0" smtClean="0"/>
                  <a:t> = 1.5</a:t>
                </a:r>
                <a:r>
                  <a:rPr lang="en-US" sz="1400" dirty="0" smtClean="0">
                    <a:latin typeface="Calibri" panose="020F0502020204030204" pitchFamily="34" charset="0"/>
                  </a:rPr>
                  <a:t>) at the right boundary.</a:t>
                </a:r>
              </a:p>
              <a:p>
                <a14:m>
                  <m:oMath xmlns:m="http://schemas.openxmlformats.org/officeDocument/2006/math" xmlns="">
                    <m:r>
                      <a:rPr lang="en-US" sz="1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sz="1400" dirty="0" smtClean="0"/>
                  <a:t> is shrinking from the left to the right. (So is </a:t>
                </a:r>
                <a14:m>
                  <m:oMath xmlns:m="http://schemas.openxmlformats.org/officeDocument/2006/math" xmlns="">
                    <m:r>
                      <a:rPr lang="en-US" sz="1400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sz="1400" dirty="0" smtClean="0"/>
                  <a:t> )</a:t>
                </a:r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1" y="3140968"/>
                <a:ext cx="3989079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305" t="-228" b="-1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TextBox 179"/>
          <p:cNvSpPr txBox="1"/>
          <p:nvPr/>
        </p:nvSpPr>
        <p:spPr>
          <a:xfrm>
            <a:off x="3745064" y="171818"/>
            <a:ext cx="1717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Build the grids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TextBox 180"/>
              <p:cNvSpPr txBox="1"/>
              <p:nvPr/>
            </p:nvSpPr>
            <p:spPr>
              <a:xfrm>
                <a:off x="825611" y="5495537"/>
                <a:ext cx="353036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Ny = 80.</a:t>
                </a:r>
              </a:p>
              <a:p>
                <a:r>
                  <a:rPr lang="en-US" sz="1400" i="1" dirty="0" smtClean="0"/>
                  <a:t>How to determine the number of grids in the </a:t>
                </a:r>
                <a:r>
                  <a:rPr lang="en-US" sz="1400" i="1" dirty="0" err="1" smtClean="0"/>
                  <a:t>spanwise</a:t>
                </a:r>
                <a:r>
                  <a:rPr lang="en-US" sz="1400" i="1" dirty="0" smtClean="0"/>
                  <a:t> direction? </a:t>
                </a:r>
              </a:p>
              <a:p>
                <a:r>
                  <a:rPr lang="en-US" sz="1400" dirty="0" smtClean="0"/>
                  <a:t>Make sure the ratios of </a:t>
                </a:r>
                <a14:m>
                  <m:oMath xmlns:m="http://schemas.openxmlformats.org/officeDocument/2006/math" xmlns="">
                    <m:r>
                      <a:rPr lang="en-US" sz="1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/∆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𝑧</m:t>
                    </m:r>
                  </m:oMath>
                </a14:m>
                <a:r>
                  <a:rPr lang="en-US" sz="1400" dirty="0" smtClean="0"/>
                  <a:t> and </a:t>
                </a:r>
                <a14:m>
                  <m:oMath xmlns:m="http://schemas.openxmlformats.org/officeDocument/2006/math" xmlns="">
                    <m:r>
                      <a:rPr lang="en-US" sz="1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/∆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𝑦</m:t>
                    </m:r>
                  </m:oMath>
                </a14:m>
                <a:r>
                  <a:rPr lang="en-US" sz="1400" dirty="0" smtClean="0"/>
                  <a:t> are not too big. E.g., in this case, </a:t>
                </a:r>
                <a14:m>
                  <m:oMath xmlns:m="http://schemas.openxmlformats.org/officeDocument/2006/math" xmlns="">
                    <m:r>
                      <a:rPr lang="en-US" sz="14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/>
                        <a:ea typeface="Cambria Math"/>
                      </a:rPr>
                      <m:t>y</m:t>
                    </m:r>
                  </m:oMath>
                </a14:m>
                <a:r>
                  <a:rPr lang="en-US" sz="1400" dirty="0" smtClean="0"/>
                  <a:t> = 7.5 mm </a:t>
                </a:r>
                <a:endParaRPr lang="en-US" sz="1400" dirty="0"/>
              </a:p>
            </p:txBody>
          </p:sp>
        </mc:Choice>
        <mc:Fallback xmlns="">
          <p:sp>
            <p:nvSpPr>
              <p:cNvPr id="181" name="TextBox 1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11" y="5495537"/>
                <a:ext cx="3530365" cy="1169551"/>
              </a:xfrm>
              <a:prstGeom prst="rect">
                <a:avLst/>
              </a:prstGeom>
              <a:blipFill rotWithShape="1">
                <a:blip r:embed="rId4"/>
                <a:stretch>
                  <a:fillRect l="-345" t="-521" r="-137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2" name="Rounded Rectangle 181"/>
          <p:cNvSpPr/>
          <p:nvPr/>
        </p:nvSpPr>
        <p:spPr>
          <a:xfrm>
            <a:off x="686985" y="3042926"/>
            <a:ext cx="3777716" cy="247430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ounded Rectangle 182"/>
          <p:cNvSpPr/>
          <p:nvPr/>
        </p:nvSpPr>
        <p:spPr>
          <a:xfrm>
            <a:off x="4793626" y="2911936"/>
            <a:ext cx="4055483" cy="3541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ounded Rectangle 183"/>
          <p:cNvSpPr/>
          <p:nvPr/>
        </p:nvSpPr>
        <p:spPr>
          <a:xfrm>
            <a:off x="686984" y="5589239"/>
            <a:ext cx="3777003" cy="113015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827584" y="751595"/>
            <a:ext cx="0" cy="229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27584" y="980728"/>
            <a:ext cx="0" cy="229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27584" y="1209861"/>
            <a:ext cx="0" cy="229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827584" y="1438994"/>
            <a:ext cx="0" cy="229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27584" y="1668127"/>
            <a:ext cx="0" cy="229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27584" y="1897260"/>
            <a:ext cx="0" cy="229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827584" y="2126393"/>
            <a:ext cx="0" cy="229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827584" y="2355526"/>
            <a:ext cx="0" cy="229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827584" y="2584659"/>
            <a:ext cx="0" cy="229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829011" y="2813792"/>
            <a:ext cx="0" cy="229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8100392" y="766339"/>
            <a:ext cx="0" cy="99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8100392" y="866161"/>
            <a:ext cx="0" cy="703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8100392" y="936534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8100392" y="100854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8100392" y="1080550"/>
            <a:ext cx="0" cy="64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8100392" y="1145205"/>
            <a:ext cx="0" cy="81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8098505" y="1218819"/>
            <a:ext cx="0" cy="100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100392" y="1319478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8100392" y="1391486"/>
            <a:ext cx="0" cy="85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8098505" y="1474199"/>
            <a:ext cx="1887" cy="90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829011" y="766339"/>
            <a:ext cx="72713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829011" y="866161"/>
            <a:ext cx="7271381" cy="114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827584" y="936534"/>
            <a:ext cx="7272808" cy="273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827584" y="1008542"/>
            <a:ext cx="7272808" cy="430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829011" y="1080550"/>
            <a:ext cx="7271381" cy="587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829011" y="1145205"/>
            <a:ext cx="7271381" cy="753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829011" y="1324427"/>
            <a:ext cx="7269494" cy="1031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827584" y="1476633"/>
            <a:ext cx="7272808" cy="133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>
            <a:off x="829012" y="1391486"/>
            <a:ext cx="7271380" cy="1193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827584" y="1223768"/>
            <a:ext cx="7272808" cy="902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115616" y="766339"/>
            <a:ext cx="0" cy="2230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475656" y="766339"/>
            <a:ext cx="0" cy="2158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1763688" y="766339"/>
            <a:ext cx="0" cy="20474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2051720" y="766339"/>
            <a:ext cx="0" cy="2014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2339752" y="766339"/>
            <a:ext cx="0" cy="1932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2627784" y="766339"/>
            <a:ext cx="0" cy="1870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2915816" y="766339"/>
            <a:ext cx="0" cy="1818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3203848" y="766339"/>
            <a:ext cx="0" cy="1798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491880" y="766339"/>
            <a:ext cx="0" cy="1703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3779912" y="766339"/>
            <a:ext cx="0" cy="1654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4067944" y="766339"/>
            <a:ext cx="0" cy="1589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4355976" y="766339"/>
            <a:ext cx="0" cy="15280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4644008" y="766339"/>
            <a:ext cx="0" cy="1474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860032" y="766339"/>
            <a:ext cx="0" cy="1438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076056" y="766339"/>
            <a:ext cx="0" cy="13788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5292080" y="751595"/>
            <a:ext cx="0" cy="1374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5508104" y="766339"/>
            <a:ext cx="0" cy="1294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5724128" y="766339"/>
            <a:ext cx="0" cy="1294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5940152" y="766339"/>
            <a:ext cx="0" cy="1245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6156176" y="766339"/>
            <a:ext cx="0" cy="1182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6372200" y="766339"/>
            <a:ext cx="0" cy="1138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7956376" y="766339"/>
            <a:ext cx="0" cy="831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7812360" y="766339"/>
            <a:ext cx="0" cy="851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7668344" y="766339"/>
            <a:ext cx="0" cy="901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7452320" y="766339"/>
            <a:ext cx="0" cy="924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7236296" y="766339"/>
            <a:ext cx="0" cy="966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7020272" y="766339"/>
            <a:ext cx="0" cy="1016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6804248" y="766339"/>
            <a:ext cx="0" cy="1073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6588224" y="766339"/>
            <a:ext cx="0" cy="109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flipV="1">
            <a:off x="825611" y="526603"/>
            <a:ext cx="0" cy="14222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flipV="1">
            <a:off x="827584" y="1754879"/>
            <a:ext cx="7632848" cy="1718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8463354" y="156447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66" name="Straight Connector 165"/>
          <p:cNvCxnSpPr/>
          <p:nvPr/>
        </p:nvCxnSpPr>
        <p:spPr>
          <a:xfrm flipV="1">
            <a:off x="827584" y="1560932"/>
            <a:ext cx="7272808" cy="1466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1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692696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the domain and set the grids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1340768"/>
            <a:ext cx="305000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Choose the turbulence closure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1988840"/>
            <a:ext cx="2358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initial condition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2564904"/>
            <a:ext cx="274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boundary condition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3212976"/>
            <a:ext cx="309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numerical schemes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3861048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numerical solvers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4509120"/>
            <a:ext cx="20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time control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5157192"/>
            <a:ext cx="242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Decompose the domain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5805264"/>
            <a:ext cx="138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the case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915816" y="692696"/>
            <a:ext cx="3528392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131840" y="1340768"/>
            <a:ext cx="302433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563888" y="1988840"/>
            <a:ext cx="230425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419872" y="2564904"/>
            <a:ext cx="273630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203848" y="3212976"/>
            <a:ext cx="302433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75856" y="3861048"/>
            <a:ext cx="2880320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07904" y="4509120"/>
            <a:ext cx="201622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491880" y="5157192"/>
            <a:ext cx="237626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995936" y="5805264"/>
            <a:ext cx="1440160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716016" y="10527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716016" y="17008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2"/>
          </p:cNvCxnSpPr>
          <p:nvPr/>
        </p:nvCxnSpPr>
        <p:spPr>
          <a:xfrm>
            <a:off x="4716016" y="234888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716016" y="292494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716016" y="35730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716016" y="42210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716016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716016" y="551723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27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381766"/>
            <a:ext cx="3423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Choose the turbulence closure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012086"/>
            <a:ext cx="392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Large-eddy simulation in this simulation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206084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 </a:t>
            </a:r>
            <a:r>
              <a:rPr lang="en-US" dirty="0" err="1" smtClean="0"/>
              <a:t>Smagorinsky</a:t>
            </a:r>
            <a:r>
              <a:rPr lang="en-US" dirty="0" smtClean="0"/>
              <a:t> closure is used, and an improved version of dynamic </a:t>
            </a:r>
            <a:r>
              <a:rPr lang="en-US" dirty="0" err="1" smtClean="0"/>
              <a:t>Smagorinsky</a:t>
            </a:r>
            <a:r>
              <a:rPr lang="en-US" dirty="0" smtClean="0"/>
              <a:t> closure developed by Alberto </a:t>
            </a:r>
            <a:r>
              <a:rPr lang="en-US" dirty="0" err="1" smtClean="0"/>
              <a:t>Passalacqua</a:t>
            </a:r>
            <a:r>
              <a:rPr lang="en-US" dirty="0" smtClean="0"/>
              <a:t> is adopted.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780928"/>
            <a:ext cx="7080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How to install the improved dynamic </a:t>
            </a:r>
            <a:r>
              <a:rPr lang="en-US" i="1" dirty="0" err="1" smtClean="0"/>
              <a:t>Smagorinsky</a:t>
            </a:r>
            <a:r>
              <a:rPr lang="en-US" i="1" dirty="0" smtClean="0"/>
              <a:t> closure in </a:t>
            </a:r>
            <a:r>
              <a:rPr lang="en-US" i="1" dirty="0" err="1" smtClean="0"/>
              <a:t>OpenFOAM</a:t>
            </a:r>
            <a:r>
              <a:rPr lang="en-US" i="1" dirty="0" smtClean="0"/>
              <a:t>?</a:t>
            </a:r>
            <a:endParaRPr 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3155593"/>
            <a:ext cx="70567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smtClean="0"/>
              <a:t>Download </a:t>
            </a:r>
            <a:r>
              <a:rPr lang="en-US" sz="1600" dirty="0"/>
              <a:t>the source code using </a:t>
            </a:r>
            <a:r>
              <a:rPr lang="en-US" sz="1600" dirty="0" err="1"/>
              <a:t>git</a:t>
            </a:r>
            <a:r>
              <a:rPr lang="en-US" sz="1600" dirty="0"/>
              <a:t>: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</a:t>
            </a:r>
            <a:r>
              <a:rPr lang="en-US" sz="1600" dirty="0" err="1" smtClean="0"/>
              <a:t>git</a:t>
            </a:r>
            <a:r>
              <a:rPr lang="en-US" sz="1600" dirty="0" smtClean="0"/>
              <a:t> </a:t>
            </a:r>
            <a:r>
              <a:rPr lang="en-US" sz="1600" dirty="0"/>
              <a:t>clone git://github.com/AlbertoPa/dynamicSmagorinsky.git </a:t>
            </a:r>
            <a:endParaRPr lang="en-US" sz="1600" dirty="0" smtClean="0"/>
          </a:p>
          <a:p>
            <a:r>
              <a:rPr lang="en-US" sz="1600" dirty="0" smtClean="0"/>
              <a:t>2.    Enter </a:t>
            </a:r>
            <a:r>
              <a:rPr lang="en-US" sz="1600" dirty="0"/>
              <a:t>the directory where the source code has been extracted, and compile it </a:t>
            </a:r>
            <a:r>
              <a:rPr lang="en-US" sz="1600" dirty="0" smtClean="0"/>
              <a:t> by </a:t>
            </a:r>
            <a:r>
              <a:rPr lang="en-US" sz="1600" dirty="0"/>
              <a:t>typing: </a:t>
            </a:r>
            <a:endParaRPr lang="en-US" sz="1600" dirty="0" smtClean="0"/>
          </a:p>
          <a:p>
            <a:r>
              <a:rPr lang="en-US" sz="1600" dirty="0" smtClean="0"/>
              <a:t>       </a:t>
            </a:r>
            <a:r>
              <a:rPr lang="en-US" sz="1600" dirty="0" err="1" smtClean="0"/>
              <a:t>wmake</a:t>
            </a:r>
            <a:r>
              <a:rPr lang="en-US" sz="1600" dirty="0" smtClean="0"/>
              <a:t> </a:t>
            </a:r>
            <a:r>
              <a:rPr lang="en-US" sz="1600" dirty="0" err="1"/>
              <a:t>libso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/>
              <a:t>3.    Add </a:t>
            </a:r>
            <a:r>
              <a:rPr lang="en-US" sz="1600" dirty="0"/>
              <a:t>the following line to the </a:t>
            </a:r>
            <a:r>
              <a:rPr lang="en-US" sz="1600" dirty="0" err="1"/>
              <a:t>controlDict</a:t>
            </a:r>
            <a:r>
              <a:rPr lang="en-US" sz="1600" dirty="0"/>
              <a:t> of your case: libs ( "libOpenFOAM.so" "libdynamicSmagorinskyModel.so" ) ; </a:t>
            </a:r>
            <a:endParaRPr lang="en-US" sz="1600" dirty="0" smtClean="0"/>
          </a:p>
          <a:p>
            <a:r>
              <a:rPr lang="en-US" sz="1600" dirty="0" smtClean="0"/>
              <a:t>4.   Specify </a:t>
            </a:r>
            <a:r>
              <a:rPr lang="en-US" sz="1600" dirty="0" err="1"/>
              <a:t>LESModel</a:t>
            </a:r>
            <a:r>
              <a:rPr lang="en-US" sz="1600" dirty="0"/>
              <a:t> </a:t>
            </a:r>
            <a:r>
              <a:rPr lang="en-US" sz="1600" dirty="0" err="1"/>
              <a:t>dynamicSmagorinsky</a:t>
            </a:r>
            <a:r>
              <a:rPr lang="en-US" sz="1600" dirty="0"/>
              <a:t>; delta </a:t>
            </a:r>
            <a:r>
              <a:rPr lang="en-US" sz="1600" dirty="0" err="1"/>
              <a:t>cubeRootVol</a:t>
            </a:r>
            <a:r>
              <a:rPr lang="en-US" sz="1600" dirty="0"/>
              <a:t>; in </a:t>
            </a:r>
            <a:r>
              <a:rPr lang="en-US" sz="1600" dirty="0" err="1"/>
              <a:t>LESModel</a:t>
            </a:r>
            <a:r>
              <a:rPr lang="en-US" sz="1600" dirty="0"/>
              <a:t>. 5. Add the </a:t>
            </a:r>
            <a:r>
              <a:rPr lang="en-US" sz="1600" dirty="0" err="1"/>
              <a:t>subdictionary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       </a:t>
            </a:r>
            <a:r>
              <a:rPr lang="en-US" sz="1600" dirty="0" err="1" smtClean="0"/>
              <a:t>dynamicSmagorinskyCoeffs</a:t>
            </a:r>
            <a:r>
              <a:rPr lang="en-US" sz="1600" dirty="0" smtClean="0"/>
              <a:t>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{ </a:t>
            </a:r>
            <a:r>
              <a:rPr lang="en-US" sz="1600" dirty="0"/>
              <a:t>filter simple;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         </a:t>
            </a:r>
            <a:r>
              <a:rPr lang="en-US" sz="1600" dirty="0" err="1" smtClean="0"/>
              <a:t>ce</a:t>
            </a:r>
            <a:r>
              <a:rPr lang="en-US" sz="1600" dirty="0" smtClean="0"/>
              <a:t> </a:t>
            </a:r>
            <a:r>
              <a:rPr lang="en-US" sz="1600" dirty="0"/>
              <a:t>1.048; </a:t>
            </a:r>
            <a:endParaRPr lang="en-US" sz="1600" dirty="0" smtClean="0"/>
          </a:p>
          <a:p>
            <a:r>
              <a:rPr lang="en-US" sz="1600" dirty="0"/>
              <a:t> </a:t>
            </a:r>
            <a:r>
              <a:rPr lang="en-US" sz="1600" dirty="0" smtClean="0"/>
              <a:t>              }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to </a:t>
            </a:r>
            <a:r>
              <a:rPr lang="en-US" sz="1600" dirty="0" err="1"/>
              <a:t>LESModels</a:t>
            </a:r>
            <a:r>
              <a:rPr lang="en-US" sz="16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1556792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 is defined as 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081026"/>
              </p:ext>
            </p:extLst>
          </p:nvPr>
        </p:nvGraphicFramePr>
        <p:xfrm>
          <a:off x="2915816" y="1556792"/>
          <a:ext cx="8397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3" imgW="622300" imgH="254000" progId="Equation.3">
                  <p:embed/>
                </p:oleObj>
              </mc:Choice>
              <mc:Fallback>
                <p:oleObj name="Equation" r:id="rId3" imgW="622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5816" y="1556792"/>
                        <a:ext cx="839788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23928" y="6093296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https://</a:t>
            </a:r>
            <a:r>
              <a:rPr lang="en-US" i="1" dirty="0" err="1"/>
              <a:t>github.com</a:t>
            </a:r>
            <a:r>
              <a:rPr lang="en-US" i="1" dirty="0"/>
              <a:t>/</a:t>
            </a:r>
            <a:r>
              <a:rPr lang="en-US" i="1" dirty="0" err="1"/>
              <a:t>AlbertoPa</a:t>
            </a:r>
            <a:r>
              <a:rPr lang="en-US" i="1" dirty="0"/>
              <a:t>/</a:t>
            </a:r>
            <a:r>
              <a:rPr lang="en-US" i="1" dirty="0" err="1"/>
              <a:t>dynamicSmagorinsky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5712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692696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the domain and set the grids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1340768"/>
            <a:ext cx="305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turbulence closure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1988840"/>
            <a:ext cx="235875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Set the initial condition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2564904"/>
            <a:ext cx="2741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boundary condition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3212976"/>
            <a:ext cx="309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numerical schemes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3861048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Choose the numerical solvers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4509120"/>
            <a:ext cx="20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time control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5157192"/>
            <a:ext cx="242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Decompose the domain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23928" y="5805264"/>
            <a:ext cx="1383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the case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843808" y="692696"/>
            <a:ext cx="3528392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059832" y="1340768"/>
            <a:ext cx="302433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491880" y="1988840"/>
            <a:ext cx="230425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347864" y="2564904"/>
            <a:ext cx="273630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31840" y="3212976"/>
            <a:ext cx="3024336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03848" y="3861048"/>
            <a:ext cx="2880320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635896" y="4509120"/>
            <a:ext cx="201622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419872" y="5157192"/>
            <a:ext cx="2376264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923928" y="5805264"/>
            <a:ext cx="1440160" cy="36004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644008" y="105273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644008" y="170080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2"/>
          </p:cNvCxnSpPr>
          <p:nvPr/>
        </p:nvCxnSpPr>
        <p:spPr>
          <a:xfrm>
            <a:off x="4644008" y="2348880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644008" y="292494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44008" y="35730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644008" y="42210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644008" y="48691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644008" y="551723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27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1685</Words>
  <Application>Microsoft Macintosh PowerPoint</Application>
  <PresentationFormat>On-screen Show (4:3)</PresentationFormat>
  <Paragraphs>249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OpenFOAM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Delaware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Zheyu</dc:creator>
  <cp:lastModifiedBy>Zheyu Zhou</cp:lastModifiedBy>
  <cp:revision>54</cp:revision>
  <dcterms:created xsi:type="dcterms:W3CDTF">2016-05-09T17:11:36Z</dcterms:created>
  <dcterms:modified xsi:type="dcterms:W3CDTF">2016-05-18T18:05:45Z</dcterms:modified>
</cp:coreProperties>
</file>