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mp4" ContentType="video/unknown"/>
  <Default Extension="emf" ContentType="image/x-emf"/>
  <Default Extension="vml" ContentType="application/vnd.openxmlformats-officedocument.vmlDrawing"/>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8.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notesSlides/notesSlide11.xml" ContentType="application/vnd.openxmlformats-officedocument.presentationml.notesSlide+xml"/>
  <Override PartName="/ppt/embeddings/oleObject25.bin" ContentType="application/vnd.openxmlformats-officedocument.oleObject"/>
  <Override PartName="/ppt/notesSlides/notesSlide1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notesSlides/notesSlide13.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18" r:id="rId3"/>
    <p:sldId id="339" r:id="rId4"/>
    <p:sldId id="340" r:id="rId5"/>
    <p:sldId id="337" r:id="rId6"/>
    <p:sldId id="341" r:id="rId7"/>
    <p:sldId id="327" r:id="rId8"/>
    <p:sldId id="328" r:id="rId9"/>
    <p:sldId id="349" r:id="rId10"/>
    <p:sldId id="331" r:id="rId11"/>
    <p:sldId id="345" r:id="rId12"/>
    <p:sldId id="346" r:id="rId13"/>
    <p:sldId id="344" r:id="rId14"/>
    <p:sldId id="347" r:id="rId15"/>
    <p:sldId id="343" r:id="rId16"/>
    <p:sldId id="335" r:id="rId17"/>
    <p:sldId id="348" r:id="rId18"/>
    <p:sldId id="314" r:id="rId19"/>
    <p:sldId id="35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FF"/>
    <a:srgbClr val="00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7074" autoAdjust="0"/>
  </p:normalViewPr>
  <p:slideViewPr>
    <p:cSldViewPr snapToGrid="0">
      <p:cViewPr>
        <p:scale>
          <a:sx n="85" d="100"/>
          <a:sy n="85" d="100"/>
        </p:scale>
        <p:origin x="-216" y="-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7" Type="http://schemas.openxmlformats.org/officeDocument/2006/relationships/image" Target="../media/image20.emf"/><Relationship Id="rId1" Type="http://schemas.openxmlformats.org/officeDocument/2006/relationships/image" Target="../media/image14.emf"/><Relationship Id="rId2"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wmf"/><Relationship Id="rId1" Type="http://schemas.openxmlformats.org/officeDocument/2006/relationships/image" Target="../media/image21.wmf"/><Relationship Id="rId2"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emf"/><Relationship Id="rId5" Type="http://schemas.openxmlformats.org/officeDocument/2006/relationships/image" Target="../media/image30.w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7.wmf"/><Relationship Id="rId4" Type="http://schemas.openxmlformats.org/officeDocument/2006/relationships/image" Target="../media/image38.wmf"/><Relationship Id="rId5" Type="http://schemas.openxmlformats.org/officeDocument/2006/relationships/image" Target="../media/image39.wmf"/><Relationship Id="rId1" Type="http://schemas.openxmlformats.org/officeDocument/2006/relationships/image" Target="../media/image35.wmf"/><Relationship Id="rId2"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1.wmf"/><Relationship Id="rId6" Type="http://schemas.openxmlformats.org/officeDocument/2006/relationships/image" Target="../media/image42.wmf"/><Relationship Id="rId7" Type="http://schemas.openxmlformats.org/officeDocument/2006/relationships/image" Target="../media/image43.wmf"/><Relationship Id="rId1" Type="http://schemas.openxmlformats.org/officeDocument/2006/relationships/image" Target="../media/image35.wmf"/><Relationship Id="rId2"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 Id="rId3"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4.emf"/><Relationship Id="rId1" Type="http://schemas.openxmlformats.org/officeDocument/2006/relationships/image" Target="../media/image45.emf"/><Relationship Id="rId2"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8E348-CF6F-40FB-930B-9B428F3E8249}" type="datetimeFigureOut">
              <a:rPr lang="en-US" smtClean="0"/>
              <a:t>5/30/16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69C5D-AB7A-4156-A9A5-989FBC5610EC}" type="slidenum">
              <a:rPr lang="en-US" smtClean="0"/>
              <a:t>‹#›</a:t>
            </a:fld>
            <a:endParaRPr lang="en-US"/>
          </a:p>
        </p:txBody>
      </p:sp>
    </p:spTree>
    <p:extLst>
      <p:ext uri="{BB962C8B-B14F-4D97-AF65-F5344CB8AC3E}">
        <p14:creationId xmlns:p14="http://schemas.microsoft.com/office/powerpoint/2010/main" val="638793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I’m going to introduce a turbulence-resolving </a:t>
            </a:r>
            <a:r>
              <a:rPr lang="en-US" dirty="0" err="1" smtClean="0"/>
              <a:t>Eulerian</a:t>
            </a:r>
            <a:r>
              <a:rPr lang="en-US" dirty="0" smtClean="0"/>
              <a:t> two-phase model for coastal sediment transport</a:t>
            </a:r>
            <a:r>
              <a:rPr lang="en-US" baseline="0" dirty="0" smtClean="0"/>
              <a:t> applications.</a:t>
            </a:r>
          </a:p>
          <a:p>
            <a:endParaRPr lang="en-US" baseline="0" dirty="0"/>
          </a:p>
          <a:p>
            <a:r>
              <a:rPr lang="en-US" baseline="0" dirty="0" smtClean="0"/>
              <a:t>My name is Charlie, and this work is done with my advisor Tom Hsu, and we’re collaborating with Dr. </a:t>
            </a:r>
            <a:r>
              <a:rPr lang="en-US" baseline="0" dirty="0" err="1" smtClean="0"/>
              <a:t>Julien</a:t>
            </a:r>
            <a:r>
              <a:rPr lang="en-US" baseline="0" dirty="0" smtClean="0"/>
              <a:t> </a:t>
            </a:r>
            <a:r>
              <a:rPr lang="en-US" baseline="0" dirty="0" err="1" smtClean="0"/>
              <a:t>Chauchat</a:t>
            </a:r>
            <a:r>
              <a:rPr lang="en-US" baseline="0" dirty="0" smtClean="0"/>
              <a:t>, and </a:t>
            </a:r>
            <a:r>
              <a:rPr lang="en-US" baseline="0" dirty="0" err="1" smtClean="0"/>
              <a:t>Thibaud</a:t>
            </a:r>
            <a:r>
              <a:rPr lang="en-US" baseline="0" dirty="0" smtClean="0"/>
              <a:t> from LEGI in France on the model development and validation. </a:t>
            </a:r>
          </a:p>
          <a:p>
            <a:endParaRPr lang="en-US" baseline="0" dirty="0" smtClean="0"/>
          </a:p>
          <a:p>
            <a:r>
              <a:rPr lang="en-US" baseline="0" dirty="0" smtClean="0"/>
              <a:t>This research is supported by NSF and ONR </a:t>
            </a:r>
            <a:r>
              <a:rPr lang="en-US" baseline="0" dirty="0" err="1" smtClean="0"/>
              <a:t>fundings</a:t>
            </a:r>
            <a:r>
              <a:rPr lang="en-US" baseline="0" dirty="0" smtClean="0"/>
              <a:t>, and the numerical simulations are carried out on UD </a:t>
            </a:r>
            <a:r>
              <a:rPr lang="en-US" baseline="0" dirty="0" err="1" smtClean="0"/>
              <a:t>hpc</a:t>
            </a:r>
            <a:r>
              <a:rPr lang="en-US" baseline="0" dirty="0" smtClean="0"/>
              <a:t> computing center and </a:t>
            </a:r>
            <a:r>
              <a:rPr lang="en-US" baseline="0" dirty="0" err="1" smtClean="0"/>
              <a:t>Xsede</a:t>
            </a:r>
            <a:r>
              <a:rPr lang="en-US" baseline="0" dirty="0" smtClean="0"/>
              <a:t>.</a:t>
            </a:r>
          </a:p>
        </p:txBody>
      </p:sp>
      <p:sp>
        <p:nvSpPr>
          <p:cNvPr id="4" name="Slide Number Placeholder 3"/>
          <p:cNvSpPr>
            <a:spLocks noGrp="1"/>
          </p:cNvSpPr>
          <p:nvPr>
            <p:ph type="sldNum" sz="quarter" idx="10"/>
          </p:nvPr>
        </p:nvSpPr>
        <p:spPr/>
        <p:txBody>
          <a:bodyPr/>
          <a:lstStyle/>
          <a:p>
            <a:fld id="{DAC3783A-3C96-4617-AA12-E3014507C615}" type="slidenum">
              <a:rPr lang="en-US" smtClean="0"/>
              <a:pPr/>
              <a:t>1</a:t>
            </a:fld>
            <a:endParaRPr lang="en-US"/>
          </a:p>
        </p:txBody>
      </p:sp>
    </p:spTree>
    <p:extLst>
      <p:ext uri="{BB962C8B-B14F-4D97-AF65-F5344CB8AC3E}">
        <p14:creationId xmlns:p14="http://schemas.microsoft.com/office/powerpoint/2010/main" val="271755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mag is reasonable,</a:t>
            </a:r>
            <a:r>
              <a:rPr lang="en-US" baseline="0" dirty="0" smtClean="0"/>
              <a:t> anisotropic </a:t>
            </a:r>
            <a:r>
              <a:rPr lang="en-US" baseline="0" dirty="0" err="1" smtClean="0"/>
              <a:t>fluc</a:t>
            </a:r>
            <a:r>
              <a:rPr lang="en-US" baseline="0" dirty="0" smtClean="0"/>
              <a:t>… however, </a:t>
            </a:r>
            <a:r>
              <a:rPr lang="en-US" baseline="0" dirty="0" err="1" smtClean="0"/>
              <a:t>underpredict</a:t>
            </a:r>
            <a:r>
              <a:rPr lang="en-US" baseline="0" dirty="0" smtClean="0"/>
              <a:t>/over..</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10</a:t>
            </a:fld>
            <a:endParaRPr lang="en-US"/>
          </a:p>
        </p:txBody>
      </p:sp>
    </p:spTree>
    <p:extLst>
      <p:ext uri="{BB962C8B-B14F-4D97-AF65-F5344CB8AC3E}">
        <p14:creationId xmlns:p14="http://schemas.microsoft.com/office/powerpoint/2010/main" val="1403845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11</a:t>
            </a:fld>
            <a:endParaRPr lang="en-US"/>
          </a:p>
        </p:txBody>
      </p:sp>
    </p:spTree>
    <p:extLst>
      <p:ext uri="{BB962C8B-B14F-4D97-AF65-F5344CB8AC3E}">
        <p14:creationId xmlns:p14="http://schemas.microsoft.com/office/powerpoint/2010/main" val="1403845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12</a:t>
            </a:fld>
            <a:endParaRPr lang="en-US"/>
          </a:p>
        </p:txBody>
      </p:sp>
    </p:spTree>
    <p:extLst>
      <p:ext uri="{BB962C8B-B14F-4D97-AF65-F5344CB8AC3E}">
        <p14:creationId xmlns:p14="http://schemas.microsoft.com/office/powerpoint/2010/main" val="140384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well know …damping density</a:t>
            </a:r>
            <a:r>
              <a:rPr lang="en-US" baseline="0" dirty="0" smtClean="0"/>
              <a:t> </a:t>
            </a:r>
            <a:r>
              <a:rPr lang="en-US" baseline="0" dirty="0" err="1" smtClean="0"/>
              <a:t>stratifiacation</a:t>
            </a:r>
            <a:r>
              <a:rPr lang="en-US" baseline="0" dirty="0" smtClean="0"/>
              <a:t>…</a:t>
            </a:r>
          </a:p>
          <a:p>
            <a:endParaRPr lang="en-US" baseline="0" dirty="0" smtClean="0"/>
          </a:p>
          <a:p>
            <a:r>
              <a:rPr lang="en-US" baseline="0" dirty="0" smtClean="0"/>
              <a:t>raise the scientific question! damping the turbulence, by </a:t>
            </a:r>
            <a:r>
              <a:rPr lang="en-US" baseline="0" dirty="0" err="1" smtClean="0"/>
              <a:t>semilog</a:t>
            </a:r>
            <a:r>
              <a:rPr lang="en-US" baseline="0" dirty="0" smtClean="0"/>
              <a:t> velocity, usually density, using our model we found another damping mechanism…drag</a:t>
            </a:r>
          </a:p>
          <a:p>
            <a:endParaRPr lang="en-US" baseline="0" dirty="0" smtClean="0"/>
          </a:p>
          <a:p>
            <a:r>
              <a:rPr lang="en-US" baseline="0" dirty="0" smtClean="0"/>
              <a:t>quantify by velocity profile , get the von Karman constant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13</a:t>
            </a:fld>
            <a:endParaRPr lang="en-US"/>
          </a:p>
        </p:txBody>
      </p:sp>
    </p:spTree>
    <p:extLst>
      <p:ext uri="{BB962C8B-B14F-4D97-AF65-F5344CB8AC3E}">
        <p14:creationId xmlns:p14="http://schemas.microsoft.com/office/powerpoint/2010/main" val="2947711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 </a:t>
            </a:r>
            <a:r>
              <a:rPr lang="en-US" dirty="0" err="1" smtClean="0"/>
              <a:t>Revil</a:t>
            </a:r>
            <a:r>
              <a:rPr lang="en-US" dirty="0" smtClean="0"/>
              <a:t>--- JFM</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16</a:t>
            </a:fld>
            <a:endParaRPr lang="en-US"/>
          </a:p>
        </p:txBody>
      </p:sp>
    </p:spTree>
    <p:extLst>
      <p:ext uri="{BB962C8B-B14F-4D97-AF65-F5344CB8AC3E}">
        <p14:creationId xmlns:p14="http://schemas.microsoft.com/office/powerpoint/2010/main" val="136833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 found that bed intermittency associated</a:t>
            </a:r>
            <a:r>
              <a:rPr lang="en-US" baseline="0" dirty="0" smtClean="0"/>
              <a:t> with turbulent ejections/sweep, resolving is necessary, results are qualitatively similar to the experiment, however, more </a:t>
            </a:r>
            <a:r>
              <a:rPr lang="en-US" baseline="0" dirty="0" err="1" smtClean="0"/>
              <a:t>quantitaties</a:t>
            </a:r>
            <a:r>
              <a:rPr lang="en-US" baseline="0" dirty="0" smtClean="0"/>
              <a:t> analysis needs to be done.</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17</a:t>
            </a:fld>
            <a:endParaRPr lang="en-US"/>
          </a:p>
        </p:txBody>
      </p:sp>
    </p:spTree>
    <p:extLst>
      <p:ext uri="{BB962C8B-B14F-4D97-AF65-F5344CB8AC3E}">
        <p14:creationId xmlns:p14="http://schemas.microsoft.com/office/powerpoint/2010/main" val="4241821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18</a:t>
            </a:fld>
            <a:endParaRPr lang="en-US"/>
          </a:p>
        </p:txBody>
      </p:sp>
    </p:spTree>
    <p:extLst>
      <p:ext uri="{BB962C8B-B14F-4D97-AF65-F5344CB8AC3E}">
        <p14:creationId xmlns:p14="http://schemas.microsoft.com/office/powerpoint/2010/main" val="3052585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I’m going to introduce a turbulence-resolving </a:t>
            </a:r>
            <a:r>
              <a:rPr lang="en-US" dirty="0" err="1" smtClean="0"/>
              <a:t>Eulerian</a:t>
            </a:r>
            <a:r>
              <a:rPr lang="en-US" dirty="0" smtClean="0"/>
              <a:t> two-phase model for coastal sediment transport</a:t>
            </a:r>
            <a:r>
              <a:rPr lang="en-US" baseline="0" dirty="0" smtClean="0"/>
              <a:t> applications.</a:t>
            </a:r>
          </a:p>
          <a:p>
            <a:endParaRPr lang="en-US" baseline="0" dirty="0"/>
          </a:p>
          <a:p>
            <a:r>
              <a:rPr lang="en-US" baseline="0" dirty="0" smtClean="0"/>
              <a:t>My name is Charlie, and this work is done with my advisor Tom Hsu, and we’re collaborating with Dr. </a:t>
            </a:r>
            <a:r>
              <a:rPr lang="en-US" baseline="0" dirty="0" err="1" smtClean="0"/>
              <a:t>Julien</a:t>
            </a:r>
            <a:r>
              <a:rPr lang="en-US" baseline="0" dirty="0" smtClean="0"/>
              <a:t> </a:t>
            </a:r>
            <a:r>
              <a:rPr lang="en-US" baseline="0" dirty="0" err="1" smtClean="0"/>
              <a:t>Chauchat</a:t>
            </a:r>
            <a:r>
              <a:rPr lang="en-US" baseline="0" dirty="0" smtClean="0"/>
              <a:t>, and </a:t>
            </a:r>
            <a:r>
              <a:rPr lang="en-US" baseline="0" dirty="0" err="1" smtClean="0"/>
              <a:t>Thibaud</a:t>
            </a:r>
            <a:r>
              <a:rPr lang="en-US" baseline="0" dirty="0" smtClean="0"/>
              <a:t> from LEGI in France on the model development and validation. </a:t>
            </a:r>
          </a:p>
          <a:p>
            <a:endParaRPr lang="en-US" baseline="0" dirty="0" smtClean="0"/>
          </a:p>
          <a:p>
            <a:r>
              <a:rPr lang="en-US" baseline="0" dirty="0" smtClean="0"/>
              <a:t>This research is supported by NSF and ONR </a:t>
            </a:r>
            <a:r>
              <a:rPr lang="en-US" baseline="0" dirty="0" err="1" smtClean="0"/>
              <a:t>fundings</a:t>
            </a:r>
            <a:r>
              <a:rPr lang="en-US" baseline="0" dirty="0" smtClean="0"/>
              <a:t>, and the numerical simulations are carried out on UD </a:t>
            </a:r>
            <a:r>
              <a:rPr lang="en-US" baseline="0" dirty="0" err="1" smtClean="0"/>
              <a:t>hpc</a:t>
            </a:r>
            <a:r>
              <a:rPr lang="en-US" baseline="0" dirty="0" smtClean="0"/>
              <a:t> computing center and </a:t>
            </a:r>
            <a:r>
              <a:rPr lang="en-US" baseline="0" dirty="0" err="1" smtClean="0"/>
              <a:t>Xsede</a:t>
            </a:r>
            <a:r>
              <a:rPr lang="en-US" baseline="0" dirty="0" smtClean="0"/>
              <a:t>.</a:t>
            </a:r>
          </a:p>
        </p:txBody>
      </p:sp>
      <p:sp>
        <p:nvSpPr>
          <p:cNvPr id="4" name="Slide Number Placeholder 3"/>
          <p:cNvSpPr>
            <a:spLocks noGrp="1"/>
          </p:cNvSpPr>
          <p:nvPr>
            <p:ph type="sldNum" sz="quarter" idx="10"/>
          </p:nvPr>
        </p:nvSpPr>
        <p:spPr/>
        <p:txBody>
          <a:bodyPr/>
          <a:lstStyle/>
          <a:p>
            <a:fld id="{DAC3783A-3C96-4617-AA12-E3014507C615}" type="slidenum">
              <a:rPr lang="en-US" smtClean="0"/>
              <a:pPr/>
              <a:t>19</a:t>
            </a:fld>
            <a:endParaRPr lang="en-US"/>
          </a:p>
        </p:txBody>
      </p:sp>
    </p:spTree>
    <p:extLst>
      <p:ext uri="{BB962C8B-B14F-4D97-AF65-F5344CB8AC3E}">
        <p14:creationId xmlns:p14="http://schemas.microsoft.com/office/powerpoint/2010/main" val="2717555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do we care about the coastal sediment transport?</a:t>
            </a:r>
          </a:p>
          <a:p>
            <a:endParaRPr lang="en-US" baseline="0" dirty="0" smtClean="0"/>
          </a:p>
          <a:p>
            <a:r>
              <a:rPr lang="en-US" baseline="0" dirty="0" smtClean="0"/>
              <a:t>for the past century, sea-level- has been </a:t>
            </a:r>
            <a:r>
              <a:rPr lang="en-US" baseline="0" dirty="0" err="1" smtClean="0"/>
              <a:t>rasing</a:t>
            </a:r>
            <a:r>
              <a:rPr lang="en-US" baseline="0" dirty="0" smtClean="0"/>
              <a:t> rapidly… accelerated </a:t>
            </a:r>
            <a:r>
              <a:rPr lang="en-US" baseline="0" dirty="0" err="1" smtClean="0"/>
              <a:t>sealevel</a:t>
            </a:r>
            <a:r>
              <a:rPr lang="en-US" baseline="0" dirty="0" smtClean="0"/>
              <a:t> rise has …..</a:t>
            </a:r>
          </a:p>
          <a:p>
            <a:endParaRPr lang="en-US" baseline="0" dirty="0" smtClean="0"/>
          </a:p>
          <a:p>
            <a:r>
              <a:rPr lang="en-US" baseline="0" dirty="0" smtClean="0"/>
              <a:t>Well, we know that the coastal zone is a very important place for living and tourism, according to the survey in 1995, over %38 of the world’s populations are living within 100 km of the coast, so It’s both ecologically and economically significant.</a:t>
            </a:r>
          </a:p>
          <a:p>
            <a:endParaRPr lang="en-US" baseline="0" dirty="0" smtClean="0"/>
          </a:p>
          <a:p>
            <a:r>
              <a:rPr lang="en-US" baseline="0" dirty="0" smtClean="0"/>
              <a:t>However, due to the global climate change, as illustrated in this cartoon, the sea-level-rise becomes more and more severe, and it makes the </a:t>
            </a:r>
            <a:r>
              <a:rPr lang="en-US" baseline="0" dirty="0" err="1" smtClean="0"/>
              <a:t>castal</a:t>
            </a:r>
            <a:r>
              <a:rPr lang="en-US" baseline="0" dirty="0" smtClean="0"/>
              <a:t> zone more vulnerable to natural hazards, such as storm surge. Here is a picture of </a:t>
            </a:r>
            <a:r>
              <a:rPr lang="en-US" baseline="0" dirty="0" err="1" smtClean="0"/>
              <a:t>Ortley</a:t>
            </a:r>
            <a:r>
              <a:rPr lang="en-US" baseline="0" dirty="0" smtClean="0"/>
              <a:t> beach in New Jersey after Hurricane Sandy, we can see that the beach erosion is very serious, and the hurricane and left many homes at risk.</a:t>
            </a:r>
          </a:p>
          <a:p>
            <a:endParaRPr lang="en-US" baseline="0" dirty="0" smtClean="0"/>
          </a:p>
          <a:p>
            <a:r>
              <a:rPr lang="en-US" baseline="0" dirty="0" smtClean="0"/>
              <a:t>Study sediment transport is essential for the beach erosion and recovery, however, there are many field evidences suggest that the mechanisms critical in major storm conditions were not parameterized properly by conventional sediment transport models.</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2</a:t>
            </a:fld>
            <a:endParaRPr lang="en-US"/>
          </a:p>
        </p:txBody>
      </p:sp>
    </p:spTree>
    <p:extLst>
      <p:ext uri="{BB962C8B-B14F-4D97-AF65-F5344CB8AC3E}">
        <p14:creationId xmlns:p14="http://schemas.microsoft.com/office/powerpoint/2010/main" val="3987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(too rush) In</a:t>
            </a:r>
            <a:r>
              <a:rPr lang="en-US" baseline="0" dirty="0" smtClean="0"/>
              <a:t> the state-of-the-art sediment transport model, the sediment transport are divided into </a:t>
            </a:r>
            <a:r>
              <a:rPr lang="en-US" baseline="0" dirty="0" err="1" smtClean="0"/>
              <a:t>bedload</a:t>
            </a:r>
            <a:r>
              <a:rPr lang="en-US" baseline="0" dirty="0" smtClean="0"/>
              <a:t> and suspended load, the </a:t>
            </a:r>
            <a:r>
              <a:rPr lang="en-US" baseline="0" dirty="0" err="1" smtClean="0"/>
              <a:t>bedload</a:t>
            </a:r>
            <a:r>
              <a:rPr lang="en-US" baseline="0" dirty="0" smtClean="0"/>
              <a:t> is modeled using empirical formulation, while the suspended load also requires an empirical pick-up flux from the bottom. </a:t>
            </a:r>
          </a:p>
          <a:p>
            <a:endParaRPr lang="en-US" baseline="0" dirty="0" smtClean="0"/>
          </a:p>
          <a:p>
            <a:r>
              <a:rPr lang="en-US" baseline="0" dirty="0" smtClean="0"/>
              <a:t>sate is based on the single-phase approach.</a:t>
            </a:r>
          </a:p>
          <a:p>
            <a:endParaRPr lang="en-US" baseline="0" dirty="0" smtClean="0"/>
          </a:p>
          <a:p>
            <a:r>
              <a:rPr lang="en-US" baseline="0" dirty="0" smtClean="0"/>
              <a:t>(continuum description!!! </a:t>
            </a:r>
            <a:r>
              <a:rPr lang="en-US" baseline="0" dirty="0" err="1" smtClean="0"/>
              <a:t>continously</a:t>
            </a:r>
            <a:r>
              <a:rPr lang="en-US" baseline="0" dirty="0" smtClean="0"/>
              <a:t> from water surface to the immobile bed…)</a:t>
            </a:r>
          </a:p>
          <a:p>
            <a:r>
              <a:rPr lang="en-US" baseline="0" dirty="0" smtClean="0"/>
              <a:t>To get rid of these empirical formulations, we propose to use a two-phase model for the sediment transport, which describe continuous picture of sediment transport from the water surface to the immobile bed. Using two-phase flow equations with momentum coupling term by the drag, and closures of particle stress and turbulence-sediment interactions, full transport profile can be obtained without </a:t>
            </a:r>
            <a:r>
              <a:rPr lang="en-US" baseline="0" dirty="0" err="1" smtClean="0"/>
              <a:t>bedload</a:t>
            </a:r>
            <a:r>
              <a:rPr lang="en-US" baseline="0" dirty="0" smtClean="0"/>
              <a:t>/suspended load assumptions are needed. </a:t>
            </a:r>
          </a:p>
          <a:p>
            <a:endParaRPr lang="en-US" baseline="0" dirty="0" smtClean="0"/>
          </a:p>
          <a:p>
            <a:r>
              <a:rPr lang="en-US" baseline="0" dirty="0" smtClean="0"/>
              <a:t>We’ve already developed a turbulence-averaged two-phase model for sediment transport, and it’s called </a:t>
            </a:r>
            <a:r>
              <a:rPr lang="en-US" baseline="0" dirty="0" err="1" smtClean="0"/>
              <a:t>sedFOAM</a:t>
            </a:r>
            <a:r>
              <a:rPr lang="en-US" baseline="0" dirty="0" smtClean="0"/>
              <a:t>, and has been </a:t>
            </a:r>
            <a:r>
              <a:rPr lang="en-US" baseline="0" dirty="0" err="1" smtClean="0"/>
              <a:t>dissemblred</a:t>
            </a:r>
            <a:r>
              <a:rPr lang="en-US" baseline="0" dirty="0" smtClean="0"/>
              <a:t> to the CSDMS model repository, last year, we’ve hosted a clinic to introduce the </a:t>
            </a:r>
            <a:r>
              <a:rPr lang="en-US" baseline="0" dirty="0" err="1" smtClean="0"/>
              <a:t>sedFOAM</a:t>
            </a:r>
            <a:r>
              <a:rPr lang="en-US" baseline="0" dirty="0" smtClean="0"/>
              <a:t>, you can find the </a:t>
            </a:r>
            <a:r>
              <a:rPr lang="en-US" baseline="0" dirty="0" err="1" smtClean="0"/>
              <a:t>youtube</a:t>
            </a:r>
            <a:r>
              <a:rPr lang="en-US" baseline="0" dirty="0" smtClean="0"/>
              <a:t> link for this clinic from this website.</a:t>
            </a:r>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extLst>
      <p:ext uri="{BB962C8B-B14F-4D97-AF65-F5344CB8AC3E}">
        <p14:creationId xmlns:p14="http://schemas.microsoft.com/office/powerpoint/2010/main" val="139016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turbulence-averaged</a:t>
            </a:r>
            <a:r>
              <a:rPr lang="en-US" baseline="0" dirty="0" smtClean="0"/>
              <a:t> model has been validated with experiment data (OD data) and as been used by  the find sand , reference to paper </a:t>
            </a:r>
            <a:r>
              <a:rPr lang="en-US" baseline="0" dirty="0" err="1" smtClean="0"/>
              <a:t>Ceng</a:t>
            </a:r>
            <a:endParaRPr lang="en-US" baseline="0" dirty="0" smtClean="0"/>
          </a:p>
          <a:p>
            <a:endParaRPr lang="en-US" baseline="0" dirty="0" smtClean="0"/>
          </a:p>
          <a:p>
            <a:r>
              <a:rPr lang="en-US" baseline="0" dirty="0" smtClean="0"/>
              <a:t>validated</a:t>
            </a:r>
          </a:p>
          <a:p>
            <a:r>
              <a:rPr lang="en-US" baseline="0" dirty="0" smtClean="0"/>
              <a:t>applied</a:t>
            </a:r>
          </a:p>
          <a:p>
            <a:r>
              <a:rPr lang="en-US" baseline="0" dirty="0" smtClean="0"/>
              <a:t>With this turbulence-averaged two-phase model, we already have many applications. So</a:t>
            </a:r>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4</a:t>
            </a:fld>
            <a:endParaRPr lang="en-US"/>
          </a:p>
        </p:txBody>
      </p:sp>
    </p:spTree>
    <p:extLst>
      <p:ext uri="{BB962C8B-B14F-4D97-AF65-F5344CB8AC3E}">
        <p14:creationId xmlns:p14="http://schemas.microsoft.com/office/powerpoint/2010/main" val="3597880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one figure of</a:t>
            </a:r>
            <a:r>
              <a:rPr lang="en-US" baseline="0" dirty="0" smtClean="0"/>
              <a:t> RANS </a:t>
            </a:r>
            <a:r>
              <a:rPr lang="en-US" baseline="0" dirty="0" err="1" smtClean="0"/>
              <a:t>applicatins</a:t>
            </a:r>
            <a:r>
              <a:rPr lang="en-US" baseline="0" dirty="0" smtClean="0"/>
              <a:t>, validated by experiment data, and used by many researchers</a:t>
            </a:r>
            <a:r>
              <a:rPr lang="en-US" dirty="0" smtClean="0"/>
              <a:t>) Now that we have</a:t>
            </a:r>
            <a:r>
              <a:rPr lang="en-US" baseline="0" dirty="0" smtClean="0"/>
              <a:t> a turbulence-averaged model, why do we still need to develop a turbulence-resolving model??</a:t>
            </a:r>
          </a:p>
          <a:p>
            <a:endParaRPr lang="en-US" baseline="0" dirty="0" smtClean="0"/>
          </a:p>
          <a:p>
            <a:r>
              <a:rPr lang="en-US" baseline="0" dirty="0" smtClean="0"/>
              <a:t>Well, in the turbulence-resolving model, the turbulence-</a:t>
            </a:r>
            <a:r>
              <a:rPr lang="en-US" baseline="0" dirty="0" err="1" smtClean="0"/>
              <a:t>sediemnt</a:t>
            </a:r>
            <a:r>
              <a:rPr lang="en-US" baseline="0" dirty="0" smtClean="0"/>
              <a:t> interactions need empirical closures, and these closures works well for medium and coarse sand, however, according the </a:t>
            </a:r>
            <a:r>
              <a:rPr lang="en-US" baseline="0" dirty="0" err="1" smtClean="0"/>
              <a:t>Dohmen</a:t>
            </a:r>
            <a:r>
              <a:rPr lang="en-US" baseline="0" dirty="0" smtClean="0"/>
              <a:t>-Janssen’s experiment data, (as shown in this figure), the scaling of transport thickness for fine sand is much larger than the medium sand, however, this feature cannot be captured by the existing models, including the turbulence-averaged models.</a:t>
            </a:r>
          </a:p>
          <a:p>
            <a:endParaRPr lang="en-US" baseline="0" dirty="0" smtClean="0"/>
          </a:p>
          <a:p>
            <a:r>
              <a:rPr lang="en-US" baseline="0" dirty="0" smtClean="0"/>
              <a:t>So, can we do a better job for find sand?</a:t>
            </a:r>
          </a:p>
          <a:p>
            <a:endParaRPr lang="en-US" baseline="0" dirty="0" smtClean="0"/>
          </a:p>
          <a:p>
            <a:r>
              <a:rPr lang="en-US" baseline="0" dirty="0" smtClean="0"/>
              <a:t>We hypothesize that for fine sand, the turbulence-sediment interactions are more important, so turbulence should be well-</a:t>
            </a:r>
            <a:r>
              <a:rPr lang="en-US" baseline="0" dirty="0" err="1" smtClean="0"/>
              <a:t>reslved</a:t>
            </a:r>
            <a:r>
              <a:rPr lang="en-US" baseline="0" dirty="0" smtClean="0"/>
              <a:t>.</a:t>
            </a:r>
          </a:p>
          <a:p>
            <a:r>
              <a:rPr lang="en-US" baseline="0" dirty="0" smtClean="0"/>
              <a:t>Meanwhile, for typical wave conditions in coastal environment, the flow is transitionally turbulence, especially during the flow reversal, at this condition, the turbulence-averaged model will fail.</a:t>
            </a:r>
          </a:p>
          <a:p>
            <a:endParaRPr lang="en-US" baseline="0" dirty="0" smtClean="0"/>
          </a:p>
          <a:p>
            <a:r>
              <a:rPr lang="en-US" baseline="0" dirty="0" smtClean="0"/>
              <a:t>So we are motivated to develop a turbulence-resolving model.</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5</a:t>
            </a:fld>
            <a:endParaRPr lang="en-US"/>
          </a:p>
        </p:txBody>
      </p:sp>
    </p:spTree>
    <p:extLst>
      <p:ext uri="{BB962C8B-B14F-4D97-AF65-F5344CB8AC3E}">
        <p14:creationId xmlns:p14="http://schemas.microsoft.com/office/powerpoint/2010/main" val="34553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Notations!!! Citation!</a:t>
            </a:r>
          </a:p>
          <a:p>
            <a:endParaRPr lang="en-US" dirty="0" smtClean="0"/>
          </a:p>
          <a:p>
            <a:r>
              <a:rPr lang="en-US" dirty="0" smtClean="0"/>
              <a:t>Let’s first recall </a:t>
            </a:r>
            <a:r>
              <a:rPr lang="en-US" baseline="0" dirty="0" smtClean="0"/>
              <a:t>the governing equations for  two-phase </a:t>
            </a:r>
            <a:r>
              <a:rPr lang="en-US" baseline="0" dirty="0" err="1" smtClean="0"/>
              <a:t>Eulerian</a:t>
            </a:r>
            <a:r>
              <a:rPr lang="en-US" baseline="0" dirty="0" smtClean="0"/>
              <a:t> models, </a:t>
            </a:r>
          </a:p>
          <a:p>
            <a:endParaRPr lang="en-US" baseline="0" dirty="0" smtClean="0"/>
          </a:p>
          <a:p>
            <a:r>
              <a:rPr lang="en-US" baseline="0" dirty="0" smtClean="0"/>
              <a:t>we treat the both fluid phase and sediment phase as continuum, and they are solved with separate mass conservation and momentum equations, The fluid and sediment momentum are coupled with a drag force, and fluid stress are modeled with turbulence model, the particle stresses due to particle collisions and </a:t>
            </a:r>
            <a:r>
              <a:rPr lang="en-US" baseline="0" dirty="0" err="1" smtClean="0"/>
              <a:t>frictionsa</a:t>
            </a:r>
            <a:r>
              <a:rPr lang="en-US" baseline="0" dirty="0" smtClean="0"/>
              <a:t> re modeled with kinetic theory and frictional stress models.</a:t>
            </a:r>
          </a:p>
        </p:txBody>
      </p:sp>
      <p:sp>
        <p:nvSpPr>
          <p:cNvPr id="4" name="Rectangle 3"/>
          <p:cNvSpPr>
            <a:spLocks noGrp="1"/>
          </p:cNvSpPr>
          <p:nvPr>
            <p:ph type="sldNum" sz="quarter" idx="10"/>
          </p:nvPr>
        </p:nvSpPr>
        <p:spPr/>
        <p:txBody>
          <a:bodyPr/>
          <a:lstStyle>
            <a:extLst/>
          </a:lstStyle>
          <a:p>
            <a:fld id="{CA5D3BF3-D352-46FC-8343-31F56E6730EA}" type="slidenum">
              <a:rPr lang="en-US" smtClean="0"/>
              <a:pPr/>
              <a:t>6</a:t>
            </a:fld>
            <a:endParaRPr lang="en-US"/>
          </a:p>
        </p:txBody>
      </p:sp>
    </p:spTree>
    <p:extLst>
      <p:ext uri="{BB962C8B-B14F-4D97-AF65-F5344CB8AC3E}">
        <p14:creationId xmlns:p14="http://schemas.microsoft.com/office/powerpoint/2010/main" val="1368552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sentence</a:t>
            </a:r>
            <a:r>
              <a:rPr lang="en-US" baseline="0" dirty="0" smtClean="0"/>
              <a:t> slow!!! large eddy simulation approach (louder)</a:t>
            </a:r>
            <a:endParaRPr lang="en-US" dirty="0" smtClean="0"/>
          </a:p>
          <a:p>
            <a:r>
              <a:rPr lang="en-US" dirty="0" smtClean="0"/>
              <a:t>In our turbulence-resolving</a:t>
            </a:r>
            <a:r>
              <a:rPr lang="en-US" baseline="0" dirty="0" smtClean="0"/>
              <a:t> model, the two-phase equations are solved in 3D domain, which is large enough to capture the largest eddies, and high numerical resolutions are used to resolve enough turbulence motions. So, large-scale </a:t>
            </a:r>
            <a:endParaRPr lang="en-US" dirty="0" smtClean="0"/>
          </a:p>
        </p:txBody>
      </p:sp>
      <p:sp>
        <p:nvSpPr>
          <p:cNvPr id="4" name="Slide Number Placeholder 3"/>
          <p:cNvSpPr>
            <a:spLocks noGrp="1"/>
          </p:cNvSpPr>
          <p:nvPr>
            <p:ph type="sldNum" sz="quarter" idx="10"/>
          </p:nvPr>
        </p:nvSpPr>
        <p:spPr/>
        <p:txBody>
          <a:bodyPr/>
          <a:lstStyle/>
          <a:p>
            <a:fld id="{08D69C5D-AB7A-4156-A9A5-989FBC5610EC}" type="slidenum">
              <a:rPr lang="en-US" smtClean="0"/>
              <a:t>7</a:t>
            </a:fld>
            <a:endParaRPr lang="en-US"/>
          </a:p>
        </p:txBody>
      </p:sp>
    </p:spTree>
    <p:extLst>
      <p:ext uri="{BB962C8B-B14F-4D97-AF65-F5344CB8AC3E}">
        <p14:creationId xmlns:p14="http://schemas.microsoft.com/office/powerpoint/2010/main" val="392796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domain</a:t>
            </a:r>
            <a:r>
              <a:rPr lang="en-US" baseline="0" dirty="0" smtClean="0"/>
              <a:t> size is large, and grid resolution is on the order of grain size…</a:t>
            </a:r>
          </a:p>
          <a:p>
            <a:endParaRPr lang="en-US" baseline="0" dirty="0" smtClean="0"/>
          </a:p>
          <a:p>
            <a:r>
              <a:rPr lang="en-US" baseline="0" dirty="0" smtClean="0"/>
              <a:t>snapshot (3D turbulence, instantaneous feature) </a:t>
            </a:r>
            <a:r>
              <a:rPr lang="en-US" baseline="0" dirty="0" err="1" smtClean="0"/>
              <a:t>Beause</a:t>
            </a:r>
            <a:r>
              <a:rPr lang="en-US" baseline="0" dirty="0" smtClean="0"/>
              <a:t> </a:t>
            </a:r>
            <a:r>
              <a:rPr lang="en-US" baseline="0" dirty="0" err="1" smtClean="0"/>
              <a:t>turbu</a:t>
            </a:r>
            <a:r>
              <a:rPr lang="en-US" baseline="0" dirty="0" smtClean="0"/>
              <a:t>… 3D </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8</a:t>
            </a:fld>
            <a:endParaRPr lang="en-US"/>
          </a:p>
        </p:txBody>
      </p:sp>
    </p:spTree>
    <p:extLst>
      <p:ext uri="{BB962C8B-B14F-4D97-AF65-F5344CB8AC3E}">
        <p14:creationId xmlns:p14="http://schemas.microsoft.com/office/powerpoint/2010/main" val="2826289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domain</a:t>
            </a:r>
            <a:r>
              <a:rPr lang="en-US" baseline="0" dirty="0" smtClean="0"/>
              <a:t> size is large, and grid resolution is on the order of grain size…</a:t>
            </a:r>
          </a:p>
          <a:p>
            <a:endParaRPr lang="en-US" baseline="0" dirty="0" smtClean="0"/>
          </a:p>
          <a:p>
            <a:r>
              <a:rPr lang="en-US" baseline="0" dirty="0" smtClean="0"/>
              <a:t>snapshot (3D turbulence, instantaneous feature) </a:t>
            </a:r>
            <a:r>
              <a:rPr lang="en-US" baseline="0" dirty="0" err="1" smtClean="0"/>
              <a:t>Beause</a:t>
            </a:r>
            <a:r>
              <a:rPr lang="en-US" baseline="0" dirty="0" smtClean="0"/>
              <a:t> </a:t>
            </a:r>
            <a:r>
              <a:rPr lang="en-US" baseline="0" dirty="0" err="1" smtClean="0"/>
              <a:t>turbu</a:t>
            </a:r>
            <a:r>
              <a:rPr lang="en-US" baseline="0" dirty="0" smtClean="0"/>
              <a:t>… 3D </a:t>
            </a:r>
            <a:endParaRPr lang="en-US" dirty="0"/>
          </a:p>
        </p:txBody>
      </p:sp>
      <p:sp>
        <p:nvSpPr>
          <p:cNvPr id="4" name="Slide Number Placeholder 3"/>
          <p:cNvSpPr>
            <a:spLocks noGrp="1"/>
          </p:cNvSpPr>
          <p:nvPr>
            <p:ph type="sldNum" sz="quarter" idx="10"/>
          </p:nvPr>
        </p:nvSpPr>
        <p:spPr/>
        <p:txBody>
          <a:bodyPr/>
          <a:lstStyle/>
          <a:p>
            <a:fld id="{08D69C5D-AB7A-4156-A9A5-989FBC5610EC}" type="slidenum">
              <a:rPr lang="en-US" smtClean="0"/>
              <a:t>9</a:t>
            </a:fld>
            <a:endParaRPr lang="en-US"/>
          </a:p>
        </p:txBody>
      </p:sp>
    </p:spTree>
    <p:extLst>
      <p:ext uri="{BB962C8B-B14F-4D97-AF65-F5344CB8AC3E}">
        <p14:creationId xmlns:p14="http://schemas.microsoft.com/office/powerpoint/2010/main" val="282628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DE798C-F847-4843-A5A7-FBF172CE8D87}" type="datetimeFigureOut">
              <a:rPr lang="en-US" smtClean="0"/>
              <a:t>5/30/16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425630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E798C-F847-4843-A5A7-FBF172CE8D87}" type="datetimeFigureOut">
              <a:rPr lang="en-US" smtClean="0"/>
              <a:t>5/30/16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272111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E798C-F847-4843-A5A7-FBF172CE8D87}" type="datetimeFigureOut">
              <a:rPr lang="en-US" smtClean="0"/>
              <a:t>5/30/16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333766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E798C-F847-4843-A5A7-FBF172CE8D87}" type="datetimeFigureOut">
              <a:rPr lang="en-US" smtClean="0"/>
              <a:t>5/30/16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76310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E798C-F847-4843-A5A7-FBF172CE8D87}" type="datetimeFigureOut">
              <a:rPr lang="en-US" smtClean="0"/>
              <a:t>5/30/16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290708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DE798C-F847-4843-A5A7-FBF172CE8D87}" type="datetimeFigureOut">
              <a:rPr lang="en-US" smtClean="0"/>
              <a:t>5/30/16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6176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E798C-F847-4843-A5A7-FBF172CE8D87}" type="datetimeFigureOut">
              <a:rPr lang="en-US" smtClean="0"/>
              <a:t>5/30/16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309325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DE798C-F847-4843-A5A7-FBF172CE8D87}" type="datetimeFigureOut">
              <a:rPr lang="en-US" smtClean="0"/>
              <a:t>5/30/16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3830617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E798C-F847-4843-A5A7-FBF172CE8D87}" type="datetimeFigureOut">
              <a:rPr lang="en-US" smtClean="0"/>
              <a:t>5/30/16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21675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E798C-F847-4843-A5A7-FBF172CE8D87}" type="datetimeFigureOut">
              <a:rPr lang="en-US" smtClean="0"/>
              <a:t>5/30/16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399478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E798C-F847-4843-A5A7-FBF172CE8D87}" type="datetimeFigureOut">
              <a:rPr lang="en-US" smtClean="0"/>
              <a:t>5/30/16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1AF25B-91E6-4094-867F-2C98AB4F3C78}" type="slidenum">
              <a:rPr lang="en-US" smtClean="0"/>
              <a:t>‹#›</a:t>
            </a:fld>
            <a:endParaRPr lang="en-US"/>
          </a:p>
        </p:txBody>
      </p:sp>
    </p:spTree>
    <p:extLst>
      <p:ext uri="{BB962C8B-B14F-4D97-AF65-F5344CB8AC3E}">
        <p14:creationId xmlns:p14="http://schemas.microsoft.com/office/powerpoint/2010/main" val="29182347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E798C-F847-4843-A5A7-FBF172CE8D87}" type="datetimeFigureOut">
              <a:rPr lang="en-US" smtClean="0"/>
              <a:t>5/30/16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1AF25B-91E6-4094-867F-2C98AB4F3C78}" type="slidenum">
              <a:rPr lang="en-US" smtClean="0"/>
              <a:t>‹#›</a:t>
            </a:fld>
            <a:endParaRPr lang="en-US"/>
          </a:p>
        </p:txBody>
      </p:sp>
    </p:spTree>
    <p:extLst>
      <p:ext uri="{BB962C8B-B14F-4D97-AF65-F5344CB8AC3E}">
        <p14:creationId xmlns:p14="http://schemas.microsoft.com/office/powerpoint/2010/main" val="1347770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38.wmf"/><Relationship Id="rId13" Type="http://schemas.openxmlformats.org/officeDocument/2006/relationships/oleObject" Target="../embeddings/oleObject24.bin"/><Relationship Id="rId14" Type="http://schemas.openxmlformats.org/officeDocument/2006/relationships/image" Target="../media/image39.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40.emf"/><Relationship Id="rId5" Type="http://schemas.openxmlformats.org/officeDocument/2006/relationships/oleObject" Target="../embeddings/oleObject20.bin"/><Relationship Id="rId6" Type="http://schemas.openxmlformats.org/officeDocument/2006/relationships/image" Target="../media/image35.wmf"/><Relationship Id="rId7" Type="http://schemas.openxmlformats.org/officeDocument/2006/relationships/oleObject" Target="../embeddings/oleObject21.bin"/><Relationship Id="rId8" Type="http://schemas.openxmlformats.org/officeDocument/2006/relationships/image" Target="../media/image36.wmf"/><Relationship Id="rId9" Type="http://schemas.openxmlformats.org/officeDocument/2006/relationships/oleObject" Target="../embeddings/oleObject22.bin"/><Relationship Id="rId10" Type="http://schemas.openxmlformats.org/officeDocument/2006/relationships/image" Target="../media/image37.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40.emf"/><Relationship Id="rId5" Type="http://schemas.openxmlformats.org/officeDocument/2006/relationships/oleObject" Target="../embeddings/oleObject25.bin"/><Relationship Id="rId6" Type="http://schemas.openxmlformats.org/officeDocument/2006/relationships/image" Target="../media/image35.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29.bin"/><Relationship Id="rId12" Type="http://schemas.openxmlformats.org/officeDocument/2006/relationships/image" Target="../media/image39.wmf"/><Relationship Id="rId13" Type="http://schemas.openxmlformats.org/officeDocument/2006/relationships/oleObject" Target="../embeddings/oleObject30.bin"/><Relationship Id="rId14" Type="http://schemas.openxmlformats.org/officeDocument/2006/relationships/image" Target="../media/image41.wmf"/><Relationship Id="rId15" Type="http://schemas.openxmlformats.org/officeDocument/2006/relationships/oleObject" Target="../embeddings/oleObject31.bin"/><Relationship Id="rId16" Type="http://schemas.openxmlformats.org/officeDocument/2006/relationships/image" Target="../media/image42.wmf"/><Relationship Id="rId17" Type="http://schemas.openxmlformats.org/officeDocument/2006/relationships/oleObject" Target="../embeddings/oleObject32.bin"/><Relationship Id="rId18" Type="http://schemas.openxmlformats.org/officeDocument/2006/relationships/image" Target="../media/image43.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12.xml"/><Relationship Id="rId4" Type="http://schemas.openxmlformats.org/officeDocument/2006/relationships/image" Target="../media/image40.emf"/><Relationship Id="rId5" Type="http://schemas.openxmlformats.org/officeDocument/2006/relationships/oleObject" Target="../embeddings/oleObject26.bin"/><Relationship Id="rId6" Type="http://schemas.openxmlformats.org/officeDocument/2006/relationships/image" Target="../media/image35.wmf"/><Relationship Id="rId7" Type="http://schemas.openxmlformats.org/officeDocument/2006/relationships/oleObject" Target="../embeddings/oleObject27.bin"/><Relationship Id="rId8" Type="http://schemas.openxmlformats.org/officeDocument/2006/relationships/image" Target="../media/image37.wmf"/><Relationship Id="rId9" Type="http://schemas.openxmlformats.org/officeDocument/2006/relationships/oleObject" Target="../embeddings/oleObject28.bin"/><Relationship Id="rId10" Type="http://schemas.openxmlformats.org/officeDocument/2006/relationships/image" Target="../media/image38.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3.bin"/><Relationship Id="rId5" Type="http://schemas.openxmlformats.org/officeDocument/2006/relationships/image" Target="../media/image44.emf"/><Relationship Id="rId6" Type="http://schemas.openxmlformats.org/officeDocument/2006/relationships/image" Target="../media/image47.emf"/><Relationship Id="rId7" Type="http://schemas.openxmlformats.org/officeDocument/2006/relationships/oleObject" Target="../embeddings/oleObject34.bin"/><Relationship Id="rId8" Type="http://schemas.openxmlformats.org/officeDocument/2006/relationships/image" Target="../media/image45.emf"/><Relationship Id="rId9" Type="http://schemas.openxmlformats.org/officeDocument/2006/relationships/oleObject" Target="../embeddings/oleObject35.bin"/><Relationship Id="rId10" Type="http://schemas.openxmlformats.org/officeDocument/2006/relationships/image" Target="../media/image4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oleObject" Target="../embeddings/oleObject36.bin"/><Relationship Id="rId5" Type="http://schemas.openxmlformats.org/officeDocument/2006/relationships/image" Target="../media/image45.emf"/><Relationship Id="rId6" Type="http://schemas.openxmlformats.org/officeDocument/2006/relationships/oleObject" Target="../embeddings/oleObject37.bin"/><Relationship Id="rId7" Type="http://schemas.openxmlformats.org/officeDocument/2006/relationships/image" Target="../media/image46.emf"/><Relationship Id="rId8" Type="http://schemas.openxmlformats.org/officeDocument/2006/relationships/oleObject" Target="../embeddings/oleObject38.bin"/><Relationship Id="rId9" Type="http://schemas.openxmlformats.org/officeDocument/2006/relationships/image" Target="../media/image48.emf"/><Relationship Id="rId10" Type="http://schemas.openxmlformats.org/officeDocument/2006/relationships/oleObject" Target="../embeddings/oleObject39.bin"/><Relationship Id="rId11"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oleObject" Target="../embeddings/oleObject40.bin"/><Relationship Id="rId6" Type="http://schemas.openxmlformats.org/officeDocument/2006/relationships/image" Target="../media/image50.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3.emf"/></Relationships>
</file>

<file path=ppt/slides/_rels/slide17.x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csdms.colorado.edu/wiki/CSDMS_2015_annual_meeting_Tom_Hsu"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image" Target="../media/image10.png"/><Relationship Id="rId6" Type="http://schemas.openxmlformats.org/officeDocument/2006/relationships/image" Target="../media/image11.emf"/><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3.emf"/><Relationship Id="rId5" Type="http://schemas.openxmlformats.org/officeDocument/2006/relationships/oleObject" Target="../embeddings/oleObject1.bin"/><Relationship Id="rId6"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17.emf"/><Relationship Id="rId12" Type="http://schemas.openxmlformats.org/officeDocument/2006/relationships/oleObject" Target="../embeddings/oleObject6.bin"/><Relationship Id="rId13" Type="http://schemas.openxmlformats.org/officeDocument/2006/relationships/image" Target="../media/image18.emf"/><Relationship Id="rId14" Type="http://schemas.openxmlformats.org/officeDocument/2006/relationships/oleObject" Target="../embeddings/oleObject7.bin"/><Relationship Id="rId15" Type="http://schemas.openxmlformats.org/officeDocument/2006/relationships/image" Target="../media/image19.emf"/><Relationship Id="rId16" Type="http://schemas.openxmlformats.org/officeDocument/2006/relationships/oleObject" Target="../embeddings/oleObject8.bin"/><Relationship Id="rId17" Type="http://schemas.openxmlformats.org/officeDocument/2006/relationships/image" Target="../media/image20.e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4.emf"/><Relationship Id="rId6" Type="http://schemas.openxmlformats.org/officeDocument/2006/relationships/oleObject" Target="../embeddings/oleObject3.bin"/><Relationship Id="rId7" Type="http://schemas.openxmlformats.org/officeDocument/2006/relationships/image" Target="../media/image15.emf"/><Relationship Id="rId8" Type="http://schemas.openxmlformats.org/officeDocument/2006/relationships/oleObject" Target="../embeddings/oleObject4.bin"/><Relationship Id="rId9" Type="http://schemas.openxmlformats.org/officeDocument/2006/relationships/image" Target="../media/image16.emf"/><Relationship Id="rId10"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11" Type="http://schemas.openxmlformats.org/officeDocument/2006/relationships/image" Target="../media/image24.emf"/><Relationship Id="rId12" Type="http://schemas.openxmlformats.org/officeDocument/2006/relationships/oleObject" Target="../embeddings/oleObject13.bin"/><Relationship Id="rId13"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21.wmf"/><Relationship Id="rId6" Type="http://schemas.openxmlformats.org/officeDocument/2006/relationships/oleObject" Target="../embeddings/oleObject10.bin"/><Relationship Id="rId7" Type="http://schemas.openxmlformats.org/officeDocument/2006/relationships/image" Target="../media/image22.wmf"/><Relationship Id="rId8" Type="http://schemas.openxmlformats.org/officeDocument/2006/relationships/oleObject" Target="../embeddings/oleObject11.bin"/><Relationship Id="rId9" Type="http://schemas.openxmlformats.org/officeDocument/2006/relationships/image" Target="../media/image23.emf"/><Relationship Id="rId10"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9.emf"/><Relationship Id="rId13" Type="http://schemas.openxmlformats.org/officeDocument/2006/relationships/oleObject" Target="../embeddings/oleObject18.bin"/><Relationship Id="rId14" Type="http://schemas.openxmlformats.org/officeDocument/2006/relationships/image" Target="../media/image30.wmf"/><Relationship Id="rId15" Type="http://schemas.openxmlformats.org/officeDocument/2006/relationships/oleObject" Target="../embeddings/oleObject19.bin"/><Relationship Id="rId16" Type="http://schemas.openxmlformats.org/officeDocument/2006/relationships/image" Target="../media/image31.emf"/><Relationship Id="rId17" Type="http://schemas.openxmlformats.org/officeDocument/2006/relationships/image" Target="../media/image33.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32.emf"/><Relationship Id="rId5" Type="http://schemas.openxmlformats.org/officeDocument/2006/relationships/oleObject" Target="../embeddings/oleObject14.bin"/><Relationship Id="rId6" Type="http://schemas.openxmlformats.org/officeDocument/2006/relationships/image" Target="../media/image26.emf"/><Relationship Id="rId7" Type="http://schemas.openxmlformats.org/officeDocument/2006/relationships/oleObject" Target="../embeddings/oleObject15.bin"/><Relationship Id="rId8" Type="http://schemas.openxmlformats.org/officeDocument/2006/relationships/image" Target="../media/image27.emf"/><Relationship Id="rId9" Type="http://schemas.openxmlformats.org/officeDocument/2006/relationships/oleObject" Target="../embeddings/oleObject16.bin"/><Relationship Id="rId10" Type="http://schemas.openxmlformats.org/officeDocument/2006/relationships/image" Target="../media/image28.w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34.png"/><Relationship Id="rId1" Type="http://schemas.microsoft.com/office/2007/relationships/media" Target="../media/media2.avi"/><Relationship Id="rId2" Type="http://schemas.openxmlformats.org/officeDocument/2006/relationships/video" Target="../media/media2.avi"/></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38" y="1650739"/>
            <a:ext cx="10174928" cy="1077218"/>
          </a:xfrm>
          <a:prstGeom prst="rect">
            <a:avLst/>
          </a:prstGeom>
          <a:noFill/>
        </p:spPr>
        <p:txBody>
          <a:bodyPr wrap="square" rtlCol="0">
            <a:spAutoFit/>
          </a:bodyPr>
          <a:lstStyle/>
          <a:p>
            <a:pPr algn="ctr"/>
            <a:r>
              <a:rPr lang="en-US" sz="3200" b="1" dirty="0">
                <a:latin typeface="Cambria" panose="02040503050406030204" pitchFamily="18" charset="0"/>
              </a:rPr>
              <a:t>A turbulence-resolving Eulerian two-phase model for coastal sediment transport applications</a:t>
            </a:r>
          </a:p>
        </p:txBody>
      </p:sp>
      <p:sp>
        <p:nvSpPr>
          <p:cNvPr id="10" name="TextBox 9"/>
          <p:cNvSpPr txBox="1"/>
          <p:nvPr/>
        </p:nvSpPr>
        <p:spPr>
          <a:xfrm>
            <a:off x="636977" y="706440"/>
            <a:ext cx="10438190" cy="430887"/>
          </a:xfrm>
          <a:prstGeom prst="rect">
            <a:avLst/>
          </a:prstGeom>
          <a:noFill/>
        </p:spPr>
        <p:txBody>
          <a:bodyPr wrap="square" rtlCol="0">
            <a:spAutoFit/>
          </a:bodyPr>
          <a:lstStyle/>
          <a:p>
            <a:r>
              <a:rPr lang="en-US" sz="2200" b="1" dirty="0" smtClean="0">
                <a:latin typeface="Cambria" panose="02040503050406030204" pitchFamily="18" charset="0"/>
              </a:rPr>
              <a:t>CSDMS Annual Meeting 2016: Capturing Climate Change (May 17-19, 2016)</a:t>
            </a:r>
          </a:p>
        </p:txBody>
      </p:sp>
      <p:sp>
        <p:nvSpPr>
          <p:cNvPr id="19" name="TextBox 18"/>
          <p:cNvSpPr txBox="1"/>
          <p:nvPr/>
        </p:nvSpPr>
        <p:spPr>
          <a:xfrm>
            <a:off x="317491" y="3101485"/>
            <a:ext cx="11178958" cy="430887"/>
          </a:xfrm>
          <a:prstGeom prst="rect">
            <a:avLst/>
          </a:prstGeom>
          <a:noFill/>
        </p:spPr>
        <p:txBody>
          <a:bodyPr wrap="square" rtlCol="0">
            <a:spAutoFit/>
          </a:bodyPr>
          <a:lstStyle/>
          <a:p>
            <a:pPr algn="ctr"/>
            <a:r>
              <a:rPr lang="en-US" sz="2200" dirty="0" smtClean="0">
                <a:latin typeface="Cambria" pitchFamily="18" charset="0"/>
              </a:rPr>
              <a:t>Zhen Cheng</a:t>
            </a:r>
            <a:r>
              <a:rPr lang="en-US" sz="2200" baseline="30000" dirty="0" smtClean="0">
                <a:latin typeface="Cambria" pitchFamily="18" charset="0"/>
              </a:rPr>
              <a:t>1</a:t>
            </a:r>
            <a:r>
              <a:rPr lang="en-US" sz="2200" dirty="0" smtClean="0">
                <a:latin typeface="Cambria" pitchFamily="18" charset="0"/>
              </a:rPr>
              <a:t> (Charlie</a:t>
            </a:r>
            <a:r>
              <a:rPr lang="en-US" sz="2200" dirty="0">
                <a:latin typeface="Cambria" pitchFamily="18" charset="0"/>
              </a:rPr>
              <a:t>), </a:t>
            </a:r>
            <a:r>
              <a:rPr lang="en-US" sz="2200" dirty="0" err="1">
                <a:latin typeface="Cambria" pitchFamily="18" charset="0"/>
              </a:rPr>
              <a:t>Tian-Jian</a:t>
            </a:r>
            <a:r>
              <a:rPr lang="en-US" sz="2200" dirty="0">
                <a:latin typeface="Cambria" pitchFamily="18" charset="0"/>
              </a:rPr>
              <a:t> </a:t>
            </a:r>
            <a:r>
              <a:rPr lang="en-US" sz="2200" dirty="0" smtClean="0">
                <a:latin typeface="Cambria" pitchFamily="18" charset="0"/>
              </a:rPr>
              <a:t>Hsu</a:t>
            </a:r>
            <a:r>
              <a:rPr lang="en-US" sz="2200" baseline="30000" dirty="0" smtClean="0">
                <a:latin typeface="Cambria" pitchFamily="18" charset="0"/>
              </a:rPr>
              <a:t>1</a:t>
            </a:r>
            <a:r>
              <a:rPr lang="en-US" sz="2200" dirty="0" smtClean="0">
                <a:latin typeface="Cambria" pitchFamily="18" charset="0"/>
              </a:rPr>
              <a:t> </a:t>
            </a:r>
            <a:r>
              <a:rPr lang="en-US" sz="2200" dirty="0">
                <a:latin typeface="Cambria" pitchFamily="18" charset="0"/>
              </a:rPr>
              <a:t>(Tom</a:t>
            </a:r>
            <a:r>
              <a:rPr lang="en-US" sz="2200" dirty="0" smtClean="0">
                <a:latin typeface="Cambria" pitchFamily="18" charset="0"/>
              </a:rPr>
              <a:t>), </a:t>
            </a:r>
            <a:r>
              <a:rPr lang="en-US" sz="2200" dirty="0" err="1" smtClean="0">
                <a:latin typeface="Cambria" panose="02040503050406030204" pitchFamily="18" charset="0"/>
                <a:cs typeface="Times New Roman" panose="02020603050405020304" pitchFamily="18" charset="0"/>
              </a:rPr>
              <a:t>Julien</a:t>
            </a:r>
            <a:r>
              <a:rPr lang="en-US" sz="2200" dirty="0" smtClean="0">
                <a:latin typeface="Cambria" panose="02040503050406030204" pitchFamily="18" charset="0"/>
                <a:cs typeface="Times New Roman" panose="02020603050405020304" pitchFamily="18" charset="0"/>
              </a:rPr>
              <a:t> Chauchat</a:t>
            </a:r>
            <a:r>
              <a:rPr lang="en-US" sz="2200" baseline="30000" dirty="0" smtClean="0">
                <a:latin typeface="Cambria" panose="02040503050406030204" pitchFamily="18" charset="0"/>
                <a:cs typeface="Times New Roman" panose="02020603050405020304" pitchFamily="18" charset="0"/>
              </a:rPr>
              <a:t>2</a:t>
            </a:r>
            <a:r>
              <a:rPr lang="en-US" sz="2200" dirty="0" smtClean="0">
                <a:latin typeface="Cambria" panose="02040503050406030204" pitchFamily="18" charset="0"/>
                <a:cs typeface="Times New Roman" panose="02020603050405020304" pitchFamily="18" charset="0"/>
              </a:rPr>
              <a:t>,</a:t>
            </a:r>
            <a:r>
              <a:rPr lang="en-US" sz="2200" dirty="0" smtClean="0">
                <a:latin typeface="Cambria" panose="02040503050406030204" pitchFamily="18" charset="0"/>
              </a:rPr>
              <a:t> </a:t>
            </a:r>
            <a:r>
              <a:rPr lang="en-US" sz="2200" dirty="0" err="1">
                <a:latin typeface="Cambria" panose="02040503050406030204" pitchFamily="18" charset="0"/>
              </a:rPr>
              <a:t>Thibaud</a:t>
            </a:r>
            <a:r>
              <a:rPr lang="en-US" sz="2200" dirty="0">
                <a:latin typeface="Cambria" panose="02040503050406030204" pitchFamily="18" charset="0"/>
              </a:rPr>
              <a:t> Revil-</a:t>
            </a:r>
            <a:r>
              <a:rPr lang="en-US" sz="2200" dirty="0" smtClean="0">
                <a:latin typeface="Cambria" panose="02040503050406030204" pitchFamily="18" charset="0"/>
              </a:rPr>
              <a:t>Baudard</a:t>
            </a:r>
            <a:r>
              <a:rPr lang="en-US" sz="2200" baseline="30000" dirty="0" smtClean="0">
                <a:latin typeface="Cambria" panose="02040503050406030204" pitchFamily="18" charset="0"/>
              </a:rPr>
              <a:t>3</a:t>
            </a:r>
          </a:p>
        </p:txBody>
      </p:sp>
      <p:sp>
        <p:nvSpPr>
          <p:cNvPr id="20" name="TextBox 19"/>
          <p:cNvSpPr txBox="1"/>
          <p:nvPr/>
        </p:nvSpPr>
        <p:spPr>
          <a:xfrm>
            <a:off x="2757145" y="3850769"/>
            <a:ext cx="6049004" cy="1015663"/>
          </a:xfrm>
          <a:prstGeom prst="rect">
            <a:avLst/>
          </a:prstGeom>
          <a:noFill/>
        </p:spPr>
        <p:txBody>
          <a:bodyPr wrap="square" rtlCol="0">
            <a:spAutoFit/>
          </a:bodyPr>
          <a:lstStyle/>
          <a:p>
            <a:pPr marL="117475" indent="-117475" algn="ctr"/>
            <a:r>
              <a:rPr lang="en-US" sz="2000" baseline="30000" dirty="0" smtClean="0">
                <a:latin typeface="Cambria"/>
                <a:cs typeface="Cambria"/>
              </a:rPr>
              <a:t>1</a:t>
            </a:r>
            <a:r>
              <a:rPr lang="en-US" sz="2000" dirty="0" smtClean="0">
                <a:latin typeface="Cambria"/>
                <a:cs typeface="Cambria"/>
              </a:rPr>
              <a:t>University of Delaware, Newark, DE, 19716, USA</a:t>
            </a:r>
          </a:p>
          <a:p>
            <a:pPr marL="117475" indent="-117475" algn="ctr"/>
            <a:r>
              <a:rPr lang="en-US" sz="2000" baseline="30000" dirty="0">
                <a:latin typeface="Cambria" panose="02040503050406030204" pitchFamily="18" charset="0"/>
                <a:cs typeface="Times New Roman" panose="02020603050405020304" pitchFamily="18" charset="0"/>
              </a:rPr>
              <a:t>2</a:t>
            </a:r>
            <a:r>
              <a:rPr lang="en-US" sz="2000" dirty="0">
                <a:latin typeface="Cambria" panose="02040503050406030204" pitchFamily="18" charset="0"/>
                <a:cs typeface="Times New Roman" panose="02020603050405020304" pitchFamily="18" charset="0"/>
              </a:rPr>
              <a:t>LEGI, Grenoble-INP, France</a:t>
            </a:r>
          </a:p>
          <a:p>
            <a:pPr marL="117475" indent="-117475" algn="ctr"/>
            <a:r>
              <a:rPr lang="en-US" sz="2000" baseline="30000" dirty="0">
                <a:latin typeface="Cambria" panose="02040503050406030204" pitchFamily="18" charset="0"/>
              </a:rPr>
              <a:t>3</a:t>
            </a:r>
            <a:r>
              <a:rPr lang="en-US" sz="2000" dirty="0">
                <a:latin typeface="Cambria" panose="02040503050406030204" pitchFamily="18" charset="0"/>
              </a:rPr>
              <a:t>LEGI, now at </a:t>
            </a:r>
            <a:r>
              <a:rPr lang="en-US" sz="2000" dirty="0" err="1">
                <a:latin typeface="Cambria" panose="02040503050406030204" pitchFamily="18" charset="0"/>
              </a:rPr>
              <a:t>Karlsruher</a:t>
            </a:r>
            <a:r>
              <a:rPr lang="en-US" sz="2000" dirty="0">
                <a:latin typeface="Cambria" panose="02040503050406030204" pitchFamily="18" charset="0"/>
              </a:rPr>
              <a:t> </a:t>
            </a:r>
            <a:r>
              <a:rPr lang="en-US" sz="2000" dirty="0" err="1">
                <a:latin typeface="Cambria" panose="02040503050406030204" pitchFamily="18" charset="0"/>
              </a:rPr>
              <a:t>Institut</a:t>
            </a:r>
            <a:r>
              <a:rPr lang="en-US" sz="2000" dirty="0">
                <a:latin typeface="Cambria" panose="02040503050406030204" pitchFamily="18" charset="0"/>
              </a:rPr>
              <a:t> </a:t>
            </a:r>
            <a:r>
              <a:rPr lang="en-US" sz="2000" dirty="0" err="1">
                <a:latin typeface="Cambria" panose="02040503050406030204" pitchFamily="18" charset="0"/>
              </a:rPr>
              <a:t>für</a:t>
            </a:r>
            <a:r>
              <a:rPr lang="en-US" sz="2000" dirty="0">
                <a:latin typeface="Cambria" panose="02040503050406030204" pitchFamily="18" charset="0"/>
              </a:rPr>
              <a:t> </a:t>
            </a:r>
            <a:r>
              <a:rPr lang="en-US" sz="2000" dirty="0" err="1" smtClean="0">
                <a:latin typeface="Cambria" panose="02040503050406030204" pitchFamily="18" charset="0"/>
              </a:rPr>
              <a:t>Technologie</a:t>
            </a:r>
            <a:endParaRPr lang="en-US" sz="2000" dirty="0">
              <a:latin typeface="Cambria" panose="02040503050406030204" pitchFamily="18" charset="0"/>
              <a:cs typeface="Times New Roman" panose="02020603050405020304" pitchFamily="18" charset="0"/>
            </a:endParaRPr>
          </a:p>
        </p:txBody>
      </p:sp>
      <p:pic>
        <p:nvPicPr>
          <p:cNvPr id="11" name="Picture 2" descr="lo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840" y="4491332"/>
            <a:ext cx="1642914" cy="590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239012" y="3733207"/>
            <a:ext cx="1644186" cy="670006"/>
          </a:xfrm>
          <a:prstGeom prst="rect">
            <a:avLst/>
          </a:prstGeom>
          <a:noFill/>
          <a:ln w="9525">
            <a:noFill/>
            <a:miter lim="800000"/>
            <a:headEnd/>
            <a:tailEnd/>
          </a:ln>
        </p:spPr>
      </p:pic>
      <p:pic>
        <p:nvPicPr>
          <p:cNvPr id="13" name="Picture 12" descr="nsf1.jpg"/>
          <p:cNvPicPr>
            <a:picLocks noChangeAspect="1"/>
          </p:cNvPicPr>
          <p:nvPr/>
        </p:nvPicPr>
        <p:blipFill>
          <a:blip r:embed="rId5" cstate="print"/>
          <a:srcRect/>
          <a:stretch>
            <a:fillRect/>
          </a:stretch>
        </p:blipFill>
        <p:spPr bwMode="auto">
          <a:xfrm>
            <a:off x="2803616" y="5316312"/>
            <a:ext cx="946177" cy="951433"/>
          </a:xfrm>
          <a:prstGeom prst="rect">
            <a:avLst/>
          </a:prstGeom>
          <a:noFill/>
          <a:ln w="9525">
            <a:noFill/>
            <a:miter lim="800000"/>
            <a:headEnd/>
            <a:tailEnd/>
          </a:ln>
        </p:spPr>
      </p:pic>
      <p:pic>
        <p:nvPicPr>
          <p:cNvPr id="14" name="Picture 2584" descr="blue_gold_150dpi"/>
          <p:cNvPicPr>
            <a:picLocks noChangeAspect="1" noChangeArrowheads="1"/>
          </p:cNvPicPr>
          <p:nvPr/>
        </p:nvPicPr>
        <p:blipFill>
          <a:blip r:embed="rId6" cstate="print"/>
          <a:srcRect/>
          <a:stretch>
            <a:fillRect/>
          </a:stretch>
        </p:blipFill>
        <p:spPr bwMode="auto">
          <a:xfrm>
            <a:off x="4177391" y="5497424"/>
            <a:ext cx="1210088" cy="656051"/>
          </a:xfrm>
          <a:prstGeom prst="rect">
            <a:avLst/>
          </a:prstGeom>
          <a:noFill/>
          <a:ln w="12700">
            <a:noFill/>
            <a:miter lim="800000"/>
            <a:headEnd/>
            <a:tailEnd/>
          </a:ln>
          <a:effectLst/>
        </p:spPr>
      </p:pic>
      <p:pic>
        <p:nvPicPr>
          <p:cNvPr id="15" name="Picture 2" descr="https://mills.hpc.udel.edu/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245" y="5423552"/>
            <a:ext cx="859572" cy="8595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nsf.gov/news/mmg/media/images/XSEDE2_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436" y="5283438"/>
            <a:ext cx="1866900" cy="117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1809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8356" y="460487"/>
            <a:ext cx="4801314" cy="477054"/>
          </a:xfrm>
          <a:prstGeom prst="rect">
            <a:avLst/>
          </a:prstGeom>
          <a:noFill/>
        </p:spPr>
        <p:txBody>
          <a:bodyPr wrap="none" rtlCol="0">
            <a:spAutoFit/>
          </a:bodyPr>
          <a:lstStyle/>
          <a:p>
            <a:r>
              <a:rPr lang="en-US" sz="2500" b="1" u="sng" dirty="0" smtClean="0">
                <a:latin typeface="Times New Roman" panose="02020603050405020304" pitchFamily="18" charset="0"/>
                <a:cs typeface="Times New Roman" panose="02020603050405020304" pitchFamily="18" charset="0"/>
              </a:rPr>
              <a:t>Ensemble-averaged flow statistics</a:t>
            </a:r>
            <a:endParaRPr lang="en-US" sz="25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125" y="1115837"/>
            <a:ext cx="10013545" cy="5250496"/>
          </a:xfrm>
          <a:prstGeom prst="rect">
            <a:avLst/>
          </a:prstGeom>
        </p:spPr>
      </p:pic>
      <p:sp>
        <p:nvSpPr>
          <p:cNvPr id="3" name="TextBox 2"/>
          <p:cNvSpPr txBox="1"/>
          <p:nvPr/>
        </p:nvSpPr>
        <p:spPr>
          <a:xfrm>
            <a:off x="6139297" y="449348"/>
            <a:ext cx="5131959"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Symbols: measure </a:t>
            </a:r>
            <a:r>
              <a:rPr lang="en-US" dirty="0" smtClean="0">
                <a:latin typeface="Times New Roman"/>
                <a:cs typeface="Times New Roman"/>
              </a:rPr>
              <a:t>data</a:t>
            </a:r>
            <a:r>
              <a:rPr lang="en-US" sz="1600" dirty="0" smtClean="0">
                <a:latin typeface="Times New Roman"/>
                <a:cs typeface="Times New Roman"/>
              </a:rPr>
              <a:t> (</a:t>
            </a:r>
            <a:r>
              <a:rPr lang="en-US" sz="1600" dirty="0" err="1">
                <a:latin typeface="Times New Roman"/>
                <a:cs typeface="Times New Roman"/>
              </a:rPr>
              <a:t>Revil-Baudard</a:t>
            </a:r>
            <a:r>
              <a:rPr lang="en-US" sz="1600" dirty="0">
                <a:latin typeface="Times New Roman"/>
                <a:cs typeface="Times New Roman"/>
              </a:rPr>
              <a:t> et al., 2015,</a:t>
            </a:r>
            <a:r>
              <a:rPr lang="en-US" sz="1600" i="1" dirty="0">
                <a:latin typeface="Times New Roman"/>
                <a:cs typeface="Times New Roman"/>
              </a:rPr>
              <a:t> JFM</a:t>
            </a:r>
            <a:r>
              <a:rPr lang="en-US" sz="1600" dirty="0">
                <a:latin typeface="Times New Roman"/>
                <a:cs typeface="Times New Roman"/>
              </a:rPr>
              <a:t>)</a:t>
            </a:r>
            <a:endParaRPr lang="en-US" sz="1600" dirty="0" smtClean="0">
              <a:latin typeface="Times New Roman"/>
              <a:cs typeface="Times New Roman"/>
            </a:endParaRPr>
          </a:p>
          <a:p>
            <a:r>
              <a:rPr lang="en-US" dirty="0" smtClean="0">
                <a:latin typeface="Times New Roman" panose="02020603050405020304" pitchFamily="18" charset="0"/>
                <a:cs typeface="Times New Roman" panose="02020603050405020304" pitchFamily="18" charset="0"/>
              </a:rPr>
              <a:t>Curves: simulation results</a:t>
            </a:r>
            <a:endParaRPr lang="en-US" dirty="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82474232"/>
              </p:ext>
            </p:extLst>
          </p:nvPr>
        </p:nvGraphicFramePr>
        <p:xfrm>
          <a:off x="9448793" y="6044509"/>
          <a:ext cx="300499" cy="356976"/>
        </p:xfrm>
        <a:graphic>
          <a:graphicData uri="http://schemas.openxmlformats.org/presentationml/2006/ole">
            <mc:AlternateContent xmlns:mc="http://schemas.openxmlformats.org/markup-compatibility/2006">
              <mc:Choice xmlns:v="urn:schemas-microsoft-com:vml" Requires="v">
                <p:oleObj spid="_x0000_s89158" name="Equation" r:id="rId5" imgW="203040" imgH="241200" progId="Equation.3">
                  <p:embed/>
                </p:oleObj>
              </mc:Choice>
              <mc:Fallback>
                <p:oleObj name="Equation" r:id="rId5" imgW="203040" imgH="241200" progId="Equation.3">
                  <p:embed/>
                  <p:pic>
                    <p:nvPicPr>
                      <p:cNvPr id="0" name=""/>
                      <p:cNvPicPr/>
                      <p:nvPr/>
                    </p:nvPicPr>
                    <p:blipFill>
                      <a:blip r:embed="rId6"/>
                      <a:stretch>
                        <a:fillRect/>
                      </a:stretch>
                    </p:blipFill>
                    <p:spPr>
                      <a:xfrm>
                        <a:off x="9448793" y="6044509"/>
                        <a:ext cx="300499" cy="356976"/>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6867017"/>
              </p:ext>
            </p:extLst>
          </p:nvPr>
        </p:nvGraphicFramePr>
        <p:xfrm>
          <a:off x="6722689" y="6059154"/>
          <a:ext cx="1422288" cy="320040"/>
        </p:xfrm>
        <a:graphic>
          <a:graphicData uri="http://schemas.openxmlformats.org/presentationml/2006/ole">
            <mc:AlternateContent xmlns:mc="http://schemas.openxmlformats.org/markup-compatibility/2006">
              <mc:Choice xmlns:v="urn:schemas-microsoft-com:vml" Requires="v">
                <p:oleObj spid="_x0000_s89159" name="Equation" r:id="rId7" imgW="1015920" imgH="228600" progId="Equation.3">
                  <p:embed/>
                </p:oleObj>
              </mc:Choice>
              <mc:Fallback>
                <p:oleObj name="Equation" r:id="rId7" imgW="1015920" imgH="228600" progId="Equation.3">
                  <p:embed/>
                  <p:pic>
                    <p:nvPicPr>
                      <p:cNvPr id="0" name=""/>
                      <p:cNvPicPr/>
                      <p:nvPr/>
                    </p:nvPicPr>
                    <p:blipFill>
                      <a:blip r:embed="rId8"/>
                      <a:stretch>
                        <a:fillRect/>
                      </a:stretch>
                    </p:blipFill>
                    <p:spPr>
                      <a:xfrm>
                        <a:off x="6722689" y="6059154"/>
                        <a:ext cx="1422288" cy="320040"/>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8632142"/>
              </p:ext>
            </p:extLst>
          </p:nvPr>
        </p:nvGraphicFramePr>
        <p:xfrm>
          <a:off x="4864008" y="6041148"/>
          <a:ext cx="238488" cy="356053"/>
        </p:xfrm>
        <a:graphic>
          <a:graphicData uri="http://schemas.openxmlformats.org/presentationml/2006/ole">
            <mc:AlternateContent xmlns:mc="http://schemas.openxmlformats.org/markup-compatibility/2006">
              <mc:Choice xmlns:v="urn:schemas-microsoft-com:vml" Requires="v">
                <p:oleObj spid="_x0000_s89160" name="Equation" r:id="rId9" imgW="152280" imgH="228600" progId="Equation.3">
                  <p:embed/>
                </p:oleObj>
              </mc:Choice>
              <mc:Fallback>
                <p:oleObj name="Equation" r:id="rId9" imgW="152280" imgH="228600" progId="Equation.3">
                  <p:embed/>
                  <p:pic>
                    <p:nvPicPr>
                      <p:cNvPr id="0" name=""/>
                      <p:cNvPicPr/>
                      <p:nvPr/>
                    </p:nvPicPr>
                    <p:blipFill>
                      <a:blip r:embed="rId10"/>
                      <a:stretch>
                        <a:fillRect/>
                      </a:stretch>
                    </p:blipFill>
                    <p:spPr>
                      <a:xfrm>
                        <a:off x="4864008" y="6041148"/>
                        <a:ext cx="238488" cy="356053"/>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82332994"/>
              </p:ext>
            </p:extLst>
          </p:nvPr>
        </p:nvGraphicFramePr>
        <p:xfrm>
          <a:off x="2087564" y="6042932"/>
          <a:ext cx="842962" cy="334963"/>
        </p:xfrm>
        <a:graphic>
          <a:graphicData uri="http://schemas.openxmlformats.org/presentationml/2006/ole">
            <mc:AlternateContent xmlns:mc="http://schemas.openxmlformats.org/markup-compatibility/2006">
              <mc:Choice xmlns:v="urn:schemas-microsoft-com:vml" Requires="v">
                <p:oleObj spid="_x0000_s89161" name="Equation" r:id="rId11" imgW="571320" imgH="228600" progId="Equation.3">
                  <p:embed/>
                </p:oleObj>
              </mc:Choice>
              <mc:Fallback>
                <p:oleObj name="Equation" r:id="rId11" imgW="571320" imgH="228600" progId="Equation.3">
                  <p:embed/>
                  <p:pic>
                    <p:nvPicPr>
                      <p:cNvPr id="0" name=""/>
                      <p:cNvPicPr/>
                      <p:nvPr/>
                    </p:nvPicPr>
                    <p:blipFill>
                      <a:blip r:embed="rId12"/>
                      <a:stretch>
                        <a:fillRect/>
                      </a:stretch>
                    </p:blipFill>
                    <p:spPr>
                      <a:xfrm>
                        <a:off x="2087564" y="6042932"/>
                        <a:ext cx="842962" cy="334963"/>
                      </a:xfrm>
                      <a:prstGeom prst="rect">
                        <a:avLst/>
                      </a:prstGeom>
                      <a:solidFill>
                        <a:schemeClr val="bg1"/>
                      </a:solidFill>
                    </p:spPr>
                  </p:pic>
                </p:oleObj>
              </mc:Fallback>
            </mc:AlternateContent>
          </a:graphicData>
        </a:graphic>
      </p:graphicFrame>
      <p:cxnSp>
        <p:nvCxnSpPr>
          <p:cNvPr id="12" name="Straight Connector 11"/>
          <p:cNvCxnSpPr/>
          <p:nvPr/>
        </p:nvCxnSpPr>
        <p:spPr>
          <a:xfrm>
            <a:off x="1630027" y="6416772"/>
            <a:ext cx="457200"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0027" y="6187823"/>
            <a:ext cx="457200"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3086453473"/>
              </p:ext>
            </p:extLst>
          </p:nvPr>
        </p:nvGraphicFramePr>
        <p:xfrm>
          <a:off x="2087227" y="6285554"/>
          <a:ext cx="280987" cy="298450"/>
        </p:xfrm>
        <a:graphic>
          <a:graphicData uri="http://schemas.openxmlformats.org/presentationml/2006/ole">
            <mc:AlternateContent xmlns:mc="http://schemas.openxmlformats.org/markup-compatibility/2006">
              <mc:Choice xmlns:v="urn:schemas-microsoft-com:vml" Requires="v">
                <p:oleObj spid="_x0000_s89162" name="Equation" r:id="rId13" imgW="190440" imgH="203040" progId="Equation.3">
                  <p:embed/>
                </p:oleObj>
              </mc:Choice>
              <mc:Fallback>
                <p:oleObj name="Equation" r:id="rId13" imgW="190440" imgH="203040" progId="Equation.3">
                  <p:embed/>
                  <p:pic>
                    <p:nvPicPr>
                      <p:cNvPr id="0" name=""/>
                      <p:cNvPicPr/>
                      <p:nvPr/>
                    </p:nvPicPr>
                    <p:blipFill>
                      <a:blip r:embed="rId14"/>
                      <a:stretch>
                        <a:fillRect/>
                      </a:stretch>
                    </p:blipFill>
                    <p:spPr>
                      <a:xfrm>
                        <a:off x="2087227" y="6285554"/>
                        <a:ext cx="280987" cy="29845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858653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8356" y="460487"/>
            <a:ext cx="4801314" cy="477054"/>
          </a:xfrm>
          <a:prstGeom prst="rect">
            <a:avLst/>
          </a:prstGeom>
          <a:noFill/>
        </p:spPr>
        <p:txBody>
          <a:bodyPr wrap="none" rtlCol="0">
            <a:spAutoFit/>
          </a:bodyPr>
          <a:lstStyle/>
          <a:p>
            <a:r>
              <a:rPr lang="en-US" sz="2500" b="1" u="sng" dirty="0" smtClean="0">
                <a:latin typeface="Times New Roman" panose="02020603050405020304" pitchFamily="18" charset="0"/>
                <a:cs typeface="Times New Roman" panose="02020603050405020304" pitchFamily="18" charset="0"/>
              </a:rPr>
              <a:t>Ensemble-averaged flow statistics</a:t>
            </a:r>
            <a:endParaRPr lang="en-US" sz="25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4654"/>
          <a:stretch/>
        </p:blipFill>
        <p:spPr>
          <a:xfrm>
            <a:off x="8492647" y="1115837"/>
            <a:ext cx="2538023" cy="525049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758134215"/>
              </p:ext>
            </p:extLst>
          </p:nvPr>
        </p:nvGraphicFramePr>
        <p:xfrm>
          <a:off x="9448793" y="6044509"/>
          <a:ext cx="300499" cy="356976"/>
        </p:xfrm>
        <a:graphic>
          <a:graphicData uri="http://schemas.openxmlformats.org/presentationml/2006/ole">
            <mc:AlternateContent xmlns:mc="http://schemas.openxmlformats.org/markup-compatibility/2006">
              <mc:Choice xmlns:v="urn:schemas-microsoft-com:vml" Requires="v">
                <p:oleObj spid="_x0000_s54714" name="Equation" r:id="rId5" imgW="203040" imgH="241200" progId="Equation.3">
                  <p:embed/>
                </p:oleObj>
              </mc:Choice>
              <mc:Fallback>
                <p:oleObj name="Equation" r:id="rId5" imgW="203040" imgH="241200" progId="Equation.3">
                  <p:embed/>
                  <p:pic>
                    <p:nvPicPr>
                      <p:cNvPr id="0" name=""/>
                      <p:cNvPicPr/>
                      <p:nvPr/>
                    </p:nvPicPr>
                    <p:blipFill>
                      <a:blip r:embed="rId6"/>
                      <a:stretch>
                        <a:fillRect/>
                      </a:stretch>
                    </p:blipFill>
                    <p:spPr>
                      <a:xfrm>
                        <a:off x="9448793" y="6044509"/>
                        <a:ext cx="300499" cy="356976"/>
                      </a:xfrm>
                      <a:prstGeom prst="rect">
                        <a:avLst/>
                      </a:prstGeom>
                      <a:solidFill>
                        <a:schemeClr val="bg1"/>
                      </a:solidFill>
                    </p:spPr>
                  </p:pic>
                </p:oleObj>
              </mc:Fallback>
            </mc:AlternateContent>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97326"/>
          <a:stretch/>
        </p:blipFill>
        <p:spPr>
          <a:xfrm>
            <a:off x="8218765" y="1265249"/>
            <a:ext cx="267815" cy="5250496"/>
          </a:xfrm>
          <a:prstGeom prst="rect">
            <a:avLst/>
          </a:prstGeom>
        </p:spPr>
      </p:pic>
      <p:sp>
        <p:nvSpPr>
          <p:cNvPr id="7" name="TextBox 6"/>
          <p:cNvSpPr txBox="1"/>
          <p:nvPr/>
        </p:nvSpPr>
        <p:spPr>
          <a:xfrm>
            <a:off x="6139297" y="449348"/>
            <a:ext cx="5131959"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Symbols: measure </a:t>
            </a:r>
            <a:r>
              <a:rPr lang="en-US" dirty="0" smtClean="0">
                <a:latin typeface="Times New Roman"/>
                <a:cs typeface="Times New Roman"/>
              </a:rPr>
              <a:t>data</a:t>
            </a:r>
            <a:r>
              <a:rPr lang="en-US" sz="1600" dirty="0" smtClean="0">
                <a:latin typeface="Times New Roman"/>
                <a:cs typeface="Times New Roman"/>
              </a:rPr>
              <a:t> (</a:t>
            </a:r>
            <a:r>
              <a:rPr lang="en-US" sz="1600" dirty="0" err="1">
                <a:latin typeface="Times New Roman"/>
                <a:cs typeface="Times New Roman"/>
              </a:rPr>
              <a:t>Revil-Baudard</a:t>
            </a:r>
            <a:r>
              <a:rPr lang="en-US" sz="1600" dirty="0">
                <a:latin typeface="Times New Roman"/>
                <a:cs typeface="Times New Roman"/>
              </a:rPr>
              <a:t> et al., 2015,</a:t>
            </a:r>
            <a:r>
              <a:rPr lang="en-US" sz="1600" i="1" dirty="0">
                <a:latin typeface="Times New Roman"/>
                <a:cs typeface="Times New Roman"/>
              </a:rPr>
              <a:t> JFM</a:t>
            </a:r>
            <a:r>
              <a:rPr lang="en-US" sz="1600" dirty="0">
                <a:latin typeface="Times New Roman"/>
                <a:cs typeface="Times New Roman"/>
              </a:rPr>
              <a:t>)</a:t>
            </a:r>
            <a:endParaRPr lang="en-US" sz="1600" dirty="0" smtClean="0">
              <a:latin typeface="Times New Roman"/>
              <a:cs typeface="Times New Roman"/>
            </a:endParaRPr>
          </a:p>
          <a:p>
            <a:r>
              <a:rPr lang="en-US" dirty="0" smtClean="0">
                <a:latin typeface="Times New Roman" panose="02020603050405020304" pitchFamily="18" charset="0"/>
                <a:cs typeface="Times New Roman" panose="02020603050405020304" pitchFamily="18" charset="0"/>
              </a:rPr>
              <a:t>Curves: simulation results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6239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8356" y="460487"/>
            <a:ext cx="4801314" cy="477054"/>
          </a:xfrm>
          <a:prstGeom prst="rect">
            <a:avLst/>
          </a:prstGeom>
          <a:noFill/>
        </p:spPr>
        <p:txBody>
          <a:bodyPr wrap="none" rtlCol="0">
            <a:spAutoFit/>
          </a:bodyPr>
          <a:lstStyle/>
          <a:p>
            <a:r>
              <a:rPr lang="en-US" sz="2500" b="1" u="sng" dirty="0" smtClean="0">
                <a:latin typeface="Times New Roman" panose="02020603050405020304" pitchFamily="18" charset="0"/>
                <a:cs typeface="Times New Roman" panose="02020603050405020304" pitchFamily="18" charset="0"/>
              </a:rPr>
              <a:t>Ensemble-averaged flow statistics</a:t>
            </a:r>
            <a:endParaRPr lang="en-US" sz="2500" b="1" u="sng"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48988"/>
          <a:stretch/>
        </p:blipFill>
        <p:spPr>
          <a:xfrm>
            <a:off x="1017126" y="1115837"/>
            <a:ext cx="5108102" cy="525049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1758134215"/>
              </p:ext>
            </p:extLst>
          </p:nvPr>
        </p:nvGraphicFramePr>
        <p:xfrm>
          <a:off x="9448793" y="6044509"/>
          <a:ext cx="300499" cy="356976"/>
        </p:xfrm>
        <a:graphic>
          <a:graphicData uri="http://schemas.openxmlformats.org/presentationml/2006/ole">
            <mc:AlternateContent xmlns:mc="http://schemas.openxmlformats.org/markup-compatibility/2006">
              <mc:Choice xmlns:v="urn:schemas-microsoft-com:vml" Requires="v">
                <p:oleObj spid="_x0000_s83812" name="Equation" r:id="rId5" imgW="203040" imgH="241200" progId="Equation.3">
                  <p:embed/>
                </p:oleObj>
              </mc:Choice>
              <mc:Fallback>
                <p:oleObj name="Equation" r:id="rId5" imgW="203040" imgH="241200" progId="Equation.3">
                  <p:embed/>
                  <p:pic>
                    <p:nvPicPr>
                      <p:cNvPr id="0" name=""/>
                      <p:cNvPicPr/>
                      <p:nvPr/>
                    </p:nvPicPr>
                    <p:blipFill>
                      <a:blip r:embed="rId6"/>
                      <a:stretch>
                        <a:fillRect/>
                      </a:stretch>
                    </p:blipFill>
                    <p:spPr>
                      <a:xfrm>
                        <a:off x="9448793" y="6044509"/>
                        <a:ext cx="300499" cy="356976"/>
                      </a:xfrm>
                      <a:prstGeom prst="rect">
                        <a:avLst/>
                      </a:prstGeom>
                      <a:solidFill>
                        <a:schemeClr val="bg1"/>
                      </a:solid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95454773"/>
              </p:ext>
            </p:extLst>
          </p:nvPr>
        </p:nvGraphicFramePr>
        <p:xfrm>
          <a:off x="4864008" y="6041148"/>
          <a:ext cx="238488" cy="356053"/>
        </p:xfrm>
        <a:graphic>
          <a:graphicData uri="http://schemas.openxmlformats.org/presentationml/2006/ole">
            <mc:AlternateContent xmlns:mc="http://schemas.openxmlformats.org/markup-compatibility/2006">
              <mc:Choice xmlns:v="urn:schemas-microsoft-com:vml" Requires="v">
                <p:oleObj spid="_x0000_s83813" name="Equation" r:id="rId7" imgW="152280" imgH="228600" progId="Equation.3">
                  <p:embed/>
                </p:oleObj>
              </mc:Choice>
              <mc:Fallback>
                <p:oleObj name="Equation" r:id="rId7" imgW="152280" imgH="228600" progId="Equation.3">
                  <p:embed/>
                  <p:pic>
                    <p:nvPicPr>
                      <p:cNvPr id="0" name=""/>
                      <p:cNvPicPr/>
                      <p:nvPr/>
                    </p:nvPicPr>
                    <p:blipFill>
                      <a:blip r:embed="rId8"/>
                      <a:stretch>
                        <a:fillRect/>
                      </a:stretch>
                    </p:blipFill>
                    <p:spPr>
                      <a:xfrm>
                        <a:off x="4864008" y="6041148"/>
                        <a:ext cx="238488" cy="356053"/>
                      </a:xfrm>
                      <a:prstGeom prst="rect">
                        <a:avLst/>
                      </a:prstGeom>
                      <a:solidFill>
                        <a:schemeClr val="bg1"/>
                      </a:solid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6302427"/>
              </p:ext>
            </p:extLst>
          </p:nvPr>
        </p:nvGraphicFramePr>
        <p:xfrm>
          <a:off x="2087564" y="6042932"/>
          <a:ext cx="842962" cy="334963"/>
        </p:xfrm>
        <a:graphic>
          <a:graphicData uri="http://schemas.openxmlformats.org/presentationml/2006/ole">
            <mc:AlternateContent xmlns:mc="http://schemas.openxmlformats.org/markup-compatibility/2006">
              <mc:Choice xmlns:v="urn:schemas-microsoft-com:vml" Requires="v">
                <p:oleObj spid="_x0000_s83814" name="Equation" r:id="rId9" imgW="571320" imgH="228600" progId="Equation.3">
                  <p:embed/>
                </p:oleObj>
              </mc:Choice>
              <mc:Fallback>
                <p:oleObj name="Equation" r:id="rId9" imgW="571320" imgH="228600" progId="Equation.3">
                  <p:embed/>
                  <p:pic>
                    <p:nvPicPr>
                      <p:cNvPr id="0" name=""/>
                      <p:cNvPicPr/>
                      <p:nvPr/>
                    </p:nvPicPr>
                    <p:blipFill>
                      <a:blip r:embed="rId10"/>
                      <a:stretch>
                        <a:fillRect/>
                      </a:stretch>
                    </p:blipFill>
                    <p:spPr>
                      <a:xfrm>
                        <a:off x="2087564" y="6042932"/>
                        <a:ext cx="842962" cy="334963"/>
                      </a:xfrm>
                      <a:prstGeom prst="rect">
                        <a:avLst/>
                      </a:prstGeom>
                      <a:solidFill>
                        <a:schemeClr val="bg1"/>
                      </a:solidFill>
                    </p:spPr>
                  </p:pic>
                </p:oleObj>
              </mc:Fallback>
            </mc:AlternateContent>
          </a:graphicData>
        </a:graphic>
      </p:graphicFrame>
      <p:cxnSp>
        <p:nvCxnSpPr>
          <p:cNvPr id="12" name="Straight Connector 11"/>
          <p:cNvCxnSpPr/>
          <p:nvPr/>
        </p:nvCxnSpPr>
        <p:spPr>
          <a:xfrm>
            <a:off x="1630027" y="6416772"/>
            <a:ext cx="457200"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0027" y="6187823"/>
            <a:ext cx="457200"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2821281172"/>
              </p:ext>
            </p:extLst>
          </p:nvPr>
        </p:nvGraphicFramePr>
        <p:xfrm>
          <a:off x="2087227" y="6285554"/>
          <a:ext cx="280987" cy="298450"/>
        </p:xfrm>
        <a:graphic>
          <a:graphicData uri="http://schemas.openxmlformats.org/presentationml/2006/ole">
            <mc:AlternateContent xmlns:mc="http://schemas.openxmlformats.org/markup-compatibility/2006">
              <mc:Choice xmlns:v="urn:schemas-microsoft-com:vml" Requires="v">
                <p:oleObj spid="_x0000_s83815" name="Equation" r:id="rId11" imgW="190440" imgH="203040" progId="Equation.3">
                  <p:embed/>
                </p:oleObj>
              </mc:Choice>
              <mc:Fallback>
                <p:oleObj name="Equation" r:id="rId11" imgW="190440" imgH="203040" progId="Equation.3">
                  <p:embed/>
                  <p:pic>
                    <p:nvPicPr>
                      <p:cNvPr id="0" name=""/>
                      <p:cNvPicPr/>
                      <p:nvPr/>
                    </p:nvPicPr>
                    <p:blipFill>
                      <a:blip r:embed="rId12"/>
                      <a:stretch>
                        <a:fillRect/>
                      </a:stretch>
                    </p:blipFill>
                    <p:spPr>
                      <a:xfrm>
                        <a:off x="2087227" y="6285554"/>
                        <a:ext cx="280987" cy="298450"/>
                      </a:xfrm>
                      <a:prstGeom prst="rect">
                        <a:avLst/>
                      </a:prstGeom>
                      <a:solidFill>
                        <a:schemeClr val="bg1"/>
                      </a:solidFill>
                    </p:spPr>
                  </p:pic>
                </p:oleObj>
              </mc:Fallback>
            </mc:AlternateContent>
          </a:graphicData>
        </a:graphic>
      </p:graphicFrame>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4654"/>
          <a:stretch/>
        </p:blipFill>
        <p:spPr>
          <a:xfrm>
            <a:off x="8492647" y="1115837"/>
            <a:ext cx="2538023" cy="5250496"/>
          </a:xfrm>
          <a:prstGeom prst="rect">
            <a:avLst/>
          </a:prstGeom>
        </p:spPr>
      </p:pic>
      <p:cxnSp>
        <p:nvCxnSpPr>
          <p:cNvPr id="9" name="Straight Connector 8"/>
          <p:cNvCxnSpPr/>
          <p:nvPr/>
        </p:nvCxnSpPr>
        <p:spPr>
          <a:xfrm>
            <a:off x="1528175" y="4546948"/>
            <a:ext cx="4495722" cy="12526"/>
          </a:xfrm>
          <a:prstGeom prst="line">
            <a:avLst/>
          </a:prstGeom>
          <a:ln w="38100">
            <a:prstDash val="dash"/>
          </a:ln>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51012" r="24494" b="5546"/>
          <a:stretch/>
        </p:blipFill>
        <p:spPr>
          <a:xfrm>
            <a:off x="6125228" y="1115837"/>
            <a:ext cx="2452721" cy="4959286"/>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905441268"/>
              </p:ext>
            </p:extLst>
          </p:nvPr>
        </p:nvGraphicFramePr>
        <p:xfrm>
          <a:off x="9425836" y="5984658"/>
          <a:ext cx="300038" cy="355600"/>
        </p:xfrm>
        <a:graphic>
          <a:graphicData uri="http://schemas.openxmlformats.org/presentationml/2006/ole">
            <mc:AlternateContent xmlns:mc="http://schemas.openxmlformats.org/markup-compatibility/2006">
              <mc:Choice xmlns:v="urn:schemas-microsoft-com:vml" Requires="v">
                <p:oleObj spid="_x0000_s83816" name="Equation" r:id="rId13" imgW="203040" imgH="241200" progId="Equation.3">
                  <p:embed/>
                </p:oleObj>
              </mc:Choice>
              <mc:Fallback>
                <p:oleObj name="Equation" r:id="rId13" imgW="203040" imgH="241200" progId="Equation.3">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25836" y="5984658"/>
                        <a:ext cx="300038"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6" name="Straight Connector 15"/>
          <p:cNvCxnSpPr/>
          <p:nvPr/>
        </p:nvCxnSpPr>
        <p:spPr>
          <a:xfrm>
            <a:off x="6638427" y="6484936"/>
            <a:ext cx="457200" cy="0"/>
          </a:xfrm>
          <a:prstGeom prst="line">
            <a:avLst/>
          </a:prstGeom>
          <a:ln w="25400">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38427" y="6255987"/>
            <a:ext cx="457200"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1589317274"/>
              </p:ext>
            </p:extLst>
          </p:nvPr>
        </p:nvGraphicFramePr>
        <p:xfrm>
          <a:off x="7523531" y="6349956"/>
          <a:ext cx="848016" cy="282672"/>
        </p:xfrm>
        <a:graphic>
          <a:graphicData uri="http://schemas.openxmlformats.org/presentationml/2006/ole">
            <mc:AlternateContent xmlns:mc="http://schemas.openxmlformats.org/markup-compatibility/2006">
              <mc:Choice xmlns:v="urn:schemas-microsoft-com:vml" Requires="v">
                <p:oleObj spid="_x0000_s83817" name="Equation" r:id="rId15" imgW="685800" imgH="228600" progId="Equation.3">
                  <p:embed/>
                </p:oleObj>
              </mc:Choice>
              <mc:Fallback>
                <p:oleObj name="Equation" r:id="rId15" imgW="685800" imgH="228600" progId="Equation.3">
                  <p:embed/>
                  <p:pic>
                    <p:nvPicPr>
                      <p:cNvPr id="0" name=""/>
                      <p:cNvPicPr/>
                      <p:nvPr/>
                    </p:nvPicPr>
                    <p:blipFill>
                      <a:blip r:embed="rId16"/>
                      <a:stretch>
                        <a:fillRect/>
                      </a:stretch>
                    </p:blipFill>
                    <p:spPr>
                      <a:xfrm>
                        <a:off x="7523531" y="6349956"/>
                        <a:ext cx="848016" cy="28267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180634237"/>
              </p:ext>
            </p:extLst>
          </p:nvPr>
        </p:nvGraphicFramePr>
        <p:xfrm>
          <a:off x="7528533" y="6107668"/>
          <a:ext cx="815975" cy="282575"/>
        </p:xfrm>
        <a:graphic>
          <a:graphicData uri="http://schemas.openxmlformats.org/presentationml/2006/ole">
            <mc:AlternateContent xmlns:mc="http://schemas.openxmlformats.org/markup-compatibility/2006">
              <mc:Choice xmlns:v="urn:schemas-microsoft-com:vml" Requires="v">
                <p:oleObj spid="_x0000_s83818" name="Equation" r:id="rId17" imgW="660240" imgH="228600" progId="Equation.3">
                  <p:embed/>
                </p:oleObj>
              </mc:Choice>
              <mc:Fallback>
                <p:oleObj name="Equation" r:id="rId17" imgW="660240" imgH="228600" progId="Equation.3">
                  <p:embed/>
                  <p:pic>
                    <p:nvPicPr>
                      <p:cNvPr id="0" name="Object 6"/>
                      <p:cNvPicPr>
                        <a:picLocks noChangeAspect="1" noChangeArrowheads="1"/>
                      </p:cNvPicPr>
                      <p:nvPr/>
                    </p:nvPicPr>
                    <p:blipFill>
                      <a:blip r:embed="rId18"/>
                      <a:srcRect/>
                      <a:stretch>
                        <a:fillRect/>
                      </a:stretch>
                    </p:blipFill>
                    <p:spPr bwMode="auto">
                      <a:xfrm>
                        <a:off x="7528533" y="6107668"/>
                        <a:ext cx="8159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Rectangle 10"/>
          <p:cNvSpPr/>
          <p:nvPr/>
        </p:nvSpPr>
        <p:spPr>
          <a:xfrm>
            <a:off x="7144978" y="6077152"/>
            <a:ext cx="293670" cy="307777"/>
          </a:xfrm>
          <a:prstGeom prst="rect">
            <a:avLst/>
          </a:prstGeom>
        </p:spPr>
        <p:txBody>
          <a:bodyPr wrap="none">
            <a:spAutoFit/>
          </a:bodyPr>
          <a:lstStyle/>
          <a:p>
            <a:r>
              <a:rPr lang="en-US" sz="1400" b="1" dirty="0" err="1">
                <a:solidFill>
                  <a:srgbClr val="FF0000"/>
                </a:solidFill>
                <a:latin typeface="Lucida Grande"/>
                <a:ea typeface="Lucida Grande"/>
                <a:cs typeface="Lucida Grande"/>
              </a:rPr>
              <a:t>ο</a:t>
            </a:r>
            <a:endParaRPr lang="en-US" sz="1400" dirty="0">
              <a:solidFill>
                <a:srgbClr val="FF0000"/>
              </a:solidFill>
            </a:endParaRPr>
          </a:p>
        </p:txBody>
      </p:sp>
      <p:sp>
        <p:nvSpPr>
          <p:cNvPr id="20" name="Rectangle 19"/>
          <p:cNvSpPr/>
          <p:nvPr/>
        </p:nvSpPr>
        <p:spPr>
          <a:xfrm>
            <a:off x="7147965" y="6350352"/>
            <a:ext cx="331520" cy="261610"/>
          </a:xfrm>
          <a:prstGeom prst="rect">
            <a:avLst/>
          </a:prstGeom>
        </p:spPr>
        <p:txBody>
          <a:bodyPr wrap="square">
            <a:spAutoFit/>
          </a:bodyPr>
          <a:lstStyle/>
          <a:p>
            <a:r>
              <a:rPr lang="en-US" sz="1100" b="1" dirty="0">
                <a:solidFill>
                  <a:srgbClr val="0000FF"/>
                </a:solidFill>
                <a:latin typeface="Zapf Dingbats"/>
                <a:ea typeface="Zapf Dingbats"/>
                <a:cs typeface="Zapf Dingbats"/>
              </a:rPr>
              <a:t>✕</a:t>
            </a:r>
            <a:endParaRPr lang="en-US" sz="1100" b="1" dirty="0">
              <a:solidFill>
                <a:srgbClr val="0000FF"/>
              </a:solidFill>
            </a:endParaRPr>
          </a:p>
        </p:txBody>
      </p:sp>
      <p:sp>
        <p:nvSpPr>
          <p:cNvPr id="21" name="TextBox 20"/>
          <p:cNvSpPr txBox="1"/>
          <p:nvPr/>
        </p:nvSpPr>
        <p:spPr>
          <a:xfrm>
            <a:off x="6139297" y="449348"/>
            <a:ext cx="5131959" cy="646331"/>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Symbols: measure </a:t>
            </a:r>
            <a:r>
              <a:rPr lang="en-US" dirty="0" smtClean="0">
                <a:latin typeface="Times New Roman"/>
                <a:cs typeface="Times New Roman"/>
              </a:rPr>
              <a:t>data</a:t>
            </a:r>
            <a:r>
              <a:rPr lang="en-US" sz="1600" dirty="0" smtClean="0">
                <a:latin typeface="Times New Roman"/>
                <a:cs typeface="Times New Roman"/>
              </a:rPr>
              <a:t> (</a:t>
            </a:r>
            <a:r>
              <a:rPr lang="en-US" sz="1600" dirty="0" err="1">
                <a:latin typeface="Times New Roman"/>
                <a:cs typeface="Times New Roman"/>
              </a:rPr>
              <a:t>Revil-Baudard</a:t>
            </a:r>
            <a:r>
              <a:rPr lang="en-US" sz="1600" dirty="0">
                <a:latin typeface="Times New Roman"/>
                <a:cs typeface="Times New Roman"/>
              </a:rPr>
              <a:t> et al., 2015,</a:t>
            </a:r>
            <a:r>
              <a:rPr lang="en-US" sz="1600" i="1" dirty="0">
                <a:latin typeface="Times New Roman"/>
                <a:cs typeface="Times New Roman"/>
              </a:rPr>
              <a:t> JFM</a:t>
            </a:r>
            <a:r>
              <a:rPr lang="en-US" sz="1600" dirty="0">
                <a:latin typeface="Times New Roman"/>
                <a:cs typeface="Times New Roman"/>
              </a:rPr>
              <a:t>)</a:t>
            </a:r>
            <a:endParaRPr lang="en-US" sz="1600" dirty="0" smtClean="0">
              <a:latin typeface="Times New Roman"/>
              <a:cs typeface="Times New Roman"/>
            </a:endParaRPr>
          </a:p>
          <a:p>
            <a:r>
              <a:rPr lang="en-US" dirty="0" smtClean="0">
                <a:latin typeface="Times New Roman" panose="02020603050405020304" pitchFamily="18" charset="0"/>
                <a:cs typeface="Times New Roman" panose="02020603050405020304" pitchFamily="18" charset="0"/>
              </a:rPr>
              <a:t>Curves: simulation results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623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267531291"/>
              </p:ext>
            </p:extLst>
          </p:nvPr>
        </p:nvGraphicFramePr>
        <p:xfrm>
          <a:off x="2324100" y="1739900"/>
          <a:ext cx="2219325" cy="752475"/>
        </p:xfrm>
        <a:graphic>
          <a:graphicData uri="http://schemas.openxmlformats.org/presentationml/2006/ole">
            <mc:AlternateContent xmlns:mc="http://schemas.openxmlformats.org/markup-compatibility/2006">
              <mc:Choice xmlns:v="urn:schemas-microsoft-com:vml" Requires="v">
                <p:oleObj spid="_x0000_s67483" name="Equation" r:id="rId4" imgW="1422400" imgH="482600" progId="Equation.3">
                  <p:embed/>
                </p:oleObj>
              </mc:Choice>
              <mc:Fallback>
                <p:oleObj name="Equation" r:id="rId4" imgW="1422400" imgH="482600" progId="Equation.3">
                  <p:embed/>
                  <p:pic>
                    <p:nvPicPr>
                      <p:cNvPr id="0" name=""/>
                      <p:cNvPicPr/>
                      <p:nvPr/>
                    </p:nvPicPr>
                    <p:blipFill>
                      <a:blip r:embed="rId5"/>
                      <a:stretch>
                        <a:fillRect/>
                      </a:stretch>
                    </p:blipFill>
                    <p:spPr>
                      <a:xfrm>
                        <a:off x="2324100" y="1739900"/>
                        <a:ext cx="2219325" cy="752475"/>
                      </a:xfrm>
                      <a:prstGeom prst="rect">
                        <a:avLst/>
                      </a:prstGeom>
                    </p:spPr>
                  </p:pic>
                </p:oleObj>
              </mc:Fallback>
            </mc:AlternateContent>
          </a:graphicData>
        </a:graphic>
      </p:graphicFrame>
      <p:sp>
        <p:nvSpPr>
          <p:cNvPr id="6" name="TextBox 5"/>
          <p:cNvSpPr txBox="1"/>
          <p:nvPr/>
        </p:nvSpPr>
        <p:spPr>
          <a:xfrm>
            <a:off x="846637" y="3222677"/>
            <a:ext cx="2259428"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Measured:  </a:t>
            </a:r>
            <a:r>
              <a:rPr lang="en-US" sz="20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000" b="1" dirty="0" smtClean="0">
                <a:latin typeface="Times New Roman" panose="02020603050405020304" pitchFamily="18" charset="0"/>
                <a:cs typeface="Times New Roman" panose="02020603050405020304" pitchFamily="18" charset="0"/>
                <a:sym typeface="Symbol" panose="05050102010706020507" pitchFamily="18" charset="2"/>
              </a:rPr>
              <a:t>= 0.23</a:t>
            </a:r>
          </a:p>
          <a:p>
            <a:r>
              <a:rPr lang="en-US" sz="2000" dirty="0" smtClean="0">
                <a:latin typeface="Times New Roman" panose="02020603050405020304" pitchFamily="18" charset="0"/>
                <a:cs typeface="Times New Roman" panose="02020603050405020304" pitchFamily="18" charset="0"/>
                <a:sym typeface="Symbol" panose="05050102010706020507" pitchFamily="18" charset="2"/>
              </a:rPr>
              <a:t>Modeled:    </a:t>
            </a:r>
            <a:r>
              <a:rPr lang="en-US" sz="20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000" b="1" dirty="0" smtClean="0">
                <a:latin typeface="Times New Roman" panose="02020603050405020304" pitchFamily="18" charset="0"/>
                <a:cs typeface="Times New Roman" panose="02020603050405020304" pitchFamily="18" charset="0"/>
                <a:sym typeface="Symbol" panose="05050102010706020507" pitchFamily="18" charset="2"/>
              </a:rPr>
              <a:t>= 0.2</a:t>
            </a:r>
            <a:endParaRPr lang="en-US"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96413" y="528521"/>
            <a:ext cx="8028266" cy="477054"/>
          </a:xfrm>
          <a:prstGeom prst="rect">
            <a:avLst/>
          </a:prstGeom>
          <a:noFill/>
        </p:spPr>
        <p:txBody>
          <a:bodyPr wrap="none" rtlCol="0">
            <a:spAutoFit/>
          </a:bodyPr>
          <a:lstStyle/>
          <a:p>
            <a:r>
              <a:rPr lang="en-US" sz="2500" b="1" u="sng" dirty="0" smtClean="0">
                <a:latin typeface="Cambria" panose="02040503050406030204" pitchFamily="18" charset="0"/>
                <a:cs typeface="Times New Roman" panose="02020603050405020304" pitchFamily="18" charset="0"/>
              </a:rPr>
              <a:t>Evidence of attenuated fluid turbulence by sediments</a:t>
            </a:r>
            <a:endParaRPr lang="en-US" sz="2500" b="1" u="sng" dirty="0">
              <a:latin typeface="Cambria" panose="02040503050406030204" pitchFamily="18" charset="0"/>
              <a:cs typeface="Times New Roman" panose="02020603050405020304" pitchFamily="18" charset="0"/>
            </a:endParaRPr>
          </a:p>
        </p:txBody>
      </p:sp>
      <p:grpSp>
        <p:nvGrpSpPr>
          <p:cNvPr id="8" name="Group 7"/>
          <p:cNvGrpSpPr/>
          <p:nvPr/>
        </p:nvGrpSpPr>
        <p:grpSpPr>
          <a:xfrm>
            <a:off x="5924634" y="1265042"/>
            <a:ext cx="6019490" cy="5485945"/>
            <a:chOff x="5924634" y="1265042"/>
            <a:chExt cx="6019490" cy="5485945"/>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4634" y="1265042"/>
              <a:ext cx="6019490" cy="5485945"/>
            </a:xfrm>
            <a:prstGeom prst="rect">
              <a:avLst/>
            </a:prstGeom>
          </p:spPr>
        </p:pic>
        <p:grpSp>
          <p:nvGrpSpPr>
            <p:cNvPr id="25" name="Group 24"/>
            <p:cNvGrpSpPr/>
            <p:nvPr/>
          </p:nvGrpSpPr>
          <p:grpSpPr>
            <a:xfrm>
              <a:off x="7926255" y="2445940"/>
              <a:ext cx="817853" cy="774937"/>
              <a:chOff x="1416967" y="4584706"/>
              <a:chExt cx="817853" cy="774937"/>
            </a:xfrm>
          </p:grpSpPr>
          <p:cxnSp>
            <p:nvCxnSpPr>
              <p:cNvPr id="27" name="Straight Connector 26"/>
              <p:cNvCxnSpPr/>
              <p:nvPr/>
            </p:nvCxnSpPr>
            <p:spPr>
              <a:xfrm>
                <a:off x="1503300" y="4584706"/>
                <a:ext cx="731520" cy="0"/>
              </a:xfrm>
              <a:prstGeom prst="line">
                <a:avLst/>
              </a:prstGeom>
              <a:ln w="25400">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16967" y="4990311"/>
                <a:ext cx="817853" cy="369332"/>
              </a:xfrm>
              <a:prstGeom prst="rect">
                <a:avLst/>
              </a:prstGeom>
              <a:noFill/>
            </p:spPr>
            <p:txBody>
              <a:bodyPr wrap="none" rtlCol="0">
                <a:spAutoFit/>
              </a:bodyPr>
              <a:lstStyle/>
              <a:p>
                <a:r>
                  <a:rPr lang="en-US" dirty="0" smtClean="0">
                    <a:sym typeface="Symbol" panose="05050102010706020507" pitchFamily="18" charset="2"/>
                  </a:rPr>
                  <a:t></a:t>
                </a:r>
                <a:endParaRPr lang="en-US" dirty="0"/>
              </a:p>
            </p:txBody>
          </p:sp>
        </p:grpSp>
      </p:grpSp>
      <p:sp>
        <p:nvSpPr>
          <p:cNvPr id="7" name="TextBox 6"/>
          <p:cNvSpPr txBox="1"/>
          <p:nvPr/>
        </p:nvSpPr>
        <p:spPr>
          <a:xfrm>
            <a:off x="835497" y="1336924"/>
            <a:ext cx="4160779" cy="400110"/>
          </a:xfrm>
          <a:prstGeom prst="rect">
            <a:avLst/>
          </a:prstGeom>
          <a:noFill/>
        </p:spPr>
        <p:txBody>
          <a:bodyPr wrap="square" rtlCol="0">
            <a:spAutoFit/>
          </a:bodyPr>
          <a:lstStyle/>
          <a:p>
            <a:r>
              <a:rPr lang="en-US" sz="2000" dirty="0" smtClean="0">
                <a:latin typeface="Times New Roman"/>
                <a:cs typeface="Times New Roman"/>
              </a:rPr>
              <a:t>Rough-wall log law velocity profile:</a:t>
            </a:r>
            <a:endParaRPr lang="en-US" sz="2000" dirty="0">
              <a:latin typeface="Times New Roman"/>
              <a:cs typeface="Times New Roman"/>
            </a:endParaRPr>
          </a:p>
        </p:txBody>
      </p:sp>
      <p:sp>
        <p:nvSpPr>
          <p:cNvPr id="9" name="TextBox 8"/>
          <p:cNvSpPr txBox="1"/>
          <p:nvPr/>
        </p:nvSpPr>
        <p:spPr>
          <a:xfrm>
            <a:off x="852206" y="2590288"/>
            <a:ext cx="3960259" cy="400110"/>
          </a:xfrm>
          <a:prstGeom prst="rect">
            <a:avLst/>
          </a:prstGeom>
          <a:noFill/>
        </p:spPr>
        <p:txBody>
          <a:bodyPr wrap="square" rtlCol="0">
            <a:spAutoFit/>
          </a:bodyPr>
          <a:lstStyle/>
          <a:p>
            <a:r>
              <a:rPr lang="en-US" sz="2000" dirty="0" smtClean="0">
                <a:latin typeface="Times New Roman"/>
                <a:cs typeface="Times New Roman"/>
              </a:rPr>
              <a:t>Reduction of von Karman constant:</a:t>
            </a:r>
            <a:endParaRPr lang="en-US" sz="2000" dirty="0">
              <a:latin typeface="Times New Roman"/>
              <a:cs typeface="Times New Roman"/>
            </a:endParaRPr>
          </a:p>
        </p:txBody>
      </p:sp>
      <p:sp>
        <p:nvSpPr>
          <p:cNvPr id="10" name="Rectangle 9"/>
          <p:cNvSpPr/>
          <p:nvPr/>
        </p:nvSpPr>
        <p:spPr>
          <a:xfrm>
            <a:off x="3136204" y="3378027"/>
            <a:ext cx="2687605"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&lt;    Clear </a:t>
            </a:r>
            <a:r>
              <a:rPr lang="en-US" sz="2000" dirty="0">
                <a:latin typeface="Times New Roman" panose="02020603050405020304" pitchFamily="18" charset="0"/>
                <a:cs typeface="Times New Roman" panose="02020603050405020304" pitchFamily="18" charset="0"/>
              </a:rPr>
              <a:t>fluid: </a:t>
            </a:r>
            <a:r>
              <a:rPr lang="en-US" sz="2000" i="1" dirty="0">
                <a:latin typeface="Times New Roman" panose="02020603050405020304" pitchFamily="18" charset="0"/>
                <a:cs typeface="Times New Roman" panose="02020603050405020304" pitchFamily="18" charset="0"/>
                <a:sym typeface="Symbol" panose="05050102010706020507" pitchFamily="18" charset="2"/>
              </a:rPr>
              <a:t> </a:t>
            </a:r>
            <a:r>
              <a:rPr lang="en-US" sz="2000" dirty="0">
                <a:latin typeface="Times New Roman" panose="02020603050405020304" pitchFamily="18" charset="0"/>
                <a:cs typeface="Times New Roman" panose="02020603050405020304" pitchFamily="18" charset="0"/>
                <a:sym typeface="Symbol" panose="05050102010706020507" pitchFamily="18" charset="2"/>
              </a:rPr>
              <a:t>= 0.41</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50538" y="4257512"/>
            <a:ext cx="4991462"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Sediment-induced </a:t>
            </a:r>
            <a:r>
              <a:rPr lang="en-US" sz="2000" b="1" dirty="0" smtClean="0">
                <a:latin typeface="Times New Roman" panose="02020603050405020304" pitchFamily="18" charset="0"/>
                <a:cs typeface="Times New Roman" panose="02020603050405020304" pitchFamily="18" charset="0"/>
              </a:rPr>
              <a:t>density stratification </a:t>
            </a:r>
            <a:r>
              <a:rPr lang="en-US" sz="2000" dirty="0" smtClean="0">
                <a:latin typeface="Times New Roman" panose="02020603050405020304" pitchFamily="18" charset="0"/>
                <a:cs typeface="Times New Roman" panose="02020603050405020304" pitchFamily="18" charset="0"/>
              </a:rPr>
              <a:t>can damp fluid turbulence</a:t>
            </a:r>
          </a:p>
        </p:txBody>
      </p:sp>
      <p:graphicFrame>
        <p:nvGraphicFramePr>
          <p:cNvPr id="20" name="Object 19"/>
          <p:cNvGraphicFramePr>
            <a:graphicFrameLocks noChangeAspect="1"/>
          </p:cNvGraphicFramePr>
          <p:nvPr>
            <p:extLst>
              <p:ext uri="{D42A27DB-BD31-4B8C-83A1-F6EECF244321}">
                <p14:modId xmlns:p14="http://schemas.microsoft.com/office/powerpoint/2010/main" val="3007206265"/>
              </p:ext>
            </p:extLst>
          </p:nvPr>
        </p:nvGraphicFramePr>
        <p:xfrm>
          <a:off x="8831263" y="2063750"/>
          <a:ext cx="2116137" cy="854075"/>
        </p:xfrm>
        <a:graphic>
          <a:graphicData uri="http://schemas.openxmlformats.org/presentationml/2006/ole">
            <mc:AlternateContent xmlns:mc="http://schemas.openxmlformats.org/markup-compatibility/2006">
              <mc:Choice xmlns:v="urn:schemas-microsoft-com:vml" Requires="v">
                <p:oleObj spid="_x0000_s67484" name="Equation" r:id="rId7" imgW="1447800" imgH="584200" progId="Equation.3">
                  <p:embed/>
                </p:oleObj>
              </mc:Choice>
              <mc:Fallback>
                <p:oleObj name="Equation" r:id="rId7" imgW="1447800" imgH="584200" progId="Equation.3">
                  <p:embed/>
                  <p:pic>
                    <p:nvPicPr>
                      <p:cNvPr id="0" name=""/>
                      <p:cNvPicPr/>
                      <p:nvPr/>
                    </p:nvPicPr>
                    <p:blipFill>
                      <a:blip r:embed="rId8"/>
                      <a:stretch>
                        <a:fillRect/>
                      </a:stretch>
                    </p:blipFill>
                    <p:spPr>
                      <a:xfrm>
                        <a:off x="8831263" y="2063750"/>
                        <a:ext cx="2116137" cy="854075"/>
                      </a:xfrm>
                      <a:prstGeom prst="rect">
                        <a:avLst/>
                      </a:prstGeom>
                    </p:spPr>
                  </p:pic>
                </p:oleObj>
              </mc:Fallback>
            </mc:AlternateContent>
          </a:graphicData>
        </a:graphic>
      </p:graphicFrame>
      <p:sp>
        <p:nvSpPr>
          <p:cNvPr id="21" name="TextBox 20"/>
          <p:cNvSpPr txBox="1"/>
          <p:nvPr/>
        </p:nvSpPr>
        <p:spPr>
          <a:xfrm>
            <a:off x="8768868" y="2876012"/>
            <a:ext cx="10695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measured</a:t>
            </a:r>
            <a:endParaRPr lang="en-US" dirty="0">
              <a:latin typeface="Times New Roman" panose="02020603050405020304" pitchFamily="18"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7006788"/>
              </p:ext>
            </p:extLst>
          </p:nvPr>
        </p:nvGraphicFramePr>
        <p:xfrm>
          <a:off x="9858182" y="2942152"/>
          <a:ext cx="334963" cy="334962"/>
        </p:xfrm>
        <a:graphic>
          <a:graphicData uri="http://schemas.openxmlformats.org/presentationml/2006/ole">
            <mc:AlternateContent xmlns:mc="http://schemas.openxmlformats.org/markup-compatibility/2006">
              <mc:Choice xmlns:v="urn:schemas-microsoft-com:vml" Requires="v">
                <p:oleObj spid="_x0000_s67485" name="Equation" r:id="rId9" imgW="228600" imgH="228600" progId="Equation.3">
                  <p:embed/>
                </p:oleObj>
              </mc:Choice>
              <mc:Fallback>
                <p:oleObj name="Equation" r:id="rId9" imgW="228600" imgH="228600" progId="Equation.3">
                  <p:embed/>
                  <p:pic>
                    <p:nvPicPr>
                      <p:cNvPr id="0" name=""/>
                      <p:cNvPicPr/>
                      <p:nvPr/>
                    </p:nvPicPr>
                    <p:blipFill>
                      <a:blip r:embed="rId10"/>
                      <a:stretch>
                        <a:fillRect/>
                      </a:stretch>
                    </p:blipFill>
                    <p:spPr>
                      <a:xfrm>
                        <a:off x="9858182" y="2942152"/>
                        <a:ext cx="334963" cy="334962"/>
                      </a:xfrm>
                      <a:prstGeom prst="rect">
                        <a:avLst/>
                      </a:prstGeom>
                    </p:spPr>
                  </p:pic>
                </p:oleObj>
              </mc:Fallback>
            </mc:AlternateContent>
          </a:graphicData>
        </a:graphic>
      </p:graphicFrame>
    </p:spTree>
    <p:extLst>
      <p:ext uri="{BB962C8B-B14F-4D97-AF65-F5344CB8AC3E}">
        <p14:creationId xmlns:p14="http://schemas.microsoft.com/office/powerpoint/2010/main" val="1470226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413" y="528521"/>
            <a:ext cx="8028266" cy="477054"/>
          </a:xfrm>
          <a:prstGeom prst="rect">
            <a:avLst/>
          </a:prstGeom>
          <a:noFill/>
        </p:spPr>
        <p:txBody>
          <a:bodyPr wrap="none" rtlCol="0">
            <a:spAutoFit/>
          </a:bodyPr>
          <a:lstStyle/>
          <a:p>
            <a:r>
              <a:rPr lang="en-US" sz="2500" b="1" u="sng" dirty="0" smtClean="0">
                <a:latin typeface="Cambria" panose="02040503050406030204" pitchFamily="18" charset="0"/>
                <a:cs typeface="Times New Roman" panose="02020603050405020304" pitchFamily="18" charset="0"/>
              </a:rPr>
              <a:t>Evidence of attenuated fluid turbulence by sediments</a:t>
            </a:r>
            <a:endParaRPr lang="en-US" sz="2500" b="1" u="sng" dirty="0">
              <a:latin typeface="Cambria" panose="02040503050406030204" pitchFamily="18" charset="0"/>
              <a:cs typeface="Times New Roman" panose="02020603050405020304" pitchFamily="18" charset="0"/>
            </a:endParaRPr>
          </a:p>
        </p:txBody>
      </p:sp>
      <p:grpSp>
        <p:nvGrpSpPr>
          <p:cNvPr id="8" name="Group 7"/>
          <p:cNvGrpSpPr/>
          <p:nvPr/>
        </p:nvGrpSpPr>
        <p:grpSpPr>
          <a:xfrm>
            <a:off x="850538" y="1265042"/>
            <a:ext cx="11093587" cy="5485945"/>
            <a:chOff x="850538" y="1265042"/>
            <a:chExt cx="11093587" cy="5485945"/>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634" y="1265042"/>
              <a:ext cx="6019491" cy="5485945"/>
            </a:xfrm>
            <a:prstGeom prst="rect">
              <a:avLst/>
            </a:prstGeom>
          </p:spPr>
        </p:pic>
        <p:grpSp>
          <p:nvGrpSpPr>
            <p:cNvPr id="25" name="Group 24"/>
            <p:cNvGrpSpPr/>
            <p:nvPr/>
          </p:nvGrpSpPr>
          <p:grpSpPr>
            <a:xfrm>
              <a:off x="7926255" y="2445940"/>
              <a:ext cx="1912137" cy="1342464"/>
              <a:chOff x="1416967" y="4584706"/>
              <a:chExt cx="1912137" cy="1342464"/>
            </a:xfrm>
          </p:grpSpPr>
          <p:cxnSp>
            <p:nvCxnSpPr>
              <p:cNvPr id="27" name="Straight Connector 26"/>
              <p:cNvCxnSpPr/>
              <p:nvPr/>
            </p:nvCxnSpPr>
            <p:spPr>
              <a:xfrm>
                <a:off x="1503300" y="4584706"/>
                <a:ext cx="731520" cy="0"/>
              </a:xfrm>
              <a:prstGeom prst="line">
                <a:avLst/>
              </a:prstGeom>
              <a:ln w="25400">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416967" y="4990311"/>
                <a:ext cx="817853" cy="369332"/>
              </a:xfrm>
              <a:prstGeom prst="rect">
                <a:avLst/>
              </a:prstGeom>
              <a:noFill/>
            </p:spPr>
            <p:txBody>
              <a:bodyPr wrap="none" rtlCol="0">
                <a:spAutoFit/>
              </a:bodyPr>
              <a:lstStyle/>
              <a:p>
                <a:r>
                  <a:rPr lang="en-US" dirty="0" smtClean="0">
                    <a:sym typeface="Symbol" panose="05050102010706020507" pitchFamily="18" charset="2"/>
                  </a:rPr>
                  <a:t></a:t>
                </a:r>
                <a:endParaRPr lang="en-US" dirty="0"/>
              </a:p>
            </p:txBody>
          </p:sp>
          <p:sp>
            <p:nvSpPr>
              <p:cNvPr id="30" name="TextBox 29"/>
              <p:cNvSpPr txBox="1"/>
              <p:nvPr/>
            </p:nvSpPr>
            <p:spPr>
              <a:xfrm>
                <a:off x="2259580" y="5014778"/>
                <a:ext cx="106952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measured</a:t>
                </a:r>
                <a:endParaRPr lang="en-US" dirty="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a:off x="1513908" y="5927170"/>
                <a:ext cx="731520" cy="0"/>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850538" y="4257512"/>
              <a:ext cx="4991462" cy="163121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Sediment-induced </a:t>
              </a:r>
              <a:r>
                <a:rPr lang="en-US" sz="2000" b="1" dirty="0" smtClean="0">
                  <a:latin typeface="Times New Roman" panose="02020603050405020304" pitchFamily="18" charset="0"/>
                  <a:cs typeface="Times New Roman" panose="02020603050405020304" pitchFamily="18" charset="0"/>
                </a:rPr>
                <a:t>density stratification </a:t>
              </a:r>
              <a:r>
                <a:rPr lang="en-US" sz="2000" dirty="0" smtClean="0">
                  <a:latin typeface="Times New Roman" panose="02020603050405020304" pitchFamily="18" charset="0"/>
                  <a:cs typeface="Times New Roman" panose="02020603050405020304" pitchFamily="18" charset="0"/>
                </a:rPr>
                <a:t>can damp fluid turbulence, however, it’s playing a minor role comparing to </a:t>
              </a:r>
              <a:r>
                <a:rPr lang="en-US" sz="2000" b="1" dirty="0" smtClean="0">
                  <a:latin typeface="Times New Roman" panose="02020603050405020304" pitchFamily="18" charset="0"/>
                  <a:cs typeface="Times New Roman" panose="02020603050405020304" pitchFamily="18" charset="0"/>
                </a:rPr>
                <a:t>drag induced turbulence damping effect </a:t>
              </a:r>
              <a:r>
                <a:rPr lang="en-US" sz="2000" dirty="0" smtClean="0">
                  <a:latin typeface="Times New Roman" panose="02020603050405020304" pitchFamily="18" charset="0"/>
                  <a:cs typeface="Times New Roman" panose="02020603050405020304" pitchFamily="18" charset="0"/>
                </a:rPr>
                <a:t>for this flow condition and sediment (</a:t>
              </a:r>
              <a:r>
                <a:rPr lang="en-US" sz="2000" i="1" dirty="0" err="1" smtClean="0">
                  <a:latin typeface="Times New Roman" panose="02020603050405020304" pitchFamily="18" charset="0"/>
                  <a:cs typeface="Times New Roman" panose="02020603050405020304" pitchFamily="18" charset="0"/>
                </a:rPr>
                <a:t>W</a:t>
              </a:r>
              <a:r>
                <a:rPr lang="en-US" sz="2000" i="1" baseline="-25000" dirty="0" err="1" smtClean="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u</a:t>
              </a:r>
              <a:r>
                <a:rPr lang="en-US" sz="2000" i="1" baseline="-25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=1.1).  </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29966177"/>
              </p:ext>
            </p:extLst>
          </p:nvPr>
        </p:nvGraphicFramePr>
        <p:xfrm>
          <a:off x="8831263" y="2063750"/>
          <a:ext cx="2116137" cy="854075"/>
        </p:xfrm>
        <a:graphic>
          <a:graphicData uri="http://schemas.openxmlformats.org/presentationml/2006/ole">
            <mc:AlternateContent xmlns:mc="http://schemas.openxmlformats.org/markup-compatibility/2006">
              <mc:Choice xmlns:v="urn:schemas-microsoft-com:vml" Requires="v">
                <p:oleObj spid="_x0000_s1675" name="Equation" r:id="rId4" imgW="1447800" imgH="584200" progId="Equation.3">
                  <p:embed/>
                </p:oleObj>
              </mc:Choice>
              <mc:Fallback>
                <p:oleObj name="Equation" r:id="rId4" imgW="1447800" imgH="584200" progId="Equation.3">
                  <p:embed/>
                  <p:pic>
                    <p:nvPicPr>
                      <p:cNvPr id="0" name=""/>
                      <p:cNvPicPr/>
                      <p:nvPr/>
                    </p:nvPicPr>
                    <p:blipFill>
                      <a:blip r:embed="rId5"/>
                      <a:stretch>
                        <a:fillRect/>
                      </a:stretch>
                    </p:blipFill>
                    <p:spPr>
                      <a:xfrm>
                        <a:off x="8831263" y="2063750"/>
                        <a:ext cx="2116137" cy="8540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7818490"/>
              </p:ext>
            </p:extLst>
          </p:nvPr>
        </p:nvGraphicFramePr>
        <p:xfrm>
          <a:off x="9858182" y="2942152"/>
          <a:ext cx="334963" cy="334962"/>
        </p:xfrm>
        <a:graphic>
          <a:graphicData uri="http://schemas.openxmlformats.org/presentationml/2006/ole">
            <mc:AlternateContent xmlns:mc="http://schemas.openxmlformats.org/markup-compatibility/2006">
              <mc:Choice xmlns:v="urn:schemas-microsoft-com:vml" Requires="v">
                <p:oleObj spid="_x0000_s1676" name="Equation" r:id="rId6" imgW="228600" imgH="228600" progId="Equation.3">
                  <p:embed/>
                </p:oleObj>
              </mc:Choice>
              <mc:Fallback>
                <p:oleObj name="Equation" r:id="rId6" imgW="228600" imgH="228600" progId="Equation.3">
                  <p:embed/>
                  <p:pic>
                    <p:nvPicPr>
                      <p:cNvPr id="0" name=""/>
                      <p:cNvPicPr/>
                      <p:nvPr/>
                    </p:nvPicPr>
                    <p:blipFill>
                      <a:blip r:embed="rId7"/>
                      <a:stretch>
                        <a:fillRect/>
                      </a:stretch>
                    </p:blipFill>
                    <p:spPr>
                      <a:xfrm>
                        <a:off x="9858182" y="2942152"/>
                        <a:ext cx="334963" cy="334962"/>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55708102"/>
              </p:ext>
            </p:extLst>
          </p:nvPr>
        </p:nvGraphicFramePr>
        <p:xfrm>
          <a:off x="8818563" y="3406775"/>
          <a:ext cx="2246312" cy="779463"/>
        </p:xfrm>
        <a:graphic>
          <a:graphicData uri="http://schemas.openxmlformats.org/presentationml/2006/ole">
            <mc:AlternateContent xmlns:mc="http://schemas.openxmlformats.org/markup-compatibility/2006">
              <mc:Choice xmlns:v="urn:schemas-microsoft-com:vml" Requires="v">
                <p:oleObj spid="_x0000_s1677" name="Equation" r:id="rId8" imgW="1536700" imgH="533400" progId="Equation.3">
                  <p:embed/>
                </p:oleObj>
              </mc:Choice>
              <mc:Fallback>
                <p:oleObj name="Equation" r:id="rId8" imgW="1536700" imgH="533400" progId="Equation.3">
                  <p:embed/>
                  <p:pic>
                    <p:nvPicPr>
                      <p:cNvPr id="0" name=""/>
                      <p:cNvPicPr/>
                      <p:nvPr/>
                    </p:nvPicPr>
                    <p:blipFill>
                      <a:blip r:embed="rId9"/>
                      <a:stretch>
                        <a:fillRect/>
                      </a:stretch>
                    </p:blipFill>
                    <p:spPr>
                      <a:xfrm>
                        <a:off x="8818563" y="3406775"/>
                        <a:ext cx="2246312" cy="779463"/>
                      </a:xfrm>
                      <a:prstGeom prst="rect">
                        <a:avLst/>
                      </a:prstGeom>
                    </p:spPr>
                  </p:pic>
                </p:oleObj>
              </mc:Fallback>
            </mc:AlternateContent>
          </a:graphicData>
        </a:graphic>
      </p:graphicFrame>
      <p:sp>
        <p:nvSpPr>
          <p:cNvPr id="7" name="TextBox 6"/>
          <p:cNvSpPr txBox="1"/>
          <p:nvPr/>
        </p:nvSpPr>
        <p:spPr>
          <a:xfrm>
            <a:off x="835497" y="1336924"/>
            <a:ext cx="4160779" cy="400110"/>
          </a:xfrm>
          <a:prstGeom prst="rect">
            <a:avLst/>
          </a:prstGeom>
          <a:noFill/>
        </p:spPr>
        <p:txBody>
          <a:bodyPr wrap="square" rtlCol="0">
            <a:spAutoFit/>
          </a:bodyPr>
          <a:lstStyle/>
          <a:p>
            <a:r>
              <a:rPr lang="en-US" sz="2000" dirty="0" smtClean="0">
                <a:latin typeface="Times New Roman"/>
                <a:cs typeface="Times New Roman"/>
              </a:rPr>
              <a:t>Rough-wall log law velocity profile:</a:t>
            </a:r>
            <a:endParaRPr lang="en-US" sz="2000" dirty="0">
              <a:latin typeface="Times New Roman"/>
              <a:cs typeface="Times New Roman"/>
            </a:endParaRPr>
          </a:p>
        </p:txBody>
      </p:sp>
      <p:sp>
        <p:nvSpPr>
          <p:cNvPr id="9" name="TextBox 8"/>
          <p:cNvSpPr txBox="1"/>
          <p:nvPr/>
        </p:nvSpPr>
        <p:spPr>
          <a:xfrm>
            <a:off x="852206" y="2590288"/>
            <a:ext cx="3960259" cy="400110"/>
          </a:xfrm>
          <a:prstGeom prst="rect">
            <a:avLst/>
          </a:prstGeom>
          <a:noFill/>
        </p:spPr>
        <p:txBody>
          <a:bodyPr wrap="square" rtlCol="0">
            <a:spAutoFit/>
          </a:bodyPr>
          <a:lstStyle/>
          <a:p>
            <a:r>
              <a:rPr lang="en-US" sz="2000" dirty="0" smtClean="0">
                <a:latin typeface="Times New Roman"/>
                <a:cs typeface="Times New Roman"/>
              </a:rPr>
              <a:t>Reduction of von Karman constant:</a:t>
            </a:r>
            <a:endParaRPr lang="en-US" sz="2000" dirty="0">
              <a:latin typeface="Times New Roman"/>
              <a:cs typeface="Times New Roman"/>
            </a:endParaRPr>
          </a:p>
        </p:txBody>
      </p:sp>
      <p:sp>
        <p:nvSpPr>
          <p:cNvPr id="21" name="TextBox 20"/>
          <p:cNvSpPr txBox="1"/>
          <p:nvPr/>
        </p:nvSpPr>
        <p:spPr>
          <a:xfrm>
            <a:off x="846637" y="3222677"/>
            <a:ext cx="2259428" cy="707886"/>
          </a:xfrm>
          <a:prstGeom prst="rect">
            <a:avLst/>
          </a:prstGeom>
          <a:noFill/>
        </p:spPr>
        <p:txBody>
          <a:bodyPr wrap="none" rtlCol="0">
            <a:spAutoFit/>
          </a:bodyPr>
          <a:lstStyle/>
          <a:p>
            <a:r>
              <a:rPr lang="en-US" sz="2000" dirty="0" smtClean="0">
                <a:latin typeface="Times New Roman" panose="02020603050405020304" pitchFamily="18" charset="0"/>
                <a:cs typeface="Times New Roman" panose="02020603050405020304" pitchFamily="18" charset="0"/>
              </a:rPr>
              <a:t>Measured:  </a:t>
            </a:r>
            <a:r>
              <a:rPr lang="en-US" sz="20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000" b="1" dirty="0" smtClean="0">
                <a:latin typeface="Times New Roman" panose="02020603050405020304" pitchFamily="18" charset="0"/>
                <a:cs typeface="Times New Roman" panose="02020603050405020304" pitchFamily="18" charset="0"/>
                <a:sym typeface="Symbol" panose="05050102010706020507" pitchFamily="18" charset="2"/>
              </a:rPr>
              <a:t>= 0.23</a:t>
            </a:r>
          </a:p>
          <a:p>
            <a:r>
              <a:rPr lang="en-US" sz="2000" dirty="0" smtClean="0">
                <a:latin typeface="Times New Roman" panose="02020603050405020304" pitchFamily="18" charset="0"/>
                <a:cs typeface="Times New Roman" panose="02020603050405020304" pitchFamily="18" charset="0"/>
                <a:sym typeface="Symbol" panose="05050102010706020507" pitchFamily="18" charset="2"/>
              </a:rPr>
              <a:t>Modeled:    </a:t>
            </a:r>
            <a:r>
              <a:rPr lang="en-US" sz="2000" b="1" i="1" dirty="0" smtClean="0">
                <a:latin typeface="Times New Roman" panose="02020603050405020304" pitchFamily="18" charset="0"/>
                <a:cs typeface="Times New Roman" panose="02020603050405020304" pitchFamily="18" charset="0"/>
                <a:sym typeface="Symbol" panose="05050102010706020507" pitchFamily="18" charset="2"/>
              </a:rPr>
              <a:t> </a:t>
            </a:r>
            <a:r>
              <a:rPr lang="en-US" sz="2000" b="1" dirty="0" smtClean="0">
                <a:latin typeface="Times New Roman" panose="02020603050405020304" pitchFamily="18" charset="0"/>
                <a:cs typeface="Times New Roman" panose="02020603050405020304" pitchFamily="18" charset="0"/>
                <a:sym typeface="Symbol" panose="05050102010706020507" pitchFamily="18" charset="2"/>
              </a:rPr>
              <a:t>= 0.2</a:t>
            </a:r>
            <a:endParaRPr lang="en-US" sz="2000" b="1" dirty="0">
              <a:latin typeface="Times New Roman" panose="02020603050405020304" pitchFamily="18" charset="0"/>
              <a:cs typeface="Times New Roman" panose="02020603050405020304" pitchFamily="18" charset="0"/>
            </a:endParaRPr>
          </a:p>
        </p:txBody>
      </p:sp>
      <p:sp>
        <p:nvSpPr>
          <p:cNvPr id="22" name="Rectangle 21"/>
          <p:cNvSpPr/>
          <p:nvPr/>
        </p:nvSpPr>
        <p:spPr>
          <a:xfrm>
            <a:off x="3136204" y="3378027"/>
            <a:ext cx="2687605" cy="400110"/>
          </a:xfrm>
          <a:prstGeom prst="rect">
            <a:avLst/>
          </a:prstGeom>
        </p:spPr>
        <p:txBody>
          <a:bodyPr wrap="none">
            <a:spAutoFit/>
          </a:bodyPr>
          <a:lstStyle/>
          <a:p>
            <a:r>
              <a:rPr lang="en-US" sz="2000" dirty="0" smtClean="0">
                <a:latin typeface="Times New Roman" panose="02020603050405020304" pitchFamily="18" charset="0"/>
                <a:cs typeface="Times New Roman" panose="02020603050405020304" pitchFamily="18" charset="0"/>
              </a:rPr>
              <a:t>&lt;    Clear </a:t>
            </a:r>
            <a:r>
              <a:rPr lang="en-US" sz="2000" dirty="0">
                <a:latin typeface="Times New Roman" panose="02020603050405020304" pitchFamily="18" charset="0"/>
                <a:cs typeface="Times New Roman" panose="02020603050405020304" pitchFamily="18" charset="0"/>
              </a:rPr>
              <a:t>fluid: </a:t>
            </a:r>
            <a:r>
              <a:rPr lang="en-US" sz="2000" i="1" dirty="0">
                <a:latin typeface="Times New Roman" panose="02020603050405020304" pitchFamily="18" charset="0"/>
                <a:cs typeface="Times New Roman" panose="02020603050405020304" pitchFamily="18" charset="0"/>
                <a:sym typeface="Symbol" panose="05050102010706020507" pitchFamily="18" charset="2"/>
              </a:rPr>
              <a:t> </a:t>
            </a:r>
            <a:r>
              <a:rPr lang="en-US" sz="2000" dirty="0">
                <a:latin typeface="Times New Roman" panose="02020603050405020304" pitchFamily="18" charset="0"/>
                <a:cs typeface="Times New Roman" panose="02020603050405020304" pitchFamily="18" charset="0"/>
                <a:sym typeface="Symbol" panose="05050102010706020507" pitchFamily="18" charset="2"/>
              </a:rPr>
              <a:t>= 0.41</a:t>
            </a:r>
            <a:endParaRPr lang="en-US" sz="20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2372973674"/>
              </p:ext>
            </p:extLst>
          </p:nvPr>
        </p:nvGraphicFramePr>
        <p:xfrm>
          <a:off x="2324100" y="1739900"/>
          <a:ext cx="2219325" cy="752475"/>
        </p:xfrm>
        <a:graphic>
          <a:graphicData uri="http://schemas.openxmlformats.org/presentationml/2006/ole">
            <mc:AlternateContent xmlns:mc="http://schemas.openxmlformats.org/markup-compatibility/2006">
              <mc:Choice xmlns:v="urn:schemas-microsoft-com:vml" Requires="v">
                <p:oleObj spid="_x0000_s1678" name="Equation" r:id="rId10" imgW="1422400" imgH="482600" progId="Equation.3">
                  <p:embed/>
                </p:oleObj>
              </mc:Choice>
              <mc:Fallback>
                <p:oleObj name="Equation" r:id="rId10" imgW="1422400" imgH="482600" progId="Equation.3">
                  <p:embed/>
                  <p:pic>
                    <p:nvPicPr>
                      <p:cNvPr id="0" name=""/>
                      <p:cNvPicPr/>
                      <p:nvPr/>
                    </p:nvPicPr>
                    <p:blipFill>
                      <a:blip r:embed="rId11"/>
                      <a:stretch>
                        <a:fillRect/>
                      </a:stretch>
                    </p:blipFill>
                    <p:spPr>
                      <a:xfrm>
                        <a:off x="2324100" y="1739900"/>
                        <a:ext cx="2219325" cy="752475"/>
                      </a:xfrm>
                      <a:prstGeom prst="rect">
                        <a:avLst/>
                      </a:prstGeom>
                    </p:spPr>
                  </p:pic>
                </p:oleObj>
              </mc:Fallback>
            </mc:AlternateContent>
          </a:graphicData>
        </a:graphic>
      </p:graphicFrame>
    </p:spTree>
    <p:extLst>
      <p:ext uri="{BB962C8B-B14F-4D97-AF65-F5344CB8AC3E}">
        <p14:creationId xmlns:p14="http://schemas.microsoft.com/office/powerpoint/2010/main" val="421867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_conc.png"/>
          <p:cNvPicPr>
            <a:picLocks noChangeAspect="1"/>
          </p:cNvPicPr>
          <p:nvPr/>
        </p:nvPicPr>
        <p:blipFill rotWithShape="1">
          <a:blip r:embed="rId3">
            <a:extLst>
              <a:ext uri="{28A0092B-C50C-407E-A947-70E740481C1C}">
                <a14:useLocalDpi xmlns:a14="http://schemas.microsoft.com/office/drawing/2010/main" val="0"/>
              </a:ext>
            </a:extLst>
          </a:blip>
          <a:srcRect l="3156" t="18824" r="11303" b="5542"/>
          <a:stretch/>
        </p:blipFill>
        <p:spPr>
          <a:xfrm>
            <a:off x="6111633" y="794427"/>
            <a:ext cx="5914408" cy="2881134"/>
          </a:xfrm>
          <a:prstGeom prst="rect">
            <a:avLst/>
          </a:prstGeom>
        </p:spPr>
      </p:pic>
      <p:pic>
        <p:nvPicPr>
          <p:cNvPr id="7" name="Picture 6" descr="Q_conc2.png"/>
          <p:cNvPicPr>
            <a:picLocks noChangeAspect="1"/>
          </p:cNvPicPr>
          <p:nvPr/>
        </p:nvPicPr>
        <p:blipFill rotWithShape="1">
          <a:blip r:embed="rId4">
            <a:extLst>
              <a:ext uri="{28A0092B-C50C-407E-A947-70E740481C1C}">
                <a14:useLocalDpi xmlns:a14="http://schemas.microsoft.com/office/drawing/2010/main" val="0"/>
              </a:ext>
            </a:extLst>
          </a:blip>
          <a:srcRect l="6155" t="14812" r="2151" b="10699"/>
          <a:stretch/>
        </p:blipFill>
        <p:spPr>
          <a:xfrm>
            <a:off x="576128" y="3543130"/>
            <a:ext cx="6010063" cy="2689823"/>
          </a:xfrm>
          <a:prstGeom prst="rect">
            <a:avLst/>
          </a:prstGeom>
        </p:spPr>
      </p:pic>
      <p:sp>
        <p:nvSpPr>
          <p:cNvPr id="8" name="TextBox 7"/>
          <p:cNvSpPr txBox="1"/>
          <p:nvPr/>
        </p:nvSpPr>
        <p:spPr>
          <a:xfrm>
            <a:off x="738356" y="460487"/>
            <a:ext cx="3778429" cy="477054"/>
          </a:xfrm>
          <a:prstGeom prst="rect">
            <a:avLst/>
          </a:prstGeom>
          <a:noFill/>
        </p:spPr>
        <p:txBody>
          <a:bodyPr wrap="none" rtlCol="0">
            <a:spAutoFit/>
          </a:bodyPr>
          <a:lstStyle/>
          <a:p>
            <a:r>
              <a:rPr lang="en-US" sz="2500" b="1" u="sng" dirty="0" smtClean="0">
                <a:latin typeface="Times New Roman" panose="02020603050405020304" pitchFamily="18" charset="0"/>
                <a:cs typeface="Times New Roman" panose="02020603050405020304" pitchFamily="18" charset="0"/>
              </a:rPr>
              <a:t>Preferential concentration</a:t>
            </a:r>
            <a:endParaRPr lang="en-US" sz="2500" b="1" u="sng" dirty="0">
              <a:latin typeface="Times New Roman" panose="02020603050405020304" pitchFamily="18" charset="0"/>
              <a:cs typeface="Times New Roman" panose="02020603050405020304" pitchFamily="18" charset="0"/>
            </a:endParaRPr>
          </a:p>
        </p:txBody>
      </p:sp>
      <p:sp>
        <p:nvSpPr>
          <p:cNvPr id="11" name="Rectangle 10"/>
          <p:cNvSpPr/>
          <p:nvPr/>
        </p:nvSpPr>
        <p:spPr>
          <a:xfrm>
            <a:off x="737468" y="1064443"/>
            <a:ext cx="5033500" cy="1477328"/>
          </a:xfrm>
          <a:prstGeom prst="rect">
            <a:avLst/>
          </a:prstGeom>
        </p:spPr>
        <p:txBody>
          <a:bodyPr wrap="square">
            <a:spAutoFit/>
          </a:bodyPr>
          <a:lstStyle/>
          <a:p>
            <a:r>
              <a:rPr lang="en-US" dirty="0" smtClean="0">
                <a:latin typeface="Times"/>
                <a:cs typeface="Times"/>
              </a:rPr>
              <a:t>Heavy particles are preferentially biased to regions of </a:t>
            </a:r>
            <a:r>
              <a:rPr lang="en-US" b="1" dirty="0" smtClean="0">
                <a:latin typeface="Times"/>
                <a:cs typeface="Times"/>
              </a:rPr>
              <a:t>high strain rate </a:t>
            </a:r>
            <a:r>
              <a:rPr lang="en-US" dirty="0" smtClean="0">
                <a:latin typeface="Times"/>
                <a:cs typeface="Times"/>
              </a:rPr>
              <a:t>and </a:t>
            </a:r>
            <a:r>
              <a:rPr lang="en-US" b="1" dirty="0" smtClean="0">
                <a:latin typeface="Times"/>
                <a:cs typeface="Times"/>
              </a:rPr>
              <a:t>low </a:t>
            </a:r>
            <a:r>
              <a:rPr lang="en-US" b="1" dirty="0" err="1" smtClean="0">
                <a:latin typeface="Times"/>
                <a:cs typeface="Times"/>
              </a:rPr>
              <a:t>vorticity</a:t>
            </a:r>
            <a:r>
              <a:rPr lang="en-US" b="1" dirty="0" smtClean="0">
                <a:latin typeface="Times"/>
                <a:cs typeface="Times"/>
              </a:rPr>
              <a:t> </a:t>
            </a:r>
            <a:r>
              <a:rPr lang="en-US" dirty="0" smtClean="0">
                <a:latin typeface="Times"/>
                <a:cs typeface="Times"/>
              </a:rPr>
              <a:t>(Wang and Maxey, 1993), and second invariant </a:t>
            </a:r>
            <a:r>
              <a:rPr lang="en-US" i="1" dirty="0">
                <a:latin typeface="Times"/>
                <a:cs typeface="Times"/>
              </a:rPr>
              <a:t>Q</a:t>
            </a:r>
            <a:r>
              <a:rPr lang="en-US" dirty="0">
                <a:latin typeface="Times"/>
                <a:cs typeface="Times"/>
              </a:rPr>
              <a:t> is </a:t>
            </a:r>
            <a:r>
              <a:rPr lang="en-US" dirty="0" smtClean="0">
                <a:latin typeface="Times"/>
                <a:cs typeface="Times"/>
              </a:rPr>
              <a:t>used to identify these regions (</a:t>
            </a:r>
            <a:r>
              <a:rPr lang="en-US" dirty="0" err="1">
                <a:latin typeface="Times"/>
                <a:cs typeface="Times"/>
              </a:rPr>
              <a:t>Chakraborty</a:t>
            </a:r>
            <a:r>
              <a:rPr lang="en-US" dirty="0">
                <a:latin typeface="Times"/>
                <a:cs typeface="Times"/>
              </a:rPr>
              <a:t> et al</a:t>
            </a:r>
            <a:r>
              <a:rPr lang="en-US" dirty="0" smtClean="0">
                <a:latin typeface="Times"/>
                <a:cs typeface="Times"/>
              </a:rPr>
              <a:t>., </a:t>
            </a:r>
            <a:r>
              <a:rPr lang="en-US" dirty="0">
                <a:latin typeface="Times"/>
                <a:cs typeface="Times"/>
              </a:rPr>
              <a:t>2005</a:t>
            </a:r>
            <a:r>
              <a:rPr lang="en-US" dirty="0" smtClean="0">
                <a:latin typeface="Times"/>
                <a:cs typeface="Times"/>
              </a:rPr>
              <a:t>):</a:t>
            </a:r>
            <a:endParaRPr lang="en-US" dirty="0"/>
          </a:p>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4144546192"/>
              </p:ext>
            </p:extLst>
          </p:nvPr>
        </p:nvGraphicFramePr>
        <p:xfrm>
          <a:off x="2260007" y="2455482"/>
          <a:ext cx="1767091" cy="660482"/>
        </p:xfrm>
        <a:graphic>
          <a:graphicData uri="http://schemas.openxmlformats.org/presentationml/2006/ole">
            <mc:AlternateContent xmlns:mc="http://schemas.openxmlformats.org/markup-compatibility/2006">
              <mc:Choice xmlns:v="urn:schemas-microsoft-com:vml" Requires="v">
                <p:oleObj spid="_x0000_s39564" name="Equation" r:id="rId5" imgW="1054100" imgH="393700" progId="Equation.3">
                  <p:embed/>
                </p:oleObj>
              </mc:Choice>
              <mc:Fallback>
                <p:oleObj name="Equation" r:id="rId5" imgW="1054100" imgH="393700" progId="Equation.3">
                  <p:embed/>
                  <p:pic>
                    <p:nvPicPr>
                      <p:cNvPr id="0" name=""/>
                      <p:cNvPicPr/>
                      <p:nvPr/>
                    </p:nvPicPr>
                    <p:blipFill>
                      <a:blip r:embed="rId6"/>
                      <a:stretch>
                        <a:fillRect/>
                      </a:stretch>
                    </p:blipFill>
                    <p:spPr>
                      <a:xfrm>
                        <a:off x="2260007" y="2455482"/>
                        <a:ext cx="1767091" cy="660482"/>
                      </a:xfrm>
                      <a:prstGeom prst="rect">
                        <a:avLst/>
                      </a:prstGeom>
                    </p:spPr>
                  </p:pic>
                </p:oleObj>
              </mc:Fallback>
            </mc:AlternateContent>
          </a:graphicData>
        </a:graphic>
      </p:graphicFrame>
      <p:sp>
        <p:nvSpPr>
          <p:cNvPr id="3" name="TextBox 2"/>
          <p:cNvSpPr txBox="1"/>
          <p:nvPr/>
        </p:nvSpPr>
        <p:spPr>
          <a:xfrm>
            <a:off x="7126031" y="5429780"/>
            <a:ext cx="4791175" cy="646331"/>
          </a:xfrm>
          <a:prstGeom prst="rect">
            <a:avLst/>
          </a:prstGeom>
          <a:noFill/>
        </p:spPr>
        <p:txBody>
          <a:bodyPr wrap="square" rtlCol="0">
            <a:spAutoFit/>
          </a:bodyPr>
          <a:lstStyle/>
          <a:p>
            <a:r>
              <a:rPr lang="en-US" dirty="0" smtClean="0">
                <a:latin typeface="Times New Roman"/>
                <a:cs typeface="Times New Roman"/>
              </a:rPr>
              <a:t>Similar phenomenon are also reported by Cheng et al. (2015, </a:t>
            </a:r>
            <a:r>
              <a:rPr lang="en-US" i="1" dirty="0" smtClean="0">
                <a:latin typeface="Times New Roman"/>
                <a:cs typeface="Times New Roman"/>
              </a:rPr>
              <a:t>Computers &amp; Geosciences</a:t>
            </a:r>
            <a:r>
              <a:rPr lang="en-US" dirty="0" smtClean="0">
                <a:latin typeface="Times New Roman"/>
                <a:cs typeface="Times New Roman"/>
              </a:rPr>
              <a:t>).</a:t>
            </a:r>
            <a:endParaRPr lang="en-US" dirty="0">
              <a:latin typeface="Times New Roman"/>
              <a:cs typeface="Times New Roman"/>
            </a:endParaRPr>
          </a:p>
        </p:txBody>
      </p:sp>
      <p:sp>
        <p:nvSpPr>
          <p:cNvPr id="10" name="TextBox 9"/>
          <p:cNvSpPr txBox="1"/>
          <p:nvPr/>
        </p:nvSpPr>
        <p:spPr>
          <a:xfrm>
            <a:off x="7462240" y="3509967"/>
            <a:ext cx="4791175" cy="646331"/>
          </a:xfrm>
          <a:prstGeom prst="rect">
            <a:avLst/>
          </a:prstGeom>
          <a:noFill/>
        </p:spPr>
        <p:txBody>
          <a:bodyPr wrap="square" rtlCol="0">
            <a:spAutoFit/>
          </a:bodyPr>
          <a:lstStyle/>
          <a:p>
            <a:r>
              <a:rPr lang="en-US" dirty="0" err="1" smtClean="0">
                <a:latin typeface="Times New Roman"/>
                <a:cs typeface="Times New Roman"/>
              </a:rPr>
              <a:t>Iso</a:t>
            </a:r>
            <a:r>
              <a:rPr lang="en-US" dirty="0" smtClean="0">
                <a:latin typeface="Times New Roman"/>
                <a:cs typeface="Times New Roman"/>
              </a:rPr>
              <a:t>-surface of </a:t>
            </a:r>
            <a:r>
              <a:rPr lang="en-US" i="1" dirty="0" smtClean="0">
                <a:latin typeface="Times New Roman"/>
                <a:cs typeface="Times New Roman"/>
              </a:rPr>
              <a:t>Q </a:t>
            </a:r>
            <a:r>
              <a:rPr lang="en-US" dirty="0" smtClean="0">
                <a:latin typeface="Times New Roman"/>
                <a:cs typeface="Times New Roman"/>
              </a:rPr>
              <a:t>= 250 along with a plane cut of sediment concentration at (</a:t>
            </a:r>
            <a:r>
              <a:rPr lang="en-US" i="1" dirty="0" smtClean="0">
                <a:latin typeface="Times New Roman"/>
                <a:cs typeface="Times New Roman"/>
              </a:rPr>
              <a:t>z</a:t>
            </a:r>
            <a:r>
              <a:rPr lang="en-US" dirty="0" smtClean="0">
                <a:latin typeface="Times New Roman"/>
                <a:cs typeface="Times New Roman"/>
              </a:rPr>
              <a:t>-</a:t>
            </a:r>
            <a:r>
              <a:rPr lang="en-US" i="1" dirty="0" err="1" smtClean="0">
                <a:latin typeface="Times New Roman"/>
                <a:cs typeface="Times New Roman"/>
              </a:rPr>
              <a:t>z</a:t>
            </a:r>
            <a:r>
              <a:rPr lang="en-US" i="1" baseline="-25000" dirty="0" err="1" smtClean="0">
                <a:latin typeface="Times New Roman"/>
                <a:cs typeface="Times New Roman"/>
              </a:rPr>
              <a:t>d</a:t>
            </a:r>
            <a:r>
              <a:rPr lang="en-US" dirty="0" smtClean="0">
                <a:latin typeface="Times New Roman"/>
                <a:cs typeface="Times New Roman"/>
              </a:rPr>
              <a:t>)/</a:t>
            </a:r>
            <a:r>
              <a:rPr lang="en-US" i="1" dirty="0" smtClean="0">
                <a:latin typeface="Times New Roman"/>
                <a:cs typeface="Times New Roman"/>
              </a:rPr>
              <a:t>d</a:t>
            </a:r>
            <a:r>
              <a:rPr lang="en-US" dirty="0" smtClean="0">
                <a:latin typeface="Times New Roman"/>
                <a:cs typeface="Times New Roman"/>
              </a:rPr>
              <a:t>=4, &lt;</a:t>
            </a:r>
            <a:r>
              <a:rPr lang="en-US" i="1" dirty="0" err="1" smtClean="0">
                <a:latin typeface="Times New Roman"/>
                <a:cs typeface="Times New Roman"/>
              </a:rPr>
              <a:t>ϕ</a:t>
            </a:r>
            <a:r>
              <a:rPr lang="en-US" dirty="0" smtClean="0">
                <a:latin typeface="Times New Roman"/>
                <a:cs typeface="Times New Roman"/>
              </a:rPr>
              <a:t>&gt;=0.2</a:t>
            </a:r>
            <a:endParaRPr lang="en-US" dirty="0">
              <a:latin typeface="Times New Roman"/>
              <a:cs typeface="Times New Roman"/>
            </a:endParaRPr>
          </a:p>
        </p:txBody>
      </p:sp>
      <p:sp>
        <p:nvSpPr>
          <p:cNvPr id="13" name="TextBox 12"/>
          <p:cNvSpPr txBox="1"/>
          <p:nvPr/>
        </p:nvSpPr>
        <p:spPr>
          <a:xfrm>
            <a:off x="233939" y="6311940"/>
            <a:ext cx="6817661" cy="369332"/>
          </a:xfrm>
          <a:prstGeom prst="rect">
            <a:avLst/>
          </a:prstGeom>
          <a:noFill/>
        </p:spPr>
        <p:txBody>
          <a:bodyPr wrap="square" rtlCol="0">
            <a:spAutoFit/>
          </a:bodyPr>
          <a:lstStyle/>
          <a:p>
            <a:r>
              <a:rPr lang="en-US" dirty="0" smtClean="0">
                <a:latin typeface="Times New Roman"/>
                <a:cs typeface="Times New Roman"/>
              </a:rPr>
              <a:t>Plane-view of </a:t>
            </a:r>
            <a:r>
              <a:rPr lang="en-US" i="1" dirty="0" smtClean="0">
                <a:latin typeface="Times New Roman"/>
                <a:cs typeface="Times New Roman"/>
              </a:rPr>
              <a:t>Q </a:t>
            </a:r>
            <a:r>
              <a:rPr lang="en-US" dirty="0" smtClean="0">
                <a:latin typeface="Times New Roman"/>
                <a:cs typeface="Times New Roman"/>
              </a:rPr>
              <a:t>= 250 (gray color) and concentration fields.</a:t>
            </a:r>
            <a:endParaRPr lang="en-US" dirty="0">
              <a:latin typeface="Times New Roman"/>
              <a:cs typeface="Times New Roman"/>
            </a:endParaRPr>
          </a:p>
        </p:txBody>
      </p:sp>
      <p:sp>
        <p:nvSpPr>
          <p:cNvPr id="14" name="Oval 13"/>
          <p:cNvSpPr/>
          <p:nvPr/>
        </p:nvSpPr>
        <p:spPr>
          <a:xfrm>
            <a:off x="770668" y="4748076"/>
            <a:ext cx="1384916" cy="1318213"/>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Rectangle 1"/>
          <p:cNvSpPr/>
          <p:nvPr/>
        </p:nvSpPr>
        <p:spPr>
          <a:xfrm>
            <a:off x="7112367" y="4811034"/>
            <a:ext cx="636299" cy="369332"/>
          </a:xfrm>
          <a:prstGeom prst="rect">
            <a:avLst/>
          </a:prstGeom>
        </p:spPr>
        <p:txBody>
          <a:bodyPr wrap="none">
            <a:spAutoFit/>
          </a:bodyPr>
          <a:lstStyle/>
          <a:p>
            <a:r>
              <a:rPr lang="en-US" i="1" dirty="0" smtClean="0">
                <a:latin typeface="Times"/>
                <a:cs typeface="Times"/>
              </a:rPr>
              <a:t>Q&gt;0</a:t>
            </a:r>
            <a:endParaRPr lang="en-US" dirty="0"/>
          </a:p>
        </p:txBody>
      </p:sp>
      <p:sp>
        <p:nvSpPr>
          <p:cNvPr id="4" name="Right Arrow 3"/>
          <p:cNvSpPr/>
          <p:nvPr/>
        </p:nvSpPr>
        <p:spPr>
          <a:xfrm>
            <a:off x="7803547" y="4879769"/>
            <a:ext cx="534719" cy="28409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8379690" y="4798506"/>
            <a:ext cx="708097" cy="369332"/>
          </a:xfrm>
          <a:prstGeom prst="rect">
            <a:avLst/>
          </a:prstGeom>
        </p:spPr>
        <p:txBody>
          <a:bodyPr wrap="none">
            <a:spAutoFit/>
          </a:bodyPr>
          <a:lstStyle/>
          <a:p>
            <a:r>
              <a:rPr lang="en-US" dirty="0" smtClean="0">
                <a:latin typeface="Times New Roman"/>
                <a:cs typeface="Times New Roman"/>
              </a:rPr>
              <a:t>low </a:t>
            </a:r>
            <a:r>
              <a:rPr lang="en-US" i="1" dirty="0" err="1" smtClean="0">
                <a:latin typeface="Times New Roman"/>
                <a:cs typeface="Times New Roman"/>
              </a:rPr>
              <a:t>ϕ</a:t>
            </a:r>
            <a:endParaRPr lang="en-US" dirty="0">
              <a:latin typeface="Times New Roman"/>
              <a:cs typeface="Times New Roman"/>
            </a:endParaRPr>
          </a:p>
        </p:txBody>
      </p:sp>
      <p:cxnSp>
        <p:nvCxnSpPr>
          <p:cNvPr id="15" name="Straight Arrow Connector 14"/>
          <p:cNvCxnSpPr/>
          <p:nvPr/>
        </p:nvCxnSpPr>
        <p:spPr>
          <a:xfrm flipH="1" flipV="1">
            <a:off x="10259912" y="2523443"/>
            <a:ext cx="367619" cy="434500"/>
          </a:xfrm>
          <a:prstGeom prst="straightConnector1">
            <a:avLst/>
          </a:prstGeom>
          <a:ln w="28575" cmpd="sng">
            <a:tailEnd type="arrow"/>
          </a:ln>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9831294" y="2891094"/>
            <a:ext cx="1927411" cy="369332"/>
          </a:xfrm>
          <a:prstGeom prst="rect">
            <a:avLst/>
          </a:prstGeom>
          <a:noFill/>
        </p:spPr>
        <p:txBody>
          <a:bodyPr wrap="square" rtlCol="0">
            <a:spAutoFit/>
          </a:bodyPr>
          <a:lstStyle/>
          <a:p>
            <a:r>
              <a:rPr lang="en-US" dirty="0" smtClean="0">
                <a:solidFill>
                  <a:srgbClr val="FF0000"/>
                </a:solidFill>
                <a:latin typeface="Times New Roman"/>
                <a:cs typeface="Times New Roman"/>
              </a:rPr>
              <a:t>sediment clusters</a:t>
            </a:r>
            <a:endParaRPr lang="en-US" dirty="0">
              <a:solidFill>
                <a:srgbClr val="FF0000"/>
              </a:solidFill>
              <a:latin typeface="Times New Roman"/>
              <a:cs typeface="Times New Roman"/>
            </a:endParaRPr>
          </a:p>
        </p:txBody>
      </p:sp>
      <p:sp>
        <p:nvSpPr>
          <p:cNvPr id="9" name="TextBox 8"/>
          <p:cNvSpPr txBox="1"/>
          <p:nvPr/>
        </p:nvSpPr>
        <p:spPr>
          <a:xfrm>
            <a:off x="5812118" y="3750235"/>
            <a:ext cx="717176"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i="1" dirty="0" err="1" smtClean="0">
                <a:latin typeface="Times New Roman"/>
                <a:cs typeface="Times New Roman"/>
              </a:rPr>
              <a:t>ϕ</a:t>
            </a:r>
            <a:endParaRPr lang="en-US" i="1" dirty="0">
              <a:latin typeface="Times New Roman"/>
              <a:cs typeface="Times New Roman"/>
            </a:endParaRPr>
          </a:p>
        </p:txBody>
      </p:sp>
    </p:spTree>
    <p:extLst>
      <p:ext uri="{BB962C8B-B14F-4D97-AF65-F5344CB8AC3E}">
        <p14:creationId xmlns:p14="http://schemas.microsoft.com/office/powerpoint/2010/main" val="18532920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animBg="1"/>
      <p:bldP spid="2" grpId="0"/>
      <p:bldP spid="4" grpId="0" animBg="1"/>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679601" y="2472149"/>
            <a:ext cx="2926080" cy="0"/>
          </a:xfrm>
          <a:prstGeom prst="straightConnector1">
            <a:avLst/>
          </a:prstGeom>
          <a:ln w="22225">
            <a:solidFill>
              <a:schemeClr val="tx1">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5611" y="1832069"/>
            <a:ext cx="0" cy="1280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13540" y="2451838"/>
            <a:ext cx="429913" cy="369332"/>
          </a:xfrm>
          <a:prstGeom prst="rect">
            <a:avLst/>
          </a:prstGeom>
          <a:noFill/>
        </p:spPr>
        <p:txBody>
          <a:bodyPr wrap="none" rtlCol="0">
            <a:spAutoFit/>
          </a:bodyPr>
          <a:lstStyle/>
          <a:p>
            <a:r>
              <a:rPr lang="en-US" i="1" dirty="0">
                <a:latin typeface="Times New Roman"/>
                <a:cs typeface="Times New Roman"/>
              </a:rPr>
              <a:t>u</a:t>
            </a:r>
            <a:r>
              <a:rPr lang="en-US" i="1" dirty="0" smtClean="0">
                <a:latin typeface="Times New Roman"/>
                <a:cs typeface="Times New Roman"/>
              </a:rPr>
              <a:t>’</a:t>
            </a:r>
            <a:endParaRPr lang="en-US" i="1" dirty="0">
              <a:latin typeface="Times New Roman"/>
              <a:cs typeface="Times New Roman"/>
            </a:endParaRPr>
          </a:p>
        </p:txBody>
      </p:sp>
      <p:sp>
        <p:nvSpPr>
          <p:cNvPr id="17" name="TextBox 16"/>
          <p:cNvSpPr txBox="1"/>
          <p:nvPr/>
        </p:nvSpPr>
        <p:spPr>
          <a:xfrm>
            <a:off x="1874274" y="1457602"/>
            <a:ext cx="468460" cy="369332"/>
          </a:xfrm>
          <a:prstGeom prst="rect">
            <a:avLst/>
          </a:prstGeom>
          <a:noFill/>
        </p:spPr>
        <p:txBody>
          <a:bodyPr wrap="none" rtlCol="0">
            <a:spAutoFit/>
          </a:bodyPr>
          <a:lstStyle/>
          <a:p>
            <a:r>
              <a:rPr lang="en-US" i="1" dirty="0" smtClean="0">
                <a:latin typeface="Times New Roman"/>
                <a:cs typeface="Times New Roman"/>
              </a:rPr>
              <a:t>w’</a:t>
            </a:r>
            <a:endParaRPr lang="en-US" i="1" dirty="0">
              <a:latin typeface="Times New Roman"/>
              <a:cs typeface="Times New Roman"/>
            </a:endParaRPr>
          </a:p>
        </p:txBody>
      </p:sp>
      <p:sp>
        <p:nvSpPr>
          <p:cNvPr id="18" name="TextBox 17"/>
          <p:cNvSpPr txBox="1"/>
          <p:nvPr/>
        </p:nvSpPr>
        <p:spPr>
          <a:xfrm>
            <a:off x="2108974" y="1829622"/>
            <a:ext cx="1523474" cy="584776"/>
          </a:xfrm>
          <a:prstGeom prst="rect">
            <a:avLst/>
          </a:prstGeom>
          <a:noFill/>
        </p:spPr>
        <p:txBody>
          <a:bodyPr wrap="none" rtlCol="0">
            <a:spAutoFit/>
          </a:bodyPr>
          <a:lstStyle/>
          <a:p>
            <a:pPr algn="ctr"/>
            <a:r>
              <a:rPr lang="en-US" sz="1600" dirty="0" smtClean="0">
                <a:latin typeface="Times New Roman"/>
                <a:cs typeface="Times New Roman"/>
              </a:rPr>
              <a:t>u’&gt;0, w’&gt;0</a:t>
            </a:r>
          </a:p>
          <a:p>
            <a:pPr algn="ctr"/>
            <a:r>
              <a:rPr lang="en-US" sz="1600" dirty="0" smtClean="0">
                <a:latin typeface="Times New Roman"/>
                <a:cs typeface="Times New Roman"/>
              </a:rPr>
              <a:t>outward interact</a:t>
            </a:r>
            <a:endParaRPr lang="en-US" sz="1600" dirty="0">
              <a:latin typeface="Times New Roman"/>
              <a:cs typeface="Times New Roman"/>
            </a:endParaRPr>
          </a:p>
        </p:txBody>
      </p:sp>
      <p:sp>
        <p:nvSpPr>
          <p:cNvPr id="19" name="TextBox 18"/>
          <p:cNvSpPr txBox="1"/>
          <p:nvPr/>
        </p:nvSpPr>
        <p:spPr>
          <a:xfrm>
            <a:off x="2307410" y="2520638"/>
            <a:ext cx="1125228" cy="584776"/>
          </a:xfrm>
          <a:prstGeom prst="rect">
            <a:avLst/>
          </a:prstGeom>
          <a:noFill/>
        </p:spPr>
        <p:txBody>
          <a:bodyPr wrap="none" rtlCol="0">
            <a:spAutoFit/>
          </a:bodyPr>
          <a:lstStyle/>
          <a:p>
            <a:pPr algn="ctr"/>
            <a:r>
              <a:rPr lang="en-US" sz="1600" b="1" dirty="0" smtClean="0">
                <a:solidFill>
                  <a:srgbClr val="0000FF"/>
                </a:solidFill>
                <a:latin typeface="Times New Roman"/>
                <a:cs typeface="Times New Roman"/>
              </a:rPr>
              <a:t>u’&gt;0, w’&lt;0 </a:t>
            </a:r>
          </a:p>
          <a:p>
            <a:pPr algn="ctr"/>
            <a:r>
              <a:rPr lang="en-US" sz="1600" b="1" dirty="0" smtClean="0">
                <a:solidFill>
                  <a:srgbClr val="0000FF"/>
                </a:solidFill>
                <a:latin typeface="Times New Roman"/>
                <a:cs typeface="Times New Roman"/>
              </a:rPr>
              <a:t>sweep</a:t>
            </a:r>
            <a:endParaRPr lang="en-US" sz="1600" b="1" dirty="0">
              <a:solidFill>
                <a:srgbClr val="0000FF"/>
              </a:solidFill>
              <a:latin typeface="Times New Roman"/>
              <a:cs typeface="Times New Roman"/>
            </a:endParaRPr>
          </a:p>
        </p:txBody>
      </p:sp>
      <p:sp>
        <p:nvSpPr>
          <p:cNvPr id="20" name="TextBox 19"/>
          <p:cNvSpPr txBox="1"/>
          <p:nvPr/>
        </p:nvSpPr>
        <p:spPr>
          <a:xfrm>
            <a:off x="840464" y="1821034"/>
            <a:ext cx="1056900" cy="584776"/>
          </a:xfrm>
          <a:prstGeom prst="rect">
            <a:avLst/>
          </a:prstGeom>
          <a:noFill/>
        </p:spPr>
        <p:txBody>
          <a:bodyPr wrap="none" rtlCol="0">
            <a:spAutoFit/>
          </a:bodyPr>
          <a:lstStyle/>
          <a:p>
            <a:pPr algn="ctr"/>
            <a:r>
              <a:rPr lang="en-US" sz="1600" b="1" dirty="0" smtClean="0">
                <a:solidFill>
                  <a:srgbClr val="FF0000"/>
                </a:solidFill>
                <a:latin typeface="Times New Roman"/>
                <a:cs typeface="Times New Roman"/>
              </a:rPr>
              <a:t>u’&lt;0, w&gt;0 </a:t>
            </a:r>
          </a:p>
          <a:p>
            <a:pPr algn="ctr"/>
            <a:r>
              <a:rPr lang="en-US" sz="1600" b="1" dirty="0" smtClean="0">
                <a:solidFill>
                  <a:srgbClr val="FF0000"/>
                </a:solidFill>
                <a:latin typeface="Times New Roman"/>
                <a:cs typeface="Times New Roman"/>
              </a:rPr>
              <a:t>ejection</a:t>
            </a:r>
            <a:endParaRPr lang="en-US" sz="1600" b="1" dirty="0">
              <a:solidFill>
                <a:srgbClr val="FF0000"/>
              </a:solidFill>
              <a:latin typeface="Times New Roman"/>
              <a:cs typeface="Times New Roman"/>
            </a:endParaRPr>
          </a:p>
        </p:txBody>
      </p:sp>
      <p:sp>
        <p:nvSpPr>
          <p:cNvPr id="21" name="TextBox 20"/>
          <p:cNvSpPr txBox="1"/>
          <p:nvPr/>
        </p:nvSpPr>
        <p:spPr>
          <a:xfrm>
            <a:off x="639089" y="2487381"/>
            <a:ext cx="1420882" cy="584776"/>
          </a:xfrm>
          <a:prstGeom prst="rect">
            <a:avLst/>
          </a:prstGeom>
          <a:noFill/>
        </p:spPr>
        <p:txBody>
          <a:bodyPr wrap="none" rtlCol="0">
            <a:spAutoFit/>
          </a:bodyPr>
          <a:lstStyle/>
          <a:p>
            <a:pPr algn="ctr"/>
            <a:r>
              <a:rPr lang="en-US" sz="1600" dirty="0" smtClean="0">
                <a:latin typeface="Times New Roman"/>
                <a:cs typeface="Times New Roman"/>
              </a:rPr>
              <a:t>u’&lt;0,w’&lt;0</a:t>
            </a:r>
          </a:p>
          <a:p>
            <a:pPr algn="ctr"/>
            <a:r>
              <a:rPr lang="en-US" sz="1600" dirty="0">
                <a:latin typeface="Times New Roman"/>
                <a:cs typeface="Times New Roman"/>
              </a:rPr>
              <a:t>i</a:t>
            </a:r>
            <a:r>
              <a:rPr lang="en-US" sz="1600" dirty="0" smtClean="0">
                <a:latin typeface="Times New Roman"/>
                <a:cs typeface="Times New Roman"/>
              </a:rPr>
              <a:t>nward interact</a:t>
            </a:r>
          </a:p>
        </p:txBody>
      </p:sp>
      <p:sp>
        <p:nvSpPr>
          <p:cNvPr id="22" name="TextBox 21"/>
          <p:cNvSpPr txBox="1"/>
          <p:nvPr/>
        </p:nvSpPr>
        <p:spPr>
          <a:xfrm>
            <a:off x="498911" y="353847"/>
            <a:ext cx="2229904" cy="477054"/>
          </a:xfrm>
          <a:prstGeom prst="rect">
            <a:avLst/>
          </a:prstGeom>
          <a:noFill/>
        </p:spPr>
        <p:txBody>
          <a:bodyPr wrap="none" rtlCol="0">
            <a:spAutoFit/>
          </a:bodyPr>
          <a:lstStyle/>
          <a:p>
            <a:r>
              <a:rPr lang="en-US" sz="2500" b="1" u="sng" dirty="0" smtClean="0">
                <a:latin typeface="Cambria" panose="02040503050406030204" pitchFamily="18" charset="0"/>
              </a:rPr>
              <a:t>Intermittency </a:t>
            </a:r>
            <a:endParaRPr lang="en-US" sz="2500" b="1" u="sng" dirty="0">
              <a:latin typeface="Cambria" panose="02040503050406030204" pitchFamily="18" charset="0"/>
            </a:endParaRPr>
          </a:p>
        </p:txBody>
      </p:sp>
      <p:sp>
        <p:nvSpPr>
          <p:cNvPr id="11" name="TextBox 10"/>
          <p:cNvSpPr txBox="1"/>
          <p:nvPr/>
        </p:nvSpPr>
        <p:spPr>
          <a:xfrm>
            <a:off x="9081802" y="2728458"/>
            <a:ext cx="1540615" cy="369332"/>
          </a:xfrm>
          <a:prstGeom prst="rect">
            <a:avLst/>
          </a:prstGeom>
          <a:noFill/>
        </p:spPr>
        <p:txBody>
          <a:bodyPr wrap="none" rtlCol="0">
            <a:spAutoFit/>
          </a:bodyPr>
          <a:lstStyle/>
          <a:p>
            <a:r>
              <a:rPr lang="en-US" dirty="0" smtClean="0">
                <a:solidFill>
                  <a:schemeClr val="bg1"/>
                </a:solidFill>
                <a:latin typeface="Cambria" panose="02040503050406030204" pitchFamily="18" charset="0"/>
              </a:rPr>
              <a:t>Measurement</a:t>
            </a:r>
            <a:endParaRPr lang="en-US" dirty="0">
              <a:solidFill>
                <a:schemeClr val="bg1"/>
              </a:solidFill>
              <a:latin typeface="Cambria" panose="02040503050406030204" pitchFamily="18" charset="0"/>
            </a:endParaRPr>
          </a:p>
        </p:txBody>
      </p:sp>
      <p:sp>
        <p:nvSpPr>
          <p:cNvPr id="24" name="TextBox 23"/>
          <p:cNvSpPr txBox="1"/>
          <p:nvPr/>
        </p:nvSpPr>
        <p:spPr>
          <a:xfrm>
            <a:off x="9226777" y="5969016"/>
            <a:ext cx="1250663" cy="369332"/>
          </a:xfrm>
          <a:prstGeom prst="rect">
            <a:avLst/>
          </a:prstGeom>
          <a:noFill/>
        </p:spPr>
        <p:txBody>
          <a:bodyPr wrap="none" rtlCol="0">
            <a:spAutoFit/>
          </a:bodyPr>
          <a:lstStyle/>
          <a:p>
            <a:r>
              <a:rPr lang="en-US" dirty="0" smtClean="0">
                <a:solidFill>
                  <a:schemeClr val="bg1"/>
                </a:solidFill>
                <a:latin typeface="Cambria" panose="02040503050406030204" pitchFamily="18" charset="0"/>
              </a:rPr>
              <a:t>Simulation</a:t>
            </a:r>
            <a:endParaRPr lang="en-US" dirty="0">
              <a:solidFill>
                <a:schemeClr val="bg1"/>
              </a:solidFill>
              <a:latin typeface="Cambria" panose="02040503050406030204" pitchFamily="18" charset="0"/>
            </a:endParaRPr>
          </a:p>
        </p:txBody>
      </p:sp>
      <p:sp>
        <p:nvSpPr>
          <p:cNvPr id="14" name="TextBox 13"/>
          <p:cNvSpPr txBox="1"/>
          <p:nvPr/>
        </p:nvSpPr>
        <p:spPr>
          <a:xfrm>
            <a:off x="604055" y="3254340"/>
            <a:ext cx="3869521" cy="369332"/>
          </a:xfrm>
          <a:prstGeom prst="rect">
            <a:avLst/>
          </a:prstGeom>
          <a:noFill/>
        </p:spPr>
        <p:txBody>
          <a:bodyPr wrap="none" rtlCol="0">
            <a:spAutoFit/>
          </a:bodyPr>
          <a:lstStyle/>
          <a:p>
            <a:r>
              <a:rPr lang="en-US" dirty="0" smtClean="0">
                <a:latin typeface="Times New Roman"/>
                <a:cs typeface="Times New Roman"/>
              </a:rPr>
              <a:t>Wallace (2016), </a:t>
            </a:r>
            <a:r>
              <a:rPr lang="en-US" i="1" dirty="0" smtClean="0">
                <a:latin typeface="Times New Roman"/>
                <a:cs typeface="Times New Roman"/>
              </a:rPr>
              <a:t>Ann. Rev. Fluid Mech</a:t>
            </a:r>
            <a:r>
              <a:rPr lang="en-US" dirty="0" smtClean="0">
                <a:latin typeface="Times New Roman"/>
                <a:cs typeface="Times New Roman"/>
              </a:rPr>
              <a:t>.</a:t>
            </a:r>
            <a:endParaRPr lang="en-US" dirty="0">
              <a:latin typeface="Times New Roman"/>
              <a:cs typeface="Times New Roman"/>
            </a:endParaRPr>
          </a:p>
        </p:txBody>
      </p:sp>
      <p:sp>
        <p:nvSpPr>
          <p:cNvPr id="23" name="TextBox 22"/>
          <p:cNvSpPr txBox="1"/>
          <p:nvPr/>
        </p:nvSpPr>
        <p:spPr>
          <a:xfrm>
            <a:off x="589355" y="1117196"/>
            <a:ext cx="2093767" cy="369332"/>
          </a:xfrm>
          <a:prstGeom prst="rect">
            <a:avLst/>
          </a:prstGeom>
          <a:noFill/>
        </p:spPr>
        <p:txBody>
          <a:bodyPr wrap="none" rtlCol="0">
            <a:spAutoFit/>
          </a:bodyPr>
          <a:lstStyle/>
          <a:p>
            <a:r>
              <a:rPr lang="en-US" b="1" dirty="0" smtClean="0">
                <a:latin typeface="Times New Roman"/>
                <a:cs typeface="Times New Roman"/>
              </a:rPr>
              <a:t>Turbulent motions:</a:t>
            </a:r>
            <a:endParaRPr lang="en-US" b="1" dirty="0">
              <a:latin typeface="Times New Roman"/>
              <a:cs typeface="Times New Roman"/>
            </a:endParaRPr>
          </a:p>
        </p:txBody>
      </p:sp>
      <p:pic>
        <p:nvPicPr>
          <p:cNvPr id="25" name="Picture 24"/>
          <p:cNvPicPr>
            <a:picLocks noChangeAspect="1"/>
          </p:cNvPicPr>
          <p:nvPr/>
        </p:nvPicPr>
        <p:blipFill>
          <a:blip r:embed="rId3"/>
          <a:stretch>
            <a:fillRect/>
          </a:stretch>
        </p:blipFill>
        <p:spPr>
          <a:xfrm>
            <a:off x="4352798" y="227049"/>
            <a:ext cx="7027639" cy="3271704"/>
          </a:xfrm>
          <a:prstGeom prst="rect">
            <a:avLst/>
          </a:prstGeom>
        </p:spPr>
      </p:pic>
      <p:sp>
        <p:nvSpPr>
          <p:cNvPr id="26" name="TextBox 25"/>
          <p:cNvSpPr txBox="1"/>
          <p:nvPr/>
        </p:nvSpPr>
        <p:spPr>
          <a:xfrm>
            <a:off x="2276948" y="4073718"/>
            <a:ext cx="954107" cy="369332"/>
          </a:xfrm>
          <a:prstGeom prst="rect">
            <a:avLst/>
          </a:prstGeom>
          <a:noFill/>
        </p:spPr>
        <p:txBody>
          <a:bodyPr wrap="none" rtlCol="0">
            <a:spAutoFit/>
          </a:bodyPr>
          <a:lstStyle/>
          <a:p>
            <a:r>
              <a:rPr lang="en-US" dirty="0" smtClean="0">
                <a:latin typeface="Times New Roman"/>
                <a:cs typeface="Times New Roman"/>
              </a:rPr>
              <a:t>Ejection</a:t>
            </a:r>
            <a:endParaRPr lang="en-US" dirty="0">
              <a:latin typeface="Times New Roman"/>
              <a:cs typeface="Times New Roman"/>
            </a:endParaRPr>
          </a:p>
        </p:txBody>
      </p:sp>
      <p:cxnSp>
        <p:nvCxnSpPr>
          <p:cNvPr id="27" name="Straight Connector 26"/>
          <p:cNvCxnSpPr/>
          <p:nvPr/>
        </p:nvCxnSpPr>
        <p:spPr>
          <a:xfrm>
            <a:off x="1362548" y="4279736"/>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362548" y="5138484"/>
            <a:ext cx="914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276948" y="4913157"/>
            <a:ext cx="804259" cy="369332"/>
          </a:xfrm>
          <a:prstGeom prst="rect">
            <a:avLst/>
          </a:prstGeom>
          <a:noFill/>
        </p:spPr>
        <p:txBody>
          <a:bodyPr wrap="none" rtlCol="0">
            <a:spAutoFit/>
          </a:bodyPr>
          <a:lstStyle/>
          <a:p>
            <a:r>
              <a:rPr lang="en-US" dirty="0" smtClean="0">
                <a:latin typeface="Times New Roman"/>
                <a:cs typeface="Times New Roman"/>
              </a:rPr>
              <a:t>Sweep</a:t>
            </a:r>
            <a:endParaRPr lang="en-US" dirty="0">
              <a:latin typeface="Times New Roman"/>
              <a:cs typeface="Times New Roman"/>
            </a:endParaRPr>
          </a:p>
        </p:txBody>
      </p:sp>
      <p:sp>
        <p:nvSpPr>
          <p:cNvPr id="30" name="TextBox 29"/>
          <p:cNvSpPr txBox="1"/>
          <p:nvPr/>
        </p:nvSpPr>
        <p:spPr>
          <a:xfrm>
            <a:off x="1362548" y="5282489"/>
            <a:ext cx="2075505" cy="369332"/>
          </a:xfrm>
          <a:prstGeom prst="rect">
            <a:avLst/>
          </a:prstGeom>
          <a:noFill/>
        </p:spPr>
        <p:txBody>
          <a:bodyPr wrap="none" rtlCol="0">
            <a:spAutoFit/>
          </a:bodyPr>
          <a:lstStyle/>
          <a:p>
            <a:r>
              <a:rPr lang="en-US" dirty="0" smtClean="0">
                <a:latin typeface="Times New Roman"/>
                <a:cs typeface="Times New Roman"/>
                <a:sym typeface="Symbol" panose="05050102010706020507" pitchFamily="18" charset="2"/>
              </a:rPr>
              <a:t> </a:t>
            </a:r>
            <a:r>
              <a:rPr lang="en-US" dirty="0" smtClean="0">
                <a:latin typeface="Times New Roman"/>
                <a:cs typeface="Times New Roman"/>
              </a:rPr>
              <a:t>Drop of bed level</a:t>
            </a:r>
            <a:endParaRPr lang="en-US" dirty="0">
              <a:latin typeface="Times New Roman"/>
              <a:cs typeface="Times New Roman"/>
            </a:endParaRPr>
          </a:p>
        </p:txBody>
      </p:sp>
      <p:sp>
        <p:nvSpPr>
          <p:cNvPr id="31" name="TextBox 30"/>
          <p:cNvSpPr txBox="1"/>
          <p:nvPr/>
        </p:nvSpPr>
        <p:spPr>
          <a:xfrm>
            <a:off x="1362547" y="4414761"/>
            <a:ext cx="2393604" cy="369332"/>
          </a:xfrm>
          <a:prstGeom prst="rect">
            <a:avLst/>
          </a:prstGeom>
          <a:noFill/>
        </p:spPr>
        <p:txBody>
          <a:bodyPr wrap="none" rtlCol="0">
            <a:spAutoFit/>
          </a:bodyPr>
          <a:lstStyle/>
          <a:p>
            <a:r>
              <a:rPr lang="en-US" dirty="0" smtClean="0">
                <a:latin typeface="Times New Roman"/>
                <a:cs typeface="Times New Roman"/>
                <a:sym typeface="Symbol" panose="05050102010706020507" pitchFamily="18" charset="2"/>
              </a:rPr>
              <a:t> Increase </a:t>
            </a:r>
            <a:r>
              <a:rPr lang="en-US" dirty="0" smtClean="0">
                <a:latin typeface="Times New Roman"/>
                <a:cs typeface="Times New Roman"/>
              </a:rPr>
              <a:t>of bed level</a:t>
            </a:r>
            <a:endParaRPr lang="en-US" dirty="0">
              <a:latin typeface="Times New Roman"/>
              <a:cs typeface="Times New Roman"/>
            </a:endParaRPr>
          </a:p>
        </p:txBody>
      </p:sp>
      <p:sp>
        <p:nvSpPr>
          <p:cNvPr id="2" name="TextBox 1"/>
          <p:cNvSpPr txBox="1"/>
          <p:nvPr/>
        </p:nvSpPr>
        <p:spPr>
          <a:xfrm>
            <a:off x="5856945" y="2734235"/>
            <a:ext cx="1150469" cy="369332"/>
          </a:xfrm>
          <a:prstGeom prst="rect">
            <a:avLst/>
          </a:prstGeom>
          <a:noFill/>
        </p:spPr>
        <p:txBody>
          <a:bodyPr wrap="square" rtlCol="0">
            <a:spAutoFit/>
          </a:bodyPr>
          <a:lstStyle/>
          <a:p>
            <a:r>
              <a:rPr lang="en-US" dirty="0" smtClean="0">
                <a:solidFill>
                  <a:schemeClr val="bg1"/>
                </a:solidFill>
                <a:latin typeface="Times New Roman"/>
                <a:cs typeface="Times New Roman"/>
              </a:rPr>
              <a:t>bed level</a:t>
            </a:r>
            <a:endParaRPr lang="en-US" dirty="0">
              <a:solidFill>
                <a:schemeClr val="bg1"/>
              </a:solidFill>
              <a:latin typeface="Times New Roman"/>
              <a:cs typeface="Times New Roman"/>
            </a:endParaRPr>
          </a:p>
        </p:txBody>
      </p:sp>
      <p:cxnSp>
        <p:nvCxnSpPr>
          <p:cNvPr id="4" name="Straight Arrow Connector 3"/>
          <p:cNvCxnSpPr/>
          <p:nvPr/>
        </p:nvCxnSpPr>
        <p:spPr>
          <a:xfrm flipV="1">
            <a:off x="6439647" y="2584824"/>
            <a:ext cx="313764" cy="25400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9084792" y="2716507"/>
            <a:ext cx="1540615" cy="369332"/>
          </a:xfrm>
          <a:prstGeom prst="rect">
            <a:avLst/>
          </a:prstGeom>
          <a:noFill/>
        </p:spPr>
        <p:txBody>
          <a:bodyPr wrap="none" rtlCol="0">
            <a:spAutoFit/>
          </a:bodyPr>
          <a:lstStyle/>
          <a:p>
            <a:r>
              <a:rPr lang="en-US" dirty="0" smtClean="0">
                <a:solidFill>
                  <a:schemeClr val="bg1"/>
                </a:solidFill>
                <a:latin typeface="Cambria" panose="02040503050406030204" pitchFamily="18" charset="0"/>
              </a:rPr>
              <a:t>Measurement</a:t>
            </a:r>
            <a:endParaRPr lang="en-US" dirty="0">
              <a:solidFill>
                <a:schemeClr val="bg1"/>
              </a:solidFill>
              <a:latin typeface="Cambria" panose="02040503050406030204" pitchFamily="18" charset="0"/>
            </a:endParaRPr>
          </a:p>
        </p:txBody>
      </p:sp>
      <p:sp>
        <p:nvSpPr>
          <p:cNvPr id="3" name="Rectangle 2"/>
          <p:cNvSpPr/>
          <p:nvPr/>
        </p:nvSpPr>
        <p:spPr>
          <a:xfrm>
            <a:off x="6297697" y="3543157"/>
            <a:ext cx="333189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Revil-Baudard</a:t>
            </a:r>
            <a:r>
              <a:rPr lang="en-US" dirty="0">
                <a:latin typeface="Times New Roman" panose="02020603050405020304" pitchFamily="18" charset="0"/>
                <a:cs typeface="Times New Roman" panose="02020603050405020304" pitchFamily="18" charset="0"/>
              </a:rPr>
              <a:t> et al., 2015,</a:t>
            </a:r>
            <a:r>
              <a:rPr lang="en-US" i="1" dirty="0">
                <a:latin typeface="Times New Roman" panose="02020603050405020304" pitchFamily="18" charset="0"/>
                <a:cs typeface="Times New Roman" panose="02020603050405020304" pitchFamily="18" charset="0"/>
              </a:rPr>
              <a:t> JFM</a:t>
            </a:r>
            <a:r>
              <a:rPr lang="en-U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54348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352798" y="227049"/>
            <a:ext cx="7027639" cy="3271704"/>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2768" b="1"/>
          <a:stretch/>
        </p:blipFill>
        <p:spPr>
          <a:xfrm>
            <a:off x="4604007" y="3308885"/>
            <a:ext cx="6992701" cy="3492715"/>
          </a:xfrm>
          <a:prstGeom prst="rect">
            <a:avLst/>
          </a:prstGeom>
        </p:spPr>
      </p:pic>
      <p:sp>
        <p:nvSpPr>
          <p:cNvPr id="4" name="TextBox 3"/>
          <p:cNvSpPr txBox="1"/>
          <p:nvPr/>
        </p:nvSpPr>
        <p:spPr>
          <a:xfrm>
            <a:off x="2276948" y="4073718"/>
            <a:ext cx="954107" cy="369332"/>
          </a:xfrm>
          <a:prstGeom prst="rect">
            <a:avLst/>
          </a:prstGeom>
          <a:noFill/>
        </p:spPr>
        <p:txBody>
          <a:bodyPr wrap="none" rtlCol="0">
            <a:spAutoFit/>
          </a:bodyPr>
          <a:lstStyle/>
          <a:p>
            <a:r>
              <a:rPr lang="en-US" dirty="0" smtClean="0">
                <a:latin typeface="Times New Roman"/>
                <a:cs typeface="Times New Roman"/>
              </a:rPr>
              <a:t>Ejection</a:t>
            </a:r>
            <a:endParaRPr lang="en-US" dirty="0">
              <a:latin typeface="Times New Roman"/>
              <a:cs typeface="Times New Roman"/>
            </a:endParaRPr>
          </a:p>
        </p:txBody>
      </p:sp>
      <p:cxnSp>
        <p:nvCxnSpPr>
          <p:cNvPr id="6" name="Straight Connector 5"/>
          <p:cNvCxnSpPr/>
          <p:nvPr/>
        </p:nvCxnSpPr>
        <p:spPr>
          <a:xfrm>
            <a:off x="1362548" y="4279736"/>
            <a:ext cx="914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62548" y="5138484"/>
            <a:ext cx="914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76948" y="4913157"/>
            <a:ext cx="804259" cy="369332"/>
          </a:xfrm>
          <a:prstGeom prst="rect">
            <a:avLst/>
          </a:prstGeom>
          <a:noFill/>
        </p:spPr>
        <p:txBody>
          <a:bodyPr wrap="none" rtlCol="0">
            <a:spAutoFit/>
          </a:bodyPr>
          <a:lstStyle/>
          <a:p>
            <a:r>
              <a:rPr lang="en-US" dirty="0" smtClean="0">
                <a:latin typeface="Times New Roman"/>
                <a:cs typeface="Times New Roman"/>
              </a:rPr>
              <a:t>Sweep</a:t>
            </a:r>
            <a:endParaRPr lang="en-US" dirty="0">
              <a:latin typeface="Times New Roman"/>
              <a:cs typeface="Times New Roman"/>
            </a:endParaRPr>
          </a:p>
        </p:txBody>
      </p:sp>
      <p:sp>
        <p:nvSpPr>
          <p:cNvPr id="9" name="TextBox 8"/>
          <p:cNvSpPr txBox="1"/>
          <p:nvPr/>
        </p:nvSpPr>
        <p:spPr>
          <a:xfrm>
            <a:off x="1362548" y="5282489"/>
            <a:ext cx="2075505" cy="369332"/>
          </a:xfrm>
          <a:prstGeom prst="rect">
            <a:avLst/>
          </a:prstGeom>
          <a:noFill/>
        </p:spPr>
        <p:txBody>
          <a:bodyPr wrap="none" rtlCol="0">
            <a:spAutoFit/>
          </a:bodyPr>
          <a:lstStyle/>
          <a:p>
            <a:r>
              <a:rPr lang="en-US" dirty="0" smtClean="0">
                <a:latin typeface="Times New Roman"/>
                <a:cs typeface="Times New Roman"/>
                <a:sym typeface="Symbol" panose="05050102010706020507" pitchFamily="18" charset="2"/>
              </a:rPr>
              <a:t> </a:t>
            </a:r>
            <a:r>
              <a:rPr lang="en-US" dirty="0" smtClean="0">
                <a:latin typeface="Times New Roman"/>
                <a:cs typeface="Times New Roman"/>
              </a:rPr>
              <a:t>Drop of bed level</a:t>
            </a:r>
            <a:endParaRPr lang="en-US" dirty="0">
              <a:latin typeface="Times New Roman"/>
              <a:cs typeface="Times New Roman"/>
            </a:endParaRPr>
          </a:p>
        </p:txBody>
      </p:sp>
      <p:sp>
        <p:nvSpPr>
          <p:cNvPr id="10" name="TextBox 9"/>
          <p:cNvSpPr txBox="1"/>
          <p:nvPr/>
        </p:nvSpPr>
        <p:spPr>
          <a:xfrm>
            <a:off x="1362547" y="4414761"/>
            <a:ext cx="2393604" cy="369332"/>
          </a:xfrm>
          <a:prstGeom prst="rect">
            <a:avLst/>
          </a:prstGeom>
          <a:noFill/>
        </p:spPr>
        <p:txBody>
          <a:bodyPr wrap="none" rtlCol="0">
            <a:spAutoFit/>
          </a:bodyPr>
          <a:lstStyle/>
          <a:p>
            <a:r>
              <a:rPr lang="en-US" dirty="0" smtClean="0">
                <a:latin typeface="Times New Roman"/>
                <a:cs typeface="Times New Roman"/>
                <a:sym typeface="Symbol" panose="05050102010706020507" pitchFamily="18" charset="2"/>
              </a:rPr>
              <a:t> Increase </a:t>
            </a:r>
            <a:r>
              <a:rPr lang="en-US" dirty="0" smtClean="0">
                <a:latin typeface="Times New Roman"/>
                <a:cs typeface="Times New Roman"/>
              </a:rPr>
              <a:t>of bed level</a:t>
            </a:r>
            <a:endParaRPr lang="en-US" dirty="0">
              <a:latin typeface="Times New Roman"/>
              <a:cs typeface="Times New Roman"/>
            </a:endParaRPr>
          </a:p>
        </p:txBody>
      </p:sp>
      <p:cxnSp>
        <p:nvCxnSpPr>
          <p:cNvPr id="12" name="Straight Arrow Connector 11"/>
          <p:cNvCxnSpPr/>
          <p:nvPr/>
        </p:nvCxnSpPr>
        <p:spPr>
          <a:xfrm>
            <a:off x="679601" y="2472149"/>
            <a:ext cx="2926080" cy="0"/>
          </a:xfrm>
          <a:prstGeom prst="straightConnector1">
            <a:avLst/>
          </a:prstGeom>
          <a:ln w="22225">
            <a:solidFill>
              <a:schemeClr val="tx1">
                <a:alpha val="99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075611" y="1832069"/>
            <a:ext cx="0" cy="128016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13540" y="2451838"/>
            <a:ext cx="429913" cy="369332"/>
          </a:xfrm>
          <a:prstGeom prst="rect">
            <a:avLst/>
          </a:prstGeom>
          <a:noFill/>
        </p:spPr>
        <p:txBody>
          <a:bodyPr wrap="none" rtlCol="0">
            <a:spAutoFit/>
          </a:bodyPr>
          <a:lstStyle/>
          <a:p>
            <a:r>
              <a:rPr lang="en-US" i="1" dirty="0">
                <a:latin typeface="Times New Roman"/>
                <a:cs typeface="Times New Roman"/>
              </a:rPr>
              <a:t>u</a:t>
            </a:r>
            <a:r>
              <a:rPr lang="en-US" i="1" dirty="0" smtClean="0">
                <a:latin typeface="Times New Roman"/>
                <a:cs typeface="Times New Roman"/>
              </a:rPr>
              <a:t>’</a:t>
            </a:r>
            <a:endParaRPr lang="en-US" i="1" dirty="0">
              <a:latin typeface="Times New Roman"/>
              <a:cs typeface="Times New Roman"/>
            </a:endParaRPr>
          </a:p>
        </p:txBody>
      </p:sp>
      <p:sp>
        <p:nvSpPr>
          <p:cNvPr id="17" name="TextBox 16"/>
          <p:cNvSpPr txBox="1"/>
          <p:nvPr/>
        </p:nvSpPr>
        <p:spPr>
          <a:xfrm>
            <a:off x="1874274" y="1457602"/>
            <a:ext cx="468460" cy="369332"/>
          </a:xfrm>
          <a:prstGeom prst="rect">
            <a:avLst/>
          </a:prstGeom>
          <a:noFill/>
        </p:spPr>
        <p:txBody>
          <a:bodyPr wrap="none" rtlCol="0">
            <a:spAutoFit/>
          </a:bodyPr>
          <a:lstStyle/>
          <a:p>
            <a:r>
              <a:rPr lang="en-US" i="1" dirty="0" smtClean="0">
                <a:latin typeface="Times New Roman"/>
                <a:cs typeface="Times New Roman"/>
              </a:rPr>
              <a:t>w’</a:t>
            </a:r>
            <a:endParaRPr lang="en-US" i="1" dirty="0">
              <a:latin typeface="Times New Roman"/>
              <a:cs typeface="Times New Roman"/>
            </a:endParaRPr>
          </a:p>
        </p:txBody>
      </p:sp>
      <p:sp>
        <p:nvSpPr>
          <p:cNvPr id="19" name="TextBox 18"/>
          <p:cNvSpPr txBox="1"/>
          <p:nvPr/>
        </p:nvSpPr>
        <p:spPr>
          <a:xfrm>
            <a:off x="2307410" y="2520638"/>
            <a:ext cx="1125228" cy="584776"/>
          </a:xfrm>
          <a:prstGeom prst="rect">
            <a:avLst/>
          </a:prstGeom>
          <a:noFill/>
        </p:spPr>
        <p:txBody>
          <a:bodyPr wrap="none" rtlCol="0">
            <a:spAutoFit/>
          </a:bodyPr>
          <a:lstStyle/>
          <a:p>
            <a:pPr algn="ctr"/>
            <a:r>
              <a:rPr lang="en-US" sz="1600" b="1" dirty="0" smtClean="0">
                <a:solidFill>
                  <a:srgbClr val="0000FF"/>
                </a:solidFill>
                <a:latin typeface="Times New Roman"/>
                <a:cs typeface="Times New Roman"/>
              </a:rPr>
              <a:t>u’&gt;0, w’&lt;0 </a:t>
            </a:r>
          </a:p>
          <a:p>
            <a:pPr algn="ctr"/>
            <a:r>
              <a:rPr lang="en-US" sz="1600" b="1" dirty="0" smtClean="0">
                <a:solidFill>
                  <a:srgbClr val="0000FF"/>
                </a:solidFill>
                <a:latin typeface="Times New Roman"/>
                <a:cs typeface="Times New Roman"/>
              </a:rPr>
              <a:t>sweep</a:t>
            </a:r>
            <a:endParaRPr lang="en-US" sz="1600" b="1" dirty="0">
              <a:solidFill>
                <a:srgbClr val="0000FF"/>
              </a:solidFill>
              <a:latin typeface="Times New Roman"/>
              <a:cs typeface="Times New Roman"/>
            </a:endParaRPr>
          </a:p>
        </p:txBody>
      </p:sp>
      <p:sp>
        <p:nvSpPr>
          <p:cNvPr id="20" name="TextBox 19"/>
          <p:cNvSpPr txBox="1"/>
          <p:nvPr/>
        </p:nvSpPr>
        <p:spPr>
          <a:xfrm>
            <a:off x="840464" y="1821034"/>
            <a:ext cx="1056900" cy="584776"/>
          </a:xfrm>
          <a:prstGeom prst="rect">
            <a:avLst/>
          </a:prstGeom>
          <a:noFill/>
        </p:spPr>
        <p:txBody>
          <a:bodyPr wrap="none" rtlCol="0">
            <a:spAutoFit/>
          </a:bodyPr>
          <a:lstStyle/>
          <a:p>
            <a:pPr algn="ctr"/>
            <a:r>
              <a:rPr lang="en-US" sz="1600" b="1" dirty="0" smtClean="0">
                <a:solidFill>
                  <a:srgbClr val="FF0000"/>
                </a:solidFill>
                <a:latin typeface="Times New Roman"/>
                <a:cs typeface="Times New Roman"/>
              </a:rPr>
              <a:t>u’&lt;0, w&gt;0 </a:t>
            </a:r>
          </a:p>
          <a:p>
            <a:pPr algn="ctr"/>
            <a:r>
              <a:rPr lang="en-US" sz="1600" b="1" dirty="0" smtClean="0">
                <a:solidFill>
                  <a:srgbClr val="FF0000"/>
                </a:solidFill>
                <a:latin typeface="Times New Roman"/>
                <a:cs typeface="Times New Roman"/>
              </a:rPr>
              <a:t>ejection</a:t>
            </a:r>
            <a:endParaRPr lang="en-US" sz="1600" b="1" dirty="0">
              <a:solidFill>
                <a:srgbClr val="FF0000"/>
              </a:solidFill>
              <a:latin typeface="Times New Roman"/>
              <a:cs typeface="Times New Roman"/>
            </a:endParaRPr>
          </a:p>
        </p:txBody>
      </p:sp>
      <p:sp>
        <p:nvSpPr>
          <p:cNvPr id="22" name="TextBox 21"/>
          <p:cNvSpPr txBox="1"/>
          <p:nvPr/>
        </p:nvSpPr>
        <p:spPr>
          <a:xfrm>
            <a:off x="498911" y="353847"/>
            <a:ext cx="2229904" cy="477054"/>
          </a:xfrm>
          <a:prstGeom prst="rect">
            <a:avLst/>
          </a:prstGeom>
          <a:noFill/>
        </p:spPr>
        <p:txBody>
          <a:bodyPr wrap="none" rtlCol="0">
            <a:spAutoFit/>
          </a:bodyPr>
          <a:lstStyle/>
          <a:p>
            <a:r>
              <a:rPr lang="en-US" sz="2500" b="1" u="sng" dirty="0" smtClean="0">
                <a:latin typeface="Cambria" panose="02040503050406030204" pitchFamily="18" charset="0"/>
              </a:rPr>
              <a:t>Intermittency </a:t>
            </a:r>
            <a:endParaRPr lang="en-US" sz="2500" b="1" u="sng" dirty="0">
              <a:latin typeface="Cambria" panose="02040503050406030204" pitchFamily="18" charset="0"/>
            </a:endParaRPr>
          </a:p>
        </p:txBody>
      </p:sp>
      <p:sp>
        <p:nvSpPr>
          <p:cNvPr id="11" name="TextBox 10"/>
          <p:cNvSpPr txBox="1"/>
          <p:nvPr/>
        </p:nvSpPr>
        <p:spPr>
          <a:xfrm>
            <a:off x="9081802" y="2728458"/>
            <a:ext cx="1540615" cy="369332"/>
          </a:xfrm>
          <a:prstGeom prst="rect">
            <a:avLst/>
          </a:prstGeom>
          <a:noFill/>
        </p:spPr>
        <p:txBody>
          <a:bodyPr wrap="none" rtlCol="0">
            <a:spAutoFit/>
          </a:bodyPr>
          <a:lstStyle/>
          <a:p>
            <a:r>
              <a:rPr lang="en-US" dirty="0" smtClean="0">
                <a:solidFill>
                  <a:schemeClr val="bg1"/>
                </a:solidFill>
                <a:latin typeface="Cambria" panose="02040503050406030204" pitchFamily="18" charset="0"/>
              </a:rPr>
              <a:t>Measurement</a:t>
            </a:r>
            <a:endParaRPr lang="en-US" dirty="0">
              <a:solidFill>
                <a:schemeClr val="bg1"/>
              </a:solidFill>
              <a:latin typeface="Cambria" panose="02040503050406030204" pitchFamily="18" charset="0"/>
            </a:endParaRPr>
          </a:p>
        </p:txBody>
      </p:sp>
      <p:sp>
        <p:nvSpPr>
          <p:cNvPr id="24" name="TextBox 23"/>
          <p:cNvSpPr txBox="1"/>
          <p:nvPr/>
        </p:nvSpPr>
        <p:spPr>
          <a:xfrm>
            <a:off x="9226777" y="5969016"/>
            <a:ext cx="1250663" cy="369332"/>
          </a:xfrm>
          <a:prstGeom prst="rect">
            <a:avLst/>
          </a:prstGeom>
          <a:noFill/>
        </p:spPr>
        <p:txBody>
          <a:bodyPr wrap="none" rtlCol="0">
            <a:spAutoFit/>
          </a:bodyPr>
          <a:lstStyle/>
          <a:p>
            <a:r>
              <a:rPr lang="en-US" dirty="0" smtClean="0">
                <a:solidFill>
                  <a:schemeClr val="bg1"/>
                </a:solidFill>
                <a:latin typeface="Cambria" panose="02040503050406030204" pitchFamily="18" charset="0"/>
              </a:rPr>
              <a:t>Simulation</a:t>
            </a:r>
            <a:endParaRPr lang="en-US" dirty="0">
              <a:solidFill>
                <a:schemeClr val="bg1"/>
              </a:solidFill>
              <a:latin typeface="Cambria" panose="02040503050406030204" pitchFamily="18" charset="0"/>
            </a:endParaRPr>
          </a:p>
        </p:txBody>
      </p:sp>
      <p:sp>
        <p:nvSpPr>
          <p:cNvPr id="14" name="TextBox 13"/>
          <p:cNvSpPr txBox="1"/>
          <p:nvPr/>
        </p:nvSpPr>
        <p:spPr>
          <a:xfrm>
            <a:off x="604055" y="3254340"/>
            <a:ext cx="3869521" cy="369332"/>
          </a:xfrm>
          <a:prstGeom prst="rect">
            <a:avLst/>
          </a:prstGeom>
          <a:noFill/>
        </p:spPr>
        <p:txBody>
          <a:bodyPr wrap="none" rtlCol="0">
            <a:spAutoFit/>
          </a:bodyPr>
          <a:lstStyle/>
          <a:p>
            <a:r>
              <a:rPr lang="en-US" dirty="0" smtClean="0">
                <a:latin typeface="Times New Roman"/>
                <a:cs typeface="Times New Roman"/>
              </a:rPr>
              <a:t>Wallace (2016), </a:t>
            </a:r>
            <a:r>
              <a:rPr lang="en-US" i="1" dirty="0" smtClean="0">
                <a:latin typeface="Times New Roman"/>
                <a:cs typeface="Times New Roman"/>
              </a:rPr>
              <a:t>Ann. Rev. Fluid Mech</a:t>
            </a:r>
            <a:r>
              <a:rPr lang="en-US" dirty="0" smtClean="0">
                <a:latin typeface="Times New Roman"/>
                <a:cs typeface="Times New Roman"/>
              </a:rPr>
              <a:t>.</a:t>
            </a:r>
            <a:endParaRPr lang="en-US" dirty="0">
              <a:latin typeface="Times New Roman"/>
              <a:cs typeface="Times New Roman"/>
            </a:endParaRPr>
          </a:p>
        </p:txBody>
      </p:sp>
      <p:sp>
        <p:nvSpPr>
          <p:cNvPr id="23" name="TextBox 22"/>
          <p:cNvSpPr txBox="1"/>
          <p:nvPr/>
        </p:nvSpPr>
        <p:spPr>
          <a:xfrm>
            <a:off x="589355" y="1117196"/>
            <a:ext cx="2093767" cy="369332"/>
          </a:xfrm>
          <a:prstGeom prst="rect">
            <a:avLst/>
          </a:prstGeom>
          <a:noFill/>
        </p:spPr>
        <p:txBody>
          <a:bodyPr wrap="none" rtlCol="0">
            <a:spAutoFit/>
          </a:bodyPr>
          <a:lstStyle/>
          <a:p>
            <a:r>
              <a:rPr lang="en-US" b="1" dirty="0" smtClean="0">
                <a:latin typeface="Times New Roman"/>
                <a:cs typeface="Times New Roman"/>
              </a:rPr>
              <a:t>Turbulent motions:</a:t>
            </a:r>
            <a:endParaRPr lang="en-US" b="1" dirty="0">
              <a:latin typeface="Times New Roman"/>
              <a:cs typeface="Times New Roman"/>
            </a:endParaRPr>
          </a:p>
        </p:txBody>
      </p:sp>
      <p:sp>
        <p:nvSpPr>
          <p:cNvPr id="21" name="TextBox 20"/>
          <p:cNvSpPr txBox="1"/>
          <p:nvPr/>
        </p:nvSpPr>
        <p:spPr>
          <a:xfrm>
            <a:off x="5856945" y="2734235"/>
            <a:ext cx="1150469" cy="369332"/>
          </a:xfrm>
          <a:prstGeom prst="rect">
            <a:avLst/>
          </a:prstGeom>
          <a:noFill/>
        </p:spPr>
        <p:txBody>
          <a:bodyPr wrap="square" rtlCol="0">
            <a:spAutoFit/>
          </a:bodyPr>
          <a:lstStyle/>
          <a:p>
            <a:r>
              <a:rPr lang="en-US" dirty="0" smtClean="0">
                <a:solidFill>
                  <a:schemeClr val="bg1"/>
                </a:solidFill>
                <a:latin typeface="Times New Roman"/>
                <a:cs typeface="Times New Roman"/>
              </a:rPr>
              <a:t>bed level</a:t>
            </a:r>
            <a:endParaRPr lang="en-US" dirty="0">
              <a:solidFill>
                <a:schemeClr val="bg1"/>
              </a:solidFill>
              <a:latin typeface="Times New Roman"/>
              <a:cs typeface="Times New Roman"/>
            </a:endParaRPr>
          </a:p>
        </p:txBody>
      </p:sp>
      <p:cxnSp>
        <p:nvCxnSpPr>
          <p:cNvPr id="25" name="Straight Arrow Connector 24"/>
          <p:cNvCxnSpPr/>
          <p:nvPr/>
        </p:nvCxnSpPr>
        <p:spPr>
          <a:xfrm flipV="1">
            <a:off x="6439647" y="2584824"/>
            <a:ext cx="313764" cy="254001"/>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21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71456" y="418931"/>
            <a:ext cx="3475888" cy="507831"/>
          </a:xfrm>
          <a:prstGeom prst="rect">
            <a:avLst/>
          </a:prstGeom>
        </p:spPr>
        <p:txBody>
          <a:bodyPr wrap="none">
            <a:spAutoFit/>
          </a:bodyPr>
          <a:lstStyle/>
          <a:p>
            <a:pPr lvl="0">
              <a:spcAft>
                <a:spcPts val="600"/>
              </a:spcAft>
            </a:pPr>
            <a:r>
              <a:rPr lang="de-DE" sz="2700" b="1" u="sng" dirty="0" err="1" smtClean="0">
                <a:latin typeface="Cambria" pitchFamily="18" charset="0"/>
                <a:ea typeface="SimSun" pitchFamily="2" charset="-122"/>
                <a:cs typeface="Microsoft Sans Serif" pitchFamily="34" charset="0"/>
              </a:rPr>
              <a:t>Concluding</a:t>
            </a:r>
            <a:r>
              <a:rPr lang="de-DE" sz="2700" b="1" u="sng" dirty="0" smtClean="0">
                <a:latin typeface="Cambria" pitchFamily="18" charset="0"/>
                <a:ea typeface="SimSun" pitchFamily="2" charset="-122"/>
                <a:cs typeface="Microsoft Sans Serif" pitchFamily="34" charset="0"/>
              </a:rPr>
              <a:t> </a:t>
            </a:r>
            <a:r>
              <a:rPr lang="de-DE" sz="2700" b="1" u="sng" dirty="0" err="1" smtClean="0">
                <a:latin typeface="Cambria" pitchFamily="18" charset="0"/>
                <a:ea typeface="SimSun" pitchFamily="2" charset="-122"/>
                <a:cs typeface="Microsoft Sans Serif" pitchFamily="34" charset="0"/>
              </a:rPr>
              <a:t>Remarks</a:t>
            </a:r>
            <a:endParaRPr lang="de-DE" sz="2700" b="1" u="sng" dirty="0">
              <a:latin typeface="Cambria" pitchFamily="18" charset="0"/>
              <a:ea typeface="SimSun" pitchFamily="2" charset="-122"/>
              <a:cs typeface="Microsoft Sans Serif" pitchFamily="34" charset="0"/>
            </a:endParaRPr>
          </a:p>
        </p:txBody>
      </p:sp>
      <p:sp>
        <p:nvSpPr>
          <p:cNvPr id="6" name="TextBox 5"/>
          <p:cNvSpPr txBox="1"/>
          <p:nvPr/>
        </p:nvSpPr>
        <p:spPr>
          <a:xfrm>
            <a:off x="422851" y="1550092"/>
            <a:ext cx="11769149" cy="1631216"/>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Turbulence-resolving two-phase Eulerian model is developed and validated with LEGI steady sheet flow experiment.</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rag-induced turbulence attenuation becomes more important than the density stratification in LEGI experiment.</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Model is able to capture sediment preferential concentration</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422851" y="3912303"/>
            <a:ext cx="9502861" cy="1015663"/>
          </a:xfrm>
          <a:prstGeom prst="rect">
            <a:avLst/>
          </a:prstGeom>
          <a:noFill/>
        </p:spPr>
        <p:txBody>
          <a:bodyPr wrap="square" rtlCol="0">
            <a:spAutoFit/>
          </a:bodyPr>
          <a:lstStyle/>
          <a:p>
            <a:pPr marL="342900" indent="-342900">
              <a:buFont typeface="Wingdings" panose="05000000000000000000" pitchFamily="2" charset="2"/>
              <a:buChar char="§"/>
            </a:pPr>
            <a:r>
              <a:rPr lang="en-US" sz="2000" dirty="0" err="1" smtClean="0">
                <a:latin typeface="Times New Roman" panose="02020603050405020304" pitchFamily="18" charset="0"/>
                <a:cs typeface="Times New Roman" panose="02020603050405020304" pitchFamily="18" charset="0"/>
              </a:rPr>
              <a:t>Streamwise</a:t>
            </a:r>
            <a:r>
              <a:rPr lang="en-US" sz="2000" dirty="0" smtClean="0">
                <a:latin typeface="Times New Roman" panose="02020603050405020304" pitchFamily="18" charset="0"/>
                <a:cs typeface="Times New Roman" panose="02020603050405020304" pitchFamily="18" charset="0"/>
              </a:rPr>
              <a:t> velocities and </a:t>
            </a:r>
            <a:r>
              <a:rPr lang="en-US" sz="2000" dirty="0">
                <a:latin typeface="Times New Roman" panose="02020603050405020304" pitchFamily="18" charset="0"/>
                <a:cs typeface="Times New Roman" panose="02020603050405020304" pitchFamily="18" charset="0"/>
              </a:rPr>
              <a:t>s</a:t>
            </a:r>
            <a:r>
              <a:rPr lang="en-US" sz="2000" dirty="0" smtClean="0">
                <a:latin typeface="Times New Roman" panose="02020603050405020304" pitchFamily="18" charset="0"/>
                <a:cs typeface="Times New Roman" panose="02020603050405020304" pitchFamily="18" charset="0"/>
              </a:rPr>
              <a:t>ediment suspension is under-predicted in the dilute region.</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inward/outward interaction events are under-predicted by our model (not reported).</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More quantitative analysis of bed intermittency are needed. </a:t>
            </a:r>
          </a:p>
        </p:txBody>
      </p:sp>
      <p:sp>
        <p:nvSpPr>
          <p:cNvPr id="9" name="Rectangle 8"/>
          <p:cNvSpPr/>
          <p:nvPr/>
        </p:nvSpPr>
        <p:spPr>
          <a:xfrm>
            <a:off x="730437" y="3466328"/>
            <a:ext cx="2890234" cy="400110"/>
          </a:xfrm>
          <a:prstGeom prst="rect">
            <a:avLst/>
          </a:prstGeom>
        </p:spPr>
        <p:txBody>
          <a:bodyPr wrap="none">
            <a:spAutoFit/>
          </a:bodyPr>
          <a:lstStyle/>
          <a:p>
            <a:pPr lvl="0">
              <a:spcAft>
                <a:spcPts val="600"/>
              </a:spcAft>
            </a:pPr>
            <a:r>
              <a:rPr lang="de-DE" sz="2000" b="1" u="sng" dirty="0" smtClean="0">
                <a:latin typeface="Cambria" pitchFamily="18" charset="0"/>
                <a:ea typeface="SimSun" pitchFamily="2" charset="-122"/>
                <a:cs typeface="Microsoft Sans Serif" pitchFamily="34" charset="0"/>
              </a:rPr>
              <a:t>Further </a:t>
            </a:r>
            <a:r>
              <a:rPr lang="de-DE" sz="2000" b="1" u="sng" dirty="0" err="1" smtClean="0">
                <a:latin typeface="Cambria" pitchFamily="18" charset="0"/>
                <a:ea typeface="SimSun" pitchFamily="2" charset="-122"/>
                <a:cs typeface="Microsoft Sans Serif" pitchFamily="34" charset="0"/>
              </a:rPr>
              <a:t>investigations</a:t>
            </a:r>
            <a:r>
              <a:rPr lang="de-DE" sz="2000" b="1" u="sng" dirty="0" smtClean="0">
                <a:latin typeface="Cambria" pitchFamily="18" charset="0"/>
                <a:ea typeface="SimSun" pitchFamily="2" charset="-122"/>
                <a:cs typeface="Microsoft Sans Serif" pitchFamily="34" charset="0"/>
              </a:rPr>
              <a:t>:</a:t>
            </a:r>
            <a:endParaRPr lang="de-DE" sz="2000" b="1" u="sng" dirty="0">
              <a:latin typeface="Cambria" pitchFamily="18" charset="0"/>
              <a:ea typeface="SimSun" pitchFamily="2" charset="-122"/>
              <a:cs typeface="Microsoft Sans Serif" pitchFamily="34" charset="0"/>
            </a:endParaRPr>
          </a:p>
        </p:txBody>
      </p:sp>
      <p:sp>
        <p:nvSpPr>
          <p:cNvPr id="10" name="Rectangle 9"/>
          <p:cNvSpPr/>
          <p:nvPr/>
        </p:nvSpPr>
        <p:spPr>
          <a:xfrm>
            <a:off x="782578" y="1091401"/>
            <a:ext cx="1272955" cy="400110"/>
          </a:xfrm>
          <a:prstGeom prst="rect">
            <a:avLst/>
          </a:prstGeom>
        </p:spPr>
        <p:txBody>
          <a:bodyPr wrap="none">
            <a:spAutoFit/>
          </a:bodyPr>
          <a:lstStyle/>
          <a:p>
            <a:pPr lvl="0">
              <a:spcAft>
                <a:spcPts val="600"/>
              </a:spcAft>
            </a:pPr>
            <a:r>
              <a:rPr lang="de-DE" sz="2000" b="1" u="sng" dirty="0" err="1" smtClean="0">
                <a:latin typeface="Cambria" pitchFamily="18" charset="0"/>
                <a:ea typeface="SimSun" pitchFamily="2" charset="-122"/>
                <a:cs typeface="Microsoft Sans Serif" pitchFamily="34" charset="0"/>
              </a:rPr>
              <a:t>Findings</a:t>
            </a:r>
            <a:r>
              <a:rPr lang="de-DE" sz="2000" b="1" u="sng" dirty="0" smtClean="0">
                <a:latin typeface="Cambria" pitchFamily="18" charset="0"/>
                <a:ea typeface="SimSun" pitchFamily="2" charset="-122"/>
                <a:cs typeface="Microsoft Sans Serif" pitchFamily="34" charset="0"/>
              </a:rPr>
              <a:t>:</a:t>
            </a:r>
            <a:endParaRPr lang="de-DE" sz="2000" b="1" u="sng" dirty="0">
              <a:latin typeface="Cambria" pitchFamily="18" charset="0"/>
              <a:ea typeface="SimSun" pitchFamily="2" charset="-122"/>
              <a:cs typeface="Microsoft Sans Serif" pitchFamily="34" charset="0"/>
            </a:endParaRPr>
          </a:p>
        </p:txBody>
      </p:sp>
    </p:spTree>
    <p:extLst>
      <p:ext uri="{BB962C8B-B14F-4D97-AF65-F5344CB8AC3E}">
        <p14:creationId xmlns:p14="http://schemas.microsoft.com/office/powerpoint/2010/main" val="158006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00238" y="2293202"/>
            <a:ext cx="10174928" cy="861774"/>
          </a:xfrm>
          <a:prstGeom prst="rect">
            <a:avLst/>
          </a:prstGeom>
          <a:noFill/>
        </p:spPr>
        <p:txBody>
          <a:bodyPr wrap="square" rtlCol="0">
            <a:spAutoFit/>
          </a:bodyPr>
          <a:lstStyle/>
          <a:p>
            <a:pPr algn="ctr"/>
            <a:r>
              <a:rPr lang="en-US" sz="2500" b="1" dirty="0">
                <a:latin typeface="Cambria" panose="02040503050406030204" pitchFamily="18" charset="0"/>
              </a:rPr>
              <a:t>A turbulence-resolving Eulerian two-phase model for coastal sediment transport applications</a:t>
            </a:r>
          </a:p>
        </p:txBody>
      </p:sp>
      <p:sp>
        <p:nvSpPr>
          <p:cNvPr id="10" name="TextBox 9"/>
          <p:cNvSpPr txBox="1"/>
          <p:nvPr/>
        </p:nvSpPr>
        <p:spPr>
          <a:xfrm>
            <a:off x="636977" y="1065024"/>
            <a:ext cx="10438190" cy="553998"/>
          </a:xfrm>
          <a:prstGeom prst="rect">
            <a:avLst/>
          </a:prstGeom>
          <a:noFill/>
        </p:spPr>
        <p:txBody>
          <a:bodyPr wrap="square" rtlCol="0">
            <a:spAutoFit/>
          </a:bodyPr>
          <a:lstStyle/>
          <a:p>
            <a:pPr algn="ctr"/>
            <a:r>
              <a:rPr lang="en-US" sz="3000" b="1" dirty="0" smtClean="0">
                <a:latin typeface="Cambria" panose="02040503050406030204" pitchFamily="18" charset="0"/>
              </a:rPr>
              <a:t>Thank you!</a:t>
            </a:r>
          </a:p>
        </p:txBody>
      </p:sp>
      <p:sp>
        <p:nvSpPr>
          <p:cNvPr id="19" name="TextBox 18"/>
          <p:cNvSpPr txBox="1"/>
          <p:nvPr/>
        </p:nvSpPr>
        <p:spPr>
          <a:xfrm>
            <a:off x="317491" y="3250895"/>
            <a:ext cx="11178958" cy="400110"/>
          </a:xfrm>
          <a:prstGeom prst="rect">
            <a:avLst/>
          </a:prstGeom>
          <a:noFill/>
        </p:spPr>
        <p:txBody>
          <a:bodyPr wrap="square" rtlCol="0">
            <a:spAutoFit/>
          </a:bodyPr>
          <a:lstStyle/>
          <a:p>
            <a:pPr algn="ctr"/>
            <a:r>
              <a:rPr lang="en-US" sz="2000" dirty="0" smtClean="0">
                <a:latin typeface="Cambria" pitchFamily="18" charset="0"/>
              </a:rPr>
              <a:t>Zhen Cheng</a:t>
            </a:r>
            <a:r>
              <a:rPr lang="en-US" sz="2000" baseline="30000" dirty="0" smtClean="0">
                <a:latin typeface="Cambria" pitchFamily="18" charset="0"/>
              </a:rPr>
              <a:t>1</a:t>
            </a:r>
            <a:r>
              <a:rPr lang="en-US" sz="2000" dirty="0" smtClean="0">
                <a:latin typeface="Cambria" pitchFamily="18" charset="0"/>
              </a:rPr>
              <a:t> (Charlie</a:t>
            </a:r>
            <a:r>
              <a:rPr lang="en-US" sz="2000" dirty="0">
                <a:latin typeface="Cambria" pitchFamily="18" charset="0"/>
              </a:rPr>
              <a:t>), </a:t>
            </a:r>
            <a:r>
              <a:rPr lang="en-US" sz="2000" dirty="0" err="1">
                <a:latin typeface="Cambria" pitchFamily="18" charset="0"/>
              </a:rPr>
              <a:t>Tian-Jian</a:t>
            </a:r>
            <a:r>
              <a:rPr lang="en-US" sz="2000" dirty="0">
                <a:latin typeface="Cambria" pitchFamily="18" charset="0"/>
              </a:rPr>
              <a:t> </a:t>
            </a:r>
            <a:r>
              <a:rPr lang="en-US" sz="2000" dirty="0" smtClean="0">
                <a:latin typeface="Cambria" pitchFamily="18" charset="0"/>
              </a:rPr>
              <a:t>Hsu</a:t>
            </a:r>
            <a:r>
              <a:rPr lang="en-US" sz="2000" baseline="30000" dirty="0" smtClean="0">
                <a:latin typeface="Cambria" pitchFamily="18" charset="0"/>
              </a:rPr>
              <a:t>1</a:t>
            </a:r>
            <a:r>
              <a:rPr lang="en-US" sz="2000" dirty="0" smtClean="0">
                <a:latin typeface="Cambria" pitchFamily="18" charset="0"/>
              </a:rPr>
              <a:t> </a:t>
            </a:r>
            <a:r>
              <a:rPr lang="en-US" sz="2000" dirty="0">
                <a:latin typeface="Cambria" pitchFamily="18" charset="0"/>
              </a:rPr>
              <a:t>(Tom</a:t>
            </a:r>
            <a:r>
              <a:rPr lang="en-US" sz="2000" dirty="0" smtClean="0">
                <a:latin typeface="Cambria" pitchFamily="18" charset="0"/>
              </a:rPr>
              <a:t>), </a:t>
            </a:r>
            <a:r>
              <a:rPr lang="en-US" sz="2000" dirty="0" err="1" smtClean="0">
                <a:latin typeface="Cambria" panose="02040503050406030204" pitchFamily="18" charset="0"/>
                <a:cs typeface="Times New Roman" panose="02020603050405020304" pitchFamily="18" charset="0"/>
              </a:rPr>
              <a:t>Julien</a:t>
            </a:r>
            <a:r>
              <a:rPr lang="en-US" sz="2000" dirty="0" smtClean="0">
                <a:latin typeface="Cambria" panose="02040503050406030204" pitchFamily="18" charset="0"/>
                <a:cs typeface="Times New Roman" panose="02020603050405020304" pitchFamily="18" charset="0"/>
              </a:rPr>
              <a:t> Chauchat</a:t>
            </a:r>
            <a:r>
              <a:rPr lang="en-US" sz="2000" baseline="30000" dirty="0" smtClean="0">
                <a:latin typeface="Cambria" panose="02040503050406030204" pitchFamily="18" charset="0"/>
                <a:cs typeface="Times New Roman" panose="02020603050405020304" pitchFamily="18" charset="0"/>
              </a:rPr>
              <a:t>2</a:t>
            </a:r>
            <a:r>
              <a:rPr lang="en-US" sz="2000" dirty="0" smtClean="0">
                <a:latin typeface="Cambria" panose="02040503050406030204" pitchFamily="18" charset="0"/>
                <a:cs typeface="Times New Roman" panose="02020603050405020304" pitchFamily="18" charset="0"/>
              </a:rPr>
              <a:t>,</a:t>
            </a:r>
            <a:r>
              <a:rPr lang="en-US" sz="2000" dirty="0" smtClean="0">
                <a:latin typeface="Cambria" panose="02040503050406030204" pitchFamily="18" charset="0"/>
              </a:rPr>
              <a:t> </a:t>
            </a:r>
            <a:r>
              <a:rPr lang="en-US" sz="2000" dirty="0" err="1">
                <a:latin typeface="Cambria" panose="02040503050406030204" pitchFamily="18" charset="0"/>
              </a:rPr>
              <a:t>Thibaud</a:t>
            </a:r>
            <a:r>
              <a:rPr lang="en-US" sz="2000" dirty="0">
                <a:latin typeface="Cambria" panose="02040503050406030204" pitchFamily="18" charset="0"/>
              </a:rPr>
              <a:t> Revil-</a:t>
            </a:r>
            <a:r>
              <a:rPr lang="en-US" sz="2000" dirty="0" smtClean="0">
                <a:latin typeface="Cambria" panose="02040503050406030204" pitchFamily="18" charset="0"/>
              </a:rPr>
              <a:t>Baudard</a:t>
            </a:r>
            <a:r>
              <a:rPr lang="en-US" sz="2000" baseline="30000" dirty="0" smtClean="0">
                <a:latin typeface="Cambria" panose="02040503050406030204" pitchFamily="18" charset="0"/>
              </a:rPr>
              <a:t>3</a:t>
            </a:r>
          </a:p>
        </p:txBody>
      </p:sp>
      <p:sp>
        <p:nvSpPr>
          <p:cNvPr id="20" name="TextBox 19"/>
          <p:cNvSpPr txBox="1"/>
          <p:nvPr/>
        </p:nvSpPr>
        <p:spPr>
          <a:xfrm>
            <a:off x="2757145" y="3850769"/>
            <a:ext cx="6049004" cy="1015663"/>
          </a:xfrm>
          <a:prstGeom prst="rect">
            <a:avLst/>
          </a:prstGeom>
          <a:noFill/>
        </p:spPr>
        <p:txBody>
          <a:bodyPr wrap="square" rtlCol="0">
            <a:spAutoFit/>
          </a:bodyPr>
          <a:lstStyle/>
          <a:p>
            <a:pPr marL="117475" indent="-117475" algn="ctr"/>
            <a:r>
              <a:rPr lang="en-US" sz="2000" baseline="30000" dirty="0" smtClean="0">
                <a:latin typeface="Cambria"/>
                <a:cs typeface="Cambria"/>
              </a:rPr>
              <a:t>1</a:t>
            </a:r>
            <a:r>
              <a:rPr lang="en-US" sz="2000" dirty="0" smtClean="0">
                <a:latin typeface="Cambria"/>
                <a:cs typeface="Cambria"/>
              </a:rPr>
              <a:t>University of Delaware, Newark, DE, 19716, USA</a:t>
            </a:r>
          </a:p>
          <a:p>
            <a:pPr marL="117475" indent="-117475" algn="ctr"/>
            <a:r>
              <a:rPr lang="en-US" sz="2000" baseline="30000" dirty="0">
                <a:latin typeface="Cambria" panose="02040503050406030204" pitchFamily="18" charset="0"/>
                <a:cs typeface="Times New Roman" panose="02020603050405020304" pitchFamily="18" charset="0"/>
              </a:rPr>
              <a:t>2</a:t>
            </a:r>
            <a:r>
              <a:rPr lang="en-US" sz="2000" dirty="0">
                <a:latin typeface="Cambria" panose="02040503050406030204" pitchFamily="18" charset="0"/>
                <a:cs typeface="Times New Roman" panose="02020603050405020304" pitchFamily="18" charset="0"/>
              </a:rPr>
              <a:t>LEGI, Grenoble-INP, France</a:t>
            </a:r>
          </a:p>
          <a:p>
            <a:pPr marL="117475" indent="-117475" algn="ctr"/>
            <a:r>
              <a:rPr lang="en-US" sz="2000" baseline="30000" dirty="0">
                <a:latin typeface="Cambria" panose="02040503050406030204" pitchFamily="18" charset="0"/>
              </a:rPr>
              <a:t>3</a:t>
            </a:r>
            <a:r>
              <a:rPr lang="en-US" sz="2000" dirty="0">
                <a:latin typeface="Cambria" panose="02040503050406030204" pitchFamily="18" charset="0"/>
              </a:rPr>
              <a:t>LEGI, now at </a:t>
            </a:r>
            <a:r>
              <a:rPr lang="en-US" sz="2000" dirty="0" err="1">
                <a:latin typeface="Cambria" panose="02040503050406030204" pitchFamily="18" charset="0"/>
              </a:rPr>
              <a:t>Karlsruher</a:t>
            </a:r>
            <a:r>
              <a:rPr lang="en-US" sz="2000" dirty="0">
                <a:latin typeface="Cambria" panose="02040503050406030204" pitchFamily="18" charset="0"/>
              </a:rPr>
              <a:t> </a:t>
            </a:r>
            <a:r>
              <a:rPr lang="en-US" sz="2000" dirty="0" err="1">
                <a:latin typeface="Cambria" panose="02040503050406030204" pitchFamily="18" charset="0"/>
              </a:rPr>
              <a:t>Institut</a:t>
            </a:r>
            <a:r>
              <a:rPr lang="en-US" sz="2000" dirty="0">
                <a:latin typeface="Cambria" panose="02040503050406030204" pitchFamily="18" charset="0"/>
              </a:rPr>
              <a:t> </a:t>
            </a:r>
            <a:r>
              <a:rPr lang="en-US" sz="2000" dirty="0" err="1">
                <a:latin typeface="Cambria" panose="02040503050406030204" pitchFamily="18" charset="0"/>
              </a:rPr>
              <a:t>für</a:t>
            </a:r>
            <a:r>
              <a:rPr lang="en-US" sz="2000" dirty="0">
                <a:latin typeface="Cambria" panose="02040503050406030204" pitchFamily="18" charset="0"/>
              </a:rPr>
              <a:t> </a:t>
            </a:r>
            <a:r>
              <a:rPr lang="en-US" sz="2000" dirty="0" err="1" smtClean="0">
                <a:latin typeface="Cambria" panose="02040503050406030204" pitchFamily="18" charset="0"/>
              </a:rPr>
              <a:t>Technologie</a:t>
            </a:r>
            <a:endParaRPr lang="en-US" sz="2000" dirty="0">
              <a:latin typeface="Cambria" panose="02040503050406030204" pitchFamily="18" charset="0"/>
              <a:cs typeface="Times New Roman" panose="02020603050405020304" pitchFamily="18" charset="0"/>
            </a:endParaRPr>
          </a:p>
        </p:txBody>
      </p:sp>
      <p:pic>
        <p:nvPicPr>
          <p:cNvPr id="11" name="Picture 2" descr="lo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840" y="4491332"/>
            <a:ext cx="1642914" cy="590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9239012" y="3733207"/>
            <a:ext cx="1644186" cy="670006"/>
          </a:xfrm>
          <a:prstGeom prst="rect">
            <a:avLst/>
          </a:prstGeom>
          <a:noFill/>
          <a:ln w="9525">
            <a:noFill/>
            <a:miter lim="800000"/>
            <a:headEnd/>
            <a:tailEnd/>
          </a:ln>
        </p:spPr>
      </p:pic>
      <p:pic>
        <p:nvPicPr>
          <p:cNvPr id="13" name="Picture 12" descr="nsf1.jpg"/>
          <p:cNvPicPr>
            <a:picLocks noChangeAspect="1"/>
          </p:cNvPicPr>
          <p:nvPr/>
        </p:nvPicPr>
        <p:blipFill>
          <a:blip r:embed="rId5" cstate="print"/>
          <a:srcRect/>
          <a:stretch>
            <a:fillRect/>
          </a:stretch>
        </p:blipFill>
        <p:spPr bwMode="auto">
          <a:xfrm>
            <a:off x="2803616" y="5316312"/>
            <a:ext cx="946177" cy="951433"/>
          </a:xfrm>
          <a:prstGeom prst="rect">
            <a:avLst/>
          </a:prstGeom>
          <a:noFill/>
          <a:ln w="9525">
            <a:noFill/>
            <a:miter lim="800000"/>
            <a:headEnd/>
            <a:tailEnd/>
          </a:ln>
        </p:spPr>
      </p:pic>
      <p:pic>
        <p:nvPicPr>
          <p:cNvPr id="14" name="Picture 2584" descr="blue_gold_150dpi"/>
          <p:cNvPicPr>
            <a:picLocks noChangeAspect="1" noChangeArrowheads="1"/>
          </p:cNvPicPr>
          <p:nvPr/>
        </p:nvPicPr>
        <p:blipFill>
          <a:blip r:embed="rId6" cstate="print"/>
          <a:srcRect/>
          <a:stretch>
            <a:fillRect/>
          </a:stretch>
        </p:blipFill>
        <p:spPr bwMode="auto">
          <a:xfrm>
            <a:off x="4177391" y="5497424"/>
            <a:ext cx="1210088" cy="656051"/>
          </a:xfrm>
          <a:prstGeom prst="rect">
            <a:avLst/>
          </a:prstGeom>
          <a:noFill/>
          <a:ln w="12700">
            <a:noFill/>
            <a:miter lim="800000"/>
            <a:headEnd/>
            <a:tailEnd/>
          </a:ln>
          <a:effectLst/>
        </p:spPr>
      </p:pic>
      <p:pic>
        <p:nvPicPr>
          <p:cNvPr id="15" name="Picture 2" descr="https://mills.hpc.udel.edu/images/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245" y="5423552"/>
            <a:ext cx="859572" cy="8595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www.nsf.gov/news/mmg/media/images/XSEDE2_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4436" y="5283438"/>
            <a:ext cx="1866900" cy="117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141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rtley_beach_Toms_river.jpg"/>
          <p:cNvPicPr>
            <a:picLocks noChangeAspect="1"/>
          </p:cNvPicPr>
          <p:nvPr/>
        </p:nvPicPr>
        <p:blipFill>
          <a:blip r:embed="rId3" cstate="print"/>
          <a:stretch>
            <a:fillRect/>
          </a:stretch>
        </p:blipFill>
        <p:spPr>
          <a:xfrm>
            <a:off x="7365109" y="2204049"/>
            <a:ext cx="3955690" cy="2635144"/>
          </a:xfrm>
          <a:prstGeom prst="rect">
            <a:avLst/>
          </a:prstGeom>
        </p:spPr>
      </p:pic>
      <p:sp>
        <p:nvSpPr>
          <p:cNvPr id="8" name="Rectangle 7"/>
          <p:cNvSpPr/>
          <p:nvPr/>
        </p:nvSpPr>
        <p:spPr>
          <a:xfrm>
            <a:off x="7388242" y="4839193"/>
            <a:ext cx="4056699" cy="523220"/>
          </a:xfrm>
          <a:prstGeom prst="rect">
            <a:avLst/>
          </a:prstGeom>
        </p:spPr>
        <p:txBody>
          <a:bodyPr wrap="square">
            <a:spAutoFit/>
          </a:bodyPr>
          <a:lstStyle/>
          <a:p>
            <a:r>
              <a:rPr lang="en-US" sz="1400" dirty="0" err="1">
                <a:latin typeface="Times New Roman" pitchFamily="18" charset="0"/>
                <a:cs typeface="Times New Roman" pitchFamily="18" charset="0"/>
              </a:rPr>
              <a:t>Ortley</a:t>
            </a:r>
            <a:r>
              <a:rPr lang="en-US" sz="1400" dirty="0">
                <a:latin typeface="Times New Roman" pitchFamily="18" charset="0"/>
                <a:cs typeface="Times New Roman" pitchFamily="18" charset="0"/>
              </a:rPr>
              <a:t> Beach, Toms River, NJ after Hurricane Sandy. Adopted from </a:t>
            </a:r>
            <a:r>
              <a:rPr lang="en-US" sz="1400" i="1" dirty="0">
                <a:latin typeface="Times New Roman" pitchFamily="18" charset="0"/>
                <a:cs typeface="Times New Roman" pitchFamily="18" charset="0"/>
              </a:rPr>
              <a:t>Star Ledger</a:t>
            </a:r>
            <a:r>
              <a:rPr lang="en-US" sz="1400" dirty="0">
                <a:latin typeface="Times New Roman" pitchFamily="18" charset="0"/>
                <a:cs typeface="Times New Roman" pitchFamily="18" charset="0"/>
              </a:rPr>
              <a:t>.</a:t>
            </a:r>
          </a:p>
        </p:txBody>
      </p:sp>
      <p:sp>
        <p:nvSpPr>
          <p:cNvPr id="2" name="Rectangle 1"/>
          <p:cNvSpPr/>
          <p:nvPr/>
        </p:nvSpPr>
        <p:spPr>
          <a:xfrm>
            <a:off x="377103" y="317763"/>
            <a:ext cx="1777731" cy="461665"/>
          </a:xfrm>
          <a:prstGeom prst="rect">
            <a:avLst/>
          </a:prstGeom>
        </p:spPr>
        <p:txBody>
          <a:bodyPr wrap="none">
            <a:spAutoFit/>
          </a:bodyPr>
          <a:lstStyle/>
          <a:p>
            <a:pPr>
              <a:spcAft>
                <a:spcPts val="1200"/>
              </a:spcAft>
            </a:pPr>
            <a:r>
              <a:rPr lang="en-US" sz="2400" b="1" u="sng" dirty="0" smtClean="0">
                <a:solidFill>
                  <a:srgbClr val="000000"/>
                </a:solidFill>
                <a:latin typeface="Cambria" pitchFamily="18" charset="0"/>
              </a:rPr>
              <a:t>Motivation</a:t>
            </a:r>
            <a:endParaRPr lang="en-US" sz="2400" b="1" u="sng" dirty="0">
              <a:solidFill>
                <a:srgbClr val="000000"/>
              </a:solidFill>
              <a:latin typeface="Cambria" pitchFamily="18" charset="0"/>
            </a:endParaRPr>
          </a:p>
        </p:txBody>
      </p:sp>
      <p:sp>
        <p:nvSpPr>
          <p:cNvPr id="13" name="TextBox 12"/>
          <p:cNvSpPr txBox="1"/>
          <p:nvPr/>
        </p:nvSpPr>
        <p:spPr>
          <a:xfrm>
            <a:off x="481333" y="1976976"/>
            <a:ext cx="6599599" cy="923330"/>
          </a:xfrm>
          <a:prstGeom prst="rect">
            <a:avLst/>
          </a:prstGeom>
          <a:noFill/>
        </p:spPr>
        <p:txBody>
          <a:bodyPr wrap="square" rtlCol="0">
            <a:spAutoFit/>
          </a:bodyPr>
          <a:lstStyle/>
          <a:p>
            <a:pPr marL="285750" indent="-285750">
              <a:buFont typeface="Wingdings" charset="2"/>
              <a:buChar char="q"/>
            </a:pPr>
            <a:r>
              <a:rPr lang="en-US" b="1" dirty="0" smtClean="0">
                <a:latin typeface="Cambria"/>
                <a:cs typeface="Cambria"/>
              </a:rPr>
              <a:t>Accelerated sea-level-rise</a:t>
            </a:r>
            <a:r>
              <a:rPr lang="en-US" dirty="0" smtClean="0">
                <a:latin typeface="Cambria"/>
                <a:cs typeface="Cambria"/>
              </a:rPr>
              <a:t>, due to the global climate change during the past century, makes coastal zone more vulnerable to natural hazards such as storm surges.</a:t>
            </a:r>
            <a:endParaRPr lang="en-US" dirty="0">
              <a:latin typeface="Cambria"/>
              <a:cs typeface="Cambria"/>
            </a:endParaRPr>
          </a:p>
        </p:txBody>
      </p:sp>
      <p:sp>
        <p:nvSpPr>
          <p:cNvPr id="14" name="TextBox 13"/>
          <p:cNvSpPr txBox="1"/>
          <p:nvPr/>
        </p:nvSpPr>
        <p:spPr>
          <a:xfrm>
            <a:off x="535552" y="5449462"/>
            <a:ext cx="10894056" cy="923330"/>
          </a:xfrm>
          <a:prstGeom prst="rect">
            <a:avLst/>
          </a:prstGeom>
          <a:noFill/>
        </p:spPr>
        <p:txBody>
          <a:bodyPr wrap="square" rtlCol="0">
            <a:spAutoFit/>
          </a:bodyPr>
          <a:lstStyle/>
          <a:p>
            <a:pPr marL="285750" indent="-285750">
              <a:buFont typeface="Wingdings" charset="2"/>
              <a:buChar char="q"/>
            </a:pPr>
            <a:r>
              <a:rPr lang="en-US" dirty="0" smtClean="0">
                <a:latin typeface="Cambria"/>
                <a:cs typeface="Cambria"/>
              </a:rPr>
              <a:t>Studying Sediment transport is essential </a:t>
            </a:r>
            <a:r>
              <a:rPr lang="en-US" b="1" dirty="0" smtClean="0">
                <a:latin typeface="Cambria"/>
                <a:cs typeface="Cambria"/>
              </a:rPr>
              <a:t>for beach erosion and recovery</a:t>
            </a:r>
            <a:r>
              <a:rPr lang="en-US" dirty="0" smtClean="0">
                <a:latin typeface="Cambria"/>
                <a:cs typeface="Cambria"/>
              </a:rPr>
              <a:t>, however, field evidences suggest that the </a:t>
            </a:r>
            <a:r>
              <a:rPr lang="en-US" dirty="0">
                <a:latin typeface="Cambria"/>
                <a:cs typeface="Cambria"/>
              </a:rPr>
              <a:t>mechanisms critical in major storm condition were not parameterized </a:t>
            </a:r>
            <a:r>
              <a:rPr lang="en-US" dirty="0" smtClean="0">
                <a:latin typeface="Cambria"/>
                <a:cs typeface="Cambria"/>
              </a:rPr>
              <a:t>properly by state-of-the-art sediment transport models (Foster et al., 2006; Cheng et al., 2016).</a:t>
            </a:r>
            <a:endParaRPr lang="en-US" dirty="0">
              <a:latin typeface="Cambria"/>
              <a:cs typeface="Cambria"/>
            </a:endParaRPr>
          </a:p>
        </p:txBody>
      </p:sp>
      <p:pic>
        <p:nvPicPr>
          <p:cNvPr id="4" name="Picture 3"/>
          <p:cNvPicPr>
            <a:picLocks noChangeAspect="1"/>
          </p:cNvPicPr>
          <p:nvPr/>
        </p:nvPicPr>
        <p:blipFill>
          <a:blip r:embed="rId4"/>
          <a:stretch>
            <a:fillRect/>
          </a:stretch>
        </p:blipFill>
        <p:spPr>
          <a:xfrm>
            <a:off x="1060825" y="2997492"/>
            <a:ext cx="5588000" cy="1841500"/>
          </a:xfrm>
          <a:prstGeom prst="rect">
            <a:avLst/>
          </a:prstGeom>
        </p:spPr>
      </p:pic>
      <p:sp>
        <p:nvSpPr>
          <p:cNvPr id="5" name="Rectangle 4"/>
          <p:cNvSpPr/>
          <p:nvPr/>
        </p:nvSpPr>
        <p:spPr>
          <a:xfrm>
            <a:off x="1185416" y="4845574"/>
            <a:ext cx="5351645" cy="338554"/>
          </a:xfrm>
          <a:prstGeom prst="rect">
            <a:avLst/>
          </a:prstGeom>
        </p:spPr>
        <p:txBody>
          <a:bodyPr wrap="none">
            <a:spAutoFit/>
          </a:bodyPr>
          <a:lstStyle/>
          <a:p>
            <a:r>
              <a:rPr lang="en-US" sz="1600" dirty="0" smtClean="0">
                <a:latin typeface="Cambria"/>
                <a:cs typeface="Cambria"/>
              </a:rPr>
              <a:t>Figure adopted from </a:t>
            </a:r>
            <a:r>
              <a:rPr lang="en-US" sz="1600" i="1" dirty="0" smtClean="0">
                <a:latin typeface="Cambria"/>
                <a:cs typeface="Cambria"/>
              </a:rPr>
              <a:t>https</a:t>
            </a:r>
            <a:r>
              <a:rPr lang="en-US" sz="1600" i="1" dirty="0">
                <a:latin typeface="Cambria"/>
                <a:cs typeface="Cambria"/>
              </a:rPr>
              <a:t>://storm-</a:t>
            </a:r>
            <a:r>
              <a:rPr lang="en-US" sz="1600" i="1" dirty="0" err="1">
                <a:latin typeface="Cambria"/>
                <a:cs typeface="Cambria"/>
              </a:rPr>
              <a:t>surge.org</a:t>
            </a:r>
            <a:r>
              <a:rPr lang="en-US" sz="1600" i="1" dirty="0">
                <a:latin typeface="Cambria"/>
                <a:cs typeface="Cambria"/>
              </a:rPr>
              <a:t>/the-science/</a:t>
            </a:r>
          </a:p>
        </p:txBody>
      </p:sp>
      <p:sp>
        <p:nvSpPr>
          <p:cNvPr id="6" name="Right Arrow 5"/>
          <p:cNvSpPr/>
          <p:nvPr/>
        </p:nvSpPr>
        <p:spPr>
          <a:xfrm>
            <a:off x="6723530" y="3349357"/>
            <a:ext cx="612588" cy="5677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83421" y="951932"/>
            <a:ext cx="10837378" cy="923330"/>
          </a:xfrm>
          <a:prstGeom prst="rect">
            <a:avLst/>
          </a:prstGeom>
          <a:noFill/>
        </p:spPr>
        <p:txBody>
          <a:bodyPr wrap="square" rtlCol="0">
            <a:spAutoFit/>
          </a:bodyPr>
          <a:lstStyle/>
          <a:p>
            <a:pPr marL="285750" indent="-285750">
              <a:buFont typeface="Wingdings" charset="2"/>
              <a:buChar char="q"/>
            </a:pPr>
            <a:r>
              <a:rPr lang="en-US" dirty="0">
                <a:latin typeface="Cambria"/>
                <a:cs typeface="Cambria"/>
              </a:rPr>
              <a:t>The coastal </a:t>
            </a:r>
            <a:r>
              <a:rPr lang="en-US" dirty="0" smtClean="0">
                <a:latin typeface="Cambria"/>
                <a:cs typeface="Cambria"/>
              </a:rPr>
              <a:t>zone is a very important </a:t>
            </a:r>
            <a:r>
              <a:rPr lang="en-US" b="1" dirty="0" smtClean="0">
                <a:latin typeface="Cambria"/>
                <a:cs typeface="Cambria"/>
              </a:rPr>
              <a:t>human habitat </a:t>
            </a:r>
            <a:r>
              <a:rPr lang="en-US" dirty="0" smtClean="0">
                <a:latin typeface="Cambria"/>
                <a:cs typeface="Cambria"/>
              </a:rPr>
              <a:t>of high </a:t>
            </a:r>
            <a:r>
              <a:rPr lang="en-US" dirty="0">
                <a:latin typeface="Cambria"/>
                <a:cs typeface="Cambria"/>
              </a:rPr>
              <a:t>ecological diversity and critical economic importance. </a:t>
            </a:r>
            <a:r>
              <a:rPr lang="en-US" dirty="0" smtClean="0">
                <a:latin typeface="Cambria"/>
                <a:cs typeface="Cambria"/>
              </a:rPr>
              <a:t>Over </a:t>
            </a:r>
            <a:r>
              <a:rPr lang="en-US" dirty="0">
                <a:latin typeface="Cambria"/>
                <a:cs typeface="Cambria"/>
              </a:rPr>
              <a:t>38% of the world's population lives within 100 km of the coast or </a:t>
            </a:r>
            <a:r>
              <a:rPr lang="en-US" dirty="0" smtClean="0">
                <a:latin typeface="Cambria"/>
                <a:cs typeface="Cambria"/>
              </a:rPr>
              <a:t>estuaries (1995, from </a:t>
            </a:r>
            <a:r>
              <a:rPr lang="en-US" i="1" dirty="0" smtClean="0">
                <a:latin typeface="Cambria"/>
                <a:cs typeface="Cambria"/>
              </a:rPr>
              <a:t>World Resource Institute</a:t>
            </a:r>
            <a:r>
              <a:rPr lang="en-US" dirty="0" smtClean="0">
                <a:latin typeface="Cambria"/>
                <a:cs typeface="Cambria"/>
              </a:rPr>
              <a:t>).</a:t>
            </a:r>
            <a:endParaRPr lang="en-US" dirty="0">
              <a:latin typeface="Cambria"/>
              <a:cs typeface="Cambria"/>
            </a:endParaRPr>
          </a:p>
        </p:txBody>
      </p:sp>
    </p:spTree>
    <p:extLst>
      <p:ext uri="{BB962C8B-B14F-4D97-AF65-F5344CB8AC3E}">
        <p14:creationId xmlns:p14="http://schemas.microsoft.com/office/powerpoint/2010/main" val="29920433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301" t="7563" r="42212"/>
          <a:stretch/>
        </p:blipFill>
        <p:spPr>
          <a:xfrm>
            <a:off x="2882219" y="1693124"/>
            <a:ext cx="3010581" cy="3619049"/>
          </a:xfrm>
          <a:prstGeom prst="rect">
            <a:avLst/>
          </a:prstGeom>
        </p:spPr>
      </p:pic>
      <p:sp>
        <p:nvSpPr>
          <p:cNvPr id="9" name="TextBox 8"/>
          <p:cNvSpPr txBox="1"/>
          <p:nvPr/>
        </p:nvSpPr>
        <p:spPr>
          <a:xfrm>
            <a:off x="1117601" y="5359401"/>
            <a:ext cx="4609915" cy="400105"/>
          </a:xfrm>
          <a:prstGeom prst="rect">
            <a:avLst/>
          </a:prstGeom>
          <a:noFill/>
        </p:spPr>
        <p:txBody>
          <a:bodyPr wrap="none" lIns="121917" tIns="60958" rIns="121917" bIns="60958" rtlCol="0">
            <a:spAutoFit/>
          </a:bodyPr>
          <a:lstStyle/>
          <a:p>
            <a:r>
              <a:rPr lang="en-US" dirty="0">
                <a:latin typeface="Times"/>
                <a:cs typeface="Times"/>
              </a:rPr>
              <a:t>Adopted from Yu et al. (2012), </a:t>
            </a:r>
            <a:r>
              <a:rPr lang="en-US" i="1" dirty="0">
                <a:latin typeface="Times"/>
                <a:cs typeface="Times"/>
              </a:rPr>
              <a:t>Adv. Water Res</a:t>
            </a:r>
            <a:r>
              <a:rPr lang="en-US" dirty="0">
                <a:latin typeface="Times"/>
                <a:cs typeface="Times"/>
              </a:rPr>
              <a:t>.</a:t>
            </a:r>
          </a:p>
        </p:txBody>
      </p:sp>
      <p:sp>
        <p:nvSpPr>
          <p:cNvPr id="10" name="Title 1"/>
          <p:cNvSpPr txBox="1">
            <a:spLocks/>
          </p:cNvSpPr>
          <p:nvPr/>
        </p:nvSpPr>
        <p:spPr>
          <a:xfrm>
            <a:off x="406400" y="482600"/>
            <a:ext cx="8128000" cy="629920"/>
          </a:xfrm>
          <a:prstGeom prst="rect">
            <a:avLst/>
          </a:prstGeom>
        </p:spPr>
        <p:txBody>
          <a:bodyPr lIns="121917" tIns="60958" rIns="121917" bIns="60958"/>
          <a:lstStyle>
            <a:lvl1pPr algn="l" rtl="0" eaLnBrk="1" latinLnBrk="0" hangingPunct="1">
              <a:spcBef>
                <a:spcPct val="0"/>
              </a:spcBef>
              <a:buNone/>
              <a:defRPr sz="4200" kern="1200">
                <a:solidFill>
                  <a:schemeClr val="tx2"/>
                </a:solidFill>
                <a:latin typeface="+mj-lt"/>
                <a:ea typeface="+mj-ea"/>
                <a:cs typeface="+mj-cs"/>
              </a:defRPr>
            </a:lvl1pPr>
            <a:extLst/>
          </a:lstStyle>
          <a:p>
            <a:r>
              <a:rPr lang="en-US" sz="2700" b="1" u="sng" dirty="0">
                <a:solidFill>
                  <a:schemeClr val="tx1"/>
                </a:solidFill>
                <a:latin typeface="Times"/>
                <a:cs typeface="Times"/>
              </a:rPr>
              <a:t>Eulerian Two-phase Model for Sediment Transport </a:t>
            </a:r>
          </a:p>
        </p:txBody>
      </p:sp>
      <p:sp>
        <p:nvSpPr>
          <p:cNvPr id="14" name="Text Box 11"/>
          <p:cNvSpPr txBox="1">
            <a:spLocks noChangeArrowheads="1"/>
          </p:cNvSpPr>
          <p:nvPr/>
        </p:nvSpPr>
        <p:spPr bwMode="auto">
          <a:xfrm>
            <a:off x="6313118" y="1295209"/>
            <a:ext cx="5611660" cy="4314510"/>
          </a:xfrm>
          <a:prstGeom prst="rect">
            <a:avLst/>
          </a:prstGeom>
          <a:noFill/>
          <a:ln w="9525">
            <a:noFill/>
            <a:miter lim="800000"/>
            <a:headEnd/>
            <a:tailEnd/>
          </a:ln>
        </p:spPr>
        <p:txBody>
          <a:bodyPr wrap="square" lIns="121917" tIns="60958" rIns="121917" bIns="60958">
            <a:spAutoFit/>
          </a:bodyPr>
          <a:lstStyle/>
          <a:p>
            <a:pPr>
              <a:lnSpc>
                <a:spcPct val="90000"/>
              </a:lnSpc>
              <a:spcAft>
                <a:spcPts val="800"/>
              </a:spcAft>
            </a:pPr>
            <a:r>
              <a:rPr lang="en-US" sz="2100" b="1" u="sng" dirty="0">
                <a:solidFill>
                  <a:srgbClr val="000000"/>
                </a:solidFill>
                <a:latin typeface="Times"/>
                <a:cs typeface="Times"/>
              </a:rPr>
              <a:t>Why two-phase model?</a:t>
            </a:r>
          </a:p>
          <a:p>
            <a:pPr marL="380990" indent="-380990">
              <a:lnSpc>
                <a:spcPct val="90000"/>
              </a:lnSpc>
              <a:spcAft>
                <a:spcPts val="800"/>
              </a:spcAft>
              <a:buFont typeface="Wingdings" panose="05000000000000000000" pitchFamily="2" charset="2"/>
              <a:buChar char="§"/>
            </a:pPr>
            <a:r>
              <a:rPr lang="en-US" dirty="0">
                <a:solidFill>
                  <a:srgbClr val="000000"/>
                </a:solidFill>
                <a:latin typeface="Times"/>
                <a:cs typeface="Times"/>
              </a:rPr>
              <a:t>Using two-phase flow equations with </a:t>
            </a:r>
            <a:r>
              <a:rPr lang="en-US" dirty="0" smtClean="0">
                <a:solidFill>
                  <a:srgbClr val="000000"/>
                </a:solidFill>
                <a:latin typeface="Times"/>
                <a:cs typeface="Times"/>
              </a:rPr>
              <a:t>closures </a:t>
            </a:r>
            <a:r>
              <a:rPr lang="en-US" dirty="0">
                <a:solidFill>
                  <a:srgbClr val="000000"/>
                </a:solidFill>
                <a:latin typeface="Times"/>
                <a:cs typeface="Times"/>
              </a:rPr>
              <a:t>on interphase momentum transfer (e.g. drag), particle stresses and turbulence-sediment interaction, </a:t>
            </a:r>
            <a:r>
              <a:rPr lang="en-US" b="1" dirty="0">
                <a:solidFill>
                  <a:srgbClr val="000000"/>
                </a:solidFill>
                <a:latin typeface="Times"/>
                <a:cs typeface="Times"/>
              </a:rPr>
              <a:t>full profiles of transport </a:t>
            </a:r>
            <a:r>
              <a:rPr lang="en-US" dirty="0">
                <a:solidFill>
                  <a:srgbClr val="000000"/>
                </a:solidFill>
                <a:latin typeface="Times"/>
                <a:cs typeface="Times"/>
              </a:rPr>
              <a:t>can be obtained. </a:t>
            </a:r>
          </a:p>
          <a:p>
            <a:pPr marL="380990" indent="-380990">
              <a:lnSpc>
                <a:spcPct val="90000"/>
              </a:lnSpc>
              <a:spcAft>
                <a:spcPts val="800"/>
              </a:spcAft>
              <a:buFont typeface="Wingdings" panose="05000000000000000000" pitchFamily="2" charset="2"/>
              <a:buChar char="§"/>
            </a:pPr>
            <a:r>
              <a:rPr lang="en-US" dirty="0">
                <a:solidFill>
                  <a:srgbClr val="000000"/>
                </a:solidFill>
                <a:latin typeface="Times"/>
                <a:cs typeface="Times"/>
              </a:rPr>
              <a:t>Conventional </a:t>
            </a:r>
            <a:r>
              <a:rPr lang="en-US" dirty="0" err="1">
                <a:solidFill>
                  <a:srgbClr val="000000"/>
                </a:solidFill>
                <a:latin typeface="Times"/>
                <a:cs typeface="Times"/>
              </a:rPr>
              <a:t>bedload</a:t>
            </a:r>
            <a:r>
              <a:rPr lang="en-US" dirty="0">
                <a:solidFill>
                  <a:srgbClr val="000000"/>
                </a:solidFill>
                <a:latin typeface="Times"/>
                <a:cs typeface="Times"/>
              </a:rPr>
              <a:t>/suspended load assumptions are not necessary.</a:t>
            </a:r>
          </a:p>
          <a:p>
            <a:pPr marL="380990" indent="-380990">
              <a:lnSpc>
                <a:spcPct val="90000"/>
              </a:lnSpc>
              <a:spcAft>
                <a:spcPts val="800"/>
              </a:spcAft>
              <a:buFont typeface="Wingdings" panose="05000000000000000000" pitchFamily="2" charset="2"/>
              <a:buChar char="§"/>
            </a:pPr>
            <a:r>
              <a:rPr lang="en-US" b="1" dirty="0" err="1" smtClean="0">
                <a:latin typeface="Times"/>
                <a:cs typeface="Times"/>
              </a:rPr>
              <a:t>SedFOAM</a:t>
            </a:r>
            <a:r>
              <a:rPr lang="en-US" b="1" dirty="0" smtClean="0">
                <a:latin typeface="Times"/>
                <a:cs typeface="Times"/>
              </a:rPr>
              <a:t> (</a:t>
            </a:r>
            <a:r>
              <a:rPr lang="en-US" dirty="0" smtClean="0">
                <a:latin typeface="Times"/>
                <a:cs typeface="Times"/>
              </a:rPr>
              <a:t>Cheng </a:t>
            </a:r>
            <a:r>
              <a:rPr lang="en-US" dirty="0">
                <a:latin typeface="Times"/>
                <a:cs typeface="Times"/>
              </a:rPr>
              <a:t>et </a:t>
            </a:r>
            <a:r>
              <a:rPr lang="en-US" dirty="0" smtClean="0">
                <a:latin typeface="Times"/>
                <a:cs typeface="Times"/>
              </a:rPr>
              <a:t>al</a:t>
            </a:r>
            <a:r>
              <a:rPr lang="en-US" dirty="0">
                <a:latin typeface="Times"/>
                <a:cs typeface="Times"/>
              </a:rPr>
              <a:t>., 2016, </a:t>
            </a:r>
            <a:r>
              <a:rPr lang="en-US" i="1" dirty="0">
                <a:latin typeface="Times"/>
                <a:cs typeface="Times"/>
              </a:rPr>
              <a:t>Coastal Engineering</a:t>
            </a:r>
            <a:r>
              <a:rPr lang="en-US" dirty="0">
                <a:latin typeface="Times"/>
                <a:cs typeface="Times"/>
              </a:rPr>
              <a:t>, under </a:t>
            </a:r>
            <a:r>
              <a:rPr lang="en-US" dirty="0" smtClean="0">
                <a:latin typeface="Times"/>
                <a:cs typeface="Times"/>
              </a:rPr>
              <a:t>revision),</a:t>
            </a:r>
            <a:r>
              <a:rPr lang="en-US" b="1" dirty="0" smtClean="0">
                <a:latin typeface="Times"/>
                <a:cs typeface="Times"/>
              </a:rPr>
              <a:t> </a:t>
            </a:r>
            <a:r>
              <a:rPr lang="en-US" dirty="0" smtClean="0">
                <a:latin typeface="Times"/>
                <a:cs typeface="Times"/>
              </a:rPr>
              <a:t>an</a:t>
            </a:r>
            <a:r>
              <a:rPr lang="en-US" i="1" dirty="0" smtClean="0">
                <a:latin typeface="Times"/>
                <a:cs typeface="Times"/>
              </a:rPr>
              <a:t> </a:t>
            </a:r>
            <a:r>
              <a:rPr lang="en-US" dirty="0" smtClean="0">
                <a:latin typeface="Times"/>
                <a:cs typeface="Times"/>
              </a:rPr>
              <a:t>Eulerian two-phase model </a:t>
            </a:r>
            <a:r>
              <a:rPr lang="en-US" dirty="0">
                <a:latin typeface="Times"/>
                <a:cs typeface="Times"/>
              </a:rPr>
              <a:t>based on a  </a:t>
            </a:r>
            <a:r>
              <a:rPr lang="en-US" i="1" dirty="0">
                <a:latin typeface="Times"/>
                <a:cs typeface="Times"/>
              </a:rPr>
              <a:t>k-ɛ</a:t>
            </a:r>
            <a:r>
              <a:rPr lang="en-US" dirty="0">
                <a:latin typeface="Times"/>
                <a:cs typeface="Times"/>
              </a:rPr>
              <a:t> </a:t>
            </a:r>
            <a:r>
              <a:rPr lang="en-US" dirty="0" smtClean="0">
                <a:latin typeface="Times"/>
                <a:cs typeface="Times"/>
              </a:rPr>
              <a:t>turbulence model,</a:t>
            </a:r>
            <a:r>
              <a:rPr lang="en-US" dirty="0" smtClean="0">
                <a:solidFill>
                  <a:srgbClr val="000000"/>
                </a:solidFill>
                <a:latin typeface="Times"/>
                <a:cs typeface="Times"/>
              </a:rPr>
              <a:t> </a:t>
            </a:r>
            <a:r>
              <a:rPr lang="en-US" dirty="0">
                <a:solidFill>
                  <a:srgbClr val="000000"/>
                </a:solidFill>
                <a:latin typeface="Times"/>
                <a:cs typeface="Times"/>
              </a:rPr>
              <a:t>is publically available via Community Surface Dynamics and </a:t>
            </a:r>
            <a:r>
              <a:rPr lang="en-US" dirty="0" smtClean="0">
                <a:solidFill>
                  <a:srgbClr val="000000"/>
                </a:solidFill>
                <a:latin typeface="Times"/>
                <a:cs typeface="Times"/>
              </a:rPr>
              <a:t>Modeling System </a:t>
            </a:r>
            <a:r>
              <a:rPr lang="en-US" dirty="0">
                <a:solidFill>
                  <a:srgbClr val="000000"/>
                </a:solidFill>
                <a:latin typeface="Times"/>
                <a:cs typeface="Times"/>
              </a:rPr>
              <a:t>(</a:t>
            </a:r>
            <a:r>
              <a:rPr lang="en-US" b="1" dirty="0">
                <a:solidFill>
                  <a:srgbClr val="000000"/>
                </a:solidFill>
                <a:latin typeface="Times"/>
                <a:cs typeface="Times"/>
              </a:rPr>
              <a:t>CSDMS</a:t>
            </a:r>
            <a:r>
              <a:rPr lang="en-US" dirty="0">
                <a:solidFill>
                  <a:srgbClr val="000000"/>
                </a:solidFill>
                <a:latin typeface="Times"/>
                <a:cs typeface="Times"/>
              </a:rPr>
              <a:t>) </a:t>
            </a:r>
            <a:r>
              <a:rPr lang="en-US" dirty="0" smtClean="0">
                <a:solidFill>
                  <a:srgbClr val="000000"/>
                </a:solidFill>
                <a:latin typeface="Times"/>
                <a:cs typeface="Times"/>
              </a:rPr>
              <a:t>model repository </a:t>
            </a:r>
            <a:r>
              <a:rPr lang="en-US" dirty="0">
                <a:solidFill>
                  <a:srgbClr val="000000"/>
                </a:solidFill>
                <a:latin typeface="Times"/>
                <a:cs typeface="Times"/>
              </a:rPr>
              <a:t>maintained by GitHub</a:t>
            </a:r>
            <a:r>
              <a:rPr lang="en-US" dirty="0" smtClean="0">
                <a:solidFill>
                  <a:srgbClr val="000000"/>
                </a:solidFill>
                <a:latin typeface="Times"/>
                <a:cs typeface="Times"/>
              </a:rPr>
              <a:t>.</a:t>
            </a:r>
          </a:p>
          <a:p>
            <a:pPr marL="380990" indent="-380990">
              <a:lnSpc>
                <a:spcPct val="90000"/>
              </a:lnSpc>
              <a:spcAft>
                <a:spcPts val="800"/>
              </a:spcAft>
              <a:buFont typeface="Wingdings" panose="05000000000000000000" pitchFamily="2" charset="2"/>
              <a:buChar char="§"/>
            </a:pPr>
            <a:r>
              <a:rPr lang="en-US" dirty="0" smtClean="0">
                <a:solidFill>
                  <a:srgbClr val="000000"/>
                </a:solidFill>
                <a:latin typeface="Times"/>
                <a:cs typeface="Times"/>
              </a:rPr>
              <a:t>A CSDMS clinic was hosted on </a:t>
            </a:r>
            <a:r>
              <a:rPr lang="en-US" dirty="0" err="1" smtClean="0">
                <a:solidFill>
                  <a:srgbClr val="000000"/>
                </a:solidFill>
                <a:latin typeface="Times"/>
                <a:cs typeface="Times"/>
              </a:rPr>
              <a:t>SedFOAM</a:t>
            </a:r>
            <a:r>
              <a:rPr lang="en-US" dirty="0">
                <a:solidFill>
                  <a:srgbClr val="000000"/>
                </a:solidFill>
                <a:latin typeface="Times"/>
                <a:cs typeface="Times"/>
              </a:rPr>
              <a:t> in </a:t>
            </a:r>
            <a:r>
              <a:rPr lang="en-US" dirty="0" smtClean="0">
                <a:solidFill>
                  <a:srgbClr val="000000"/>
                </a:solidFill>
                <a:latin typeface="Times"/>
                <a:cs typeface="Times"/>
              </a:rPr>
              <a:t>2015: </a:t>
            </a:r>
            <a:r>
              <a:rPr lang="en-US" dirty="0" smtClean="0">
                <a:solidFill>
                  <a:srgbClr val="000000"/>
                </a:solidFill>
                <a:latin typeface="Times"/>
                <a:cs typeface="Times"/>
                <a:hlinkClick r:id="rId4"/>
              </a:rPr>
              <a:t>https://csdms.colorado.edu/wiki/CSDMS_2015_annual_meeting_Tom_Hsu</a:t>
            </a:r>
            <a:endParaRPr lang="en-US" dirty="0" smtClean="0">
              <a:solidFill>
                <a:srgbClr val="000000"/>
              </a:solidFill>
              <a:latin typeface="Times"/>
              <a:cs typeface="Times"/>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6997" t="7563" r="10356"/>
          <a:stretch/>
        </p:blipFill>
        <p:spPr>
          <a:xfrm>
            <a:off x="876626" y="1701801"/>
            <a:ext cx="2069775" cy="3619049"/>
          </a:xfrm>
          <a:prstGeom prst="rect">
            <a:avLst/>
          </a:prstGeom>
        </p:spPr>
      </p:pic>
      <p:cxnSp>
        <p:nvCxnSpPr>
          <p:cNvPr id="3" name="Straight Connector 2"/>
          <p:cNvCxnSpPr/>
          <p:nvPr/>
        </p:nvCxnSpPr>
        <p:spPr>
          <a:xfrm flipV="1">
            <a:off x="2946400" y="1701800"/>
            <a:ext cx="0" cy="35966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39049" y="1295401"/>
            <a:ext cx="1847199" cy="415494"/>
          </a:xfrm>
          <a:prstGeom prst="rect">
            <a:avLst/>
          </a:prstGeom>
          <a:noFill/>
        </p:spPr>
        <p:txBody>
          <a:bodyPr wrap="square" lIns="121917" tIns="60958" rIns="121917" bIns="60958" rtlCol="0">
            <a:spAutoFit/>
          </a:bodyPr>
          <a:lstStyle/>
          <a:p>
            <a:r>
              <a:rPr lang="en-US" sz="1900" dirty="0">
                <a:latin typeface="Times"/>
                <a:cs typeface="Times"/>
              </a:rPr>
              <a:t>(a</a:t>
            </a:r>
            <a:r>
              <a:rPr lang="en-US" sz="1900" dirty="0" smtClean="0">
                <a:latin typeface="Times"/>
                <a:cs typeface="Times"/>
              </a:rPr>
              <a:t>) single-phase</a:t>
            </a:r>
            <a:endParaRPr lang="en-US" sz="1900" dirty="0">
              <a:latin typeface="Times"/>
              <a:cs typeface="Times"/>
            </a:endParaRPr>
          </a:p>
        </p:txBody>
      </p:sp>
      <p:sp>
        <p:nvSpPr>
          <p:cNvPr id="12" name="TextBox 11"/>
          <p:cNvSpPr txBox="1"/>
          <p:nvPr/>
        </p:nvSpPr>
        <p:spPr>
          <a:xfrm>
            <a:off x="3559710" y="1295401"/>
            <a:ext cx="1597058" cy="415494"/>
          </a:xfrm>
          <a:prstGeom prst="rect">
            <a:avLst/>
          </a:prstGeom>
          <a:noFill/>
        </p:spPr>
        <p:txBody>
          <a:bodyPr wrap="square" lIns="121917" tIns="60958" rIns="121917" bIns="60958" rtlCol="0">
            <a:spAutoFit/>
          </a:bodyPr>
          <a:lstStyle/>
          <a:p>
            <a:r>
              <a:rPr lang="en-US" sz="1900" dirty="0">
                <a:latin typeface="Times"/>
                <a:cs typeface="Times"/>
              </a:rPr>
              <a:t>(b</a:t>
            </a:r>
            <a:r>
              <a:rPr lang="en-US" sz="1900" dirty="0" smtClean="0">
                <a:latin typeface="Times"/>
                <a:cs typeface="Times"/>
              </a:rPr>
              <a:t>) two-phase</a:t>
            </a:r>
            <a:endParaRPr lang="en-US" sz="1900" dirty="0">
              <a:latin typeface="Times"/>
              <a:cs typeface="Times"/>
            </a:endParaRPr>
          </a:p>
        </p:txBody>
      </p:sp>
    </p:spTree>
    <p:extLst>
      <p:ext uri="{BB962C8B-B14F-4D97-AF65-F5344CB8AC3E}">
        <p14:creationId xmlns:p14="http://schemas.microsoft.com/office/powerpoint/2010/main" val="4065102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5"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6399" y="482600"/>
            <a:ext cx="11504191" cy="629920"/>
          </a:xfrm>
          <a:prstGeom prst="rect">
            <a:avLst/>
          </a:prstGeom>
        </p:spPr>
        <p:txBody>
          <a:bodyPr lIns="121917" tIns="60958" rIns="121917" bIns="60958"/>
          <a:lstStyle>
            <a:lvl1pPr algn="l" rtl="0" eaLnBrk="1" latinLnBrk="0" hangingPunct="1">
              <a:spcBef>
                <a:spcPct val="0"/>
              </a:spcBef>
              <a:buNone/>
              <a:defRPr sz="4200" kern="1200">
                <a:solidFill>
                  <a:schemeClr val="tx2"/>
                </a:solidFill>
                <a:latin typeface="+mj-lt"/>
                <a:ea typeface="+mj-ea"/>
                <a:cs typeface="+mj-cs"/>
              </a:defRPr>
            </a:lvl1pPr>
            <a:extLst/>
          </a:lstStyle>
          <a:p>
            <a:r>
              <a:rPr lang="en-US" sz="2400" b="1" u="sng" dirty="0" err="1" smtClean="0">
                <a:solidFill>
                  <a:srgbClr val="000000"/>
                </a:solidFill>
                <a:latin typeface="Times"/>
                <a:cs typeface="Times"/>
              </a:rPr>
              <a:t>SedFOAM</a:t>
            </a:r>
            <a:r>
              <a:rPr lang="en-US" sz="2400" b="1" u="sng" dirty="0" smtClean="0">
                <a:solidFill>
                  <a:srgbClr val="000000"/>
                </a:solidFill>
                <a:latin typeface="Times"/>
                <a:cs typeface="Times"/>
              </a:rPr>
              <a:t> (Cheng et al., </a:t>
            </a:r>
            <a:r>
              <a:rPr lang="en-US" sz="2400" b="1" i="1" u="sng" dirty="0" smtClean="0">
                <a:solidFill>
                  <a:srgbClr val="000000"/>
                </a:solidFill>
                <a:latin typeface="Times"/>
                <a:cs typeface="Times"/>
              </a:rPr>
              <a:t>Coastal Eng</a:t>
            </a:r>
            <a:r>
              <a:rPr lang="en-US" sz="2400" b="1" u="sng" dirty="0" smtClean="0">
                <a:solidFill>
                  <a:srgbClr val="000000"/>
                </a:solidFill>
                <a:latin typeface="Times"/>
                <a:cs typeface="Times"/>
              </a:rPr>
              <a:t>., in revision)</a:t>
            </a:r>
            <a:endParaRPr lang="en-US" sz="2400" u="sng" dirty="0">
              <a:solidFill>
                <a:srgbClr val="000000"/>
              </a:solidFill>
              <a:latin typeface="Times"/>
              <a:cs typeface="Times"/>
            </a:endParaRPr>
          </a:p>
        </p:txBody>
      </p:sp>
      <p:sp>
        <p:nvSpPr>
          <p:cNvPr id="5" name="Rectangle 4"/>
          <p:cNvSpPr/>
          <p:nvPr/>
        </p:nvSpPr>
        <p:spPr>
          <a:xfrm>
            <a:off x="6073590" y="5925947"/>
            <a:ext cx="5815064" cy="369328"/>
          </a:xfrm>
          <a:prstGeom prst="rect">
            <a:avLst/>
          </a:prstGeom>
        </p:spPr>
        <p:txBody>
          <a:bodyPr wrap="square" lIns="121917" tIns="60958" rIns="121917" bIns="60958">
            <a:spAutoFit/>
          </a:bodyPr>
          <a:lstStyle/>
          <a:p>
            <a:r>
              <a:rPr lang="en-US" sz="1600" b="1" dirty="0" smtClean="0">
                <a:latin typeface="Times"/>
                <a:cs typeface="Times"/>
              </a:rPr>
              <a:t>Movie</a:t>
            </a:r>
            <a:r>
              <a:rPr lang="en-US" sz="1600" dirty="0" smtClean="0">
                <a:latin typeface="Times"/>
                <a:cs typeface="Times"/>
              </a:rPr>
              <a:t>. Scour </a:t>
            </a:r>
            <a:r>
              <a:rPr lang="en-US" sz="1600" dirty="0">
                <a:latin typeface="Times"/>
                <a:cs typeface="Times"/>
              </a:rPr>
              <a:t>downstream an apron, </a:t>
            </a:r>
            <a:r>
              <a:rPr lang="en-US" sz="1600" i="1" dirty="0" err="1">
                <a:latin typeface="Times"/>
                <a:cs typeface="Times"/>
              </a:rPr>
              <a:t>u</a:t>
            </a:r>
            <a:r>
              <a:rPr lang="en-US" sz="1600" i="1" baseline="-25000" dirty="0" err="1">
                <a:latin typeface="Times"/>
                <a:cs typeface="Times"/>
              </a:rPr>
              <a:t>f</a:t>
            </a:r>
            <a:r>
              <a:rPr lang="en-US" sz="1600" dirty="0">
                <a:latin typeface="Times"/>
                <a:cs typeface="Times"/>
              </a:rPr>
              <a:t>=3.69 cm/s, </a:t>
            </a:r>
            <a:r>
              <a:rPr lang="en-US" sz="1600" i="1" dirty="0">
                <a:latin typeface="Times"/>
                <a:cs typeface="Times"/>
              </a:rPr>
              <a:t>d</a:t>
            </a:r>
            <a:r>
              <a:rPr lang="en-US" sz="1600" dirty="0">
                <a:latin typeface="Times"/>
                <a:cs typeface="Times"/>
              </a:rPr>
              <a:t>=0.25 </a:t>
            </a:r>
            <a:r>
              <a:rPr lang="en-US" sz="1600" dirty="0" smtClean="0">
                <a:latin typeface="Times"/>
                <a:cs typeface="Times"/>
              </a:rPr>
              <a:t>mm</a:t>
            </a:r>
          </a:p>
        </p:txBody>
      </p:sp>
      <p:pic>
        <p:nvPicPr>
          <p:cNvPr id="6" name="Scour.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17487" b="20646"/>
          <a:stretch>
            <a:fillRect/>
          </a:stretch>
        </p:blipFill>
        <p:spPr>
          <a:xfrm>
            <a:off x="5322064" y="3644611"/>
            <a:ext cx="6720526" cy="2338725"/>
          </a:xfrm>
          <a:prstGeom prst="rect">
            <a:avLst/>
          </a:prstGeom>
        </p:spPr>
      </p:pic>
      <p:sp>
        <p:nvSpPr>
          <p:cNvPr id="3" name="Rectangle 2"/>
          <p:cNvSpPr/>
          <p:nvPr/>
        </p:nvSpPr>
        <p:spPr>
          <a:xfrm>
            <a:off x="5559920" y="1701355"/>
            <a:ext cx="5959730" cy="1308050"/>
          </a:xfrm>
          <a:prstGeom prst="rect">
            <a:avLst/>
          </a:prstGeom>
        </p:spPr>
        <p:txBody>
          <a:bodyPr wrap="square">
            <a:spAutoFit/>
          </a:bodyPr>
          <a:lstStyle/>
          <a:p>
            <a:pPr marL="380990" indent="-380990">
              <a:lnSpc>
                <a:spcPct val="90000"/>
              </a:lnSpc>
              <a:spcAft>
                <a:spcPts val="800"/>
              </a:spcAft>
              <a:buFont typeface="Wingdings" panose="05000000000000000000" pitchFamily="2" charset="2"/>
              <a:buChar char="§"/>
            </a:pPr>
            <a:r>
              <a:rPr lang="en-US" sz="2000" dirty="0" err="1" smtClean="0">
                <a:latin typeface="Times"/>
                <a:cs typeface="Times"/>
              </a:rPr>
              <a:t>SedFOAM</a:t>
            </a:r>
            <a:r>
              <a:rPr lang="en-US" sz="2000" dirty="0" smtClean="0">
                <a:latin typeface="Times"/>
                <a:cs typeface="Times"/>
              </a:rPr>
              <a:t> has been validated with oscillatory sheet flow experiment (</a:t>
            </a:r>
            <a:r>
              <a:rPr lang="en-US" sz="2000" dirty="0" err="1" smtClean="0">
                <a:latin typeface="Times"/>
                <a:cs typeface="Times"/>
              </a:rPr>
              <a:t>O’Donoghue</a:t>
            </a:r>
            <a:r>
              <a:rPr lang="en-US" sz="2000" dirty="0" smtClean="0">
                <a:latin typeface="Times"/>
                <a:cs typeface="Times"/>
              </a:rPr>
              <a:t> and Wright, 2004)</a:t>
            </a:r>
          </a:p>
          <a:p>
            <a:pPr marL="380990" indent="-380990">
              <a:lnSpc>
                <a:spcPct val="90000"/>
              </a:lnSpc>
              <a:spcAft>
                <a:spcPts val="800"/>
              </a:spcAft>
              <a:buFont typeface="Wingdings" panose="05000000000000000000" pitchFamily="2" charset="2"/>
              <a:buChar char="§"/>
            </a:pPr>
            <a:r>
              <a:rPr lang="en-US" sz="2000" dirty="0" smtClean="0">
                <a:solidFill>
                  <a:srgbClr val="000000"/>
                </a:solidFill>
                <a:latin typeface="Times"/>
                <a:cs typeface="Times"/>
              </a:rPr>
              <a:t>It has been used by many researchers for different applications such as scour problems.</a:t>
            </a:r>
            <a:endParaRPr lang="en-US" sz="2000" dirty="0">
              <a:solidFill>
                <a:srgbClr val="000000"/>
              </a:solidFill>
              <a:latin typeface="Times"/>
              <a:cs typeface="Times"/>
            </a:endParaRPr>
          </a:p>
        </p:txBody>
      </p:sp>
      <p:pic>
        <p:nvPicPr>
          <p:cNvPr id="7" name="Picture 6" descr="MedSinT5Conc.ep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213" y="1191185"/>
            <a:ext cx="4408021" cy="4408021"/>
          </a:xfrm>
          <a:prstGeom prst="rect">
            <a:avLst/>
          </a:prstGeom>
        </p:spPr>
      </p:pic>
      <p:sp>
        <p:nvSpPr>
          <p:cNvPr id="8" name="TextBox 7"/>
          <p:cNvSpPr txBox="1"/>
          <p:nvPr/>
        </p:nvSpPr>
        <p:spPr>
          <a:xfrm>
            <a:off x="313766" y="5632078"/>
            <a:ext cx="4825999" cy="830997"/>
          </a:xfrm>
          <a:prstGeom prst="rect">
            <a:avLst/>
          </a:prstGeom>
          <a:noFill/>
        </p:spPr>
        <p:txBody>
          <a:bodyPr wrap="square" rtlCol="0">
            <a:spAutoFit/>
          </a:bodyPr>
          <a:lstStyle/>
          <a:p>
            <a:r>
              <a:rPr lang="en-US" sz="1600" b="1" dirty="0" smtClean="0">
                <a:latin typeface="Times"/>
                <a:cs typeface="Times"/>
              </a:rPr>
              <a:t>Figure. </a:t>
            </a:r>
            <a:r>
              <a:rPr lang="en-US" sz="1600" dirty="0" smtClean="0">
                <a:latin typeface="Times"/>
                <a:cs typeface="Times"/>
              </a:rPr>
              <a:t>Modeled (solid curve) and measured (symbols) concentration profiles at four instants in M5010 experiment of </a:t>
            </a:r>
            <a:r>
              <a:rPr lang="en-US" sz="1600" dirty="0" err="1" smtClean="0">
                <a:latin typeface="Times"/>
                <a:cs typeface="Times"/>
              </a:rPr>
              <a:t>O’Donoghue</a:t>
            </a:r>
            <a:r>
              <a:rPr lang="en-US" sz="1600" dirty="0" smtClean="0">
                <a:latin typeface="Times"/>
                <a:cs typeface="Times"/>
              </a:rPr>
              <a:t> and Wright (2004)</a:t>
            </a:r>
            <a:endParaRPr lang="en-US" sz="1600" dirty="0">
              <a:latin typeface="Times"/>
              <a:cs typeface="Times"/>
            </a:endParaRPr>
          </a:p>
        </p:txBody>
      </p:sp>
    </p:spTree>
    <p:extLst>
      <p:ext uri="{BB962C8B-B14F-4D97-AF65-F5344CB8AC3E}">
        <p14:creationId xmlns:p14="http://schemas.microsoft.com/office/powerpoint/2010/main" val="311243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mediacall" presetSubtype="0" fill="hold" nodeType="afterEffect">
                                  <p:stCondLst>
                                    <p:cond delay="0"/>
                                  </p:stCondLst>
                                  <p:childTnLst>
                                    <p:cmd type="call" cmd="playFrom(0.0)">
                                      <p:cBhvr>
                                        <p:cTn id="11" dur="449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6"/>
                                        </p:tgtEl>
                                      </p:cBhvr>
                                    </p:cmd>
                                  </p:childTnLst>
                                </p:cTn>
                              </p:par>
                            </p:childTnLst>
                          </p:cTn>
                        </p:par>
                      </p:childTnLst>
                    </p:cTn>
                  </p:par>
                </p:childTnLst>
              </p:cTn>
              <p:nextCondLst>
                <p:cond evt="onClick" delay="0">
                  <p:tgtEl>
                    <p:spTgt spid="6"/>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6639359" y="771874"/>
            <a:ext cx="5161185" cy="2939925"/>
          </a:xfrm>
          <a:prstGeom prst="rect">
            <a:avLst/>
          </a:prstGeom>
        </p:spPr>
      </p:pic>
      <p:sp>
        <p:nvSpPr>
          <p:cNvPr id="8" name="TextBox 7"/>
          <p:cNvSpPr txBox="1"/>
          <p:nvPr/>
        </p:nvSpPr>
        <p:spPr>
          <a:xfrm>
            <a:off x="407910" y="322981"/>
            <a:ext cx="4150464" cy="507831"/>
          </a:xfrm>
          <a:prstGeom prst="rect">
            <a:avLst/>
          </a:prstGeom>
          <a:noFill/>
        </p:spPr>
        <p:txBody>
          <a:bodyPr wrap="none" rtlCol="0">
            <a:spAutoFit/>
          </a:bodyPr>
          <a:lstStyle/>
          <a:p>
            <a:r>
              <a:rPr lang="en-US" sz="2700" b="1" u="sng" dirty="0" smtClean="0">
                <a:latin typeface="Times New Roman" panose="02020603050405020304" pitchFamily="18" charset="0"/>
                <a:cs typeface="Times New Roman" panose="02020603050405020304" pitchFamily="18" charset="0"/>
              </a:rPr>
              <a:t>Why turbulence-resolving:</a:t>
            </a:r>
            <a:endParaRPr lang="en-US" sz="2700" u="sng"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66060" y="3713142"/>
            <a:ext cx="3205692" cy="338554"/>
          </a:xfrm>
          <a:prstGeom prst="rect">
            <a:avLst/>
          </a:prstGeom>
          <a:noFill/>
        </p:spPr>
        <p:txBody>
          <a:bodyPr wrap="none" rtlCol="0">
            <a:spAutoFit/>
          </a:bodyPr>
          <a:lstStyle/>
          <a:p>
            <a:r>
              <a:rPr lang="en-US" sz="1600" dirty="0" err="1" smtClean="0">
                <a:latin typeface="Times New Roman" panose="02020603050405020304" pitchFamily="18" charset="0"/>
                <a:cs typeface="Times New Roman" panose="02020603050405020304" pitchFamily="18" charset="0"/>
              </a:rPr>
              <a:t>Dohmen</a:t>
            </a:r>
            <a:r>
              <a:rPr lang="en-US" sz="1600" dirty="0" smtClean="0">
                <a:latin typeface="Times New Roman" panose="02020603050405020304" pitchFamily="18" charset="0"/>
                <a:cs typeface="Times New Roman" panose="02020603050405020304" pitchFamily="18" charset="0"/>
              </a:rPr>
              <a:t>-Janssen et al. (2001), </a:t>
            </a:r>
            <a:r>
              <a:rPr lang="en-US" sz="1600" i="1" dirty="0" smtClean="0">
                <a:latin typeface="Times New Roman" panose="02020603050405020304" pitchFamily="18" charset="0"/>
                <a:cs typeface="Times New Roman" panose="02020603050405020304" pitchFamily="18" charset="0"/>
              </a:rPr>
              <a:t>JGR.</a:t>
            </a:r>
            <a:endParaRPr lang="en-US" sz="1600" i="1" dirty="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101354521"/>
              </p:ext>
            </p:extLst>
          </p:nvPr>
        </p:nvGraphicFramePr>
        <p:xfrm>
          <a:off x="10502087" y="2493470"/>
          <a:ext cx="924543" cy="604509"/>
        </p:xfrm>
        <a:graphic>
          <a:graphicData uri="http://schemas.openxmlformats.org/presentationml/2006/ole">
            <mc:AlternateContent xmlns:mc="http://schemas.openxmlformats.org/markup-compatibility/2006">
              <mc:Choice xmlns:v="urn:schemas-microsoft-com:vml" Requires="v">
                <p:oleObj spid="_x0000_s29565" name="Equation" r:id="rId5" imgW="660240" imgH="431640" progId="Equation.3">
                  <p:embed/>
                </p:oleObj>
              </mc:Choice>
              <mc:Fallback>
                <p:oleObj name="Equation" r:id="rId5" imgW="660240" imgH="431640" progId="Equation.3">
                  <p:embed/>
                  <p:pic>
                    <p:nvPicPr>
                      <p:cNvPr id="0" name=""/>
                      <p:cNvPicPr/>
                      <p:nvPr/>
                    </p:nvPicPr>
                    <p:blipFill>
                      <a:blip r:embed="rId6"/>
                      <a:stretch>
                        <a:fillRect/>
                      </a:stretch>
                    </p:blipFill>
                    <p:spPr>
                      <a:xfrm>
                        <a:off x="10502087" y="2493470"/>
                        <a:ext cx="924543" cy="604509"/>
                      </a:xfrm>
                      <a:prstGeom prst="rect">
                        <a:avLst/>
                      </a:prstGeom>
                    </p:spPr>
                  </p:pic>
                </p:oleObj>
              </mc:Fallback>
            </mc:AlternateContent>
          </a:graphicData>
        </a:graphic>
      </p:graphicFrame>
      <p:sp>
        <p:nvSpPr>
          <p:cNvPr id="11" name="TextBox 10"/>
          <p:cNvSpPr txBox="1"/>
          <p:nvPr/>
        </p:nvSpPr>
        <p:spPr>
          <a:xfrm>
            <a:off x="422851" y="1082147"/>
            <a:ext cx="6255855" cy="1015663"/>
          </a:xfrm>
          <a:prstGeom prst="rect">
            <a:avLst/>
          </a:prstGeom>
          <a:noFill/>
        </p:spPr>
        <p:txBody>
          <a:bodyPr wrap="square" rtlCol="0">
            <a:spAutoFit/>
          </a:bodyP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turbulence-averaged </a:t>
            </a:r>
            <a:r>
              <a:rPr lang="en-US" sz="2000" dirty="0" smtClean="0">
                <a:latin typeface="Times New Roman" panose="02020603050405020304" pitchFamily="18" charset="0"/>
                <a:cs typeface="Times New Roman" panose="02020603050405020304" pitchFamily="18" charset="0"/>
              </a:rPr>
              <a:t>models, closure of </a:t>
            </a: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urbulence</a:t>
            </a:r>
            <a:r>
              <a:rPr lang="en-US" sz="2000" dirty="0">
                <a:latin typeface="Times New Roman" panose="02020603050405020304" pitchFamily="18" charset="0"/>
                <a:cs typeface="Times New Roman" panose="02020603050405020304" pitchFamily="18" charset="0"/>
              </a:rPr>
              <a:t>-sediment interactions </a:t>
            </a:r>
            <a:r>
              <a:rPr lang="en-US" sz="2000" dirty="0" smtClean="0">
                <a:latin typeface="Times New Roman" panose="02020603050405020304" pitchFamily="18" charset="0"/>
                <a:cs typeface="Times New Roman" panose="02020603050405020304" pitchFamily="18" charset="0"/>
              </a:rPr>
              <a:t>is highly empirical. </a:t>
            </a:r>
          </a:p>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For oscillatory sheet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flow:</a:t>
            </a:r>
          </a:p>
        </p:txBody>
      </p:sp>
      <p:sp>
        <p:nvSpPr>
          <p:cNvPr id="6" name="TextBox 5"/>
          <p:cNvSpPr txBox="1"/>
          <p:nvPr/>
        </p:nvSpPr>
        <p:spPr>
          <a:xfrm>
            <a:off x="478118" y="4207549"/>
            <a:ext cx="11713881" cy="1384995"/>
          </a:xfrm>
          <a:prstGeom prst="rect">
            <a:avLst/>
          </a:prstGeom>
          <a:noFill/>
        </p:spPr>
        <p:txBody>
          <a:bodyPr wrap="square" rtlCol="0">
            <a:spAutoFit/>
          </a:bodyPr>
          <a:lstStyle/>
          <a:p>
            <a:r>
              <a:rPr lang="en-US" sz="2400" b="1" u="sng" dirty="0" smtClean="0">
                <a:latin typeface="Times New Roman"/>
                <a:cs typeface="Times New Roman"/>
              </a:rPr>
              <a:t>Hypothesis</a:t>
            </a:r>
            <a:r>
              <a:rPr lang="en-US" sz="2000" b="1" u="sng" dirty="0" smtClean="0">
                <a:latin typeface="Times New Roman"/>
                <a:cs typeface="Times New Roman"/>
              </a:rPr>
              <a:t>:</a:t>
            </a:r>
          </a:p>
          <a:p>
            <a:endParaRPr lang="en-US" sz="2000" b="1" u="sng" dirty="0" smtClean="0">
              <a:latin typeface="Times New Roman"/>
              <a:cs typeface="Times New Roman"/>
            </a:endParaRPr>
          </a:p>
          <a:p>
            <a:pPr marL="342900" indent="-342900">
              <a:buAutoNum type="arabicPeriod"/>
            </a:pPr>
            <a:r>
              <a:rPr lang="en-US" sz="2000" dirty="0">
                <a:latin typeface="Times New Roman"/>
                <a:cs typeface="Times New Roman"/>
              </a:rPr>
              <a:t>T</a:t>
            </a:r>
            <a:r>
              <a:rPr lang="en-US" sz="2000" dirty="0" smtClean="0">
                <a:latin typeface="Times New Roman"/>
                <a:cs typeface="Times New Roman"/>
              </a:rPr>
              <a:t>urbulence-sediment interactions are critical for fine sand.</a:t>
            </a:r>
          </a:p>
          <a:p>
            <a:pPr marL="342900" indent="-342900">
              <a:buAutoNum type="arabicPeriod"/>
            </a:pPr>
            <a:r>
              <a:rPr lang="en-US" sz="2000" dirty="0" smtClean="0">
                <a:latin typeface="Times New Roman"/>
                <a:cs typeface="Times New Roman"/>
              </a:rPr>
              <a:t>Typical wave conditions in coastal environment are transitionally turbulent (especially during flow reversal).</a:t>
            </a:r>
            <a:endParaRPr lang="en-US" sz="2000" dirty="0">
              <a:latin typeface="Times New Roman"/>
              <a:cs typeface="Times New Roman"/>
            </a:endParaRPr>
          </a:p>
        </p:txBody>
      </p:sp>
      <p:sp>
        <p:nvSpPr>
          <p:cNvPr id="2" name="Rectangle 1"/>
          <p:cNvSpPr/>
          <p:nvPr/>
        </p:nvSpPr>
        <p:spPr>
          <a:xfrm>
            <a:off x="1751926" y="5767541"/>
            <a:ext cx="5212545"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turbulence-resolving simulation approach is needed </a:t>
            </a:r>
            <a:endParaRPr lang="en-US" dirty="0"/>
          </a:p>
        </p:txBody>
      </p:sp>
      <p:sp>
        <p:nvSpPr>
          <p:cNvPr id="13" name="Right Arrow 12"/>
          <p:cNvSpPr/>
          <p:nvPr/>
        </p:nvSpPr>
        <p:spPr>
          <a:xfrm>
            <a:off x="952047" y="5786966"/>
            <a:ext cx="681344" cy="3288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70440" y="3640354"/>
            <a:ext cx="5046406" cy="400110"/>
          </a:xfrm>
          <a:prstGeom prst="rect">
            <a:avLst/>
          </a:prstGeom>
          <a:noFill/>
        </p:spPr>
        <p:txBody>
          <a:bodyPr wrap="square" rtlCol="0">
            <a:spAutoFit/>
          </a:bodyPr>
          <a:lstStyle/>
          <a:p>
            <a:r>
              <a:rPr lang="en-US" sz="2000" b="1" dirty="0" smtClean="0">
                <a:latin typeface="Times New Roman"/>
                <a:cs typeface="Times New Roman"/>
              </a:rPr>
              <a:t>How can we do a better job for fine sand?</a:t>
            </a:r>
            <a:endParaRPr lang="en-US" sz="2000" b="1" dirty="0">
              <a:latin typeface="Times New Roman"/>
              <a:cs typeface="Times New Roman"/>
            </a:endParaRPr>
          </a:p>
        </p:txBody>
      </p:sp>
      <p:sp>
        <p:nvSpPr>
          <p:cNvPr id="4" name="Rectangle 3"/>
          <p:cNvSpPr/>
          <p:nvPr/>
        </p:nvSpPr>
        <p:spPr>
          <a:xfrm>
            <a:off x="776942" y="2047866"/>
            <a:ext cx="5916705" cy="1477328"/>
          </a:xfrm>
          <a:prstGeom prst="rect">
            <a:avLst/>
          </a:prstGeom>
        </p:spPr>
        <p:txBody>
          <a:bodyPr wrap="square">
            <a:spAutoFit/>
          </a:bodyPr>
          <a:lstStyle/>
          <a:p>
            <a:pPr marL="285750" indent="-285750">
              <a:buFont typeface="Arial"/>
              <a:buChar char="•"/>
            </a:pPr>
            <a:r>
              <a:rPr lang="en-US" dirty="0">
                <a:latin typeface="Times New Roman" panose="02020603050405020304" pitchFamily="18" charset="0"/>
                <a:cs typeface="Times New Roman" panose="02020603050405020304" pitchFamily="18" charset="0"/>
              </a:rPr>
              <a:t>Turbulence-averaged two-phase model works reasonably well for </a:t>
            </a:r>
            <a:r>
              <a:rPr lang="en-US" b="1" dirty="0">
                <a:latin typeface="Times New Roman" panose="02020603050405020304" pitchFamily="18" charset="0"/>
                <a:cs typeface="Times New Roman" panose="02020603050405020304" pitchFamily="18" charset="0"/>
              </a:rPr>
              <a:t>medium to coarse </a:t>
            </a:r>
            <a:r>
              <a:rPr lang="en-US" b="1" dirty="0" smtClean="0">
                <a:latin typeface="Times New Roman" panose="02020603050405020304" pitchFamily="18" charset="0"/>
                <a:cs typeface="Times New Roman" panose="02020603050405020304" pitchFamily="18" charset="0"/>
              </a:rPr>
              <a:t>sand</a:t>
            </a:r>
            <a:r>
              <a:rPr lang="en-US" dirty="0" smtClean="0">
                <a:latin typeface="Times New Roman" panose="02020603050405020304" pitchFamily="18" charset="0"/>
                <a:cs typeface="Times New Roman" panose="02020603050405020304" pitchFamily="18" charset="0"/>
              </a:rPr>
              <a:t>.</a:t>
            </a:r>
          </a:p>
          <a:p>
            <a:pPr marL="285750" indent="-285750">
              <a:buFont typeface="Arial"/>
              <a:buChar char="•"/>
            </a:pPr>
            <a:r>
              <a:rPr lang="en-US" dirty="0" smtClean="0">
                <a:latin typeface="Times New Roman" panose="02020603050405020304" pitchFamily="18" charset="0"/>
                <a:cs typeface="Times New Roman" panose="02020603050405020304" pitchFamily="18" charset="0"/>
              </a:rPr>
              <a:t>Most </a:t>
            </a:r>
            <a:r>
              <a:rPr lang="en-US" dirty="0">
                <a:latin typeface="Times New Roman" panose="02020603050405020304" pitchFamily="18" charset="0"/>
                <a:cs typeface="Times New Roman" panose="02020603050405020304" pitchFamily="18" charset="0"/>
              </a:rPr>
              <a:t>existing models including turbulence-averaged two-phase model fail to predict enhanced transport thickness for </a:t>
            </a:r>
            <a:r>
              <a:rPr lang="en-US" b="1" dirty="0">
                <a:latin typeface="Times New Roman" panose="02020603050405020304" pitchFamily="18" charset="0"/>
                <a:cs typeface="Times New Roman" panose="02020603050405020304" pitchFamily="18" charset="0"/>
              </a:rPr>
              <a:t>fine sand </a:t>
            </a:r>
            <a:r>
              <a:rPr lang="en-US" dirty="0">
                <a:latin typeface="Times New Roman" panose="02020603050405020304" pitchFamily="18" charset="0"/>
                <a:cs typeface="Times New Roman" panose="02020603050405020304" pitchFamily="18" charset="0"/>
              </a:rPr>
              <a:t>(i.e., sand with </a:t>
            </a:r>
            <a:r>
              <a:rPr lang="en-US" i="1" dirty="0">
                <a:latin typeface="Times New Roman" panose="02020603050405020304" pitchFamily="18" charset="0"/>
                <a:cs typeface="Times New Roman" panose="02020603050405020304" pitchFamily="18" charset="0"/>
              </a:rPr>
              <a:t>d</a:t>
            </a:r>
            <a:r>
              <a:rPr lang="en-US" baseline="-25000" dirty="0">
                <a:latin typeface="Times New Roman" panose="02020603050405020304" pitchFamily="18" charset="0"/>
                <a:cs typeface="Times New Roman" panose="02020603050405020304" pitchFamily="18" charset="0"/>
              </a:rPr>
              <a:t>50</a:t>
            </a:r>
            <a:r>
              <a:rPr lang="en-US" dirty="0" smtClean="0">
                <a:latin typeface="Times New Roman" panose="02020603050405020304" pitchFamily="18" charset="0"/>
                <a:cs typeface="Times New Roman" panose="02020603050405020304" pitchFamily="18" charset="0"/>
              </a:rPr>
              <a:t>&lt; 0.15 </a:t>
            </a:r>
            <a:r>
              <a:rPr lang="en-US" dirty="0">
                <a:latin typeface="Times New Roman" panose="02020603050405020304" pitchFamily="18" charset="0"/>
                <a:cs typeface="Times New Roman" panose="02020603050405020304" pitchFamily="18" charset="0"/>
              </a:rPr>
              <a:t>mm)</a:t>
            </a:r>
          </a:p>
        </p:txBody>
      </p:sp>
    </p:spTree>
    <p:extLst>
      <p:ext uri="{BB962C8B-B14F-4D97-AF65-F5344CB8AC3E}">
        <p14:creationId xmlns:p14="http://schemas.microsoft.com/office/powerpoint/2010/main" val="230602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p:bldP spid="2" grpId="0" animBg="1"/>
      <p:bldP spid="13"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431800" y="9813"/>
            <a:ext cx="10871200" cy="1341967"/>
          </a:xfrm>
        </p:spPr>
        <p:txBody>
          <a:bodyPr>
            <a:normAutofit/>
          </a:bodyPr>
          <a:lstStyle>
            <a:extLst/>
          </a:lstStyle>
          <a:p>
            <a:r>
              <a:rPr lang="en-US" sz="2700" b="1" u="sng" dirty="0" smtClean="0">
                <a:latin typeface="Times New Roman" panose="02020603050405020304" pitchFamily="18" charset="0"/>
                <a:cs typeface="Times New Roman" panose="02020603050405020304" pitchFamily="18" charset="0"/>
              </a:rPr>
              <a:t>Filtered </a:t>
            </a:r>
            <a:r>
              <a:rPr lang="en-US" sz="2700" b="1" u="sng" dirty="0" err="1" smtClean="0">
                <a:latin typeface="Times New Roman" panose="02020603050405020304" pitchFamily="18" charset="0"/>
                <a:cs typeface="Times New Roman" panose="02020603050405020304" pitchFamily="18" charset="0"/>
              </a:rPr>
              <a:t>Eulerian</a:t>
            </a:r>
            <a:r>
              <a:rPr lang="en-US" sz="2700" b="1" u="sng" dirty="0" smtClean="0">
                <a:latin typeface="Times New Roman" panose="02020603050405020304" pitchFamily="18" charset="0"/>
                <a:cs typeface="Times New Roman" panose="02020603050405020304" pitchFamily="18" charset="0"/>
              </a:rPr>
              <a:t> two-phase flow equations:</a:t>
            </a:r>
            <a:endParaRPr lang="en-US" sz="2700" b="1" u="sng" dirty="0">
              <a:latin typeface="Times New Roman" panose="02020603050405020304" pitchFamily="18" charset="0"/>
              <a:cs typeface="Times New Roman" panose="02020603050405020304" pitchFamily="18" charset="0"/>
            </a:endParaRPr>
          </a:p>
        </p:txBody>
      </p:sp>
      <p:sp>
        <p:nvSpPr>
          <p:cNvPr id="3" name="Rectangle 2"/>
          <p:cNvSpPr>
            <a:spLocks noGrp="1"/>
          </p:cNvSpPr>
          <p:nvPr>
            <p:ph sz="quarter" idx="4294967295"/>
          </p:nvPr>
        </p:nvSpPr>
        <p:spPr>
          <a:xfrm>
            <a:off x="262467" y="2885751"/>
            <a:ext cx="3759200" cy="711200"/>
          </a:xfrm>
        </p:spPr>
        <p:txBody>
          <a:bodyPr anchor="ctr">
            <a:normAutofit/>
          </a:bodyPr>
          <a:lstStyle>
            <a:extLst/>
          </a:lstStyle>
          <a:p>
            <a:pPr marL="609585" lvl="1" indent="-609585">
              <a:buFont typeface="Wingdings" charset="2"/>
              <a:buChar char="q"/>
            </a:pPr>
            <a:r>
              <a:rPr lang="en-US" sz="2100" dirty="0"/>
              <a:t>Momentum Equations</a:t>
            </a:r>
          </a:p>
        </p:txBody>
      </p:sp>
      <p:sp>
        <p:nvSpPr>
          <p:cNvPr id="17" name="Rectangle 2"/>
          <p:cNvSpPr>
            <a:spLocks noGrp="1"/>
          </p:cNvSpPr>
          <p:nvPr>
            <p:ph sz="quarter" idx="4294967295"/>
          </p:nvPr>
        </p:nvSpPr>
        <p:spPr>
          <a:xfrm>
            <a:off x="262467" y="1002166"/>
            <a:ext cx="4978400" cy="711200"/>
          </a:xfrm>
        </p:spPr>
        <p:txBody>
          <a:bodyPr anchor="ctr">
            <a:noAutofit/>
          </a:bodyPr>
          <a:lstStyle>
            <a:extLst/>
          </a:lstStyle>
          <a:p>
            <a:pPr marL="609585" lvl="1" indent="-609585">
              <a:buFont typeface="Wingdings" charset="2"/>
              <a:buChar char="q"/>
            </a:pPr>
            <a:r>
              <a:rPr lang="en-US" sz="2100" dirty="0"/>
              <a:t>Mass Conservation Equations</a:t>
            </a:r>
          </a:p>
        </p:txBody>
      </p:sp>
      <p:graphicFrame>
        <p:nvGraphicFramePr>
          <p:cNvPr id="4" name="Object 3"/>
          <p:cNvGraphicFramePr>
            <a:graphicFrameLocks noChangeAspect="1"/>
          </p:cNvGraphicFramePr>
          <p:nvPr>
            <p:extLst>
              <p:ext uri="{D42A27DB-BD31-4B8C-83A1-F6EECF244321}">
                <p14:modId xmlns:p14="http://schemas.microsoft.com/office/powerpoint/2010/main" val="2832738729"/>
              </p:ext>
            </p:extLst>
          </p:nvPr>
        </p:nvGraphicFramePr>
        <p:xfrm>
          <a:off x="3687763" y="1666875"/>
          <a:ext cx="2736850" cy="652463"/>
        </p:xfrm>
        <a:graphic>
          <a:graphicData uri="http://schemas.openxmlformats.org/presentationml/2006/ole">
            <mc:AlternateContent xmlns:mc="http://schemas.openxmlformats.org/markup-compatibility/2006">
              <mc:Choice xmlns:v="urn:schemas-microsoft-com:vml" Requires="v">
                <p:oleObj spid="_x0000_s84463" name="Equation" r:id="rId4" imgW="1866900" imgH="444500" progId="Equation.3">
                  <p:embed/>
                </p:oleObj>
              </mc:Choice>
              <mc:Fallback>
                <p:oleObj name="Equation" r:id="rId4" imgW="1866900" imgH="444500" progId="Equation.3">
                  <p:embed/>
                  <p:pic>
                    <p:nvPicPr>
                      <p:cNvPr id="0" name=""/>
                      <p:cNvPicPr/>
                      <p:nvPr/>
                    </p:nvPicPr>
                    <p:blipFill>
                      <a:blip r:embed="rId5"/>
                      <a:stretch>
                        <a:fillRect/>
                      </a:stretch>
                    </p:blipFill>
                    <p:spPr>
                      <a:xfrm>
                        <a:off x="3687763" y="1666875"/>
                        <a:ext cx="2736850" cy="65246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23230756"/>
              </p:ext>
            </p:extLst>
          </p:nvPr>
        </p:nvGraphicFramePr>
        <p:xfrm>
          <a:off x="4197350" y="2325688"/>
          <a:ext cx="1698625" cy="619125"/>
        </p:xfrm>
        <a:graphic>
          <a:graphicData uri="http://schemas.openxmlformats.org/presentationml/2006/ole">
            <mc:AlternateContent xmlns:mc="http://schemas.openxmlformats.org/markup-compatibility/2006">
              <mc:Choice xmlns:v="urn:schemas-microsoft-com:vml" Requires="v">
                <p:oleObj spid="_x0000_s84464" name="Equation" r:id="rId6" imgW="1219200" imgH="444500" progId="Equation.3">
                  <p:embed/>
                </p:oleObj>
              </mc:Choice>
              <mc:Fallback>
                <p:oleObj name="Equation" r:id="rId6" imgW="1219200" imgH="444500" progId="Equation.3">
                  <p:embed/>
                  <p:pic>
                    <p:nvPicPr>
                      <p:cNvPr id="0" name=""/>
                      <p:cNvPicPr/>
                      <p:nvPr/>
                    </p:nvPicPr>
                    <p:blipFill>
                      <a:blip r:embed="rId7"/>
                      <a:stretch>
                        <a:fillRect/>
                      </a:stretch>
                    </p:blipFill>
                    <p:spPr>
                      <a:xfrm>
                        <a:off x="4197350" y="2325688"/>
                        <a:ext cx="1698625" cy="6191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731352"/>
              </p:ext>
            </p:extLst>
          </p:nvPr>
        </p:nvGraphicFramePr>
        <p:xfrm>
          <a:off x="2101850" y="3541713"/>
          <a:ext cx="6630988" cy="720725"/>
        </p:xfrm>
        <a:graphic>
          <a:graphicData uri="http://schemas.openxmlformats.org/presentationml/2006/ole">
            <mc:AlternateContent xmlns:mc="http://schemas.openxmlformats.org/markup-compatibility/2006">
              <mc:Choice xmlns:v="urn:schemas-microsoft-com:vml" Requires="v">
                <p:oleObj spid="_x0000_s84465" name="Equation" r:id="rId8" imgW="4559300" imgH="495300" progId="Equation.3">
                  <p:embed/>
                </p:oleObj>
              </mc:Choice>
              <mc:Fallback>
                <p:oleObj name="Equation" r:id="rId8" imgW="4559300" imgH="495300" progId="Equation.3">
                  <p:embed/>
                  <p:pic>
                    <p:nvPicPr>
                      <p:cNvPr id="0" name=""/>
                      <p:cNvPicPr/>
                      <p:nvPr/>
                    </p:nvPicPr>
                    <p:blipFill>
                      <a:blip r:embed="rId9"/>
                      <a:stretch>
                        <a:fillRect/>
                      </a:stretch>
                    </p:blipFill>
                    <p:spPr>
                      <a:xfrm>
                        <a:off x="2101850" y="3541713"/>
                        <a:ext cx="6630988" cy="72072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560090054"/>
              </p:ext>
            </p:extLst>
          </p:nvPr>
        </p:nvGraphicFramePr>
        <p:xfrm>
          <a:off x="2781300" y="4311650"/>
          <a:ext cx="4972050" cy="660400"/>
        </p:xfrm>
        <a:graphic>
          <a:graphicData uri="http://schemas.openxmlformats.org/presentationml/2006/ole">
            <mc:AlternateContent xmlns:mc="http://schemas.openxmlformats.org/markup-compatibility/2006">
              <mc:Choice xmlns:v="urn:schemas-microsoft-com:vml" Requires="v">
                <p:oleObj spid="_x0000_s84466" name="Equation" r:id="rId10" imgW="3543300" imgH="469900" progId="Equation.3">
                  <p:embed/>
                </p:oleObj>
              </mc:Choice>
              <mc:Fallback>
                <p:oleObj name="Equation" r:id="rId10" imgW="3543300" imgH="469900" progId="Equation.3">
                  <p:embed/>
                  <p:pic>
                    <p:nvPicPr>
                      <p:cNvPr id="0" name=""/>
                      <p:cNvPicPr/>
                      <p:nvPr/>
                    </p:nvPicPr>
                    <p:blipFill>
                      <a:blip r:embed="rId11"/>
                      <a:stretch>
                        <a:fillRect/>
                      </a:stretch>
                    </p:blipFill>
                    <p:spPr>
                      <a:xfrm>
                        <a:off x="2781300" y="4311650"/>
                        <a:ext cx="4972050" cy="660400"/>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489214087"/>
              </p:ext>
            </p:extLst>
          </p:nvPr>
        </p:nvGraphicFramePr>
        <p:xfrm>
          <a:off x="7529146" y="2146300"/>
          <a:ext cx="185737" cy="287338"/>
        </p:xfrm>
        <a:graphic>
          <a:graphicData uri="http://schemas.openxmlformats.org/presentationml/2006/ole">
            <mc:AlternateContent xmlns:mc="http://schemas.openxmlformats.org/markup-compatibility/2006">
              <mc:Choice xmlns:v="urn:schemas-microsoft-com:vml" Requires="v">
                <p:oleObj spid="_x0000_s84467" name="Equation" r:id="rId12" imgW="139700" imgH="215900" progId="Equation.3">
                  <p:embed/>
                </p:oleObj>
              </mc:Choice>
              <mc:Fallback>
                <p:oleObj name="Equation" r:id="rId12" imgW="139700" imgH="215900" progId="Equation.3">
                  <p:embed/>
                  <p:pic>
                    <p:nvPicPr>
                      <p:cNvPr id="0" name=""/>
                      <p:cNvPicPr/>
                      <p:nvPr/>
                    </p:nvPicPr>
                    <p:blipFill>
                      <a:blip r:embed="rId13"/>
                      <a:stretch>
                        <a:fillRect/>
                      </a:stretch>
                    </p:blipFill>
                    <p:spPr>
                      <a:xfrm>
                        <a:off x="7529146" y="2146300"/>
                        <a:ext cx="185737" cy="28733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701059036"/>
              </p:ext>
            </p:extLst>
          </p:nvPr>
        </p:nvGraphicFramePr>
        <p:xfrm>
          <a:off x="7337815" y="1793839"/>
          <a:ext cx="541867" cy="304800"/>
        </p:xfrm>
        <a:graphic>
          <a:graphicData uri="http://schemas.openxmlformats.org/presentationml/2006/ole">
            <mc:AlternateContent xmlns:mc="http://schemas.openxmlformats.org/markup-compatibility/2006">
              <mc:Choice xmlns:v="urn:schemas-microsoft-com:vml" Requires="v">
                <p:oleObj spid="_x0000_s84468" name="Equation" r:id="rId14" imgW="406400" imgH="228600" progId="Equation.3">
                  <p:embed/>
                </p:oleObj>
              </mc:Choice>
              <mc:Fallback>
                <p:oleObj name="Equation" r:id="rId14" imgW="406400" imgH="228600" progId="Equation.3">
                  <p:embed/>
                  <p:pic>
                    <p:nvPicPr>
                      <p:cNvPr id="0" name=""/>
                      <p:cNvPicPr/>
                      <p:nvPr/>
                    </p:nvPicPr>
                    <p:blipFill>
                      <a:blip r:embed="rId15"/>
                      <a:stretch>
                        <a:fillRect/>
                      </a:stretch>
                    </p:blipFill>
                    <p:spPr>
                      <a:xfrm>
                        <a:off x="7337815" y="1793839"/>
                        <a:ext cx="541867" cy="3048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037141926"/>
              </p:ext>
            </p:extLst>
          </p:nvPr>
        </p:nvGraphicFramePr>
        <p:xfrm>
          <a:off x="7356108" y="2452688"/>
          <a:ext cx="506413" cy="320675"/>
        </p:xfrm>
        <a:graphic>
          <a:graphicData uri="http://schemas.openxmlformats.org/presentationml/2006/ole">
            <mc:AlternateContent xmlns:mc="http://schemas.openxmlformats.org/markup-compatibility/2006">
              <mc:Choice xmlns:v="urn:schemas-microsoft-com:vml" Requires="v">
                <p:oleObj spid="_x0000_s84469" name="Equation" r:id="rId16" imgW="381000" imgH="241300" progId="Equation.3">
                  <p:embed/>
                </p:oleObj>
              </mc:Choice>
              <mc:Fallback>
                <p:oleObj name="Equation" r:id="rId16" imgW="381000" imgH="241300" progId="Equation.3">
                  <p:embed/>
                  <p:pic>
                    <p:nvPicPr>
                      <p:cNvPr id="0" name=""/>
                      <p:cNvPicPr/>
                      <p:nvPr/>
                    </p:nvPicPr>
                    <p:blipFill>
                      <a:blip r:embed="rId17"/>
                      <a:stretch>
                        <a:fillRect/>
                      </a:stretch>
                    </p:blipFill>
                    <p:spPr>
                      <a:xfrm>
                        <a:off x="7356108" y="2452688"/>
                        <a:ext cx="506413" cy="320675"/>
                      </a:xfrm>
                      <a:prstGeom prst="rect">
                        <a:avLst/>
                      </a:prstGeom>
                    </p:spPr>
                  </p:pic>
                </p:oleObj>
              </mc:Fallback>
            </mc:AlternateContent>
          </a:graphicData>
        </a:graphic>
      </p:graphicFrame>
      <p:sp>
        <p:nvSpPr>
          <p:cNvPr id="47" name="TextBox 46"/>
          <p:cNvSpPr txBox="1"/>
          <p:nvPr/>
        </p:nvSpPr>
        <p:spPr>
          <a:xfrm>
            <a:off x="7981281" y="2096868"/>
            <a:ext cx="3060248" cy="369328"/>
          </a:xfrm>
          <a:prstGeom prst="rect">
            <a:avLst/>
          </a:prstGeom>
          <a:noFill/>
        </p:spPr>
        <p:txBody>
          <a:bodyPr wrap="square" lIns="121917" tIns="60958" rIns="121917" bIns="60958" rtlCol="0">
            <a:spAutoFit/>
          </a:bodyPr>
          <a:lstStyle/>
          <a:p>
            <a:r>
              <a:rPr lang="en-US" sz="1600" dirty="0" smtClean="0">
                <a:latin typeface="Times"/>
                <a:cs typeface="Times"/>
              </a:rPr>
              <a:t>filtered sediment </a:t>
            </a:r>
            <a:r>
              <a:rPr lang="en-US" sz="1600" dirty="0">
                <a:latin typeface="Times"/>
                <a:cs typeface="Times"/>
              </a:rPr>
              <a:t>concentration</a:t>
            </a:r>
          </a:p>
        </p:txBody>
      </p:sp>
      <p:sp>
        <p:nvSpPr>
          <p:cNvPr id="48" name="TextBox 47"/>
          <p:cNvSpPr txBox="1"/>
          <p:nvPr/>
        </p:nvSpPr>
        <p:spPr>
          <a:xfrm>
            <a:off x="7981281" y="1793839"/>
            <a:ext cx="2438400" cy="369332"/>
          </a:xfrm>
          <a:prstGeom prst="rect">
            <a:avLst/>
          </a:prstGeom>
          <a:noFill/>
        </p:spPr>
        <p:txBody>
          <a:bodyPr wrap="square" lIns="121917" tIns="60958" rIns="121917" bIns="60958" rtlCol="0">
            <a:spAutoFit/>
          </a:bodyPr>
          <a:lstStyle/>
          <a:p>
            <a:r>
              <a:rPr lang="en-US" sz="1600" dirty="0">
                <a:latin typeface="Times"/>
                <a:cs typeface="Times"/>
              </a:rPr>
              <a:t>fluid and sediment density</a:t>
            </a:r>
          </a:p>
        </p:txBody>
      </p:sp>
      <p:sp>
        <p:nvSpPr>
          <p:cNvPr id="49" name="TextBox 48"/>
          <p:cNvSpPr txBox="1"/>
          <p:nvPr/>
        </p:nvSpPr>
        <p:spPr>
          <a:xfrm>
            <a:off x="7981280" y="2404645"/>
            <a:ext cx="3269431" cy="369328"/>
          </a:xfrm>
          <a:prstGeom prst="rect">
            <a:avLst/>
          </a:prstGeom>
          <a:noFill/>
        </p:spPr>
        <p:txBody>
          <a:bodyPr wrap="square" lIns="121917" tIns="60958" rIns="121917" bIns="60958" rtlCol="0">
            <a:spAutoFit/>
          </a:bodyPr>
          <a:lstStyle/>
          <a:p>
            <a:r>
              <a:rPr lang="en-US" sz="1600" dirty="0" smtClean="0">
                <a:latin typeface="Times"/>
                <a:cs typeface="Times"/>
              </a:rPr>
              <a:t>filtered fluid </a:t>
            </a:r>
            <a:r>
              <a:rPr lang="en-US" sz="1600" dirty="0">
                <a:latin typeface="Times"/>
                <a:cs typeface="Times"/>
              </a:rPr>
              <a:t>and sediment velocities</a:t>
            </a:r>
          </a:p>
        </p:txBody>
      </p:sp>
      <p:sp>
        <p:nvSpPr>
          <p:cNvPr id="54" name="Rectangle 53"/>
          <p:cNvSpPr/>
          <p:nvPr/>
        </p:nvSpPr>
        <p:spPr>
          <a:xfrm>
            <a:off x="7291295" y="1736032"/>
            <a:ext cx="3810006" cy="1117600"/>
          </a:xfrm>
          <a:prstGeom prst="rect">
            <a:avLst/>
          </a:prstGeom>
          <a:solidFill>
            <a:schemeClr val="lt1">
              <a:alpha val="10000"/>
            </a:schemeClr>
          </a:solidFill>
        </p:spPr>
        <p:style>
          <a:lnRef idx="2">
            <a:schemeClr val="accent2"/>
          </a:lnRef>
          <a:fillRef idx="1">
            <a:schemeClr val="lt1"/>
          </a:fillRef>
          <a:effectRef idx="0">
            <a:schemeClr val="accent2"/>
          </a:effectRef>
          <a:fontRef idx="minor">
            <a:schemeClr val="dk1"/>
          </a:fontRef>
        </p:style>
        <p:txBody>
          <a:bodyPr lIns="121917" tIns="60958" rIns="121917" bIns="60958" rtlCol="0" anchor="ctr"/>
          <a:lstStyle/>
          <a:p>
            <a:pPr algn="ctr"/>
            <a:endParaRPr lang="en-US"/>
          </a:p>
        </p:txBody>
      </p:sp>
      <p:sp>
        <p:nvSpPr>
          <p:cNvPr id="22" name="TextBox 21"/>
          <p:cNvSpPr txBox="1"/>
          <p:nvPr/>
        </p:nvSpPr>
        <p:spPr>
          <a:xfrm>
            <a:off x="896473" y="5244352"/>
            <a:ext cx="11065883" cy="1200329"/>
          </a:xfrm>
          <a:prstGeom prst="rect">
            <a:avLst/>
          </a:prstGeom>
          <a:noFill/>
        </p:spPr>
        <p:txBody>
          <a:bodyPr wrap="square" rtlCol="0">
            <a:spAutoFit/>
          </a:bodyPr>
          <a:lstStyle/>
          <a:p>
            <a:pPr marL="285750" indent="-285750">
              <a:buFont typeface="Wingdings" charset="2"/>
              <a:buChar char="Ø"/>
            </a:pPr>
            <a:r>
              <a:rPr lang="en-US" dirty="0">
                <a:latin typeface="Times New Roman"/>
                <a:cs typeface="Times New Roman"/>
              </a:rPr>
              <a:t>F</a:t>
            </a:r>
            <a:r>
              <a:rPr lang="en-US" dirty="0" smtClean="0">
                <a:latin typeface="Times New Roman"/>
                <a:cs typeface="Times New Roman"/>
              </a:rPr>
              <a:t>luid and sediment momentum coupling are dominated by </a:t>
            </a:r>
            <a:r>
              <a:rPr lang="en-US" b="1" dirty="0" smtClean="0">
                <a:latin typeface="Times New Roman"/>
                <a:cs typeface="Times New Roman"/>
              </a:rPr>
              <a:t>drag force</a:t>
            </a:r>
            <a:r>
              <a:rPr lang="en-US" dirty="0">
                <a:latin typeface="Times New Roman"/>
                <a:cs typeface="Times New Roman"/>
              </a:rPr>
              <a:t>:</a:t>
            </a:r>
            <a:r>
              <a:rPr lang="en-US" i="1" dirty="0" smtClean="0">
                <a:latin typeface="Times New Roman"/>
                <a:cs typeface="Times New Roman"/>
              </a:rPr>
              <a:t> </a:t>
            </a:r>
            <a:r>
              <a:rPr lang="en-US" i="1" dirty="0" err="1" smtClean="0">
                <a:latin typeface="Times New Roman"/>
                <a:cs typeface="Times New Roman"/>
              </a:rPr>
              <a:t>M</a:t>
            </a:r>
            <a:r>
              <a:rPr lang="en-US" i="1" baseline="-25000" dirty="0" err="1" smtClean="0">
                <a:latin typeface="Times New Roman"/>
                <a:cs typeface="Times New Roman"/>
              </a:rPr>
              <a:t>i</a:t>
            </a:r>
            <a:r>
              <a:rPr lang="en-US" i="1" baseline="30000" dirty="0" err="1" smtClean="0">
                <a:latin typeface="Times New Roman"/>
                <a:cs typeface="Times New Roman"/>
              </a:rPr>
              <a:t>fs</a:t>
            </a:r>
            <a:r>
              <a:rPr lang="en-US" dirty="0">
                <a:latin typeface="Times New Roman"/>
                <a:cs typeface="Times New Roman"/>
              </a:rPr>
              <a:t>, </a:t>
            </a:r>
            <a:r>
              <a:rPr lang="en-US" i="1" dirty="0" err="1" smtClean="0">
                <a:latin typeface="Times New Roman"/>
                <a:cs typeface="Times New Roman"/>
              </a:rPr>
              <a:t>M</a:t>
            </a:r>
            <a:r>
              <a:rPr lang="en-US" i="1" baseline="-25000" dirty="0" err="1" smtClean="0">
                <a:latin typeface="Times New Roman"/>
                <a:cs typeface="Times New Roman"/>
              </a:rPr>
              <a:t>i</a:t>
            </a:r>
            <a:r>
              <a:rPr lang="en-US" i="1" baseline="30000" dirty="0" err="1" smtClean="0">
                <a:latin typeface="Times New Roman"/>
                <a:cs typeface="Times New Roman"/>
              </a:rPr>
              <a:t>sf</a:t>
            </a:r>
            <a:r>
              <a:rPr lang="en-US" i="1" dirty="0">
                <a:latin typeface="Times New Roman"/>
                <a:cs typeface="Times New Roman"/>
              </a:rPr>
              <a:t>.</a:t>
            </a:r>
            <a:endParaRPr lang="en-US" dirty="0" smtClean="0">
              <a:latin typeface="Times New Roman"/>
              <a:cs typeface="Times New Roman"/>
            </a:endParaRPr>
          </a:p>
          <a:p>
            <a:pPr marL="285750" indent="-285750">
              <a:buFont typeface="Wingdings" charset="2"/>
              <a:buChar char="Ø"/>
            </a:pPr>
            <a:r>
              <a:rPr lang="en-US" dirty="0" smtClean="0">
                <a:latin typeface="Times New Roman"/>
                <a:cs typeface="Times New Roman"/>
              </a:rPr>
              <a:t>Fluid stresses are modeled with sub-grid turbulence model (</a:t>
            </a:r>
            <a:r>
              <a:rPr lang="en-US" dirty="0" err="1" smtClean="0">
                <a:latin typeface="Times New Roman"/>
                <a:cs typeface="Times New Roman"/>
              </a:rPr>
              <a:t>Germano</a:t>
            </a:r>
            <a:r>
              <a:rPr lang="en-US" dirty="0" smtClean="0">
                <a:latin typeface="Times New Roman"/>
                <a:cs typeface="Times New Roman"/>
              </a:rPr>
              <a:t>, 1991).</a:t>
            </a:r>
          </a:p>
          <a:p>
            <a:pPr marL="285750" indent="-285750">
              <a:buFont typeface="Wingdings" charset="2"/>
              <a:buChar char="Ø"/>
            </a:pPr>
            <a:r>
              <a:rPr lang="en-US" dirty="0" smtClean="0">
                <a:latin typeface="Times New Roman"/>
                <a:cs typeface="Times New Roman"/>
              </a:rPr>
              <a:t>Particle stresses due to collisions and frictions are modeled with kinetic theory for granular flow and frictional stress models (Ding and </a:t>
            </a:r>
            <a:r>
              <a:rPr lang="en-US" dirty="0" err="1" smtClean="0">
                <a:latin typeface="Times New Roman"/>
                <a:cs typeface="Times New Roman"/>
              </a:rPr>
              <a:t>Gidaspow</a:t>
            </a:r>
            <a:r>
              <a:rPr lang="en-US" dirty="0" smtClean="0">
                <a:latin typeface="Times New Roman"/>
                <a:cs typeface="Times New Roman"/>
              </a:rPr>
              <a:t>, 1990; </a:t>
            </a:r>
            <a:r>
              <a:rPr lang="en-US" dirty="0" err="1">
                <a:latin typeface="Times New Roman"/>
                <a:cs typeface="Times New Roman"/>
              </a:rPr>
              <a:t>Srivastava</a:t>
            </a:r>
            <a:r>
              <a:rPr lang="en-US" dirty="0">
                <a:latin typeface="Times New Roman"/>
                <a:cs typeface="Times New Roman"/>
              </a:rPr>
              <a:t> and </a:t>
            </a:r>
            <a:r>
              <a:rPr lang="en-US" dirty="0" err="1">
                <a:latin typeface="Times New Roman"/>
                <a:cs typeface="Times New Roman"/>
              </a:rPr>
              <a:t>Sundaresan</a:t>
            </a:r>
            <a:r>
              <a:rPr lang="en-US" dirty="0">
                <a:latin typeface="Times New Roman"/>
                <a:cs typeface="Times New Roman"/>
              </a:rPr>
              <a:t>, </a:t>
            </a:r>
            <a:r>
              <a:rPr lang="en-US" dirty="0" smtClean="0">
                <a:latin typeface="Times New Roman"/>
                <a:cs typeface="Times New Roman"/>
              </a:rPr>
              <a:t>2003).</a:t>
            </a:r>
            <a:endParaRPr lang="en-US" dirty="0">
              <a:latin typeface="Times New Roman"/>
              <a:cs typeface="Times New Roman"/>
            </a:endParaRPr>
          </a:p>
        </p:txBody>
      </p:sp>
    </p:spTree>
    <p:extLst>
      <p:ext uri="{BB962C8B-B14F-4D97-AF65-F5344CB8AC3E}">
        <p14:creationId xmlns:p14="http://schemas.microsoft.com/office/powerpoint/2010/main" val="19833462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3934909317"/>
              </p:ext>
            </p:extLst>
          </p:nvPr>
        </p:nvGraphicFramePr>
        <p:xfrm>
          <a:off x="4900613" y="2874682"/>
          <a:ext cx="1471612" cy="393700"/>
        </p:xfrm>
        <a:graphic>
          <a:graphicData uri="http://schemas.openxmlformats.org/presentationml/2006/ole">
            <mc:AlternateContent xmlns:mc="http://schemas.openxmlformats.org/markup-compatibility/2006">
              <mc:Choice xmlns:v="urn:schemas-microsoft-com:vml" Requires="v">
                <p:oleObj spid="_x0000_s87161" name="Equation" r:id="rId4" imgW="1041120" imgH="279360" progId="Equation.3">
                  <p:embed/>
                </p:oleObj>
              </mc:Choice>
              <mc:Fallback>
                <p:oleObj name="Equation" r:id="rId4" imgW="1041120" imgH="279360" progId="Equation.3">
                  <p:embed/>
                  <p:pic>
                    <p:nvPicPr>
                      <p:cNvPr id="0" name=""/>
                      <p:cNvPicPr/>
                      <p:nvPr/>
                    </p:nvPicPr>
                    <p:blipFill>
                      <a:blip r:embed="rId5"/>
                      <a:stretch>
                        <a:fillRect/>
                      </a:stretch>
                    </p:blipFill>
                    <p:spPr>
                      <a:xfrm>
                        <a:off x="4900613" y="2874682"/>
                        <a:ext cx="1471612" cy="393700"/>
                      </a:xfrm>
                      <a:prstGeom prst="rect">
                        <a:avLst/>
                      </a:prstGeom>
                    </p:spPr>
                  </p:pic>
                </p:oleObj>
              </mc:Fallback>
            </mc:AlternateContent>
          </a:graphicData>
        </a:graphic>
      </p:graphicFrame>
      <p:sp>
        <p:nvSpPr>
          <p:cNvPr id="10" name="TextBox 9"/>
          <p:cNvSpPr txBox="1"/>
          <p:nvPr/>
        </p:nvSpPr>
        <p:spPr>
          <a:xfrm>
            <a:off x="513111" y="2450425"/>
            <a:ext cx="4286224" cy="400110"/>
          </a:xfrm>
          <a:prstGeom prst="rect">
            <a:avLst/>
          </a:prstGeom>
          <a:noFill/>
        </p:spPr>
        <p:txBody>
          <a:bodyPr wrap="none" rtlCol="0">
            <a:spAutoFit/>
          </a:bodyPr>
          <a:lstStyle/>
          <a:p>
            <a:r>
              <a:rPr lang="en-US" sz="2000" b="1" u="sng" dirty="0" smtClean="0">
                <a:latin typeface="Times New Roman" panose="02020603050405020304" pitchFamily="18" charset="0"/>
                <a:cs typeface="Times New Roman" panose="02020603050405020304" pitchFamily="18" charset="0"/>
              </a:rPr>
              <a:t>For fluid and particle sub-grid stress</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3" name="Title 1"/>
          <p:cNvSpPr txBox="1">
            <a:spLocks/>
          </p:cNvSpPr>
          <p:nvPr/>
        </p:nvSpPr>
        <p:spPr>
          <a:xfrm>
            <a:off x="406399" y="482600"/>
            <a:ext cx="11369499" cy="629920"/>
          </a:xfrm>
          <a:prstGeom prst="rect">
            <a:avLst/>
          </a:prstGeom>
        </p:spPr>
        <p:txBody>
          <a:bodyPr lIns="121917" tIns="60958" rIns="121917" bIns="60958"/>
          <a:lstStyle>
            <a:lvl1pPr algn="l" rtl="0" eaLnBrk="1" latinLnBrk="0" hangingPunct="1">
              <a:spcBef>
                <a:spcPct val="0"/>
              </a:spcBef>
              <a:buNone/>
              <a:defRPr sz="4200" kern="1200">
                <a:solidFill>
                  <a:schemeClr val="tx2"/>
                </a:solidFill>
                <a:latin typeface="+mj-lt"/>
                <a:ea typeface="+mj-ea"/>
                <a:cs typeface="+mj-cs"/>
              </a:defRPr>
            </a:lvl1pPr>
            <a:extLst/>
          </a:lstStyle>
          <a:p>
            <a:r>
              <a:rPr lang="en-US" sz="2700" b="1" u="sng" dirty="0" smtClean="0">
                <a:solidFill>
                  <a:srgbClr val="000000"/>
                </a:solidFill>
                <a:latin typeface="Times"/>
                <a:cs typeface="Times"/>
              </a:rPr>
              <a:t>Sub-grid model:</a:t>
            </a:r>
            <a:endParaRPr lang="en-US" sz="2700" b="1" u="sng" dirty="0">
              <a:solidFill>
                <a:srgbClr val="000000"/>
              </a:solidFill>
              <a:latin typeface="Times"/>
              <a:cs typeface="Times"/>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248564876"/>
              </p:ext>
            </p:extLst>
          </p:nvPr>
        </p:nvGraphicFramePr>
        <p:xfrm>
          <a:off x="7384006" y="2871681"/>
          <a:ext cx="1365250" cy="431800"/>
        </p:xfrm>
        <a:graphic>
          <a:graphicData uri="http://schemas.openxmlformats.org/presentationml/2006/ole">
            <mc:AlternateContent xmlns:mc="http://schemas.openxmlformats.org/markup-compatibility/2006">
              <mc:Choice xmlns:v="urn:schemas-microsoft-com:vml" Requires="v">
                <p:oleObj spid="_x0000_s87162" name="Equation" r:id="rId6" imgW="965160" imgH="304560" progId="Equation.3">
                  <p:embed/>
                </p:oleObj>
              </mc:Choice>
              <mc:Fallback>
                <p:oleObj name="Equation" r:id="rId6" imgW="965160" imgH="304560" progId="Equation.3">
                  <p:embed/>
                  <p:pic>
                    <p:nvPicPr>
                      <p:cNvPr id="0" name=""/>
                      <p:cNvPicPr/>
                      <p:nvPr/>
                    </p:nvPicPr>
                    <p:blipFill>
                      <a:blip r:embed="rId7"/>
                      <a:stretch>
                        <a:fillRect/>
                      </a:stretch>
                    </p:blipFill>
                    <p:spPr>
                      <a:xfrm>
                        <a:off x="7384006" y="2871681"/>
                        <a:ext cx="1365250" cy="431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460152286"/>
              </p:ext>
            </p:extLst>
          </p:nvPr>
        </p:nvGraphicFramePr>
        <p:xfrm>
          <a:off x="8892485" y="2861302"/>
          <a:ext cx="1315002" cy="421419"/>
        </p:xfrm>
        <a:graphic>
          <a:graphicData uri="http://schemas.openxmlformats.org/presentationml/2006/ole">
            <mc:AlternateContent xmlns:mc="http://schemas.openxmlformats.org/markup-compatibility/2006">
              <mc:Choice xmlns:v="urn:schemas-microsoft-com:vml" Requires="v">
                <p:oleObj spid="_x0000_s87163" name="Equation" r:id="rId8" imgW="952500" imgH="304800" progId="Equation.3">
                  <p:embed/>
                </p:oleObj>
              </mc:Choice>
              <mc:Fallback>
                <p:oleObj name="Equation" r:id="rId8" imgW="952500" imgH="304800" progId="Equation.3">
                  <p:embed/>
                  <p:pic>
                    <p:nvPicPr>
                      <p:cNvPr id="0" name=""/>
                      <p:cNvPicPr/>
                      <p:nvPr/>
                    </p:nvPicPr>
                    <p:blipFill>
                      <a:blip r:embed="rId9"/>
                      <a:stretch>
                        <a:fillRect/>
                      </a:stretch>
                    </p:blipFill>
                    <p:spPr>
                      <a:xfrm>
                        <a:off x="8892485" y="2861302"/>
                        <a:ext cx="1315002" cy="421419"/>
                      </a:xfrm>
                      <a:prstGeom prst="rect">
                        <a:avLst/>
                      </a:prstGeom>
                    </p:spPr>
                  </p:pic>
                </p:oleObj>
              </mc:Fallback>
            </mc:AlternateContent>
          </a:graphicData>
        </a:graphic>
      </p:graphicFrame>
      <p:sp>
        <p:nvSpPr>
          <p:cNvPr id="19" name="TextBox 18"/>
          <p:cNvSpPr txBox="1"/>
          <p:nvPr/>
        </p:nvSpPr>
        <p:spPr>
          <a:xfrm>
            <a:off x="501160" y="4012690"/>
            <a:ext cx="3937488" cy="400110"/>
          </a:xfrm>
          <a:prstGeom prst="rect">
            <a:avLst/>
          </a:prstGeom>
          <a:noFill/>
        </p:spPr>
        <p:txBody>
          <a:bodyPr wrap="none" rtlCol="0">
            <a:spAutoFit/>
          </a:bodyPr>
          <a:lstStyle/>
          <a:p>
            <a:r>
              <a:rPr lang="en-US" sz="2000" b="1" u="sng" dirty="0" smtClean="0">
                <a:latin typeface="Times New Roman" panose="02020603050405020304" pitchFamily="18" charset="0"/>
                <a:cs typeface="Times New Roman" panose="02020603050405020304" pitchFamily="18" charset="0"/>
              </a:rPr>
              <a:t>For sub-grid contribution of drag</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Rectangle 3"/>
          <p:cNvSpPr/>
          <p:nvPr/>
        </p:nvSpPr>
        <p:spPr>
          <a:xfrm>
            <a:off x="843724" y="4419852"/>
            <a:ext cx="10680221" cy="646331"/>
          </a:xfrm>
          <a:prstGeom prst="rect">
            <a:avLst/>
          </a:prstGeom>
        </p:spPr>
        <p:txBody>
          <a:bodyPr wrap="square">
            <a:spAutoFit/>
          </a:bodyPr>
          <a:lstStyle/>
          <a:p>
            <a:r>
              <a:rPr lang="en-US" dirty="0" err="1" smtClean="0">
                <a:latin typeface="Times New Roman" panose="02020603050405020304" pitchFamily="18" charset="0"/>
                <a:cs typeface="Times New Roman" panose="02020603050405020304" pitchFamily="18" charset="0"/>
              </a:rPr>
              <a:t>Ozel</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et al. </a:t>
            </a:r>
            <a:r>
              <a:rPr lang="en-US" dirty="0" smtClean="0">
                <a:latin typeface="Times New Roman" panose="02020603050405020304" pitchFamily="18" charset="0"/>
                <a:cs typeface="Times New Roman" panose="02020603050405020304" pitchFamily="18" charset="0"/>
              </a:rPr>
              <a:t>(2013): mesoscale structures of sediment particles such as </a:t>
            </a:r>
            <a:r>
              <a:rPr lang="en-US" b="1" dirty="0" smtClean="0">
                <a:latin typeface="Times New Roman" panose="02020603050405020304" pitchFamily="18" charset="0"/>
                <a:cs typeface="Times New Roman" panose="02020603050405020304" pitchFamily="18" charset="0"/>
              </a:rPr>
              <a:t>streamer</a:t>
            </a:r>
            <a:r>
              <a:rPr lang="en-US" dirty="0" smtClean="0">
                <a:latin typeface="Times New Roman" panose="02020603050405020304" pitchFamily="18" charset="0"/>
                <a:cs typeface="Times New Roman" panose="02020603050405020304" pitchFamily="18" charset="0"/>
              </a:rPr>
              <a:t> and </a:t>
            </a:r>
            <a:r>
              <a:rPr lang="en-US" b="1" dirty="0" smtClean="0">
                <a:latin typeface="Times New Roman" panose="02020603050405020304" pitchFamily="18" charset="0"/>
                <a:cs typeface="Times New Roman" panose="02020603050405020304" pitchFamily="18" charset="0"/>
              </a:rPr>
              <a:t>clusters</a:t>
            </a:r>
            <a:r>
              <a:rPr lang="en-US" dirty="0" smtClean="0">
                <a:latin typeface="Times New Roman" panose="02020603050405020304" pitchFamily="18" charset="0"/>
                <a:cs typeface="Times New Roman" panose="02020603050405020304" pitchFamily="18" charset="0"/>
              </a:rPr>
              <a:t>, may not be resolved by the mesh size, and they can have a dramatic effect on the overall sediment dynamics.</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2425452907"/>
              </p:ext>
            </p:extLst>
          </p:nvPr>
        </p:nvGraphicFramePr>
        <p:xfrm>
          <a:off x="4397375" y="5468938"/>
          <a:ext cx="2601913" cy="400050"/>
        </p:xfrm>
        <a:graphic>
          <a:graphicData uri="http://schemas.openxmlformats.org/presentationml/2006/ole">
            <mc:AlternateContent xmlns:mc="http://schemas.openxmlformats.org/markup-compatibility/2006">
              <mc:Choice xmlns:v="urn:schemas-microsoft-com:vml" Requires="v">
                <p:oleObj spid="_x0000_s87164" name="Equation" r:id="rId10" imgW="1828800" imgH="279400" progId="Equation.3">
                  <p:embed/>
                </p:oleObj>
              </mc:Choice>
              <mc:Fallback>
                <p:oleObj name="Equation" r:id="rId10" imgW="1828800" imgH="279400" progId="Equation.3">
                  <p:embed/>
                  <p:pic>
                    <p:nvPicPr>
                      <p:cNvPr id="0" name=""/>
                      <p:cNvPicPr/>
                      <p:nvPr/>
                    </p:nvPicPr>
                    <p:blipFill>
                      <a:blip r:embed="rId11"/>
                      <a:stretch>
                        <a:fillRect/>
                      </a:stretch>
                    </p:blipFill>
                    <p:spPr>
                      <a:xfrm>
                        <a:off x="4397375" y="5468938"/>
                        <a:ext cx="2601913" cy="400050"/>
                      </a:xfrm>
                      <a:prstGeom prst="rect">
                        <a:avLst/>
                      </a:prstGeom>
                    </p:spPr>
                  </p:pic>
                </p:oleObj>
              </mc:Fallback>
            </mc:AlternateContent>
          </a:graphicData>
        </a:graphic>
      </p:graphicFrame>
      <p:sp>
        <p:nvSpPr>
          <p:cNvPr id="7" name="TextBox 6"/>
          <p:cNvSpPr txBox="1"/>
          <p:nvPr/>
        </p:nvSpPr>
        <p:spPr>
          <a:xfrm>
            <a:off x="831673" y="5868781"/>
            <a:ext cx="10093371" cy="646331"/>
          </a:xfrm>
          <a:prstGeom prst="rect">
            <a:avLst/>
          </a:prstGeom>
          <a:noFill/>
        </p:spPr>
        <p:txBody>
          <a:bodyPr wrap="square" rtlCol="0">
            <a:spAutoFit/>
          </a:bodyPr>
          <a:lstStyle/>
          <a:p>
            <a:r>
              <a:rPr lang="en-US" dirty="0" smtClean="0">
                <a:latin typeface="Times New Roman"/>
                <a:cs typeface="Times New Roman"/>
              </a:rPr>
              <a:t>The coefficient </a:t>
            </a:r>
            <a:r>
              <a:rPr lang="en-US" i="1" dirty="0" smtClean="0">
                <a:latin typeface="Times New Roman"/>
                <a:cs typeface="Times New Roman"/>
              </a:rPr>
              <a:t>K</a:t>
            </a:r>
            <a:r>
              <a:rPr lang="en-US" dirty="0" smtClean="0">
                <a:latin typeface="Times New Roman"/>
                <a:cs typeface="Times New Roman"/>
              </a:rPr>
              <a:t> depends on grid size and sediment concentration, and it’s determined by using a dynamic procedure (</a:t>
            </a:r>
            <a:r>
              <a:rPr lang="en-US" dirty="0" err="1" smtClean="0">
                <a:latin typeface="Times New Roman"/>
                <a:cs typeface="Times New Roman"/>
              </a:rPr>
              <a:t>Ozel</a:t>
            </a:r>
            <a:r>
              <a:rPr lang="en-US" dirty="0" smtClean="0">
                <a:latin typeface="Times New Roman"/>
                <a:cs typeface="Times New Roman"/>
              </a:rPr>
              <a:t> et al., 2013).</a:t>
            </a:r>
            <a:endParaRPr lang="en-US" dirty="0">
              <a:latin typeface="Times New Roman"/>
              <a:cs typeface="Times New Roman"/>
            </a:endParaRPr>
          </a:p>
        </p:txBody>
      </p:sp>
      <p:sp>
        <p:nvSpPr>
          <p:cNvPr id="21" name="TextBox 20"/>
          <p:cNvSpPr txBox="1"/>
          <p:nvPr/>
        </p:nvSpPr>
        <p:spPr>
          <a:xfrm>
            <a:off x="537886" y="1101999"/>
            <a:ext cx="11161055" cy="707886"/>
          </a:xfrm>
          <a:prstGeom prst="rect">
            <a:avLst/>
          </a:prstGeom>
          <a:noFill/>
        </p:spPr>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Turbulence-resolving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Eulerian</a:t>
            </a:r>
            <a:r>
              <a:rPr lang="en-US" sz="2000" dirty="0" smtClean="0">
                <a:latin typeface="Times New Roman" panose="02020603050405020304" pitchFamily="18" charset="0"/>
                <a:cs typeface="Times New Roman" panose="02020603050405020304" pitchFamily="18" charset="0"/>
              </a:rPr>
              <a:t> two-phase equations are solved in 3D with a domain size sufficiently larger than the largest eddies and high numerical resolution (on the order of grain size). </a:t>
            </a:r>
            <a:endParaRPr lang="en-US" sz="20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45113" y="1813005"/>
            <a:ext cx="1049193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Large eddies/structures are directly </a:t>
            </a:r>
            <a:r>
              <a:rPr lang="en-US" b="1" dirty="0" smtClean="0">
                <a:latin typeface="Times New Roman" panose="02020603050405020304" pitchFamily="18" charset="0"/>
                <a:cs typeface="Times New Roman" panose="02020603050405020304" pitchFamily="18" charset="0"/>
              </a:rPr>
              <a:t>resolved</a:t>
            </a:r>
            <a:r>
              <a:rPr lang="en-US" dirty="0" smtClean="0">
                <a:latin typeface="Times New Roman" panose="02020603050405020304" pitchFamily="18" charset="0"/>
                <a:cs typeface="Times New Roman" panose="02020603050405020304" pitchFamily="18" charset="0"/>
              </a:rPr>
              <a:t>, and effect of small </a:t>
            </a:r>
            <a:r>
              <a:rPr lang="en-US" dirty="0">
                <a:latin typeface="Times New Roman" panose="02020603050405020304" pitchFamily="18" charset="0"/>
                <a:cs typeface="Times New Roman" panose="02020603050405020304" pitchFamily="18" charset="0"/>
              </a:rPr>
              <a:t>eddies/</a:t>
            </a:r>
            <a:r>
              <a:rPr lang="en-US" dirty="0" smtClean="0">
                <a:latin typeface="Times New Roman" panose="02020603050405020304" pitchFamily="18" charset="0"/>
                <a:cs typeface="Times New Roman" panose="02020603050405020304" pitchFamily="18" charset="0"/>
              </a:rPr>
              <a:t>structures on large scale motions are </a:t>
            </a:r>
            <a:r>
              <a:rPr lang="en-US" b="1" dirty="0" smtClean="0">
                <a:latin typeface="Times New Roman" panose="02020603050405020304" pitchFamily="18" charset="0"/>
                <a:cs typeface="Times New Roman" panose="02020603050405020304" pitchFamily="18" charset="0"/>
              </a:rPr>
              <a:t>modeled</a:t>
            </a:r>
            <a:r>
              <a:rPr lang="en-US" dirty="0" smtClean="0">
                <a:latin typeface="Times New Roman" panose="02020603050405020304" pitchFamily="18" charset="0"/>
                <a:cs typeface="Times New Roman" panose="02020603050405020304" pitchFamily="18" charset="0"/>
              </a:rPr>
              <a:t> with sub-grid closures:</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6602446" y="2872077"/>
            <a:ext cx="858791" cy="369332"/>
          </a:xfrm>
          <a:prstGeom prst="rect">
            <a:avLst/>
          </a:prstGeom>
          <a:noFill/>
        </p:spPr>
        <p:txBody>
          <a:bodyPr wrap="none" rtlCol="0">
            <a:spAutoFit/>
          </a:bodyPr>
          <a:lstStyle/>
          <a:p>
            <a:r>
              <a:rPr lang="en-US" dirty="0" smtClean="0">
                <a:solidFill>
                  <a:srgbClr val="000000"/>
                </a:solidFill>
                <a:latin typeface="Times New Roman" panose="02020603050405020304" pitchFamily="18" charset="0"/>
                <a:cs typeface="Times New Roman" panose="02020603050405020304" pitchFamily="18" charset="0"/>
              </a:rPr>
              <a:t>where, </a:t>
            </a:r>
            <a:endParaRPr lang="en-US"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57348798"/>
              </p:ext>
            </p:extLst>
          </p:nvPr>
        </p:nvGraphicFramePr>
        <p:xfrm>
          <a:off x="2468715" y="2875552"/>
          <a:ext cx="2152650" cy="400050"/>
        </p:xfrm>
        <a:graphic>
          <a:graphicData uri="http://schemas.openxmlformats.org/presentationml/2006/ole">
            <mc:AlternateContent xmlns:mc="http://schemas.openxmlformats.org/markup-compatibility/2006">
              <mc:Choice xmlns:v="urn:schemas-microsoft-com:vml" Requires="v">
                <p:oleObj spid="_x0000_s87165" name="Equation" r:id="rId12" imgW="1511280" imgH="279360" progId="Equation.3">
                  <p:embed/>
                </p:oleObj>
              </mc:Choice>
              <mc:Fallback>
                <p:oleObj name="Equation" r:id="rId12" imgW="1511280" imgH="279360" progId="Equation.3">
                  <p:embed/>
                  <p:pic>
                    <p:nvPicPr>
                      <p:cNvPr id="0" name="Object 19"/>
                      <p:cNvPicPr>
                        <a:picLocks noChangeAspect="1" noChangeArrowheads="1"/>
                      </p:cNvPicPr>
                      <p:nvPr/>
                    </p:nvPicPr>
                    <p:blipFill>
                      <a:blip r:embed="rId13"/>
                      <a:srcRect/>
                      <a:stretch>
                        <a:fillRect/>
                      </a:stretch>
                    </p:blipFill>
                    <p:spPr bwMode="auto">
                      <a:xfrm>
                        <a:off x="2468715" y="2875552"/>
                        <a:ext cx="2152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835549" y="3249105"/>
            <a:ext cx="10491934" cy="646331"/>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The coefficient </a:t>
            </a:r>
            <a:r>
              <a:rPr lang="en-US" i="1" dirty="0" smtClean="0">
                <a:latin typeface="Times New Roman" panose="02020603050405020304" pitchFamily="18" charset="0"/>
                <a:cs typeface="Times New Roman" panose="02020603050405020304" pitchFamily="18" charset="0"/>
              </a:rPr>
              <a:t>C</a:t>
            </a:r>
            <a:r>
              <a:rPr lang="en-US" i="1" baseline="-25000" dirty="0" smtClean="0">
                <a:latin typeface="Times New Roman" panose="02020603050405020304" pitchFamily="18" charset="0"/>
                <a:cs typeface="Times New Roman" panose="02020603050405020304" pitchFamily="18" charset="0"/>
              </a:rPr>
              <a:t>s</a:t>
            </a:r>
            <a:r>
              <a:rPr lang="en-US" dirty="0" smtClean="0">
                <a:latin typeface="Times New Roman" panose="02020603050405020304" pitchFamily="18" charset="0"/>
                <a:cs typeface="Times New Roman" panose="02020603050405020304" pitchFamily="18" charset="0"/>
              </a:rPr>
              <a:t> is determined using a dynamic procedure (</a:t>
            </a:r>
            <a:r>
              <a:rPr lang="en-US" dirty="0" err="1" smtClean="0">
                <a:latin typeface="Times New Roman" panose="02020603050405020304" pitchFamily="18" charset="0"/>
                <a:cs typeface="Times New Roman" panose="02020603050405020304" pitchFamily="18" charset="0"/>
              </a:rPr>
              <a:t>Germano</a:t>
            </a:r>
            <a:r>
              <a:rPr lang="en-US" dirty="0" smtClean="0">
                <a:latin typeface="Times New Roman" panose="02020603050405020304" pitchFamily="18" charset="0"/>
                <a:cs typeface="Times New Roman" panose="02020603050405020304" pitchFamily="18" charset="0"/>
              </a:rPr>
              <a:t>, 1991), and similar closures are used for </a:t>
            </a:r>
            <a:r>
              <a:rPr lang="en-US" b="1" dirty="0" smtClean="0">
                <a:latin typeface="Times New Roman" panose="02020603050405020304" pitchFamily="18" charset="0"/>
                <a:cs typeface="Times New Roman" panose="02020603050405020304" pitchFamily="18" charset="0"/>
              </a:rPr>
              <a:t>sediment sub-grid stress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4" name="Rectangle 23"/>
          <p:cNvSpPr/>
          <p:nvPr/>
        </p:nvSpPr>
        <p:spPr>
          <a:xfrm>
            <a:off x="833286" y="5040899"/>
            <a:ext cx="9502081"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The effect of unresolved mesoscale structure can be accounted by a sub-grid drag correction:</a:t>
            </a:r>
            <a:endParaRPr lang="en-US" dirty="0"/>
          </a:p>
        </p:txBody>
      </p:sp>
      <p:sp>
        <p:nvSpPr>
          <p:cNvPr id="3" name="Right Arrow 2"/>
          <p:cNvSpPr/>
          <p:nvPr/>
        </p:nvSpPr>
        <p:spPr>
          <a:xfrm>
            <a:off x="642470" y="1942353"/>
            <a:ext cx="433295" cy="2838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994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4" grpId="0"/>
      <p:bldP spid="7"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9417" y="379797"/>
            <a:ext cx="8033419" cy="507831"/>
          </a:xfrm>
          <a:prstGeom prst="rect">
            <a:avLst/>
          </a:prstGeom>
          <a:noFill/>
        </p:spPr>
        <p:txBody>
          <a:bodyPr wrap="none" rtlCol="0">
            <a:spAutoFit/>
          </a:bodyPr>
          <a:lstStyle/>
          <a:p>
            <a:r>
              <a:rPr lang="en-US" sz="2700" b="1" u="sng" dirty="0" smtClean="0">
                <a:latin typeface="Times New Roman" panose="02020603050405020304" pitchFamily="18" charset="0"/>
                <a:cs typeface="Times New Roman" panose="02020603050405020304" pitchFamily="18" charset="0"/>
              </a:rPr>
              <a:t>Model Validation - Sheet </a:t>
            </a:r>
            <a:r>
              <a:rPr lang="en-US" sz="2700" b="1" u="sng" dirty="0">
                <a:latin typeface="Times New Roman" panose="02020603050405020304" pitchFamily="18" charset="0"/>
                <a:cs typeface="Times New Roman" panose="02020603050405020304" pitchFamily="18" charset="0"/>
              </a:rPr>
              <a:t>flow in steady channel flow </a:t>
            </a:r>
          </a:p>
        </p:txBody>
      </p:sp>
      <p:sp>
        <p:nvSpPr>
          <p:cNvPr id="5" name="TextBox 4"/>
          <p:cNvSpPr txBox="1"/>
          <p:nvPr/>
        </p:nvSpPr>
        <p:spPr>
          <a:xfrm>
            <a:off x="791890" y="1098755"/>
            <a:ext cx="5841961"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LEGI experiment </a:t>
            </a:r>
            <a:r>
              <a:rPr lang="en-US" sz="2000" dirty="0" smtClean="0">
                <a:latin typeface="Times New Roman" panose="02020603050405020304" pitchFamily="18" charset="0"/>
                <a:cs typeface="Times New Roman" panose="02020603050405020304" pitchFamily="18" charset="0"/>
              </a:rPr>
              <a:t>(</a:t>
            </a:r>
            <a:r>
              <a:rPr lang="en-US" sz="2000" dirty="0" err="1" smtClean="0">
                <a:latin typeface="Times New Roman" panose="02020603050405020304" pitchFamily="18" charset="0"/>
                <a:cs typeface="Times New Roman" panose="02020603050405020304" pitchFamily="18" charset="0"/>
              </a:rPr>
              <a:t>Revil-Baudard</a:t>
            </a:r>
            <a:r>
              <a:rPr lang="en-US" sz="2000" dirty="0" smtClean="0">
                <a:latin typeface="Times New Roman" panose="02020603050405020304" pitchFamily="18" charset="0"/>
                <a:cs typeface="Times New Roman" panose="02020603050405020304" pitchFamily="18" charset="0"/>
              </a:rPr>
              <a:t> et al., 2015,</a:t>
            </a:r>
            <a:r>
              <a:rPr lang="en-US" sz="2000" i="1" dirty="0" smtClean="0">
                <a:latin typeface="Times New Roman" panose="02020603050405020304" pitchFamily="18" charset="0"/>
                <a:cs typeface="Times New Roman" panose="02020603050405020304" pitchFamily="18" charset="0"/>
              </a:rPr>
              <a:t> JFM</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6694057" y="980039"/>
            <a:ext cx="5125836" cy="1597474"/>
            <a:chOff x="6580082" y="1594114"/>
            <a:chExt cx="5125836" cy="1597474"/>
          </a:xfrm>
        </p:grpSpPr>
        <p:pic>
          <p:nvPicPr>
            <p:cNvPr id="12" name="Picture 11"/>
            <p:cNvPicPr>
              <a:picLocks noChangeAspect="1"/>
            </p:cNvPicPr>
            <p:nvPr/>
          </p:nvPicPr>
          <p:blipFill>
            <a:blip r:embed="rId4"/>
            <a:stretch>
              <a:fillRect/>
            </a:stretch>
          </p:blipFill>
          <p:spPr>
            <a:xfrm>
              <a:off x="6616856" y="1628919"/>
              <a:ext cx="5034624" cy="1468313"/>
            </a:xfrm>
            <a:prstGeom prst="rect">
              <a:avLst/>
            </a:prstGeom>
          </p:spPr>
        </p:pic>
        <p:sp>
          <p:nvSpPr>
            <p:cNvPr id="13" name="TextBox 12"/>
            <p:cNvSpPr txBox="1"/>
            <p:nvPr/>
          </p:nvSpPr>
          <p:spPr>
            <a:xfrm>
              <a:off x="8982095" y="2822256"/>
              <a:ext cx="2723823" cy="369332"/>
            </a:xfrm>
            <a:prstGeom prst="rect">
              <a:avLst/>
            </a:prstGeom>
            <a:solidFill>
              <a:schemeClr val="bg1"/>
            </a:solidFill>
          </p:spPr>
          <p:txBody>
            <a:bodyPr wrap="none" rtlCol="0">
              <a:spAutoFit/>
            </a:bodyPr>
            <a:lstStyle/>
            <a:p>
              <a:r>
                <a:rPr lang="en-US" dirty="0" smtClean="0">
                  <a:latin typeface="Times New Roman" panose="02020603050405020304" pitchFamily="18" charset="0"/>
                  <a:cs typeface="Times New Roman" panose="02020603050405020304" pitchFamily="18" charset="0"/>
                </a:rPr>
                <a:t>Revil-Baudard et al. (2015)</a:t>
              </a:r>
              <a:endParaRPr lang="en-US" dirty="0">
                <a:latin typeface="Times New Roman" panose="02020603050405020304" pitchFamily="18" charset="0"/>
                <a:cs typeface="Times New Roman" panose="02020603050405020304" pitchFamily="18" charset="0"/>
              </a:endParaRPr>
            </a:p>
          </p:txBody>
        </p:sp>
        <p:sp>
          <p:nvSpPr>
            <p:cNvPr id="14" name="Rectangle 13"/>
            <p:cNvSpPr/>
            <p:nvPr/>
          </p:nvSpPr>
          <p:spPr>
            <a:xfrm>
              <a:off x="6580082" y="1594114"/>
              <a:ext cx="373879" cy="39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91744" y="4298972"/>
            <a:ext cx="2872601" cy="430887"/>
          </a:xfrm>
          <a:prstGeom prst="rect">
            <a:avLst/>
          </a:prstGeom>
          <a:noFill/>
        </p:spPr>
        <p:txBody>
          <a:bodyPr wrap="none" rtlCol="0">
            <a:spAutoFit/>
          </a:bodyPr>
          <a:lstStyle/>
          <a:p>
            <a:r>
              <a:rPr lang="en-US" sz="2200" b="1" dirty="0">
                <a:latin typeface="Times New Roman" panose="02020603050405020304" pitchFamily="18" charset="0"/>
                <a:cs typeface="Times New Roman" panose="02020603050405020304" pitchFamily="18" charset="0"/>
              </a:rPr>
              <a:t>N</a:t>
            </a:r>
            <a:r>
              <a:rPr lang="en-US" sz="2200" b="1" dirty="0" smtClean="0">
                <a:latin typeface="Times New Roman" panose="02020603050405020304" pitchFamily="18" charset="0"/>
                <a:cs typeface="Times New Roman" panose="02020603050405020304" pitchFamily="18" charset="0"/>
              </a:rPr>
              <a:t>umerical simulation</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524631919"/>
              </p:ext>
            </p:extLst>
          </p:nvPr>
        </p:nvGraphicFramePr>
        <p:xfrm>
          <a:off x="1072985" y="4817409"/>
          <a:ext cx="1243013" cy="325437"/>
        </p:xfrm>
        <a:graphic>
          <a:graphicData uri="http://schemas.openxmlformats.org/presentationml/2006/ole">
            <mc:AlternateContent xmlns:mc="http://schemas.openxmlformats.org/markup-compatibility/2006">
              <mc:Choice xmlns:v="urn:schemas-microsoft-com:vml" Requires="v">
                <p:oleObj spid="_x0000_s86362" name="Equation" r:id="rId5" imgW="850900" imgH="215900" progId="Equation.3">
                  <p:embed/>
                </p:oleObj>
              </mc:Choice>
              <mc:Fallback>
                <p:oleObj name="Equation" r:id="rId5" imgW="850900" imgH="215900" progId="Equation.3">
                  <p:embed/>
                  <p:pic>
                    <p:nvPicPr>
                      <p:cNvPr id="0" name=""/>
                      <p:cNvPicPr/>
                      <p:nvPr/>
                    </p:nvPicPr>
                    <p:blipFill>
                      <a:blip r:embed="rId6"/>
                      <a:stretch>
                        <a:fillRect/>
                      </a:stretch>
                    </p:blipFill>
                    <p:spPr>
                      <a:xfrm>
                        <a:off x="1072985" y="4817409"/>
                        <a:ext cx="1243013" cy="32543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36302131"/>
              </p:ext>
            </p:extLst>
          </p:nvPr>
        </p:nvGraphicFramePr>
        <p:xfrm>
          <a:off x="2377653" y="4807884"/>
          <a:ext cx="1246187" cy="344487"/>
        </p:xfrm>
        <a:graphic>
          <a:graphicData uri="http://schemas.openxmlformats.org/presentationml/2006/ole">
            <mc:AlternateContent xmlns:mc="http://schemas.openxmlformats.org/markup-compatibility/2006">
              <mc:Choice xmlns:v="urn:schemas-microsoft-com:vml" Requires="v">
                <p:oleObj spid="_x0000_s86363" name="Equation" r:id="rId7" imgW="850900" imgH="228600" progId="Equation.3">
                  <p:embed/>
                </p:oleObj>
              </mc:Choice>
              <mc:Fallback>
                <p:oleObj name="Equation" r:id="rId7" imgW="850900" imgH="228600" progId="Equation.3">
                  <p:embed/>
                  <p:pic>
                    <p:nvPicPr>
                      <p:cNvPr id="0" name=""/>
                      <p:cNvPicPr/>
                      <p:nvPr/>
                    </p:nvPicPr>
                    <p:blipFill>
                      <a:blip r:embed="rId8"/>
                      <a:stretch>
                        <a:fillRect/>
                      </a:stretch>
                    </p:blipFill>
                    <p:spPr>
                      <a:xfrm>
                        <a:off x="2377653" y="4807884"/>
                        <a:ext cx="1246187" cy="34448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78851819"/>
              </p:ext>
            </p:extLst>
          </p:nvPr>
        </p:nvGraphicFramePr>
        <p:xfrm>
          <a:off x="3718924" y="4781831"/>
          <a:ext cx="2492375" cy="342900"/>
        </p:xfrm>
        <a:graphic>
          <a:graphicData uri="http://schemas.openxmlformats.org/presentationml/2006/ole">
            <mc:AlternateContent xmlns:mc="http://schemas.openxmlformats.org/markup-compatibility/2006">
              <mc:Choice xmlns:v="urn:schemas-microsoft-com:vml" Requires="v">
                <p:oleObj spid="_x0000_s86364" name="Equation" r:id="rId9" imgW="1701720" imgH="228600" progId="Equation.3">
                  <p:embed/>
                </p:oleObj>
              </mc:Choice>
              <mc:Fallback>
                <p:oleObj name="Equation" r:id="rId9" imgW="1701720" imgH="228600" progId="Equation.3">
                  <p:embed/>
                  <p:pic>
                    <p:nvPicPr>
                      <p:cNvPr id="0" name=""/>
                      <p:cNvPicPr/>
                      <p:nvPr/>
                    </p:nvPicPr>
                    <p:blipFill>
                      <a:blip r:embed="rId10"/>
                      <a:stretch>
                        <a:fillRect/>
                      </a:stretch>
                    </p:blipFill>
                    <p:spPr>
                      <a:xfrm>
                        <a:off x="3718924" y="4781831"/>
                        <a:ext cx="2492375" cy="3429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539740794"/>
              </p:ext>
            </p:extLst>
          </p:nvPr>
        </p:nvGraphicFramePr>
        <p:xfrm>
          <a:off x="1083098" y="5193646"/>
          <a:ext cx="1770062" cy="323850"/>
        </p:xfrm>
        <a:graphic>
          <a:graphicData uri="http://schemas.openxmlformats.org/presentationml/2006/ole">
            <mc:AlternateContent xmlns:mc="http://schemas.openxmlformats.org/markup-compatibility/2006">
              <mc:Choice xmlns:v="urn:schemas-microsoft-com:vml" Requires="v">
                <p:oleObj spid="_x0000_s86365" name="Equation" r:id="rId11" imgW="1143000" imgH="203200" progId="Equation.3">
                  <p:embed/>
                </p:oleObj>
              </mc:Choice>
              <mc:Fallback>
                <p:oleObj name="Equation" r:id="rId11" imgW="1143000" imgH="203200" progId="Equation.3">
                  <p:embed/>
                  <p:pic>
                    <p:nvPicPr>
                      <p:cNvPr id="0" name=""/>
                      <p:cNvPicPr/>
                      <p:nvPr/>
                    </p:nvPicPr>
                    <p:blipFill>
                      <a:blip r:embed="rId12"/>
                      <a:stretch>
                        <a:fillRect/>
                      </a:stretch>
                    </p:blipFill>
                    <p:spPr>
                      <a:xfrm>
                        <a:off x="1083098" y="5193646"/>
                        <a:ext cx="1770062" cy="32385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28613859"/>
              </p:ext>
            </p:extLst>
          </p:nvPr>
        </p:nvGraphicFramePr>
        <p:xfrm>
          <a:off x="2965369" y="5199630"/>
          <a:ext cx="1790700" cy="283660"/>
        </p:xfrm>
        <a:graphic>
          <a:graphicData uri="http://schemas.openxmlformats.org/presentationml/2006/ole">
            <mc:AlternateContent xmlns:mc="http://schemas.openxmlformats.org/markup-compatibility/2006">
              <mc:Choice xmlns:v="urn:schemas-microsoft-com:vml" Requires="v">
                <p:oleObj spid="_x0000_s86366" name="Equation" r:id="rId13" imgW="1155600" imgH="177480" progId="Equation.3">
                  <p:embed/>
                </p:oleObj>
              </mc:Choice>
              <mc:Fallback>
                <p:oleObj name="Equation" r:id="rId13" imgW="1155600" imgH="177480" progId="Equation.3">
                  <p:embed/>
                  <p:pic>
                    <p:nvPicPr>
                      <p:cNvPr id="0" name=""/>
                      <p:cNvPicPr/>
                      <p:nvPr/>
                    </p:nvPicPr>
                    <p:blipFill>
                      <a:blip r:embed="rId14"/>
                      <a:stretch>
                        <a:fillRect/>
                      </a:stretch>
                    </p:blipFill>
                    <p:spPr>
                      <a:xfrm>
                        <a:off x="2965369" y="5199630"/>
                        <a:ext cx="1790700" cy="283660"/>
                      </a:xfrm>
                      <a:prstGeom prst="rect">
                        <a:avLst/>
                      </a:prstGeom>
                    </p:spPr>
                  </p:pic>
                </p:oleObj>
              </mc:Fallback>
            </mc:AlternateContent>
          </a:graphicData>
        </a:graphic>
      </p:graphicFrame>
      <p:graphicFrame>
        <p:nvGraphicFramePr>
          <p:cNvPr id="19" name="Object 150"/>
          <p:cNvGraphicFramePr>
            <a:graphicFrameLocks noChangeAspect="1"/>
          </p:cNvGraphicFramePr>
          <p:nvPr>
            <p:extLst>
              <p:ext uri="{D42A27DB-BD31-4B8C-83A1-F6EECF244321}">
                <p14:modId xmlns:p14="http://schemas.microsoft.com/office/powerpoint/2010/main" val="2547994593"/>
              </p:ext>
            </p:extLst>
          </p:nvPr>
        </p:nvGraphicFramePr>
        <p:xfrm>
          <a:off x="2962275" y="3351213"/>
          <a:ext cx="1843088" cy="723900"/>
        </p:xfrm>
        <a:graphic>
          <a:graphicData uri="http://schemas.openxmlformats.org/presentationml/2006/ole">
            <mc:AlternateContent xmlns:mc="http://schemas.openxmlformats.org/markup-compatibility/2006">
              <mc:Choice xmlns:v="urn:schemas-microsoft-com:vml" Requires="v">
                <p:oleObj spid="_x0000_s86367" name="Equation" r:id="rId15" imgW="1143000" imgH="444500" progId="Equation.3">
                  <p:embed/>
                </p:oleObj>
              </mc:Choice>
              <mc:Fallback>
                <p:oleObj name="Equation" r:id="rId15" imgW="1143000" imgH="444500" progId="Equation.3">
                  <p:embed/>
                  <p:pic>
                    <p:nvPicPr>
                      <p:cNvPr id="0" name=""/>
                      <p:cNvPicPr>
                        <a:picLocks noChangeAspect="1" noChangeArrowheads="1"/>
                      </p:cNvPicPr>
                      <p:nvPr/>
                    </p:nvPicPr>
                    <p:blipFill>
                      <a:blip r:embed="rId16"/>
                      <a:srcRect/>
                      <a:stretch>
                        <a:fillRect/>
                      </a:stretch>
                    </p:blipFill>
                    <p:spPr bwMode="auto">
                      <a:xfrm>
                        <a:off x="2962275" y="3351213"/>
                        <a:ext cx="1843088" cy="723900"/>
                      </a:xfrm>
                      <a:prstGeom prst="rect">
                        <a:avLst/>
                      </a:prstGeom>
                      <a:noFill/>
                      <a:ln>
                        <a:noFill/>
                      </a:ln>
                    </p:spPr>
                  </p:pic>
                </p:oleObj>
              </mc:Fallback>
            </mc:AlternateContent>
          </a:graphicData>
        </a:graphic>
      </p:graphicFrame>
      <p:sp>
        <p:nvSpPr>
          <p:cNvPr id="20" name="Rectangle 5"/>
          <p:cNvSpPr>
            <a:spLocks noChangeArrowheads="1"/>
          </p:cNvSpPr>
          <p:nvPr/>
        </p:nvSpPr>
        <p:spPr bwMode="auto">
          <a:xfrm>
            <a:off x="828523" y="2896014"/>
            <a:ext cx="61729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dirty="0" smtClean="0">
                <a:latin typeface="Times New Roman" charset="0"/>
                <a:cs typeface="Times New Roman" charset="0"/>
              </a:rPr>
              <a:t>Sediment properties: </a:t>
            </a:r>
            <a:r>
              <a:rPr lang="en-US" sz="2000" i="1" dirty="0" smtClean="0">
                <a:latin typeface="Times New Roman" charset="0"/>
                <a:cs typeface="Times New Roman" charset="0"/>
              </a:rPr>
              <a:t>s</a:t>
            </a:r>
            <a:r>
              <a:rPr lang="en-US" sz="2000" i="1" baseline="30000" dirty="0" smtClean="0">
                <a:latin typeface="Times New Roman" charset="0"/>
                <a:cs typeface="Times New Roman" charset="0"/>
              </a:rPr>
              <a:t> </a:t>
            </a:r>
            <a:r>
              <a:rPr lang="en-US" sz="2000" i="1" dirty="0">
                <a:latin typeface="Times New Roman" charset="0"/>
                <a:cs typeface="Times New Roman" charset="0"/>
              </a:rPr>
              <a:t>=</a:t>
            </a:r>
            <a:r>
              <a:rPr lang="en-US" sz="2000" dirty="0">
                <a:latin typeface="Times New Roman" charset="0"/>
                <a:cs typeface="Times New Roman" charset="0"/>
              </a:rPr>
              <a:t>1.192,</a:t>
            </a:r>
            <a:r>
              <a:rPr lang="en-US" sz="2000" i="1" baseline="30000" dirty="0">
                <a:latin typeface="Times New Roman" charset="0"/>
                <a:cs typeface="Times New Roman" charset="0"/>
              </a:rPr>
              <a:t> </a:t>
            </a:r>
            <a:r>
              <a:rPr lang="en-US" sz="2000" i="1" dirty="0">
                <a:latin typeface="Times New Roman" charset="0"/>
                <a:cs typeface="Times New Roman" charset="0"/>
              </a:rPr>
              <a:t>d </a:t>
            </a:r>
            <a:r>
              <a:rPr lang="en-US" sz="2000" dirty="0">
                <a:latin typeface="Times New Roman" charset="0"/>
                <a:cs typeface="Times New Roman" charset="0"/>
              </a:rPr>
              <a:t>= </a:t>
            </a:r>
            <a:r>
              <a:rPr lang="en-US" sz="2000" dirty="0" smtClean="0">
                <a:latin typeface="Times New Roman" charset="0"/>
                <a:cs typeface="Times New Roman" charset="0"/>
              </a:rPr>
              <a:t>3 mm, </a:t>
            </a:r>
            <a:r>
              <a:rPr lang="en-US" sz="2000" i="1" dirty="0" err="1" smtClean="0">
                <a:latin typeface="Times New Roman" charset="0"/>
                <a:cs typeface="Times New Roman" charset="0"/>
              </a:rPr>
              <a:t>W</a:t>
            </a:r>
            <a:r>
              <a:rPr lang="en-US" sz="2000" i="1" baseline="-25000" dirty="0" err="1" smtClean="0">
                <a:latin typeface="Times New Roman" charset="0"/>
                <a:cs typeface="Times New Roman" charset="0"/>
              </a:rPr>
              <a:t>s</a:t>
            </a:r>
            <a:r>
              <a:rPr lang="en-US" sz="2000" i="1" baseline="-25000" dirty="0" smtClean="0">
                <a:latin typeface="Times New Roman" charset="0"/>
                <a:cs typeface="Times New Roman" charset="0"/>
              </a:rPr>
              <a:t> </a:t>
            </a:r>
            <a:r>
              <a:rPr lang="en-US" sz="2000" dirty="0">
                <a:latin typeface="Times New Roman" charset="0"/>
                <a:cs typeface="Times New Roman" charset="0"/>
              </a:rPr>
              <a:t>= 5.59 cm/s </a:t>
            </a:r>
          </a:p>
        </p:txBody>
      </p:sp>
      <p:sp>
        <p:nvSpPr>
          <p:cNvPr id="21" name="Rectangle 5"/>
          <p:cNvSpPr>
            <a:spLocks noChangeArrowheads="1"/>
          </p:cNvSpPr>
          <p:nvPr/>
        </p:nvSpPr>
        <p:spPr bwMode="auto">
          <a:xfrm>
            <a:off x="822696" y="2406716"/>
            <a:ext cx="4264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2000" dirty="0">
                <a:latin typeface="Times New Roman" charset="0"/>
                <a:cs typeface="Times New Roman" charset="0"/>
              </a:rPr>
              <a:t>Flow condition: </a:t>
            </a:r>
            <a:r>
              <a:rPr lang="en-US" sz="2000" i="1" dirty="0" smtClean="0">
                <a:latin typeface="Times New Roman" charset="0"/>
                <a:cs typeface="Times New Roman" charset="0"/>
              </a:rPr>
              <a:t>u</a:t>
            </a:r>
            <a:r>
              <a:rPr lang="en-US" sz="2000" i="1" baseline="-25000" dirty="0" smtClean="0">
                <a:latin typeface="Times New Roman" charset="0"/>
                <a:cs typeface="Times New Roman" charset="0"/>
              </a:rPr>
              <a:t>* </a:t>
            </a:r>
            <a:r>
              <a:rPr lang="en-US" sz="2000" dirty="0">
                <a:latin typeface="Times New Roman" charset="0"/>
                <a:cs typeface="Times New Roman" charset="0"/>
              </a:rPr>
              <a:t>= </a:t>
            </a:r>
            <a:r>
              <a:rPr lang="en-US" sz="2000" dirty="0" smtClean="0">
                <a:latin typeface="Times New Roman" charset="0"/>
                <a:cs typeface="Times New Roman" charset="0"/>
              </a:rPr>
              <a:t>5 cm</a:t>
            </a:r>
            <a:r>
              <a:rPr lang="en-US" sz="2000" dirty="0">
                <a:latin typeface="Times New Roman" charset="0"/>
                <a:cs typeface="Times New Roman" charset="0"/>
              </a:rPr>
              <a:t>/s, </a:t>
            </a:r>
            <a:r>
              <a:rPr lang="en-US" sz="2000" i="1" dirty="0">
                <a:latin typeface="Times New Roman" charset="0"/>
                <a:cs typeface="Times New Roman" charset="0"/>
              </a:rPr>
              <a:t>h </a:t>
            </a:r>
            <a:r>
              <a:rPr lang="en-US" sz="2000" dirty="0">
                <a:latin typeface="Times New Roman" charset="0"/>
                <a:cs typeface="Times New Roman" charset="0"/>
              </a:rPr>
              <a:t>= 0.13 m</a:t>
            </a:r>
          </a:p>
        </p:txBody>
      </p:sp>
      <p:sp>
        <p:nvSpPr>
          <p:cNvPr id="29" name="TextBox 2"/>
          <p:cNvSpPr txBox="1">
            <a:spLocks noChangeArrowheads="1"/>
          </p:cNvSpPr>
          <p:nvPr/>
        </p:nvSpPr>
        <p:spPr bwMode="auto">
          <a:xfrm>
            <a:off x="826854" y="3444544"/>
            <a:ext cx="21005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MS PGothic" charset="0"/>
                <a:cs typeface="MS PGothic" charset="0"/>
              </a:defRPr>
            </a:lvl1pPr>
            <a:lvl2pPr marL="742950" indent="-285750">
              <a:defRPr sz="2800">
                <a:solidFill>
                  <a:schemeClr val="tx1"/>
                </a:solidFill>
                <a:latin typeface="Arial" charset="0"/>
                <a:ea typeface="MS PGothic" charset="0"/>
                <a:cs typeface="MS PGothic" charset="0"/>
              </a:defRPr>
            </a:lvl2pPr>
            <a:lvl3pPr marL="1143000" indent="-228600">
              <a:defRPr sz="2800">
                <a:solidFill>
                  <a:schemeClr val="tx1"/>
                </a:solidFill>
                <a:latin typeface="Arial" charset="0"/>
                <a:ea typeface="MS PGothic" charset="0"/>
                <a:cs typeface="MS PGothic" charset="0"/>
              </a:defRPr>
            </a:lvl3pPr>
            <a:lvl4pPr marL="1600200" indent="-228600">
              <a:defRPr sz="2800">
                <a:solidFill>
                  <a:schemeClr val="tx1"/>
                </a:solidFill>
                <a:latin typeface="Arial" charset="0"/>
                <a:ea typeface="MS PGothic" charset="0"/>
                <a:cs typeface="MS PGothic" charset="0"/>
              </a:defRPr>
            </a:lvl4pPr>
            <a:lvl5pPr marL="2057400" indent="-2286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US" sz="2000" dirty="0">
                <a:latin typeface="Times New Roman" charset="0"/>
                <a:cs typeface="Times New Roman" charset="0"/>
              </a:rPr>
              <a:t>Shields parameter:</a:t>
            </a:r>
          </a:p>
        </p:txBody>
      </p:sp>
      <p:sp>
        <p:nvSpPr>
          <p:cNvPr id="6" name="TextBox 5"/>
          <p:cNvSpPr txBox="1"/>
          <p:nvPr/>
        </p:nvSpPr>
        <p:spPr>
          <a:xfrm>
            <a:off x="885627" y="5627512"/>
            <a:ext cx="5982164"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smtClean="0">
                <a:latin typeface="Times New Roman"/>
                <a:cs typeface="Times New Roman"/>
              </a:rPr>
              <a:t>Domain size and grid resolution are verified by velocity fluctuation correlation and energy spectrum.</a:t>
            </a:r>
            <a:endParaRPr lang="en-US" sz="2000" dirty="0">
              <a:latin typeface="Times New Roman"/>
              <a:cs typeface="Times New Roman"/>
            </a:endParaRPr>
          </a:p>
        </p:txBody>
      </p:sp>
      <p:sp>
        <p:nvSpPr>
          <p:cNvPr id="22" name="Rectangle 5"/>
          <p:cNvSpPr>
            <a:spLocks noChangeArrowheads="1"/>
          </p:cNvSpPr>
          <p:nvPr/>
        </p:nvSpPr>
        <p:spPr bwMode="auto">
          <a:xfrm>
            <a:off x="824784" y="1644718"/>
            <a:ext cx="60061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dirty="0" err="1" smtClean="0">
                <a:latin typeface="Times New Roman" charset="0"/>
                <a:cs typeface="Times New Roman" charset="0"/>
              </a:rPr>
              <a:t>Colocated</a:t>
            </a:r>
            <a:r>
              <a:rPr lang="en-US" sz="2000" dirty="0" smtClean="0">
                <a:latin typeface="Times New Roman" charset="0"/>
                <a:cs typeface="Times New Roman" charset="0"/>
              </a:rPr>
              <a:t> two-component velocities (</a:t>
            </a:r>
            <a:r>
              <a:rPr lang="en-US" sz="2000" i="1" dirty="0" smtClean="0">
                <a:latin typeface="Times New Roman" charset="0"/>
                <a:cs typeface="Times New Roman" charset="0"/>
              </a:rPr>
              <a:t>u, w</a:t>
            </a:r>
            <a:r>
              <a:rPr lang="en-US" sz="2000" dirty="0" smtClean="0">
                <a:latin typeface="Times New Roman" charset="0"/>
                <a:cs typeface="Times New Roman" charset="0"/>
              </a:rPr>
              <a:t>) and sediment concentration (</a:t>
            </a:r>
            <a:r>
              <a:rPr lang="en-US" sz="2000" i="1" dirty="0" err="1" smtClean="0">
                <a:latin typeface="Times New Roman" charset="0"/>
                <a:cs typeface="Times New Roman" charset="0"/>
              </a:rPr>
              <a:t>ϕ</a:t>
            </a:r>
            <a:r>
              <a:rPr lang="en-US" sz="2000" dirty="0" smtClean="0">
                <a:latin typeface="Times New Roman" charset="0"/>
                <a:cs typeface="Times New Roman" charset="0"/>
              </a:rPr>
              <a:t>) are measured.</a:t>
            </a:r>
            <a:endParaRPr lang="en-US" sz="2000" dirty="0">
              <a:latin typeface="Times New Roman" charset="0"/>
              <a:cs typeface="Times New Roman" charset="0"/>
            </a:endParaRPr>
          </a:p>
        </p:txBody>
      </p:sp>
      <p:pic>
        <p:nvPicPr>
          <p:cNvPr id="47717" name="Picture 6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4240" y="3083543"/>
            <a:ext cx="4431215" cy="337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222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EGI_mv2.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4443" t="20915" b="9150"/>
          <a:stretch/>
        </p:blipFill>
        <p:spPr>
          <a:xfrm>
            <a:off x="597650" y="1628585"/>
            <a:ext cx="10935821" cy="4796119"/>
          </a:xfrm>
          <a:prstGeom prst="rect">
            <a:avLst/>
          </a:prstGeom>
        </p:spPr>
      </p:pic>
      <p:sp>
        <p:nvSpPr>
          <p:cNvPr id="4" name="TextBox 3"/>
          <p:cNvSpPr txBox="1"/>
          <p:nvPr/>
        </p:nvSpPr>
        <p:spPr>
          <a:xfrm>
            <a:off x="649417" y="379797"/>
            <a:ext cx="6464987" cy="507831"/>
          </a:xfrm>
          <a:prstGeom prst="rect">
            <a:avLst/>
          </a:prstGeom>
          <a:noFill/>
        </p:spPr>
        <p:txBody>
          <a:bodyPr wrap="none" rtlCol="0">
            <a:spAutoFit/>
          </a:bodyPr>
          <a:lstStyle/>
          <a:p>
            <a:r>
              <a:rPr lang="en-US" sz="2700" b="1" u="sng" dirty="0" smtClean="0">
                <a:latin typeface="Times New Roman" panose="02020603050405020304" pitchFamily="18" charset="0"/>
                <a:cs typeface="Times New Roman" panose="02020603050405020304" pitchFamily="18" charset="0"/>
              </a:rPr>
              <a:t>3D view- Sheet </a:t>
            </a:r>
            <a:r>
              <a:rPr lang="en-US" sz="2700" b="1" u="sng" dirty="0">
                <a:latin typeface="Times New Roman" panose="02020603050405020304" pitchFamily="18" charset="0"/>
                <a:cs typeface="Times New Roman" panose="02020603050405020304" pitchFamily="18" charset="0"/>
              </a:rPr>
              <a:t>flow in steady channel flow </a:t>
            </a:r>
          </a:p>
        </p:txBody>
      </p:sp>
      <p:sp>
        <p:nvSpPr>
          <p:cNvPr id="3" name="TextBox 2"/>
          <p:cNvSpPr txBox="1"/>
          <p:nvPr/>
        </p:nvSpPr>
        <p:spPr>
          <a:xfrm>
            <a:off x="7470590" y="4975415"/>
            <a:ext cx="1957294" cy="369332"/>
          </a:xfrm>
          <a:prstGeom prst="rect">
            <a:avLst/>
          </a:prstGeom>
          <a:noFill/>
        </p:spPr>
        <p:txBody>
          <a:bodyPr wrap="square" rtlCol="0">
            <a:spAutoFit/>
          </a:bodyPr>
          <a:lstStyle/>
          <a:p>
            <a:r>
              <a:rPr lang="en-US" b="1" dirty="0" err="1" smtClean="0">
                <a:solidFill>
                  <a:srgbClr val="FF0000"/>
                </a:solidFill>
                <a:latin typeface="Times New Roman"/>
                <a:ea typeface="Lucida Grande"/>
                <a:cs typeface="Times New Roman"/>
              </a:rPr>
              <a:t>ϕ</a:t>
            </a:r>
            <a:r>
              <a:rPr lang="en-US" b="1" dirty="0" smtClean="0">
                <a:solidFill>
                  <a:srgbClr val="FF0000"/>
                </a:solidFill>
                <a:latin typeface="Times New Roman"/>
                <a:ea typeface="Lucida Grande"/>
                <a:cs typeface="Times New Roman"/>
              </a:rPr>
              <a:t> </a:t>
            </a:r>
            <a:r>
              <a:rPr lang="en-US" b="1" dirty="0" smtClean="0">
                <a:solidFill>
                  <a:srgbClr val="FF0000"/>
                </a:solidFill>
                <a:latin typeface="Times New Roman"/>
                <a:cs typeface="Times New Roman"/>
              </a:rPr>
              <a:t>&gt;= 0.08</a:t>
            </a:r>
            <a:endParaRPr lang="en-US" b="1" dirty="0">
              <a:solidFill>
                <a:srgbClr val="FF0000"/>
              </a:solidFill>
              <a:latin typeface="Times New Roman"/>
              <a:cs typeface="Times New Roman"/>
            </a:endParaRPr>
          </a:p>
        </p:txBody>
      </p:sp>
      <p:cxnSp>
        <p:nvCxnSpPr>
          <p:cNvPr id="6" name="Straight Arrow Connector 5"/>
          <p:cNvCxnSpPr/>
          <p:nvPr/>
        </p:nvCxnSpPr>
        <p:spPr>
          <a:xfrm flipH="1" flipV="1">
            <a:off x="6947649" y="4049062"/>
            <a:ext cx="971177" cy="986119"/>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62169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54606</TotalTime>
  <Words>2797</Words>
  <Application>Microsoft Macintosh PowerPoint</Application>
  <PresentationFormat>Custom</PresentationFormat>
  <Paragraphs>239</Paragraphs>
  <Slides>19</Slides>
  <Notes>17</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PowerPoint Presentation</vt:lpstr>
      <vt:lpstr>PowerPoint Presentation</vt:lpstr>
      <vt:lpstr>PowerPoint Presentation</vt:lpstr>
      <vt:lpstr>PowerPoint Presentation</vt:lpstr>
      <vt:lpstr>PowerPoint Presentation</vt:lpstr>
      <vt:lpstr>Filtered Eulerian two-phase flow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Hsu</dc:creator>
  <cp:lastModifiedBy>Zhen Cheng</cp:lastModifiedBy>
  <cp:revision>854</cp:revision>
  <dcterms:created xsi:type="dcterms:W3CDTF">2014-05-02T13:02:08Z</dcterms:created>
  <dcterms:modified xsi:type="dcterms:W3CDTF">2016-05-30T20:26:10Z</dcterms:modified>
</cp:coreProperties>
</file>