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8" r:id="rId3"/>
    <p:sldId id="330" r:id="rId4"/>
    <p:sldId id="308" r:id="rId5"/>
    <p:sldId id="327" r:id="rId6"/>
    <p:sldId id="328" r:id="rId7"/>
    <p:sldId id="309" r:id="rId8"/>
    <p:sldId id="311" r:id="rId9"/>
    <p:sldId id="312" r:id="rId10"/>
    <p:sldId id="313" r:id="rId11"/>
    <p:sldId id="317" r:id="rId12"/>
    <p:sldId id="325" r:id="rId13"/>
    <p:sldId id="326" r:id="rId14"/>
    <p:sldId id="329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834"/>
    <a:srgbClr val="308055"/>
    <a:srgbClr val="FFFFFF"/>
    <a:srgbClr val="F7807B"/>
    <a:srgbClr val="761811"/>
    <a:srgbClr val="30B955"/>
    <a:srgbClr val="056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16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D6565-B861-DD47-8391-E55710B4091A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75AF3-2A96-A04D-82C0-15DDE8A29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152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E0B53-A5F3-AC46-9026-2E173675D496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306A9-0F4C-284D-92C4-1EB92D40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2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D4F6D-AC97-FF40-ACB4-8D73D3995821}" type="slidenum">
              <a:rPr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</a:schemeClr>
                </a:solidFill>
                <a:latin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 Neue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75000"/>
                <a:lumOff val="25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  <a:latin typeface="Helvetica Neue Light"/>
              </a:defRPr>
            </a:lvl1pPr>
          </a:lstStyle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  <a:latin typeface="Helvetica Neue Light"/>
              </a:defRPr>
            </a:lvl1pPr>
          </a:lstStyle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  <a:latin typeface="Helvetica Neue Light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Ligh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85000"/>
            </a:schemeClr>
          </a:solidFill>
          <a:latin typeface="Helvetica Neue Ligh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85000"/>
            </a:schemeClr>
          </a:solidFill>
          <a:latin typeface="Helvetica Neue Ligh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85000"/>
            </a:schemeClr>
          </a:solidFill>
          <a:latin typeface="Helvetica Neue Ligh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85000"/>
            </a:schemeClr>
          </a:solidFill>
          <a:latin typeface="Helvetica Neue Ligh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493"/>
            <a:ext cx="9144000" cy="1556902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Helvetica Neue Light"/>
              </a:rPr>
              <a:t>EF5: A hydrologic model for prediction, reanalysis and capacity building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43793"/>
            <a:ext cx="6400800" cy="600527"/>
          </a:xfrm>
        </p:spPr>
        <p:txBody>
          <a:bodyPr/>
          <a:lstStyle/>
          <a:p>
            <a:r>
              <a:rPr lang="en-US" dirty="0" smtClean="0">
                <a:latin typeface="Helvetica Neue Medium"/>
                <a:cs typeface="Helvetica Neue Medium"/>
              </a:rPr>
              <a:t>Zachary Flamig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38095" y="234432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  <a:latin typeface="Helvetica Neue Light"/>
                <a:cs typeface="Helvetica Neue Light"/>
              </a:rPr>
              <a:t>Postdoctoral Scholar</a:t>
            </a:r>
            <a:endParaRPr lang="en-US" dirty="0">
              <a:solidFill>
                <a:srgbClr val="A6A6A6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80" y="4293311"/>
            <a:ext cx="4599547" cy="5143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036509" y="4005518"/>
            <a:ext cx="4022189" cy="1037281"/>
            <a:chOff x="4714900" y="2837494"/>
            <a:chExt cx="4022189" cy="1383041"/>
          </a:xfrm>
        </p:grpSpPr>
        <p:pic>
          <p:nvPicPr>
            <p:cNvPr id="25" name="Picture 24" descr="ou_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900" y="2849960"/>
              <a:ext cx="845157" cy="1370575"/>
            </a:xfrm>
            <a:prstGeom prst="rect">
              <a:avLst/>
            </a:prstGeom>
          </p:spPr>
        </p:pic>
        <p:pic>
          <p:nvPicPr>
            <p:cNvPr id="26" name="Picture 25" descr="cimms-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682" y="3221218"/>
              <a:ext cx="1961865" cy="526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93" y="2837494"/>
              <a:ext cx="1037196" cy="1383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44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5min_cc_cre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7" y="1076361"/>
            <a:ext cx="6508496" cy="37457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8583" y="1076361"/>
            <a:ext cx="2275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CREST water balance</a:t>
            </a:r>
          </a:p>
          <a:p>
            <a:endParaRPr lang="en-US" dirty="0" smtClean="0"/>
          </a:p>
          <a:p>
            <a:r>
              <a:rPr lang="is-IS" dirty="0" smtClean="0"/>
              <a:t>4,366 </a:t>
            </a:r>
            <a:r>
              <a:rPr lang="en-US" dirty="0" smtClean="0"/>
              <a:t>USGS gauges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53695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Validation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7" y="1125429"/>
            <a:ext cx="6508496" cy="3647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8583" y="1076361"/>
            <a:ext cx="2275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CREST water balance</a:t>
            </a:r>
          </a:p>
          <a:p>
            <a:endParaRPr lang="en-US" dirty="0" smtClean="0"/>
          </a:p>
          <a:p>
            <a:r>
              <a:rPr lang="is-IS" dirty="0" smtClean="0"/>
              <a:t>4,366 </a:t>
            </a:r>
            <a:r>
              <a:rPr lang="en-US" dirty="0" smtClean="0"/>
              <a:t>USGS gauges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729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50" y="671449"/>
            <a:ext cx="5630333" cy="1064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flash.ou.edu</a:t>
            </a:r>
            <a:r>
              <a:rPr lang="en-US" dirty="0" smtClean="0"/>
              <a:t>/reanalysis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50" y="-164976"/>
            <a:ext cx="2649543" cy="1173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193" y="37644"/>
            <a:ext cx="2693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Reanalysis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75650" y="1153583"/>
            <a:ext cx="422423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Produced daily from 2002-2011: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Maximum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Maximum Unit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of day of Maximum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Minimum Soil Moisture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09" y="101142"/>
            <a:ext cx="3499208" cy="2472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40" y="2605957"/>
            <a:ext cx="3925744" cy="21939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8" y="2605957"/>
            <a:ext cx="3942683" cy="21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8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4147"/>
            <a:ext cx="8229600" cy="857250"/>
          </a:xfrm>
        </p:spPr>
        <p:txBody>
          <a:bodyPr/>
          <a:lstStyle/>
          <a:p>
            <a:r>
              <a:rPr lang="en-US" dirty="0" smtClean="0"/>
              <a:t>EF5 Capacity Building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891" y="148345"/>
            <a:ext cx="1372108" cy="1135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978" y="703103"/>
            <a:ext cx="2257510" cy="1693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428" y="703103"/>
            <a:ext cx="1589544" cy="4761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2340" y="2396236"/>
            <a:ext cx="276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Windhoek, Namibia 2015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143" y="3798824"/>
            <a:ext cx="1210623" cy="739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4408" y="716114"/>
            <a:ext cx="2549899" cy="16931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38898" y="2409247"/>
            <a:ext cx="2340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Puebla, Mexico 2015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325" y="2778579"/>
            <a:ext cx="2317468" cy="15566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0253" y="4328408"/>
            <a:ext cx="296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Villahermosa, </a:t>
            </a:r>
            <a:r>
              <a:rPr lang="en-US" dirty="0" smtClean="0"/>
              <a:t>Mexico 2015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898" y="2764038"/>
            <a:ext cx="2257510" cy="16931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25075" y="4399849"/>
            <a:ext cx="2763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Windhoek, Namibia 2016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442" y="3798824"/>
            <a:ext cx="1756557" cy="7635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43508" y="3154666"/>
            <a:ext cx="227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Nairobi, Kenya 2017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8796" y="1441179"/>
            <a:ext cx="3319103" cy="1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6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59300" y="1558987"/>
            <a:ext cx="8229600" cy="857250"/>
          </a:xfrm>
        </p:spPr>
        <p:txBody>
          <a:bodyPr/>
          <a:lstStyle/>
          <a:p>
            <a:r>
              <a:rPr lang="en-US" dirty="0" smtClean="0"/>
              <a:t>http://ef5.ou.edu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Screen Shot 2017-05-22 at 7.1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4" y="2465082"/>
            <a:ext cx="4009407" cy="2263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131" y="5791"/>
            <a:ext cx="2055253" cy="910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0384" y="132596"/>
            <a:ext cx="259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Reanalysis</a:t>
            </a:r>
            <a:endParaRPr lang="en-US" sz="360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395132" y="608341"/>
            <a:ext cx="4646052" cy="585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http://</a:t>
            </a:r>
            <a:r>
              <a:rPr lang="en-US" sz="2800" dirty="0" err="1" smtClean="0"/>
              <a:t>flash.ou.edu</a:t>
            </a:r>
            <a:r>
              <a:rPr lang="en-US" sz="2800" dirty="0" smtClean="0"/>
              <a:t>/reanalysis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58792" y="1077769"/>
            <a:ext cx="422423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Produced daily from 2002-2011: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Maximum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Maximum Unit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of day of Maximum Streamflow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Minimum Soil Moisture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3" name="Picture 12" descr="Screen Shot 2017-05-22 at 7.21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47" y="3042033"/>
            <a:ext cx="3680212" cy="203827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480434" y="2333511"/>
            <a:ext cx="536637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/>
              <a:t>http://ef5.ou.edu/videos</a:t>
            </a:r>
            <a:endParaRPr lang="en-US" sz="3200" dirty="0"/>
          </a:p>
        </p:txBody>
      </p:sp>
      <p:pic>
        <p:nvPicPr>
          <p:cNvPr id="15" name="Picture 14" descr="EF5@2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66" y="215820"/>
            <a:ext cx="4216058" cy="14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3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cs typeface="Helvetica Neue Light"/>
              </a:rPr>
              <a:t>23 May 2017</a:t>
            </a:r>
            <a:endParaRPr lang="en-US" dirty="0">
              <a:cs typeface="Helvetica Neue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>
                <a:cs typeface="Helvetica Neue Light"/>
              </a:rPr>
              <a:t>CSDMS 2017</a:t>
            </a:r>
            <a:endParaRPr lang="en-US">
              <a:cs typeface="Helvetica Neue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cs typeface="Helvetica Neue Light"/>
              </a:rPr>
              <a:t>2</a:t>
            </a:fld>
            <a:endParaRPr lang="en-US">
              <a:cs typeface="Helvetica Neue Light"/>
            </a:endParaRPr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856896" y="-17866"/>
            <a:ext cx="6551124" cy="1121970"/>
          </a:xfrm>
        </p:spPr>
        <p:txBody>
          <a:bodyPr>
            <a:noAutofit/>
          </a:bodyPr>
          <a:lstStyle/>
          <a:p>
            <a:pPr algn="l"/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nsemble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ramework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or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lash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lood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orecasting</a:t>
            </a:r>
            <a:endParaRPr lang="en-US" sz="3600" b="1" dirty="0">
              <a:solidFill>
                <a:srgbClr val="7F7F7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38452" y="3472879"/>
            <a:ext cx="2723287" cy="1035872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Evapotranspiration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Native data options:</a:t>
            </a:r>
          </a:p>
          <a:p>
            <a:pPr marL="44132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GeoTIFF PET</a:t>
            </a:r>
          </a:p>
          <a:p>
            <a:pPr marL="44132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GeoTIFF temperatures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-12212"/>
            <a:ext cx="1525053" cy="1347611"/>
          </a:xfrm>
          <a:prstGeom prst="rect">
            <a:avLst/>
          </a:prstGeom>
        </p:spPr>
      </p:pic>
      <p:sp>
        <p:nvSpPr>
          <p:cNvPr id="100" name="Rounded Rectangle 99"/>
          <p:cNvSpPr/>
          <p:nvPr/>
        </p:nvSpPr>
        <p:spPr>
          <a:xfrm>
            <a:off x="38452" y="1575169"/>
            <a:ext cx="2455376" cy="1672012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Precipitation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Native data options:</a:t>
            </a:r>
          </a:p>
          <a:p>
            <a:pPr marL="449263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MRMS</a:t>
            </a:r>
          </a:p>
          <a:p>
            <a:pPr marL="449263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GPM/TMPA RT</a:t>
            </a:r>
          </a:p>
          <a:p>
            <a:pPr marL="449263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3. Any GeoTIFF</a:t>
            </a:r>
          </a:p>
          <a:p>
            <a:pPr marL="1192213" lvl="1" indent="-285750"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QPE</a:t>
            </a:r>
          </a:p>
          <a:p>
            <a:pPr marL="1192213" lvl="1" indent="-285750">
              <a:buFont typeface="Wingdings" charset="2"/>
              <a:buChar char="ü"/>
            </a:pPr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QPF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3334090" y="2275270"/>
            <a:ext cx="2685710" cy="1234311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Surface Runoff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Simulation options: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CREST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SAC-SMA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3. Hydrophobic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3841091" y="1119579"/>
            <a:ext cx="2123107" cy="751912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Snowmelt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Simulation options:</a:t>
            </a:r>
          </a:p>
          <a:p>
            <a:pPr marL="523875"/>
            <a:r>
              <a:rPr lang="en-US" sz="12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SNOW-17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284766" y="1371187"/>
            <a:ext cx="2785970" cy="1012361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Routing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Simulation options: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Linear reservoir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Kinematic wave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6095346" y="3620376"/>
            <a:ext cx="2971154" cy="1471702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Outputs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 options: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Streamflow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Recurrence interval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3. Water depth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4. Soil moisture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3416468" y="3927777"/>
            <a:ext cx="2387650" cy="1103362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Parameter Optimization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 options: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DREAM</a:t>
            </a:r>
          </a:p>
        </p:txBody>
      </p:sp>
      <p:sp>
        <p:nvSpPr>
          <p:cNvPr id="106" name="Right Arrow 105"/>
          <p:cNvSpPr/>
          <p:nvPr/>
        </p:nvSpPr>
        <p:spPr>
          <a:xfrm rot="20364524">
            <a:off x="2159643" y="3107982"/>
            <a:ext cx="1479233" cy="327773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/>
          <p:cNvSpPr/>
          <p:nvPr/>
        </p:nvSpPr>
        <p:spPr>
          <a:xfrm rot="20514681">
            <a:off x="2148112" y="1833918"/>
            <a:ext cx="2014373" cy="327773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/>
          <p:cNvSpPr/>
          <p:nvPr/>
        </p:nvSpPr>
        <p:spPr>
          <a:xfrm rot="5400000">
            <a:off x="4041962" y="1836994"/>
            <a:ext cx="548901" cy="43703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Arrow 108"/>
          <p:cNvSpPr/>
          <p:nvPr/>
        </p:nvSpPr>
        <p:spPr>
          <a:xfrm rot="18839400">
            <a:off x="5793506" y="2023033"/>
            <a:ext cx="812036" cy="43703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Arrow 109"/>
          <p:cNvSpPr/>
          <p:nvPr/>
        </p:nvSpPr>
        <p:spPr>
          <a:xfrm rot="5400000">
            <a:off x="5923403" y="2778255"/>
            <a:ext cx="1362374" cy="43703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Arrow 110"/>
          <p:cNvSpPr/>
          <p:nvPr/>
        </p:nvSpPr>
        <p:spPr>
          <a:xfrm rot="941321">
            <a:off x="2164434" y="2581843"/>
            <a:ext cx="1325897" cy="327773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Left-Right Arrow 111"/>
          <p:cNvSpPr/>
          <p:nvPr/>
        </p:nvSpPr>
        <p:spPr>
          <a:xfrm>
            <a:off x="5307792" y="4508752"/>
            <a:ext cx="1098890" cy="348509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ounded Rectangle 112"/>
          <p:cNvSpPr/>
          <p:nvPr/>
        </p:nvSpPr>
        <p:spPr>
          <a:xfrm>
            <a:off x="7818396" y="177145"/>
            <a:ext cx="1179248" cy="259151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Inputs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4" name="Rounded Rectangle 113"/>
          <p:cNvSpPr/>
          <p:nvPr/>
        </p:nvSpPr>
        <p:spPr>
          <a:xfrm>
            <a:off x="7818398" y="442620"/>
            <a:ext cx="1179246" cy="261861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Model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7818396" y="717323"/>
            <a:ext cx="1179246" cy="245332"/>
          </a:xfrm>
          <a:prstGeom prst="roundRect">
            <a:avLst>
              <a:gd name="adj" fmla="val 0"/>
            </a:avLst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Outputs</a:t>
            </a: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6848108" y="2497220"/>
            <a:ext cx="2229040" cy="1012361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Inundation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Simulation options:</a:t>
            </a:r>
          </a:p>
          <a:p>
            <a:pPr marL="523875"/>
            <a:r>
              <a:rPr lang="en-US" sz="1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Mass conservation</a:t>
            </a:r>
          </a:p>
        </p:txBody>
      </p:sp>
      <p:sp>
        <p:nvSpPr>
          <p:cNvPr id="117" name="Right Arrow 116"/>
          <p:cNvSpPr/>
          <p:nvPr/>
        </p:nvSpPr>
        <p:spPr>
          <a:xfrm rot="5400000">
            <a:off x="8461516" y="3459442"/>
            <a:ext cx="635222" cy="43703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ight Arrow 117"/>
          <p:cNvSpPr/>
          <p:nvPr/>
        </p:nvSpPr>
        <p:spPr>
          <a:xfrm rot="5400000">
            <a:off x="8577065" y="2315433"/>
            <a:ext cx="517360" cy="437030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76148" y="1092536"/>
            <a:ext cx="39838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Flamig, Z. L., H. </a:t>
            </a:r>
            <a:r>
              <a:rPr lang="en-US" sz="1100" dirty="0" err="1"/>
              <a:t>Vergara</a:t>
            </a:r>
            <a:r>
              <a:rPr lang="en-US" sz="1100" dirty="0"/>
              <a:t>, R. Clark III, Y. Hong, and J. J. Gourley, 2016: EF5: Version 1.0. </a:t>
            </a:r>
            <a:r>
              <a:rPr lang="en-US" sz="1100" dirty="0" err="1" smtClean="0"/>
              <a:t>doi</a:t>
            </a:r>
            <a:r>
              <a:rPr lang="en-US" sz="1100" dirty="0" smtClean="0"/>
              <a:t>: 10.5281</a:t>
            </a:r>
            <a:r>
              <a:rPr lang="en-US" sz="1100" dirty="0"/>
              <a:t>/zenodo.59123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1255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56896" y="-17866"/>
            <a:ext cx="6551124" cy="1121970"/>
          </a:xfrm>
        </p:spPr>
        <p:txBody>
          <a:bodyPr>
            <a:noAutofit/>
          </a:bodyPr>
          <a:lstStyle/>
          <a:p>
            <a:pPr algn="l"/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nsemble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ramework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or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lash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lood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600" b="1" u="sng" dirty="0" smtClean="0">
                <a:latin typeface="Helvetica" charset="0"/>
                <a:ea typeface="Helvetica" charset="0"/>
                <a:cs typeface="Helvetica" charset="0"/>
              </a:rPr>
              <a:t>F</a:t>
            </a:r>
            <a:r>
              <a:rPr lang="en-US" sz="3600" b="1" dirty="0" smtClean="0">
                <a:solidFill>
                  <a:srgbClr val="7F7F7F"/>
                </a:solidFill>
                <a:latin typeface="Helvetica" charset="0"/>
                <a:ea typeface="Helvetica" charset="0"/>
                <a:cs typeface="Helvetica" charset="0"/>
              </a:rPr>
              <a:t>orecasting</a:t>
            </a:r>
            <a:endParaRPr lang="en-US" sz="3600" b="1" dirty="0">
              <a:solidFill>
                <a:srgbClr val="7F7F7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0" y="-12212"/>
            <a:ext cx="1525053" cy="1347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581" y="1211565"/>
            <a:ext cx="539121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C++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19,815 </a:t>
            </a:r>
            <a:r>
              <a:rPr lang="en-US" sz="2800" dirty="0"/>
              <a:t>Lines of </a:t>
            </a:r>
            <a:r>
              <a:rPr lang="en-US" sz="2800" dirty="0" smtClean="0"/>
              <a:t>code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1,189 </a:t>
            </a:r>
            <a:r>
              <a:rPr lang="en-US" sz="2800" dirty="0"/>
              <a:t>Total water balance (6%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919 </a:t>
            </a:r>
            <a:r>
              <a:rPr lang="en-US" sz="2800" dirty="0"/>
              <a:t>Total routing (5%</a:t>
            </a:r>
            <a:r>
              <a:rPr lang="en-US" sz="28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89</a:t>
            </a:r>
            <a:r>
              <a:rPr lang="en-US" sz="2800" dirty="0"/>
              <a:t>% “Glue” code</a:t>
            </a:r>
            <a:r>
              <a:rPr lang="en-US" sz="2800" dirty="0" smtClean="0"/>
              <a:t>!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Configuration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smtClean="0"/>
              <a:t>I</a:t>
            </a:r>
            <a:r>
              <a:rPr lang="en-US" sz="2800" dirty="0"/>
              <a:t>/O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6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-113864" y="29"/>
            <a:ext cx="6665307" cy="7027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lIns="86317" tIns="43168" rIns="86317" bIns="43168">
            <a:prstTxWarp prst="textNoShape">
              <a:avLst/>
            </a:prstTxWarp>
            <a:spAutoFit/>
          </a:bodyPr>
          <a:lstStyle/>
          <a:p>
            <a:pPr algn="ctr" defTabSz="456325" eaLnBrk="0" hangingPunct="0"/>
            <a:r>
              <a:rPr lang="en-US" sz="2000" u="sng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M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ulti-</a:t>
            </a:r>
            <a:r>
              <a:rPr lang="en-US" sz="2000" u="sng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R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adar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M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ulti-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S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ensor QPE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(MRMS)</a:t>
            </a:r>
            <a:endParaRPr lang="en-US" sz="2000" dirty="0">
              <a:solidFill>
                <a:srgbClr val="FFFFFF"/>
              </a:solidFill>
              <a:latin typeface="Helvetica Neue"/>
              <a:ea typeface="Arial" pitchFamily="-110" charset="0"/>
              <a:cs typeface="Helvetica Neue"/>
              <a:sym typeface="Gill Sans" charset="0"/>
            </a:endParaRPr>
          </a:p>
          <a:p>
            <a:pPr algn="ctr" defTabSz="456325" eaLnBrk="0" hangingPunct="0"/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F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looded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L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ocations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A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nd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S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imulated </a:t>
            </a:r>
            <a:r>
              <a:rPr lang="en-US" sz="2000" u="sng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H</a:t>
            </a:r>
            <a:r>
              <a:rPr lang="en-US" sz="2000" dirty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ydrographs (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ea typeface="Arial" pitchFamily="-110" charset="0"/>
                <a:cs typeface="Helvetica Neue"/>
                <a:sym typeface="Gill Sans" charset="0"/>
              </a:rPr>
              <a:t>FLASH)</a:t>
            </a:r>
            <a:endParaRPr lang="en-US" sz="1600" dirty="0">
              <a:solidFill>
                <a:srgbClr val="FFCC00"/>
              </a:solidFill>
              <a:latin typeface="Helvetica Neue"/>
              <a:ea typeface="Arial" pitchFamily="-110" charset="0"/>
              <a:cs typeface="Helvetica Neue"/>
              <a:sym typeface="Gill Sans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" y="854857"/>
            <a:ext cx="2944852" cy="4288670"/>
          </a:xfrm>
          <a:prstGeom prst="rect">
            <a:avLst/>
          </a:prstGeom>
          <a:solidFill>
            <a:srgbClr val="761811"/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387026" y="847394"/>
            <a:ext cx="2756974" cy="4296134"/>
          </a:xfrm>
          <a:prstGeom prst="rect">
            <a:avLst/>
          </a:prstGeom>
          <a:solidFill>
            <a:srgbClr val="308055"/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 dirty="0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44886" y="854857"/>
            <a:ext cx="3442173" cy="428867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91264" tIns="45633" rIns="91264" bIns="45633" anchor="ctr">
            <a:prstTxWarp prst="textNoShape">
              <a:avLst/>
            </a:prstTxWarp>
          </a:bodyPr>
          <a:lstStyle/>
          <a:p>
            <a:pPr algn="ctr" defTabSz="456325"/>
            <a:endParaRPr lang="en-US" sz="2400" b="1" dirty="0">
              <a:solidFill>
                <a:srgbClr val="000000"/>
              </a:solidFill>
              <a:latin typeface="Helvetica" pitchFamily="-110" charset="0"/>
              <a:ea typeface="Times New Roman" pitchFamily="-110" charset="0"/>
              <a:cs typeface="Times New Roman" pitchFamily="-110" charset="0"/>
              <a:sym typeface="Gill Sans" charset="0"/>
            </a:endParaRPr>
          </a:p>
        </p:txBody>
      </p:sp>
      <p:pic>
        <p:nvPicPr>
          <p:cNvPr id="52" name="Picture 51" descr="hydro1k_dem3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853" y="1561303"/>
            <a:ext cx="3442166" cy="1648268"/>
          </a:xfrm>
          <a:prstGeom prst="rect">
            <a:avLst/>
          </a:prstGeom>
        </p:spPr>
      </p:pic>
      <p:pic>
        <p:nvPicPr>
          <p:cNvPr id="10" name="Picture 9" descr="ar_flashflood_24hr_zoo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" y="3093127"/>
            <a:ext cx="2944852" cy="1744826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" y="863364"/>
            <a:ext cx="2944853" cy="55382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500" dirty="0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MRMS/Q3 </a:t>
            </a:r>
            <a:r>
              <a:rPr lang="en-US" sz="1500" dirty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Rainfall Observations</a:t>
            </a:r>
          </a:p>
          <a:p>
            <a:pPr algn="ctr" defTabSz="456325">
              <a:buFontTx/>
              <a:buChar char="-"/>
            </a:pPr>
            <a:r>
              <a:rPr lang="en-US" sz="1500" i="1" dirty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1km</a:t>
            </a:r>
            <a:r>
              <a:rPr lang="en-US" sz="1500" i="1" baseline="30000" dirty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2</a:t>
            </a:r>
            <a:r>
              <a:rPr lang="en-US" sz="1500" i="1" dirty="0" smtClean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/2 min</a:t>
            </a:r>
            <a:endParaRPr lang="en-US" sz="1500" i="1" dirty="0">
              <a:solidFill>
                <a:srgbClr val="FFFFFF"/>
              </a:solidFill>
              <a:latin typeface="Helvetica Neue Light"/>
              <a:ea typeface="Times New Roman" pitchFamily="-110" charset="0"/>
              <a:cs typeface="Helvetica Neue Light"/>
              <a:sym typeface="Gill Sans" charset="0"/>
            </a:endParaRPr>
          </a:p>
        </p:txBody>
      </p:sp>
      <p:pic>
        <p:nvPicPr>
          <p:cNvPr id="9" name="Picture 8" descr="ar_flashflood_24h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2562"/>
            <a:ext cx="2944846" cy="1529884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rot="10800000" flipV="1">
            <a:off x="40" y="2379118"/>
            <a:ext cx="1444817" cy="714011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44818" y="2373721"/>
            <a:ext cx="147240" cy="107471"/>
          </a:xfrm>
          <a:prstGeom prst="rect">
            <a:avLst/>
          </a:prstGeom>
          <a:noFill/>
          <a:ln w="28575" cmpd="sng">
            <a:solidFill>
              <a:srgbClr val="FECD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97223" y="2379118"/>
            <a:ext cx="1347633" cy="714011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2944889" y="838890"/>
            <a:ext cx="3442130" cy="8308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600" dirty="0" err="1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Stormscale</a:t>
            </a:r>
            <a:r>
              <a:rPr lang="en-US" sz="1600" dirty="0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Distributed Hydrologic </a:t>
            </a:r>
            <a:r>
              <a:rPr lang="en-US" sz="1600" dirty="0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Model Framework</a:t>
            </a:r>
          </a:p>
          <a:p>
            <a:pPr algn="ctr" defTabSz="456325"/>
            <a:r>
              <a:rPr lang="en-US" sz="1600" dirty="0" smtClean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-</a:t>
            </a:r>
            <a:r>
              <a:rPr lang="en-US" sz="1600" i="1" dirty="0" smtClean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1km</a:t>
            </a:r>
            <a:r>
              <a:rPr lang="en-US" sz="1600" i="1" baseline="30000" dirty="0" smtClean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2</a:t>
            </a:r>
            <a:r>
              <a:rPr lang="en-US" sz="1600" i="1" dirty="0" smtClean="0">
                <a:solidFill>
                  <a:srgbClr val="FFFFFF"/>
                </a:solidFill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/10 min</a:t>
            </a:r>
          </a:p>
        </p:txBody>
      </p:sp>
      <p:sp>
        <p:nvSpPr>
          <p:cNvPr id="28" name="Isosceles Triangle 27"/>
          <p:cNvSpPr/>
          <p:nvPr/>
        </p:nvSpPr>
        <p:spPr>
          <a:xfrm>
            <a:off x="3" y="2371892"/>
            <a:ext cx="2944844" cy="707427"/>
          </a:xfrm>
          <a:prstGeom prst="triangle">
            <a:avLst>
              <a:gd name="adj" fmla="val 51563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" y="4837954"/>
            <a:ext cx="2944843" cy="246046"/>
          </a:xfrm>
          <a:prstGeom prst="rect">
            <a:avLst/>
          </a:prstGeom>
        </p:spPr>
        <p:txBody>
          <a:bodyPr wrap="square" lIns="91264" tIns="45633" rIns="91264" bIns="45633">
            <a:spAutoFit/>
          </a:bodyPr>
          <a:lstStyle/>
          <a:p>
            <a:pPr algn="ctr" defTabSz="456325"/>
            <a:r>
              <a:rPr lang="en-US" sz="1000" dirty="0"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10-11 June 2010, Albert Pike </a:t>
            </a:r>
            <a:r>
              <a:rPr lang="en-US" sz="1000" dirty="0" err="1"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Rec</a:t>
            </a:r>
            <a:r>
              <a:rPr lang="en-US" sz="1000" dirty="0">
                <a:latin typeface="Helvetica Neue Light"/>
                <a:ea typeface="Times New Roman" pitchFamily="-110" charset="0"/>
                <a:cs typeface="Helvetica Neue Light"/>
                <a:sym typeface="Gill Sans" charset="0"/>
              </a:rPr>
              <a:t> Area, Arkansas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53315" y="3726450"/>
            <a:ext cx="1111795" cy="646155"/>
          </a:xfrm>
          <a:prstGeom prst="rect">
            <a:avLst/>
          </a:prstGeom>
        </p:spPr>
        <p:txBody>
          <a:bodyPr wrap="square" lIns="91264" tIns="45633" rIns="91264" bIns="45633">
            <a:spAutoFit/>
          </a:bodyPr>
          <a:lstStyle/>
          <a:p>
            <a:pPr algn="ctr" defTabSz="456325"/>
            <a:r>
              <a:rPr lang="en-US" dirty="0">
                <a:solidFill>
                  <a:prstClr val="black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250 </a:t>
            </a:r>
            <a:r>
              <a:rPr lang="en-US" dirty="0" smtClean="0">
                <a:solidFill>
                  <a:prstClr val="black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mm/10”</a:t>
            </a:r>
            <a:endParaRPr lang="en-US" dirty="0">
              <a:solidFill>
                <a:prstClr val="black"/>
              </a:solidFill>
              <a:latin typeface="Helvetica Neue"/>
              <a:ea typeface="Times New Roman" pitchFamily="-110" charset="0"/>
              <a:cs typeface="Helvetica Neue"/>
              <a:sym typeface="Gill Sans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19596" y="3636235"/>
            <a:ext cx="569339" cy="369156"/>
          </a:xfrm>
          <a:prstGeom prst="rect">
            <a:avLst/>
          </a:prstGeom>
        </p:spPr>
        <p:txBody>
          <a:bodyPr wrap="none" lIns="91264" tIns="45633" rIns="91264" bIns="45633">
            <a:spAutoFit/>
          </a:bodyPr>
          <a:lstStyle/>
          <a:p>
            <a:pPr algn="ctr" defTabSz="456325"/>
            <a:r>
              <a:rPr lang="en-US" dirty="0">
                <a:solidFill>
                  <a:srgbClr val="0D0D0D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200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60185" y="3359237"/>
            <a:ext cx="569339" cy="369156"/>
          </a:xfrm>
          <a:prstGeom prst="rect">
            <a:avLst/>
          </a:prstGeom>
        </p:spPr>
        <p:txBody>
          <a:bodyPr wrap="none" lIns="91264" tIns="45633" rIns="91264" bIns="45633">
            <a:spAutoFit/>
          </a:bodyPr>
          <a:lstStyle/>
          <a:p>
            <a:pPr algn="ctr" defTabSz="456325"/>
            <a:r>
              <a:rPr lang="en-US" dirty="0">
                <a:solidFill>
                  <a:srgbClr val="0D0D0D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150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1874301" y="3872321"/>
            <a:ext cx="185635" cy="11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V="1">
            <a:off x="2074706" y="3677730"/>
            <a:ext cx="148896" cy="116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936127" y="4439447"/>
            <a:ext cx="987735" cy="584600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264" tIns="45633" rIns="91264" bIns="45633" rtlCol="0">
            <a:spAutoFit/>
          </a:bodyPr>
          <a:lstStyle/>
          <a:p>
            <a:pPr defTabSz="456325"/>
            <a:r>
              <a:rPr lang="en-US" sz="1600" dirty="0">
                <a:solidFill>
                  <a:srgbClr val="FECD0A"/>
                </a:solidFill>
                <a:latin typeface="Helvetica Neue"/>
                <a:ea typeface="ヒラギノ角ゴ ProN W3" charset="0"/>
                <a:cs typeface="Helvetica Neue"/>
                <a:sym typeface="Gill Sans" charset="0"/>
              </a:rPr>
              <a:t>20 fatalities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" y="3093127"/>
            <a:ext cx="2944859" cy="1744826"/>
          </a:xfrm>
          <a:prstGeom prst="rect">
            <a:avLst/>
          </a:prstGeom>
          <a:noFill/>
          <a:ln w="76200" cmpd="sng">
            <a:solidFill>
              <a:srgbClr val="FECD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pic>
        <p:nvPicPr>
          <p:cNvPr id="53" name="Picture 52" descr="AR_Zoom_Annotat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480" y="3209573"/>
            <a:ext cx="2563164" cy="19223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25650" y="2582724"/>
            <a:ext cx="2615334" cy="637307"/>
            <a:chOff x="3780290" y="3103430"/>
            <a:chExt cx="2615334" cy="849740"/>
          </a:xfrm>
        </p:grpSpPr>
        <p:sp>
          <p:nvSpPr>
            <p:cNvPr id="38" name="Rectangle 37"/>
            <p:cNvSpPr/>
            <p:nvPr/>
          </p:nvSpPr>
          <p:spPr>
            <a:xfrm>
              <a:off x="4696741" y="3103430"/>
              <a:ext cx="147240" cy="143295"/>
            </a:xfrm>
            <a:prstGeom prst="rect">
              <a:avLst/>
            </a:prstGeom>
            <a:noFill/>
            <a:ln w="28575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264" tIns="45633" rIns="91264" bIns="45633" rtlCol="0" anchor="ctr"/>
            <a:lstStyle/>
            <a:p>
              <a:pPr algn="ctr" defTabSz="456325"/>
              <a:endParaRPr lang="en-US">
                <a:solidFill>
                  <a:prstClr val="white"/>
                </a:solidFill>
                <a:latin typeface="Calibri"/>
                <a:sym typeface="Gill Sans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780290" y="3223534"/>
              <a:ext cx="2615334" cy="729636"/>
              <a:chOff x="3728646" y="3278578"/>
              <a:chExt cx="2740052" cy="652153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830326" y="3285739"/>
                <a:ext cx="1556694" cy="64499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Isosceles Triangle 35"/>
              <p:cNvSpPr/>
              <p:nvPr/>
            </p:nvSpPr>
            <p:spPr>
              <a:xfrm>
                <a:off x="3740528" y="3299305"/>
                <a:ext cx="2728170" cy="631426"/>
              </a:xfrm>
              <a:prstGeom prst="triangle">
                <a:avLst>
                  <a:gd name="adj" fmla="val 36524"/>
                </a:avLst>
              </a:prstGeom>
              <a:solidFill>
                <a:srgbClr val="FF6600">
                  <a:alpha val="25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264" tIns="45633" rIns="91264" bIns="45633" rtlCol="0" anchor="ctr"/>
              <a:lstStyle/>
              <a:p>
                <a:pPr algn="ctr" defTabSz="456325"/>
                <a:endParaRPr lang="en-US">
                  <a:solidFill>
                    <a:prstClr val="white"/>
                  </a:solidFill>
                  <a:latin typeface="Calibri"/>
                  <a:sym typeface="Gill Sans" charset="0"/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>
                <a:off x="3728646" y="3278578"/>
                <a:ext cx="968297" cy="63969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Arrow Connector 57"/>
          <p:cNvCxnSpPr/>
          <p:nvPr/>
        </p:nvCxnSpPr>
        <p:spPr>
          <a:xfrm flipV="1">
            <a:off x="3499076" y="4285031"/>
            <a:ext cx="897964" cy="351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380424" y="831944"/>
            <a:ext cx="2755186" cy="307601"/>
          </a:xfrm>
          <a:prstGeom prst="rect">
            <a:avLst/>
          </a:prstGeom>
          <a:solidFill>
            <a:srgbClr val="093834"/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400" dirty="0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Flooding Impacts</a:t>
            </a:r>
            <a:endParaRPr lang="en-US" sz="1400" dirty="0">
              <a:solidFill>
                <a:srgbClr val="FFFFFF"/>
              </a:solidFill>
              <a:latin typeface="Helvetica Neue"/>
              <a:ea typeface="Times New Roman" pitchFamily="-110" charset="0"/>
              <a:cs typeface="Helvetica Neue"/>
              <a:sym typeface="Gill Sans" charset="0"/>
            </a:endParaRPr>
          </a:p>
        </p:txBody>
      </p:sp>
      <p:sp>
        <p:nvSpPr>
          <p:cNvPr id="48" name="Chevron 47"/>
          <p:cNvSpPr/>
          <p:nvPr/>
        </p:nvSpPr>
        <p:spPr>
          <a:xfrm>
            <a:off x="2580802" y="2046429"/>
            <a:ext cx="736213" cy="930236"/>
          </a:xfrm>
          <a:prstGeom prst="chevron">
            <a:avLst>
              <a:gd name="adj" fmla="val 53750"/>
            </a:avLst>
          </a:prstGeom>
          <a:solidFill>
            <a:srgbClr val="FECD0A"/>
          </a:solidFill>
          <a:ln w="127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825650" y="3220034"/>
            <a:ext cx="2563164" cy="5846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91264" tIns="45633" rIns="91264" bIns="45633" rtlCol="0">
            <a:spAutoFit/>
          </a:bodyPr>
          <a:lstStyle/>
          <a:p>
            <a:pPr defTabSz="456325"/>
            <a:r>
              <a:rPr lang="en-US" sz="1600" dirty="0">
                <a:latin typeface="Helvetica Neue"/>
                <a:ea typeface="ヒラギノ角ゴ ProN W3" charset="0"/>
                <a:cs typeface="Helvetica Neue"/>
                <a:sym typeface="Gill Sans" charset="0"/>
              </a:rPr>
              <a:t>Simulated surface </a:t>
            </a:r>
            <a:r>
              <a:rPr lang="en-US" sz="1600" dirty="0" smtClean="0">
                <a:latin typeface="Helvetica Neue"/>
                <a:ea typeface="ヒラギノ角ゴ ProN W3" charset="0"/>
                <a:cs typeface="Helvetica Neue"/>
                <a:sym typeface="Gill Sans" charset="0"/>
              </a:rPr>
              <a:t>water flows and return period</a:t>
            </a:r>
            <a:endParaRPr lang="en-US" sz="1600" dirty="0">
              <a:latin typeface="Helvetica Neue"/>
              <a:ea typeface="ヒラギノ角ゴ ProN W3" charset="0"/>
              <a:cs typeface="Helvetica Neue"/>
              <a:sym typeface="Gill Sans" charset="0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6397573" y="2577990"/>
            <a:ext cx="2746796" cy="9539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264" tIns="45633" rIns="91264" bIns="45633">
            <a:prstTxWarp prst="textNoShape">
              <a:avLst/>
            </a:prstTxWarp>
            <a:spAutoFit/>
          </a:bodyPr>
          <a:lstStyle/>
          <a:p>
            <a:pPr algn="ctr" defTabSz="456325"/>
            <a:r>
              <a:rPr lang="en-US" sz="1400" dirty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Probabilistic Forecast </a:t>
            </a:r>
            <a:r>
              <a:rPr lang="en-US" sz="1400" dirty="0" smtClean="0">
                <a:solidFill>
                  <a:srgbClr val="FFFFFF"/>
                </a:solidFill>
                <a:latin typeface="Helvetica Neue"/>
                <a:ea typeface="Times New Roman" pitchFamily="-110" charset="0"/>
                <a:cs typeface="Helvetica Neue"/>
                <a:sym typeface="Gill Sans" charset="0"/>
              </a:rPr>
              <a:t>Products on the Flash Flood Impacts and Magnitudes (70% chance of hazardous road flooding)</a:t>
            </a:r>
            <a:endParaRPr lang="en-US" sz="1400" dirty="0">
              <a:solidFill>
                <a:srgbClr val="FFFFFF"/>
              </a:solidFill>
              <a:latin typeface="Helvetica Neue"/>
              <a:ea typeface="Times New Roman" pitchFamily="-110" charset="0"/>
              <a:cs typeface="Helvetica Neue"/>
              <a:sym typeface="Gill Sans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825653" y="3220030"/>
            <a:ext cx="2561369" cy="1911915"/>
          </a:xfrm>
          <a:prstGeom prst="rect">
            <a:avLst/>
          </a:prstGeom>
          <a:noFill/>
          <a:ln w="762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white"/>
              </a:solidFill>
              <a:latin typeface="Calibri"/>
              <a:sym typeface="Gill Sans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097752" y="1114049"/>
            <a:ext cx="3037861" cy="1463941"/>
            <a:chOff x="255806" y="2761386"/>
            <a:chExt cx="6260703" cy="379396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" t="5743" r="4332" b="7071"/>
            <a:stretch/>
          </p:blipFill>
          <p:spPr>
            <a:xfrm>
              <a:off x="888087" y="2761386"/>
              <a:ext cx="5628422" cy="37939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06" y="3156311"/>
              <a:ext cx="1838582" cy="2238687"/>
            </a:xfrm>
            <a:prstGeom prst="rect">
              <a:avLst/>
            </a:prstGeom>
          </p:spPr>
        </p:pic>
      </p:grpSp>
      <p:sp>
        <p:nvSpPr>
          <p:cNvPr id="66" name="Chevron 65"/>
          <p:cNvSpPr/>
          <p:nvPr/>
        </p:nvSpPr>
        <p:spPr>
          <a:xfrm>
            <a:off x="5801635" y="2160729"/>
            <a:ext cx="736213" cy="930236"/>
          </a:xfrm>
          <a:prstGeom prst="chevron">
            <a:avLst>
              <a:gd name="adj" fmla="val 53750"/>
            </a:avLst>
          </a:prstGeom>
          <a:solidFill>
            <a:srgbClr val="FECD0A"/>
          </a:solidFill>
          <a:ln w="127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64" tIns="45633" rIns="91264" bIns="45633" rtlCol="0" anchor="ctr"/>
          <a:lstStyle/>
          <a:p>
            <a:pPr algn="ctr" defTabSz="456325"/>
            <a:endParaRPr lang="en-US">
              <a:solidFill>
                <a:prstClr val="black"/>
              </a:solidFill>
              <a:latin typeface="Calibri"/>
              <a:sym typeface="Gill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788" y="3620182"/>
            <a:ext cx="242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First distributed hydrologic modeling framework to operate at the flash flood scale in real-time across the conterminous USA</a:t>
            </a:r>
            <a:endParaRPr lang="en-US" sz="16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983" y="-249642"/>
            <a:ext cx="2649543" cy="117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9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NWM</a:t>
            </a:r>
          </a:p>
          <a:p>
            <a:pPr lvl="1"/>
            <a:r>
              <a:rPr lang="en-US" dirty="0" smtClean="0"/>
              <a:t>2.6 million forecast points</a:t>
            </a:r>
          </a:p>
          <a:p>
            <a:pPr lvl="1"/>
            <a:r>
              <a:rPr lang="en-US" dirty="0" smtClean="0"/>
              <a:t>Single physics solution</a:t>
            </a:r>
          </a:p>
          <a:p>
            <a:pPr lvl="1"/>
            <a:r>
              <a:rPr lang="en-US" dirty="0" smtClean="0"/>
              <a:t>Calibrated</a:t>
            </a:r>
          </a:p>
          <a:p>
            <a:r>
              <a:rPr lang="en-US" dirty="0" smtClean="0"/>
              <a:t>FLASH</a:t>
            </a:r>
          </a:p>
          <a:p>
            <a:pPr lvl="1"/>
            <a:r>
              <a:rPr lang="en-US" dirty="0" smtClean="0"/>
              <a:t>10.2 million forecast points</a:t>
            </a:r>
          </a:p>
          <a:p>
            <a:pPr lvl="1"/>
            <a:r>
              <a:rPr lang="en-US" dirty="0" smtClean="0"/>
              <a:t>Multiple water balance physics</a:t>
            </a:r>
          </a:p>
          <a:p>
            <a:pPr lvl="1"/>
            <a:r>
              <a:rPr lang="en-US" dirty="0" smtClean="0"/>
              <a:t>A priori parameters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Comparison with </a:t>
            </a:r>
            <a:r>
              <a:rPr lang="en-US" sz="3600" dirty="0" smtClean="0"/>
              <a:t>National Water Model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612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Comparison with </a:t>
            </a:r>
            <a:r>
              <a:rPr lang="en-US" sz="3600" dirty="0" smtClean="0"/>
              <a:t>National Water Model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080504" y="909767"/>
            <a:ext cx="0" cy="3174707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52070" y="4094722"/>
            <a:ext cx="7525613" cy="0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17876" y="4513152"/>
            <a:ext cx="2861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time (Valid Time)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737040" y="2586889"/>
            <a:ext cx="1955133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smtClean="0"/>
              <a:t>Initialization 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5371" y="4213266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9255" y="3720733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256" y="3341924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00:10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8212" y="2963115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00:20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8212" y="2565352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00:30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8212" y="2120208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00:40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8213" y="1685282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00:50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22120" y="1239103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01:</a:t>
            </a:r>
            <a:r>
              <a:rPr lang="en-US" dirty="0"/>
              <a:t>0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41406" y="425267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01:00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41489" y="425267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12:00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32641" y="425267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18:00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1100524" y="3885466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246527" y="3497690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480510" y="3090187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739388" y="2711891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031928" y="2285439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217876" y="1840032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419481" y="1404102"/>
            <a:ext cx="4823290" cy="18954"/>
          </a:xfrm>
          <a:prstGeom prst="line">
            <a:avLst/>
          </a:prstGeom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00524" y="1328286"/>
            <a:ext cx="6917951" cy="18954"/>
          </a:xfrm>
          <a:prstGeom prst="line">
            <a:avLst/>
          </a:prstGeom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242771" y="2934684"/>
            <a:ext cx="954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FLASH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NWM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4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Hydrologic Reanalysis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94335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EF5 with CREST/SAC-SMA/HP &amp; Kinematic Wave Routing</a:t>
            </a:r>
          </a:p>
          <a:p>
            <a:pPr lvl="1"/>
            <a:r>
              <a:rPr lang="en-US" dirty="0" err="1"/>
              <a:t>Apriori</a:t>
            </a:r>
            <a:r>
              <a:rPr lang="en-US" dirty="0"/>
              <a:t> parameters</a:t>
            </a:r>
          </a:p>
          <a:p>
            <a:pPr lvl="1"/>
            <a:r>
              <a:rPr lang="en-US" dirty="0"/>
              <a:t>0.01x0.01˚ spatial resolution over CONUS</a:t>
            </a:r>
          </a:p>
          <a:p>
            <a:pPr lvl="1"/>
            <a:r>
              <a:rPr lang="en-US" dirty="0"/>
              <a:t>5-minute time steps</a:t>
            </a:r>
          </a:p>
          <a:p>
            <a:pPr lvl="1"/>
            <a:r>
              <a:rPr lang="en-US" dirty="0"/>
              <a:t>MRMS precipitation rate as forcing</a:t>
            </a:r>
          </a:p>
          <a:p>
            <a:r>
              <a:rPr lang="en-US" dirty="0"/>
              <a:t>Kept daily values</a:t>
            </a:r>
          </a:p>
          <a:p>
            <a:pPr lvl="1"/>
            <a:r>
              <a:rPr lang="en-US" dirty="0"/>
              <a:t>Maximum Q</a:t>
            </a:r>
          </a:p>
          <a:p>
            <a:pPr lvl="1"/>
            <a:r>
              <a:rPr lang="en-US" dirty="0"/>
              <a:t>Time of maximum Q</a:t>
            </a:r>
          </a:p>
          <a:p>
            <a:pPr lvl="1"/>
            <a:r>
              <a:rPr lang="en-US" dirty="0"/>
              <a:t>Maximum unit Q</a:t>
            </a:r>
          </a:p>
          <a:p>
            <a:pPr lvl="1"/>
            <a:r>
              <a:rPr lang="en-US" dirty="0"/>
              <a:t>Minimum soil moisture</a:t>
            </a:r>
          </a:p>
          <a:p>
            <a:r>
              <a:rPr lang="en-US" dirty="0"/>
              <a:t>Kept complete basin outlet time series for gauged basins </a:t>
            </a:r>
            <a:br>
              <a:rPr lang="en-US" dirty="0"/>
            </a:br>
            <a:r>
              <a:rPr lang="en-US" dirty="0"/>
              <a:t>&lt;1000 km</a:t>
            </a:r>
            <a:r>
              <a:rPr lang="en-US" baseline="30000" dirty="0"/>
              <a:t>2</a:t>
            </a:r>
          </a:p>
          <a:p>
            <a:r>
              <a:rPr lang="en-US" dirty="0"/>
              <a:t>2002-2011 period of record for MRMS forcing</a:t>
            </a:r>
          </a:p>
          <a:p>
            <a:pPr lvl="1"/>
            <a:r>
              <a:rPr lang="en-US" dirty="0"/>
              <a:t>2001 used as </a:t>
            </a:r>
            <a:r>
              <a:rPr lang="en-US" dirty="0" err="1"/>
              <a:t>warmup</a:t>
            </a:r>
            <a:r>
              <a:rPr lang="en-US" dirty="0"/>
              <a:t> </a:t>
            </a:r>
            <a:r>
              <a:rPr lang="en-US" dirty="0" smtClean="0"/>
              <a:t>period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65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073596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3" y="74081"/>
            <a:ext cx="8528057" cy="4102186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95250" y="4094151"/>
            <a:ext cx="9048749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200" dirty="0"/>
              <a:t>Observed and simulated hydrographs from Caddo River near Caddo Gap, AR. The contributing basin area at this point is 352 km</a:t>
            </a:r>
            <a:r>
              <a:rPr lang="en-US" sz="2200" baseline="30000" dirty="0"/>
              <a:t>2</a:t>
            </a:r>
            <a:r>
              <a:rPr lang="en-US" sz="2200" dirty="0"/>
              <a:t>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10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04889"/>
            <a:ext cx="9144000" cy="75287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Observed and simulated hydrographs from Little Missouri River near Langley, AR. The contributing basin area at this point is 177 km</a:t>
            </a:r>
            <a:r>
              <a:rPr lang="en-US" baseline="30000" dirty="0"/>
              <a:t>2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 May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CSDMS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" y="77389"/>
            <a:ext cx="8580681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42712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32667</TotalTime>
  <Words>682</Words>
  <Application>Microsoft Macintosh PowerPoint</Application>
  <PresentationFormat>On-screen Show (16:9)</PresentationFormat>
  <Paragraphs>174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 Black </vt:lpstr>
      <vt:lpstr>EF5: A hydrologic model for prediction, reanalysis and capacity building</vt:lpstr>
      <vt:lpstr>Ensemble Framework for Flash Flood Forecasting</vt:lpstr>
      <vt:lpstr>Ensemble Framework for Flash Flood Forecasting</vt:lpstr>
      <vt:lpstr>PowerPoint Presentation</vt:lpstr>
      <vt:lpstr>Comparison with National Water Model</vt:lpstr>
      <vt:lpstr>Comparison with National Water Model</vt:lpstr>
      <vt:lpstr>Hydrologic Reanalysis</vt:lpstr>
      <vt:lpstr>PowerPoint Presentation</vt:lpstr>
      <vt:lpstr>PowerPoint Presentation</vt:lpstr>
      <vt:lpstr>Simulation Validation</vt:lpstr>
      <vt:lpstr>Simulation Validation</vt:lpstr>
      <vt:lpstr>PowerPoint Presentation</vt:lpstr>
      <vt:lpstr>EF5 Capacity Building</vt:lpstr>
      <vt:lpstr>http://ef5.ou.edu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Flash Flood Prediction Research at the National Weather Center</dc:title>
  <dc:creator>None</dc:creator>
  <cp:lastModifiedBy>None</cp:lastModifiedBy>
  <cp:revision>422</cp:revision>
  <dcterms:created xsi:type="dcterms:W3CDTF">2015-03-31T07:10:08Z</dcterms:created>
  <dcterms:modified xsi:type="dcterms:W3CDTF">2017-05-23T19:08:27Z</dcterms:modified>
</cp:coreProperties>
</file>