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13" r:id="rId1"/>
  </p:sldMasterIdLst>
  <p:notesMasterIdLst>
    <p:notesMasterId r:id="rId33"/>
  </p:notesMasterIdLst>
  <p:sldIdLst>
    <p:sldId id="256" r:id="rId2"/>
    <p:sldId id="257" r:id="rId3"/>
    <p:sldId id="285" r:id="rId4"/>
    <p:sldId id="258" r:id="rId5"/>
    <p:sldId id="262" r:id="rId6"/>
    <p:sldId id="263" r:id="rId7"/>
    <p:sldId id="264" r:id="rId8"/>
    <p:sldId id="265" r:id="rId9"/>
    <p:sldId id="286" r:id="rId10"/>
    <p:sldId id="266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7" r:id="rId25"/>
    <p:sldId id="288" r:id="rId26"/>
    <p:sldId id="289" r:id="rId27"/>
    <p:sldId id="291" r:id="rId28"/>
    <p:sldId id="292" r:id="rId29"/>
    <p:sldId id="294" r:id="rId30"/>
    <p:sldId id="28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221"/>
    <p:restoredTop sz="93023"/>
  </p:normalViewPr>
  <p:slideViewPr>
    <p:cSldViewPr snapToGrid="0" snapToObjects="1">
      <p:cViewPr varScale="1">
        <p:scale>
          <a:sx n="51" d="100"/>
          <a:sy n="51" d="100"/>
        </p:scale>
        <p:origin x="200" y="840"/>
      </p:cViewPr>
      <p:guideLst/>
    </p:cSldViewPr>
  </p:slideViewPr>
  <p:outlineViewPr>
    <p:cViewPr>
      <p:scale>
        <a:sx n="33" d="100"/>
        <a:sy n="33" d="100"/>
      </p:scale>
      <p:origin x="-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5C59C-453C-AB4D-A924-F3D9B8F010CF}" type="datetimeFigureOut">
              <a:rPr lang="en-US" smtClean="0"/>
              <a:t>5/18/16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911EB-296C-7A47-9910-3D16E0B7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911EB-296C-7A47-9910-3D16E0B763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3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911EB-296C-7A47-9910-3D16E0B763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86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911EB-296C-7A47-9910-3D16E0B763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42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911EB-296C-7A47-9910-3D16E0B763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9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911EB-296C-7A47-9910-3D16E0B763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02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911EB-296C-7A47-9910-3D16E0B763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7F77-0D3B-2D4D-A8E0-CF5BFF788187}" type="datetime1">
              <a:rPr lang="en-US" smtClean="0"/>
              <a:t>5/18/16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Tessler - CUNY ASRC - AGU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350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8EA7-85AC-7E4C-8AA1-236585A58DDB}" type="datetime1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Tessler - CUNY ASRC - AGU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115B-ECBD-E743-B050-9846FC4A6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7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618D-54C6-0C4B-B18C-0AADF858F3E9}" type="datetime1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Tessler - CUNY ASRC - AGU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115B-ECBD-E743-B050-9846FC4A6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11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charset="0"/>
                <a:ea typeface="Calibri" charset="0"/>
                <a:cs typeface="Calibri" charset="0"/>
              </a:defRPr>
            </a:lvl1pPr>
            <a:lvl2pPr>
              <a:defRPr baseline="0">
                <a:latin typeface="Calibri" charset="0"/>
                <a:ea typeface="Calibri" charset="0"/>
                <a:cs typeface="Calibri" charset="0"/>
              </a:defRPr>
            </a:lvl2pPr>
            <a:lvl3pPr>
              <a:defRPr baseline="0">
                <a:latin typeface="Calibri" charset="0"/>
                <a:ea typeface="Calibri" charset="0"/>
                <a:cs typeface="Calibri" charset="0"/>
              </a:defRPr>
            </a:lvl3pPr>
            <a:lvl4pPr>
              <a:defRPr baseline="0">
                <a:latin typeface="Calibri" charset="0"/>
                <a:ea typeface="Calibri" charset="0"/>
                <a:cs typeface="Calibri" charset="0"/>
              </a:defRPr>
            </a:lvl4pPr>
            <a:lvl5pPr>
              <a:defRPr baseline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515B-50E4-3B4B-99A4-20DBA07C2BA2}" type="datetime1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Z. Tessler - CUNY ASRC - AGU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5499" y="6253438"/>
            <a:ext cx="1118317" cy="5201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0" y="6516786"/>
            <a:ext cx="2863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90000"/>
                  </a:schemeClr>
                </a:solidFill>
              </a:rPr>
              <a:t>Z. Tessler – CUNY ASRC</a:t>
            </a:r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AA5C-F6FF-8947-ABE6-AE7AE4984377}" type="datetime1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Tessler - CUNY ASRC - AGU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115B-ECBD-E743-B050-9846FC4A6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651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A2D3-841B-AC44-937C-417D0AEFBA52}" type="datetime1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Tessler - CUNY ASRC - AGU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115B-ECBD-E743-B050-9846FC4A6A3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5499" y="6253438"/>
            <a:ext cx="1118317" cy="5201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 userDrawn="1"/>
        </p:nvSpPr>
        <p:spPr>
          <a:xfrm>
            <a:off x="0" y="6516786"/>
            <a:ext cx="2863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90000"/>
                  </a:schemeClr>
                </a:solidFill>
              </a:rPr>
              <a:t>Z. Tessler – CUNY ASRC –</a:t>
            </a:r>
            <a:r>
              <a:rPr lang="en-US" sz="1400" baseline="0" dirty="0" smtClean="0">
                <a:solidFill>
                  <a:schemeClr val="bg2">
                    <a:lumMod val="90000"/>
                  </a:schemeClr>
                </a:solidFill>
              </a:rPr>
              <a:t> GC44C-01</a:t>
            </a:r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3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92B3-23E7-8E49-9F95-17AB6F6CE0E9}" type="datetime1">
              <a:rPr lang="en-US" smtClean="0"/>
              <a:t>5/18/16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Tessler - CUNY ASRC - AGU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115B-ECBD-E743-B050-9846FC4A6A3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5499" y="6253438"/>
            <a:ext cx="1118317" cy="52014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 userDrawn="1"/>
        </p:nvSpPr>
        <p:spPr>
          <a:xfrm>
            <a:off x="0" y="6516786"/>
            <a:ext cx="2863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90000"/>
                  </a:schemeClr>
                </a:solidFill>
              </a:rPr>
              <a:t>Z. Tessler – CUNY ASRC –</a:t>
            </a:r>
            <a:r>
              <a:rPr lang="en-US" sz="1400" baseline="0" dirty="0" smtClean="0">
                <a:solidFill>
                  <a:schemeClr val="bg2">
                    <a:lumMod val="90000"/>
                  </a:schemeClr>
                </a:solidFill>
              </a:rPr>
              <a:t> GC44C-01</a:t>
            </a:r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2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2183-4EBC-AA4A-840A-59C4C3B17DD1}" type="datetime1">
              <a:rPr lang="en-US" smtClean="0"/>
              <a:t>5/18/16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Tessler - CUNY ASRC - AGU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115B-ECBD-E743-B050-9846FC4A6A38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5499" y="6253438"/>
            <a:ext cx="1118317" cy="5201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 userDrawn="1"/>
        </p:nvSpPr>
        <p:spPr>
          <a:xfrm>
            <a:off x="0" y="6516786"/>
            <a:ext cx="2863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90000"/>
                  </a:schemeClr>
                </a:solidFill>
              </a:rPr>
              <a:t>Z. Tessler – CUNY ASRC –</a:t>
            </a:r>
            <a:r>
              <a:rPr lang="en-US" sz="1400" baseline="0" dirty="0" smtClean="0">
                <a:solidFill>
                  <a:schemeClr val="bg2">
                    <a:lumMod val="90000"/>
                  </a:schemeClr>
                </a:solidFill>
              </a:rPr>
              <a:t> GC44C-01</a:t>
            </a:r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1525-0E60-754A-842F-663E4E3A82C2}" type="datetime1">
              <a:rPr lang="en-US" smtClean="0"/>
              <a:t>5/18/16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Tessler - CUNY ASRC - AGU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115B-ECBD-E743-B050-9846FC4A6A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85499" y="6253438"/>
            <a:ext cx="1118317" cy="5201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0" y="6516786"/>
            <a:ext cx="2863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90000"/>
                  </a:schemeClr>
                </a:solidFill>
              </a:rPr>
              <a:t>Z. Tessler – CUNY ASRC –</a:t>
            </a:r>
            <a:r>
              <a:rPr lang="en-US" sz="1400" baseline="0" dirty="0" smtClean="0">
                <a:solidFill>
                  <a:schemeClr val="bg2">
                    <a:lumMod val="90000"/>
                  </a:schemeClr>
                </a:solidFill>
              </a:rPr>
              <a:t> GC44C-01</a:t>
            </a:r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148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A857-0026-5B41-9C4E-FFEC41448047}" type="datetime1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Tessler - CUNY ASRC - AGU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115B-ECBD-E743-B050-9846FC4A6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519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FF90C-AF83-E149-81D3-8E47129A1873}" type="datetime1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Tessler - CUNY ASRC - AGU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115B-ECBD-E743-B050-9846FC4A6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6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bg2">
                <a:lumMod val="25000"/>
              </a:schemeClr>
            </a:gs>
            <a:gs pos="82000">
              <a:schemeClr val="bg2">
                <a:lumMod val="50000"/>
              </a:schemeClr>
            </a:gs>
            <a:gs pos="100000">
              <a:schemeClr val="bg2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262FC-C0E8-EC47-B4BA-6051B2DF29AE}" type="datetime1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334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Z. Tessler - CUNY ASRC - AGU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1031" y="6305550"/>
            <a:ext cx="33077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Z. Tessler – CUNY ASRC – AGU 2015 – GC44C-01 </a:t>
            </a:r>
          </a:p>
        </p:txBody>
      </p:sp>
    </p:spTree>
    <p:extLst>
      <p:ext uri="{BB962C8B-B14F-4D97-AF65-F5344CB8AC3E}">
        <p14:creationId xmlns:p14="http://schemas.microsoft.com/office/powerpoint/2010/main" val="130558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4" r:id="rId1"/>
    <p:sldLayoutId id="2147484615" r:id="rId2"/>
    <p:sldLayoutId id="2147484616" r:id="rId3"/>
    <p:sldLayoutId id="2147484617" r:id="rId4"/>
    <p:sldLayoutId id="2147484618" r:id="rId5"/>
    <p:sldLayoutId id="2147484619" r:id="rId6"/>
    <p:sldLayoutId id="2147484620" r:id="rId7"/>
    <p:sldLayoutId id="2147484621" r:id="rId8"/>
    <p:sldLayoutId id="2147484622" r:id="rId9"/>
    <p:sldLayoutId id="2147484623" r:id="rId10"/>
    <p:sldLayoutId id="214748462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tiff"/><Relationship Id="rId1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Relationship Id="rId4" Type="http://schemas.openxmlformats.org/officeDocument/2006/relationships/image" Target="../media/image1.tiff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7" Type="http://schemas.openxmlformats.org/officeDocument/2006/relationships/image" Target="../media/image5.tiff"/><Relationship Id="rId8" Type="http://schemas.openxmlformats.org/officeDocument/2006/relationships/image" Target="../media/image6.tiff"/><Relationship Id="rId9" Type="http://schemas.openxmlformats.org/officeDocument/2006/relationships/image" Target="../media/image7.tiff"/><Relationship Id="rId10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4" Type="http://schemas.openxmlformats.org/officeDocument/2006/relationships/image" Target="../media/image27.tiff"/><Relationship Id="rId5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tiff"/><Relationship Id="rId6" Type="http://schemas.openxmlformats.org/officeDocument/2006/relationships/image" Target="../media/image14.tiff"/><Relationship Id="rId7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tiff"/><Relationship Id="rId3" Type="http://schemas.openxmlformats.org/officeDocument/2006/relationships/image" Target="../media/image45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7" Type="http://schemas.openxmlformats.org/officeDocument/2006/relationships/image" Target="../media/image9.tiff"/><Relationship Id="rId8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4" Type="http://schemas.openxmlformats.org/officeDocument/2006/relationships/image" Target="../media/image23.tiff"/><Relationship Id="rId5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39002"/>
            <a:ext cx="9144000" cy="2387600"/>
          </a:xfrm>
          <a:noFill/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a typeface="Calibri" charset="0"/>
                <a:cs typeface="Calibri" charset="0"/>
              </a:rPr>
              <a:t>From Relative Sea Level Rise to Coastal Risk: Estimating Contemporary and Future Flood Risk in Deltas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29579"/>
            <a:ext cx="9144000" cy="16557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Zachary Tessler</a:t>
            </a:r>
            <a:r>
              <a:rPr lang="en-US" b="1" baseline="30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, Charles Vörösmarty</a:t>
            </a:r>
            <a:r>
              <a:rPr lang="en-US" baseline="30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1,2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, Michael Grossberg</a:t>
            </a:r>
            <a:r>
              <a:rPr lang="en-US" baseline="30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, Irina Gladkova</a:t>
            </a:r>
            <a:r>
              <a:rPr lang="en-US" baseline="30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, Hannah Aizenman</a:t>
            </a:r>
            <a:r>
              <a:rPr lang="en-US" baseline="30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, James Syvitski</a:t>
            </a:r>
            <a:r>
              <a:rPr lang="en-US" baseline="300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Efi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Foufoula-Georgiou</a:t>
            </a:r>
            <a:r>
              <a:rPr lang="en-US" baseline="30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endParaRPr lang="en-US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00" y="4927215"/>
            <a:ext cx="1252955" cy="6110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54" y="5668270"/>
            <a:ext cx="1257572" cy="5849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2379" y="5118379"/>
            <a:ext cx="1132139" cy="1026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0174" y="4905969"/>
            <a:ext cx="1621732" cy="8277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3707" y="5829790"/>
            <a:ext cx="1806733" cy="3803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3404" y="4953116"/>
            <a:ext cx="1698406" cy="1161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8466" y="4686451"/>
            <a:ext cx="1316134" cy="10901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5165" y="5879564"/>
            <a:ext cx="1565668" cy="5771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39469" y="4719682"/>
            <a:ext cx="1025368" cy="10253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45425" y="5972311"/>
            <a:ext cx="1613455" cy="4270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8597" y="6248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49473" y="60873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1764" y="61156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20197" y="62101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75410" y="2523590"/>
            <a:ext cx="3841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CSDMS 2016 Annual Meeting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May 19, 2016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1983254" y="272911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spc="-1" dirty="0">
                <a:solidFill>
                  <a:schemeClr val="bg1"/>
                </a:solidFill>
                <a:latin typeface="+mj-lt"/>
              </a:rPr>
              <a:t>Delta Flood Risk Model</a:t>
            </a:r>
            <a:endParaRPr sz="1632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774700" y="1604167"/>
            <a:ext cx="8991599" cy="39767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738" indent="-293803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902" spc="-1" dirty="0">
                <a:solidFill>
                  <a:schemeClr val="bg1"/>
                </a:solidFill>
              </a:rPr>
              <a:t>Model risk as </a:t>
            </a:r>
            <a:r>
              <a:rPr lang="en-US" sz="2902" spc="-1" dirty="0" smtClean="0">
                <a:solidFill>
                  <a:schemeClr val="bg1"/>
                </a:solidFill>
              </a:rPr>
              <a:t>an </a:t>
            </a:r>
            <a:r>
              <a:rPr lang="en-US" sz="2902" i="1" spc="-1" dirty="0" smtClean="0">
                <a:solidFill>
                  <a:schemeClr val="bg1"/>
                </a:solidFill>
              </a:rPr>
              <a:t>expected </a:t>
            </a:r>
            <a:r>
              <a:rPr lang="en-US" sz="2902" i="1" spc="-1" dirty="0">
                <a:solidFill>
                  <a:schemeClr val="bg1"/>
                </a:solidFill>
              </a:rPr>
              <a:t>loss</a:t>
            </a:r>
            <a:endParaRPr sz="1632" dirty="0">
              <a:solidFill>
                <a:schemeClr val="bg1"/>
              </a:solidFill>
            </a:endParaRPr>
          </a:p>
          <a:p>
            <a:pPr marL="391738" indent="-293803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902" spc="-1" dirty="0">
                <a:solidFill>
                  <a:schemeClr val="bg1"/>
                </a:solidFill>
              </a:rPr>
              <a:t>Loss from a single hazardous event, </a:t>
            </a:r>
            <a:r>
              <a:rPr lang="en-US" sz="2902" i="1" spc="-1" dirty="0" smtClean="0">
                <a:solidFill>
                  <a:schemeClr val="bg1"/>
                </a:solidFill>
              </a:rPr>
              <a:t>h</a:t>
            </a:r>
            <a:r>
              <a:rPr lang="en-US" sz="2902" i="1" spc="-1" baseline="-25000" dirty="0" smtClean="0">
                <a:solidFill>
                  <a:schemeClr val="bg1"/>
                </a:solidFill>
              </a:rPr>
              <a:t>0:</a:t>
            </a:r>
          </a:p>
          <a:p>
            <a:pPr marL="97935">
              <a:buClr>
                <a:srgbClr val="FFFFFF"/>
              </a:buClr>
              <a:buSzPct val="45000"/>
            </a:pPr>
            <a:endParaRPr lang="en-US" sz="2902" i="1" spc="-1" baseline="-25000" dirty="0">
              <a:solidFill>
                <a:schemeClr val="bg1"/>
              </a:solidFill>
            </a:endParaRPr>
          </a:p>
          <a:p>
            <a:pPr marL="97935">
              <a:buClr>
                <a:srgbClr val="FFFFFF"/>
              </a:buClr>
              <a:buSzPct val="45000"/>
            </a:pPr>
            <a:endParaRPr lang="en-US" sz="2902" i="1" spc="-1" baseline="-25000" dirty="0" smtClean="0">
              <a:solidFill>
                <a:schemeClr val="bg1"/>
              </a:solidFill>
            </a:endParaRPr>
          </a:p>
          <a:p>
            <a:pPr marL="97935">
              <a:buClr>
                <a:srgbClr val="FFFFFF"/>
              </a:buClr>
              <a:buSzPct val="45000"/>
            </a:pPr>
            <a:endParaRPr lang="en-US" sz="2902" i="1" spc="-1" dirty="0" smtClean="0">
              <a:solidFill>
                <a:schemeClr val="bg1"/>
              </a:solidFill>
            </a:endParaRPr>
          </a:p>
          <a:p>
            <a:pPr marL="391738" indent="-293803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902" i="1" spc="-1" dirty="0" smtClean="0">
                <a:solidFill>
                  <a:schemeClr val="bg1"/>
                </a:solidFill>
              </a:rPr>
              <a:t>E</a:t>
            </a:r>
            <a:r>
              <a:rPr lang="en-US" sz="2902" spc="-1" dirty="0" smtClean="0">
                <a:solidFill>
                  <a:schemeClr val="bg1"/>
                </a:solidFill>
              </a:rPr>
              <a:t> </a:t>
            </a:r>
            <a:r>
              <a:rPr lang="en-US" sz="2902" spc="-1" dirty="0">
                <a:solidFill>
                  <a:schemeClr val="bg1"/>
                </a:solidFill>
              </a:rPr>
              <a:t>is </a:t>
            </a:r>
            <a:r>
              <a:rPr lang="en-US" sz="2902" i="1" spc="-1" dirty="0">
                <a:solidFill>
                  <a:schemeClr val="bg1"/>
                </a:solidFill>
              </a:rPr>
              <a:t>exposure</a:t>
            </a:r>
            <a:r>
              <a:rPr lang="en-US" sz="2902" spc="-1" dirty="0">
                <a:solidFill>
                  <a:schemeClr val="bg1"/>
                </a:solidFill>
              </a:rPr>
              <a:t>, the number of people exposed to hazardous conditions by </a:t>
            </a:r>
            <a:r>
              <a:rPr lang="en-US" sz="2902" i="1" spc="-1" dirty="0" smtClean="0">
                <a:solidFill>
                  <a:schemeClr val="bg1"/>
                </a:solidFill>
              </a:rPr>
              <a:t>h</a:t>
            </a:r>
            <a:r>
              <a:rPr lang="en-US" sz="2902" i="1" spc="-1" baseline="-25000" dirty="0" smtClean="0">
                <a:solidFill>
                  <a:schemeClr val="bg1"/>
                </a:solidFill>
              </a:rPr>
              <a:t>0</a:t>
            </a:r>
            <a:endParaRPr lang="en-US" sz="2902" i="1" spc="-1" baseline="-101000" dirty="0">
              <a:solidFill>
                <a:schemeClr val="bg1"/>
              </a:solidFill>
            </a:endParaRPr>
          </a:p>
          <a:p>
            <a:pPr marL="391738" indent="-293803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902" i="1" spc="-1" dirty="0" smtClean="0">
                <a:solidFill>
                  <a:schemeClr val="bg1"/>
                </a:solidFill>
              </a:rPr>
              <a:t>V</a:t>
            </a:r>
            <a:r>
              <a:rPr lang="en-US" sz="2902" spc="-1" dirty="0" smtClean="0">
                <a:solidFill>
                  <a:schemeClr val="bg1"/>
                </a:solidFill>
              </a:rPr>
              <a:t> </a:t>
            </a:r>
            <a:r>
              <a:rPr lang="en-US" sz="2902" spc="-1" dirty="0">
                <a:solidFill>
                  <a:schemeClr val="bg1"/>
                </a:solidFill>
              </a:rPr>
              <a:t>is </a:t>
            </a:r>
            <a:r>
              <a:rPr lang="en-US" sz="2902" i="1" spc="-1" dirty="0">
                <a:solidFill>
                  <a:schemeClr val="bg1"/>
                </a:solidFill>
              </a:rPr>
              <a:t>vulnerability</a:t>
            </a:r>
            <a:r>
              <a:rPr lang="en-US" sz="2902" spc="-1" dirty="0">
                <a:solidFill>
                  <a:schemeClr val="bg1"/>
                </a:solidFill>
              </a:rPr>
              <a:t>, is the average harm or loss endured by those exposed</a:t>
            </a:r>
            <a:endParaRPr sz="1632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30" y="2613134"/>
            <a:ext cx="2682240" cy="822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599" y="395261"/>
            <a:ext cx="2578100" cy="162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759" y="2297164"/>
            <a:ext cx="15494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299" y="4063154"/>
            <a:ext cx="2259724" cy="17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2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1983254" y="272911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spc="-1" dirty="0">
                <a:solidFill>
                  <a:schemeClr val="bg1"/>
                </a:solidFill>
                <a:latin typeface="+mj-lt"/>
              </a:rPr>
              <a:t>Delta Flood Risk Model</a:t>
            </a:r>
            <a:endParaRPr sz="1632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812800" y="1604167"/>
            <a:ext cx="10680700" cy="14946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738" indent="-293803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902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Total risk or expected loss, </a:t>
            </a:r>
            <a:r>
              <a:rPr lang="en-US" sz="2902" i="1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en-US" sz="2902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, is the sum of </a:t>
            </a:r>
            <a:r>
              <a:rPr lang="en-US" sz="2902" spc="-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expected losses </a:t>
            </a:r>
            <a:r>
              <a:rPr lang="en-US" sz="2902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over all possible hazardous events, weighted by </a:t>
            </a:r>
            <a:r>
              <a:rPr lang="en-US" sz="2902" spc="-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each event’s probability </a:t>
            </a:r>
            <a:r>
              <a:rPr lang="en-US" sz="2902" i="1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H(h)</a:t>
            </a:r>
            <a:r>
              <a:rPr lang="en-US" sz="2902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54" name="Picture 1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1" y="3798453"/>
            <a:ext cx="2741440" cy="2741440"/>
          </a:xfrm>
          <a:prstGeom prst="rect">
            <a:avLst/>
          </a:prstGeom>
          <a:ln>
            <a:noFill/>
          </a:ln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08" y="3798453"/>
            <a:ext cx="2741440" cy="2741440"/>
          </a:xfrm>
          <a:prstGeom prst="rect">
            <a:avLst/>
          </a:prstGeom>
          <a:ln>
            <a:noFill/>
          </a:ln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16" y="3798453"/>
            <a:ext cx="2741440" cy="2741440"/>
          </a:xfrm>
          <a:prstGeom prst="rect">
            <a:avLst/>
          </a:prstGeom>
          <a:ln>
            <a:noFill/>
          </a:ln>
        </p:spPr>
      </p:pic>
      <p:cxnSp>
        <p:nvCxnSpPr>
          <p:cNvPr id="4" name="Straight Connector 3"/>
          <p:cNvCxnSpPr/>
          <p:nvPr/>
        </p:nvCxnSpPr>
        <p:spPr>
          <a:xfrm>
            <a:off x="2235200" y="5130800"/>
            <a:ext cx="2006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59857" y="4807634"/>
            <a:ext cx="471604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372100" y="5676900"/>
            <a:ext cx="2006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60257" y="5353734"/>
            <a:ext cx="410690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456442" y="4903569"/>
            <a:ext cx="2006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19199" y="4580403"/>
            <a:ext cx="445956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34" y="2615338"/>
            <a:ext cx="3584448" cy="105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8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191"/>
          <p:cNvPicPr/>
          <p:nvPr/>
        </p:nvPicPr>
        <p:blipFill>
          <a:blip r:embed="rId2"/>
          <a:stretch/>
        </p:blipFill>
        <p:spPr>
          <a:xfrm>
            <a:off x="7986719" y="795480"/>
            <a:ext cx="4234672" cy="32742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3" name="TextShape 1"/>
          <p:cNvSpPr txBox="1"/>
          <p:nvPr/>
        </p:nvSpPr>
        <p:spPr>
          <a:xfrm>
            <a:off x="1983254" y="-85529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spc="-1" dirty="0">
                <a:solidFill>
                  <a:schemeClr val="bg1"/>
                </a:solidFill>
                <a:latin typeface="+mj-lt"/>
              </a:rPr>
              <a:t>Hazard Frequency and Intensity (H)</a:t>
            </a:r>
            <a:endParaRPr sz="1632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190501" y="1604166"/>
            <a:ext cx="4013200" cy="46442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738" indent="-293803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902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Indicators: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46872" lvl="1" indent="-457200">
              <a:buClr>
                <a:srgbClr val="FFFFFF"/>
              </a:buClr>
              <a:buSzPct val="75000"/>
              <a:buFont typeface="Arial" charset="0"/>
              <a:buChar char="•"/>
            </a:pPr>
            <a:r>
              <a:rPr lang="en-US" sz="2539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Tropical cyclone intensity and frequency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46872" lvl="1" indent="-457200">
              <a:buClr>
                <a:srgbClr val="FFFFFF"/>
              </a:buClr>
              <a:buSzPct val="75000"/>
              <a:buFont typeface="Arial" charset="0"/>
              <a:buChar char="•"/>
            </a:pPr>
            <a:r>
              <a:rPr lang="en-US" sz="2539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M2 tidal amplitude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46872" lvl="1" indent="-457200">
              <a:buClr>
                <a:srgbClr val="FFFFFF"/>
              </a:buClr>
              <a:buSzPct val="75000"/>
              <a:buFont typeface="Arial" charset="0"/>
              <a:buChar char="•"/>
            </a:pPr>
            <a:r>
              <a:rPr lang="en-US" sz="2539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River discharge 30yr return value (standardized)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46872" lvl="1" indent="-457200">
              <a:buClr>
                <a:srgbClr val="FFFFFF"/>
              </a:buClr>
              <a:buSzPct val="75000"/>
              <a:buFont typeface="Arial" charset="0"/>
              <a:buChar char="•"/>
            </a:pPr>
            <a:r>
              <a:rPr lang="en-US" sz="2539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Wave energy 30yr return value (standardized)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95" name="Picture 194"/>
          <p:cNvPicPr/>
          <p:nvPr/>
        </p:nvPicPr>
        <p:blipFill>
          <a:blip r:embed="rId3"/>
          <a:stretch/>
        </p:blipFill>
        <p:spPr>
          <a:xfrm>
            <a:off x="3741066" y="2994442"/>
            <a:ext cx="5136234" cy="3737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6" name="Line 3"/>
          <p:cNvSpPr/>
          <p:nvPr/>
        </p:nvSpPr>
        <p:spPr>
          <a:xfrm flipV="1">
            <a:off x="3429000" y="2270234"/>
            <a:ext cx="7748752" cy="240677"/>
          </a:xfrm>
          <a:prstGeom prst="line">
            <a:avLst/>
          </a:prstGeom>
          <a:ln w="57150">
            <a:solidFill>
              <a:srgbClr val="FF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Line 4"/>
          <p:cNvSpPr/>
          <p:nvPr/>
        </p:nvSpPr>
        <p:spPr>
          <a:xfrm flipV="1">
            <a:off x="2959100" y="4671732"/>
            <a:ext cx="5281515" cy="693642"/>
          </a:xfrm>
          <a:prstGeom prst="line">
            <a:avLst/>
          </a:prstGeom>
          <a:ln w="57150">
            <a:solidFill>
              <a:srgbClr val="FF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Picture 8"/>
          <p:cNvPicPr/>
          <p:nvPr/>
        </p:nvPicPr>
        <p:blipFill>
          <a:blip r:embed="rId4"/>
          <a:stretch/>
        </p:blipFill>
        <p:spPr>
          <a:xfrm>
            <a:off x="355621" y="268188"/>
            <a:ext cx="1841480" cy="1265638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18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-1" dirty="0">
                <a:solidFill>
                  <a:schemeClr val="bg1"/>
                </a:solidFill>
              </a:rPr>
              <a:t>Vulnerability (V</a:t>
            </a:r>
            <a:r>
              <a:rPr lang="en-US" spc="-1" dirty="0" smtClean="0">
                <a:solidFill>
                  <a:schemeClr val="bg1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91738" indent="-293803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902" spc="-1" dirty="0">
                <a:solidFill>
                  <a:schemeClr val="bg1"/>
                </a:solidFill>
              </a:rPr>
              <a:t>Many variables have been used in local/regional studies to estimate social vulnerability</a:t>
            </a:r>
            <a:endParaRPr lang="en-US" sz="1632" dirty="0">
              <a:solidFill>
                <a:schemeClr val="bg1"/>
              </a:solidFill>
            </a:endParaRPr>
          </a:p>
          <a:p>
            <a:pPr marL="391738" indent="-293803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902" spc="-1" dirty="0">
                <a:solidFill>
                  <a:schemeClr val="bg1"/>
                </a:solidFill>
              </a:rPr>
              <a:t>Here, restricting ourselves to datasets available at the global </a:t>
            </a:r>
            <a:r>
              <a:rPr lang="en-US" sz="2902" spc="-1" dirty="0" smtClean="0">
                <a:solidFill>
                  <a:schemeClr val="bg1"/>
                </a:solidFill>
              </a:rPr>
              <a:t>scale</a:t>
            </a:r>
          </a:p>
          <a:p>
            <a:pPr marL="391738" indent="-293803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902" spc="-1" dirty="0" smtClean="0">
                <a:solidFill>
                  <a:schemeClr val="bg1"/>
                </a:solidFill>
              </a:rPr>
              <a:t>Vulnerability </a:t>
            </a:r>
            <a:r>
              <a:rPr lang="en-US" sz="2902" spc="-1" dirty="0">
                <a:solidFill>
                  <a:schemeClr val="bg1"/>
                </a:solidFill>
              </a:rPr>
              <a:t>of a delta varies at the household scale (strength/quality of housing) and the delta scale (coastal infrastructure</a:t>
            </a:r>
            <a:r>
              <a:rPr lang="en-US" sz="2902" spc="-1" dirty="0" smtClean="0">
                <a:solidFill>
                  <a:schemeClr val="bg1"/>
                </a:solidFill>
              </a:rPr>
              <a:t>)</a:t>
            </a:r>
            <a:endParaRPr lang="en-US" sz="1632" dirty="0">
              <a:solidFill>
                <a:schemeClr val="bg1"/>
              </a:solidFill>
            </a:endParaRPr>
          </a:p>
          <a:p>
            <a:pPr marL="391738" indent="-293803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902" spc="-1" dirty="0">
                <a:solidFill>
                  <a:schemeClr val="bg1"/>
                </a:solidFill>
              </a:rPr>
              <a:t>Indicators:</a:t>
            </a:r>
            <a:endParaRPr lang="en-US" sz="1632" dirty="0">
              <a:solidFill>
                <a:schemeClr val="bg1"/>
              </a:solidFill>
            </a:endParaRPr>
          </a:p>
          <a:p>
            <a:pPr marL="946872" lvl="1" indent="-457200">
              <a:buClr>
                <a:srgbClr val="FFFFFF"/>
              </a:buClr>
              <a:buSzPct val="75000"/>
            </a:pPr>
            <a:r>
              <a:rPr lang="en-US" sz="2539" spc="-1" dirty="0">
                <a:solidFill>
                  <a:schemeClr val="bg1"/>
                </a:solidFill>
              </a:rPr>
              <a:t>Per capita GDP (household vulnerability)</a:t>
            </a:r>
            <a:endParaRPr lang="en-US" sz="1632" dirty="0">
              <a:solidFill>
                <a:schemeClr val="bg1"/>
              </a:solidFill>
            </a:endParaRPr>
          </a:p>
          <a:p>
            <a:pPr marL="946872" lvl="1" indent="-457200">
              <a:buClr>
                <a:srgbClr val="FFFFFF"/>
              </a:buClr>
              <a:buSzPct val="75000"/>
            </a:pPr>
            <a:r>
              <a:rPr lang="en-US" sz="2539" spc="-1" dirty="0">
                <a:solidFill>
                  <a:schemeClr val="bg1"/>
                </a:solidFill>
              </a:rPr>
              <a:t>Aggregate GDP (Capacity for infrastructure investment)</a:t>
            </a:r>
            <a:endParaRPr lang="en-US" sz="1632" dirty="0">
              <a:solidFill>
                <a:schemeClr val="bg1"/>
              </a:solidFill>
            </a:endParaRPr>
          </a:p>
          <a:p>
            <a:pPr marL="946872" lvl="1" indent="-457200">
              <a:buClr>
                <a:srgbClr val="FFFFFF"/>
              </a:buClr>
              <a:buSzPct val="75000"/>
            </a:pPr>
            <a:r>
              <a:rPr lang="en-US" sz="2539" spc="-1" dirty="0">
                <a:solidFill>
                  <a:schemeClr val="bg1"/>
                </a:solidFill>
              </a:rPr>
              <a:t>Government effectiveness index (Capacity/will for </a:t>
            </a:r>
            <a:r>
              <a:rPr lang="en-US" sz="2539" spc="-1" dirty="0" smtClean="0">
                <a:solidFill>
                  <a:schemeClr val="bg1"/>
                </a:solidFill>
              </a:rPr>
              <a:t>preparedness, response)</a:t>
            </a:r>
            <a:endParaRPr lang="en-US" sz="1632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CustomShape 20"/>
          <p:cNvSpPr/>
          <p:nvPr/>
        </p:nvSpPr>
        <p:spPr>
          <a:xfrm>
            <a:off x="8700760" y="81567"/>
            <a:ext cx="2200604" cy="160912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TextShape 14"/>
          <p:cNvSpPr txBox="1"/>
          <p:nvPr/>
        </p:nvSpPr>
        <p:spPr>
          <a:xfrm>
            <a:off x="9633267" y="830582"/>
            <a:ext cx="348190" cy="15716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200" spc="-1" dirty="0">
                <a:latin typeface="Calibri" charset="0"/>
              </a:rPr>
              <a:t>vs.</a:t>
            </a:r>
            <a:endParaRPr sz="12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/>
        </p:blipFill>
        <p:spPr>
          <a:xfrm>
            <a:off x="8782290" y="306552"/>
            <a:ext cx="850976" cy="1135301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/>
          <a:stretch/>
        </p:blipFill>
        <p:spPr>
          <a:xfrm>
            <a:off x="9981456" y="321003"/>
            <a:ext cx="836310" cy="11538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9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1068845" y="224542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spc="-1" dirty="0">
                <a:solidFill>
                  <a:schemeClr val="bg1"/>
                </a:solidFill>
                <a:latin typeface="+mj-lt"/>
              </a:rPr>
              <a:t>Exposure (E)</a:t>
            </a:r>
            <a:endParaRPr sz="1632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368300" y="1464467"/>
            <a:ext cx="9838515" cy="39767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RSLR results in lower elevation, increased population exposed (for a given hazard)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Estimate RSLR from available indicators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Obtain estimate for changing flood risk due to </a:t>
            </a:r>
            <a:r>
              <a:rPr lang="en-US" sz="3200" dirty="0" smtClean="0">
                <a:solidFill>
                  <a:schemeClr val="bg1"/>
                </a:solidFill>
              </a:rPr>
              <a:t>RSLR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RSLR ~ E’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8" name="Picture 207"/>
          <p:cNvPicPr/>
          <p:nvPr/>
        </p:nvPicPr>
        <p:blipFill>
          <a:blip r:embed="rId2"/>
          <a:stretch/>
        </p:blipFill>
        <p:spPr>
          <a:xfrm>
            <a:off x="6992822" y="3530075"/>
            <a:ext cx="4709542" cy="3175524"/>
          </a:xfrm>
          <a:prstGeom prst="rect">
            <a:avLst/>
          </a:prstGeom>
          <a:ln>
            <a:noFill/>
          </a:ln>
        </p:spPr>
      </p:pic>
      <p:sp>
        <p:nvSpPr>
          <p:cNvPr id="209" name="TextShape 3"/>
          <p:cNvSpPr txBox="1"/>
          <p:nvPr/>
        </p:nvSpPr>
        <p:spPr>
          <a:xfrm>
            <a:off x="4895391" y="4200306"/>
            <a:ext cx="2097431" cy="257531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While low-lying areas in the Mekong and Irrawaddy are flooded, &lt;0m elevation land in the Pearl is protected by coastal and channel barriers </a:t>
            </a:r>
            <a:r>
              <a:rPr lang="en-US" sz="1600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(From </a:t>
            </a:r>
            <a:r>
              <a:rPr lang="en-US" sz="1600" spc="-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Syvitski</a:t>
            </a:r>
            <a:r>
              <a:rPr lang="en-US" sz="1600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2009)</a:t>
            </a:r>
            <a:endParaRPr sz="16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3" name="TextShape 14"/>
          <p:cNvSpPr txBox="1"/>
          <p:nvPr/>
        </p:nvSpPr>
        <p:spPr>
          <a:xfrm>
            <a:off x="9689250" y="699955"/>
            <a:ext cx="348190" cy="15716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200" spc="-1" dirty="0">
                <a:latin typeface="Calibri" charset="0"/>
              </a:rPr>
              <a:t>vs.</a:t>
            </a:r>
            <a:endParaRPr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7678749" y="344414"/>
            <a:ext cx="4161682" cy="929910"/>
            <a:chOff x="2328534" y="1575440"/>
            <a:chExt cx="8537930" cy="1907764"/>
          </a:xfrm>
        </p:grpSpPr>
        <p:sp>
          <p:nvSpPr>
            <p:cNvPr id="21" name="CustomShape 19"/>
            <p:cNvSpPr/>
            <p:nvPr/>
          </p:nvSpPr>
          <p:spPr>
            <a:xfrm>
              <a:off x="2328534" y="1575440"/>
              <a:ext cx="8537930" cy="190776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1"/>
            <p:cNvSpPr/>
            <p:nvPr/>
          </p:nvSpPr>
          <p:spPr>
            <a:xfrm>
              <a:off x="6673561" y="1824193"/>
              <a:ext cx="4019839" cy="149252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"/>
            <p:cNvSpPr/>
            <p:nvPr/>
          </p:nvSpPr>
          <p:spPr>
            <a:xfrm>
              <a:off x="2495021" y="1824193"/>
              <a:ext cx="4232403" cy="149252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Freeform 23"/>
            <p:cNvSpPr/>
            <p:nvPr/>
          </p:nvSpPr>
          <p:spPr>
            <a:xfrm>
              <a:off x="2563576" y="2794377"/>
              <a:ext cx="2387643" cy="401879"/>
            </a:xfrm>
            <a:custGeom>
              <a:avLst/>
              <a:gdLst/>
              <a:ahLst/>
              <a:cxnLst/>
              <a:rect l="0" t="0" r="r" b="b"/>
              <a:pathLst>
                <a:path w="7314" h="2679">
                  <a:moveTo>
                    <a:pt x="0" y="0"/>
                  </a:moveTo>
                  <a:cubicBezTo>
                    <a:pt x="225" y="55"/>
                    <a:pt x="450" y="101"/>
                    <a:pt x="676" y="165"/>
                  </a:cubicBezTo>
                  <a:cubicBezTo>
                    <a:pt x="920" y="234"/>
                    <a:pt x="1157" y="324"/>
                    <a:pt x="1395" y="429"/>
                  </a:cubicBezTo>
                  <a:cubicBezTo>
                    <a:pt x="1630" y="532"/>
                    <a:pt x="1858" y="651"/>
                    <a:pt x="2093" y="760"/>
                  </a:cubicBezTo>
                  <a:cubicBezTo>
                    <a:pt x="2323" y="868"/>
                    <a:pt x="2563" y="899"/>
                    <a:pt x="2790" y="1026"/>
                  </a:cubicBezTo>
                  <a:cubicBezTo>
                    <a:pt x="3016" y="1152"/>
                    <a:pt x="3259" y="1170"/>
                    <a:pt x="3488" y="1289"/>
                  </a:cubicBezTo>
                  <a:cubicBezTo>
                    <a:pt x="3729" y="1415"/>
                    <a:pt x="3983" y="1485"/>
                    <a:pt x="4231" y="1587"/>
                  </a:cubicBezTo>
                  <a:cubicBezTo>
                    <a:pt x="4460" y="1682"/>
                    <a:pt x="4695" y="1740"/>
                    <a:pt x="4928" y="1819"/>
                  </a:cubicBezTo>
                  <a:cubicBezTo>
                    <a:pt x="5157" y="1896"/>
                    <a:pt x="5380" y="1981"/>
                    <a:pt x="5603" y="2083"/>
                  </a:cubicBezTo>
                  <a:cubicBezTo>
                    <a:pt x="5841" y="2193"/>
                    <a:pt x="6086" y="2241"/>
                    <a:pt x="6323" y="2349"/>
                  </a:cubicBezTo>
                  <a:cubicBezTo>
                    <a:pt x="6551" y="2452"/>
                    <a:pt x="6797" y="2446"/>
                    <a:pt x="7021" y="2580"/>
                  </a:cubicBezTo>
                  <a:lnTo>
                    <a:pt x="7247" y="2646"/>
                  </a:lnTo>
                  <a:lnTo>
                    <a:pt x="7313" y="2678"/>
                  </a:lnTo>
                </a:path>
              </a:pathLst>
            </a:custGeom>
            <a:ln w="54720">
              <a:solidFill>
                <a:srgbClr val="808000"/>
              </a:solidFill>
              <a:round/>
            </a:ln>
          </p:spPr>
        </p:sp>
        <p:sp>
          <p:nvSpPr>
            <p:cNvPr id="25" name="CustomShape 6"/>
            <p:cNvSpPr/>
            <p:nvPr/>
          </p:nvSpPr>
          <p:spPr>
            <a:xfrm>
              <a:off x="4652193" y="2296543"/>
              <a:ext cx="165836" cy="912423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CustomShape 7"/>
            <p:cNvSpPr/>
            <p:nvPr/>
          </p:nvSpPr>
          <p:spPr>
            <a:xfrm>
              <a:off x="4320521" y="2794377"/>
              <a:ext cx="248754" cy="331672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CustomShape 8"/>
            <p:cNvSpPr/>
            <p:nvPr/>
          </p:nvSpPr>
          <p:spPr>
            <a:xfrm>
              <a:off x="3988850" y="2545623"/>
              <a:ext cx="248754" cy="497507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Freeform 9"/>
            <p:cNvSpPr/>
            <p:nvPr/>
          </p:nvSpPr>
          <p:spPr>
            <a:xfrm>
              <a:off x="6810343" y="2305378"/>
              <a:ext cx="2387643" cy="874555"/>
            </a:xfrm>
            <a:custGeom>
              <a:avLst/>
              <a:gdLst/>
              <a:ahLst/>
              <a:cxnLst/>
              <a:rect l="0" t="0" r="r" b="b"/>
              <a:pathLst>
                <a:path w="7314" h="2679">
                  <a:moveTo>
                    <a:pt x="0" y="0"/>
                  </a:moveTo>
                  <a:cubicBezTo>
                    <a:pt x="225" y="55"/>
                    <a:pt x="450" y="101"/>
                    <a:pt x="676" y="165"/>
                  </a:cubicBezTo>
                  <a:cubicBezTo>
                    <a:pt x="920" y="234"/>
                    <a:pt x="1157" y="324"/>
                    <a:pt x="1395" y="429"/>
                  </a:cubicBezTo>
                  <a:cubicBezTo>
                    <a:pt x="1630" y="532"/>
                    <a:pt x="1858" y="651"/>
                    <a:pt x="2093" y="760"/>
                  </a:cubicBezTo>
                  <a:cubicBezTo>
                    <a:pt x="2323" y="868"/>
                    <a:pt x="2563" y="899"/>
                    <a:pt x="2790" y="1026"/>
                  </a:cubicBezTo>
                  <a:cubicBezTo>
                    <a:pt x="3016" y="1152"/>
                    <a:pt x="3259" y="1170"/>
                    <a:pt x="3488" y="1289"/>
                  </a:cubicBezTo>
                  <a:cubicBezTo>
                    <a:pt x="3729" y="1415"/>
                    <a:pt x="3983" y="1485"/>
                    <a:pt x="4231" y="1587"/>
                  </a:cubicBezTo>
                  <a:cubicBezTo>
                    <a:pt x="4460" y="1682"/>
                    <a:pt x="4695" y="1740"/>
                    <a:pt x="4928" y="1819"/>
                  </a:cubicBezTo>
                  <a:cubicBezTo>
                    <a:pt x="5157" y="1896"/>
                    <a:pt x="5380" y="1981"/>
                    <a:pt x="5603" y="2083"/>
                  </a:cubicBezTo>
                  <a:cubicBezTo>
                    <a:pt x="5841" y="2193"/>
                    <a:pt x="6086" y="2241"/>
                    <a:pt x="6323" y="2349"/>
                  </a:cubicBezTo>
                  <a:cubicBezTo>
                    <a:pt x="6551" y="2452"/>
                    <a:pt x="6797" y="2446"/>
                    <a:pt x="7021" y="2580"/>
                  </a:cubicBezTo>
                  <a:lnTo>
                    <a:pt x="7247" y="2646"/>
                  </a:lnTo>
                  <a:lnTo>
                    <a:pt x="7313" y="2678"/>
                  </a:lnTo>
                </a:path>
              </a:pathLst>
            </a:custGeom>
            <a:ln w="54720">
              <a:solidFill>
                <a:srgbClr val="808000"/>
              </a:solidFill>
              <a:round/>
            </a:ln>
          </p:spPr>
        </p:sp>
        <p:sp>
          <p:nvSpPr>
            <p:cNvPr id="29" name="CustomShape 11"/>
            <p:cNvSpPr/>
            <p:nvPr/>
          </p:nvSpPr>
          <p:spPr>
            <a:xfrm>
              <a:off x="7997636" y="1874467"/>
              <a:ext cx="165836" cy="912423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CustomShape 12"/>
            <p:cNvSpPr/>
            <p:nvPr/>
          </p:nvSpPr>
          <p:spPr>
            <a:xfrm>
              <a:off x="7666291" y="2305378"/>
              <a:ext cx="248754" cy="331672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" name="CustomShape 13"/>
            <p:cNvSpPr/>
            <p:nvPr/>
          </p:nvSpPr>
          <p:spPr>
            <a:xfrm>
              <a:off x="7334619" y="2072947"/>
              <a:ext cx="248754" cy="497507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Freeform 32"/>
            <p:cNvSpPr/>
            <p:nvPr/>
          </p:nvSpPr>
          <p:spPr>
            <a:xfrm>
              <a:off x="4799536" y="2895694"/>
              <a:ext cx="1563573" cy="421021"/>
            </a:xfrm>
            <a:custGeom>
              <a:avLst/>
              <a:gdLst>
                <a:gd name="connsiteX0" fmla="*/ 0 w 4597400"/>
                <a:gd name="connsiteY0" fmla="*/ 421021 h 421021"/>
                <a:gd name="connsiteX1" fmla="*/ 266700 w 4597400"/>
                <a:gd name="connsiteY1" fmla="*/ 395621 h 421021"/>
                <a:gd name="connsiteX2" fmla="*/ 381000 w 4597400"/>
                <a:gd name="connsiteY2" fmla="*/ 344821 h 421021"/>
                <a:gd name="connsiteX3" fmla="*/ 469900 w 4597400"/>
                <a:gd name="connsiteY3" fmla="*/ 306721 h 421021"/>
                <a:gd name="connsiteX4" fmla="*/ 546100 w 4597400"/>
                <a:gd name="connsiteY4" fmla="*/ 230521 h 421021"/>
                <a:gd name="connsiteX5" fmla="*/ 596900 w 4597400"/>
                <a:gd name="connsiteY5" fmla="*/ 154321 h 421021"/>
                <a:gd name="connsiteX6" fmla="*/ 622300 w 4597400"/>
                <a:gd name="connsiteY6" fmla="*/ 116221 h 421021"/>
                <a:gd name="connsiteX7" fmla="*/ 635000 w 4597400"/>
                <a:gd name="connsiteY7" fmla="*/ 65421 h 421021"/>
                <a:gd name="connsiteX8" fmla="*/ 647700 w 4597400"/>
                <a:gd name="connsiteY8" fmla="*/ 1921 h 421021"/>
                <a:gd name="connsiteX9" fmla="*/ 685800 w 4597400"/>
                <a:gd name="connsiteY9" fmla="*/ 27321 h 421021"/>
                <a:gd name="connsiteX10" fmla="*/ 749300 w 4597400"/>
                <a:gd name="connsiteY10" fmla="*/ 141621 h 421021"/>
                <a:gd name="connsiteX11" fmla="*/ 762000 w 4597400"/>
                <a:gd name="connsiteY11" fmla="*/ 179721 h 421021"/>
                <a:gd name="connsiteX12" fmla="*/ 838200 w 4597400"/>
                <a:gd name="connsiteY12" fmla="*/ 230521 h 421021"/>
                <a:gd name="connsiteX13" fmla="*/ 863600 w 4597400"/>
                <a:gd name="connsiteY13" fmla="*/ 268621 h 421021"/>
                <a:gd name="connsiteX14" fmla="*/ 901700 w 4597400"/>
                <a:gd name="connsiteY14" fmla="*/ 306721 h 421021"/>
                <a:gd name="connsiteX15" fmla="*/ 939800 w 4597400"/>
                <a:gd name="connsiteY15" fmla="*/ 332121 h 421021"/>
                <a:gd name="connsiteX16" fmla="*/ 1143000 w 4597400"/>
                <a:gd name="connsiteY16" fmla="*/ 357521 h 421021"/>
                <a:gd name="connsiteX17" fmla="*/ 1524000 w 4597400"/>
                <a:gd name="connsiteY17" fmla="*/ 319421 h 421021"/>
                <a:gd name="connsiteX18" fmla="*/ 1562100 w 4597400"/>
                <a:gd name="connsiteY18" fmla="*/ 294021 h 421021"/>
                <a:gd name="connsiteX19" fmla="*/ 1587500 w 4597400"/>
                <a:gd name="connsiteY19" fmla="*/ 255921 h 421021"/>
                <a:gd name="connsiteX20" fmla="*/ 1625600 w 4597400"/>
                <a:gd name="connsiteY20" fmla="*/ 230521 h 421021"/>
                <a:gd name="connsiteX21" fmla="*/ 1638300 w 4597400"/>
                <a:gd name="connsiteY21" fmla="*/ 179721 h 421021"/>
                <a:gd name="connsiteX22" fmla="*/ 1663700 w 4597400"/>
                <a:gd name="connsiteY22" fmla="*/ 128921 h 421021"/>
                <a:gd name="connsiteX23" fmla="*/ 1701800 w 4597400"/>
                <a:gd name="connsiteY23" fmla="*/ 52721 h 421021"/>
                <a:gd name="connsiteX24" fmla="*/ 1739900 w 4597400"/>
                <a:gd name="connsiteY24" fmla="*/ 141621 h 421021"/>
                <a:gd name="connsiteX25" fmla="*/ 1790700 w 4597400"/>
                <a:gd name="connsiteY25" fmla="*/ 255921 h 421021"/>
                <a:gd name="connsiteX26" fmla="*/ 1828800 w 4597400"/>
                <a:gd name="connsiteY26" fmla="*/ 268621 h 421021"/>
                <a:gd name="connsiteX27" fmla="*/ 1866900 w 4597400"/>
                <a:gd name="connsiteY27" fmla="*/ 294021 h 421021"/>
                <a:gd name="connsiteX28" fmla="*/ 1955800 w 4597400"/>
                <a:gd name="connsiteY28" fmla="*/ 319421 h 421021"/>
                <a:gd name="connsiteX29" fmla="*/ 1993900 w 4597400"/>
                <a:gd name="connsiteY29" fmla="*/ 332121 h 421021"/>
                <a:gd name="connsiteX30" fmla="*/ 2184400 w 4597400"/>
                <a:gd name="connsiteY30" fmla="*/ 357521 h 421021"/>
                <a:gd name="connsiteX31" fmla="*/ 2476500 w 4597400"/>
                <a:gd name="connsiteY31" fmla="*/ 344821 h 421021"/>
                <a:gd name="connsiteX32" fmla="*/ 2552700 w 4597400"/>
                <a:gd name="connsiteY32" fmla="*/ 306721 h 421021"/>
                <a:gd name="connsiteX33" fmla="*/ 2590800 w 4597400"/>
                <a:gd name="connsiteY33" fmla="*/ 294021 h 421021"/>
                <a:gd name="connsiteX34" fmla="*/ 2679700 w 4597400"/>
                <a:gd name="connsiteY34" fmla="*/ 205121 h 421021"/>
                <a:gd name="connsiteX35" fmla="*/ 2705100 w 4597400"/>
                <a:gd name="connsiteY35" fmla="*/ 167021 h 421021"/>
                <a:gd name="connsiteX36" fmla="*/ 2730500 w 4597400"/>
                <a:gd name="connsiteY36" fmla="*/ 90821 h 421021"/>
                <a:gd name="connsiteX37" fmla="*/ 2794000 w 4597400"/>
                <a:gd name="connsiteY37" fmla="*/ 179721 h 421021"/>
                <a:gd name="connsiteX38" fmla="*/ 2921000 w 4597400"/>
                <a:gd name="connsiteY38" fmla="*/ 332121 h 421021"/>
                <a:gd name="connsiteX39" fmla="*/ 2959100 w 4597400"/>
                <a:gd name="connsiteY39" fmla="*/ 357521 h 421021"/>
                <a:gd name="connsiteX40" fmla="*/ 3009900 w 4597400"/>
                <a:gd name="connsiteY40" fmla="*/ 370221 h 421021"/>
                <a:gd name="connsiteX41" fmla="*/ 3060700 w 4597400"/>
                <a:gd name="connsiteY41" fmla="*/ 395621 h 421021"/>
                <a:gd name="connsiteX42" fmla="*/ 3530600 w 4597400"/>
                <a:gd name="connsiteY42" fmla="*/ 370221 h 421021"/>
                <a:gd name="connsiteX43" fmla="*/ 3568700 w 4597400"/>
                <a:gd name="connsiteY43" fmla="*/ 357521 h 421021"/>
                <a:gd name="connsiteX44" fmla="*/ 3644900 w 4597400"/>
                <a:gd name="connsiteY44" fmla="*/ 281321 h 421021"/>
                <a:gd name="connsiteX45" fmla="*/ 3683000 w 4597400"/>
                <a:gd name="connsiteY45" fmla="*/ 205121 h 421021"/>
                <a:gd name="connsiteX46" fmla="*/ 3721100 w 4597400"/>
                <a:gd name="connsiteY46" fmla="*/ 192421 h 421021"/>
                <a:gd name="connsiteX47" fmla="*/ 3733800 w 4597400"/>
                <a:gd name="connsiteY47" fmla="*/ 154321 h 421021"/>
                <a:gd name="connsiteX48" fmla="*/ 3771900 w 4597400"/>
                <a:gd name="connsiteY48" fmla="*/ 65421 h 421021"/>
                <a:gd name="connsiteX49" fmla="*/ 3835400 w 4597400"/>
                <a:gd name="connsiteY49" fmla="*/ 90821 h 421021"/>
                <a:gd name="connsiteX50" fmla="*/ 3911600 w 4597400"/>
                <a:gd name="connsiteY50" fmla="*/ 154321 h 421021"/>
                <a:gd name="connsiteX51" fmla="*/ 3962400 w 4597400"/>
                <a:gd name="connsiteY51" fmla="*/ 217821 h 421021"/>
                <a:gd name="connsiteX52" fmla="*/ 4051300 w 4597400"/>
                <a:gd name="connsiteY52" fmla="*/ 281321 h 421021"/>
                <a:gd name="connsiteX53" fmla="*/ 4089400 w 4597400"/>
                <a:gd name="connsiteY53" fmla="*/ 306721 h 421021"/>
                <a:gd name="connsiteX54" fmla="*/ 4203700 w 4597400"/>
                <a:gd name="connsiteY54" fmla="*/ 332121 h 421021"/>
                <a:gd name="connsiteX55" fmla="*/ 4241800 w 4597400"/>
                <a:gd name="connsiteY55" fmla="*/ 344821 h 421021"/>
                <a:gd name="connsiteX56" fmla="*/ 4597400 w 4597400"/>
                <a:gd name="connsiteY56" fmla="*/ 357521 h 42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597400" h="421021">
                  <a:moveTo>
                    <a:pt x="0" y="421021"/>
                  </a:moveTo>
                  <a:cubicBezTo>
                    <a:pt x="34755" y="418348"/>
                    <a:pt x="211971" y="407349"/>
                    <a:pt x="266700" y="395621"/>
                  </a:cubicBezTo>
                  <a:cubicBezTo>
                    <a:pt x="355396" y="376615"/>
                    <a:pt x="321754" y="378676"/>
                    <a:pt x="381000" y="344821"/>
                  </a:cubicBezTo>
                  <a:cubicBezTo>
                    <a:pt x="565990" y="239112"/>
                    <a:pt x="327419" y="377961"/>
                    <a:pt x="469900" y="306721"/>
                  </a:cubicBezTo>
                  <a:cubicBezTo>
                    <a:pt x="512117" y="285613"/>
                    <a:pt x="517556" y="271298"/>
                    <a:pt x="546100" y="230521"/>
                  </a:cubicBezTo>
                  <a:cubicBezTo>
                    <a:pt x="563606" y="205512"/>
                    <a:pt x="579967" y="179721"/>
                    <a:pt x="596900" y="154321"/>
                  </a:cubicBezTo>
                  <a:lnTo>
                    <a:pt x="622300" y="116221"/>
                  </a:lnTo>
                  <a:cubicBezTo>
                    <a:pt x="626533" y="99288"/>
                    <a:pt x="631214" y="82460"/>
                    <a:pt x="635000" y="65421"/>
                  </a:cubicBezTo>
                  <a:cubicBezTo>
                    <a:pt x="639683" y="44349"/>
                    <a:pt x="630431" y="14873"/>
                    <a:pt x="647700" y="1921"/>
                  </a:cubicBezTo>
                  <a:cubicBezTo>
                    <a:pt x="659911" y="-7237"/>
                    <a:pt x="673100" y="18854"/>
                    <a:pt x="685800" y="27321"/>
                  </a:cubicBezTo>
                  <a:cubicBezTo>
                    <a:pt x="716880" y="120560"/>
                    <a:pt x="692268" y="84589"/>
                    <a:pt x="749300" y="141621"/>
                  </a:cubicBezTo>
                  <a:cubicBezTo>
                    <a:pt x="753533" y="154321"/>
                    <a:pt x="752534" y="170255"/>
                    <a:pt x="762000" y="179721"/>
                  </a:cubicBezTo>
                  <a:cubicBezTo>
                    <a:pt x="783586" y="201307"/>
                    <a:pt x="838200" y="230521"/>
                    <a:pt x="838200" y="230521"/>
                  </a:cubicBezTo>
                  <a:cubicBezTo>
                    <a:pt x="846667" y="243221"/>
                    <a:pt x="853829" y="256895"/>
                    <a:pt x="863600" y="268621"/>
                  </a:cubicBezTo>
                  <a:cubicBezTo>
                    <a:pt x="875098" y="282419"/>
                    <a:pt x="887902" y="295223"/>
                    <a:pt x="901700" y="306721"/>
                  </a:cubicBezTo>
                  <a:cubicBezTo>
                    <a:pt x="913426" y="316492"/>
                    <a:pt x="926148" y="325295"/>
                    <a:pt x="939800" y="332121"/>
                  </a:cubicBezTo>
                  <a:cubicBezTo>
                    <a:pt x="994626" y="359534"/>
                    <a:pt x="1111488" y="355097"/>
                    <a:pt x="1143000" y="357521"/>
                  </a:cubicBezTo>
                  <a:cubicBezTo>
                    <a:pt x="1319815" y="350448"/>
                    <a:pt x="1397341" y="382751"/>
                    <a:pt x="1524000" y="319421"/>
                  </a:cubicBezTo>
                  <a:cubicBezTo>
                    <a:pt x="1537652" y="312595"/>
                    <a:pt x="1549400" y="302488"/>
                    <a:pt x="1562100" y="294021"/>
                  </a:cubicBezTo>
                  <a:cubicBezTo>
                    <a:pt x="1570567" y="281321"/>
                    <a:pt x="1576707" y="266714"/>
                    <a:pt x="1587500" y="255921"/>
                  </a:cubicBezTo>
                  <a:cubicBezTo>
                    <a:pt x="1598293" y="245128"/>
                    <a:pt x="1617133" y="243221"/>
                    <a:pt x="1625600" y="230521"/>
                  </a:cubicBezTo>
                  <a:cubicBezTo>
                    <a:pt x="1635282" y="215998"/>
                    <a:pt x="1632171" y="196064"/>
                    <a:pt x="1638300" y="179721"/>
                  </a:cubicBezTo>
                  <a:cubicBezTo>
                    <a:pt x="1644947" y="161994"/>
                    <a:pt x="1656242" y="146322"/>
                    <a:pt x="1663700" y="128921"/>
                  </a:cubicBezTo>
                  <a:cubicBezTo>
                    <a:pt x="1695248" y="55309"/>
                    <a:pt x="1652987" y="125940"/>
                    <a:pt x="1701800" y="52721"/>
                  </a:cubicBezTo>
                  <a:cubicBezTo>
                    <a:pt x="1735395" y="187102"/>
                    <a:pt x="1689783" y="28857"/>
                    <a:pt x="1739900" y="141621"/>
                  </a:cubicBezTo>
                  <a:cubicBezTo>
                    <a:pt x="1751676" y="168116"/>
                    <a:pt x="1760967" y="232135"/>
                    <a:pt x="1790700" y="255921"/>
                  </a:cubicBezTo>
                  <a:cubicBezTo>
                    <a:pt x="1801153" y="264284"/>
                    <a:pt x="1816826" y="262634"/>
                    <a:pt x="1828800" y="268621"/>
                  </a:cubicBezTo>
                  <a:cubicBezTo>
                    <a:pt x="1842452" y="275447"/>
                    <a:pt x="1853248" y="287195"/>
                    <a:pt x="1866900" y="294021"/>
                  </a:cubicBezTo>
                  <a:cubicBezTo>
                    <a:pt x="1887200" y="304171"/>
                    <a:pt x="1936811" y="313996"/>
                    <a:pt x="1955800" y="319421"/>
                  </a:cubicBezTo>
                  <a:cubicBezTo>
                    <a:pt x="1968672" y="323099"/>
                    <a:pt x="1980773" y="329496"/>
                    <a:pt x="1993900" y="332121"/>
                  </a:cubicBezTo>
                  <a:cubicBezTo>
                    <a:pt x="2023111" y="337963"/>
                    <a:pt x="2159676" y="354430"/>
                    <a:pt x="2184400" y="357521"/>
                  </a:cubicBezTo>
                  <a:cubicBezTo>
                    <a:pt x="2281767" y="353288"/>
                    <a:pt x="2379328" y="352296"/>
                    <a:pt x="2476500" y="344821"/>
                  </a:cubicBezTo>
                  <a:cubicBezTo>
                    <a:pt x="2514226" y="341919"/>
                    <a:pt x="2520398" y="322872"/>
                    <a:pt x="2552700" y="306721"/>
                  </a:cubicBezTo>
                  <a:cubicBezTo>
                    <a:pt x="2564674" y="300734"/>
                    <a:pt x="2578100" y="298254"/>
                    <a:pt x="2590800" y="294021"/>
                  </a:cubicBezTo>
                  <a:cubicBezTo>
                    <a:pt x="2649026" y="206682"/>
                    <a:pt x="2612640" y="227474"/>
                    <a:pt x="2679700" y="205121"/>
                  </a:cubicBezTo>
                  <a:cubicBezTo>
                    <a:pt x="2688167" y="192421"/>
                    <a:pt x="2698901" y="180969"/>
                    <a:pt x="2705100" y="167021"/>
                  </a:cubicBezTo>
                  <a:cubicBezTo>
                    <a:pt x="2715974" y="142555"/>
                    <a:pt x="2730500" y="90821"/>
                    <a:pt x="2730500" y="90821"/>
                  </a:cubicBezTo>
                  <a:cubicBezTo>
                    <a:pt x="2813079" y="214689"/>
                    <a:pt x="2683731" y="22194"/>
                    <a:pt x="2794000" y="179721"/>
                  </a:cubicBezTo>
                  <a:cubicBezTo>
                    <a:pt x="2834999" y="238291"/>
                    <a:pt x="2858193" y="290250"/>
                    <a:pt x="2921000" y="332121"/>
                  </a:cubicBezTo>
                  <a:cubicBezTo>
                    <a:pt x="2933700" y="340588"/>
                    <a:pt x="2945071" y="351508"/>
                    <a:pt x="2959100" y="357521"/>
                  </a:cubicBezTo>
                  <a:cubicBezTo>
                    <a:pt x="2975143" y="364397"/>
                    <a:pt x="2993557" y="364092"/>
                    <a:pt x="3009900" y="370221"/>
                  </a:cubicBezTo>
                  <a:cubicBezTo>
                    <a:pt x="3027627" y="376868"/>
                    <a:pt x="3043767" y="387154"/>
                    <a:pt x="3060700" y="395621"/>
                  </a:cubicBezTo>
                  <a:cubicBezTo>
                    <a:pt x="3217333" y="387154"/>
                    <a:pt x="3374177" y="381953"/>
                    <a:pt x="3530600" y="370221"/>
                  </a:cubicBezTo>
                  <a:cubicBezTo>
                    <a:pt x="3543949" y="369220"/>
                    <a:pt x="3558133" y="365740"/>
                    <a:pt x="3568700" y="357521"/>
                  </a:cubicBezTo>
                  <a:cubicBezTo>
                    <a:pt x="3597054" y="335468"/>
                    <a:pt x="3644900" y="281321"/>
                    <a:pt x="3644900" y="281321"/>
                  </a:cubicBezTo>
                  <a:cubicBezTo>
                    <a:pt x="3653266" y="256222"/>
                    <a:pt x="3660619" y="223026"/>
                    <a:pt x="3683000" y="205121"/>
                  </a:cubicBezTo>
                  <a:cubicBezTo>
                    <a:pt x="3693453" y="196758"/>
                    <a:pt x="3708400" y="196654"/>
                    <a:pt x="3721100" y="192421"/>
                  </a:cubicBezTo>
                  <a:cubicBezTo>
                    <a:pt x="3725333" y="179721"/>
                    <a:pt x="3728527" y="166626"/>
                    <a:pt x="3733800" y="154321"/>
                  </a:cubicBezTo>
                  <a:cubicBezTo>
                    <a:pt x="3780880" y="44467"/>
                    <a:pt x="3742116" y="154772"/>
                    <a:pt x="3771900" y="65421"/>
                  </a:cubicBezTo>
                  <a:cubicBezTo>
                    <a:pt x="3793067" y="73888"/>
                    <a:pt x="3815010" y="80626"/>
                    <a:pt x="3835400" y="90821"/>
                  </a:cubicBezTo>
                  <a:cubicBezTo>
                    <a:pt x="3870763" y="108502"/>
                    <a:pt x="3883513" y="126234"/>
                    <a:pt x="3911600" y="154321"/>
                  </a:cubicBezTo>
                  <a:cubicBezTo>
                    <a:pt x="3936324" y="228494"/>
                    <a:pt x="3904955" y="160376"/>
                    <a:pt x="3962400" y="217821"/>
                  </a:cubicBezTo>
                  <a:cubicBezTo>
                    <a:pt x="4032561" y="287982"/>
                    <a:pt x="3962164" y="259037"/>
                    <a:pt x="4051300" y="281321"/>
                  </a:cubicBezTo>
                  <a:cubicBezTo>
                    <a:pt x="4064000" y="289788"/>
                    <a:pt x="4075371" y="300708"/>
                    <a:pt x="4089400" y="306721"/>
                  </a:cubicBezTo>
                  <a:cubicBezTo>
                    <a:pt x="4107652" y="314543"/>
                    <a:pt x="4189234" y="328505"/>
                    <a:pt x="4203700" y="332121"/>
                  </a:cubicBezTo>
                  <a:cubicBezTo>
                    <a:pt x="4216687" y="335368"/>
                    <a:pt x="4228447" y="343867"/>
                    <a:pt x="4241800" y="344821"/>
                  </a:cubicBezTo>
                  <a:cubicBezTo>
                    <a:pt x="4426706" y="358029"/>
                    <a:pt x="4470802" y="357521"/>
                    <a:pt x="4597400" y="357521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9019640" y="2890582"/>
              <a:ext cx="1563573" cy="421021"/>
            </a:xfrm>
            <a:custGeom>
              <a:avLst/>
              <a:gdLst>
                <a:gd name="connsiteX0" fmla="*/ 0 w 4597400"/>
                <a:gd name="connsiteY0" fmla="*/ 421021 h 421021"/>
                <a:gd name="connsiteX1" fmla="*/ 266700 w 4597400"/>
                <a:gd name="connsiteY1" fmla="*/ 395621 h 421021"/>
                <a:gd name="connsiteX2" fmla="*/ 381000 w 4597400"/>
                <a:gd name="connsiteY2" fmla="*/ 344821 h 421021"/>
                <a:gd name="connsiteX3" fmla="*/ 469900 w 4597400"/>
                <a:gd name="connsiteY3" fmla="*/ 306721 h 421021"/>
                <a:gd name="connsiteX4" fmla="*/ 546100 w 4597400"/>
                <a:gd name="connsiteY4" fmla="*/ 230521 h 421021"/>
                <a:gd name="connsiteX5" fmla="*/ 596900 w 4597400"/>
                <a:gd name="connsiteY5" fmla="*/ 154321 h 421021"/>
                <a:gd name="connsiteX6" fmla="*/ 622300 w 4597400"/>
                <a:gd name="connsiteY6" fmla="*/ 116221 h 421021"/>
                <a:gd name="connsiteX7" fmla="*/ 635000 w 4597400"/>
                <a:gd name="connsiteY7" fmla="*/ 65421 h 421021"/>
                <a:gd name="connsiteX8" fmla="*/ 647700 w 4597400"/>
                <a:gd name="connsiteY8" fmla="*/ 1921 h 421021"/>
                <a:gd name="connsiteX9" fmla="*/ 685800 w 4597400"/>
                <a:gd name="connsiteY9" fmla="*/ 27321 h 421021"/>
                <a:gd name="connsiteX10" fmla="*/ 749300 w 4597400"/>
                <a:gd name="connsiteY10" fmla="*/ 141621 h 421021"/>
                <a:gd name="connsiteX11" fmla="*/ 762000 w 4597400"/>
                <a:gd name="connsiteY11" fmla="*/ 179721 h 421021"/>
                <a:gd name="connsiteX12" fmla="*/ 838200 w 4597400"/>
                <a:gd name="connsiteY12" fmla="*/ 230521 h 421021"/>
                <a:gd name="connsiteX13" fmla="*/ 863600 w 4597400"/>
                <a:gd name="connsiteY13" fmla="*/ 268621 h 421021"/>
                <a:gd name="connsiteX14" fmla="*/ 901700 w 4597400"/>
                <a:gd name="connsiteY14" fmla="*/ 306721 h 421021"/>
                <a:gd name="connsiteX15" fmla="*/ 939800 w 4597400"/>
                <a:gd name="connsiteY15" fmla="*/ 332121 h 421021"/>
                <a:gd name="connsiteX16" fmla="*/ 1143000 w 4597400"/>
                <a:gd name="connsiteY16" fmla="*/ 357521 h 421021"/>
                <a:gd name="connsiteX17" fmla="*/ 1524000 w 4597400"/>
                <a:gd name="connsiteY17" fmla="*/ 319421 h 421021"/>
                <a:gd name="connsiteX18" fmla="*/ 1562100 w 4597400"/>
                <a:gd name="connsiteY18" fmla="*/ 294021 h 421021"/>
                <a:gd name="connsiteX19" fmla="*/ 1587500 w 4597400"/>
                <a:gd name="connsiteY19" fmla="*/ 255921 h 421021"/>
                <a:gd name="connsiteX20" fmla="*/ 1625600 w 4597400"/>
                <a:gd name="connsiteY20" fmla="*/ 230521 h 421021"/>
                <a:gd name="connsiteX21" fmla="*/ 1638300 w 4597400"/>
                <a:gd name="connsiteY21" fmla="*/ 179721 h 421021"/>
                <a:gd name="connsiteX22" fmla="*/ 1663700 w 4597400"/>
                <a:gd name="connsiteY22" fmla="*/ 128921 h 421021"/>
                <a:gd name="connsiteX23" fmla="*/ 1701800 w 4597400"/>
                <a:gd name="connsiteY23" fmla="*/ 52721 h 421021"/>
                <a:gd name="connsiteX24" fmla="*/ 1739900 w 4597400"/>
                <a:gd name="connsiteY24" fmla="*/ 141621 h 421021"/>
                <a:gd name="connsiteX25" fmla="*/ 1790700 w 4597400"/>
                <a:gd name="connsiteY25" fmla="*/ 255921 h 421021"/>
                <a:gd name="connsiteX26" fmla="*/ 1828800 w 4597400"/>
                <a:gd name="connsiteY26" fmla="*/ 268621 h 421021"/>
                <a:gd name="connsiteX27" fmla="*/ 1866900 w 4597400"/>
                <a:gd name="connsiteY27" fmla="*/ 294021 h 421021"/>
                <a:gd name="connsiteX28" fmla="*/ 1955800 w 4597400"/>
                <a:gd name="connsiteY28" fmla="*/ 319421 h 421021"/>
                <a:gd name="connsiteX29" fmla="*/ 1993900 w 4597400"/>
                <a:gd name="connsiteY29" fmla="*/ 332121 h 421021"/>
                <a:gd name="connsiteX30" fmla="*/ 2184400 w 4597400"/>
                <a:gd name="connsiteY30" fmla="*/ 357521 h 421021"/>
                <a:gd name="connsiteX31" fmla="*/ 2476500 w 4597400"/>
                <a:gd name="connsiteY31" fmla="*/ 344821 h 421021"/>
                <a:gd name="connsiteX32" fmla="*/ 2552700 w 4597400"/>
                <a:gd name="connsiteY32" fmla="*/ 306721 h 421021"/>
                <a:gd name="connsiteX33" fmla="*/ 2590800 w 4597400"/>
                <a:gd name="connsiteY33" fmla="*/ 294021 h 421021"/>
                <a:gd name="connsiteX34" fmla="*/ 2679700 w 4597400"/>
                <a:gd name="connsiteY34" fmla="*/ 205121 h 421021"/>
                <a:gd name="connsiteX35" fmla="*/ 2705100 w 4597400"/>
                <a:gd name="connsiteY35" fmla="*/ 167021 h 421021"/>
                <a:gd name="connsiteX36" fmla="*/ 2730500 w 4597400"/>
                <a:gd name="connsiteY36" fmla="*/ 90821 h 421021"/>
                <a:gd name="connsiteX37" fmla="*/ 2794000 w 4597400"/>
                <a:gd name="connsiteY37" fmla="*/ 179721 h 421021"/>
                <a:gd name="connsiteX38" fmla="*/ 2921000 w 4597400"/>
                <a:gd name="connsiteY38" fmla="*/ 332121 h 421021"/>
                <a:gd name="connsiteX39" fmla="*/ 2959100 w 4597400"/>
                <a:gd name="connsiteY39" fmla="*/ 357521 h 421021"/>
                <a:gd name="connsiteX40" fmla="*/ 3009900 w 4597400"/>
                <a:gd name="connsiteY40" fmla="*/ 370221 h 421021"/>
                <a:gd name="connsiteX41" fmla="*/ 3060700 w 4597400"/>
                <a:gd name="connsiteY41" fmla="*/ 395621 h 421021"/>
                <a:gd name="connsiteX42" fmla="*/ 3530600 w 4597400"/>
                <a:gd name="connsiteY42" fmla="*/ 370221 h 421021"/>
                <a:gd name="connsiteX43" fmla="*/ 3568700 w 4597400"/>
                <a:gd name="connsiteY43" fmla="*/ 357521 h 421021"/>
                <a:gd name="connsiteX44" fmla="*/ 3644900 w 4597400"/>
                <a:gd name="connsiteY44" fmla="*/ 281321 h 421021"/>
                <a:gd name="connsiteX45" fmla="*/ 3683000 w 4597400"/>
                <a:gd name="connsiteY45" fmla="*/ 205121 h 421021"/>
                <a:gd name="connsiteX46" fmla="*/ 3721100 w 4597400"/>
                <a:gd name="connsiteY46" fmla="*/ 192421 h 421021"/>
                <a:gd name="connsiteX47" fmla="*/ 3733800 w 4597400"/>
                <a:gd name="connsiteY47" fmla="*/ 154321 h 421021"/>
                <a:gd name="connsiteX48" fmla="*/ 3771900 w 4597400"/>
                <a:gd name="connsiteY48" fmla="*/ 65421 h 421021"/>
                <a:gd name="connsiteX49" fmla="*/ 3835400 w 4597400"/>
                <a:gd name="connsiteY49" fmla="*/ 90821 h 421021"/>
                <a:gd name="connsiteX50" fmla="*/ 3911600 w 4597400"/>
                <a:gd name="connsiteY50" fmla="*/ 154321 h 421021"/>
                <a:gd name="connsiteX51" fmla="*/ 3962400 w 4597400"/>
                <a:gd name="connsiteY51" fmla="*/ 217821 h 421021"/>
                <a:gd name="connsiteX52" fmla="*/ 4051300 w 4597400"/>
                <a:gd name="connsiteY52" fmla="*/ 281321 h 421021"/>
                <a:gd name="connsiteX53" fmla="*/ 4089400 w 4597400"/>
                <a:gd name="connsiteY53" fmla="*/ 306721 h 421021"/>
                <a:gd name="connsiteX54" fmla="*/ 4203700 w 4597400"/>
                <a:gd name="connsiteY54" fmla="*/ 332121 h 421021"/>
                <a:gd name="connsiteX55" fmla="*/ 4241800 w 4597400"/>
                <a:gd name="connsiteY55" fmla="*/ 344821 h 421021"/>
                <a:gd name="connsiteX56" fmla="*/ 4597400 w 4597400"/>
                <a:gd name="connsiteY56" fmla="*/ 357521 h 42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597400" h="421021">
                  <a:moveTo>
                    <a:pt x="0" y="421021"/>
                  </a:moveTo>
                  <a:cubicBezTo>
                    <a:pt x="34755" y="418348"/>
                    <a:pt x="211971" y="407349"/>
                    <a:pt x="266700" y="395621"/>
                  </a:cubicBezTo>
                  <a:cubicBezTo>
                    <a:pt x="355396" y="376615"/>
                    <a:pt x="321754" y="378676"/>
                    <a:pt x="381000" y="344821"/>
                  </a:cubicBezTo>
                  <a:cubicBezTo>
                    <a:pt x="565990" y="239112"/>
                    <a:pt x="327419" y="377961"/>
                    <a:pt x="469900" y="306721"/>
                  </a:cubicBezTo>
                  <a:cubicBezTo>
                    <a:pt x="512117" y="285613"/>
                    <a:pt x="517556" y="271298"/>
                    <a:pt x="546100" y="230521"/>
                  </a:cubicBezTo>
                  <a:cubicBezTo>
                    <a:pt x="563606" y="205512"/>
                    <a:pt x="579967" y="179721"/>
                    <a:pt x="596900" y="154321"/>
                  </a:cubicBezTo>
                  <a:lnTo>
                    <a:pt x="622300" y="116221"/>
                  </a:lnTo>
                  <a:cubicBezTo>
                    <a:pt x="626533" y="99288"/>
                    <a:pt x="631214" y="82460"/>
                    <a:pt x="635000" y="65421"/>
                  </a:cubicBezTo>
                  <a:cubicBezTo>
                    <a:pt x="639683" y="44349"/>
                    <a:pt x="630431" y="14873"/>
                    <a:pt x="647700" y="1921"/>
                  </a:cubicBezTo>
                  <a:cubicBezTo>
                    <a:pt x="659911" y="-7237"/>
                    <a:pt x="673100" y="18854"/>
                    <a:pt x="685800" y="27321"/>
                  </a:cubicBezTo>
                  <a:cubicBezTo>
                    <a:pt x="716880" y="120560"/>
                    <a:pt x="692268" y="84589"/>
                    <a:pt x="749300" y="141621"/>
                  </a:cubicBezTo>
                  <a:cubicBezTo>
                    <a:pt x="753533" y="154321"/>
                    <a:pt x="752534" y="170255"/>
                    <a:pt x="762000" y="179721"/>
                  </a:cubicBezTo>
                  <a:cubicBezTo>
                    <a:pt x="783586" y="201307"/>
                    <a:pt x="838200" y="230521"/>
                    <a:pt x="838200" y="230521"/>
                  </a:cubicBezTo>
                  <a:cubicBezTo>
                    <a:pt x="846667" y="243221"/>
                    <a:pt x="853829" y="256895"/>
                    <a:pt x="863600" y="268621"/>
                  </a:cubicBezTo>
                  <a:cubicBezTo>
                    <a:pt x="875098" y="282419"/>
                    <a:pt x="887902" y="295223"/>
                    <a:pt x="901700" y="306721"/>
                  </a:cubicBezTo>
                  <a:cubicBezTo>
                    <a:pt x="913426" y="316492"/>
                    <a:pt x="926148" y="325295"/>
                    <a:pt x="939800" y="332121"/>
                  </a:cubicBezTo>
                  <a:cubicBezTo>
                    <a:pt x="994626" y="359534"/>
                    <a:pt x="1111488" y="355097"/>
                    <a:pt x="1143000" y="357521"/>
                  </a:cubicBezTo>
                  <a:cubicBezTo>
                    <a:pt x="1319815" y="350448"/>
                    <a:pt x="1397341" y="382751"/>
                    <a:pt x="1524000" y="319421"/>
                  </a:cubicBezTo>
                  <a:cubicBezTo>
                    <a:pt x="1537652" y="312595"/>
                    <a:pt x="1549400" y="302488"/>
                    <a:pt x="1562100" y="294021"/>
                  </a:cubicBezTo>
                  <a:cubicBezTo>
                    <a:pt x="1570567" y="281321"/>
                    <a:pt x="1576707" y="266714"/>
                    <a:pt x="1587500" y="255921"/>
                  </a:cubicBezTo>
                  <a:cubicBezTo>
                    <a:pt x="1598293" y="245128"/>
                    <a:pt x="1617133" y="243221"/>
                    <a:pt x="1625600" y="230521"/>
                  </a:cubicBezTo>
                  <a:cubicBezTo>
                    <a:pt x="1635282" y="215998"/>
                    <a:pt x="1632171" y="196064"/>
                    <a:pt x="1638300" y="179721"/>
                  </a:cubicBezTo>
                  <a:cubicBezTo>
                    <a:pt x="1644947" y="161994"/>
                    <a:pt x="1656242" y="146322"/>
                    <a:pt x="1663700" y="128921"/>
                  </a:cubicBezTo>
                  <a:cubicBezTo>
                    <a:pt x="1695248" y="55309"/>
                    <a:pt x="1652987" y="125940"/>
                    <a:pt x="1701800" y="52721"/>
                  </a:cubicBezTo>
                  <a:cubicBezTo>
                    <a:pt x="1735395" y="187102"/>
                    <a:pt x="1689783" y="28857"/>
                    <a:pt x="1739900" y="141621"/>
                  </a:cubicBezTo>
                  <a:cubicBezTo>
                    <a:pt x="1751676" y="168116"/>
                    <a:pt x="1760967" y="232135"/>
                    <a:pt x="1790700" y="255921"/>
                  </a:cubicBezTo>
                  <a:cubicBezTo>
                    <a:pt x="1801153" y="264284"/>
                    <a:pt x="1816826" y="262634"/>
                    <a:pt x="1828800" y="268621"/>
                  </a:cubicBezTo>
                  <a:cubicBezTo>
                    <a:pt x="1842452" y="275447"/>
                    <a:pt x="1853248" y="287195"/>
                    <a:pt x="1866900" y="294021"/>
                  </a:cubicBezTo>
                  <a:cubicBezTo>
                    <a:pt x="1887200" y="304171"/>
                    <a:pt x="1936811" y="313996"/>
                    <a:pt x="1955800" y="319421"/>
                  </a:cubicBezTo>
                  <a:cubicBezTo>
                    <a:pt x="1968672" y="323099"/>
                    <a:pt x="1980773" y="329496"/>
                    <a:pt x="1993900" y="332121"/>
                  </a:cubicBezTo>
                  <a:cubicBezTo>
                    <a:pt x="2023111" y="337963"/>
                    <a:pt x="2159676" y="354430"/>
                    <a:pt x="2184400" y="357521"/>
                  </a:cubicBezTo>
                  <a:cubicBezTo>
                    <a:pt x="2281767" y="353288"/>
                    <a:pt x="2379328" y="352296"/>
                    <a:pt x="2476500" y="344821"/>
                  </a:cubicBezTo>
                  <a:cubicBezTo>
                    <a:pt x="2514226" y="341919"/>
                    <a:pt x="2520398" y="322872"/>
                    <a:pt x="2552700" y="306721"/>
                  </a:cubicBezTo>
                  <a:cubicBezTo>
                    <a:pt x="2564674" y="300734"/>
                    <a:pt x="2578100" y="298254"/>
                    <a:pt x="2590800" y="294021"/>
                  </a:cubicBezTo>
                  <a:cubicBezTo>
                    <a:pt x="2649026" y="206682"/>
                    <a:pt x="2612640" y="227474"/>
                    <a:pt x="2679700" y="205121"/>
                  </a:cubicBezTo>
                  <a:cubicBezTo>
                    <a:pt x="2688167" y="192421"/>
                    <a:pt x="2698901" y="180969"/>
                    <a:pt x="2705100" y="167021"/>
                  </a:cubicBezTo>
                  <a:cubicBezTo>
                    <a:pt x="2715974" y="142555"/>
                    <a:pt x="2730500" y="90821"/>
                    <a:pt x="2730500" y="90821"/>
                  </a:cubicBezTo>
                  <a:cubicBezTo>
                    <a:pt x="2813079" y="214689"/>
                    <a:pt x="2683731" y="22194"/>
                    <a:pt x="2794000" y="179721"/>
                  </a:cubicBezTo>
                  <a:cubicBezTo>
                    <a:pt x="2834999" y="238291"/>
                    <a:pt x="2858193" y="290250"/>
                    <a:pt x="2921000" y="332121"/>
                  </a:cubicBezTo>
                  <a:cubicBezTo>
                    <a:pt x="2933700" y="340588"/>
                    <a:pt x="2945071" y="351508"/>
                    <a:pt x="2959100" y="357521"/>
                  </a:cubicBezTo>
                  <a:cubicBezTo>
                    <a:pt x="2975143" y="364397"/>
                    <a:pt x="2993557" y="364092"/>
                    <a:pt x="3009900" y="370221"/>
                  </a:cubicBezTo>
                  <a:cubicBezTo>
                    <a:pt x="3027627" y="376868"/>
                    <a:pt x="3043767" y="387154"/>
                    <a:pt x="3060700" y="395621"/>
                  </a:cubicBezTo>
                  <a:cubicBezTo>
                    <a:pt x="3217333" y="387154"/>
                    <a:pt x="3374177" y="381953"/>
                    <a:pt x="3530600" y="370221"/>
                  </a:cubicBezTo>
                  <a:cubicBezTo>
                    <a:pt x="3543949" y="369220"/>
                    <a:pt x="3558133" y="365740"/>
                    <a:pt x="3568700" y="357521"/>
                  </a:cubicBezTo>
                  <a:cubicBezTo>
                    <a:pt x="3597054" y="335468"/>
                    <a:pt x="3644900" y="281321"/>
                    <a:pt x="3644900" y="281321"/>
                  </a:cubicBezTo>
                  <a:cubicBezTo>
                    <a:pt x="3653266" y="256222"/>
                    <a:pt x="3660619" y="223026"/>
                    <a:pt x="3683000" y="205121"/>
                  </a:cubicBezTo>
                  <a:cubicBezTo>
                    <a:pt x="3693453" y="196758"/>
                    <a:pt x="3708400" y="196654"/>
                    <a:pt x="3721100" y="192421"/>
                  </a:cubicBezTo>
                  <a:cubicBezTo>
                    <a:pt x="3725333" y="179721"/>
                    <a:pt x="3728527" y="166626"/>
                    <a:pt x="3733800" y="154321"/>
                  </a:cubicBezTo>
                  <a:cubicBezTo>
                    <a:pt x="3780880" y="44467"/>
                    <a:pt x="3742116" y="154772"/>
                    <a:pt x="3771900" y="65421"/>
                  </a:cubicBezTo>
                  <a:cubicBezTo>
                    <a:pt x="3793067" y="73888"/>
                    <a:pt x="3815010" y="80626"/>
                    <a:pt x="3835400" y="90821"/>
                  </a:cubicBezTo>
                  <a:cubicBezTo>
                    <a:pt x="3870763" y="108502"/>
                    <a:pt x="3883513" y="126234"/>
                    <a:pt x="3911600" y="154321"/>
                  </a:cubicBezTo>
                  <a:cubicBezTo>
                    <a:pt x="3936324" y="228494"/>
                    <a:pt x="3904955" y="160376"/>
                    <a:pt x="3962400" y="217821"/>
                  </a:cubicBezTo>
                  <a:cubicBezTo>
                    <a:pt x="4032561" y="287982"/>
                    <a:pt x="3962164" y="259037"/>
                    <a:pt x="4051300" y="281321"/>
                  </a:cubicBezTo>
                  <a:cubicBezTo>
                    <a:pt x="4064000" y="289788"/>
                    <a:pt x="4075371" y="300708"/>
                    <a:pt x="4089400" y="306721"/>
                  </a:cubicBezTo>
                  <a:cubicBezTo>
                    <a:pt x="4107652" y="314543"/>
                    <a:pt x="4189234" y="328505"/>
                    <a:pt x="4203700" y="332121"/>
                  </a:cubicBezTo>
                  <a:cubicBezTo>
                    <a:pt x="4216687" y="335368"/>
                    <a:pt x="4228447" y="343867"/>
                    <a:pt x="4241800" y="344821"/>
                  </a:cubicBezTo>
                  <a:cubicBezTo>
                    <a:pt x="4426706" y="358029"/>
                    <a:pt x="4470802" y="357521"/>
                    <a:pt x="4597400" y="357521"/>
                  </a:cubicBezTo>
                </a:path>
              </a:pathLst>
            </a:cu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4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1983254" y="272911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spc="-1" dirty="0">
                <a:solidFill>
                  <a:schemeClr val="bg1"/>
                </a:solidFill>
                <a:latin typeface="+mj-lt"/>
              </a:rPr>
              <a:t>RSLR Indicators</a:t>
            </a:r>
            <a:endParaRPr sz="1632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546100" y="1604166"/>
            <a:ext cx="5765800" cy="48304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738" indent="-293803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902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Delta: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46872" lvl="1" indent="-457200">
              <a:buClr>
                <a:srgbClr val="FFFFFF"/>
              </a:buClr>
              <a:buSzPct val="75000"/>
              <a:buFont typeface="Arial" charset="0"/>
              <a:buChar char="•"/>
            </a:pPr>
            <a:r>
              <a:rPr lang="en-US" sz="2539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Population Density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46872" lvl="1" indent="-457200">
              <a:buClr>
                <a:srgbClr val="FFFFFF"/>
              </a:buClr>
              <a:buSzPct val="75000"/>
              <a:buFont typeface="Arial" charset="0"/>
              <a:buChar char="•"/>
            </a:pPr>
            <a:r>
              <a:rPr lang="en-US" sz="2539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Wetland Disconnectivity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46872" lvl="1" indent="-457200">
              <a:buClr>
                <a:srgbClr val="FFFFFF"/>
              </a:buClr>
              <a:buSzPct val="75000"/>
              <a:buFont typeface="Arial" charset="0"/>
              <a:buChar char="•"/>
            </a:pPr>
            <a:r>
              <a:rPr lang="en-US" sz="2539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Impervious Surface Area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46872" lvl="1" indent="-457200">
              <a:buClr>
                <a:srgbClr val="FFFFFF"/>
              </a:buClr>
              <a:buSzPct val="75000"/>
              <a:buFont typeface="Arial" charset="0"/>
              <a:buChar char="•"/>
            </a:pPr>
            <a:r>
              <a:rPr lang="en-US" sz="2539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Groundwater Depletion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46872" lvl="1" indent="-457200">
              <a:buClr>
                <a:srgbClr val="FFFFFF"/>
              </a:buClr>
              <a:buSzPct val="75000"/>
              <a:buFont typeface="Arial" charset="0"/>
              <a:buChar char="•"/>
            </a:pPr>
            <a:r>
              <a:rPr lang="en-US" sz="2539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Hydrocarbon Extraction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55135" indent="-457200"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en-US" sz="2902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Upstream Basin: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46872" lvl="1" indent="-457200">
              <a:buClr>
                <a:srgbClr val="FFFFFF"/>
              </a:buClr>
              <a:buSzPct val="75000"/>
              <a:buFont typeface="Arial" charset="0"/>
              <a:buChar char="•"/>
            </a:pPr>
            <a:r>
              <a:rPr lang="en-US" sz="2539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Population Density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46872" lvl="1" indent="-457200">
              <a:buClr>
                <a:srgbClr val="FFFFFF"/>
              </a:buClr>
              <a:buSzPct val="75000"/>
              <a:buFont typeface="Arial" charset="0"/>
              <a:buChar char="•"/>
            </a:pPr>
            <a:r>
              <a:rPr lang="en-US" sz="2539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Wetland Disconnectivity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46872" lvl="1" indent="-457200">
              <a:buClr>
                <a:srgbClr val="FFFFFF"/>
              </a:buClr>
              <a:buSzPct val="75000"/>
              <a:buFont typeface="Arial" charset="0"/>
              <a:buChar char="•"/>
            </a:pPr>
            <a:r>
              <a:rPr lang="en-US" sz="2539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Impervious Surface Area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55135" indent="-457200"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en-US" sz="2902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Offshore: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46872" lvl="1" indent="-457200">
              <a:buClr>
                <a:srgbClr val="FFFFFF"/>
              </a:buClr>
              <a:buSzPct val="75000"/>
              <a:buFont typeface="Arial" charset="0"/>
              <a:buChar char="•"/>
            </a:pPr>
            <a:r>
              <a:rPr lang="en-US" sz="2539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Local sea level rise trend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14" name="Picture 213"/>
          <p:cNvPicPr/>
          <p:nvPr/>
        </p:nvPicPr>
        <p:blipFill>
          <a:blip r:embed="rId2"/>
          <a:stretch/>
        </p:blipFill>
        <p:spPr>
          <a:xfrm>
            <a:off x="6517526" y="1500683"/>
            <a:ext cx="4973114" cy="4146874"/>
          </a:xfrm>
          <a:prstGeom prst="rect">
            <a:avLst/>
          </a:prstGeom>
          <a:ln>
            <a:noFill/>
          </a:ln>
        </p:spPr>
      </p:pic>
      <p:sp>
        <p:nvSpPr>
          <p:cNvPr id="215" name="TextShape 3"/>
          <p:cNvSpPr txBox="1"/>
          <p:nvPr/>
        </p:nvSpPr>
        <p:spPr>
          <a:xfrm>
            <a:off x="5339469" y="5888476"/>
            <a:ext cx="2735311" cy="546148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Estimates from Ericson (2006) and </a:t>
            </a:r>
            <a:r>
              <a:rPr lang="en-US" sz="1632" spc="-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Syvitski</a:t>
            </a:r>
            <a:r>
              <a:rPr lang="en-US" sz="1632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(2009)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6" name="Line 4"/>
          <p:cNvSpPr/>
          <p:nvPr/>
        </p:nvSpPr>
        <p:spPr>
          <a:xfrm flipV="1">
            <a:off x="6311900" y="4508499"/>
            <a:ext cx="304799" cy="1379975"/>
          </a:xfrm>
          <a:prstGeom prst="line">
            <a:avLst/>
          </a:prstGeom>
          <a:ln>
            <a:solidFill>
              <a:srgbClr val="FF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8146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1983254" y="272911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spc="-1" dirty="0" smtClean="0">
                <a:solidFill>
                  <a:schemeClr val="bg1"/>
                </a:solidFill>
                <a:latin typeface="+mj-lt"/>
              </a:rPr>
              <a:t>Rate of Change of Exposure (E’)</a:t>
            </a:r>
            <a:endParaRPr sz="1632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18" name="Picture 217"/>
          <p:cNvPicPr/>
          <p:nvPr/>
        </p:nvPicPr>
        <p:blipFill>
          <a:blip r:embed="rId2"/>
          <a:stretch/>
        </p:blipFill>
        <p:spPr>
          <a:xfrm>
            <a:off x="2542133" y="1264692"/>
            <a:ext cx="7105802" cy="5191835"/>
          </a:xfrm>
          <a:prstGeom prst="rect">
            <a:avLst/>
          </a:prstGeom>
          <a:ln>
            <a:noFill/>
          </a:ln>
        </p:spPr>
      </p:pic>
      <p:sp>
        <p:nvSpPr>
          <p:cNvPr id="219" name="TextShape 2"/>
          <p:cNvSpPr txBox="1"/>
          <p:nvPr/>
        </p:nvSpPr>
        <p:spPr>
          <a:xfrm rot="16200000">
            <a:off x="5728548" y="5904964"/>
            <a:ext cx="938421" cy="355288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solidFill>
              <a:srgbClr val="000000"/>
            </a:solidFill>
          </a:ln>
        </p:spPr>
        <p:txBody>
          <a:bodyPr lIns="81612" tIns="40806" rIns="81612" bIns="40806"/>
          <a:lstStyle/>
          <a:p>
            <a:r>
              <a:rPr lang="en-US" sz="1632" spc="-1" dirty="0">
                <a:latin typeface="Calibri" charset="0"/>
                <a:ea typeface="Calibri" charset="0"/>
                <a:cs typeface="Calibri" charset="0"/>
              </a:rPr>
              <a:t>Mekong</a:t>
            </a:r>
            <a:endParaRPr sz="1632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0" name="TextShape 3"/>
          <p:cNvSpPr txBox="1"/>
          <p:nvPr/>
        </p:nvSpPr>
        <p:spPr>
          <a:xfrm rot="16200000">
            <a:off x="8449880" y="5918943"/>
            <a:ext cx="948868" cy="33777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solidFill>
              <a:srgbClr val="000000"/>
            </a:solidFill>
          </a:ln>
        </p:spPr>
        <p:txBody>
          <a:bodyPr lIns="81612" tIns="40806" rIns="81612" bIns="40806"/>
          <a:lstStyle/>
          <a:p>
            <a:r>
              <a:rPr lang="en-US" sz="1632" spc="-1" dirty="0">
                <a:latin typeface="Calibri" charset="0"/>
                <a:ea typeface="Calibri" charset="0"/>
                <a:cs typeface="Calibri" charset="0"/>
              </a:rPr>
              <a:t>Amazon</a:t>
            </a:r>
            <a:endParaRPr sz="1632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1" name="TextShape 4"/>
          <p:cNvSpPr txBox="1"/>
          <p:nvPr/>
        </p:nvSpPr>
        <p:spPr>
          <a:xfrm rot="16200000">
            <a:off x="2578178" y="5905435"/>
            <a:ext cx="914261" cy="330189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solidFill>
              <a:srgbClr val="000000"/>
            </a:solidFill>
          </a:ln>
        </p:spPr>
        <p:txBody>
          <a:bodyPr lIns="81612" tIns="40806" rIns="81612" bIns="40806"/>
          <a:lstStyle/>
          <a:p>
            <a:r>
              <a:rPr lang="en-US" sz="1632" spc="-1" dirty="0">
                <a:latin typeface="Calibri" charset="0"/>
                <a:ea typeface="Calibri" charset="0"/>
                <a:cs typeface="Calibri" charset="0"/>
              </a:rPr>
              <a:t>Ganges</a:t>
            </a:r>
            <a:endParaRPr sz="1632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1983254" y="272911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spc="-1" dirty="0">
                <a:solidFill>
                  <a:schemeClr val="bg1"/>
                </a:solidFill>
                <a:latin typeface="+mj-lt"/>
              </a:rPr>
              <a:t>Hazard Frequency and Intensity (</a:t>
            </a:r>
            <a:r>
              <a:rPr lang="en-US" sz="3990" spc="-1" dirty="0">
                <a:solidFill>
                  <a:schemeClr val="bg1"/>
                </a:solidFill>
                <a:latin typeface="+mj-lt"/>
                <a:ea typeface="Arial"/>
              </a:rPr>
              <a:t>H</a:t>
            </a:r>
            <a:r>
              <a:rPr lang="en-US" sz="3990" spc="-1" dirty="0">
                <a:solidFill>
                  <a:schemeClr val="bg1"/>
                </a:solidFill>
                <a:latin typeface="+mj-lt"/>
              </a:rPr>
              <a:t>)</a:t>
            </a:r>
            <a:endParaRPr sz="1632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3" name="Picture 222"/>
          <p:cNvPicPr/>
          <p:nvPr/>
        </p:nvPicPr>
        <p:blipFill>
          <a:blip r:embed="rId2"/>
          <a:stretch/>
        </p:blipFill>
        <p:spPr>
          <a:xfrm>
            <a:off x="2542133" y="1277392"/>
            <a:ext cx="7105802" cy="5191835"/>
          </a:xfrm>
          <a:prstGeom prst="rect">
            <a:avLst/>
          </a:prstGeom>
          <a:ln>
            <a:noFill/>
          </a:ln>
        </p:spPr>
      </p:pic>
      <p:sp>
        <p:nvSpPr>
          <p:cNvPr id="224" name="TextShape 2"/>
          <p:cNvSpPr txBox="1"/>
          <p:nvPr/>
        </p:nvSpPr>
        <p:spPr>
          <a:xfrm rot="16200000">
            <a:off x="8757343" y="5885759"/>
            <a:ext cx="963821" cy="368298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solidFill>
              <a:srgbClr val="000000"/>
            </a:solidFill>
          </a:ln>
        </p:spPr>
        <p:txBody>
          <a:bodyPr lIns="81612" tIns="40806" rIns="81612" bIns="40806"/>
          <a:lstStyle/>
          <a:p>
            <a:r>
              <a:rPr lang="en-US" sz="1632" spc="-1" dirty="0">
                <a:latin typeface="Calibri" charset="0"/>
                <a:ea typeface="Calibri" charset="0"/>
                <a:cs typeface="Calibri" charset="0"/>
              </a:rPr>
              <a:t>Mekong</a:t>
            </a:r>
            <a:endParaRPr sz="1632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5" name="TextShape 3"/>
          <p:cNvSpPr txBox="1"/>
          <p:nvPr/>
        </p:nvSpPr>
        <p:spPr>
          <a:xfrm rot="16200000">
            <a:off x="5157320" y="5890282"/>
            <a:ext cx="974266" cy="3697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solidFill>
              <a:srgbClr val="000000"/>
            </a:solidFill>
          </a:ln>
        </p:spPr>
        <p:txBody>
          <a:bodyPr lIns="81612" tIns="40806" rIns="81612" bIns="40806"/>
          <a:lstStyle/>
          <a:p>
            <a:r>
              <a:rPr lang="en-US" sz="1632" spc="-1" dirty="0">
                <a:latin typeface="Calibri" charset="0"/>
                <a:ea typeface="Calibri" charset="0"/>
                <a:cs typeface="Calibri" charset="0"/>
              </a:rPr>
              <a:t>Amazon</a:t>
            </a:r>
            <a:endParaRPr sz="1632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6" name="TextShape 4"/>
          <p:cNvSpPr txBox="1"/>
          <p:nvPr/>
        </p:nvSpPr>
        <p:spPr>
          <a:xfrm rot="16200000">
            <a:off x="5724811" y="5898971"/>
            <a:ext cx="974268" cy="352319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solidFill>
              <a:srgbClr val="000000"/>
            </a:solidFill>
          </a:ln>
        </p:spPr>
        <p:txBody>
          <a:bodyPr lIns="81612" tIns="40806" rIns="81612" bIns="40806"/>
          <a:lstStyle/>
          <a:p>
            <a:r>
              <a:rPr lang="en-US" sz="1632" spc="-1" dirty="0">
                <a:latin typeface="Calibri" charset="0"/>
                <a:ea typeface="Calibri" charset="0"/>
                <a:cs typeface="Calibri" charset="0"/>
              </a:rPr>
              <a:t>Ganges</a:t>
            </a:r>
            <a:endParaRPr sz="1632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226"/>
          <p:cNvPicPr/>
          <p:nvPr/>
        </p:nvPicPr>
        <p:blipFill>
          <a:blip r:embed="rId2"/>
          <a:stretch/>
        </p:blipFill>
        <p:spPr>
          <a:xfrm>
            <a:off x="2542133" y="1277392"/>
            <a:ext cx="7105802" cy="5191835"/>
          </a:xfrm>
          <a:prstGeom prst="rect">
            <a:avLst/>
          </a:prstGeom>
          <a:ln>
            <a:noFill/>
          </a:ln>
        </p:spPr>
      </p:pic>
      <p:sp>
        <p:nvSpPr>
          <p:cNvPr id="228" name="TextShape 1"/>
          <p:cNvSpPr txBox="1"/>
          <p:nvPr/>
        </p:nvSpPr>
        <p:spPr>
          <a:xfrm>
            <a:off x="660400" y="272911"/>
            <a:ext cx="11036300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spc="-1" dirty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rPr>
              <a:t>Investment Capacity - inverse of Vulnerability (V)</a:t>
            </a:r>
            <a:endParaRPr sz="1632" dirty="0">
              <a:solidFill>
                <a:schemeClr val="bg1"/>
              </a:solidFill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229" name="TextShape 2"/>
          <p:cNvSpPr txBox="1"/>
          <p:nvPr/>
        </p:nvSpPr>
        <p:spPr>
          <a:xfrm rot="16200000">
            <a:off x="5741726" y="5930842"/>
            <a:ext cx="899365" cy="342588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solidFill>
              <a:srgbClr val="000000"/>
            </a:solidFill>
          </a:ln>
        </p:spPr>
        <p:txBody>
          <a:bodyPr lIns="81612" tIns="40806" rIns="81612" bIns="40806"/>
          <a:lstStyle/>
          <a:p>
            <a:r>
              <a:rPr lang="en-US" sz="1632" spc="-1" dirty="0">
                <a:latin typeface="Calibri" charset="0"/>
                <a:ea typeface="Calibri" charset="0"/>
                <a:cs typeface="Calibri" charset="0"/>
              </a:rPr>
              <a:t>Mekong</a:t>
            </a:r>
            <a:endParaRPr sz="1632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0" name="TextShape 3"/>
          <p:cNvSpPr txBox="1"/>
          <p:nvPr/>
        </p:nvSpPr>
        <p:spPr>
          <a:xfrm rot="16200000">
            <a:off x="5585545" y="5937509"/>
            <a:ext cx="922870" cy="326641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solidFill>
              <a:srgbClr val="000000"/>
            </a:solidFill>
          </a:ln>
        </p:spPr>
        <p:txBody>
          <a:bodyPr lIns="81612" tIns="40806" rIns="81612" bIns="40806"/>
          <a:lstStyle/>
          <a:p>
            <a:r>
              <a:rPr lang="en-US" sz="1632" spc="-1" dirty="0">
                <a:latin typeface="Calibri" charset="0"/>
                <a:ea typeface="Calibri" charset="0"/>
                <a:cs typeface="Calibri" charset="0"/>
              </a:rPr>
              <a:t>Amazon</a:t>
            </a:r>
            <a:endParaRPr sz="1632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1" name="TextShape 4"/>
          <p:cNvSpPr txBox="1"/>
          <p:nvPr/>
        </p:nvSpPr>
        <p:spPr>
          <a:xfrm rot="16200000">
            <a:off x="6877928" y="5906847"/>
            <a:ext cx="888268" cy="35336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solidFill>
              <a:srgbClr val="000000"/>
            </a:solidFill>
          </a:ln>
        </p:spPr>
        <p:txBody>
          <a:bodyPr lIns="81612" tIns="40806" rIns="81612" bIns="40806"/>
          <a:lstStyle/>
          <a:p>
            <a:r>
              <a:rPr lang="en-US" sz="1632" spc="-1" dirty="0">
                <a:latin typeface="Calibri" charset="0"/>
                <a:ea typeface="Calibri" charset="0"/>
                <a:cs typeface="Calibri" charset="0"/>
              </a:rPr>
              <a:t>Ganges</a:t>
            </a:r>
            <a:endParaRPr sz="1632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2" name="TextShape 5"/>
          <p:cNvSpPr txBox="1"/>
          <p:nvPr/>
        </p:nvSpPr>
        <p:spPr>
          <a:xfrm>
            <a:off x="9286104" y="4561136"/>
            <a:ext cx="1445396" cy="5807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lIns="81612" tIns="40806" rIns="81612" bIns="40806"/>
          <a:lstStyle/>
          <a:p>
            <a:r>
              <a:rPr lang="en-US" spc="-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High Vulnerability</a:t>
            </a:r>
            <a:endParaRPr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3" name="TextShape 6"/>
          <p:cNvSpPr txBox="1"/>
          <p:nvPr/>
        </p:nvSpPr>
        <p:spPr>
          <a:xfrm>
            <a:off x="1473200" y="4676499"/>
            <a:ext cx="1424940" cy="5807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lIns="81612" tIns="40806" rIns="81612" bIns="40806"/>
          <a:lstStyle/>
          <a:p>
            <a:r>
              <a:rPr lang="en-US" spc="-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Low Vulnerability</a:t>
            </a:r>
            <a:endParaRPr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1983254" y="272911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spc="-1" dirty="0" smtClean="0">
                <a:solidFill>
                  <a:schemeClr val="bg1"/>
                </a:solidFill>
                <a:latin typeface="+mj-lt"/>
              </a:rPr>
              <a:t>Delta R’ </a:t>
            </a:r>
            <a:r>
              <a:rPr lang="en-US" sz="3990" spc="-1" dirty="0">
                <a:solidFill>
                  <a:schemeClr val="bg1"/>
                </a:solidFill>
                <a:latin typeface="+mj-lt"/>
              </a:rPr>
              <a:t>Space</a:t>
            </a:r>
            <a:endParaRPr sz="1632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5" name="Picture 23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91" y="1677101"/>
            <a:ext cx="8376012" cy="4886007"/>
          </a:xfrm>
          <a:prstGeom prst="rect">
            <a:avLst/>
          </a:prstGeom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7150100" y="3885154"/>
            <a:ext cx="546100" cy="546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988300" y="2171700"/>
            <a:ext cx="6223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435600" y="5174172"/>
            <a:ext cx="546100" cy="546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001000" y="4603718"/>
            <a:ext cx="6223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734896" y="3726372"/>
            <a:ext cx="546100" cy="546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001000" y="5110672"/>
            <a:ext cx="6223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042647" y="1898650"/>
            <a:ext cx="546100" cy="546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001000" y="4272472"/>
            <a:ext cx="6223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071844" y="4043888"/>
            <a:ext cx="546100" cy="546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962900" y="5694872"/>
            <a:ext cx="6223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587034" y="3114487"/>
            <a:ext cx="546100" cy="546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962900" y="5942522"/>
            <a:ext cx="6223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23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9" grpId="0" animBg="1"/>
      <p:bldP spid="9" grpId="1" animBg="1"/>
      <p:bldP spid="11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1983254" y="272911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spc="-1" dirty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rPr>
              <a:t>Relative Sea Level Rise is a major </a:t>
            </a:r>
            <a:r>
              <a:rPr lang="en-US" sz="3990" spc="-1" dirty="0" smtClean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rPr>
              <a:t>challenge in </a:t>
            </a:r>
            <a:r>
              <a:rPr lang="en-US" sz="3990" spc="-1" dirty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rPr>
              <a:t>deltas</a:t>
            </a:r>
            <a:endParaRPr sz="1632" dirty="0">
              <a:solidFill>
                <a:schemeClr val="bg1"/>
              </a:solidFill>
              <a:latin typeface="+mj-lt"/>
              <a:ea typeface="Calibri" charset="0"/>
              <a:cs typeface="Calibri" charset="0"/>
            </a:endParaRPr>
          </a:p>
        </p:txBody>
      </p:sp>
      <p:pic>
        <p:nvPicPr>
          <p:cNvPr id="54" name="Picture 53"/>
          <p:cNvPicPr/>
          <p:nvPr/>
        </p:nvPicPr>
        <p:blipFill>
          <a:blip r:embed="rId3"/>
          <a:stretch/>
        </p:blipFill>
        <p:spPr>
          <a:xfrm>
            <a:off x="824489" y="1604167"/>
            <a:ext cx="7261517" cy="3976794"/>
          </a:xfrm>
          <a:prstGeom prst="rect">
            <a:avLst/>
          </a:prstGeom>
          <a:ln>
            <a:noFill/>
          </a:ln>
        </p:spPr>
      </p:pic>
      <p:pic>
        <p:nvPicPr>
          <p:cNvPr id="55" name="Picture 54"/>
          <p:cNvPicPr/>
          <p:nvPr/>
        </p:nvPicPr>
        <p:blipFill>
          <a:blip r:embed="rId4"/>
          <a:stretch/>
        </p:blipFill>
        <p:spPr>
          <a:xfrm>
            <a:off x="238127" y="5508778"/>
            <a:ext cx="3216496" cy="12561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6" name="Line 2"/>
          <p:cNvSpPr/>
          <p:nvPr/>
        </p:nvSpPr>
        <p:spPr>
          <a:xfrm flipH="1">
            <a:off x="2290568" y="3847520"/>
            <a:ext cx="4807605" cy="580752"/>
          </a:xfrm>
          <a:prstGeom prst="line">
            <a:avLst/>
          </a:prstGeom>
          <a:ln w="73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TextShape 3"/>
          <p:cNvSpPr txBox="1"/>
          <p:nvPr/>
        </p:nvSpPr>
        <p:spPr>
          <a:xfrm>
            <a:off x="6377538" y="4029763"/>
            <a:ext cx="940498" cy="990504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txBody>
          <a:bodyPr lIns="98261" tIns="57455" rIns="98261" bIns="57455"/>
          <a:lstStyle/>
          <a:p>
            <a:r>
              <a:rPr lang="en-US" spc="-1" dirty="0">
                <a:latin typeface="Calibri" charset="0"/>
                <a:ea typeface="Calibri" charset="0"/>
                <a:cs typeface="Calibri" charset="0"/>
              </a:rPr>
              <a:t>Approx. Global Mean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8" name="TextShape 4"/>
          <p:cNvSpPr txBox="1"/>
          <p:nvPr/>
        </p:nvSpPr>
        <p:spPr>
          <a:xfrm>
            <a:off x="4375312" y="5588917"/>
            <a:ext cx="3416935" cy="1010358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pc="-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Newer </a:t>
            </a:r>
            <a:r>
              <a:rPr lang="en-US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estimates put rate of global mean SLR at </a:t>
            </a:r>
            <a:r>
              <a:rPr lang="en-US" u="sng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2.6-2.9+-0.4 mm/</a:t>
            </a:r>
            <a:r>
              <a:rPr lang="en-US" u="sng" spc="-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yr</a:t>
            </a:r>
            <a:r>
              <a:rPr lang="en-US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over satellite altimetry era (Watson et al. 2015)</a:t>
            </a:r>
            <a:endParaRPr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368" y="1613615"/>
            <a:ext cx="2816475" cy="1628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368" y="3342573"/>
            <a:ext cx="3065884" cy="1817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252" y="5213830"/>
            <a:ext cx="3048000" cy="49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70875" y="5661036"/>
            <a:ext cx="244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Syvitski</a:t>
            </a:r>
            <a:r>
              <a:rPr lang="en-US" dirty="0" smtClean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 et al., 2009, Nature Geoscience</a:t>
            </a:r>
            <a:endParaRPr lang="en-US" dirty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2368" y="2852264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Mississippi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546368" y="4765003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Nile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1983254" y="272911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spc="-1" dirty="0">
                <a:solidFill>
                  <a:schemeClr val="bg1"/>
                </a:solidFill>
                <a:latin typeface="+mj-lt"/>
              </a:rPr>
              <a:t>A thought experiment...</a:t>
            </a:r>
            <a:endParaRPr sz="1632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647700" y="1604167"/>
            <a:ext cx="9559115" cy="39767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738" indent="-293803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902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How might vulnerability change in an energy-constrained future?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46872" lvl="1" indent="-457200">
              <a:buClr>
                <a:srgbClr val="FFFFFF"/>
              </a:buClr>
              <a:buSzPct val="75000"/>
              <a:buFont typeface="Arial" charset="0"/>
              <a:buChar char="•"/>
            </a:pPr>
            <a:r>
              <a:rPr lang="en-US" sz="2539" spc="-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Energy prices are expected to rise faster than GDP (US Energy Information Administration models)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46872" lvl="1" indent="-457200">
              <a:buClr>
                <a:srgbClr val="FFFFFF"/>
              </a:buClr>
              <a:buSzPct val="75000"/>
              <a:buFont typeface="Arial" charset="0"/>
              <a:buChar char="•"/>
            </a:pPr>
            <a:r>
              <a:rPr lang="en-US" sz="2539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Require stronger infrastructure to maintain constant level of protection due to future SLR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46872" lvl="1" indent="-457200">
              <a:buClr>
                <a:srgbClr val="FFFFFF"/>
              </a:buClr>
              <a:buSzPct val="75000"/>
              <a:buFont typeface="Arial" charset="0"/>
              <a:buChar char="•"/>
            </a:pPr>
            <a:r>
              <a:rPr lang="en-US" sz="2539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Overall, more expensive to reduce vulnerability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55135" indent="-457200">
              <a:buClr>
                <a:srgbClr val="FFFFFF"/>
              </a:buClr>
              <a:buSzPct val="45000"/>
              <a:buFont typeface="Arial" charset="0"/>
              <a:buChar char="•"/>
            </a:pPr>
            <a:r>
              <a:rPr lang="en-US" sz="2902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Re-weight Vulnerability Index to reduce the relative importance of GDP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46872" lvl="1" indent="-457200">
              <a:buClr>
                <a:srgbClr val="FFFFFF"/>
              </a:buClr>
              <a:buSzPct val="75000"/>
              <a:buFont typeface="Arial" charset="0"/>
              <a:buChar char="•"/>
            </a:pPr>
            <a:r>
              <a:rPr lang="en-US" sz="2539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(more difficult to “buy your way out of trouble”)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6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1983254" y="272911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spc="-1" dirty="0">
                <a:solidFill>
                  <a:schemeClr val="bg1"/>
                </a:solidFill>
                <a:latin typeface="+mj-lt"/>
              </a:rPr>
              <a:t>Future Changes </a:t>
            </a:r>
            <a:r>
              <a:rPr lang="en-US" sz="3990" spc="-1">
                <a:solidFill>
                  <a:schemeClr val="bg1"/>
                </a:solidFill>
                <a:latin typeface="+mj-lt"/>
              </a:rPr>
              <a:t>in </a:t>
            </a:r>
            <a:r>
              <a:rPr lang="en-US" sz="3990" spc="-1" smtClean="0">
                <a:solidFill>
                  <a:schemeClr val="bg1"/>
                </a:solidFill>
                <a:latin typeface="+mj-lt"/>
              </a:rPr>
              <a:t>Vulnerability, </a:t>
            </a:r>
            <a:r>
              <a:rPr lang="en-US" sz="3990" spc="-1" dirty="0">
                <a:solidFill>
                  <a:schemeClr val="bg1"/>
                </a:solidFill>
                <a:latin typeface="+mj-lt"/>
              </a:rPr>
              <a:t>and Exposure</a:t>
            </a:r>
            <a:endParaRPr sz="1632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5" name="Picture 254"/>
          <p:cNvPicPr/>
          <p:nvPr/>
        </p:nvPicPr>
        <p:blipFill>
          <a:blip r:embed="rId2"/>
          <a:stretch/>
        </p:blipFill>
        <p:spPr>
          <a:xfrm>
            <a:off x="2053767" y="1603841"/>
            <a:ext cx="8082209" cy="4450797"/>
          </a:xfrm>
          <a:prstGeom prst="rect">
            <a:avLst/>
          </a:prstGeom>
          <a:ln>
            <a:noFill/>
          </a:ln>
        </p:spPr>
      </p:pic>
      <p:sp>
        <p:nvSpPr>
          <p:cNvPr id="256" name="TextShape 2"/>
          <p:cNvSpPr txBox="1"/>
          <p:nvPr/>
        </p:nvSpPr>
        <p:spPr>
          <a:xfrm>
            <a:off x="9168383" y="1417765"/>
            <a:ext cx="1737358" cy="12557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lIns="81612" tIns="40806" rIns="81612" bIns="40806"/>
          <a:lstStyle/>
          <a:p>
            <a:r>
              <a:rPr lang="en-US" spc="-1" dirty="0">
                <a:latin typeface="Calibri" charset="0"/>
                <a:ea typeface="Calibri" charset="0"/>
                <a:cs typeface="Calibri" charset="0"/>
              </a:rPr>
              <a:t>Both future vulnerability and exposure increases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7" name="Line 3"/>
          <p:cNvSpPr/>
          <p:nvPr/>
        </p:nvSpPr>
        <p:spPr>
          <a:xfrm flipH="1">
            <a:off x="6997500" y="1824520"/>
            <a:ext cx="2170882" cy="249080"/>
          </a:xfrm>
          <a:prstGeom prst="line">
            <a:avLst/>
          </a:prstGeom>
          <a:ln w="54720">
            <a:solidFill>
              <a:srgbClr val="0000FF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4"/>
          <p:cNvSpPr/>
          <p:nvPr/>
        </p:nvSpPr>
        <p:spPr>
          <a:xfrm>
            <a:off x="4759371" y="1824520"/>
            <a:ext cx="2421594" cy="1741928"/>
          </a:xfrm>
          <a:prstGeom prst="ellipse">
            <a:avLst/>
          </a:prstGeom>
          <a:noFill/>
          <a:ln w="3672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568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25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27" y="1662151"/>
            <a:ext cx="6646162" cy="4873852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914900" y="1983638"/>
            <a:ext cx="4292600" cy="43663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TextShape 1"/>
          <p:cNvSpPr txBox="1"/>
          <p:nvPr/>
        </p:nvSpPr>
        <p:spPr>
          <a:xfrm>
            <a:off x="1983254" y="272911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spc="-1" dirty="0" smtClean="0">
                <a:solidFill>
                  <a:schemeClr val="bg1"/>
                </a:solidFill>
                <a:latin typeface="+mj-lt"/>
                <a:ea typeface="Arial"/>
              </a:rPr>
              <a:t>How do we expect R’ to change in this future scenario?  </a:t>
            </a:r>
            <a:endParaRPr sz="1632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699999" y="2034438"/>
            <a:ext cx="1657705" cy="2639162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Wealthy deltas currently invest in protective infrastructure, reducing risk from increasing RSLR despite geophysical setting</a:t>
            </a:r>
            <a:endParaRPr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2" name="TextShape 3"/>
          <p:cNvSpPr txBox="1"/>
          <p:nvPr/>
        </p:nvSpPr>
        <p:spPr>
          <a:xfrm>
            <a:off x="9567629" y="1803400"/>
            <a:ext cx="1989376" cy="4292600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If this is not an option in the future, risk “rebounds” and approaches the risk state with no investment.</a:t>
            </a:r>
            <a:endParaRPr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Seen most dramatically in wealthy deltas in hazardous locations – Mississippi, Rhine, Han, </a:t>
            </a:r>
            <a:r>
              <a:rPr lang="en-US" spc="-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Yangzte</a:t>
            </a:r>
            <a:r>
              <a:rPr lang="en-US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...</a:t>
            </a:r>
            <a:endParaRPr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0" y="1983638"/>
            <a:ext cx="2349500" cy="43663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1" grpId="0"/>
      <p:bldP spid="262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1983254" y="272911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spc="-1" dirty="0" smtClean="0">
                <a:solidFill>
                  <a:schemeClr val="bg1"/>
                </a:solidFill>
                <a:latin typeface="+mj-lt"/>
              </a:rPr>
              <a:t>Risk’, now and future scenario change</a:t>
            </a:r>
            <a:endParaRPr sz="1632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80" name="Picture 27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95" y="1177582"/>
            <a:ext cx="6703610" cy="53787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30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Future Scenarios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Current methodology utilizes coarse scale indicators to build a heuristic model of coastal risk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Lack of physical process modeling makes incorporating future change difficult.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considered future global macroeconomic trends – can we extend this to include other processes: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Accelerating SLR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Increased dam construction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Population growth, migration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Can we quantify the effect of mitigation strategies on coastal risk?</a:t>
            </a:r>
          </a:p>
        </p:txBody>
      </p:sp>
    </p:spTree>
    <p:extLst>
      <p:ext uri="{BB962C8B-B14F-4D97-AF65-F5344CB8AC3E}">
        <p14:creationId xmlns:p14="http://schemas.microsoft.com/office/powerpoint/2010/main" val="15182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Environmental change -&gt; RSLR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Following Ericson 2006 model of RSLR, with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Syvitski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Milliman</a:t>
            </a:r>
            <a:r>
              <a:rPr lang="en-US" dirty="0" smtClean="0">
                <a:solidFill>
                  <a:schemeClr val="bg1"/>
                </a:solidFill>
              </a:rPr>
              <a:t> 2007 BQART model of mean fluvial sediment flux: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36965"/>
            <a:ext cx="411480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993637"/>
            <a:ext cx="4089400" cy="325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1800" y="6095391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Ericson, 2006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1480" y="4070516"/>
            <a:ext cx="5372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Estimate long-term mean RSLR across global deltas based on global available remote sensing, modeling, and other data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210" y="125863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Delta risk framework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245" y="1684987"/>
            <a:ext cx="1729154" cy="1090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Global river network, basins, and delta maps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50735" y="261909"/>
            <a:ext cx="1947858" cy="1175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Geophysical data – temperature, rainfall, basin relief, lithology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9" name="Hexagon 8"/>
          <p:cNvSpPr/>
          <p:nvPr/>
        </p:nvSpPr>
        <p:spPr>
          <a:xfrm>
            <a:off x="3398593" y="1899162"/>
            <a:ext cx="1529861" cy="131884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BQART sediment flux model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3"/>
            <a:endCxn id="9" idx="3"/>
          </p:cNvCxnSpPr>
          <p:nvPr/>
        </p:nvCxnSpPr>
        <p:spPr>
          <a:xfrm>
            <a:off x="2126399" y="2230110"/>
            <a:ext cx="1272194" cy="3284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  <a:endCxn id="9" idx="4"/>
          </p:cNvCxnSpPr>
          <p:nvPr/>
        </p:nvCxnSpPr>
        <p:spPr>
          <a:xfrm>
            <a:off x="3398593" y="849711"/>
            <a:ext cx="329712" cy="1049451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0973" y="2919245"/>
            <a:ext cx="1535723" cy="1014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Artificial </a:t>
            </a:r>
            <a:r>
              <a:rPr lang="en-US" dirty="0" smtClean="0"/>
              <a:t>reservoir </a:t>
            </a:r>
            <a:r>
              <a:rPr lang="en-US" dirty="0" smtClean="0"/>
              <a:t>locations, size</a:t>
            </a:r>
            <a:endParaRPr lang="en-US" dirty="0"/>
          </a:p>
        </p:txBody>
      </p:sp>
      <p:sp>
        <p:nvSpPr>
          <p:cNvPr id="29" name="Hexagon 28"/>
          <p:cNvSpPr/>
          <p:nvPr/>
        </p:nvSpPr>
        <p:spPr>
          <a:xfrm>
            <a:off x="2759320" y="5254898"/>
            <a:ext cx="1529861" cy="131884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Ericson RSLR model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09969" y="5034762"/>
            <a:ext cx="1535723" cy="1014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Groundwater, hydrocarbon mining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0" idx="3"/>
            <a:endCxn id="29" idx="3"/>
          </p:cNvCxnSpPr>
          <p:nvPr/>
        </p:nvCxnSpPr>
        <p:spPr>
          <a:xfrm>
            <a:off x="2145692" y="5542151"/>
            <a:ext cx="613628" cy="3721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8" idx="2"/>
            <a:endCxn id="29" idx="5"/>
          </p:cNvCxnSpPr>
          <p:nvPr/>
        </p:nvCxnSpPr>
        <p:spPr>
          <a:xfrm flipH="1">
            <a:off x="3959470" y="4585651"/>
            <a:ext cx="599299" cy="6692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345724" y="4870221"/>
            <a:ext cx="1654419" cy="965628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Contemporary, future RSLR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6004410" y="2120229"/>
            <a:ext cx="1581151" cy="98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SRTM Delta Relief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8225928" y="1458784"/>
            <a:ext cx="1581151" cy="98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GPWv4 population distribution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10112083" y="4516354"/>
            <a:ext cx="1581151" cy="98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 Population forecasts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7269765" y="5614481"/>
            <a:ext cx="1581151" cy="98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Historical storm surge return periods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29" idx="0"/>
            <a:endCxn id="57" idx="1"/>
          </p:cNvCxnSpPr>
          <p:nvPr/>
        </p:nvCxnSpPr>
        <p:spPr>
          <a:xfrm flipV="1">
            <a:off x="4289181" y="5353035"/>
            <a:ext cx="1056543" cy="5612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Hexagon 71"/>
          <p:cNvSpPr/>
          <p:nvPr/>
        </p:nvSpPr>
        <p:spPr>
          <a:xfrm>
            <a:off x="7595086" y="3197508"/>
            <a:ext cx="1529861" cy="131884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Coastal risk model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9807079" y="2584114"/>
            <a:ext cx="2114551" cy="1340280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Contemporary and </a:t>
            </a:r>
            <a:r>
              <a:rPr lang="en-US" smtClean="0"/>
              <a:t>future populations-at-risk</a:t>
            </a:r>
            <a:endParaRPr lang="en-US" dirty="0"/>
          </a:p>
        </p:txBody>
      </p:sp>
      <p:cxnSp>
        <p:nvCxnSpPr>
          <p:cNvPr id="74" name="Straight Arrow Connector 73"/>
          <p:cNvCxnSpPr>
            <a:stCxn id="62" idx="2"/>
            <a:endCxn id="72" idx="3"/>
          </p:cNvCxnSpPr>
          <p:nvPr/>
        </p:nvCxnSpPr>
        <p:spPr>
          <a:xfrm>
            <a:off x="6794986" y="3105700"/>
            <a:ext cx="800100" cy="7512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7" idx="0"/>
            <a:endCxn id="72" idx="3"/>
          </p:cNvCxnSpPr>
          <p:nvPr/>
        </p:nvCxnSpPr>
        <p:spPr>
          <a:xfrm flipV="1">
            <a:off x="6172934" y="3856931"/>
            <a:ext cx="1422152" cy="10132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63" idx="2"/>
            <a:endCxn id="72" idx="5"/>
          </p:cNvCxnSpPr>
          <p:nvPr/>
        </p:nvCxnSpPr>
        <p:spPr>
          <a:xfrm flipH="1">
            <a:off x="8795236" y="2444255"/>
            <a:ext cx="221268" cy="7532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2" idx="0"/>
            <a:endCxn id="73" idx="1"/>
          </p:cNvCxnSpPr>
          <p:nvPr/>
        </p:nvCxnSpPr>
        <p:spPr>
          <a:xfrm flipV="1">
            <a:off x="9124947" y="3254254"/>
            <a:ext cx="682132" cy="6026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5" idx="0"/>
            <a:endCxn id="72" idx="2"/>
          </p:cNvCxnSpPr>
          <p:nvPr/>
        </p:nvCxnSpPr>
        <p:spPr>
          <a:xfrm flipH="1" flipV="1">
            <a:off x="7924798" y="4516354"/>
            <a:ext cx="135543" cy="10981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64" idx="1"/>
            <a:endCxn id="72" idx="1"/>
          </p:cNvCxnSpPr>
          <p:nvPr/>
        </p:nvCxnSpPr>
        <p:spPr>
          <a:xfrm flipH="1" flipV="1">
            <a:off x="8795236" y="4516354"/>
            <a:ext cx="1316847" cy="4927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8984992" y="5588273"/>
            <a:ext cx="1581151" cy="985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Vulnerability index</a:t>
            </a:r>
            <a:endParaRPr lang="en-US" dirty="0"/>
          </a:p>
        </p:txBody>
      </p:sp>
      <p:cxnSp>
        <p:nvCxnSpPr>
          <p:cNvPr id="108" name="Straight Arrow Connector 107"/>
          <p:cNvCxnSpPr>
            <a:stCxn id="107" idx="0"/>
            <a:endCxn id="72" idx="1"/>
          </p:cNvCxnSpPr>
          <p:nvPr/>
        </p:nvCxnSpPr>
        <p:spPr>
          <a:xfrm flipH="1" flipV="1">
            <a:off x="8795236" y="4516354"/>
            <a:ext cx="980332" cy="10719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4" idx="0"/>
            <a:endCxn id="73" idx="2"/>
          </p:cNvCxnSpPr>
          <p:nvPr/>
        </p:nvCxnSpPr>
        <p:spPr>
          <a:xfrm flipH="1" flipV="1">
            <a:off x="10864355" y="3924394"/>
            <a:ext cx="38304" cy="5919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702660" y="3765844"/>
            <a:ext cx="1712217" cy="819807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Contemporary, future sediment flux</a:t>
            </a:r>
            <a:endParaRPr lang="en-US" dirty="0"/>
          </a:p>
        </p:txBody>
      </p:sp>
      <p:cxnSp>
        <p:nvCxnSpPr>
          <p:cNvPr id="58" name="Straight Arrow Connector 57"/>
          <p:cNvCxnSpPr>
            <a:stCxn id="9" idx="2"/>
            <a:endCxn id="28" idx="0"/>
          </p:cNvCxnSpPr>
          <p:nvPr/>
        </p:nvCxnSpPr>
        <p:spPr>
          <a:xfrm>
            <a:off x="3728305" y="3218008"/>
            <a:ext cx="830464" cy="5478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19" idx="3"/>
            <a:endCxn id="9" idx="3"/>
          </p:cNvCxnSpPr>
          <p:nvPr/>
        </p:nvCxnSpPr>
        <p:spPr>
          <a:xfrm flipV="1">
            <a:off x="1836696" y="2558585"/>
            <a:ext cx="1561897" cy="8680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2008841" y="3772604"/>
            <a:ext cx="1515409" cy="806286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Natural subsidence</a:t>
            </a:r>
            <a:endParaRPr lang="en-US" dirty="0"/>
          </a:p>
        </p:txBody>
      </p:sp>
      <p:cxnSp>
        <p:nvCxnSpPr>
          <p:cNvPr id="104" name="Straight Arrow Connector 103"/>
          <p:cNvCxnSpPr>
            <a:stCxn id="98" idx="2"/>
            <a:endCxn id="29" idx="4"/>
          </p:cNvCxnSpPr>
          <p:nvPr/>
        </p:nvCxnSpPr>
        <p:spPr>
          <a:xfrm>
            <a:off x="2766546" y="4578890"/>
            <a:ext cx="322486" cy="6760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9" idx="2"/>
            <a:endCxn id="98" idx="0"/>
          </p:cNvCxnSpPr>
          <p:nvPr/>
        </p:nvCxnSpPr>
        <p:spPr>
          <a:xfrm flipH="1">
            <a:off x="2766546" y="3218008"/>
            <a:ext cx="961759" cy="5545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57" grpId="0" animBg="1"/>
      <p:bldP spid="6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10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 smtClean="0">
                <a:solidFill>
                  <a:srgbClr val="FF0000"/>
                </a:solidFill>
              </a:rPr>
              <a:t>Pristine</a:t>
            </a:r>
            <a:r>
              <a:rPr lang="en-US" dirty="0" smtClean="0">
                <a:solidFill>
                  <a:schemeClr val="bg1"/>
                </a:solidFill>
              </a:rPr>
              <a:t>” vs “</a:t>
            </a:r>
            <a:r>
              <a:rPr lang="en-US" dirty="0" smtClean="0">
                <a:solidFill>
                  <a:schemeClr val="accent1"/>
                </a:solidFill>
              </a:rPr>
              <a:t>Contemporary</a:t>
            </a:r>
            <a:r>
              <a:rPr lang="en-US" dirty="0" smtClean="0">
                <a:solidFill>
                  <a:schemeClr val="bg1"/>
                </a:solidFill>
              </a:rPr>
              <a:t>” conditions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  <p:sp>
        <p:nvSpPr>
          <p:cNvPr id="3" name="TextBox 2"/>
          <p:cNvSpPr txBox="1"/>
          <p:nvPr/>
        </p:nvSpPr>
        <p:spPr>
          <a:xfrm>
            <a:off x="1182414" y="1229023"/>
            <a:ext cx="3484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humans, no reservoirs, no groundwater/hydrocarbon mining, 1.5mm/</a:t>
            </a:r>
            <a:r>
              <a:rPr lang="en-US" dirty="0" err="1" smtClean="0">
                <a:solidFill>
                  <a:srgbClr val="FF0000"/>
                </a:solidFill>
              </a:rPr>
              <a:t>yr</a:t>
            </a:r>
            <a:r>
              <a:rPr lang="en-US" dirty="0" smtClean="0">
                <a:solidFill>
                  <a:srgbClr val="FF0000"/>
                </a:solidFill>
              </a:rPr>
              <a:t> SLR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0276" y="1367521"/>
            <a:ext cx="4840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Modern conditions based </a:t>
            </a:r>
            <a:r>
              <a:rPr lang="en-US" smtClean="0">
                <a:solidFill>
                  <a:schemeClr val="accent1"/>
                </a:solidFill>
              </a:rPr>
              <a:t>on globally-available datasets, </a:t>
            </a:r>
            <a:r>
              <a:rPr lang="en-US" dirty="0" smtClean="0">
                <a:solidFill>
                  <a:schemeClr val="accent1"/>
                </a:solidFill>
              </a:rPr>
              <a:t>3mm/</a:t>
            </a:r>
            <a:r>
              <a:rPr lang="en-US" dirty="0" err="1" smtClean="0">
                <a:solidFill>
                  <a:schemeClr val="accent1"/>
                </a:solidFill>
              </a:rPr>
              <a:t>yr</a:t>
            </a:r>
            <a:r>
              <a:rPr lang="en-US" dirty="0" smtClean="0">
                <a:solidFill>
                  <a:schemeClr val="accent1"/>
                </a:solidFill>
              </a:rPr>
              <a:t> SLR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 smtClean="0">
                <a:solidFill>
                  <a:srgbClr val="FF0000"/>
                </a:solidFill>
              </a:rPr>
              <a:t>Pristine</a:t>
            </a:r>
            <a:r>
              <a:rPr lang="en-US" dirty="0" smtClean="0">
                <a:solidFill>
                  <a:schemeClr val="bg1"/>
                </a:solidFill>
              </a:rPr>
              <a:t>” vs “</a:t>
            </a:r>
            <a:r>
              <a:rPr lang="en-US" dirty="0" smtClean="0">
                <a:solidFill>
                  <a:schemeClr val="accent1"/>
                </a:solidFill>
              </a:rPr>
              <a:t>Contemporary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61" y="1690688"/>
            <a:ext cx="8339677" cy="4765530"/>
          </a:xfrm>
        </p:spPr>
      </p:pic>
    </p:spTree>
    <p:extLst>
      <p:ext uri="{BB962C8B-B14F-4D97-AF65-F5344CB8AC3E}">
        <p14:creationId xmlns:p14="http://schemas.microsoft.com/office/powerpoint/2010/main" val="1726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 smtClean="0">
                <a:solidFill>
                  <a:srgbClr val="FF0000"/>
                </a:solidFill>
              </a:rPr>
              <a:t>Pristine</a:t>
            </a:r>
            <a:r>
              <a:rPr lang="en-US" dirty="0" smtClean="0">
                <a:solidFill>
                  <a:schemeClr val="bg1"/>
                </a:solidFill>
              </a:rPr>
              <a:t>” vs “</a:t>
            </a:r>
            <a:r>
              <a:rPr lang="en-US" dirty="0" smtClean="0">
                <a:solidFill>
                  <a:schemeClr val="accent1"/>
                </a:solidFill>
              </a:rPr>
              <a:t>Accelerated SLR (5mm/</a:t>
            </a:r>
            <a:r>
              <a:rPr lang="en-US" dirty="0" err="1" smtClean="0">
                <a:solidFill>
                  <a:schemeClr val="accent1"/>
                </a:solidFill>
              </a:rPr>
              <a:t>yr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61" y="1690688"/>
            <a:ext cx="8339677" cy="4765530"/>
          </a:xfrm>
        </p:spPr>
      </p:pic>
      <p:sp>
        <p:nvSpPr>
          <p:cNvPr id="3" name="TextBox 2"/>
          <p:cNvSpPr txBox="1"/>
          <p:nvPr/>
        </p:nvSpPr>
        <p:spPr>
          <a:xfrm>
            <a:off x="236488" y="1627624"/>
            <a:ext cx="17342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Potential for a wide range of “What if” questions.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Compare relative scale of impact from different drivers?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Which deltas are more sensitive to  specific environmental changes?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8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90" dirty="0" smtClean="0">
                <a:solidFill>
                  <a:schemeClr val="bg1"/>
                </a:solidFill>
              </a:rPr>
              <a:t>Drivers of RSLR</a:t>
            </a:r>
            <a:endParaRPr lang="en-US" sz="399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97" y="1661101"/>
            <a:ext cx="8599807" cy="4351338"/>
          </a:xfrm>
        </p:spPr>
      </p:pic>
      <p:sp>
        <p:nvSpPr>
          <p:cNvPr id="6" name="Rectangle 5"/>
          <p:cNvSpPr/>
          <p:nvPr/>
        </p:nvSpPr>
        <p:spPr>
          <a:xfrm>
            <a:off x="2088292" y="3904735"/>
            <a:ext cx="2533135" cy="12109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2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1983254" y="272911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spc="-1" dirty="0">
                <a:solidFill>
                  <a:schemeClr val="bg1"/>
                </a:solidFill>
                <a:latin typeface="+mj-lt"/>
              </a:rPr>
              <a:t>Delta Risk Profiling Conclusions</a:t>
            </a:r>
            <a:endParaRPr sz="1632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558800" y="1304618"/>
            <a:ext cx="10833100" cy="51723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738" indent="-293803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Krishna, Ganges, Brahmani, Godavari deltas are most sensitive to increased RSLR (per capita risk basis</a:t>
            </a:r>
            <a:r>
              <a:rPr lang="en-US" sz="2200" spc="-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391738" indent="-293803">
              <a:buClr>
                <a:srgbClr val="FFFFFF"/>
              </a:buClr>
              <a:buSzPct val="45000"/>
              <a:buFont typeface="Wingdings" charset="2"/>
              <a:buChar char=""/>
            </a:pPr>
            <a:endParaRPr sz="2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91738" indent="-293803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Several wealthy deltas (Mississippi, Rhine) have low </a:t>
            </a:r>
            <a:r>
              <a:rPr lang="en-US" sz="2200" spc="-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R’ </a:t>
            </a:r>
            <a:r>
              <a:rPr lang="en-US" sz="2200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despite high hazard and high RSLR estimates due to low </a:t>
            </a:r>
            <a:r>
              <a:rPr lang="en-US" sz="2200" spc="-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vulnerability</a:t>
            </a:r>
          </a:p>
          <a:p>
            <a:pPr marL="391738" indent="-293803">
              <a:buClr>
                <a:srgbClr val="FFFFFF"/>
              </a:buClr>
              <a:buSzPct val="45000"/>
              <a:buFont typeface="Wingdings" charset="2"/>
              <a:buChar char=""/>
            </a:pPr>
            <a:endParaRPr sz="2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91738" indent="-293803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Future changes to vulnerability due to changing economics of coastal protection will have outsized effects on these systems.  These particular systems are highly sensitive to changing vulnerability</a:t>
            </a:r>
            <a:r>
              <a:rPr lang="en-US" sz="2200" spc="-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391738" indent="-293803">
              <a:buClr>
                <a:srgbClr val="FFFFFF"/>
              </a:buClr>
              <a:buSzPct val="45000"/>
              <a:buFont typeface="Wingdings" charset="2"/>
              <a:buChar char=""/>
            </a:pPr>
            <a:endParaRPr lang="en-US" sz="2200" spc="-1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91738" indent="-293803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spc="-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Starting to investigate how anthropogenic changes to the upstream and coastal environments propagate through to affect long-term coastal risk.</a:t>
            </a:r>
          </a:p>
          <a:p>
            <a:pPr marL="391738" indent="-293803">
              <a:buClr>
                <a:srgbClr val="FFFFFF"/>
              </a:buClr>
              <a:buSzPct val="45000"/>
              <a:buFont typeface="Wingdings" charset="2"/>
              <a:buChar char=""/>
            </a:pPr>
            <a:endParaRPr lang="en-US" sz="2200" spc="-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91738" indent="-293803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spc="-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Population growth/contraction is a critical factor in future risk–collaborations with social scientists are very important!</a:t>
            </a:r>
            <a:endParaRPr sz="2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13" y="-111922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www.globaldeltarisk.net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17" y="1533525"/>
            <a:ext cx="2375328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Overview of research, plus all </a:t>
            </a:r>
            <a:r>
              <a:rPr lang="en-US" b="1" u="sng" dirty="0" smtClean="0">
                <a:solidFill>
                  <a:schemeClr val="bg1"/>
                </a:solidFill>
              </a:rPr>
              <a:t>data indices</a:t>
            </a:r>
            <a:r>
              <a:rPr lang="en-US" dirty="0" smtClean="0">
                <a:solidFill>
                  <a:schemeClr val="bg1"/>
                </a:solidFill>
              </a:rPr>
              <a:t>, and all </a:t>
            </a:r>
            <a:r>
              <a:rPr lang="en-US" b="1" u="sng" dirty="0" smtClean="0">
                <a:solidFill>
                  <a:schemeClr val="bg1"/>
                </a:solidFill>
              </a:rPr>
              <a:t>delta maps </a:t>
            </a:r>
            <a:r>
              <a:rPr lang="en-US" dirty="0" smtClean="0">
                <a:solidFill>
                  <a:schemeClr val="bg1"/>
                </a:solidFill>
              </a:rPr>
              <a:t>are available for download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More details in Tessler et al., 2015, Science 349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06" y="879458"/>
            <a:ext cx="5540347" cy="5122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38" y="2098092"/>
            <a:ext cx="5029200" cy="47599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5597" y="1491790"/>
            <a:ext cx="1316134" cy="10901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2296" y="2716435"/>
            <a:ext cx="1565668" cy="5771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8586" y="3852165"/>
            <a:ext cx="1025368" cy="10253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14542" y="5025964"/>
            <a:ext cx="1613455" cy="42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9"/>
          <p:cNvSpPr/>
          <p:nvPr/>
        </p:nvSpPr>
        <p:spPr>
          <a:xfrm>
            <a:off x="2328534" y="1575440"/>
            <a:ext cx="8537930" cy="190776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1"/>
          <p:cNvSpPr/>
          <p:nvPr/>
        </p:nvSpPr>
        <p:spPr>
          <a:xfrm>
            <a:off x="6673561" y="1824193"/>
            <a:ext cx="4019839" cy="14925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2"/>
          <p:cNvSpPr/>
          <p:nvPr/>
        </p:nvSpPr>
        <p:spPr>
          <a:xfrm>
            <a:off x="2495021" y="1824193"/>
            <a:ext cx="4232403" cy="14925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TextShape 3"/>
          <p:cNvSpPr txBox="1"/>
          <p:nvPr/>
        </p:nvSpPr>
        <p:spPr>
          <a:xfrm>
            <a:off x="1983254" y="272911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spc="-1" dirty="0">
                <a:solidFill>
                  <a:schemeClr val="bg1"/>
                </a:solidFill>
                <a:latin typeface="+mj-lt"/>
              </a:rPr>
              <a:t>But, consequences of RSLR are not equal across deltas</a:t>
            </a:r>
            <a:endParaRPr sz="1632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5" name="Freeform 4"/>
          <p:cNvSpPr/>
          <p:nvPr/>
        </p:nvSpPr>
        <p:spPr>
          <a:xfrm>
            <a:off x="2563576" y="2794377"/>
            <a:ext cx="2387643" cy="401879"/>
          </a:xfrm>
          <a:custGeom>
            <a:avLst/>
            <a:gdLst/>
            <a:ahLst/>
            <a:cxnLst/>
            <a:rect l="0" t="0" r="r" b="b"/>
            <a:pathLst>
              <a:path w="7314" h="2679">
                <a:moveTo>
                  <a:pt x="0" y="0"/>
                </a:moveTo>
                <a:cubicBezTo>
                  <a:pt x="225" y="55"/>
                  <a:pt x="450" y="101"/>
                  <a:pt x="676" y="165"/>
                </a:cubicBezTo>
                <a:cubicBezTo>
                  <a:pt x="920" y="234"/>
                  <a:pt x="1157" y="324"/>
                  <a:pt x="1395" y="429"/>
                </a:cubicBezTo>
                <a:cubicBezTo>
                  <a:pt x="1630" y="532"/>
                  <a:pt x="1858" y="651"/>
                  <a:pt x="2093" y="760"/>
                </a:cubicBezTo>
                <a:cubicBezTo>
                  <a:pt x="2323" y="868"/>
                  <a:pt x="2563" y="899"/>
                  <a:pt x="2790" y="1026"/>
                </a:cubicBezTo>
                <a:cubicBezTo>
                  <a:pt x="3016" y="1152"/>
                  <a:pt x="3259" y="1170"/>
                  <a:pt x="3488" y="1289"/>
                </a:cubicBezTo>
                <a:cubicBezTo>
                  <a:pt x="3729" y="1415"/>
                  <a:pt x="3983" y="1485"/>
                  <a:pt x="4231" y="1587"/>
                </a:cubicBezTo>
                <a:cubicBezTo>
                  <a:pt x="4460" y="1682"/>
                  <a:pt x="4695" y="1740"/>
                  <a:pt x="4928" y="1819"/>
                </a:cubicBezTo>
                <a:cubicBezTo>
                  <a:pt x="5157" y="1896"/>
                  <a:pt x="5380" y="1981"/>
                  <a:pt x="5603" y="2083"/>
                </a:cubicBezTo>
                <a:cubicBezTo>
                  <a:pt x="5841" y="2193"/>
                  <a:pt x="6086" y="2241"/>
                  <a:pt x="6323" y="2349"/>
                </a:cubicBezTo>
                <a:cubicBezTo>
                  <a:pt x="6551" y="2452"/>
                  <a:pt x="6797" y="2446"/>
                  <a:pt x="7021" y="2580"/>
                </a:cubicBezTo>
                <a:lnTo>
                  <a:pt x="7247" y="2646"/>
                </a:lnTo>
                <a:lnTo>
                  <a:pt x="7313" y="2678"/>
                </a:lnTo>
              </a:path>
            </a:pathLst>
          </a:custGeom>
          <a:ln w="54720">
            <a:solidFill>
              <a:srgbClr val="808000"/>
            </a:solidFill>
            <a:round/>
          </a:ln>
        </p:spPr>
      </p:sp>
      <p:sp>
        <p:nvSpPr>
          <p:cNvPr id="127" name="CustomShape 6"/>
          <p:cNvSpPr/>
          <p:nvPr/>
        </p:nvSpPr>
        <p:spPr>
          <a:xfrm>
            <a:off x="4652193" y="2296543"/>
            <a:ext cx="165836" cy="912423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7"/>
          <p:cNvSpPr/>
          <p:nvPr/>
        </p:nvSpPr>
        <p:spPr>
          <a:xfrm>
            <a:off x="4320521" y="2794377"/>
            <a:ext cx="248754" cy="331672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8"/>
          <p:cNvSpPr/>
          <p:nvPr/>
        </p:nvSpPr>
        <p:spPr>
          <a:xfrm>
            <a:off x="3988850" y="2545623"/>
            <a:ext cx="248754" cy="497507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Freeform 9"/>
          <p:cNvSpPr/>
          <p:nvPr/>
        </p:nvSpPr>
        <p:spPr>
          <a:xfrm>
            <a:off x="6810343" y="2305378"/>
            <a:ext cx="2387643" cy="874555"/>
          </a:xfrm>
          <a:custGeom>
            <a:avLst/>
            <a:gdLst/>
            <a:ahLst/>
            <a:cxnLst/>
            <a:rect l="0" t="0" r="r" b="b"/>
            <a:pathLst>
              <a:path w="7314" h="2679">
                <a:moveTo>
                  <a:pt x="0" y="0"/>
                </a:moveTo>
                <a:cubicBezTo>
                  <a:pt x="225" y="55"/>
                  <a:pt x="450" y="101"/>
                  <a:pt x="676" y="165"/>
                </a:cubicBezTo>
                <a:cubicBezTo>
                  <a:pt x="920" y="234"/>
                  <a:pt x="1157" y="324"/>
                  <a:pt x="1395" y="429"/>
                </a:cubicBezTo>
                <a:cubicBezTo>
                  <a:pt x="1630" y="532"/>
                  <a:pt x="1858" y="651"/>
                  <a:pt x="2093" y="760"/>
                </a:cubicBezTo>
                <a:cubicBezTo>
                  <a:pt x="2323" y="868"/>
                  <a:pt x="2563" y="899"/>
                  <a:pt x="2790" y="1026"/>
                </a:cubicBezTo>
                <a:cubicBezTo>
                  <a:pt x="3016" y="1152"/>
                  <a:pt x="3259" y="1170"/>
                  <a:pt x="3488" y="1289"/>
                </a:cubicBezTo>
                <a:cubicBezTo>
                  <a:pt x="3729" y="1415"/>
                  <a:pt x="3983" y="1485"/>
                  <a:pt x="4231" y="1587"/>
                </a:cubicBezTo>
                <a:cubicBezTo>
                  <a:pt x="4460" y="1682"/>
                  <a:pt x="4695" y="1740"/>
                  <a:pt x="4928" y="1819"/>
                </a:cubicBezTo>
                <a:cubicBezTo>
                  <a:pt x="5157" y="1896"/>
                  <a:pt x="5380" y="1981"/>
                  <a:pt x="5603" y="2083"/>
                </a:cubicBezTo>
                <a:cubicBezTo>
                  <a:pt x="5841" y="2193"/>
                  <a:pt x="6086" y="2241"/>
                  <a:pt x="6323" y="2349"/>
                </a:cubicBezTo>
                <a:cubicBezTo>
                  <a:pt x="6551" y="2452"/>
                  <a:pt x="6797" y="2446"/>
                  <a:pt x="7021" y="2580"/>
                </a:cubicBezTo>
                <a:lnTo>
                  <a:pt x="7247" y="2646"/>
                </a:lnTo>
                <a:lnTo>
                  <a:pt x="7313" y="2678"/>
                </a:lnTo>
              </a:path>
            </a:pathLst>
          </a:custGeom>
          <a:ln w="54720">
            <a:solidFill>
              <a:srgbClr val="808000"/>
            </a:solidFill>
            <a:round/>
          </a:ln>
        </p:spPr>
      </p:sp>
      <p:sp>
        <p:nvSpPr>
          <p:cNvPr id="132" name="CustomShape 11"/>
          <p:cNvSpPr/>
          <p:nvPr/>
        </p:nvSpPr>
        <p:spPr>
          <a:xfrm>
            <a:off x="7997636" y="1874467"/>
            <a:ext cx="165836" cy="912423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12"/>
          <p:cNvSpPr/>
          <p:nvPr/>
        </p:nvSpPr>
        <p:spPr>
          <a:xfrm>
            <a:off x="7666291" y="2305378"/>
            <a:ext cx="248754" cy="331672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13"/>
          <p:cNvSpPr/>
          <p:nvPr/>
        </p:nvSpPr>
        <p:spPr>
          <a:xfrm>
            <a:off x="7334619" y="2072947"/>
            <a:ext cx="248754" cy="497507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TextShape 15"/>
          <p:cNvSpPr txBox="1"/>
          <p:nvPr/>
        </p:nvSpPr>
        <p:spPr>
          <a:xfrm>
            <a:off x="332410" y="1992867"/>
            <a:ext cx="2306463" cy="1000915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2400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Coastal development:</a:t>
            </a:r>
            <a:endParaRPr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0" name="TextShape 17"/>
          <p:cNvSpPr txBox="1"/>
          <p:nvPr/>
        </p:nvSpPr>
        <p:spPr>
          <a:xfrm>
            <a:off x="6321044" y="2451676"/>
            <a:ext cx="549697" cy="31404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2000" spc="-1" dirty="0">
                <a:latin typeface="Calibri" charset="0"/>
              </a:rPr>
              <a:t>vs.</a:t>
            </a:r>
            <a:endParaRPr sz="2000" dirty="0"/>
          </a:p>
        </p:txBody>
      </p:sp>
      <p:sp>
        <p:nvSpPr>
          <p:cNvPr id="5" name="Freeform 4"/>
          <p:cNvSpPr/>
          <p:nvPr/>
        </p:nvSpPr>
        <p:spPr>
          <a:xfrm>
            <a:off x="4799536" y="2895694"/>
            <a:ext cx="1563573" cy="421021"/>
          </a:xfrm>
          <a:custGeom>
            <a:avLst/>
            <a:gdLst>
              <a:gd name="connsiteX0" fmla="*/ 0 w 4597400"/>
              <a:gd name="connsiteY0" fmla="*/ 421021 h 421021"/>
              <a:gd name="connsiteX1" fmla="*/ 266700 w 4597400"/>
              <a:gd name="connsiteY1" fmla="*/ 395621 h 421021"/>
              <a:gd name="connsiteX2" fmla="*/ 381000 w 4597400"/>
              <a:gd name="connsiteY2" fmla="*/ 344821 h 421021"/>
              <a:gd name="connsiteX3" fmla="*/ 469900 w 4597400"/>
              <a:gd name="connsiteY3" fmla="*/ 306721 h 421021"/>
              <a:gd name="connsiteX4" fmla="*/ 546100 w 4597400"/>
              <a:gd name="connsiteY4" fmla="*/ 230521 h 421021"/>
              <a:gd name="connsiteX5" fmla="*/ 596900 w 4597400"/>
              <a:gd name="connsiteY5" fmla="*/ 154321 h 421021"/>
              <a:gd name="connsiteX6" fmla="*/ 622300 w 4597400"/>
              <a:gd name="connsiteY6" fmla="*/ 116221 h 421021"/>
              <a:gd name="connsiteX7" fmla="*/ 635000 w 4597400"/>
              <a:gd name="connsiteY7" fmla="*/ 65421 h 421021"/>
              <a:gd name="connsiteX8" fmla="*/ 647700 w 4597400"/>
              <a:gd name="connsiteY8" fmla="*/ 1921 h 421021"/>
              <a:gd name="connsiteX9" fmla="*/ 685800 w 4597400"/>
              <a:gd name="connsiteY9" fmla="*/ 27321 h 421021"/>
              <a:gd name="connsiteX10" fmla="*/ 749300 w 4597400"/>
              <a:gd name="connsiteY10" fmla="*/ 141621 h 421021"/>
              <a:gd name="connsiteX11" fmla="*/ 762000 w 4597400"/>
              <a:gd name="connsiteY11" fmla="*/ 179721 h 421021"/>
              <a:gd name="connsiteX12" fmla="*/ 838200 w 4597400"/>
              <a:gd name="connsiteY12" fmla="*/ 230521 h 421021"/>
              <a:gd name="connsiteX13" fmla="*/ 863600 w 4597400"/>
              <a:gd name="connsiteY13" fmla="*/ 268621 h 421021"/>
              <a:gd name="connsiteX14" fmla="*/ 901700 w 4597400"/>
              <a:gd name="connsiteY14" fmla="*/ 306721 h 421021"/>
              <a:gd name="connsiteX15" fmla="*/ 939800 w 4597400"/>
              <a:gd name="connsiteY15" fmla="*/ 332121 h 421021"/>
              <a:gd name="connsiteX16" fmla="*/ 1143000 w 4597400"/>
              <a:gd name="connsiteY16" fmla="*/ 357521 h 421021"/>
              <a:gd name="connsiteX17" fmla="*/ 1524000 w 4597400"/>
              <a:gd name="connsiteY17" fmla="*/ 319421 h 421021"/>
              <a:gd name="connsiteX18" fmla="*/ 1562100 w 4597400"/>
              <a:gd name="connsiteY18" fmla="*/ 294021 h 421021"/>
              <a:gd name="connsiteX19" fmla="*/ 1587500 w 4597400"/>
              <a:gd name="connsiteY19" fmla="*/ 255921 h 421021"/>
              <a:gd name="connsiteX20" fmla="*/ 1625600 w 4597400"/>
              <a:gd name="connsiteY20" fmla="*/ 230521 h 421021"/>
              <a:gd name="connsiteX21" fmla="*/ 1638300 w 4597400"/>
              <a:gd name="connsiteY21" fmla="*/ 179721 h 421021"/>
              <a:gd name="connsiteX22" fmla="*/ 1663700 w 4597400"/>
              <a:gd name="connsiteY22" fmla="*/ 128921 h 421021"/>
              <a:gd name="connsiteX23" fmla="*/ 1701800 w 4597400"/>
              <a:gd name="connsiteY23" fmla="*/ 52721 h 421021"/>
              <a:gd name="connsiteX24" fmla="*/ 1739900 w 4597400"/>
              <a:gd name="connsiteY24" fmla="*/ 141621 h 421021"/>
              <a:gd name="connsiteX25" fmla="*/ 1790700 w 4597400"/>
              <a:gd name="connsiteY25" fmla="*/ 255921 h 421021"/>
              <a:gd name="connsiteX26" fmla="*/ 1828800 w 4597400"/>
              <a:gd name="connsiteY26" fmla="*/ 268621 h 421021"/>
              <a:gd name="connsiteX27" fmla="*/ 1866900 w 4597400"/>
              <a:gd name="connsiteY27" fmla="*/ 294021 h 421021"/>
              <a:gd name="connsiteX28" fmla="*/ 1955800 w 4597400"/>
              <a:gd name="connsiteY28" fmla="*/ 319421 h 421021"/>
              <a:gd name="connsiteX29" fmla="*/ 1993900 w 4597400"/>
              <a:gd name="connsiteY29" fmla="*/ 332121 h 421021"/>
              <a:gd name="connsiteX30" fmla="*/ 2184400 w 4597400"/>
              <a:gd name="connsiteY30" fmla="*/ 357521 h 421021"/>
              <a:gd name="connsiteX31" fmla="*/ 2476500 w 4597400"/>
              <a:gd name="connsiteY31" fmla="*/ 344821 h 421021"/>
              <a:gd name="connsiteX32" fmla="*/ 2552700 w 4597400"/>
              <a:gd name="connsiteY32" fmla="*/ 306721 h 421021"/>
              <a:gd name="connsiteX33" fmla="*/ 2590800 w 4597400"/>
              <a:gd name="connsiteY33" fmla="*/ 294021 h 421021"/>
              <a:gd name="connsiteX34" fmla="*/ 2679700 w 4597400"/>
              <a:gd name="connsiteY34" fmla="*/ 205121 h 421021"/>
              <a:gd name="connsiteX35" fmla="*/ 2705100 w 4597400"/>
              <a:gd name="connsiteY35" fmla="*/ 167021 h 421021"/>
              <a:gd name="connsiteX36" fmla="*/ 2730500 w 4597400"/>
              <a:gd name="connsiteY36" fmla="*/ 90821 h 421021"/>
              <a:gd name="connsiteX37" fmla="*/ 2794000 w 4597400"/>
              <a:gd name="connsiteY37" fmla="*/ 179721 h 421021"/>
              <a:gd name="connsiteX38" fmla="*/ 2921000 w 4597400"/>
              <a:gd name="connsiteY38" fmla="*/ 332121 h 421021"/>
              <a:gd name="connsiteX39" fmla="*/ 2959100 w 4597400"/>
              <a:gd name="connsiteY39" fmla="*/ 357521 h 421021"/>
              <a:gd name="connsiteX40" fmla="*/ 3009900 w 4597400"/>
              <a:gd name="connsiteY40" fmla="*/ 370221 h 421021"/>
              <a:gd name="connsiteX41" fmla="*/ 3060700 w 4597400"/>
              <a:gd name="connsiteY41" fmla="*/ 395621 h 421021"/>
              <a:gd name="connsiteX42" fmla="*/ 3530600 w 4597400"/>
              <a:gd name="connsiteY42" fmla="*/ 370221 h 421021"/>
              <a:gd name="connsiteX43" fmla="*/ 3568700 w 4597400"/>
              <a:gd name="connsiteY43" fmla="*/ 357521 h 421021"/>
              <a:gd name="connsiteX44" fmla="*/ 3644900 w 4597400"/>
              <a:gd name="connsiteY44" fmla="*/ 281321 h 421021"/>
              <a:gd name="connsiteX45" fmla="*/ 3683000 w 4597400"/>
              <a:gd name="connsiteY45" fmla="*/ 205121 h 421021"/>
              <a:gd name="connsiteX46" fmla="*/ 3721100 w 4597400"/>
              <a:gd name="connsiteY46" fmla="*/ 192421 h 421021"/>
              <a:gd name="connsiteX47" fmla="*/ 3733800 w 4597400"/>
              <a:gd name="connsiteY47" fmla="*/ 154321 h 421021"/>
              <a:gd name="connsiteX48" fmla="*/ 3771900 w 4597400"/>
              <a:gd name="connsiteY48" fmla="*/ 65421 h 421021"/>
              <a:gd name="connsiteX49" fmla="*/ 3835400 w 4597400"/>
              <a:gd name="connsiteY49" fmla="*/ 90821 h 421021"/>
              <a:gd name="connsiteX50" fmla="*/ 3911600 w 4597400"/>
              <a:gd name="connsiteY50" fmla="*/ 154321 h 421021"/>
              <a:gd name="connsiteX51" fmla="*/ 3962400 w 4597400"/>
              <a:gd name="connsiteY51" fmla="*/ 217821 h 421021"/>
              <a:gd name="connsiteX52" fmla="*/ 4051300 w 4597400"/>
              <a:gd name="connsiteY52" fmla="*/ 281321 h 421021"/>
              <a:gd name="connsiteX53" fmla="*/ 4089400 w 4597400"/>
              <a:gd name="connsiteY53" fmla="*/ 306721 h 421021"/>
              <a:gd name="connsiteX54" fmla="*/ 4203700 w 4597400"/>
              <a:gd name="connsiteY54" fmla="*/ 332121 h 421021"/>
              <a:gd name="connsiteX55" fmla="*/ 4241800 w 4597400"/>
              <a:gd name="connsiteY55" fmla="*/ 344821 h 421021"/>
              <a:gd name="connsiteX56" fmla="*/ 4597400 w 4597400"/>
              <a:gd name="connsiteY56" fmla="*/ 357521 h 42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97400" h="421021">
                <a:moveTo>
                  <a:pt x="0" y="421021"/>
                </a:moveTo>
                <a:cubicBezTo>
                  <a:pt x="34755" y="418348"/>
                  <a:pt x="211971" y="407349"/>
                  <a:pt x="266700" y="395621"/>
                </a:cubicBezTo>
                <a:cubicBezTo>
                  <a:pt x="355396" y="376615"/>
                  <a:pt x="321754" y="378676"/>
                  <a:pt x="381000" y="344821"/>
                </a:cubicBezTo>
                <a:cubicBezTo>
                  <a:pt x="565990" y="239112"/>
                  <a:pt x="327419" y="377961"/>
                  <a:pt x="469900" y="306721"/>
                </a:cubicBezTo>
                <a:cubicBezTo>
                  <a:pt x="512117" y="285613"/>
                  <a:pt x="517556" y="271298"/>
                  <a:pt x="546100" y="230521"/>
                </a:cubicBezTo>
                <a:cubicBezTo>
                  <a:pt x="563606" y="205512"/>
                  <a:pt x="579967" y="179721"/>
                  <a:pt x="596900" y="154321"/>
                </a:cubicBezTo>
                <a:lnTo>
                  <a:pt x="622300" y="116221"/>
                </a:lnTo>
                <a:cubicBezTo>
                  <a:pt x="626533" y="99288"/>
                  <a:pt x="631214" y="82460"/>
                  <a:pt x="635000" y="65421"/>
                </a:cubicBezTo>
                <a:cubicBezTo>
                  <a:pt x="639683" y="44349"/>
                  <a:pt x="630431" y="14873"/>
                  <a:pt x="647700" y="1921"/>
                </a:cubicBezTo>
                <a:cubicBezTo>
                  <a:pt x="659911" y="-7237"/>
                  <a:pt x="673100" y="18854"/>
                  <a:pt x="685800" y="27321"/>
                </a:cubicBezTo>
                <a:cubicBezTo>
                  <a:pt x="716880" y="120560"/>
                  <a:pt x="692268" y="84589"/>
                  <a:pt x="749300" y="141621"/>
                </a:cubicBezTo>
                <a:cubicBezTo>
                  <a:pt x="753533" y="154321"/>
                  <a:pt x="752534" y="170255"/>
                  <a:pt x="762000" y="179721"/>
                </a:cubicBezTo>
                <a:cubicBezTo>
                  <a:pt x="783586" y="201307"/>
                  <a:pt x="838200" y="230521"/>
                  <a:pt x="838200" y="230521"/>
                </a:cubicBezTo>
                <a:cubicBezTo>
                  <a:pt x="846667" y="243221"/>
                  <a:pt x="853829" y="256895"/>
                  <a:pt x="863600" y="268621"/>
                </a:cubicBezTo>
                <a:cubicBezTo>
                  <a:pt x="875098" y="282419"/>
                  <a:pt x="887902" y="295223"/>
                  <a:pt x="901700" y="306721"/>
                </a:cubicBezTo>
                <a:cubicBezTo>
                  <a:pt x="913426" y="316492"/>
                  <a:pt x="926148" y="325295"/>
                  <a:pt x="939800" y="332121"/>
                </a:cubicBezTo>
                <a:cubicBezTo>
                  <a:pt x="994626" y="359534"/>
                  <a:pt x="1111488" y="355097"/>
                  <a:pt x="1143000" y="357521"/>
                </a:cubicBezTo>
                <a:cubicBezTo>
                  <a:pt x="1319815" y="350448"/>
                  <a:pt x="1397341" y="382751"/>
                  <a:pt x="1524000" y="319421"/>
                </a:cubicBezTo>
                <a:cubicBezTo>
                  <a:pt x="1537652" y="312595"/>
                  <a:pt x="1549400" y="302488"/>
                  <a:pt x="1562100" y="294021"/>
                </a:cubicBezTo>
                <a:cubicBezTo>
                  <a:pt x="1570567" y="281321"/>
                  <a:pt x="1576707" y="266714"/>
                  <a:pt x="1587500" y="255921"/>
                </a:cubicBezTo>
                <a:cubicBezTo>
                  <a:pt x="1598293" y="245128"/>
                  <a:pt x="1617133" y="243221"/>
                  <a:pt x="1625600" y="230521"/>
                </a:cubicBezTo>
                <a:cubicBezTo>
                  <a:pt x="1635282" y="215998"/>
                  <a:pt x="1632171" y="196064"/>
                  <a:pt x="1638300" y="179721"/>
                </a:cubicBezTo>
                <a:cubicBezTo>
                  <a:pt x="1644947" y="161994"/>
                  <a:pt x="1656242" y="146322"/>
                  <a:pt x="1663700" y="128921"/>
                </a:cubicBezTo>
                <a:cubicBezTo>
                  <a:pt x="1695248" y="55309"/>
                  <a:pt x="1652987" y="125940"/>
                  <a:pt x="1701800" y="52721"/>
                </a:cubicBezTo>
                <a:cubicBezTo>
                  <a:pt x="1735395" y="187102"/>
                  <a:pt x="1689783" y="28857"/>
                  <a:pt x="1739900" y="141621"/>
                </a:cubicBezTo>
                <a:cubicBezTo>
                  <a:pt x="1751676" y="168116"/>
                  <a:pt x="1760967" y="232135"/>
                  <a:pt x="1790700" y="255921"/>
                </a:cubicBezTo>
                <a:cubicBezTo>
                  <a:pt x="1801153" y="264284"/>
                  <a:pt x="1816826" y="262634"/>
                  <a:pt x="1828800" y="268621"/>
                </a:cubicBezTo>
                <a:cubicBezTo>
                  <a:pt x="1842452" y="275447"/>
                  <a:pt x="1853248" y="287195"/>
                  <a:pt x="1866900" y="294021"/>
                </a:cubicBezTo>
                <a:cubicBezTo>
                  <a:pt x="1887200" y="304171"/>
                  <a:pt x="1936811" y="313996"/>
                  <a:pt x="1955800" y="319421"/>
                </a:cubicBezTo>
                <a:cubicBezTo>
                  <a:pt x="1968672" y="323099"/>
                  <a:pt x="1980773" y="329496"/>
                  <a:pt x="1993900" y="332121"/>
                </a:cubicBezTo>
                <a:cubicBezTo>
                  <a:pt x="2023111" y="337963"/>
                  <a:pt x="2159676" y="354430"/>
                  <a:pt x="2184400" y="357521"/>
                </a:cubicBezTo>
                <a:cubicBezTo>
                  <a:pt x="2281767" y="353288"/>
                  <a:pt x="2379328" y="352296"/>
                  <a:pt x="2476500" y="344821"/>
                </a:cubicBezTo>
                <a:cubicBezTo>
                  <a:pt x="2514226" y="341919"/>
                  <a:pt x="2520398" y="322872"/>
                  <a:pt x="2552700" y="306721"/>
                </a:cubicBezTo>
                <a:cubicBezTo>
                  <a:pt x="2564674" y="300734"/>
                  <a:pt x="2578100" y="298254"/>
                  <a:pt x="2590800" y="294021"/>
                </a:cubicBezTo>
                <a:cubicBezTo>
                  <a:pt x="2649026" y="206682"/>
                  <a:pt x="2612640" y="227474"/>
                  <a:pt x="2679700" y="205121"/>
                </a:cubicBezTo>
                <a:cubicBezTo>
                  <a:pt x="2688167" y="192421"/>
                  <a:pt x="2698901" y="180969"/>
                  <a:pt x="2705100" y="167021"/>
                </a:cubicBezTo>
                <a:cubicBezTo>
                  <a:pt x="2715974" y="142555"/>
                  <a:pt x="2730500" y="90821"/>
                  <a:pt x="2730500" y="90821"/>
                </a:cubicBezTo>
                <a:cubicBezTo>
                  <a:pt x="2813079" y="214689"/>
                  <a:pt x="2683731" y="22194"/>
                  <a:pt x="2794000" y="179721"/>
                </a:cubicBezTo>
                <a:cubicBezTo>
                  <a:pt x="2834999" y="238291"/>
                  <a:pt x="2858193" y="290250"/>
                  <a:pt x="2921000" y="332121"/>
                </a:cubicBezTo>
                <a:cubicBezTo>
                  <a:pt x="2933700" y="340588"/>
                  <a:pt x="2945071" y="351508"/>
                  <a:pt x="2959100" y="357521"/>
                </a:cubicBezTo>
                <a:cubicBezTo>
                  <a:pt x="2975143" y="364397"/>
                  <a:pt x="2993557" y="364092"/>
                  <a:pt x="3009900" y="370221"/>
                </a:cubicBezTo>
                <a:cubicBezTo>
                  <a:pt x="3027627" y="376868"/>
                  <a:pt x="3043767" y="387154"/>
                  <a:pt x="3060700" y="395621"/>
                </a:cubicBezTo>
                <a:cubicBezTo>
                  <a:pt x="3217333" y="387154"/>
                  <a:pt x="3374177" y="381953"/>
                  <a:pt x="3530600" y="370221"/>
                </a:cubicBezTo>
                <a:cubicBezTo>
                  <a:pt x="3543949" y="369220"/>
                  <a:pt x="3558133" y="365740"/>
                  <a:pt x="3568700" y="357521"/>
                </a:cubicBezTo>
                <a:cubicBezTo>
                  <a:pt x="3597054" y="335468"/>
                  <a:pt x="3644900" y="281321"/>
                  <a:pt x="3644900" y="281321"/>
                </a:cubicBezTo>
                <a:cubicBezTo>
                  <a:pt x="3653266" y="256222"/>
                  <a:pt x="3660619" y="223026"/>
                  <a:pt x="3683000" y="205121"/>
                </a:cubicBezTo>
                <a:cubicBezTo>
                  <a:pt x="3693453" y="196758"/>
                  <a:pt x="3708400" y="196654"/>
                  <a:pt x="3721100" y="192421"/>
                </a:cubicBezTo>
                <a:cubicBezTo>
                  <a:pt x="3725333" y="179721"/>
                  <a:pt x="3728527" y="166626"/>
                  <a:pt x="3733800" y="154321"/>
                </a:cubicBezTo>
                <a:cubicBezTo>
                  <a:pt x="3780880" y="44467"/>
                  <a:pt x="3742116" y="154772"/>
                  <a:pt x="3771900" y="65421"/>
                </a:cubicBezTo>
                <a:cubicBezTo>
                  <a:pt x="3793067" y="73888"/>
                  <a:pt x="3815010" y="80626"/>
                  <a:pt x="3835400" y="90821"/>
                </a:cubicBezTo>
                <a:cubicBezTo>
                  <a:pt x="3870763" y="108502"/>
                  <a:pt x="3883513" y="126234"/>
                  <a:pt x="3911600" y="154321"/>
                </a:cubicBezTo>
                <a:cubicBezTo>
                  <a:pt x="3936324" y="228494"/>
                  <a:pt x="3904955" y="160376"/>
                  <a:pt x="3962400" y="217821"/>
                </a:cubicBezTo>
                <a:cubicBezTo>
                  <a:pt x="4032561" y="287982"/>
                  <a:pt x="3962164" y="259037"/>
                  <a:pt x="4051300" y="281321"/>
                </a:cubicBezTo>
                <a:cubicBezTo>
                  <a:pt x="4064000" y="289788"/>
                  <a:pt x="4075371" y="300708"/>
                  <a:pt x="4089400" y="306721"/>
                </a:cubicBezTo>
                <a:cubicBezTo>
                  <a:pt x="4107652" y="314543"/>
                  <a:pt x="4189234" y="328505"/>
                  <a:pt x="4203700" y="332121"/>
                </a:cubicBezTo>
                <a:cubicBezTo>
                  <a:pt x="4216687" y="335368"/>
                  <a:pt x="4228447" y="343867"/>
                  <a:pt x="4241800" y="344821"/>
                </a:cubicBezTo>
                <a:cubicBezTo>
                  <a:pt x="4426706" y="358029"/>
                  <a:pt x="4470802" y="357521"/>
                  <a:pt x="4597400" y="35752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9019640" y="2890582"/>
            <a:ext cx="1563573" cy="421021"/>
          </a:xfrm>
          <a:custGeom>
            <a:avLst/>
            <a:gdLst>
              <a:gd name="connsiteX0" fmla="*/ 0 w 4597400"/>
              <a:gd name="connsiteY0" fmla="*/ 421021 h 421021"/>
              <a:gd name="connsiteX1" fmla="*/ 266700 w 4597400"/>
              <a:gd name="connsiteY1" fmla="*/ 395621 h 421021"/>
              <a:gd name="connsiteX2" fmla="*/ 381000 w 4597400"/>
              <a:gd name="connsiteY2" fmla="*/ 344821 h 421021"/>
              <a:gd name="connsiteX3" fmla="*/ 469900 w 4597400"/>
              <a:gd name="connsiteY3" fmla="*/ 306721 h 421021"/>
              <a:gd name="connsiteX4" fmla="*/ 546100 w 4597400"/>
              <a:gd name="connsiteY4" fmla="*/ 230521 h 421021"/>
              <a:gd name="connsiteX5" fmla="*/ 596900 w 4597400"/>
              <a:gd name="connsiteY5" fmla="*/ 154321 h 421021"/>
              <a:gd name="connsiteX6" fmla="*/ 622300 w 4597400"/>
              <a:gd name="connsiteY6" fmla="*/ 116221 h 421021"/>
              <a:gd name="connsiteX7" fmla="*/ 635000 w 4597400"/>
              <a:gd name="connsiteY7" fmla="*/ 65421 h 421021"/>
              <a:gd name="connsiteX8" fmla="*/ 647700 w 4597400"/>
              <a:gd name="connsiteY8" fmla="*/ 1921 h 421021"/>
              <a:gd name="connsiteX9" fmla="*/ 685800 w 4597400"/>
              <a:gd name="connsiteY9" fmla="*/ 27321 h 421021"/>
              <a:gd name="connsiteX10" fmla="*/ 749300 w 4597400"/>
              <a:gd name="connsiteY10" fmla="*/ 141621 h 421021"/>
              <a:gd name="connsiteX11" fmla="*/ 762000 w 4597400"/>
              <a:gd name="connsiteY11" fmla="*/ 179721 h 421021"/>
              <a:gd name="connsiteX12" fmla="*/ 838200 w 4597400"/>
              <a:gd name="connsiteY12" fmla="*/ 230521 h 421021"/>
              <a:gd name="connsiteX13" fmla="*/ 863600 w 4597400"/>
              <a:gd name="connsiteY13" fmla="*/ 268621 h 421021"/>
              <a:gd name="connsiteX14" fmla="*/ 901700 w 4597400"/>
              <a:gd name="connsiteY14" fmla="*/ 306721 h 421021"/>
              <a:gd name="connsiteX15" fmla="*/ 939800 w 4597400"/>
              <a:gd name="connsiteY15" fmla="*/ 332121 h 421021"/>
              <a:gd name="connsiteX16" fmla="*/ 1143000 w 4597400"/>
              <a:gd name="connsiteY16" fmla="*/ 357521 h 421021"/>
              <a:gd name="connsiteX17" fmla="*/ 1524000 w 4597400"/>
              <a:gd name="connsiteY17" fmla="*/ 319421 h 421021"/>
              <a:gd name="connsiteX18" fmla="*/ 1562100 w 4597400"/>
              <a:gd name="connsiteY18" fmla="*/ 294021 h 421021"/>
              <a:gd name="connsiteX19" fmla="*/ 1587500 w 4597400"/>
              <a:gd name="connsiteY19" fmla="*/ 255921 h 421021"/>
              <a:gd name="connsiteX20" fmla="*/ 1625600 w 4597400"/>
              <a:gd name="connsiteY20" fmla="*/ 230521 h 421021"/>
              <a:gd name="connsiteX21" fmla="*/ 1638300 w 4597400"/>
              <a:gd name="connsiteY21" fmla="*/ 179721 h 421021"/>
              <a:gd name="connsiteX22" fmla="*/ 1663700 w 4597400"/>
              <a:gd name="connsiteY22" fmla="*/ 128921 h 421021"/>
              <a:gd name="connsiteX23" fmla="*/ 1701800 w 4597400"/>
              <a:gd name="connsiteY23" fmla="*/ 52721 h 421021"/>
              <a:gd name="connsiteX24" fmla="*/ 1739900 w 4597400"/>
              <a:gd name="connsiteY24" fmla="*/ 141621 h 421021"/>
              <a:gd name="connsiteX25" fmla="*/ 1790700 w 4597400"/>
              <a:gd name="connsiteY25" fmla="*/ 255921 h 421021"/>
              <a:gd name="connsiteX26" fmla="*/ 1828800 w 4597400"/>
              <a:gd name="connsiteY26" fmla="*/ 268621 h 421021"/>
              <a:gd name="connsiteX27" fmla="*/ 1866900 w 4597400"/>
              <a:gd name="connsiteY27" fmla="*/ 294021 h 421021"/>
              <a:gd name="connsiteX28" fmla="*/ 1955800 w 4597400"/>
              <a:gd name="connsiteY28" fmla="*/ 319421 h 421021"/>
              <a:gd name="connsiteX29" fmla="*/ 1993900 w 4597400"/>
              <a:gd name="connsiteY29" fmla="*/ 332121 h 421021"/>
              <a:gd name="connsiteX30" fmla="*/ 2184400 w 4597400"/>
              <a:gd name="connsiteY30" fmla="*/ 357521 h 421021"/>
              <a:gd name="connsiteX31" fmla="*/ 2476500 w 4597400"/>
              <a:gd name="connsiteY31" fmla="*/ 344821 h 421021"/>
              <a:gd name="connsiteX32" fmla="*/ 2552700 w 4597400"/>
              <a:gd name="connsiteY32" fmla="*/ 306721 h 421021"/>
              <a:gd name="connsiteX33" fmla="*/ 2590800 w 4597400"/>
              <a:gd name="connsiteY33" fmla="*/ 294021 h 421021"/>
              <a:gd name="connsiteX34" fmla="*/ 2679700 w 4597400"/>
              <a:gd name="connsiteY34" fmla="*/ 205121 h 421021"/>
              <a:gd name="connsiteX35" fmla="*/ 2705100 w 4597400"/>
              <a:gd name="connsiteY35" fmla="*/ 167021 h 421021"/>
              <a:gd name="connsiteX36" fmla="*/ 2730500 w 4597400"/>
              <a:gd name="connsiteY36" fmla="*/ 90821 h 421021"/>
              <a:gd name="connsiteX37" fmla="*/ 2794000 w 4597400"/>
              <a:gd name="connsiteY37" fmla="*/ 179721 h 421021"/>
              <a:gd name="connsiteX38" fmla="*/ 2921000 w 4597400"/>
              <a:gd name="connsiteY38" fmla="*/ 332121 h 421021"/>
              <a:gd name="connsiteX39" fmla="*/ 2959100 w 4597400"/>
              <a:gd name="connsiteY39" fmla="*/ 357521 h 421021"/>
              <a:gd name="connsiteX40" fmla="*/ 3009900 w 4597400"/>
              <a:gd name="connsiteY40" fmla="*/ 370221 h 421021"/>
              <a:gd name="connsiteX41" fmla="*/ 3060700 w 4597400"/>
              <a:gd name="connsiteY41" fmla="*/ 395621 h 421021"/>
              <a:gd name="connsiteX42" fmla="*/ 3530600 w 4597400"/>
              <a:gd name="connsiteY42" fmla="*/ 370221 h 421021"/>
              <a:gd name="connsiteX43" fmla="*/ 3568700 w 4597400"/>
              <a:gd name="connsiteY43" fmla="*/ 357521 h 421021"/>
              <a:gd name="connsiteX44" fmla="*/ 3644900 w 4597400"/>
              <a:gd name="connsiteY44" fmla="*/ 281321 h 421021"/>
              <a:gd name="connsiteX45" fmla="*/ 3683000 w 4597400"/>
              <a:gd name="connsiteY45" fmla="*/ 205121 h 421021"/>
              <a:gd name="connsiteX46" fmla="*/ 3721100 w 4597400"/>
              <a:gd name="connsiteY46" fmla="*/ 192421 h 421021"/>
              <a:gd name="connsiteX47" fmla="*/ 3733800 w 4597400"/>
              <a:gd name="connsiteY47" fmla="*/ 154321 h 421021"/>
              <a:gd name="connsiteX48" fmla="*/ 3771900 w 4597400"/>
              <a:gd name="connsiteY48" fmla="*/ 65421 h 421021"/>
              <a:gd name="connsiteX49" fmla="*/ 3835400 w 4597400"/>
              <a:gd name="connsiteY49" fmla="*/ 90821 h 421021"/>
              <a:gd name="connsiteX50" fmla="*/ 3911600 w 4597400"/>
              <a:gd name="connsiteY50" fmla="*/ 154321 h 421021"/>
              <a:gd name="connsiteX51" fmla="*/ 3962400 w 4597400"/>
              <a:gd name="connsiteY51" fmla="*/ 217821 h 421021"/>
              <a:gd name="connsiteX52" fmla="*/ 4051300 w 4597400"/>
              <a:gd name="connsiteY52" fmla="*/ 281321 h 421021"/>
              <a:gd name="connsiteX53" fmla="*/ 4089400 w 4597400"/>
              <a:gd name="connsiteY53" fmla="*/ 306721 h 421021"/>
              <a:gd name="connsiteX54" fmla="*/ 4203700 w 4597400"/>
              <a:gd name="connsiteY54" fmla="*/ 332121 h 421021"/>
              <a:gd name="connsiteX55" fmla="*/ 4241800 w 4597400"/>
              <a:gd name="connsiteY55" fmla="*/ 344821 h 421021"/>
              <a:gd name="connsiteX56" fmla="*/ 4597400 w 4597400"/>
              <a:gd name="connsiteY56" fmla="*/ 357521 h 42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97400" h="421021">
                <a:moveTo>
                  <a:pt x="0" y="421021"/>
                </a:moveTo>
                <a:cubicBezTo>
                  <a:pt x="34755" y="418348"/>
                  <a:pt x="211971" y="407349"/>
                  <a:pt x="266700" y="395621"/>
                </a:cubicBezTo>
                <a:cubicBezTo>
                  <a:pt x="355396" y="376615"/>
                  <a:pt x="321754" y="378676"/>
                  <a:pt x="381000" y="344821"/>
                </a:cubicBezTo>
                <a:cubicBezTo>
                  <a:pt x="565990" y="239112"/>
                  <a:pt x="327419" y="377961"/>
                  <a:pt x="469900" y="306721"/>
                </a:cubicBezTo>
                <a:cubicBezTo>
                  <a:pt x="512117" y="285613"/>
                  <a:pt x="517556" y="271298"/>
                  <a:pt x="546100" y="230521"/>
                </a:cubicBezTo>
                <a:cubicBezTo>
                  <a:pt x="563606" y="205512"/>
                  <a:pt x="579967" y="179721"/>
                  <a:pt x="596900" y="154321"/>
                </a:cubicBezTo>
                <a:lnTo>
                  <a:pt x="622300" y="116221"/>
                </a:lnTo>
                <a:cubicBezTo>
                  <a:pt x="626533" y="99288"/>
                  <a:pt x="631214" y="82460"/>
                  <a:pt x="635000" y="65421"/>
                </a:cubicBezTo>
                <a:cubicBezTo>
                  <a:pt x="639683" y="44349"/>
                  <a:pt x="630431" y="14873"/>
                  <a:pt x="647700" y="1921"/>
                </a:cubicBezTo>
                <a:cubicBezTo>
                  <a:pt x="659911" y="-7237"/>
                  <a:pt x="673100" y="18854"/>
                  <a:pt x="685800" y="27321"/>
                </a:cubicBezTo>
                <a:cubicBezTo>
                  <a:pt x="716880" y="120560"/>
                  <a:pt x="692268" y="84589"/>
                  <a:pt x="749300" y="141621"/>
                </a:cubicBezTo>
                <a:cubicBezTo>
                  <a:pt x="753533" y="154321"/>
                  <a:pt x="752534" y="170255"/>
                  <a:pt x="762000" y="179721"/>
                </a:cubicBezTo>
                <a:cubicBezTo>
                  <a:pt x="783586" y="201307"/>
                  <a:pt x="838200" y="230521"/>
                  <a:pt x="838200" y="230521"/>
                </a:cubicBezTo>
                <a:cubicBezTo>
                  <a:pt x="846667" y="243221"/>
                  <a:pt x="853829" y="256895"/>
                  <a:pt x="863600" y="268621"/>
                </a:cubicBezTo>
                <a:cubicBezTo>
                  <a:pt x="875098" y="282419"/>
                  <a:pt x="887902" y="295223"/>
                  <a:pt x="901700" y="306721"/>
                </a:cubicBezTo>
                <a:cubicBezTo>
                  <a:pt x="913426" y="316492"/>
                  <a:pt x="926148" y="325295"/>
                  <a:pt x="939800" y="332121"/>
                </a:cubicBezTo>
                <a:cubicBezTo>
                  <a:pt x="994626" y="359534"/>
                  <a:pt x="1111488" y="355097"/>
                  <a:pt x="1143000" y="357521"/>
                </a:cubicBezTo>
                <a:cubicBezTo>
                  <a:pt x="1319815" y="350448"/>
                  <a:pt x="1397341" y="382751"/>
                  <a:pt x="1524000" y="319421"/>
                </a:cubicBezTo>
                <a:cubicBezTo>
                  <a:pt x="1537652" y="312595"/>
                  <a:pt x="1549400" y="302488"/>
                  <a:pt x="1562100" y="294021"/>
                </a:cubicBezTo>
                <a:cubicBezTo>
                  <a:pt x="1570567" y="281321"/>
                  <a:pt x="1576707" y="266714"/>
                  <a:pt x="1587500" y="255921"/>
                </a:cubicBezTo>
                <a:cubicBezTo>
                  <a:pt x="1598293" y="245128"/>
                  <a:pt x="1617133" y="243221"/>
                  <a:pt x="1625600" y="230521"/>
                </a:cubicBezTo>
                <a:cubicBezTo>
                  <a:pt x="1635282" y="215998"/>
                  <a:pt x="1632171" y="196064"/>
                  <a:pt x="1638300" y="179721"/>
                </a:cubicBezTo>
                <a:cubicBezTo>
                  <a:pt x="1644947" y="161994"/>
                  <a:pt x="1656242" y="146322"/>
                  <a:pt x="1663700" y="128921"/>
                </a:cubicBezTo>
                <a:cubicBezTo>
                  <a:pt x="1695248" y="55309"/>
                  <a:pt x="1652987" y="125940"/>
                  <a:pt x="1701800" y="52721"/>
                </a:cubicBezTo>
                <a:cubicBezTo>
                  <a:pt x="1735395" y="187102"/>
                  <a:pt x="1689783" y="28857"/>
                  <a:pt x="1739900" y="141621"/>
                </a:cubicBezTo>
                <a:cubicBezTo>
                  <a:pt x="1751676" y="168116"/>
                  <a:pt x="1760967" y="232135"/>
                  <a:pt x="1790700" y="255921"/>
                </a:cubicBezTo>
                <a:cubicBezTo>
                  <a:pt x="1801153" y="264284"/>
                  <a:pt x="1816826" y="262634"/>
                  <a:pt x="1828800" y="268621"/>
                </a:cubicBezTo>
                <a:cubicBezTo>
                  <a:pt x="1842452" y="275447"/>
                  <a:pt x="1853248" y="287195"/>
                  <a:pt x="1866900" y="294021"/>
                </a:cubicBezTo>
                <a:cubicBezTo>
                  <a:pt x="1887200" y="304171"/>
                  <a:pt x="1936811" y="313996"/>
                  <a:pt x="1955800" y="319421"/>
                </a:cubicBezTo>
                <a:cubicBezTo>
                  <a:pt x="1968672" y="323099"/>
                  <a:pt x="1980773" y="329496"/>
                  <a:pt x="1993900" y="332121"/>
                </a:cubicBezTo>
                <a:cubicBezTo>
                  <a:pt x="2023111" y="337963"/>
                  <a:pt x="2159676" y="354430"/>
                  <a:pt x="2184400" y="357521"/>
                </a:cubicBezTo>
                <a:cubicBezTo>
                  <a:pt x="2281767" y="353288"/>
                  <a:pt x="2379328" y="352296"/>
                  <a:pt x="2476500" y="344821"/>
                </a:cubicBezTo>
                <a:cubicBezTo>
                  <a:pt x="2514226" y="341919"/>
                  <a:pt x="2520398" y="322872"/>
                  <a:pt x="2552700" y="306721"/>
                </a:cubicBezTo>
                <a:cubicBezTo>
                  <a:pt x="2564674" y="300734"/>
                  <a:pt x="2578100" y="298254"/>
                  <a:pt x="2590800" y="294021"/>
                </a:cubicBezTo>
                <a:cubicBezTo>
                  <a:pt x="2649026" y="206682"/>
                  <a:pt x="2612640" y="227474"/>
                  <a:pt x="2679700" y="205121"/>
                </a:cubicBezTo>
                <a:cubicBezTo>
                  <a:pt x="2688167" y="192421"/>
                  <a:pt x="2698901" y="180969"/>
                  <a:pt x="2705100" y="167021"/>
                </a:cubicBezTo>
                <a:cubicBezTo>
                  <a:pt x="2715974" y="142555"/>
                  <a:pt x="2730500" y="90821"/>
                  <a:pt x="2730500" y="90821"/>
                </a:cubicBezTo>
                <a:cubicBezTo>
                  <a:pt x="2813079" y="214689"/>
                  <a:pt x="2683731" y="22194"/>
                  <a:pt x="2794000" y="179721"/>
                </a:cubicBezTo>
                <a:cubicBezTo>
                  <a:pt x="2834999" y="238291"/>
                  <a:pt x="2858193" y="290250"/>
                  <a:pt x="2921000" y="332121"/>
                </a:cubicBezTo>
                <a:cubicBezTo>
                  <a:pt x="2933700" y="340588"/>
                  <a:pt x="2945071" y="351508"/>
                  <a:pt x="2959100" y="357521"/>
                </a:cubicBezTo>
                <a:cubicBezTo>
                  <a:pt x="2975143" y="364397"/>
                  <a:pt x="2993557" y="364092"/>
                  <a:pt x="3009900" y="370221"/>
                </a:cubicBezTo>
                <a:cubicBezTo>
                  <a:pt x="3027627" y="376868"/>
                  <a:pt x="3043767" y="387154"/>
                  <a:pt x="3060700" y="395621"/>
                </a:cubicBezTo>
                <a:cubicBezTo>
                  <a:pt x="3217333" y="387154"/>
                  <a:pt x="3374177" y="381953"/>
                  <a:pt x="3530600" y="370221"/>
                </a:cubicBezTo>
                <a:cubicBezTo>
                  <a:pt x="3543949" y="369220"/>
                  <a:pt x="3558133" y="365740"/>
                  <a:pt x="3568700" y="357521"/>
                </a:cubicBezTo>
                <a:cubicBezTo>
                  <a:pt x="3597054" y="335468"/>
                  <a:pt x="3644900" y="281321"/>
                  <a:pt x="3644900" y="281321"/>
                </a:cubicBezTo>
                <a:cubicBezTo>
                  <a:pt x="3653266" y="256222"/>
                  <a:pt x="3660619" y="223026"/>
                  <a:pt x="3683000" y="205121"/>
                </a:cubicBezTo>
                <a:cubicBezTo>
                  <a:pt x="3693453" y="196758"/>
                  <a:pt x="3708400" y="196654"/>
                  <a:pt x="3721100" y="192421"/>
                </a:cubicBezTo>
                <a:cubicBezTo>
                  <a:pt x="3725333" y="179721"/>
                  <a:pt x="3728527" y="166626"/>
                  <a:pt x="3733800" y="154321"/>
                </a:cubicBezTo>
                <a:cubicBezTo>
                  <a:pt x="3780880" y="44467"/>
                  <a:pt x="3742116" y="154772"/>
                  <a:pt x="3771900" y="65421"/>
                </a:cubicBezTo>
                <a:cubicBezTo>
                  <a:pt x="3793067" y="73888"/>
                  <a:pt x="3815010" y="80626"/>
                  <a:pt x="3835400" y="90821"/>
                </a:cubicBezTo>
                <a:cubicBezTo>
                  <a:pt x="3870763" y="108502"/>
                  <a:pt x="3883513" y="126234"/>
                  <a:pt x="3911600" y="154321"/>
                </a:cubicBezTo>
                <a:cubicBezTo>
                  <a:pt x="3936324" y="228494"/>
                  <a:pt x="3904955" y="160376"/>
                  <a:pt x="3962400" y="217821"/>
                </a:cubicBezTo>
                <a:cubicBezTo>
                  <a:pt x="4032561" y="287982"/>
                  <a:pt x="3962164" y="259037"/>
                  <a:pt x="4051300" y="281321"/>
                </a:cubicBezTo>
                <a:cubicBezTo>
                  <a:pt x="4064000" y="289788"/>
                  <a:pt x="4075371" y="300708"/>
                  <a:pt x="4089400" y="306721"/>
                </a:cubicBezTo>
                <a:cubicBezTo>
                  <a:pt x="4107652" y="314543"/>
                  <a:pt x="4189234" y="328505"/>
                  <a:pt x="4203700" y="332121"/>
                </a:cubicBezTo>
                <a:cubicBezTo>
                  <a:pt x="4216687" y="335368"/>
                  <a:pt x="4228447" y="343867"/>
                  <a:pt x="4241800" y="344821"/>
                </a:cubicBezTo>
                <a:cubicBezTo>
                  <a:pt x="4426706" y="358029"/>
                  <a:pt x="4470802" y="357521"/>
                  <a:pt x="4597400" y="35752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stomShape 21"/>
          <p:cNvSpPr/>
          <p:nvPr/>
        </p:nvSpPr>
        <p:spPr>
          <a:xfrm>
            <a:off x="2327676" y="3566122"/>
            <a:ext cx="4144588" cy="315185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TextShape 3"/>
          <p:cNvSpPr txBox="1"/>
          <p:nvPr/>
        </p:nvSpPr>
        <p:spPr>
          <a:xfrm>
            <a:off x="1983254" y="272911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spc="-1" dirty="0">
                <a:solidFill>
                  <a:schemeClr val="bg1"/>
                </a:solidFill>
                <a:latin typeface="+mj-lt"/>
              </a:rPr>
              <a:t>But, consequences of RSLR are not equal across deltas</a:t>
            </a:r>
            <a:endParaRPr sz="1632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6" name="TextShape 15"/>
          <p:cNvSpPr txBox="1"/>
          <p:nvPr/>
        </p:nvSpPr>
        <p:spPr>
          <a:xfrm>
            <a:off x="332410" y="1992867"/>
            <a:ext cx="2306463" cy="1000915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2400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Coastal development:</a:t>
            </a:r>
            <a:endParaRPr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2"/>
          <a:stretch/>
        </p:blipFill>
        <p:spPr>
          <a:xfrm>
            <a:off x="2493511" y="3897794"/>
            <a:ext cx="3861558" cy="2654025"/>
          </a:xfrm>
          <a:prstGeom prst="rect">
            <a:avLst/>
          </a:prstGeom>
          <a:ln>
            <a:noFill/>
          </a:ln>
        </p:spPr>
      </p:pic>
      <p:sp>
        <p:nvSpPr>
          <p:cNvPr id="20" name="TextShape 22"/>
          <p:cNvSpPr txBox="1"/>
          <p:nvPr/>
        </p:nvSpPr>
        <p:spPr>
          <a:xfrm>
            <a:off x="163109" y="3920616"/>
            <a:ext cx="2177267" cy="1324484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2400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Different </a:t>
            </a:r>
            <a:r>
              <a:rPr lang="en-US" sz="2400" spc="-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climo-meterologic</a:t>
            </a:r>
            <a:r>
              <a:rPr lang="en-US" sz="2400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conditions:</a:t>
            </a:r>
            <a:endParaRPr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6" name="CustomShape 19"/>
          <p:cNvSpPr/>
          <p:nvPr/>
        </p:nvSpPr>
        <p:spPr>
          <a:xfrm>
            <a:off x="2328534" y="1575440"/>
            <a:ext cx="8537930" cy="190776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CustomShape 1"/>
          <p:cNvSpPr/>
          <p:nvPr/>
        </p:nvSpPr>
        <p:spPr>
          <a:xfrm>
            <a:off x="6673561" y="1824193"/>
            <a:ext cx="4019839" cy="14925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CustomShape 2"/>
          <p:cNvSpPr/>
          <p:nvPr/>
        </p:nvSpPr>
        <p:spPr>
          <a:xfrm>
            <a:off x="2495021" y="1824193"/>
            <a:ext cx="4232403" cy="14925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Freeform 38"/>
          <p:cNvSpPr/>
          <p:nvPr/>
        </p:nvSpPr>
        <p:spPr>
          <a:xfrm>
            <a:off x="2563576" y="2794377"/>
            <a:ext cx="2387643" cy="401879"/>
          </a:xfrm>
          <a:custGeom>
            <a:avLst/>
            <a:gdLst/>
            <a:ahLst/>
            <a:cxnLst/>
            <a:rect l="0" t="0" r="r" b="b"/>
            <a:pathLst>
              <a:path w="7314" h="2679">
                <a:moveTo>
                  <a:pt x="0" y="0"/>
                </a:moveTo>
                <a:cubicBezTo>
                  <a:pt x="225" y="55"/>
                  <a:pt x="450" y="101"/>
                  <a:pt x="676" y="165"/>
                </a:cubicBezTo>
                <a:cubicBezTo>
                  <a:pt x="920" y="234"/>
                  <a:pt x="1157" y="324"/>
                  <a:pt x="1395" y="429"/>
                </a:cubicBezTo>
                <a:cubicBezTo>
                  <a:pt x="1630" y="532"/>
                  <a:pt x="1858" y="651"/>
                  <a:pt x="2093" y="760"/>
                </a:cubicBezTo>
                <a:cubicBezTo>
                  <a:pt x="2323" y="868"/>
                  <a:pt x="2563" y="899"/>
                  <a:pt x="2790" y="1026"/>
                </a:cubicBezTo>
                <a:cubicBezTo>
                  <a:pt x="3016" y="1152"/>
                  <a:pt x="3259" y="1170"/>
                  <a:pt x="3488" y="1289"/>
                </a:cubicBezTo>
                <a:cubicBezTo>
                  <a:pt x="3729" y="1415"/>
                  <a:pt x="3983" y="1485"/>
                  <a:pt x="4231" y="1587"/>
                </a:cubicBezTo>
                <a:cubicBezTo>
                  <a:pt x="4460" y="1682"/>
                  <a:pt x="4695" y="1740"/>
                  <a:pt x="4928" y="1819"/>
                </a:cubicBezTo>
                <a:cubicBezTo>
                  <a:pt x="5157" y="1896"/>
                  <a:pt x="5380" y="1981"/>
                  <a:pt x="5603" y="2083"/>
                </a:cubicBezTo>
                <a:cubicBezTo>
                  <a:pt x="5841" y="2193"/>
                  <a:pt x="6086" y="2241"/>
                  <a:pt x="6323" y="2349"/>
                </a:cubicBezTo>
                <a:cubicBezTo>
                  <a:pt x="6551" y="2452"/>
                  <a:pt x="6797" y="2446"/>
                  <a:pt x="7021" y="2580"/>
                </a:cubicBezTo>
                <a:lnTo>
                  <a:pt x="7247" y="2646"/>
                </a:lnTo>
                <a:lnTo>
                  <a:pt x="7313" y="2678"/>
                </a:lnTo>
              </a:path>
            </a:pathLst>
          </a:custGeom>
          <a:ln w="54720">
            <a:solidFill>
              <a:srgbClr val="808000"/>
            </a:solidFill>
            <a:round/>
          </a:ln>
        </p:spPr>
      </p:sp>
      <p:sp>
        <p:nvSpPr>
          <p:cNvPr id="40" name="CustomShape 6"/>
          <p:cNvSpPr/>
          <p:nvPr/>
        </p:nvSpPr>
        <p:spPr>
          <a:xfrm>
            <a:off x="4652193" y="2296543"/>
            <a:ext cx="165836" cy="912423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7"/>
          <p:cNvSpPr/>
          <p:nvPr/>
        </p:nvSpPr>
        <p:spPr>
          <a:xfrm>
            <a:off x="4320521" y="2794377"/>
            <a:ext cx="248754" cy="331672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8"/>
          <p:cNvSpPr/>
          <p:nvPr/>
        </p:nvSpPr>
        <p:spPr>
          <a:xfrm>
            <a:off x="3988850" y="2545623"/>
            <a:ext cx="248754" cy="497507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Freeform 9"/>
          <p:cNvSpPr/>
          <p:nvPr/>
        </p:nvSpPr>
        <p:spPr>
          <a:xfrm>
            <a:off x="6810343" y="2305378"/>
            <a:ext cx="2387643" cy="874555"/>
          </a:xfrm>
          <a:custGeom>
            <a:avLst/>
            <a:gdLst/>
            <a:ahLst/>
            <a:cxnLst/>
            <a:rect l="0" t="0" r="r" b="b"/>
            <a:pathLst>
              <a:path w="7314" h="2679">
                <a:moveTo>
                  <a:pt x="0" y="0"/>
                </a:moveTo>
                <a:cubicBezTo>
                  <a:pt x="225" y="55"/>
                  <a:pt x="450" y="101"/>
                  <a:pt x="676" y="165"/>
                </a:cubicBezTo>
                <a:cubicBezTo>
                  <a:pt x="920" y="234"/>
                  <a:pt x="1157" y="324"/>
                  <a:pt x="1395" y="429"/>
                </a:cubicBezTo>
                <a:cubicBezTo>
                  <a:pt x="1630" y="532"/>
                  <a:pt x="1858" y="651"/>
                  <a:pt x="2093" y="760"/>
                </a:cubicBezTo>
                <a:cubicBezTo>
                  <a:pt x="2323" y="868"/>
                  <a:pt x="2563" y="899"/>
                  <a:pt x="2790" y="1026"/>
                </a:cubicBezTo>
                <a:cubicBezTo>
                  <a:pt x="3016" y="1152"/>
                  <a:pt x="3259" y="1170"/>
                  <a:pt x="3488" y="1289"/>
                </a:cubicBezTo>
                <a:cubicBezTo>
                  <a:pt x="3729" y="1415"/>
                  <a:pt x="3983" y="1485"/>
                  <a:pt x="4231" y="1587"/>
                </a:cubicBezTo>
                <a:cubicBezTo>
                  <a:pt x="4460" y="1682"/>
                  <a:pt x="4695" y="1740"/>
                  <a:pt x="4928" y="1819"/>
                </a:cubicBezTo>
                <a:cubicBezTo>
                  <a:pt x="5157" y="1896"/>
                  <a:pt x="5380" y="1981"/>
                  <a:pt x="5603" y="2083"/>
                </a:cubicBezTo>
                <a:cubicBezTo>
                  <a:pt x="5841" y="2193"/>
                  <a:pt x="6086" y="2241"/>
                  <a:pt x="6323" y="2349"/>
                </a:cubicBezTo>
                <a:cubicBezTo>
                  <a:pt x="6551" y="2452"/>
                  <a:pt x="6797" y="2446"/>
                  <a:pt x="7021" y="2580"/>
                </a:cubicBezTo>
                <a:lnTo>
                  <a:pt x="7247" y="2646"/>
                </a:lnTo>
                <a:lnTo>
                  <a:pt x="7313" y="2678"/>
                </a:lnTo>
              </a:path>
            </a:pathLst>
          </a:custGeom>
          <a:ln w="54720">
            <a:solidFill>
              <a:srgbClr val="808000"/>
            </a:solidFill>
            <a:round/>
          </a:ln>
        </p:spPr>
      </p:sp>
      <p:sp>
        <p:nvSpPr>
          <p:cNvPr id="44" name="CustomShape 11"/>
          <p:cNvSpPr/>
          <p:nvPr/>
        </p:nvSpPr>
        <p:spPr>
          <a:xfrm>
            <a:off x="7997636" y="1874467"/>
            <a:ext cx="165836" cy="912423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12"/>
          <p:cNvSpPr/>
          <p:nvPr/>
        </p:nvSpPr>
        <p:spPr>
          <a:xfrm>
            <a:off x="7666291" y="2305378"/>
            <a:ext cx="248754" cy="331672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13"/>
          <p:cNvSpPr/>
          <p:nvPr/>
        </p:nvSpPr>
        <p:spPr>
          <a:xfrm>
            <a:off x="7334619" y="2072947"/>
            <a:ext cx="248754" cy="497507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TextShape 17"/>
          <p:cNvSpPr txBox="1"/>
          <p:nvPr/>
        </p:nvSpPr>
        <p:spPr>
          <a:xfrm>
            <a:off x="6321044" y="2451676"/>
            <a:ext cx="549697" cy="31404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2000" spc="-1" dirty="0">
                <a:latin typeface="Calibri" charset="0"/>
              </a:rPr>
              <a:t>vs.</a:t>
            </a:r>
            <a:endParaRPr sz="2000" dirty="0"/>
          </a:p>
        </p:txBody>
      </p:sp>
      <p:sp>
        <p:nvSpPr>
          <p:cNvPr id="48" name="Freeform 47"/>
          <p:cNvSpPr/>
          <p:nvPr/>
        </p:nvSpPr>
        <p:spPr>
          <a:xfrm>
            <a:off x="4799536" y="2895694"/>
            <a:ext cx="1563573" cy="421021"/>
          </a:xfrm>
          <a:custGeom>
            <a:avLst/>
            <a:gdLst>
              <a:gd name="connsiteX0" fmla="*/ 0 w 4597400"/>
              <a:gd name="connsiteY0" fmla="*/ 421021 h 421021"/>
              <a:gd name="connsiteX1" fmla="*/ 266700 w 4597400"/>
              <a:gd name="connsiteY1" fmla="*/ 395621 h 421021"/>
              <a:gd name="connsiteX2" fmla="*/ 381000 w 4597400"/>
              <a:gd name="connsiteY2" fmla="*/ 344821 h 421021"/>
              <a:gd name="connsiteX3" fmla="*/ 469900 w 4597400"/>
              <a:gd name="connsiteY3" fmla="*/ 306721 h 421021"/>
              <a:gd name="connsiteX4" fmla="*/ 546100 w 4597400"/>
              <a:gd name="connsiteY4" fmla="*/ 230521 h 421021"/>
              <a:gd name="connsiteX5" fmla="*/ 596900 w 4597400"/>
              <a:gd name="connsiteY5" fmla="*/ 154321 h 421021"/>
              <a:gd name="connsiteX6" fmla="*/ 622300 w 4597400"/>
              <a:gd name="connsiteY6" fmla="*/ 116221 h 421021"/>
              <a:gd name="connsiteX7" fmla="*/ 635000 w 4597400"/>
              <a:gd name="connsiteY7" fmla="*/ 65421 h 421021"/>
              <a:gd name="connsiteX8" fmla="*/ 647700 w 4597400"/>
              <a:gd name="connsiteY8" fmla="*/ 1921 h 421021"/>
              <a:gd name="connsiteX9" fmla="*/ 685800 w 4597400"/>
              <a:gd name="connsiteY9" fmla="*/ 27321 h 421021"/>
              <a:gd name="connsiteX10" fmla="*/ 749300 w 4597400"/>
              <a:gd name="connsiteY10" fmla="*/ 141621 h 421021"/>
              <a:gd name="connsiteX11" fmla="*/ 762000 w 4597400"/>
              <a:gd name="connsiteY11" fmla="*/ 179721 h 421021"/>
              <a:gd name="connsiteX12" fmla="*/ 838200 w 4597400"/>
              <a:gd name="connsiteY12" fmla="*/ 230521 h 421021"/>
              <a:gd name="connsiteX13" fmla="*/ 863600 w 4597400"/>
              <a:gd name="connsiteY13" fmla="*/ 268621 h 421021"/>
              <a:gd name="connsiteX14" fmla="*/ 901700 w 4597400"/>
              <a:gd name="connsiteY14" fmla="*/ 306721 h 421021"/>
              <a:gd name="connsiteX15" fmla="*/ 939800 w 4597400"/>
              <a:gd name="connsiteY15" fmla="*/ 332121 h 421021"/>
              <a:gd name="connsiteX16" fmla="*/ 1143000 w 4597400"/>
              <a:gd name="connsiteY16" fmla="*/ 357521 h 421021"/>
              <a:gd name="connsiteX17" fmla="*/ 1524000 w 4597400"/>
              <a:gd name="connsiteY17" fmla="*/ 319421 h 421021"/>
              <a:gd name="connsiteX18" fmla="*/ 1562100 w 4597400"/>
              <a:gd name="connsiteY18" fmla="*/ 294021 h 421021"/>
              <a:gd name="connsiteX19" fmla="*/ 1587500 w 4597400"/>
              <a:gd name="connsiteY19" fmla="*/ 255921 h 421021"/>
              <a:gd name="connsiteX20" fmla="*/ 1625600 w 4597400"/>
              <a:gd name="connsiteY20" fmla="*/ 230521 h 421021"/>
              <a:gd name="connsiteX21" fmla="*/ 1638300 w 4597400"/>
              <a:gd name="connsiteY21" fmla="*/ 179721 h 421021"/>
              <a:gd name="connsiteX22" fmla="*/ 1663700 w 4597400"/>
              <a:gd name="connsiteY22" fmla="*/ 128921 h 421021"/>
              <a:gd name="connsiteX23" fmla="*/ 1701800 w 4597400"/>
              <a:gd name="connsiteY23" fmla="*/ 52721 h 421021"/>
              <a:gd name="connsiteX24" fmla="*/ 1739900 w 4597400"/>
              <a:gd name="connsiteY24" fmla="*/ 141621 h 421021"/>
              <a:gd name="connsiteX25" fmla="*/ 1790700 w 4597400"/>
              <a:gd name="connsiteY25" fmla="*/ 255921 h 421021"/>
              <a:gd name="connsiteX26" fmla="*/ 1828800 w 4597400"/>
              <a:gd name="connsiteY26" fmla="*/ 268621 h 421021"/>
              <a:gd name="connsiteX27" fmla="*/ 1866900 w 4597400"/>
              <a:gd name="connsiteY27" fmla="*/ 294021 h 421021"/>
              <a:gd name="connsiteX28" fmla="*/ 1955800 w 4597400"/>
              <a:gd name="connsiteY28" fmla="*/ 319421 h 421021"/>
              <a:gd name="connsiteX29" fmla="*/ 1993900 w 4597400"/>
              <a:gd name="connsiteY29" fmla="*/ 332121 h 421021"/>
              <a:gd name="connsiteX30" fmla="*/ 2184400 w 4597400"/>
              <a:gd name="connsiteY30" fmla="*/ 357521 h 421021"/>
              <a:gd name="connsiteX31" fmla="*/ 2476500 w 4597400"/>
              <a:gd name="connsiteY31" fmla="*/ 344821 h 421021"/>
              <a:gd name="connsiteX32" fmla="*/ 2552700 w 4597400"/>
              <a:gd name="connsiteY32" fmla="*/ 306721 h 421021"/>
              <a:gd name="connsiteX33" fmla="*/ 2590800 w 4597400"/>
              <a:gd name="connsiteY33" fmla="*/ 294021 h 421021"/>
              <a:gd name="connsiteX34" fmla="*/ 2679700 w 4597400"/>
              <a:gd name="connsiteY34" fmla="*/ 205121 h 421021"/>
              <a:gd name="connsiteX35" fmla="*/ 2705100 w 4597400"/>
              <a:gd name="connsiteY35" fmla="*/ 167021 h 421021"/>
              <a:gd name="connsiteX36" fmla="*/ 2730500 w 4597400"/>
              <a:gd name="connsiteY36" fmla="*/ 90821 h 421021"/>
              <a:gd name="connsiteX37" fmla="*/ 2794000 w 4597400"/>
              <a:gd name="connsiteY37" fmla="*/ 179721 h 421021"/>
              <a:gd name="connsiteX38" fmla="*/ 2921000 w 4597400"/>
              <a:gd name="connsiteY38" fmla="*/ 332121 h 421021"/>
              <a:gd name="connsiteX39" fmla="*/ 2959100 w 4597400"/>
              <a:gd name="connsiteY39" fmla="*/ 357521 h 421021"/>
              <a:gd name="connsiteX40" fmla="*/ 3009900 w 4597400"/>
              <a:gd name="connsiteY40" fmla="*/ 370221 h 421021"/>
              <a:gd name="connsiteX41" fmla="*/ 3060700 w 4597400"/>
              <a:gd name="connsiteY41" fmla="*/ 395621 h 421021"/>
              <a:gd name="connsiteX42" fmla="*/ 3530600 w 4597400"/>
              <a:gd name="connsiteY42" fmla="*/ 370221 h 421021"/>
              <a:gd name="connsiteX43" fmla="*/ 3568700 w 4597400"/>
              <a:gd name="connsiteY43" fmla="*/ 357521 h 421021"/>
              <a:gd name="connsiteX44" fmla="*/ 3644900 w 4597400"/>
              <a:gd name="connsiteY44" fmla="*/ 281321 h 421021"/>
              <a:gd name="connsiteX45" fmla="*/ 3683000 w 4597400"/>
              <a:gd name="connsiteY45" fmla="*/ 205121 h 421021"/>
              <a:gd name="connsiteX46" fmla="*/ 3721100 w 4597400"/>
              <a:gd name="connsiteY46" fmla="*/ 192421 h 421021"/>
              <a:gd name="connsiteX47" fmla="*/ 3733800 w 4597400"/>
              <a:gd name="connsiteY47" fmla="*/ 154321 h 421021"/>
              <a:gd name="connsiteX48" fmla="*/ 3771900 w 4597400"/>
              <a:gd name="connsiteY48" fmla="*/ 65421 h 421021"/>
              <a:gd name="connsiteX49" fmla="*/ 3835400 w 4597400"/>
              <a:gd name="connsiteY49" fmla="*/ 90821 h 421021"/>
              <a:gd name="connsiteX50" fmla="*/ 3911600 w 4597400"/>
              <a:gd name="connsiteY50" fmla="*/ 154321 h 421021"/>
              <a:gd name="connsiteX51" fmla="*/ 3962400 w 4597400"/>
              <a:gd name="connsiteY51" fmla="*/ 217821 h 421021"/>
              <a:gd name="connsiteX52" fmla="*/ 4051300 w 4597400"/>
              <a:gd name="connsiteY52" fmla="*/ 281321 h 421021"/>
              <a:gd name="connsiteX53" fmla="*/ 4089400 w 4597400"/>
              <a:gd name="connsiteY53" fmla="*/ 306721 h 421021"/>
              <a:gd name="connsiteX54" fmla="*/ 4203700 w 4597400"/>
              <a:gd name="connsiteY54" fmla="*/ 332121 h 421021"/>
              <a:gd name="connsiteX55" fmla="*/ 4241800 w 4597400"/>
              <a:gd name="connsiteY55" fmla="*/ 344821 h 421021"/>
              <a:gd name="connsiteX56" fmla="*/ 4597400 w 4597400"/>
              <a:gd name="connsiteY56" fmla="*/ 357521 h 42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97400" h="421021">
                <a:moveTo>
                  <a:pt x="0" y="421021"/>
                </a:moveTo>
                <a:cubicBezTo>
                  <a:pt x="34755" y="418348"/>
                  <a:pt x="211971" y="407349"/>
                  <a:pt x="266700" y="395621"/>
                </a:cubicBezTo>
                <a:cubicBezTo>
                  <a:pt x="355396" y="376615"/>
                  <a:pt x="321754" y="378676"/>
                  <a:pt x="381000" y="344821"/>
                </a:cubicBezTo>
                <a:cubicBezTo>
                  <a:pt x="565990" y="239112"/>
                  <a:pt x="327419" y="377961"/>
                  <a:pt x="469900" y="306721"/>
                </a:cubicBezTo>
                <a:cubicBezTo>
                  <a:pt x="512117" y="285613"/>
                  <a:pt x="517556" y="271298"/>
                  <a:pt x="546100" y="230521"/>
                </a:cubicBezTo>
                <a:cubicBezTo>
                  <a:pt x="563606" y="205512"/>
                  <a:pt x="579967" y="179721"/>
                  <a:pt x="596900" y="154321"/>
                </a:cubicBezTo>
                <a:lnTo>
                  <a:pt x="622300" y="116221"/>
                </a:lnTo>
                <a:cubicBezTo>
                  <a:pt x="626533" y="99288"/>
                  <a:pt x="631214" y="82460"/>
                  <a:pt x="635000" y="65421"/>
                </a:cubicBezTo>
                <a:cubicBezTo>
                  <a:pt x="639683" y="44349"/>
                  <a:pt x="630431" y="14873"/>
                  <a:pt x="647700" y="1921"/>
                </a:cubicBezTo>
                <a:cubicBezTo>
                  <a:pt x="659911" y="-7237"/>
                  <a:pt x="673100" y="18854"/>
                  <a:pt x="685800" y="27321"/>
                </a:cubicBezTo>
                <a:cubicBezTo>
                  <a:pt x="716880" y="120560"/>
                  <a:pt x="692268" y="84589"/>
                  <a:pt x="749300" y="141621"/>
                </a:cubicBezTo>
                <a:cubicBezTo>
                  <a:pt x="753533" y="154321"/>
                  <a:pt x="752534" y="170255"/>
                  <a:pt x="762000" y="179721"/>
                </a:cubicBezTo>
                <a:cubicBezTo>
                  <a:pt x="783586" y="201307"/>
                  <a:pt x="838200" y="230521"/>
                  <a:pt x="838200" y="230521"/>
                </a:cubicBezTo>
                <a:cubicBezTo>
                  <a:pt x="846667" y="243221"/>
                  <a:pt x="853829" y="256895"/>
                  <a:pt x="863600" y="268621"/>
                </a:cubicBezTo>
                <a:cubicBezTo>
                  <a:pt x="875098" y="282419"/>
                  <a:pt x="887902" y="295223"/>
                  <a:pt x="901700" y="306721"/>
                </a:cubicBezTo>
                <a:cubicBezTo>
                  <a:pt x="913426" y="316492"/>
                  <a:pt x="926148" y="325295"/>
                  <a:pt x="939800" y="332121"/>
                </a:cubicBezTo>
                <a:cubicBezTo>
                  <a:pt x="994626" y="359534"/>
                  <a:pt x="1111488" y="355097"/>
                  <a:pt x="1143000" y="357521"/>
                </a:cubicBezTo>
                <a:cubicBezTo>
                  <a:pt x="1319815" y="350448"/>
                  <a:pt x="1397341" y="382751"/>
                  <a:pt x="1524000" y="319421"/>
                </a:cubicBezTo>
                <a:cubicBezTo>
                  <a:pt x="1537652" y="312595"/>
                  <a:pt x="1549400" y="302488"/>
                  <a:pt x="1562100" y="294021"/>
                </a:cubicBezTo>
                <a:cubicBezTo>
                  <a:pt x="1570567" y="281321"/>
                  <a:pt x="1576707" y="266714"/>
                  <a:pt x="1587500" y="255921"/>
                </a:cubicBezTo>
                <a:cubicBezTo>
                  <a:pt x="1598293" y="245128"/>
                  <a:pt x="1617133" y="243221"/>
                  <a:pt x="1625600" y="230521"/>
                </a:cubicBezTo>
                <a:cubicBezTo>
                  <a:pt x="1635282" y="215998"/>
                  <a:pt x="1632171" y="196064"/>
                  <a:pt x="1638300" y="179721"/>
                </a:cubicBezTo>
                <a:cubicBezTo>
                  <a:pt x="1644947" y="161994"/>
                  <a:pt x="1656242" y="146322"/>
                  <a:pt x="1663700" y="128921"/>
                </a:cubicBezTo>
                <a:cubicBezTo>
                  <a:pt x="1695248" y="55309"/>
                  <a:pt x="1652987" y="125940"/>
                  <a:pt x="1701800" y="52721"/>
                </a:cubicBezTo>
                <a:cubicBezTo>
                  <a:pt x="1735395" y="187102"/>
                  <a:pt x="1689783" y="28857"/>
                  <a:pt x="1739900" y="141621"/>
                </a:cubicBezTo>
                <a:cubicBezTo>
                  <a:pt x="1751676" y="168116"/>
                  <a:pt x="1760967" y="232135"/>
                  <a:pt x="1790700" y="255921"/>
                </a:cubicBezTo>
                <a:cubicBezTo>
                  <a:pt x="1801153" y="264284"/>
                  <a:pt x="1816826" y="262634"/>
                  <a:pt x="1828800" y="268621"/>
                </a:cubicBezTo>
                <a:cubicBezTo>
                  <a:pt x="1842452" y="275447"/>
                  <a:pt x="1853248" y="287195"/>
                  <a:pt x="1866900" y="294021"/>
                </a:cubicBezTo>
                <a:cubicBezTo>
                  <a:pt x="1887200" y="304171"/>
                  <a:pt x="1936811" y="313996"/>
                  <a:pt x="1955800" y="319421"/>
                </a:cubicBezTo>
                <a:cubicBezTo>
                  <a:pt x="1968672" y="323099"/>
                  <a:pt x="1980773" y="329496"/>
                  <a:pt x="1993900" y="332121"/>
                </a:cubicBezTo>
                <a:cubicBezTo>
                  <a:pt x="2023111" y="337963"/>
                  <a:pt x="2159676" y="354430"/>
                  <a:pt x="2184400" y="357521"/>
                </a:cubicBezTo>
                <a:cubicBezTo>
                  <a:pt x="2281767" y="353288"/>
                  <a:pt x="2379328" y="352296"/>
                  <a:pt x="2476500" y="344821"/>
                </a:cubicBezTo>
                <a:cubicBezTo>
                  <a:pt x="2514226" y="341919"/>
                  <a:pt x="2520398" y="322872"/>
                  <a:pt x="2552700" y="306721"/>
                </a:cubicBezTo>
                <a:cubicBezTo>
                  <a:pt x="2564674" y="300734"/>
                  <a:pt x="2578100" y="298254"/>
                  <a:pt x="2590800" y="294021"/>
                </a:cubicBezTo>
                <a:cubicBezTo>
                  <a:pt x="2649026" y="206682"/>
                  <a:pt x="2612640" y="227474"/>
                  <a:pt x="2679700" y="205121"/>
                </a:cubicBezTo>
                <a:cubicBezTo>
                  <a:pt x="2688167" y="192421"/>
                  <a:pt x="2698901" y="180969"/>
                  <a:pt x="2705100" y="167021"/>
                </a:cubicBezTo>
                <a:cubicBezTo>
                  <a:pt x="2715974" y="142555"/>
                  <a:pt x="2730500" y="90821"/>
                  <a:pt x="2730500" y="90821"/>
                </a:cubicBezTo>
                <a:cubicBezTo>
                  <a:pt x="2813079" y="214689"/>
                  <a:pt x="2683731" y="22194"/>
                  <a:pt x="2794000" y="179721"/>
                </a:cubicBezTo>
                <a:cubicBezTo>
                  <a:pt x="2834999" y="238291"/>
                  <a:pt x="2858193" y="290250"/>
                  <a:pt x="2921000" y="332121"/>
                </a:cubicBezTo>
                <a:cubicBezTo>
                  <a:pt x="2933700" y="340588"/>
                  <a:pt x="2945071" y="351508"/>
                  <a:pt x="2959100" y="357521"/>
                </a:cubicBezTo>
                <a:cubicBezTo>
                  <a:pt x="2975143" y="364397"/>
                  <a:pt x="2993557" y="364092"/>
                  <a:pt x="3009900" y="370221"/>
                </a:cubicBezTo>
                <a:cubicBezTo>
                  <a:pt x="3027627" y="376868"/>
                  <a:pt x="3043767" y="387154"/>
                  <a:pt x="3060700" y="395621"/>
                </a:cubicBezTo>
                <a:cubicBezTo>
                  <a:pt x="3217333" y="387154"/>
                  <a:pt x="3374177" y="381953"/>
                  <a:pt x="3530600" y="370221"/>
                </a:cubicBezTo>
                <a:cubicBezTo>
                  <a:pt x="3543949" y="369220"/>
                  <a:pt x="3558133" y="365740"/>
                  <a:pt x="3568700" y="357521"/>
                </a:cubicBezTo>
                <a:cubicBezTo>
                  <a:pt x="3597054" y="335468"/>
                  <a:pt x="3644900" y="281321"/>
                  <a:pt x="3644900" y="281321"/>
                </a:cubicBezTo>
                <a:cubicBezTo>
                  <a:pt x="3653266" y="256222"/>
                  <a:pt x="3660619" y="223026"/>
                  <a:pt x="3683000" y="205121"/>
                </a:cubicBezTo>
                <a:cubicBezTo>
                  <a:pt x="3693453" y="196758"/>
                  <a:pt x="3708400" y="196654"/>
                  <a:pt x="3721100" y="192421"/>
                </a:cubicBezTo>
                <a:cubicBezTo>
                  <a:pt x="3725333" y="179721"/>
                  <a:pt x="3728527" y="166626"/>
                  <a:pt x="3733800" y="154321"/>
                </a:cubicBezTo>
                <a:cubicBezTo>
                  <a:pt x="3780880" y="44467"/>
                  <a:pt x="3742116" y="154772"/>
                  <a:pt x="3771900" y="65421"/>
                </a:cubicBezTo>
                <a:cubicBezTo>
                  <a:pt x="3793067" y="73888"/>
                  <a:pt x="3815010" y="80626"/>
                  <a:pt x="3835400" y="90821"/>
                </a:cubicBezTo>
                <a:cubicBezTo>
                  <a:pt x="3870763" y="108502"/>
                  <a:pt x="3883513" y="126234"/>
                  <a:pt x="3911600" y="154321"/>
                </a:cubicBezTo>
                <a:cubicBezTo>
                  <a:pt x="3936324" y="228494"/>
                  <a:pt x="3904955" y="160376"/>
                  <a:pt x="3962400" y="217821"/>
                </a:cubicBezTo>
                <a:cubicBezTo>
                  <a:pt x="4032561" y="287982"/>
                  <a:pt x="3962164" y="259037"/>
                  <a:pt x="4051300" y="281321"/>
                </a:cubicBezTo>
                <a:cubicBezTo>
                  <a:pt x="4064000" y="289788"/>
                  <a:pt x="4075371" y="300708"/>
                  <a:pt x="4089400" y="306721"/>
                </a:cubicBezTo>
                <a:cubicBezTo>
                  <a:pt x="4107652" y="314543"/>
                  <a:pt x="4189234" y="328505"/>
                  <a:pt x="4203700" y="332121"/>
                </a:cubicBezTo>
                <a:cubicBezTo>
                  <a:pt x="4216687" y="335368"/>
                  <a:pt x="4228447" y="343867"/>
                  <a:pt x="4241800" y="344821"/>
                </a:cubicBezTo>
                <a:cubicBezTo>
                  <a:pt x="4426706" y="358029"/>
                  <a:pt x="4470802" y="357521"/>
                  <a:pt x="4597400" y="35752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9019640" y="2890582"/>
            <a:ext cx="1563573" cy="421021"/>
          </a:xfrm>
          <a:custGeom>
            <a:avLst/>
            <a:gdLst>
              <a:gd name="connsiteX0" fmla="*/ 0 w 4597400"/>
              <a:gd name="connsiteY0" fmla="*/ 421021 h 421021"/>
              <a:gd name="connsiteX1" fmla="*/ 266700 w 4597400"/>
              <a:gd name="connsiteY1" fmla="*/ 395621 h 421021"/>
              <a:gd name="connsiteX2" fmla="*/ 381000 w 4597400"/>
              <a:gd name="connsiteY2" fmla="*/ 344821 h 421021"/>
              <a:gd name="connsiteX3" fmla="*/ 469900 w 4597400"/>
              <a:gd name="connsiteY3" fmla="*/ 306721 h 421021"/>
              <a:gd name="connsiteX4" fmla="*/ 546100 w 4597400"/>
              <a:gd name="connsiteY4" fmla="*/ 230521 h 421021"/>
              <a:gd name="connsiteX5" fmla="*/ 596900 w 4597400"/>
              <a:gd name="connsiteY5" fmla="*/ 154321 h 421021"/>
              <a:gd name="connsiteX6" fmla="*/ 622300 w 4597400"/>
              <a:gd name="connsiteY6" fmla="*/ 116221 h 421021"/>
              <a:gd name="connsiteX7" fmla="*/ 635000 w 4597400"/>
              <a:gd name="connsiteY7" fmla="*/ 65421 h 421021"/>
              <a:gd name="connsiteX8" fmla="*/ 647700 w 4597400"/>
              <a:gd name="connsiteY8" fmla="*/ 1921 h 421021"/>
              <a:gd name="connsiteX9" fmla="*/ 685800 w 4597400"/>
              <a:gd name="connsiteY9" fmla="*/ 27321 h 421021"/>
              <a:gd name="connsiteX10" fmla="*/ 749300 w 4597400"/>
              <a:gd name="connsiteY10" fmla="*/ 141621 h 421021"/>
              <a:gd name="connsiteX11" fmla="*/ 762000 w 4597400"/>
              <a:gd name="connsiteY11" fmla="*/ 179721 h 421021"/>
              <a:gd name="connsiteX12" fmla="*/ 838200 w 4597400"/>
              <a:gd name="connsiteY12" fmla="*/ 230521 h 421021"/>
              <a:gd name="connsiteX13" fmla="*/ 863600 w 4597400"/>
              <a:gd name="connsiteY13" fmla="*/ 268621 h 421021"/>
              <a:gd name="connsiteX14" fmla="*/ 901700 w 4597400"/>
              <a:gd name="connsiteY14" fmla="*/ 306721 h 421021"/>
              <a:gd name="connsiteX15" fmla="*/ 939800 w 4597400"/>
              <a:gd name="connsiteY15" fmla="*/ 332121 h 421021"/>
              <a:gd name="connsiteX16" fmla="*/ 1143000 w 4597400"/>
              <a:gd name="connsiteY16" fmla="*/ 357521 h 421021"/>
              <a:gd name="connsiteX17" fmla="*/ 1524000 w 4597400"/>
              <a:gd name="connsiteY17" fmla="*/ 319421 h 421021"/>
              <a:gd name="connsiteX18" fmla="*/ 1562100 w 4597400"/>
              <a:gd name="connsiteY18" fmla="*/ 294021 h 421021"/>
              <a:gd name="connsiteX19" fmla="*/ 1587500 w 4597400"/>
              <a:gd name="connsiteY19" fmla="*/ 255921 h 421021"/>
              <a:gd name="connsiteX20" fmla="*/ 1625600 w 4597400"/>
              <a:gd name="connsiteY20" fmla="*/ 230521 h 421021"/>
              <a:gd name="connsiteX21" fmla="*/ 1638300 w 4597400"/>
              <a:gd name="connsiteY21" fmla="*/ 179721 h 421021"/>
              <a:gd name="connsiteX22" fmla="*/ 1663700 w 4597400"/>
              <a:gd name="connsiteY22" fmla="*/ 128921 h 421021"/>
              <a:gd name="connsiteX23" fmla="*/ 1701800 w 4597400"/>
              <a:gd name="connsiteY23" fmla="*/ 52721 h 421021"/>
              <a:gd name="connsiteX24" fmla="*/ 1739900 w 4597400"/>
              <a:gd name="connsiteY24" fmla="*/ 141621 h 421021"/>
              <a:gd name="connsiteX25" fmla="*/ 1790700 w 4597400"/>
              <a:gd name="connsiteY25" fmla="*/ 255921 h 421021"/>
              <a:gd name="connsiteX26" fmla="*/ 1828800 w 4597400"/>
              <a:gd name="connsiteY26" fmla="*/ 268621 h 421021"/>
              <a:gd name="connsiteX27" fmla="*/ 1866900 w 4597400"/>
              <a:gd name="connsiteY27" fmla="*/ 294021 h 421021"/>
              <a:gd name="connsiteX28" fmla="*/ 1955800 w 4597400"/>
              <a:gd name="connsiteY28" fmla="*/ 319421 h 421021"/>
              <a:gd name="connsiteX29" fmla="*/ 1993900 w 4597400"/>
              <a:gd name="connsiteY29" fmla="*/ 332121 h 421021"/>
              <a:gd name="connsiteX30" fmla="*/ 2184400 w 4597400"/>
              <a:gd name="connsiteY30" fmla="*/ 357521 h 421021"/>
              <a:gd name="connsiteX31" fmla="*/ 2476500 w 4597400"/>
              <a:gd name="connsiteY31" fmla="*/ 344821 h 421021"/>
              <a:gd name="connsiteX32" fmla="*/ 2552700 w 4597400"/>
              <a:gd name="connsiteY32" fmla="*/ 306721 h 421021"/>
              <a:gd name="connsiteX33" fmla="*/ 2590800 w 4597400"/>
              <a:gd name="connsiteY33" fmla="*/ 294021 h 421021"/>
              <a:gd name="connsiteX34" fmla="*/ 2679700 w 4597400"/>
              <a:gd name="connsiteY34" fmla="*/ 205121 h 421021"/>
              <a:gd name="connsiteX35" fmla="*/ 2705100 w 4597400"/>
              <a:gd name="connsiteY35" fmla="*/ 167021 h 421021"/>
              <a:gd name="connsiteX36" fmla="*/ 2730500 w 4597400"/>
              <a:gd name="connsiteY36" fmla="*/ 90821 h 421021"/>
              <a:gd name="connsiteX37" fmla="*/ 2794000 w 4597400"/>
              <a:gd name="connsiteY37" fmla="*/ 179721 h 421021"/>
              <a:gd name="connsiteX38" fmla="*/ 2921000 w 4597400"/>
              <a:gd name="connsiteY38" fmla="*/ 332121 h 421021"/>
              <a:gd name="connsiteX39" fmla="*/ 2959100 w 4597400"/>
              <a:gd name="connsiteY39" fmla="*/ 357521 h 421021"/>
              <a:gd name="connsiteX40" fmla="*/ 3009900 w 4597400"/>
              <a:gd name="connsiteY40" fmla="*/ 370221 h 421021"/>
              <a:gd name="connsiteX41" fmla="*/ 3060700 w 4597400"/>
              <a:gd name="connsiteY41" fmla="*/ 395621 h 421021"/>
              <a:gd name="connsiteX42" fmla="*/ 3530600 w 4597400"/>
              <a:gd name="connsiteY42" fmla="*/ 370221 h 421021"/>
              <a:gd name="connsiteX43" fmla="*/ 3568700 w 4597400"/>
              <a:gd name="connsiteY43" fmla="*/ 357521 h 421021"/>
              <a:gd name="connsiteX44" fmla="*/ 3644900 w 4597400"/>
              <a:gd name="connsiteY44" fmla="*/ 281321 h 421021"/>
              <a:gd name="connsiteX45" fmla="*/ 3683000 w 4597400"/>
              <a:gd name="connsiteY45" fmla="*/ 205121 h 421021"/>
              <a:gd name="connsiteX46" fmla="*/ 3721100 w 4597400"/>
              <a:gd name="connsiteY46" fmla="*/ 192421 h 421021"/>
              <a:gd name="connsiteX47" fmla="*/ 3733800 w 4597400"/>
              <a:gd name="connsiteY47" fmla="*/ 154321 h 421021"/>
              <a:gd name="connsiteX48" fmla="*/ 3771900 w 4597400"/>
              <a:gd name="connsiteY48" fmla="*/ 65421 h 421021"/>
              <a:gd name="connsiteX49" fmla="*/ 3835400 w 4597400"/>
              <a:gd name="connsiteY49" fmla="*/ 90821 h 421021"/>
              <a:gd name="connsiteX50" fmla="*/ 3911600 w 4597400"/>
              <a:gd name="connsiteY50" fmla="*/ 154321 h 421021"/>
              <a:gd name="connsiteX51" fmla="*/ 3962400 w 4597400"/>
              <a:gd name="connsiteY51" fmla="*/ 217821 h 421021"/>
              <a:gd name="connsiteX52" fmla="*/ 4051300 w 4597400"/>
              <a:gd name="connsiteY52" fmla="*/ 281321 h 421021"/>
              <a:gd name="connsiteX53" fmla="*/ 4089400 w 4597400"/>
              <a:gd name="connsiteY53" fmla="*/ 306721 h 421021"/>
              <a:gd name="connsiteX54" fmla="*/ 4203700 w 4597400"/>
              <a:gd name="connsiteY54" fmla="*/ 332121 h 421021"/>
              <a:gd name="connsiteX55" fmla="*/ 4241800 w 4597400"/>
              <a:gd name="connsiteY55" fmla="*/ 344821 h 421021"/>
              <a:gd name="connsiteX56" fmla="*/ 4597400 w 4597400"/>
              <a:gd name="connsiteY56" fmla="*/ 357521 h 42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97400" h="421021">
                <a:moveTo>
                  <a:pt x="0" y="421021"/>
                </a:moveTo>
                <a:cubicBezTo>
                  <a:pt x="34755" y="418348"/>
                  <a:pt x="211971" y="407349"/>
                  <a:pt x="266700" y="395621"/>
                </a:cubicBezTo>
                <a:cubicBezTo>
                  <a:pt x="355396" y="376615"/>
                  <a:pt x="321754" y="378676"/>
                  <a:pt x="381000" y="344821"/>
                </a:cubicBezTo>
                <a:cubicBezTo>
                  <a:pt x="565990" y="239112"/>
                  <a:pt x="327419" y="377961"/>
                  <a:pt x="469900" y="306721"/>
                </a:cubicBezTo>
                <a:cubicBezTo>
                  <a:pt x="512117" y="285613"/>
                  <a:pt x="517556" y="271298"/>
                  <a:pt x="546100" y="230521"/>
                </a:cubicBezTo>
                <a:cubicBezTo>
                  <a:pt x="563606" y="205512"/>
                  <a:pt x="579967" y="179721"/>
                  <a:pt x="596900" y="154321"/>
                </a:cubicBezTo>
                <a:lnTo>
                  <a:pt x="622300" y="116221"/>
                </a:lnTo>
                <a:cubicBezTo>
                  <a:pt x="626533" y="99288"/>
                  <a:pt x="631214" y="82460"/>
                  <a:pt x="635000" y="65421"/>
                </a:cubicBezTo>
                <a:cubicBezTo>
                  <a:pt x="639683" y="44349"/>
                  <a:pt x="630431" y="14873"/>
                  <a:pt x="647700" y="1921"/>
                </a:cubicBezTo>
                <a:cubicBezTo>
                  <a:pt x="659911" y="-7237"/>
                  <a:pt x="673100" y="18854"/>
                  <a:pt x="685800" y="27321"/>
                </a:cubicBezTo>
                <a:cubicBezTo>
                  <a:pt x="716880" y="120560"/>
                  <a:pt x="692268" y="84589"/>
                  <a:pt x="749300" y="141621"/>
                </a:cubicBezTo>
                <a:cubicBezTo>
                  <a:pt x="753533" y="154321"/>
                  <a:pt x="752534" y="170255"/>
                  <a:pt x="762000" y="179721"/>
                </a:cubicBezTo>
                <a:cubicBezTo>
                  <a:pt x="783586" y="201307"/>
                  <a:pt x="838200" y="230521"/>
                  <a:pt x="838200" y="230521"/>
                </a:cubicBezTo>
                <a:cubicBezTo>
                  <a:pt x="846667" y="243221"/>
                  <a:pt x="853829" y="256895"/>
                  <a:pt x="863600" y="268621"/>
                </a:cubicBezTo>
                <a:cubicBezTo>
                  <a:pt x="875098" y="282419"/>
                  <a:pt x="887902" y="295223"/>
                  <a:pt x="901700" y="306721"/>
                </a:cubicBezTo>
                <a:cubicBezTo>
                  <a:pt x="913426" y="316492"/>
                  <a:pt x="926148" y="325295"/>
                  <a:pt x="939800" y="332121"/>
                </a:cubicBezTo>
                <a:cubicBezTo>
                  <a:pt x="994626" y="359534"/>
                  <a:pt x="1111488" y="355097"/>
                  <a:pt x="1143000" y="357521"/>
                </a:cubicBezTo>
                <a:cubicBezTo>
                  <a:pt x="1319815" y="350448"/>
                  <a:pt x="1397341" y="382751"/>
                  <a:pt x="1524000" y="319421"/>
                </a:cubicBezTo>
                <a:cubicBezTo>
                  <a:pt x="1537652" y="312595"/>
                  <a:pt x="1549400" y="302488"/>
                  <a:pt x="1562100" y="294021"/>
                </a:cubicBezTo>
                <a:cubicBezTo>
                  <a:pt x="1570567" y="281321"/>
                  <a:pt x="1576707" y="266714"/>
                  <a:pt x="1587500" y="255921"/>
                </a:cubicBezTo>
                <a:cubicBezTo>
                  <a:pt x="1598293" y="245128"/>
                  <a:pt x="1617133" y="243221"/>
                  <a:pt x="1625600" y="230521"/>
                </a:cubicBezTo>
                <a:cubicBezTo>
                  <a:pt x="1635282" y="215998"/>
                  <a:pt x="1632171" y="196064"/>
                  <a:pt x="1638300" y="179721"/>
                </a:cubicBezTo>
                <a:cubicBezTo>
                  <a:pt x="1644947" y="161994"/>
                  <a:pt x="1656242" y="146322"/>
                  <a:pt x="1663700" y="128921"/>
                </a:cubicBezTo>
                <a:cubicBezTo>
                  <a:pt x="1695248" y="55309"/>
                  <a:pt x="1652987" y="125940"/>
                  <a:pt x="1701800" y="52721"/>
                </a:cubicBezTo>
                <a:cubicBezTo>
                  <a:pt x="1735395" y="187102"/>
                  <a:pt x="1689783" y="28857"/>
                  <a:pt x="1739900" y="141621"/>
                </a:cubicBezTo>
                <a:cubicBezTo>
                  <a:pt x="1751676" y="168116"/>
                  <a:pt x="1760967" y="232135"/>
                  <a:pt x="1790700" y="255921"/>
                </a:cubicBezTo>
                <a:cubicBezTo>
                  <a:pt x="1801153" y="264284"/>
                  <a:pt x="1816826" y="262634"/>
                  <a:pt x="1828800" y="268621"/>
                </a:cubicBezTo>
                <a:cubicBezTo>
                  <a:pt x="1842452" y="275447"/>
                  <a:pt x="1853248" y="287195"/>
                  <a:pt x="1866900" y="294021"/>
                </a:cubicBezTo>
                <a:cubicBezTo>
                  <a:pt x="1887200" y="304171"/>
                  <a:pt x="1936811" y="313996"/>
                  <a:pt x="1955800" y="319421"/>
                </a:cubicBezTo>
                <a:cubicBezTo>
                  <a:pt x="1968672" y="323099"/>
                  <a:pt x="1980773" y="329496"/>
                  <a:pt x="1993900" y="332121"/>
                </a:cubicBezTo>
                <a:cubicBezTo>
                  <a:pt x="2023111" y="337963"/>
                  <a:pt x="2159676" y="354430"/>
                  <a:pt x="2184400" y="357521"/>
                </a:cubicBezTo>
                <a:cubicBezTo>
                  <a:pt x="2281767" y="353288"/>
                  <a:pt x="2379328" y="352296"/>
                  <a:pt x="2476500" y="344821"/>
                </a:cubicBezTo>
                <a:cubicBezTo>
                  <a:pt x="2514226" y="341919"/>
                  <a:pt x="2520398" y="322872"/>
                  <a:pt x="2552700" y="306721"/>
                </a:cubicBezTo>
                <a:cubicBezTo>
                  <a:pt x="2564674" y="300734"/>
                  <a:pt x="2578100" y="298254"/>
                  <a:pt x="2590800" y="294021"/>
                </a:cubicBezTo>
                <a:cubicBezTo>
                  <a:pt x="2649026" y="206682"/>
                  <a:pt x="2612640" y="227474"/>
                  <a:pt x="2679700" y="205121"/>
                </a:cubicBezTo>
                <a:cubicBezTo>
                  <a:pt x="2688167" y="192421"/>
                  <a:pt x="2698901" y="180969"/>
                  <a:pt x="2705100" y="167021"/>
                </a:cubicBezTo>
                <a:cubicBezTo>
                  <a:pt x="2715974" y="142555"/>
                  <a:pt x="2730500" y="90821"/>
                  <a:pt x="2730500" y="90821"/>
                </a:cubicBezTo>
                <a:cubicBezTo>
                  <a:pt x="2813079" y="214689"/>
                  <a:pt x="2683731" y="22194"/>
                  <a:pt x="2794000" y="179721"/>
                </a:cubicBezTo>
                <a:cubicBezTo>
                  <a:pt x="2834999" y="238291"/>
                  <a:pt x="2858193" y="290250"/>
                  <a:pt x="2921000" y="332121"/>
                </a:cubicBezTo>
                <a:cubicBezTo>
                  <a:pt x="2933700" y="340588"/>
                  <a:pt x="2945071" y="351508"/>
                  <a:pt x="2959100" y="357521"/>
                </a:cubicBezTo>
                <a:cubicBezTo>
                  <a:pt x="2975143" y="364397"/>
                  <a:pt x="2993557" y="364092"/>
                  <a:pt x="3009900" y="370221"/>
                </a:cubicBezTo>
                <a:cubicBezTo>
                  <a:pt x="3027627" y="376868"/>
                  <a:pt x="3043767" y="387154"/>
                  <a:pt x="3060700" y="395621"/>
                </a:cubicBezTo>
                <a:cubicBezTo>
                  <a:pt x="3217333" y="387154"/>
                  <a:pt x="3374177" y="381953"/>
                  <a:pt x="3530600" y="370221"/>
                </a:cubicBezTo>
                <a:cubicBezTo>
                  <a:pt x="3543949" y="369220"/>
                  <a:pt x="3558133" y="365740"/>
                  <a:pt x="3568700" y="357521"/>
                </a:cubicBezTo>
                <a:cubicBezTo>
                  <a:pt x="3597054" y="335468"/>
                  <a:pt x="3644900" y="281321"/>
                  <a:pt x="3644900" y="281321"/>
                </a:cubicBezTo>
                <a:cubicBezTo>
                  <a:pt x="3653266" y="256222"/>
                  <a:pt x="3660619" y="223026"/>
                  <a:pt x="3683000" y="205121"/>
                </a:cubicBezTo>
                <a:cubicBezTo>
                  <a:pt x="3693453" y="196758"/>
                  <a:pt x="3708400" y="196654"/>
                  <a:pt x="3721100" y="192421"/>
                </a:cubicBezTo>
                <a:cubicBezTo>
                  <a:pt x="3725333" y="179721"/>
                  <a:pt x="3728527" y="166626"/>
                  <a:pt x="3733800" y="154321"/>
                </a:cubicBezTo>
                <a:cubicBezTo>
                  <a:pt x="3780880" y="44467"/>
                  <a:pt x="3742116" y="154772"/>
                  <a:pt x="3771900" y="65421"/>
                </a:cubicBezTo>
                <a:cubicBezTo>
                  <a:pt x="3793067" y="73888"/>
                  <a:pt x="3815010" y="80626"/>
                  <a:pt x="3835400" y="90821"/>
                </a:cubicBezTo>
                <a:cubicBezTo>
                  <a:pt x="3870763" y="108502"/>
                  <a:pt x="3883513" y="126234"/>
                  <a:pt x="3911600" y="154321"/>
                </a:cubicBezTo>
                <a:cubicBezTo>
                  <a:pt x="3936324" y="228494"/>
                  <a:pt x="3904955" y="160376"/>
                  <a:pt x="3962400" y="217821"/>
                </a:cubicBezTo>
                <a:cubicBezTo>
                  <a:pt x="4032561" y="287982"/>
                  <a:pt x="3962164" y="259037"/>
                  <a:pt x="4051300" y="281321"/>
                </a:cubicBezTo>
                <a:cubicBezTo>
                  <a:pt x="4064000" y="289788"/>
                  <a:pt x="4075371" y="300708"/>
                  <a:pt x="4089400" y="306721"/>
                </a:cubicBezTo>
                <a:cubicBezTo>
                  <a:pt x="4107652" y="314543"/>
                  <a:pt x="4189234" y="328505"/>
                  <a:pt x="4203700" y="332121"/>
                </a:cubicBezTo>
                <a:cubicBezTo>
                  <a:pt x="4216687" y="335368"/>
                  <a:pt x="4228447" y="343867"/>
                  <a:pt x="4241800" y="344821"/>
                </a:cubicBezTo>
                <a:cubicBezTo>
                  <a:pt x="4426706" y="358029"/>
                  <a:pt x="4470802" y="357521"/>
                  <a:pt x="4597400" y="35752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stomShape 20"/>
          <p:cNvSpPr/>
          <p:nvPr/>
        </p:nvSpPr>
        <p:spPr>
          <a:xfrm>
            <a:off x="6557634" y="3566122"/>
            <a:ext cx="4310424" cy="315185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21"/>
          <p:cNvSpPr/>
          <p:nvPr/>
        </p:nvSpPr>
        <p:spPr>
          <a:xfrm>
            <a:off x="2327676" y="3566122"/>
            <a:ext cx="4144588" cy="315185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TextShape 3"/>
          <p:cNvSpPr txBox="1"/>
          <p:nvPr/>
        </p:nvSpPr>
        <p:spPr>
          <a:xfrm>
            <a:off x="1983254" y="272911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spc="-1" dirty="0">
                <a:solidFill>
                  <a:schemeClr val="bg1"/>
                </a:solidFill>
                <a:latin typeface="+mj-lt"/>
              </a:rPr>
              <a:t>But, consequences of RSLR are not equal across deltas</a:t>
            </a:r>
            <a:endParaRPr sz="1632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6" name="TextShape 15"/>
          <p:cNvSpPr txBox="1"/>
          <p:nvPr/>
        </p:nvSpPr>
        <p:spPr>
          <a:xfrm>
            <a:off x="332410" y="1992867"/>
            <a:ext cx="2306463" cy="1000915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2400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Coastal </a:t>
            </a:r>
            <a:r>
              <a:rPr lang="en-US" sz="2400" spc="-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development</a:t>
            </a:r>
            <a:endParaRPr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2"/>
          <a:stretch/>
        </p:blipFill>
        <p:spPr>
          <a:xfrm>
            <a:off x="2493511" y="3897794"/>
            <a:ext cx="3861558" cy="2654025"/>
          </a:xfrm>
          <a:prstGeom prst="rect">
            <a:avLst/>
          </a:prstGeom>
          <a:ln>
            <a:noFill/>
          </a:ln>
        </p:spPr>
      </p:pic>
      <p:sp>
        <p:nvSpPr>
          <p:cNvPr id="20" name="TextShape 22"/>
          <p:cNvSpPr txBox="1"/>
          <p:nvPr/>
        </p:nvSpPr>
        <p:spPr>
          <a:xfrm>
            <a:off x="163109" y="3920616"/>
            <a:ext cx="2177267" cy="1324484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2400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Different </a:t>
            </a:r>
            <a:r>
              <a:rPr lang="en-US" sz="2400" spc="-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climo-meterologic</a:t>
            </a:r>
            <a:r>
              <a:rPr lang="en-US" sz="2400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spc="-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conditions</a:t>
            </a:r>
            <a:endParaRPr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TextShape 14"/>
          <p:cNvSpPr txBox="1"/>
          <p:nvPr/>
        </p:nvSpPr>
        <p:spPr>
          <a:xfrm>
            <a:off x="8481720" y="4993681"/>
            <a:ext cx="537334" cy="31404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pc="-1" dirty="0">
                <a:latin typeface="Calibri" charset="0"/>
              </a:rPr>
              <a:t>vs.</a:t>
            </a:r>
            <a:endParaRPr dirty="0"/>
          </a:p>
        </p:txBody>
      </p:sp>
      <p:pic>
        <p:nvPicPr>
          <p:cNvPr id="22" name="Picture 21"/>
          <p:cNvPicPr/>
          <p:nvPr/>
        </p:nvPicPr>
        <p:blipFill>
          <a:blip r:embed="rId3"/>
          <a:stretch/>
        </p:blipFill>
        <p:spPr>
          <a:xfrm>
            <a:off x="6714329" y="4015968"/>
            <a:ext cx="1666845" cy="2223766"/>
          </a:xfrm>
          <a:prstGeom prst="rect">
            <a:avLst/>
          </a:prstGeom>
          <a:ln>
            <a:noFill/>
          </a:ln>
        </p:spPr>
      </p:pic>
      <p:sp>
        <p:nvSpPr>
          <p:cNvPr id="23" name="TextShape 16"/>
          <p:cNvSpPr txBox="1"/>
          <p:nvPr/>
        </p:nvSpPr>
        <p:spPr>
          <a:xfrm>
            <a:off x="10953428" y="3510534"/>
            <a:ext cx="1715813" cy="896366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2400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Coastal </a:t>
            </a:r>
            <a:r>
              <a:rPr lang="en-US" sz="2400" spc="-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defense</a:t>
            </a:r>
            <a:endParaRPr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4"/>
          <a:stretch/>
        </p:blipFill>
        <p:spPr>
          <a:xfrm>
            <a:off x="9019054" y="4043063"/>
            <a:ext cx="1638118" cy="2260002"/>
          </a:xfrm>
          <a:prstGeom prst="rect">
            <a:avLst/>
          </a:prstGeom>
          <a:ln>
            <a:noFill/>
          </a:ln>
        </p:spPr>
      </p:pic>
      <p:sp>
        <p:nvSpPr>
          <p:cNvPr id="25" name="TextShape 18"/>
          <p:cNvSpPr txBox="1"/>
          <p:nvPr/>
        </p:nvSpPr>
        <p:spPr>
          <a:xfrm>
            <a:off x="6640551" y="6249201"/>
            <a:ext cx="2238130" cy="444296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270" spc="-1" dirty="0">
                <a:latin typeface="Calibri" charset="0"/>
              </a:rPr>
              <a:t>Ganges Delta (photo: Irina </a:t>
            </a:r>
            <a:r>
              <a:rPr lang="en-US" sz="1270" spc="-1" dirty="0" err="1">
                <a:latin typeface="Calibri" charset="0"/>
              </a:rPr>
              <a:t>Overeem</a:t>
            </a:r>
            <a:r>
              <a:rPr lang="en-US" sz="1270" spc="-1" dirty="0">
                <a:latin typeface="Calibri" charset="0"/>
              </a:rPr>
              <a:t>)</a:t>
            </a:r>
            <a:endParaRPr sz="1632" dirty="0"/>
          </a:p>
        </p:txBody>
      </p:sp>
      <p:sp>
        <p:nvSpPr>
          <p:cNvPr id="27" name="CustomShape 19"/>
          <p:cNvSpPr/>
          <p:nvPr/>
        </p:nvSpPr>
        <p:spPr>
          <a:xfrm>
            <a:off x="2328534" y="1575440"/>
            <a:ext cx="8537930" cy="190776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CustomShape 1"/>
          <p:cNvSpPr/>
          <p:nvPr/>
        </p:nvSpPr>
        <p:spPr>
          <a:xfrm>
            <a:off x="6673561" y="1824193"/>
            <a:ext cx="4019839" cy="14925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2"/>
          <p:cNvSpPr/>
          <p:nvPr/>
        </p:nvSpPr>
        <p:spPr>
          <a:xfrm>
            <a:off x="2495021" y="1824193"/>
            <a:ext cx="4232403" cy="14925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Freeform 29"/>
          <p:cNvSpPr/>
          <p:nvPr/>
        </p:nvSpPr>
        <p:spPr>
          <a:xfrm>
            <a:off x="2563576" y="2794377"/>
            <a:ext cx="2387643" cy="401879"/>
          </a:xfrm>
          <a:custGeom>
            <a:avLst/>
            <a:gdLst/>
            <a:ahLst/>
            <a:cxnLst/>
            <a:rect l="0" t="0" r="r" b="b"/>
            <a:pathLst>
              <a:path w="7314" h="2679">
                <a:moveTo>
                  <a:pt x="0" y="0"/>
                </a:moveTo>
                <a:cubicBezTo>
                  <a:pt x="225" y="55"/>
                  <a:pt x="450" y="101"/>
                  <a:pt x="676" y="165"/>
                </a:cubicBezTo>
                <a:cubicBezTo>
                  <a:pt x="920" y="234"/>
                  <a:pt x="1157" y="324"/>
                  <a:pt x="1395" y="429"/>
                </a:cubicBezTo>
                <a:cubicBezTo>
                  <a:pt x="1630" y="532"/>
                  <a:pt x="1858" y="651"/>
                  <a:pt x="2093" y="760"/>
                </a:cubicBezTo>
                <a:cubicBezTo>
                  <a:pt x="2323" y="868"/>
                  <a:pt x="2563" y="899"/>
                  <a:pt x="2790" y="1026"/>
                </a:cubicBezTo>
                <a:cubicBezTo>
                  <a:pt x="3016" y="1152"/>
                  <a:pt x="3259" y="1170"/>
                  <a:pt x="3488" y="1289"/>
                </a:cubicBezTo>
                <a:cubicBezTo>
                  <a:pt x="3729" y="1415"/>
                  <a:pt x="3983" y="1485"/>
                  <a:pt x="4231" y="1587"/>
                </a:cubicBezTo>
                <a:cubicBezTo>
                  <a:pt x="4460" y="1682"/>
                  <a:pt x="4695" y="1740"/>
                  <a:pt x="4928" y="1819"/>
                </a:cubicBezTo>
                <a:cubicBezTo>
                  <a:pt x="5157" y="1896"/>
                  <a:pt x="5380" y="1981"/>
                  <a:pt x="5603" y="2083"/>
                </a:cubicBezTo>
                <a:cubicBezTo>
                  <a:pt x="5841" y="2193"/>
                  <a:pt x="6086" y="2241"/>
                  <a:pt x="6323" y="2349"/>
                </a:cubicBezTo>
                <a:cubicBezTo>
                  <a:pt x="6551" y="2452"/>
                  <a:pt x="6797" y="2446"/>
                  <a:pt x="7021" y="2580"/>
                </a:cubicBezTo>
                <a:lnTo>
                  <a:pt x="7247" y="2646"/>
                </a:lnTo>
                <a:lnTo>
                  <a:pt x="7313" y="2678"/>
                </a:lnTo>
              </a:path>
            </a:pathLst>
          </a:custGeom>
          <a:ln w="54720">
            <a:solidFill>
              <a:srgbClr val="808000"/>
            </a:solidFill>
            <a:round/>
          </a:ln>
        </p:spPr>
      </p:sp>
      <p:sp>
        <p:nvSpPr>
          <p:cNvPr id="31" name="CustomShape 6"/>
          <p:cNvSpPr/>
          <p:nvPr/>
        </p:nvSpPr>
        <p:spPr>
          <a:xfrm>
            <a:off x="4652193" y="2296543"/>
            <a:ext cx="165836" cy="912423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CustomShape 7"/>
          <p:cNvSpPr/>
          <p:nvPr/>
        </p:nvSpPr>
        <p:spPr>
          <a:xfrm>
            <a:off x="4320521" y="2794377"/>
            <a:ext cx="248754" cy="331672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" name="CustomShape 8"/>
          <p:cNvSpPr/>
          <p:nvPr/>
        </p:nvSpPr>
        <p:spPr>
          <a:xfrm>
            <a:off x="3988850" y="2545623"/>
            <a:ext cx="248754" cy="497507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" name="Freeform 9"/>
          <p:cNvSpPr/>
          <p:nvPr/>
        </p:nvSpPr>
        <p:spPr>
          <a:xfrm>
            <a:off x="6810343" y="2305378"/>
            <a:ext cx="2387643" cy="874555"/>
          </a:xfrm>
          <a:custGeom>
            <a:avLst/>
            <a:gdLst/>
            <a:ahLst/>
            <a:cxnLst/>
            <a:rect l="0" t="0" r="r" b="b"/>
            <a:pathLst>
              <a:path w="7314" h="2679">
                <a:moveTo>
                  <a:pt x="0" y="0"/>
                </a:moveTo>
                <a:cubicBezTo>
                  <a:pt x="225" y="55"/>
                  <a:pt x="450" y="101"/>
                  <a:pt x="676" y="165"/>
                </a:cubicBezTo>
                <a:cubicBezTo>
                  <a:pt x="920" y="234"/>
                  <a:pt x="1157" y="324"/>
                  <a:pt x="1395" y="429"/>
                </a:cubicBezTo>
                <a:cubicBezTo>
                  <a:pt x="1630" y="532"/>
                  <a:pt x="1858" y="651"/>
                  <a:pt x="2093" y="760"/>
                </a:cubicBezTo>
                <a:cubicBezTo>
                  <a:pt x="2323" y="868"/>
                  <a:pt x="2563" y="899"/>
                  <a:pt x="2790" y="1026"/>
                </a:cubicBezTo>
                <a:cubicBezTo>
                  <a:pt x="3016" y="1152"/>
                  <a:pt x="3259" y="1170"/>
                  <a:pt x="3488" y="1289"/>
                </a:cubicBezTo>
                <a:cubicBezTo>
                  <a:pt x="3729" y="1415"/>
                  <a:pt x="3983" y="1485"/>
                  <a:pt x="4231" y="1587"/>
                </a:cubicBezTo>
                <a:cubicBezTo>
                  <a:pt x="4460" y="1682"/>
                  <a:pt x="4695" y="1740"/>
                  <a:pt x="4928" y="1819"/>
                </a:cubicBezTo>
                <a:cubicBezTo>
                  <a:pt x="5157" y="1896"/>
                  <a:pt x="5380" y="1981"/>
                  <a:pt x="5603" y="2083"/>
                </a:cubicBezTo>
                <a:cubicBezTo>
                  <a:pt x="5841" y="2193"/>
                  <a:pt x="6086" y="2241"/>
                  <a:pt x="6323" y="2349"/>
                </a:cubicBezTo>
                <a:cubicBezTo>
                  <a:pt x="6551" y="2452"/>
                  <a:pt x="6797" y="2446"/>
                  <a:pt x="7021" y="2580"/>
                </a:cubicBezTo>
                <a:lnTo>
                  <a:pt x="7247" y="2646"/>
                </a:lnTo>
                <a:lnTo>
                  <a:pt x="7313" y="2678"/>
                </a:lnTo>
              </a:path>
            </a:pathLst>
          </a:custGeom>
          <a:ln w="54720">
            <a:solidFill>
              <a:srgbClr val="808000"/>
            </a:solidFill>
            <a:round/>
          </a:ln>
        </p:spPr>
      </p:sp>
      <p:sp>
        <p:nvSpPr>
          <p:cNvPr id="36" name="CustomShape 11"/>
          <p:cNvSpPr/>
          <p:nvPr/>
        </p:nvSpPr>
        <p:spPr>
          <a:xfrm>
            <a:off x="7997636" y="1874467"/>
            <a:ext cx="165836" cy="912423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CustomShape 12"/>
          <p:cNvSpPr/>
          <p:nvPr/>
        </p:nvSpPr>
        <p:spPr>
          <a:xfrm>
            <a:off x="7666291" y="2305378"/>
            <a:ext cx="248754" cy="331672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CustomShape 13"/>
          <p:cNvSpPr/>
          <p:nvPr/>
        </p:nvSpPr>
        <p:spPr>
          <a:xfrm>
            <a:off x="7334619" y="2072947"/>
            <a:ext cx="248754" cy="497507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TextShape 17"/>
          <p:cNvSpPr txBox="1"/>
          <p:nvPr/>
        </p:nvSpPr>
        <p:spPr>
          <a:xfrm>
            <a:off x="6321044" y="2451676"/>
            <a:ext cx="549697" cy="31404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2000" spc="-1" dirty="0">
                <a:latin typeface="Calibri" charset="0"/>
              </a:rPr>
              <a:t>vs.</a:t>
            </a:r>
            <a:endParaRPr sz="2000" dirty="0"/>
          </a:p>
        </p:txBody>
      </p:sp>
      <p:sp>
        <p:nvSpPr>
          <p:cNvPr id="40" name="Freeform 39"/>
          <p:cNvSpPr/>
          <p:nvPr/>
        </p:nvSpPr>
        <p:spPr>
          <a:xfrm>
            <a:off x="4799536" y="2895694"/>
            <a:ext cx="1563573" cy="421021"/>
          </a:xfrm>
          <a:custGeom>
            <a:avLst/>
            <a:gdLst>
              <a:gd name="connsiteX0" fmla="*/ 0 w 4597400"/>
              <a:gd name="connsiteY0" fmla="*/ 421021 h 421021"/>
              <a:gd name="connsiteX1" fmla="*/ 266700 w 4597400"/>
              <a:gd name="connsiteY1" fmla="*/ 395621 h 421021"/>
              <a:gd name="connsiteX2" fmla="*/ 381000 w 4597400"/>
              <a:gd name="connsiteY2" fmla="*/ 344821 h 421021"/>
              <a:gd name="connsiteX3" fmla="*/ 469900 w 4597400"/>
              <a:gd name="connsiteY3" fmla="*/ 306721 h 421021"/>
              <a:gd name="connsiteX4" fmla="*/ 546100 w 4597400"/>
              <a:gd name="connsiteY4" fmla="*/ 230521 h 421021"/>
              <a:gd name="connsiteX5" fmla="*/ 596900 w 4597400"/>
              <a:gd name="connsiteY5" fmla="*/ 154321 h 421021"/>
              <a:gd name="connsiteX6" fmla="*/ 622300 w 4597400"/>
              <a:gd name="connsiteY6" fmla="*/ 116221 h 421021"/>
              <a:gd name="connsiteX7" fmla="*/ 635000 w 4597400"/>
              <a:gd name="connsiteY7" fmla="*/ 65421 h 421021"/>
              <a:gd name="connsiteX8" fmla="*/ 647700 w 4597400"/>
              <a:gd name="connsiteY8" fmla="*/ 1921 h 421021"/>
              <a:gd name="connsiteX9" fmla="*/ 685800 w 4597400"/>
              <a:gd name="connsiteY9" fmla="*/ 27321 h 421021"/>
              <a:gd name="connsiteX10" fmla="*/ 749300 w 4597400"/>
              <a:gd name="connsiteY10" fmla="*/ 141621 h 421021"/>
              <a:gd name="connsiteX11" fmla="*/ 762000 w 4597400"/>
              <a:gd name="connsiteY11" fmla="*/ 179721 h 421021"/>
              <a:gd name="connsiteX12" fmla="*/ 838200 w 4597400"/>
              <a:gd name="connsiteY12" fmla="*/ 230521 h 421021"/>
              <a:gd name="connsiteX13" fmla="*/ 863600 w 4597400"/>
              <a:gd name="connsiteY13" fmla="*/ 268621 h 421021"/>
              <a:gd name="connsiteX14" fmla="*/ 901700 w 4597400"/>
              <a:gd name="connsiteY14" fmla="*/ 306721 h 421021"/>
              <a:gd name="connsiteX15" fmla="*/ 939800 w 4597400"/>
              <a:gd name="connsiteY15" fmla="*/ 332121 h 421021"/>
              <a:gd name="connsiteX16" fmla="*/ 1143000 w 4597400"/>
              <a:gd name="connsiteY16" fmla="*/ 357521 h 421021"/>
              <a:gd name="connsiteX17" fmla="*/ 1524000 w 4597400"/>
              <a:gd name="connsiteY17" fmla="*/ 319421 h 421021"/>
              <a:gd name="connsiteX18" fmla="*/ 1562100 w 4597400"/>
              <a:gd name="connsiteY18" fmla="*/ 294021 h 421021"/>
              <a:gd name="connsiteX19" fmla="*/ 1587500 w 4597400"/>
              <a:gd name="connsiteY19" fmla="*/ 255921 h 421021"/>
              <a:gd name="connsiteX20" fmla="*/ 1625600 w 4597400"/>
              <a:gd name="connsiteY20" fmla="*/ 230521 h 421021"/>
              <a:gd name="connsiteX21" fmla="*/ 1638300 w 4597400"/>
              <a:gd name="connsiteY21" fmla="*/ 179721 h 421021"/>
              <a:gd name="connsiteX22" fmla="*/ 1663700 w 4597400"/>
              <a:gd name="connsiteY22" fmla="*/ 128921 h 421021"/>
              <a:gd name="connsiteX23" fmla="*/ 1701800 w 4597400"/>
              <a:gd name="connsiteY23" fmla="*/ 52721 h 421021"/>
              <a:gd name="connsiteX24" fmla="*/ 1739900 w 4597400"/>
              <a:gd name="connsiteY24" fmla="*/ 141621 h 421021"/>
              <a:gd name="connsiteX25" fmla="*/ 1790700 w 4597400"/>
              <a:gd name="connsiteY25" fmla="*/ 255921 h 421021"/>
              <a:gd name="connsiteX26" fmla="*/ 1828800 w 4597400"/>
              <a:gd name="connsiteY26" fmla="*/ 268621 h 421021"/>
              <a:gd name="connsiteX27" fmla="*/ 1866900 w 4597400"/>
              <a:gd name="connsiteY27" fmla="*/ 294021 h 421021"/>
              <a:gd name="connsiteX28" fmla="*/ 1955800 w 4597400"/>
              <a:gd name="connsiteY28" fmla="*/ 319421 h 421021"/>
              <a:gd name="connsiteX29" fmla="*/ 1993900 w 4597400"/>
              <a:gd name="connsiteY29" fmla="*/ 332121 h 421021"/>
              <a:gd name="connsiteX30" fmla="*/ 2184400 w 4597400"/>
              <a:gd name="connsiteY30" fmla="*/ 357521 h 421021"/>
              <a:gd name="connsiteX31" fmla="*/ 2476500 w 4597400"/>
              <a:gd name="connsiteY31" fmla="*/ 344821 h 421021"/>
              <a:gd name="connsiteX32" fmla="*/ 2552700 w 4597400"/>
              <a:gd name="connsiteY32" fmla="*/ 306721 h 421021"/>
              <a:gd name="connsiteX33" fmla="*/ 2590800 w 4597400"/>
              <a:gd name="connsiteY33" fmla="*/ 294021 h 421021"/>
              <a:gd name="connsiteX34" fmla="*/ 2679700 w 4597400"/>
              <a:gd name="connsiteY34" fmla="*/ 205121 h 421021"/>
              <a:gd name="connsiteX35" fmla="*/ 2705100 w 4597400"/>
              <a:gd name="connsiteY35" fmla="*/ 167021 h 421021"/>
              <a:gd name="connsiteX36" fmla="*/ 2730500 w 4597400"/>
              <a:gd name="connsiteY36" fmla="*/ 90821 h 421021"/>
              <a:gd name="connsiteX37" fmla="*/ 2794000 w 4597400"/>
              <a:gd name="connsiteY37" fmla="*/ 179721 h 421021"/>
              <a:gd name="connsiteX38" fmla="*/ 2921000 w 4597400"/>
              <a:gd name="connsiteY38" fmla="*/ 332121 h 421021"/>
              <a:gd name="connsiteX39" fmla="*/ 2959100 w 4597400"/>
              <a:gd name="connsiteY39" fmla="*/ 357521 h 421021"/>
              <a:gd name="connsiteX40" fmla="*/ 3009900 w 4597400"/>
              <a:gd name="connsiteY40" fmla="*/ 370221 h 421021"/>
              <a:gd name="connsiteX41" fmla="*/ 3060700 w 4597400"/>
              <a:gd name="connsiteY41" fmla="*/ 395621 h 421021"/>
              <a:gd name="connsiteX42" fmla="*/ 3530600 w 4597400"/>
              <a:gd name="connsiteY42" fmla="*/ 370221 h 421021"/>
              <a:gd name="connsiteX43" fmla="*/ 3568700 w 4597400"/>
              <a:gd name="connsiteY43" fmla="*/ 357521 h 421021"/>
              <a:gd name="connsiteX44" fmla="*/ 3644900 w 4597400"/>
              <a:gd name="connsiteY44" fmla="*/ 281321 h 421021"/>
              <a:gd name="connsiteX45" fmla="*/ 3683000 w 4597400"/>
              <a:gd name="connsiteY45" fmla="*/ 205121 h 421021"/>
              <a:gd name="connsiteX46" fmla="*/ 3721100 w 4597400"/>
              <a:gd name="connsiteY46" fmla="*/ 192421 h 421021"/>
              <a:gd name="connsiteX47" fmla="*/ 3733800 w 4597400"/>
              <a:gd name="connsiteY47" fmla="*/ 154321 h 421021"/>
              <a:gd name="connsiteX48" fmla="*/ 3771900 w 4597400"/>
              <a:gd name="connsiteY48" fmla="*/ 65421 h 421021"/>
              <a:gd name="connsiteX49" fmla="*/ 3835400 w 4597400"/>
              <a:gd name="connsiteY49" fmla="*/ 90821 h 421021"/>
              <a:gd name="connsiteX50" fmla="*/ 3911600 w 4597400"/>
              <a:gd name="connsiteY50" fmla="*/ 154321 h 421021"/>
              <a:gd name="connsiteX51" fmla="*/ 3962400 w 4597400"/>
              <a:gd name="connsiteY51" fmla="*/ 217821 h 421021"/>
              <a:gd name="connsiteX52" fmla="*/ 4051300 w 4597400"/>
              <a:gd name="connsiteY52" fmla="*/ 281321 h 421021"/>
              <a:gd name="connsiteX53" fmla="*/ 4089400 w 4597400"/>
              <a:gd name="connsiteY53" fmla="*/ 306721 h 421021"/>
              <a:gd name="connsiteX54" fmla="*/ 4203700 w 4597400"/>
              <a:gd name="connsiteY54" fmla="*/ 332121 h 421021"/>
              <a:gd name="connsiteX55" fmla="*/ 4241800 w 4597400"/>
              <a:gd name="connsiteY55" fmla="*/ 344821 h 421021"/>
              <a:gd name="connsiteX56" fmla="*/ 4597400 w 4597400"/>
              <a:gd name="connsiteY56" fmla="*/ 357521 h 42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97400" h="421021">
                <a:moveTo>
                  <a:pt x="0" y="421021"/>
                </a:moveTo>
                <a:cubicBezTo>
                  <a:pt x="34755" y="418348"/>
                  <a:pt x="211971" y="407349"/>
                  <a:pt x="266700" y="395621"/>
                </a:cubicBezTo>
                <a:cubicBezTo>
                  <a:pt x="355396" y="376615"/>
                  <a:pt x="321754" y="378676"/>
                  <a:pt x="381000" y="344821"/>
                </a:cubicBezTo>
                <a:cubicBezTo>
                  <a:pt x="565990" y="239112"/>
                  <a:pt x="327419" y="377961"/>
                  <a:pt x="469900" y="306721"/>
                </a:cubicBezTo>
                <a:cubicBezTo>
                  <a:pt x="512117" y="285613"/>
                  <a:pt x="517556" y="271298"/>
                  <a:pt x="546100" y="230521"/>
                </a:cubicBezTo>
                <a:cubicBezTo>
                  <a:pt x="563606" y="205512"/>
                  <a:pt x="579967" y="179721"/>
                  <a:pt x="596900" y="154321"/>
                </a:cubicBezTo>
                <a:lnTo>
                  <a:pt x="622300" y="116221"/>
                </a:lnTo>
                <a:cubicBezTo>
                  <a:pt x="626533" y="99288"/>
                  <a:pt x="631214" y="82460"/>
                  <a:pt x="635000" y="65421"/>
                </a:cubicBezTo>
                <a:cubicBezTo>
                  <a:pt x="639683" y="44349"/>
                  <a:pt x="630431" y="14873"/>
                  <a:pt x="647700" y="1921"/>
                </a:cubicBezTo>
                <a:cubicBezTo>
                  <a:pt x="659911" y="-7237"/>
                  <a:pt x="673100" y="18854"/>
                  <a:pt x="685800" y="27321"/>
                </a:cubicBezTo>
                <a:cubicBezTo>
                  <a:pt x="716880" y="120560"/>
                  <a:pt x="692268" y="84589"/>
                  <a:pt x="749300" y="141621"/>
                </a:cubicBezTo>
                <a:cubicBezTo>
                  <a:pt x="753533" y="154321"/>
                  <a:pt x="752534" y="170255"/>
                  <a:pt x="762000" y="179721"/>
                </a:cubicBezTo>
                <a:cubicBezTo>
                  <a:pt x="783586" y="201307"/>
                  <a:pt x="838200" y="230521"/>
                  <a:pt x="838200" y="230521"/>
                </a:cubicBezTo>
                <a:cubicBezTo>
                  <a:pt x="846667" y="243221"/>
                  <a:pt x="853829" y="256895"/>
                  <a:pt x="863600" y="268621"/>
                </a:cubicBezTo>
                <a:cubicBezTo>
                  <a:pt x="875098" y="282419"/>
                  <a:pt x="887902" y="295223"/>
                  <a:pt x="901700" y="306721"/>
                </a:cubicBezTo>
                <a:cubicBezTo>
                  <a:pt x="913426" y="316492"/>
                  <a:pt x="926148" y="325295"/>
                  <a:pt x="939800" y="332121"/>
                </a:cubicBezTo>
                <a:cubicBezTo>
                  <a:pt x="994626" y="359534"/>
                  <a:pt x="1111488" y="355097"/>
                  <a:pt x="1143000" y="357521"/>
                </a:cubicBezTo>
                <a:cubicBezTo>
                  <a:pt x="1319815" y="350448"/>
                  <a:pt x="1397341" y="382751"/>
                  <a:pt x="1524000" y="319421"/>
                </a:cubicBezTo>
                <a:cubicBezTo>
                  <a:pt x="1537652" y="312595"/>
                  <a:pt x="1549400" y="302488"/>
                  <a:pt x="1562100" y="294021"/>
                </a:cubicBezTo>
                <a:cubicBezTo>
                  <a:pt x="1570567" y="281321"/>
                  <a:pt x="1576707" y="266714"/>
                  <a:pt x="1587500" y="255921"/>
                </a:cubicBezTo>
                <a:cubicBezTo>
                  <a:pt x="1598293" y="245128"/>
                  <a:pt x="1617133" y="243221"/>
                  <a:pt x="1625600" y="230521"/>
                </a:cubicBezTo>
                <a:cubicBezTo>
                  <a:pt x="1635282" y="215998"/>
                  <a:pt x="1632171" y="196064"/>
                  <a:pt x="1638300" y="179721"/>
                </a:cubicBezTo>
                <a:cubicBezTo>
                  <a:pt x="1644947" y="161994"/>
                  <a:pt x="1656242" y="146322"/>
                  <a:pt x="1663700" y="128921"/>
                </a:cubicBezTo>
                <a:cubicBezTo>
                  <a:pt x="1695248" y="55309"/>
                  <a:pt x="1652987" y="125940"/>
                  <a:pt x="1701800" y="52721"/>
                </a:cubicBezTo>
                <a:cubicBezTo>
                  <a:pt x="1735395" y="187102"/>
                  <a:pt x="1689783" y="28857"/>
                  <a:pt x="1739900" y="141621"/>
                </a:cubicBezTo>
                <a:cubicBezTo>
                  <a:pt x="1751676" y="168116"/>
                  <a:pt x="1760967" y="232135"/>
                  <a:pt x="1790700" y="255921"/>
                </a:cubicBezTo>
                <a:cubicBezTo>
                  <a:pt x="1801153" y="264284"/>
                  <a:pt x="1816826" y="262634"/>
                  <a:pt x="1828800" y="268621"/>
                </a:cubicBezTo>
                <a:cubicBezTo>
                  <a:pt x="1842452" y="275447"/>
                  <a:pt x="1853248" y="287195"/>
                  <a:pt x="1866900" y="294021"/>
                </a:cubicBezTo>
                <a:cubicBezTo>
                  <a:pt x="1887200" y="304171"/>
                  <a:pt x="1936811" y="313996"/>
                  <a:pt x="1955800" y="319421"/>
                </a:cubicBezTo>
                <a:cubicBezTo>
                  <a:pt x="1968672" y="323099"/>
                  <a:pt x="1980773" y="329496"/>
                  <a:pt x="1993900" y="332121"/>
                </a:cubicBezTo>
                <a:cubicBezTo>
                  <a:pt x="2023111" y="337963"/>
                  <a:pt x="2159676" y="354430"/>
                  <a:pt x="2184400" y="357521"/>
                </a:cubicBezTo>
                <a:cubicBezTo>
                  <a:pt x="2281767" y="353288"/>
                  <a:pt x="2379328" y="352296"/>
                  <a:pt x="2476500" y="344821"/>
                </a:cubicBezTo>
                <a:cubicBezTo>
                  <a:pt x="2514226" y="341919"/>
                  <a:pt x="2520398" y="322872"/>
                  <a:pt x="2552700" y="306721"/>
                </a:cubicBezTo>
                <a:cubicBezTo>
                  <a:pt x="2564674" y="300734"/>
                  <a:pt x="2578100" y="298254"/>
                  <a:pt x="2590800" y="294021"/>
                </a:cubicBezTo>
                <a:cubicBezTo>
                  <a:pt x="2649026" y="206682"/>
                  <a:pt x="2612640" y="227474"/>
                  <a:pt x="2679700" y="205121"/>
                </a:cubicBezTo>
                <a:cubicBezTo>
                  <a:pt x="2688167" y="192421"/>
                  <a:pt x="2698901" y="180969"/>
                  <a:pt x="2705100" y="167021"/>
                </a:cubicBezTo>
                <a:cubicBezTo>
                  <a:pt x="2715974" y="142555"/>
                  <a:pt x="2730500" y="90821"/>
                  <a:pt x="2730500" y="90821"/>
                </a:cubicBezTo>
                <a:cubicBezTo>
                  <a:pt x="2813079" y="214689"/>
                  <a:pt x="2683731" y="22194"/>
                  <a:pt x="2794000" y="179721"/>
                </a:cubicBezTo>
                <a:cubicBezTo>
                  <a:pt x="2834999" y="238291"/>
                  <a:pt x="2858193" y="290250"/>
                  <a:pt x="2921000" y="332121"/>
                </a:cubicBezTo>
                <a:cubicBezTo>
                  <a:pt x="2933700" y="340588"/>
                  <a:pt x="2945071" y="351508"/>
                  <a:pt x="2959100" y="357521"/>
                </a:cubicBezTo>
                <a:cubicBezTo>
                  <a:pt x="2975143" y="364397"/>
                  <a:pt x="2993557" y="364092"/>
                  <a:pt x="3009900" y="370221"/>
                </a:cubicBezTo>
                <a:cubicBezTo>
                  <a:pt x="3027627" y="376868"/>
                  <a:pt x="3043767" y="387154"/>
                  <a:pt x="3060700" y="395621"/>
                </a:cubicBezTo>
                <a:cubicBezTo>
                  <a:pt x="3217333" y="387154"/>
                  <a:pt x="3374177" y="381953"/>
                  <a:pt x="3530600" y="370221"/>
                </a:cubicBezTo>
                <a:cubicBezTo>
                  <a:pt x="3543949" y="369220"/>
                  <a:pt x="3558133" y="365740"/>
                  <a:pt x="3568700" y="357521"/>
                </a:cubicBezTo>
                <a:cubicBezTo>
                  <a:pt x="3597054" y="335468"/>
                  <a:pt x="3644900" y="281321"/>
                  <a:pt x="3644900" y="281321"/>
                </a:cubicBezTo>
                <a:cubicBezTo>
                  <a:pt x="3653266" y="256222"/>
                  <a:pt x="3660619" y="223026"/>
                  <a:pt x="3683000" y="205121"/>
                </a:cubicBezTo>
                <a:cubicBezTo>
                  <a:pt x="3693453" y="196758"/>
                  <a:pt x="3708400" y="196654"/>
                  <a:pt x="3721100" y="192421"/>
                </a:cubicBezTo>
                <a:cubicBezTo>
                  <a:pt x="3725333" y="179721"/>
                  <a:pt x="3728527" y="166626"/>
                  <a:pt x="3733800" y="154321"/>
                </a:cubicBezTo>
                <a:cubicBezTo>
                  <a:pt x="3780880" y="44467"/>
                  <a:pt x="3742116" y="154772"/>
                  <a:pt x="3771900" y="65421"/>
                </a:cubicBezTo>
                <a:cubicBezTo>
                  <a:pt x="3793067" y="73888"/>
                  <a:pt x="3815010" y="80626"/>
                  <a:pt x="3835400" y="90821"/>
                </a:cubicBezTo>
                <a:cubicBezTo>
                  <a:pt x="3870763" y="108502"/>
                  <a:pt x="3883513" y="126234"/>
                  <a:pt x="3911600" y="154321"/>
                </a:cubicBezTo>
                <a:cubicBezTo>
                  <a:pt x="3936324" y="228494"/>
                  <a:pt x="3904955" y="160376"/>
                  <a:pt x="3962400" y="217821"/>
                </a:cubicBezTo>
                <a:cubicBezTo>
                  <a:pt x="4032561" y="287982"/>
                  <a:pt x="3962164" y="259037"/>
                  <a:pt x="4051300" y="281321"/>
                </a:cubicBezTo>
                <a:cubicBezTo>
                  <a:pt x="4064000" y="289788"/>
                  <a:pt x="4075371" y="300708"/>
                  <a:pt x="4089400" y="306721"/>
                </a:cubicBezTo>
                <a:cubicBezTo>
                  <a:pt x="4107652" y="314543"/>
                  <a:pt x="4189234" y="328505"/>
                  <a:pt x="4203700" y="332121"/>
                </a:cubicBezTo>
                <a:cubicBezTo>
                  <a:pt x="4216687" y="335368"/>
                  <a:pt x="4228447" y="343867"/>
                  <a:pt x="4241800" y="344821"/>
                </a:cubicBezTo>
                <a:cubicBezTo>
                  <a:pt x="4426706" y="358029"/>
                  <a:pt x="4470802" y="357521"/>
                  <a:pt x="4597400" y="35752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9019640" y="2890582"/>
            <a:ext cx="1563573" cy="421021"/>
          </a:xfrm>
          <a:custGeom>
            <a:avLst/>
            <a:gdLst>
              <a:gd name="connsiteX0" fmla="*/ 0 w 4597400"/>
              <a:gd name="connsiteY0" fmla="*/ 421021 h 421021"/>
              <a:gd name="connsiteX1" fmla="*/ 266700 w 4597400"/>
              <a:gd name="connsiteY1" fmla="*/ 395621 h 421021"/>
              <a:gd name="connsiteX2" fmla="*/ 381000 w 4597400"/>
              <a:gd name="connsiteY2" fmla="*/ 344821 h 421021"/>
              <a:gd name="connsiteX3" fmla="*/ 469900 w 4597400"/>
              <a:gd name="connsiteY3" fmla="*/ 306721 h 421021"/>
              <a:gd name="connsiteX4" fmla="*/ 546100 w 4597400"/>
              <a:gd name="connsiteY4" fmla="*/ 230521 h 421021"/>
              <a:gd name="connsiteX5" fmla="*/ 596900 w 4597400"/>
              <a:gd name="connsiteY5" fmla="*/ 154321 h 421021"/>
              <a:gd name="connsiteX6" fmla="*/ 622300 w 4597400"/>
              <a:gd name="connsiteY6" fmla="*/ 116221 h 421021"/>
              <a:gd name="connsiteX7" fmla="*/ 635000 w 4597400"/>
              <a:gd name="connsiteY7" fmla="*/ 65421 h 421021"/>
              <a:gd name="connsiteX8" fmla="*/ 647700 w 4597400"/>
              <a:gd name="connsiteY8" fmla="*/ 1921 h 421021"/>
              <a:gd name="connsiteX9" fmla="*/ 685800 w 4597400"/>
              <a:gd name="connsiteY9" fmla="*/ 27321 h 421021"/>
              <a:gd name="connsiteX10" fmla="*/ 749300 w 4597400"/>
              <a:gd name="connsiteY10" fmla="*/ 141621 h 421021"/>
              <a:gd name="connsiteX11" fmla="*/ 762000 w 4597400"/>
              <a:gd name="connsiteY11" fmla="*/ 179721 h 421021"/>
              <a:gd name="connsiteX12" fmla="*/ 838200 w 4597400"/>
              <a:gd name="connsiteY12" fmla="*/ 230521 h 421021"/>
              <a:gd name="connsiteX13" fmla="*/ 863600 w 4597400"/>
              <a:gd name="connsiteY13" fmla="*/ 268621 h 421021"/>
              <a:gd name="connsiteX14" fmla="*/ 901700 w 4597400"/>
              <a:gd name="connsiteY14" fmla="*/ 306721 h 421021"/>
              <a:gd name="connsiteX15" fmla="*/ 939800 w 4597400"/>
              <a:gd name="connsiteY15" fmla="*/ 332121 h 421021"/>
              <a:gd name="connsiteX16" fmla="*/ 1143000 w 4597400"/>
              <a:gd name="connsiteY16" fmla="*/ 357521 h 421021"/>
              <a:gd name="connsiteX17" fmla="*/ 1524000 w 4597400"/>
              <a:gd name="connsiteY17" fmla="*/ 319421 h 421021"/>
              <a:gd name="connsiteX18" fmla="*/ 1562100 w 4597400"/>
              <a:gd name="connsiteY18" fmla="*/ 294021 h 421021"/>
              <a:gd name="connsiteX19" fmla="*/ 1587500 w 4597400"/>
              <a:gd name="connsiteY19" fmla="*/ 255921 h 421021"/>
              <a:gd name="connsiteX20" fmla="*/ 1625600 w 4597400"/>
              <a:gd name="connsiteY20" fmla="*/ 230521 h 421021"/>
              <a:gd name="connsiteX21" fmla="*/ 1638300 w 4597400"/>
              <a:gd name="connsiteY21" fmla="*/ 179721 h 421021"/>
              <a:gd name="connsiteX22" fmla="*/ 1663700 w 4597400"/>
              <a:gd name="connsiteY22" fmla="*/ 128921 h 421021"/>
              <a:gd name="connsiteX23" fmla="*/ 1701800 w 4597400"/>
              <a:gd name="connsiteY23" fmla="*/ 52721 h 421021"/>
              <a:gd name="connsiteX24" fmla="*/ 1739900 w 4597400"/>
              <a:gd name="connsiteY24" fmla="*/ 141621 h 421021"/>
              <a:gd name="connsiteX25" fmla="*/ 1790700 w 4597400"/>
              <a:gd name="connsiteY25" fmla="*/ 255921 h 421021"/>
              <a:gd name="connsiteX26" fmla="*/ 1828800 w 4597400"/>
              <a:gd name="connsiteY26" fmla="*/ 268621 h 421021"/>
              <a:gd name="connsiteX27" fmla="*/ 1866900 w 4597400"/>
              <a:gd name="connsiteY27" fmla="*/ 294021 h 421021"/>
              <a:gd name="connsiteX28" fmla="*/ 1955800 w 4597400"/>
              <a:gd name="connsiteY28" fmla="*/ 319421 h 421021"/>
              <a:gd name="connsiteX29" fmla="*/ 1993900 w 4597400"/>
              <a:gd name="connsiteY29" fmla="*/ 332121 h 421021"/>
              <a:gd name="connsiteX30" fmla="*/ 2184400 w 4597400"/>
              <a:gd name="connsiteY30" fmla="*/ 357521 h 421021"/>
              <a:gd name="connsiteX31" fmla="*/ 2476500 w 4597400"/>
              <a:gd name="connsiteY31" fmla="*/ 344821 h 421021"/>
              <a:gd name="connsiteX32" fmla="*/ 2552700 w 4597400"/>
              <a:gd name="connsiteY32" fmla="*/ 306721 h 421021"/>
              <a:gd name="connsiteX33" fmla="*/ 2590800 w 4597400"/>
              <a:gd name="connsiteY33" fmla="*/ 294021 h 421021"/>
              <a:gd name="connsiteX34" fmla="*/ 2679700 w 4597400"/>
              <a:gd name="connsiteY34" fmla="*/ 205121 h 421021"/>
              <a:gd name="connsiteX35" fmla="*/ 2705100 w 4597400"/>
              <a:gd name="connsiteY35" fmla="*/ 167021 h 421021"/>
              <a:gd name="connsiteX36" fmla="*/ 2730500 w 4597400"/>
              <a:gd name="connsiteY36" fmla="*/ 90821 h 421021"/>
              <a:gd name="connsiteX37" fmla="*/ 2794000 w 4597400"/>
              <a:gd name="connsiteY37" fmla="*/ 179721 h 421021"/>
              <a:gd name="connsiteX38" fmla="*/ 2921000 w 4597400"/>
              <a:gd name="connsiteY38" fmla="*/ 332121 h 421021"/>
              <a:gd name="connsiteX39" fmla="*/ 2959100 w 4597400"/>
              <a:gd name="connsiteY39" fmla="*/ 357521 h 421021"/>
              <a:gd name="connsiteX40" fmla="*/ 3009900 w 4597400"/>
              <a:gd name="connsiteY40" fmla="*/ 370221 h 421021"/>
              <a:gd name="connsiteX41" fmla="*/ 3060700 w 4597400"/>
              <a:gd name="connsiteY41" fmla="*/ 395621 h 421021"/>
              <a:gd name="connsiteX42" fmla="*/ 3530600 w 4597400"/>
              <a:gd name="connsiteY42" fmla="*/ 370221 h 421021"/>
              <a:gd name="connsiteX43" fmla="*/ 3568700 w 4597400"/>
              <a:gd name="connsiteY43" fmla="*/ 357521 h 421021"/>
              <a:gd name="connsiteX44" fmla="*/ 3644900 w 4597400"/>
              <a:gd name="connsiteY44" fmla="*/ 281321 h 421021"/>
              <a:gd name="connsiteX45" fmla="*/ 3683000 w 4597400"/>
              <a:gd name="connsiteY45" fmla="*/ 205121 h 421021"/>
              <a:gd name="connsiteX46" fmla="*/ 3721100 w 4597400"/>
              <a:gd name="connsiteY46" fmla="*/ 192421 h 421021"/>
              <a:gd name="connsiteX47" fmla="*/ 3733800 w 4597400"/>
              <a:gd name="connsiteY47" fmla="*/ 154321 h 421021"/>
              <a:gd name="connsiteX48" fmla="*/ 3771900 w 4597400"/>
              <a:gd name="connsiteY48" fmla="*/ 65421 h 421021"/>
              <a:gd name="connsiteX49" fmla="*/ 3835400 w 4597400"/>
              <a:gd name="connsiteY49" fmla="*/ 90821 h 421021"/>
              <a:gd name="connsiteX50" fmla="*/ 3911600 w 4597400"/>
              <a:gd name="connsiteY50" fmla="*/ 154321 h 421021"/>
              <a:gd name="connsiteX51" fmla="*/ 3962400 w 4597400"/>
              <a:gd name="connsiteY51" fmla="*/ 217821 h 421021"/>
              <a:gd name="connsiteX52" fmla="*/ 4051300 w 4597400"/>
              <a:gd name="connsiteY52" fmla="*/ 281321 h 421021"/>
              <a:gd name="connsiteX53" fmla="*/ 4089400 w 4597400"/>
              <a:gd name="connsiteY53" fmla="*/ 306721 h 421021"/>
              <a:gd name="connsiteX54" fmla="*/ 4203700 w 4597400"/>
              <a:gd name="connsiteY54" fmla="*/ 332121 h 421021"/>
              <a:gd name="connsiteX55" fmla="*/ 4241800 w 4597400"/>
              <a:gd name="connsiteY55" fmla="*/ 344821 h 421021"/>
              <a:gd name="connsiteX56" fmla="*/ 4597400 w 4597400"/>
              <a:gd name="connsiteY56" fmla="*/ 357521 h 42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97400" h="421021">
                <a:moveTo>
                  <a:pt x="0" y="421021"/>
                </a:moveTo>
                <a:cubicBezTo>
                  <a:pt x="34755" y="418348"/>
                  <a:pt x="211971" y="407349"/>
                  <a:pt x="266700" y="395621"/>
                </a:cubicBezTo>
                <a:cubicBezTo>
                  <a:pt x="355396" y="376615"/>
                  <a:pt x="321754" y="378676"/>
                  <a:pt x="381000" y="344821"/>
                </a:cubicBezTo>
                <a:cubicBezTo>
                  <a:pt x="565990" y="239112"/>
                  <a:pt x="327419" y="377961"/>
                  <a:pt x="469900" y="306721"/>
                </a:cubicBezTo>
                <a:cubicBezTo>
                  <a:pt x="512117" y="285613"/>
                  <a:pt x="517556" y="271298"/>
                  <a:pt x="546100" y="230521"/>
                </a:cubicBezTo>
                <a:cubicBezTo>
                  <a:pt x="563606" y="205512"/>
                  <a:pt x="579967" y="179721"/>
                  <a:pt x="596900" y="154321"/>
                </a:cubicBezTo>
                <a:lnTo>
                  <a:pt x="622300" y="116221"/>
                </a:lnTo>
                <a:cubicBezTo>
                  <a:pt x="626533" y="99288"/>
                  <a:pt x="631214" y="82460"/>
                  <a:pt x="635000" y="65421"/>
                </a:cubicBezTo>
                <a:cubicBezTo>
                  <a:pt x="639683" y="44349"/>
                  <a:pt x="630431" y="14873"/>
                  <a:pt x="647700" y="1921"/>
                </a:cubicBezTo>
                <a:cubicBezTo>
                  <a:pt x="659911" y="-7237"/>
                  <a:pt x="673100" y="18854"/>
                  <a:pt x="685800" y="27321"/>
                </a:cubicBezTo>
                <a:cubicBezTo>
                  <a:pt x="716880" y="120560"/>
                  <a:pt x="692268" y="84589"/>
                  <a:pt x="749300" y="141621"/>
                </a:cubicBezTo>
                <a:cubicBezTo>
                  <a:pt x="753533" y="154321"/>
                  <a:pt x="752534" y="170255"/>
                  <a:pt x="762000" y="179721"/>
                </a:cubicBezTo>
                <a:cubicBezTo>
                  <a:pt x="783586" y="201307"/>
                  <a:pt x="838200" y="230521"/>
                  <a:pt x="838200" y="230521"/>
                </a:cubicBezTo>
                <a:cubicBezTo>
                  <a:pt x="846667" y="243221"/>
                  <a:pt x="853829" y="256895"/>
                  <a:pt x="863600" y="268621"/>
                </a:cubicBezTo>
                <a:cubicBezTo>
                  <a:pt x="875098" y="282419"/>
                  <a:pt x="887902" y="295223"/>
                  <a:pt x="901700" y="306721"/>
                </a:cubicBezTo>
                <a:cubicBezTo>
                  <a:pt x="913426" y="316492"/>
                  <a:pt x="926148" y="325295"/>
                  <a:pt x="939800" y="332121"/>
                </a:cubicBezTo>
                <a:cubicBezTo>
                  <a:pt x="994626" y="359534"/>
                  <a:pt x="1111488" y="355097"/>
                  <a:pt x="1143000" y="357521"/>
                </a:cubicBezTo>
                <a:cubicBezTo>
                  <a:pt x="1319815" y="350448"/>
                  <a:pt x="1397341" y="382751"/>
                  <a:pt x="1524000" y="319421"/>
                </a:cubicBezTo>
                <a:cubicBezTo>
                  <a:pt x="1537652" y="312595"/>
                  <a:pt x="1549400" y="302488"/>
                  <a:pt x="1562100" y="294021"/>
                </a:cubicBezTo>
                <a:cubicBezTo>
                  <a:pt x="1570567" y="281321"/>
                  <a:pt x="1576707" y="266714"/>
                  <a:pt x="1587500" y="255921"/>
                </a:cubicBezTo>
                <a:cubicBezTo>
                  <a:pt x="1598293" y="245128"/>
                  <a:pt x="1617133" y="243221"/>
                  <a:pt x="1625600" y="230521"/>
                </a:cubicBezTo>
                <a:cubicBezTo>
                  <a:pt x="1635282" y="215998"/>
                  <a:pt x="1632171" y="196064"/>
                  <a:pt x="1638300" y="179721"/>
                </a:cubicBezTo>
                <a:cubicBezTo>
                  <a:pt x="1644947" y="161994"/>
                  <a:pt x="1656242" y="146322"/>
                  <a:pt x="1663700" y="128921"/>
                </a:cubicBezTo>
                <a:cubicBezTo>
                  <a:pt x="1695248" y="55309"/>
                  <a:pt x="1652987" y="125940"/>
                  <a:pt x="1701800" y="52721"/>
                </a:cubicBezTo>
                <a:cubicBezTo>
                  <a:pt x="1735395" y="187102"/>
                  <a:pt x="1689783" y="28857"/>
                  <a:pt x="1739900" y="141621"/>
                </a:cubicBezTo>
                <a:cubicBezTo>
                  <a:pt x="1751676" y="168116"/>
                  <a:pt x="1760967" y="232135"/>
                  <a:pt x="1790700" y="255921"/>
                </a:cubicBezTo>
                <a:cubicBezTo>
                  <a:pt x="1801153" y="264284"/>
                  <a:pt x="1816826" y="262634"/>
                  <a:pt x="1828800" y="268621"/>
                </a:cubicBezTo>
                <a:cubicBezTo>
                  <a:pt x="1842452" y="275447"/>
                  <a:pt x="1853248" y="287195"/>
                  <a:pt x="1866900" y="294021"/>
                </a:cubicBezTo>
                <a:cubicBezTo>
                  <a:pt x="1887200" y="304171"/>
                  <a:pt x="1936811" y="313996"/>
                  <a:pt x="1955800" y="319421"/>
                </a:cubicBezTo>
                <a:cubicBezTo>
                  <a:pt x="1968672" y="323099"/>
                  <a:pt x="1980773" y="329496"/>
                  <a:pt x="1993900" y="332121"/>
                </a:cubicBezTo>
                <a:cubicBezTo>
                  <a:pt x="2023111" y="337963"/>
                  <a:pt x="2159676" y="354430"/>
                  <a:pt x="2184400" y="357521"/>
                </a:cubicBezTo>
                <a:cubicBezTo>
                  <a:pt x="2281767" y="353288"/>
                  <a:pt x="2379328" y="352296"/>
                  <a:pt x="2476500" y="344821"/>
                </a:cubicBezTo>
                <a:cubicBezTo>
                  <a:pt x="2514226" y="341919"/>
                  <a:pt x="2520398" y="322872"/>
                  <a:pt x="2552700" y="306721"/>
                </a:cubicBezTo>
                <a:cubicBezTo>
                  <a:pt x="2564674" y="300734"/>
                  <a:pt x="2578100" y="298254"/>
                  <a:pt x="2590800" y="294021"/>
                </a:cubicBezTo>
                <a:cubicBezTo>
                  <a:pt x="2649026" y="206682"/>
                  <a:pt x="2612640" y="227474"/>
                  <a:pt x="2679700" y="205121"/>
                </a:cubicBezTo>
                <a:cubicBezTo>
                  <a:pt x="2688167" y="192421"/>
                  <a:pt x="2698901" y="180969"/>
                  <a:pt x="2705100" y="167021"/>
                </a:cubicBezTo>
                <a:cubicBezTo>
                  <a:pt x="2715974" y="142555"/>
                  <a:pt x="2730500" y="90821"/>
                  <a:pt x="2730500" y="90821"/>
                </a:cubicBezTo>
                <a:cubicBezTo>
                  <a:pt x="2813079" y="214689"/>
                  <a:pt x="2683731" y="22194"/>
                  <a:pt x="2794000" y="179721"/>
                </a:cubicBezTo>
                <a:cubicBezTo>
                  <a:pt x="2834999" y="238291"/>
                  <a:pt x="2858193" y="290250"/>
                  <a:pt x="2921000" y="332121"/>
                </a:cubicBezTo>
                <a:cubicBezTo>
                  <a:pt x="2933700" y="340588"/>
                  <a:pt x="2945071" y="351508"/>
                  <a:pt x="2959100" y="357521"/>
                </a:cubicBezTo>
                <a:cubicBezTo>
                  <a:pt x="2975143" y="364397"/>
                  <a:pt x="2993557" y="364092"/>
                  <a:pt x="3009900" y="370221"/>
                </a:cubicBezTo>
                <a:cubicBezTo>
                  <a:pt x="3027627" y="376868"/>
                  <a:pt x="3043767" y="387154"/>
                  <a:pt x="3060700" y="395621"/>
                </a:cubicBezTo>
                <a:cubicBezTo>
                  <a:pt x="3217333" y="387154"/>
                  <a:pt x="3374177" y="381953"/>
                  <a:pt x="3530600" y="370221"/>
                </a:cubicBezTo>
                <a:cubicBezTo>
                  <a:pt x="3543949" y="369220"/>
                  <a:pt x="3558133" y="365740"/>
                  <a:pt x="3568700" y="357521"/>
                </a:cubicBezTo>
                <a:cubicBezTo>
                  <a:pt x="3597054" y="335468"/>
                  <a:pt x="3644900" y="281321"/>
                  <a:pt x="3644900" y="281321"/>
                </a:cubicBezTo>
                <a:cubicBezTo>
                  <a:pt x="3653266" y="256222"/>
                  <a:pt x="3660619" y="223026"/>
                  <a:pt x="3683000" y="205121"/>
                </a:cubicBezTo>
                <a:cubicBezTo>
                  <a:pt x="3693453" y="196758"/>
                  <a:pt x="3708400" y="196654"/>
                  <a:pt x="3721100" y="192421"/>
                </a:cubicBezTo>
                <a:cubicBezTo>
                  <a:pt x="3725333" y="179721"/>
                  <a:pt x="3728527" y="166626"/>
                  <a:pt x="3733800" y="154321"/>
                </a:cubicBezTo>
                <a:cubicBezTo>
                  <a:pt x="3780880" y="44467"/>
                  <a:pt x="3742116" y="154772"/>
                  <a:pt x="3771900" y="65421"/>
                </a:cubicBezTo>
                <a:cubicBezTo>
                  <a:pt x="3793067" y="73888"/>
                  <a:pt x="3815010" y="80626"/>
                  <a:pt x="3835400" y="90821"/>
                </a:cubicBezTo>
                <a:cubicBezTo>
                  <a:pt x="3870763" y="108502"/>
                  <a:pt x="3883513" y="126234"/>
                  <a:pt x="3911600" y="154321"/>
                </a:cubicBezTo>
                <a:cubicBezTo>
                  <a:pt x="3936324" y="228494"/>
                  <a:pt x="3904955" y="160376"/>
                  <a:pt x="3962400" y="217821"/>
                </a:cubicBezTo>
                <a:cubicBezTo>
                  <a:pt x="4032561" y="287982"/>
                  <a:pt x="3962164" y="259037"/>
                  <a:pt x="4051300" y="281321"/>
                </a:cubicBezTo>
                <a:cubicBezTo>
                  <a:pt x="4064000" y="289788"/>
                  <a:pt x="4075371" y="300708"/>
                  <a:pt x="4089400" y="306721"/>
                </a:cubicBezTo>
                <a:cubicBezTo>
                  <a:pt x="4107652" y="314543"/>
                  <a:pt x="4189234" y="328505"/>
                  <a:pt x="4203700" y="332121"/>
                </a:cubicBezTo>
                <a:cubicBezTo>
                  <a:pt x="4216687" y="335368"/>
                  <a:pt x="4228447" y="343867"/>
                  <a:pt x="4241800" y="344821"/>
                </a:cubicBezTo>
                <a:cubicBezTo>
                  <a:pt x="4426706" y="358029"/>
                  <a:pt x="4470802" y="357521"/>
                  <a:pt x="4597400" y="35752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stomShape 20"/>
          <p:cNvSpPr/>
          <p:nvPr/>
        </p:nvSpPr>
        <p:spPr>
          <a:xfrm>
            <a:off x="6557634" y="3566122"/>
            <a:ext cx="4310424" cy="315185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21"/>
          <p:cNvSpPr/>
          <p:nvPr/>
        </p:nvSpPr>
        <p:spPr>
          <a:xfrm>
            <a:off x="2327676" y="3566122"/>
            <a:ext cx="4144588" cy="315185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TextShape 3"/>
          <p:cNvSpPr txBox="1"/>
          <p:nvPr/>
        </p:nvSpPr>
        <p:spPr>
          <a:xfrm>
            <a:off x="1983254" y="272911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spc="-1" dirty="0">
                <a:solidFill>
                  <a:schemeClr val="bg1"/>
                </a:solidFill>
                <a:latin typeface="+mj-lt"/>
              </a:rPr>
              <a:t>But, consequences of RSLR are not equal across deltas</a:t>
            </a:r>
            <a:endParaRPr sz="1632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6" name="TextShape 15"/>
          <p:cNvSpPr txBox="1"/>
          <p:nvPr/>
        </p:nvSpPr>
        <p:spPr>
          <a:xfrm>
            <a:off x="332410" y="1992867"/>
            <a:ext cx="2306463" cy="1000915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2400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Coastal </a:t>
            </a:r>
            <a:r>
              <a:rPr lang="en-US" sz="2400" spc="-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development</a:t>
            </a:r>
            <a:endParaRPr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2"/>
          <a:stretch/>
        </p:blipFill>
        <p:spPr>
          <a:xfrm>
            <a:off x="2493511" y="3897794"/>
            <a:ext cx="3861558" cy="2654025"/>
          </a:xfrm>
          <a:prstGeom prst="rect">
            <a:avLst/>
          </a:prstGeom>
          <a:ln>
            <a:noFill/>
          </a:ln>
        </p:spPr>
      </p:pic>
      <p:sp>
        <p:nvSpPr>
          <p:cNvPr id="20" name="TextShape 22"/>
          <p:cNvSpPr txBox="1"/>
          <p:nvPr/>
        </p:nvSpPr>
        <p:spPr>
          <a:xfrm>
            <a:off x="163109" y="3920616"/>
            <a:ext cx="2177267" cy="1324484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2400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Different </a:t>
            </a:r>
            <a:r>
              <a:rPr lang="en-US" sz="2400" spc="-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climo-meterologic</a:t>
            </a:r>
            <a:r>
              <a:rPr lang="en-US" sz="2400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spc="-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conditions</a:t>
            </a:r>
            <a:endParaRPr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TextShape 14"/>
          <p:cNvSpPr txBox="1"/>
          <p:nvPr/>
        </p:nvSpPr>
        <p:spPr>
          <a:xfrm>
            <a:off x="8481720" y="4993681"/>
            <a:ext cx="429280" cy="31404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632" spc="-1" dirty="0">
                <a:latin typeface="Calibri" charset="0"/>
              </a:rPr>
              <a:t>vs.</a:t>
            </a:r>
            <a:endParaRPr sz="1632" dirty="0"/>
          </a:p>
        </p:txBody>
      </p:sp>
      <p:pic>
        <p:nvPicPr>
          <p:cNvPr id="22" name="Picture 21"/>
          <p:cNvPicPr/>
          <p:nvPr/>
        </p:nvPicPr>
        <p:blipFill>
          <a:blip r:embed="rId3"/>
          <a:stretch/>
        </p:blipFill>
        <p:spPr>
          <a:xfrm>
            <a:off x="6714329" y="4015968"/>
            <a:ext cx="1666845" cy="2223766"/>
          </a:xfrm>
          <a:prstGeom prst="rect">
            <a:avLst/>
          </a:prstGeom>
          <a:ln>
            <a:noFill/>
          </a:ln>
        </p:spPr>
      </p:pic>
      <p:sp>
        <p:nvSpPr>
          <p:cNvPr id="23" name="TextShape 16"/>
          <p:cNvSpPr txBox="1"/>
          <p:nvPr/>
        </p:nvSpPr>
        <p:spPr>
          <a:xfrm>
            <a:off x="10953428" y="3510534"/>
            <a:ext cx="1715813" cy="896366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2400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Coastal </a:t>
            </a:r>
            <a:r>
              <a:rPr lang="en-US" sz="2400" spc="-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defense</a:t>
            </a:r>
            <a:endParaRPr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4"/>
          <a:stretch/>
        </p:blipFill>
        <p:spPr>
          <a:xfrm>
            <a:off x="9019054" y="4043063"/>
            <a:ext cx="1638118" cy="2260002"/>
          </a:xfrm>
          <a:prstGeom prst="rect">
            <a:avLst/>
          </a:prstGeom>
          <a:ln>
            <a:noFill/>
          </a:ln>
        </p:spPr>
      </p:pic>
      <p:sp>
        <p:nvSpPr>
          <p:cNvPr id="25" name="TextShape 18"/>
          <p:cNvSpPr txBox="1"/>
          <p:nvPr/>
        </p:nvSpPr>
        <p:spPr>
          <a:xfrm>
            <a:off x="6640551" y="6249201"/>
            <a:ext cx="2238130" cy="444296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1270" spc="-1" dirty="0">
                <a:latin typeface="Calibri" charset="0"/>
              </a:rPr>
              <a:t>Ganges Delta (photo: Irina </a:t>
            </a:r>
            <a:r>
              <a:rPr lang="en-US" sz="1270" spc="-1" dirty="0" err="1">
                <a:latin typeface="Calibri" charset="0"/>
              </a:rPr>
              <a:t>Overeem</a:t>
            </a:r>
            <a:r>
              <a:rPr lang="en-US" sz="1270" spc="-1" dirty="0">
                <a:latin typeface="Calibri" charset="0"/>
              </a:rPr>
              <a:t>)</a:t>
            </a:r>
            <a:endParaRPr sz="1632" dirty="0"/>
          </a:p>
        </p:txBody>
      </p:sp>
      <p:sp>
        <p:nvSpPr>
          <p:cNvPr id="28" name="CustomShape 19"/>
          <p:cNvSpPr/>
          <p:nvPr/>
        </p:nvSpPr>
        <p:spPr>
          <a:xfrm>
            <a:off x="2328534" y="1575440"/>
            <a:ext cx="8537930" cy="190776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1"/>
          <p:cNvSpPr/>
          <p:nvPr/>
        </p:nvSpPr>
        <p:spPr>
          <a:xfrm>
            <a:off x="6673561" y="1824193"/>
            <a:ext cx="4019839" cy="14925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CustomShape 2"/>
          <p:cNvSpPr/>
          <p:nvPr/>
        </p:nvSpPr>
        <p:spPr>
          <a:xfrm>
            <a:off x="2495021" y="1824193"/>
            <a:ext cx="4232403" cy="14925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Freeform 30"/>
          <p:cNvSpPr/>
          <p:nvPr/>
        </p:nvSpPr>
        <p:spPr>
          <a:xfrm>
            <a:off x="2563576" y="2794377"/>
            <a:ext cx="2387643" cy="401879"/>
          </a:xfrm>
          <a:custGeom>
            <a:avLst/>
            <a:gdLst/>
            <a:ahLst/>
            <a:cxnLst/>
            <a:rect l="0" t="0" r="r" b="b"/>
            <a:pathLst>
              <a:path w="7314" h="2679">
                <a:moveTo>
                  <a:pt x="0" y="0"/>
                </a:moveTo>
                <a:cubicBezTo>
                  <a:pt x="225" y="55"/>
                  <a:pt x="450" y="101"/>
                  <a:pt x="676" y="165"/>
                </a:cubicBezTo>
                <a:cubicBezTo>
                  <a:pt x="920" y="234"/>
                  <a:pt x="1157" y="324"/>
                  <a:pt x="1395" y="429"/>
                </a:cubicBezTo>
                <a:cubicBezTo>
                  <a:pt x="1630" y="532"/>
                  <a:pt x="1858" y="651"/>
                  <a:pt x="2093" y="760"/>
                </a:cubicBezTo>
                <a:cubicBezTo>
                  <a:pt x="2323" y="868"/>
                  <a:pt x="2563" y="899"/>
                  <a:pt x="2790" y="1026"/>
                </a:cubicBezTo>
                <a:cubicBezTo>
                  <a:pt x="3016" y="1152"/>
                  <a:pt x="3259" y="1170"/>
                  <a:pt x="3488" y="1289"/>
                </a:cubicBezTo>
                <a:cubicBezTo>
                  <a:pt x="3729" y="1415"/>
                  <a:pt x="3983" y="1485"/>
                  <a:pt x="4231" y="1587"/>
                </a:cubicBezTo>
                <a:cubicBezTo>
                  <a:pt x="4460" y="1682"/>
                  <a:pt x="4695" y="1740"/>
                  <a:pt x="4928" y="1819"/>
                </a:cubicBezTo>
                <a:cubicBezTo>
                  <a:pt x="5157" y="1896"/>
                  <a:pt x="5380" y="1981"/>
                  <a:pt x="5603" y="2083"/>
                </a:cubicBezTo>
                <a:cubicBezTo>
                  <a:pt x="5841" y="2193"/>
                  <a:pt x="6086" y="2241"/>
                  <a:pt x="6323" y="2349"/>
                </a:cubicBezTo>
                <a:cubicBezTo>
                  <a:pt x="6551" y="2452"/>
                  <a:pt x="6797" y="2446"/>
                  <a:pt x="7021" y="2580"/>
                </a:cubicBezTo>
                <a:lnTo>
                  <a:pt x="7247" y="2646"/>
                </a:lnTo>
                <a:lnTo>
                  <a:pt x="7313" y="2678"/>
                </a:lnTo>
              </a:path>
            </a:pathLst>
          </a:custGeom>
          <a:ln w="54720">
            <a:solidFill>
              <a:srgbClr val="808000"/>
            </a:solidFill>
            <a:round/>
          </a:ln>
        </p:spPr>
      </p:sp>
      <p:sp>
        <p:nvSpPr>
          <p:cNvPr id="33" name="CustomShape 6"/>
          <p:cNvSpPr/>
          <p:nvPr/>
        </p:nvSpPr>
        <p:spPr>
          <a:xfrm>
            <a:off x="4652193" y="2296543"/>
            <a:ext cx="165836" cy="912423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" name="CustomShape 7"/>
          <p:cNvSpPr/>
          <p:nvPr/>
        </p:nvSpPr>
        <p:spPr>
          <a:xfrm>
            <a:off x="4320521" y="2794377"/>
            <a:ext cx="248754" cy="331672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" name="CustomShape 8"/>
          <p:cNvSpPr/>
          <p:nvPr/>
        </p:nvSpPr>
        <p:spPr>
          <a:xfrm>
            <a:off x="3988850" y="2545623"/>
            <a:ext cx="248754" cy="497507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Freeform 9"/>
          <p:cNvSpPr/>
          <p:nvPr/>
        </p:nvSpPr>
        <p:spPr>
          <a:xfrm>
            <a:off x="6810343" y="2305378"/>
            <a:ext cx="2387643" cy="874555"/>
          </a:xfrm>
          <a:custGeom>
            <a:avLst/>
            <a:gdLst/>
            <a:ahLst/>
            <a:cxnLst/>
            <a:rect l="0" t="0" r="r" b="b"/>
            <a:pathLst>
              <a:path w="7314" h="2679">
                <a:moveTo>
                  <a:pt x="0" y="0"/>
                </a:moveTo>
                <a:cubicBezTo>
                  <a:pt x="225" y="55"/>
                  <a:pt x="450" y="101"/>
                  <a:pt x="676" y="165"/>
                </a:cubicBezTo>
                <a:cubicBezTo>
                  <a:pt x="920" y="234"/>
                  <a:pt x="1157" y="324"/>
                  <a:pt x="1395" y="429"/>
                </a:cubicBezTo>
                <a:cubicBezTo>
                  <a:pt x="1630" y="532"/>
                  <a:pt x="1858" y="651"/>
                  <a:pt x="2093" y="760"/>
                </a:cubicBezTo>
                <a:cubicBezTo>
                  <a:pt x="2323" y="868"/>
                  <a:pt x="2563" y="899"/>
                  <a:pt x="2790" y="1026"/>
                </a:cubicBezTo>
                <a:cubicBezTo>
                  <a:pt x="3016" y="1152"/>
                  <a:pt x="3259" y="1170"/>
                  <a:pt x="3488" y="1289"/>
                </a:cubicBezTo>
                <a:cubicBezTo>
                  <a:pt x="3729" y="1415"/>
                  <a:pt x="3983" y="1485"/>
                  <a:pt x="4231" y="1587"/>
                </a:cubicBezTo>
                <a:cubicBezTo>
                  <a:pt x="4460" y="1682"/>
                  <a:pt x="4695" y="1740"/>
                  <a:pt x="4928" y="1819"/>
                </a:cubicBezTo>
                <a:cubicBezTo>
                  <a:pt x="5157" y="1896"/>
                  <a:pt x="5380" y="1981"/>
                  <a:pt x="5603" y="2083"/>
                </a:cubicBezTo>
                <a:cubicBezTo>
                  <a:pt x="5841" y="2193"/>
                  <a:pt x="6086" y="2241"/>
                  <a:pt x="6323" y="2349"/>
                </a:cubicBezTo>
                <a:cubicBezTo>
                  <a:pt x="6551" y="2452"/>
                  <a:pt x="6797" y="2446"/>
                  <a:pt x="7021" y="2580"/>
                </a:cubicBezTo>
                <a:lnTo>
                  <a:pt x="7247" y="2646"/>
                </a:lnTo>
                <a:lnTo>
                  <a:pt x="7313" y="2678"/>
                </a:lnTo>
              </a:path>
            </a:pathLst>
          </a:custGeom>
          <a:ln w="54720">
            <a:solidFill>
              <a:srgbClr val="808000"/>
            </a:solidFill>
            <a:round/>
          </a:ln>
        </p:spPr>
      </p:sp>
      <p:sp>
        <p:nvSpPr>
          <p:cNvPr id="38" name="CustomShape 11"/>
          <p:cNvSpPr/>
          <p:nvPr/>
        </p:nvSpPr>
        <p:spPr>
          <a:xfrm>
            <a:off x="7997636" y="1874467"/>
            <a:ext cx="165836" cy="912423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CustomShape 12"/>
          <p:cNvSpPr/>
          <p:nvPr/>
        </p:nvSpPr>
        <p:spPr>
          <a:xfrm>
            <a:off x="7666291" y="2305378"/>
            <a:ext cx="248754" cy="331672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CustomShape 13"/>
          <p:cNvSpPr/>
          <p:nvPr/>
        </p:nvSpPr>
        <p:spPr>
          <a:xfrm>
            <a:off x="7334619" y="2072947"/>
            <a:ext cx="248754" cy="497507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TextShape 17"/>
          <p:cNvSpPr txBox="1"/>
          <p:nvPr/>
        </p:nvSpPr>
        <p:spPr>
          <a:xfrm>
            <a:off x="6321044" y="2451676"/>
            <a:ext cx="549697" cy="31404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r>
              <a:rPr lang="en-US" sz="2000" spc="-1" dirty="0">
                <a:latin typeface="Calibri" charset="0"/>
              </a:rPr>
              <a:t>vs.</a:t>
            </a:r>
            <a:endParaRPr sz="2000" dirty="0"/>
          </a:p>
        </p:txBody>
      </p:sp>
      <p:sp>
        <p:nvSpPr>
          <p:cNvPr id="42" name="Freeform 41"/>
          <p:cNvSpPr/>
          <p:nvPr/>
        </p:nvSpPr>
        <p:spPr>
          <a:xfrm>
            <a:off x="4799536" y="2895694"/>
            <a:ext cx="1563573" cy="421021"/>
          </a:xfrm>
          <a:custGeom>
            <a:avLst/>
            <a:gdLst>
              <a:gd name="connsiteX0" fmla="*/ 0 w 4597400"/>
              <a:gd name="connsiteY0" fmla="*/ 421021 h 421021"/>
              <a:gd name="connsiteX1" fmla="*/ 266700 w 4597400"/>
              <a:gd name="connsiteY1" fmla="*/ 395621 h 421021"/>
              <a:gd name="connsiteX2" fmla="*/ 381000 w 4597400"/>
              <a:gd name="connsiteY2" fmla="*/ 344821 h 421021"/>
              <a:gd name="connsiteX3" fmla="*/ 469900 w 4597400"/>
              <a:gd name="connsiteY3" fmla="*/ 306721 h 421021"/>
              <a:gd name="connsiteX4" fmla="*/ 546100 w 4597400"/>
              <a:gd name="connsiteY4" fmla="*/ 230521 h 421021"/>
              <a:gd name="connsiteX5" fmla="*/ 596900 w 4597400"/>
              <a:gd name="connsiteY5" fmla="*/ 154321 h 421021"/>
              <a:gd name="connsiteX6" fmla="*/ 622300 w 4597400"/>
              <a:gd name="connsiteY6" fmla="*/ 116221 h 421021"/>
              <a:gd name="connsiteX7" fmla="*/ 635000 w 4597400"/>
              <a:gd name="connsiteY7" fmla="*/ 65421 h 421021"/>
              <a:gd name="connsiteX8" fmla="*/ 647700 w 4597400"/>
              <a:gd name="connsiteY8" fmla="*/ 1921 h 421021"/>
              <a:gd name="connsiteX9" fmla="*/ 685800 w 4597400"/>
              <a:gd name="connsiteY9" fmla="*/ 27321 h 421021"/>
              <a:gd name="connsiteX10" fmla="*/ 749300 w 4597400"/>
              <a:gd name="connsiteY10" fmla="*/ 141621 h 421021"/>
              <a:gd name="connsiteX11" fmla="*/ 762000 w 4597400"/>
              <a:gd name="connsiteY11" fmla="*/ 179721 h 421021"/>
              <a:gd name="connsiteX12" fmla="*/ 838200 w 4597400"/>
              <a:gd name="connsiteY12" fmla="*/ 230521 h 421021"/>
              <a:gd name="connsiteX13" fmla="*/ 863600 w 4597400"/>
              <a:gd name="connsiteY13" fmla="*/ 268621 h 421021"/>
              <a:gd name="connsiteX14" fmla="*/ 901700 w 4597400"/>
              <a:gd name="connsiteY14" fmla="*/ 306721 h 421021"/>
              <a:gd name="connsiteX15" fmla="*/ 939800 w 4597400"/>
              <a:gd name="connsiteY15" fmla="*/ 332121 h 421021"/>
              <a:gd name="connsiteX16" fmla="*/ 1143000 w 4597400"/>
              <a:gd name="connsiteY16" fmla="*/ 357521 h 421021"/>
              <a:gd name="connsiteX17" fmla="*/ 1524000 w 4597400"/>
              <a:gd name="connsiteY17" fmla="*/ 319421 h 421021"/>
              <a:gd name="connsiteX18" fmla="*/ 1562100 w 4597400"/>
              <a:gd name="connsiteY18" fmla="*/ 294021 h 421021"/>
              <a:gd name="connsiteX19" fmla="*/ 1587500 w 4597400"/>
              <a:gd name="connsiteY19" fmla="*/ 255921 h 421021"/>
              <a:gd name="connsiteX20" fmla="*/ 1625600 w 4597400"/>
              <a:gd name="connsiteY20" fmla="*/ 230521 h 421021"/>
              <a:gd name="connsiteX21" fmla="*/ 1638300 w 4597400"/>
              <a:gd name="connsiteY21" fmla="*/ 179721 h 421021"/>
              <a:gd name="connsiteX22" fmla="*/ 1663700 w 4597400"/>
              <a:gd name="connsiteY22" fmla="*/ 128921 h 421021"/>
              <a:gd name="connsiteX23" fmla="*/ 1701800 w 4597400"/>
              <a:gd name="connsiteY23" fmla="*/ 52721 h 421021"/>
              <a:gd name="connsiteX24" fmla="*/ 1739900 w 4597400"/>
              <a:gd name="connsiteY24" fmla="*/ 141621 h 421021"/>
              <a:gd name="connsiteX25" fmla="*/ 1790700 w 4597400"/>
              <a:gd name="connsiteY25" fmla="*/ 255921 h 421021"/>
              <a:gd name="connsiteX26" fmla="*/ 1828800 w 4597400"/>
              <a:gd name="connsiteY26" fmla="*/ 268621 h 421021"/>
              <a:gd name="connsiteX27" fmla="*/ 1866900 w 4597400"/>
              <a:gd name="connsiteY27" fmla="*/ 294021 h 421021"/>
              <a:gd name="connsiteX28" fmla="*/ 1955800 w 4597400"/>
              <a:gd name="connsiteY28" fmla="*/ 319421 h 421021"/>
              <a:gd name="connsiteX29" fmla="*/ 1993900 w 4597400"/>
              <a:gd name="connsiteY29" fmla="*/ 332121 h 421021"/>
              <a:gd name="connsiteX30" fmla="*/ 2184400 w 4597400"/>
              <a:gd name="connsiteY30" fmla="*/ 357521 h 421021"/>
              <a:gd name="connsiteX31" fmla="*/ 2476500 w 4597400"/>
              <a:gd name="connsiteY31" fmla="*/ 344821 h 421021"/>
              <a:gd name="connsiteX32" fmla="*/ 2552700 w 4597400"/>
              <a:gd name="connsiteY32" fmla="*/ 306721 h 421021"/>
              <a:gd name="connsiteX33" fmla="*/ 2590800 w 4597400"/>
              <a:gd name="connsiteY33" fmla="*/ 294021 h 421021"/>
              <a:gd name="connsiteX34" fmla="*/ 2679700 w 4597400"/>
              <a:gd name="connsiteY34" fmla="*/ 205121 h 421021"/>
              <a:gd name="connsiteX35" fmla="*/ 2705100 w 4597400"/>
              <a:gd name="connsiteY35" fmla="*/ 167021 h 421021"/>
              <a:gd name="connsiteX36" fmla="*/ 2730500 w 4597400"/>
              <a:gd name="connsiteY36" fmla="*/ 90821 h 421021"/>
              <a:gd name="connsiteX37" fmla="*/ 2794000 w 4597400"/>
              <a:gd name="connsiteY37" fmla="*/ 179721 h 421021"/>
              <a:gd name="connsiteX38" fmla="*/ 2921000 w 4597400"/>
              <a:gd name="connsiteY38" fmla="*/ 332121 h 421021"/>
              <a:gd name="connsiteX39" fmla="*/ 2959100 w 4597400"/>
              <a:gd name="connsiteY39" fmla="*/ 357521 h 421021"/>
              <a:gd name="connsiteX40" fmla="*/ 3009900 w 4597400"/>
              <a:gd name="connsiteY40" fmla="*/ 370221 h 421021"/>
              <a:gd name="connsiteX41" fmla="*/ 3060700 w 4597400"/>
              <a:gd name="connsiteY41" fmla="*/ 395621 h 421021"/>
              <a:gd name="connsiteX42" fmla="*/ 3530600 w 4597400"/>
              <a:gd name="connsiteY42" fmla="*/ 370221 h 421021"/>
              <a:gd name="connsiteX43" fmla="*/ 3568700 w 4597400"/>
              <a:gd name="connsiteY43" fmla="*/ 357521 h 421021"/>
              <a:gd name="connsiteX44" fmla="*/ 3644900 w 4597400"/>
              <a:gd name="connsiteY44" fmla="*/ 281321 h 421021"/>
              <a:gd name="connsiteX45" fmla="*/ 3683000 w 4597400"/>
              <a:gd name="connsiteY45" fmla="*/ 205121 h 421021"/>
              <a:gd name="connsiteX46" fmla="*/ 3721100 w 4597400"/>
              <a:gd name="connsiteY46" fmla="*/ 192421 h 421021"/>
              <a:gd name="connsiteX47" fmla="*/ 3733800 w 4597400"/>
              <a:gd name="connsiteY47" fmla="*/ 154321 h 421021"/>
              <a:gd name="connsiteX48" fmla="*/ 3771900 w 4597400"/>
              <a:gd name="connsiteY48" fmla="*/ 65421 h 421021"/>
              <a:gd name="connsiteX49" fmla="*/ 3835400 w 4597400"/>
              <a:gd name="connsiteY49" fmla="*/ 90821 h 421021"/>
              <a:gd name="connsiteX50" fmla="*/ 3911600 w 4597400"/>
              <a:gd name="connsiteY50" fmla="*/ 154321 h 421021"/>
              <a:gd name="connsiteX51" fmla="*/ 3962400 w 4597400"/>
              <a:gd name="connsiteY51" fmla="*/ 217821 h 421021"/>
              <a:gd name="connsiteX52" fmla="*/ 4051300 w 4597400"/>
              <a:gd name="connsiteY52" fmla="*/ 281321 h 421021"/>
              <a:gd name="connsiteX53" fmla="*/ 4089400 w 4597400"/>
              <a:gd name="connsiteY53" fmla="*/ 306721 h 421021"/>
              <a:gd name="connsiteX54" fmla="*/ 4203700 w 4597400"/>
              <a:gd name="connsiteY54" fmla="*/ 332121 h 421021"/>
              <a:gd name="connsiteX55" fmla="*/ 4241800 w 4597400"/>
              <a:gd name="connsiteY55" fmla="*/ 344821 h 421021"/>
              <a:gd name="connsiteX56" fmla="*/ 4597400 w 4597400"/>
              <a:gd name="connsiteY56" fmla="*/ 357521 h 42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97400" h="421021">
                <a:moveTo>
                  <a:pt x="0" y="421021"/>
                </a:moveTo>
                <a:cubicBezTo>
                  <a:pt x="34755" y="418348"/>
                  <a:pt x="211971" y="407349"/>
                  <a:pt x="266700" y="395621"/>
                </a:cubicBezTo>
                <a:cubicBezTo>
                  <a:pt x="355396" y="376615"/>
                  <a:pt x="321754" y="378676"/>
                  <a:pt x="381000" y="344821"/>
                </a:cubicBezTo>
                <a:cubicBezTo>
                  <a:pt x="565990" y="239112"/>
                  <a:pt x="327419" y="377961"/>
                  <a:pt x="469900" y="306721"/>
                </a:cubicBezTo>
                <a:cubicBezTo>
                  <a:pt x="512117" y="285613"/>
                  <a:pt x="517556" y="271298"/>
                  <a:pt x="546100" y="230521"/>
                </a:cubicBezTo>
                <a:cubicBezTo>
                  <a:pt x="563606" y="205512"/>
                  <a:pt x="579967" y="179721"/>
                  <a:pt x="596900" y="154321"/>
                </a:cubicBezTo>
                <a:lnTo>
                  <a:pt x="622300" y="116221"/>
                </a:lnTo>
                <a:cubicBezTo>
                  <a:pt x="626533" y="99288"/>
                  <a:pt x="631214" y="82460"/>
                  <a:pt x="635000" y="65421"/>
                </a:cubicBezTo>
                <a:cubicBezTo>
                  <a:pt x="639683" y="44349"/>
                  <a:pt x="630431" y="14873"/>
                  <a:pt x="647700" y="1921"/>
                </a:cubicBezTo>
                <a:cubicBezTo>
                  <a:pt x="659911" y="-7237"/>
                  <a:pt x="673100" y="18854"/>
                  <a:pt x="685800" y="27321"/>
                </a:cubicBezTo>
                <a:cubicBezTo>
                  <a:pt x="716880" y="120560"/>
                  <a:pt x="692268" y="84589"/>
                  <a:pt x="749300" y="141621"/>
                </a:cubicBezTo>
                <a:cubicBezTo>
                  <a:pt x="753533" y="154321"/>
                  <a:pt x="752534" y="170255"/>
                  <a:pt x="762000" y="179721"/>
                </a:cubicBezTo>
                <a:cubicBezTo>
                  <a:pt x="783586" y="201307"/>
                  <a:pt x="838200" y="230521"/>
                  <a:pt x="838200" y="230521"/>
                </a:cubicBezTo>
                <a:cubicBezTo>
                  <a:pt x="846667" y="243221"/>
                  <a:pt x="853829" y="256895"/>
                  <a:pt x="863600" y="268621"/>
                </a:cubicBezTo>
                <a:cubicBezTo>
                  <a:pt x="875098" y="282419"/>
                  <a:pt x="887902" y="295223"/>
                  <a:pt x="901700" y="306721"/>
                </a:cubicBezTo>
                <a:cubicBezTo>
                  <a:pt x="913426" y="316492"/>
                  <a:pt x="926148" y="325295"/>
                  <a:pt x="939800" y="332121"/>
                </a:cubicBezTo>
                <a:cubicBezTo>
                  <a:pt x="994626" y="359534"/>
                  <a:pt x="1111488" y="355097"/>
                  <a:pt x="1143000" y="357521"/>
                </a:cubicBezTo>
                <a:cubicBezTo>
                  <a:pt x="1319815" y="350448"/>
                  <a:pt x="1397341" y="382751"/>
                  <a:pt x="1524000" y="319421"/>
                </a:cubicBezTo>
                <a:cubicBezTo>
                  <a:pt x="1537652" y="312595"/>
                  <a:pt x="1549400" y="302488"/>
                  <a:pt x="1562100" y="294021"/>
                </a:cubicBezTo>
                <a:cubicBezTo>
                  <a:pt x="1570567" y="281321"/>
                  <a:pt x="1576707" y="266714"/>
                  <a:pt x="1587500" y="255921"/>
                </a:cubicBezTo>
                <a:cubicBezTo>
                  <a:pt x="1598293" y="245128"/>
                  <a:pt x="1617133" y="243221"/>
                  <a:pt x="1625600" y="230521"/>
                </a:cubicBezTo>
                <a:cubicBezTo>
                  <a:pt x="1635282" y="215998"/>
                  <a:pt x="1632171" y="196064"/>
                  <a:pt x="1638300" y="179721"/>
                </a:cubicBezTo>
                <a:cubicBezTo>
                  <a:pt x="1644947" y="161994"/>
                  <a:pt x="1656242" y="146322"/>
                  <a:pt x="1663700" y="128921"/>
                </a:cubicBezTo>
                <a:cubicBezTo>
                  <a:pt x="1695248" y="55309"/>
                  <a:pt x="1652987" y="125940"/>
                  <a:pt x="1701800" y="52721"/>
                </a:cubicBezTo>
                <a:cubicBezTo>
                  <a:pt x="1735395" y="187102"/>
                  <a:pt x="1689783" y="28857"/>
                  <a:pt x="1739900" y="141621"/>
                </a:cubicBezTo>
                <a:cubicBezTo>
                  <a:pt x="1751676" y="168116"/>
                  <a:pt x="1760967" y="232135"/>
                  <a:pt x="1790700" y="255921"/>
                </a:cubicBezTo>
                <a:cubicBezTo>
                  <a:pt x="1801153" y="264284"/>
                  <a:pt x="1816826" y="262634"/>
                  <a:pt x="1828800" y="268621"/>
                </a:cubicBezTo>
                <a:cubicBezTo>
                  <a:pt x="1842452" y="275447"/>
                  <a:pt x="1853248" y="287195"/>
                  <a:pt x="1866900" y="294021"/>
                </a:cubicBezTo>
                <a:cubicBezTo>
                  <a:pt x="1887200" y="304171"/>
                  <a:pt x="1936811" y="313996"/>
                  <a:pt x="1955800" y="319421"/>
                </a:cubicBezTo>
                <a:cubicBezTo>
                  <a:pt x="1968672" y="323099"/>
                  <a:pt x="1980773" y="329496"/>
                  <a:pt x="1993900" y="332121"/>
                </a:cubicBezTo>
                <a:cubicBezTo>
                  <a:pt x="2023111" y="337963"/>
                  <a:pt x="2159676" y="354430"/>
                  <a:pt x="2184400" y="357521"/>
                </a:cubicBezTo>
                <a:cubicBezTo>
                  <a:pt x="2281767" y="353288"/>
                  <a:pt x="2379328" y="352296"/>
                  <a:pt x="2476500" y="344821"/>
                </a:cubicBezTo>
                <a:cubicBezTo>
                  <a:pt x="2514226" y="341919"/>
                  <a:pt x="2520398" y="322872"/>
                  <a:pt x="2552700" y="306721"/>
                </a:cubicBezTo>
                <a:cubicBezTo>
                  <a:pt x="2564674" y="300734"/>
                  <a:pt x="2578100" y="298254"/>
                  <a:pt x="2590800" y="294021"/>
                </a:cubicBezTo>
                <a:cubicBezTo>
                  <a:pt x="2649026" y="206682"/>
                  <a:pt x="2612640" y="227474"/>
                  <a:pt x="2679700" y="205121"/>
                </a:cubicBezTo>
                <a:cubicBezTo>
                  <a:pt x="2688167" y="192421"/>
                  <a:pt x="2698901" y="180969"/>
                  <a:pt x="2705100" y="167021"/>
                </a:cubicBezTo>
                <a:cubicBezTo>
                  <a:pt x="2715974" y="142555"/>
                  <a:pt x="2730500" y="90821"/>
                  <a:pt x="2730500" y="90821"/>
                </a:cubicBezTo>
                <a:cubicBezTo>
                  <a:pt x="2813079" y="214689"/>
                  <a:pt x="2683731" y="22194"/>
                  <a:pt x="2794000" y="179721"/>
                </a:cubicBezTo>
                <a:cubicBezTo>
                  <a:pt x="2834999" y="238291"/>
                  <a:pt x="2858193" y="290250"/>
                  <a:pt x="2921000" y="332121"/>
                </a:cubicBezTo>
                <a:cubicBezTo>
                  <a:pt x="2933700" y="340588"/>
                  <a:pt x="2945071" y="351508"/>
                  <a:pt x="2959100" y="357521"/>
                </a:cubicBezTo>
                <a:cubicBezTo>
                  <a:pt x="2975143" y="364397"/>
                  <a:pt x="2993557" y="364092"/>
                  <a:pt x="3009900" y="370221"/>
                </a:cubicBezTo>
                <a:cubicBezTo>
                  <a:pt x="3027627" y="376868"/>
                  <a:pt x="3043767" y="387154"/>
                  <a:pt x="3060700" y="395621"/>
                </a:cubicBezTo>
                <a:cubicBezTo>
                  <a:pt x="3217333" y="387154"/>
                  <a:pt x="3374177" y="381953"/>
                  <a:pt x="3530600" y="370221"/>
                </a:cubicBezTo>
                <a:cubicBezTo>
                  <a:pt x="3543949" y="369220"/>
                  <a:pt x="3558133" y="365740"/>
                  <a:pt x="3568700" y="357521"/>
                </a:cubicBezTo>
                <a:cubicBezTo>
                  <a:pt x="3597054" y="335468"/>
                  <a:pt x="3644900" y="281321"/>
                  <a:pt x="3644900" y="281321"/>
                </a:cubicBezTo>
                <a:cubicBezTo>
                  <a:pt x="3653266" y="256222"/>
                  <a:pt x="3660619" y="223026"/>
                  <a:pt x="3683000" y="205121"/>
                </a:cubicBezTo>
                <a:cubicBezTo>
                  <a:pt x="3693453" y="196758"/>
                  <a:pt x="3708400" y="196654"/>
                  <a:pt x="3721100" y="192421"/>
                </a:cubicBezTo>
                <a:cubicBezTo>
                  <a:pt x="3725333" y="179721"/>
                  <a:pt x="3728527" y="166626"/>
                  <a:pt x="3733800" y="154321"/>
                </a:cubicBezTo>
                <a:cubicBezTo>
                  <a:pt x="3780880" y="44467"/>
                  <a:pt x="3742116" y="154772"/>
                  <a:pt x="3771900" y="65421"/>
                </a:cubicBezTo>
                <a:cubicBezTo>
                  <a:pt x="3793067" y="73888"/>
                  <a:pt x="3815010" y="80626"/>
                  <a:pt x="3835400" y="90821"/>
                </a:cubicBezTo>
                <a:cubicBezTo>
                  <a:pt x="3870763" y="108502"/>
                  <a:pt x="3883513" y="126234"/>
                  <a:pt x="3911600" y="154321"/>
                </a:cubicBezTo>
                <a:cubicBezTo>
                  <a:pt x="3936324" y="228494"/>
                  <a:pt x="3904955" y="160376"/>
                  <a:pt x="3962400" y="217821"/>
                </a:cubicBezTo>
                <a:cubicBezTo>
                  <a:pt x="4032561" y="287982"/>
                  <a:pt x="3962164" y="259037"/>
                  <a:pt x="4051300" y="281321"/>
                </a:cubicBezTo>
                <a:cubicBezTo>
                  <a:pt x="4064000" y="289788"/>
                  <a:pt x="4075371" y="300708"/>
                  <a:pt x="4089400" y="306721"/>
                </a:cubicBezTo>
                <a:cubicBezTo>
                  <a:pt x="4107652" y="314543"/>
                  <a:pt x="4189234" y="328505"/>
                  <a:pt x="4203700" y="332121"/>
                </a:cubicBezTo>
                <a:cubicBezTo>
                  <a:pt x="4216687" y="335368"/>
                  <a:pt x="4228447" y="343867"/>
                  <a:pt x="4241800" y="344821"/>
                </a:cubicBezTo>
                <a:cubicBezTo>
                  <a:pt x="4426706" y="358029"/>
                  <a:pt x="4470802" y="357521"/>
                  <a:pt x="4597400" y="35752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9019640" y="2890582"/>
            <a:ext cx="1563573" cy="421021"/>
          </a:xfrm>
          <a:custGeom>
            <a:avLst/>
            <a:gdLst>
              <a:gd name="connsiteX0" fmla="*/ 0 w 4597400"/>
              <a:gd name="connsiteY0" fmla="*/ 421021 h 421021"/>
              <a:gd name="connsiteX1" fmla="*/ 266700 w 4597400"/>
              <a:gd name="connsiteY1" fmla="*/ 395621 h 421021"/>
              <a:gd name="connsiteX2" fmla="*/ 381000 w 4597400"/>
              <a:gd name="connsiteY2" fmla="*/ 344821 h 421021"/>
              <a:gd name="connsiteX3" fmla="*/ 469900 w 4597400"/>
              <a:gd name="connsiteY3" fmla="*/ 306721 h 421021"/>
              <a:gd name="connsiteX4" fmla="*/ 546100 w 4597400"/>
              <a:gd name="connsiteY4" fmla="*/ 230521 h 421021"/>
              <a:gd name="connsiteX5" fmla="*/ 596900 w 4597400"/>
              <a:gd name="connsiteY5" fmla="*/ 154321 h 421021"/>
              <a:gd name="connsiteX6" fmla="*/ 622300 w 4597400"/>
              <a:gd name="connsiteY6" fmla="*/ 116221 h 421021"/>
              <a:gd name="connsiteX7" fmla="*/ 635000 w 4597400"/>
              <a:gd name="connsiteY7" fmla="*/ 65421 h 421021"/>
              <a:gd name="connsiteX8" fmla="*/ 647700 w 4597400"/>
              <a:gd name="connsiteY8" fmla="*/ 1921 h 421021"/>
              <a:gd name="connsiteX9" fmla="*/ 685800 w 4597400"/>
              <a:gd name="connsiteY9" fmla="*/ 27321 h 421021"/>
              <a:gd name="connsiteX10" fmla="*/ 749300 w 4597400"/>
              <a:gd name="connsiteY10" fmla="*/ 141621 h 421021"/>
              <a:gd name="connsiteX11" fmla="*/ 762000 w 4597400"/>
              <a:gd name="connsiteY11" fmla="*/ 179721 h 421021"/>
              <a:gd name="connsiteX12" fmla="*/ 838200 w 4597400"/>
              <a:gd name="connsiteY12" fmla="*/ 230521 h 421021"/>
              <a:gd name="connsiteX13" fmla="*/ 863600 w 4597400"/>
              <a:gd name="connsiteY13" fmla="*/ 268621 h 421021"/>
              <a:gd name="connsiteX14" fmla="*/ 901700 w 4597400"/>
              <a:gd name="connsiteY14" fmla="*/ 306721 h 421021"/>
              <a:gd name="connsiteX15" fmla="*/ 939800 w 4597400"/>
              <a:gd name="connsiteY15" fmla="*/ 332121 h 421021"/>
              <a:gd name="connsiteX16" fmla="*/ 1143000 w 4597400"/>
              <a:gd name="connsiteY16" fmla="*/ 357521 h 421021"/>
              <a:gd name="connsiteX17" fmla="*/ 1524000 w 4597400"/>
              <a:gd name="connsiteY17" fmla="*/ 319421 h 421021"/>
              <a:gd name="connsiteX18" fmla="*/ 1562100 w 4597400"/>
              <a:gd name="connsiteY18" fmla="*/ 294021 h 421021"/>
              <a:gd name="connsiteX19" fmla="*/ 1587500 w 4597400"/>
              <a:gd name="connsiteY19" fmla="*/ 255921 h 421021"/>
              <a:gd name="connsiteX20" fmla="*/ 1625600 w 4597400"/>
              <a:gd name="connsiteY20" fmla="*/ 230521 h 421021"/>
              <a:gd name="connsiteX21" fmla="*/ 1638300 w 4597400"/>
              <a:gd name="connsiteY21" fmla="*/ 179721 h 421021"/>
              <a:gd name="connsiteX22" fmla="*/ 1663700 w 4597400"/>
              <a:gd name="connsiteY22" fmla="*/ 128921 h 421021"/>
              <a:gd name="connsiteX23" fmla="*/ 1701800 w 4597400"/>
              <a:gd name="connsiteY23" fmla="*/ 52721 h 421021"/>
              <a:gd name="connsiteX24" fmla="*/ 1739900 w 4597400"/>
              <a:gd name="connsiteY24" fmla="*/ 141621 h 421021"/>
              <a:gd name="connsiteX25" fmla="*/ 1790700 w 4597400"/>
              <a:gd name="connsiteY25" fmla="*/ 255921 h 421021"/>
              <a:gd name="connsiteX26" fmla="*/ 1828800 w 4597400"/>
              <a:gd name="connsiteY26" fmla="*/ 268621 h 421021"/>
              <a:gd name="connsiteX27" fmla="*/ 1866900 w 4597400"/>
              <a:gd name="connsiteY27" fmla="*/ 294021 h 421021"/>
              <a:gd name="connsiteX28" fmla="*/ 1955800 w 4597400"/>
              <a:gd name="connsiteY28" fmla="*/ 319421 h 421021"/>
              <a:gd name="connsiteX29" fmla="*/ 1993900 w 4597400"/>
              <a:gd name="connsiteY29" fmla="*/ 332121 h 421021"/>
              <a:gd name="connsiteX30" fmla="*/ 2184400 w 4597400"/>
              <a:gd name="connsiteY30" fmla="*/ 357521 h 421021"/>
              <a:gd name="connsiteX31" fmla="*/ 2476500 w 4597400"/>
              <a:gd name="connsiteY31" fmla="*/ 344821 h 421021"/>
              <a:gd name="connsiteX32" fmla="*/ 2552700 w 4597400"/>
              <a:gd name="connsiteY32" fmla="*/ 306721 h 421021"/>
              <a:gd name="connsiteX33" fmla="*/ 2590800 w 4597400"/>
              <a:gd name="connsiteY33" fmla="*/ 294021 h 421021"/>
              <a:gd name="connsiteX34" fmla="*/ 2679700 w 4597400"/>
              <a:gd name="connsiteY34" fmla="*/ 205121 h 421021"/>
              <a:gd name="connsiteX35" fmla="*/ 2705100 w 4597400"/>
              <a:gd name="connsiteY35" fmla="*/ 167021 h 421021"/>
              <a:gd name="connsiteX36" fmla="*/ 2730500 w 4597400"/>
              <a:gd name="connsiteY36" fmla="*/ 90821 h 421021"/>
              <a:gd name="connsiteX37" fmla="*/ 2794000 w 4597400"/>
              <a:gd name="connsiteY37" fmla="*/ 179721 h 421021"/>
              <a:gd name="connsiteX38" fmla="*/ 2921000 w 4597400"/>
              <a:gd name="connsiteY38" fmla="*/ 332121 h 421021"/>
              <a:gd name="connsiteX39" fmla="*/ 2959100 w 4597400"/>
              <a:gd name="connsiteY39" fmla="*/ 357521 h 421021"/>
              <a:gd name="connsiteX40" fmla="*/ 3009900 w 4597400"/>
              <a:gd name="connsiteY40" fmla="*/ 370221 h 421021"/>
              <a:gd name="connsiteX41" fmla="*/ 3060700 w 4597400"/>
              <a:gd name="connsiteY41" fmla="*/ 395621 h 421021"/>
              <a:gd name="connsiteX42" fmla="*/ 3530600 w 4597400"/>
              <a:gd name="connsiteY42" fmla="*/ 370221 h 421021"/>
              <a:gd name="connsiteX43" fmla="*/ 3568700 w 4597400"/>
              <a:gd name="connsiteY43" fmla="*/ 357521 h 421021"/>
              <a:gd name="connsiteX44" fmla="*/ 3644900 w 4597400"/>
              <a:gd name="connsiteY44" fmla="*/ 281321 h 421021"/>
              <a:gd name="connsiteX45" fmla="*/ 3683000 w 4597400"/>
              <a:gd name="connsiteY45" fmla="*/ 205121 h 421021"/>
              <a:gd name="connsiteX46" fmla="*/ 3721100 w 4597400"/>
              <a:gd name="connsiteY46" fmla="*/ 192421 h 421021"/>
              <a:gd name="connsiteX47" fmla="*/ 3733800 w 4597400"/>
              <a:gd name="connsiteY47" fmla="*/ 154321 h 421021"/>
              <a:gd name="connsiteX48" fmla="*/ 3771900 w 4597400"/>
              <a:gd name="connsiteY48" fmla="*/ 65421 h 421021"/>
              <a:gd name="connsiteX49" fmla="*/ 3835400 w 4597400"/>
              <a:gd name="connsiteY49" fmla="*/ 90821 h 421021"/>
              <a:gd name="connsiteX50" fmla="*/ 3911600 w 4597400"/>
              <a:gd name="connsiteY50" fmla="*/ 154321 h 421021"/>
              <a:gd name="connsiteX51" fmla="*/ 3962400 w 4597400"/>
              <a:gd name="connsiteY51" fmla="*/ 217821 h 421021"/>
              <a:gd name="connsiteX52" fmla="*/ 4051300 w 4597400"/>
              <a:gd name="connsiteY52" fmla="*/ 281321 h 421021"/>
              <a:gd name="connsiteX53" fmla="*/ 4089400 w 4597400"/>
              <a:gd name="connsiteY53" fmla="*/ 306721 h 421021"/>
              <a:gd name="connsiteX54" fmla="*/ 4203700 w 4597400"/>
              <a:gd name="connsiteY54" fmla="*/ 332121 h 421021"/>
              <a:gd name="connsiteX55" fmla="*/ 4241800 w 4597400"/>
              <a:gd name="connsiteY55" fmla="*/ 344821 h 421021"/>
              <a:gd name="connsiteX56" fmla="*/ 4597400 w 4597400"/>
              <a:gd name="connsiteY56" fmla="*/ 357521 h 42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97400" h="421021">
                <a:moveTo>
                  <a:pt x="0" y="421021"/>
                </a:moveTo>
                <a:cubicBezTo>
                  <a:pt x="34755" y="418348"/>
                  <a:pt x="211971" y="407349"/>
                  <a:pt x="266700" y="395621"/>
                </a:cubicBezTo>
                <a:cubicBezTo>
                  <a:pt x="355396" y="376615"/>
                  <a:pt x="321754" y="378676"/>
                  <a:pt x="381000" y="344821"/>
                </a:cubicBezTo>
                <a:cubicBezTo>
                  <a:pt x="565990" y="239112"/>
                  <a:pt x="327419" y="377961"/>
                  <a:pt x="469900" y="306721"/>
                </a:cubicBezTo>
                <a:cubicBezTo>
                  <a:pt x="512117" y="285613"/>
                  <a:pt x="517556" y="271298"/>
                  <a:pt x="546100" y="230521"/>
                </a:cubicBezTo>
                <a:cubicBezTo>
                  <a:pt x="563606" y="205512"/>
                  <a:pt x="579967" y="179721"/>
                  <a:pt x="596900" y="154321"/>
                </a:cubicBezTo>
                <a:lnTo>
                  <a:pt x="622300" y="116221"/>
                </a:lnTo>
                <a:cubicBezTo>
                  <a:pt x="626533" y="99288"/>
                  <a:pt x="631214" y="82460"/>
                  <a:pt x="635000" y="65421"/>
                </a:cubicBezTo>
                <a:cubicBezTo>
                  <a:pt x="639683" y="44349"/>
                  <a:pt x="630431" y="14873"/>
                  <a:pt x="647700" y="1921"/>
                </a:cubicBezTo>
                <a:cubicBezTo>
                  <a:pt x="659911" y="-7237"/>
                  <a:pt x="673100" y="18854"/>
                  <a:pt x="685800" y="27321"/>
                </a:cubicBezTo>
                <a:cubicBezTo>
                  <a:pt x="716880" y="120560"/>
                  <a:pt x="692268" y="84589"/>
                  <a:pt x="749300" y="141621"/>
                </a:cubicBezTo>
                <a:cubicBezTo>
                  <a:pt x="753533" y="154321"/>
                  <a:pt x="752534" y="170255"/>
                  <a:pt x="762000" y="179721"/>
                </a:cubicBezTo>
                <a:cubicBezTo>
                  <a:pt x="783586" y="201307"/>
                  <a:pt x="838200" y="230521"/>
                  <a:pt x="838200" y="230521"/>
                </a:cubicBezTo>
                <a:cubicBezTo>
                  <a:pt x="846667" y="243221"/>
                  <a:pt x="853829" y="256895"/>
                  <a:pt x="863600" y="268621"/>
                </a:cubicBezTo>
                <a:cubicBezTo>
                  <a:pt x="875098" y="282419"/>
                  <a:pt x="887902" y="295223"/>
                  <a:pt x="901700" y="306721"/>
                </a:cubicBezTo>
                <a:cubicBezTo>
                  <a:pt x="913426" y="316492"/>
                  <a:pt x="926148" y="325295"/>
                  <a:pt x="939800" y="332121"/>
                </a:cubicBezTo>
                <a:cubicBezTo>
                  <a:pt x="994626" y="359534"/>
                  <a:pt x="1111488" y="355097"/>
                  <a:pt x="1143000" y="357521"/>
                </a:cubicBezTo>
                <a:cubicBezTo>
                  <a:pt x="1319815" y="350448"/>
                  <a:pt x="1397341" y="382751"/>
                  <a:pt x="1524000" y="319421"/>
                </a:cubicBezTo>
                <a:cubicBezTo>
                  <a:pt x="1537652" y="312595"/>
                  <a:pt x="1549400" y="302488"/>
                  <a:pt x="1562100" y="294021"/>
                </a:cubicBezTo>
                <a:cubicBezTo>
                  <a:pt x="1570567" y="281321"/>
                  <a:pt x="1576707" y="266714"/>
                  <a:pt x="1587500" y="255921"/>
                </a:cubicBezTo>
                <a:cubicBezTo>
                  <a:pt x="1598293" y="245128"/>
                  <a:pt x="1617133" y="243221"/>
                  <a:pt x="1625600" y="230521"/>
                </a:cubicBezTo>
                <a:cubicBezTo>
                  <a:pt x="1635282" y="215998"/>
                  <a:pt x="1632171" y="196064"/>
                  <a:pt x="1638300" y="179721"/>
                </a:cubicBezTo>
                <a:cubicBezTo>
                  <a:pt x="1644947" y="161994"/>
                  <a:pt x="1656242" y="146322"/>
                  <a:pt x="1663700" y="128921"/>
                </a:cubicBezTo>
                <a:cubicBezTo>
                  <a:pt x="1695248" y="55309"/>
                  <a:pt x="1652987" y="125940"/>
                  <a:pt x="1701800" y="52721"/>
                </a:cubicBezTo>
                <a:cubicBezTo>
                  <a:pt x="1735395" y="187102"/>
                  <a:pt x="1689783" y="28857"/>
                  <a:pt x="1739900" y="141621"/>
                </a:cubicBezTo>
                <a:cubicBezTo>
                  <a:pt x="1751676" y="168116"/>
                  <a:pt x="1760967" y="232135"/>
                  <a:pt x="1790700" y="255921"/>
                </a:cubicBezTo>
                <a:cubicBezTo>
                  <a:pt x="1801153" y="264284"/>
                  <a:pt x="1816826" y="262634"/>
                  <a:pt x="1828800" y="268621"/>
                </a:cubicBezTo>
                <a:cubicBezTo>
                  <a:pt x="1842452" y="275447"/>
                  <a:pt x="1853248" y="287195"/>
                  <a:pt x="1866900" y="294021"/>
                </a:cubicBezTo>
                <a:cubicBezTo>
                  <a:pt x="1887200" y="304171"/>
                  <a:pt x="1936811" y="313996"/>
                  <a:pt x="1955800" y="319421"/>
                </a:cubicBezTo>
                <a:cubicBezTo>
                  <a:pt x="1968672" y="323099"/>
                  <a:pt x="1980773" y="329496"/>
                  <a:pt x="1993900" y="332121"/>
                </a:cubicBezTo>
                <a:cubicBezTo>
                  <a:pt x="2023111" y="337963"/>
                  <a:pt x="2159676" y="354430"/>
                  <a:pt x="2184400" y="357521"/>
                </a:cubicBezTo>
                <a:cubicBezTo>
                  <a:pt x="2281767" y="353288"/>
                  <a:pt x="2379328" y="352296"/>
                  <a:pt x="2476500" y="344821"/>
                </a:cubicBezTo>
                <a:cubicBezTo>
                  <a:pt x="2514226" y="341919"/>
                  <a:pt x="2520398" y="322872"/>
                  <a:pt x="2552700" y="306721"/>
                </a:cubicBezTo>
                <a:cubicBezTo>
                  <a:pt x="2564674" y="300734"/>
                  <a:pt x="2578100" y="298254"/>
                  <a:pt x="2590800" y="294021"/>
                </a:cubicBezTo>
                <a:cubicBezTo>
                  <a:pt x="2649026" y="206682"/>
                  <a:pt x="2612640" y="227474"/>
                  <a:pt x="2679700" y="205121"/>
                </a:cubicBezTo>
                <a:cubicBezTo>
                  <a:pt x="2688167" y="192421"/>
                  <a:pt x="2698901" y="180969"/>
                  <a:pt x="2705100" y="167021"/>
                </a:cubicBezTo>
                <a:cubicBezTo>
                  <a:pt x="2715974" y="142555"/>
                  <a:pt x="2730500" y="90821"/>
                  <a:pt x="2730500" y="90821"/>
                </a:cubicBezTo>
                <a:cubicBezTo>
                  <a:pt x="2813079" y="214689"/>
                  <a:pt x="2683731" y="22194"/>
                  <a:pt x="2794000" y="179721"/>
                </a:cubicBezTo>
                <a:cubicBezTo>
                  <a:pt x="2834999" y="238291"/>
                  <a:pt x="2858193" y="290250"/>
                  <a:pt x="2921000" y="332121"/>
                </a:cubicBezTo>
                <a:cubicBezTo>
                  <a:pt x="2933700" y="340588"/>
                  <a:pt x="2945071" y="351508"/>
                  <a:pt x="2959100" y="357521"/>
                </a:cubicBezTo>
                <a:cubicBezTo>
                  <a:pt x="2975143" y="364397"/>
                  <a:pt x="2993557" y="364092"/>
                  <a:pt x="3009900" y="370221"/>
                </a:cubicBezTo>
                <a:cubicBezTo>
                  <a:pt x="3027627" y="376868"/>
                  <a:pt x="3043767" y="387154"/>
                  <a:pt x="3060700" y="395621"/>
                </a:cubicBezTo>
                <a:cubicBezTo>
                  <a:pt x="3217333" y="387154"/>
                  <a:pt x="3374177" y="381953"/>
                  <a:pt x="3530600" y="370221"/>
                </a:cubicBezTo>
                <a:cubicBezTo>
                  <a:pt x="3543949" y="369220"/>
                  <a:pt x="3558133" y="365740"/>
                  <a:pt x="3568700" y="357521"/>
                </a:cubicBezTo>
                <a:cubicBezTo>
                  <a:pt x="3597054" y="335468"/>
                  <a:pt x="3644900" y="281321"/>
                  <a:pt x="3644900" y="281321"/>
                </a:cubicBezTo>
                <a:cubicBezTo>
                  <a:pt x="3653266" y="256222"/>
                  <a:pt x="3660619" y="223026"/>
                  <a:pt x="3683000" y="205121"/>
                </a:cubicBezTo>
                <a:cubicBezTo>
                  <a:pt x="3693453" y="196758"/>
                  <a:pt x="3708400" y="196654"/>
                  <a:pt x="3721100" y="192421"/>
                </a:cubicBezTo>
                <a:cubicBezTo>
                  <a:pt x="3725333" y="179721"/>
                  <a:pt x="3728527" y="166626"/>
                  <a:pt x="3733800" y="154321"/>
                </a:cubicBezTo>
                <a:cubicBezTo>
                  <a:pt x="3780880" y="44467"/>
                  <a:pt x="3742116" y="154772"/>
                  <a:pt x="3771900" y="65421"/>
                </a:cubicBezTo>
                <a:cubicBezTo>
                  <a:pt x="3793067" y="73888"/>
                  <a:pt x="3815010" y="80626"/>
                  <a:pt x="3835400" y="90821"/>
                </a:cubicBezTo>
                <a:cubicBezTo>
                  <a:pt x="3870763" y="108502"/>
                  <a:pt x="3883513" y="126234"/>
                  <a:pt x="3911600" y="154321"/>
                </a:cubicBezTo>
                <a:cubicBezTo>
                  <a:pt x="3936324" y="228494"/>
                  <a:pt x="3904955" y="160376"/>
                  <a:pt x="3962400" y="217821"/>
                </a:cubicBezTo>
                <a:cubicBezTo>
                  <a:pt x="4032561" y="287982"/>
                  <a:pt x="3962164" y="259037"/>
                  <a:pt x="4051300" y="281321"/>
                </a:cubicBezTo>
                <a:cubicBezTo>
                  <a:pt x="4064000" y="289788"/>
                  <a:pt x="4075371" y="300708"/>
                  <a:pt x="4089400" y="306721"/>
                </a:cubicBezTo>
                <a:cubicBezTo>
                  <a:pt x="4107652" y="314543"/>
                  <a:pt x="4189234" y="328505"/>
                  <a:pt x="4203700" y="332121"/>
                </a:cubicBezTo>
                <a:cubicBezTo>
                  <a:pt x="4216687" y="335368"/>
                  <a:pt x="4228447" y="343867"/>
                  <a:pt x="4241800" y="344821"/>
                </a:cubicBezTo>
                <a:cubicBezTo>
                  <a:pt x="4426706" y="358029"/>
                  <a:pt x="4470802" y="357521"/>
                  <a:pt x="4597400" y="357521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Shape 23"/>
          <p:cNvSpPr txBox="1"/>
          <p:nvPr/>
        </p:nvSpPr>
        <p:spPr>
          <a:xfrm>
            <a:off x="4087540" y="2725190"/>
            <a:ext cx="4740030" cy="2429755"/>
          </a:xfrm>
          <a:prstGeom prst="rect">
            <a:avLst/>
          </a:prstGeom>
          <a:solidFill>
            <a:srgbClr val="5E2750"/>
          </a:solidFill>
          <a:ln w="38100">
            <a:solidFill>
              <a:schemeClr val="bg2">
                <a:lumMod val="75000"/>
              </a:schemeClr>
            </a:solidFill>
          </a:ln>
        </p:spPr>
        <p:txBody>
          <a:bodyPr lIns="81612" tIns="40806" rIns="81612" bIns="40806"/>
          <a:lstStyle/>
          <a:p>
            <a:pPr algn="ctr"/>
            <a:r>
              <a:rPr lang="en-US" sz="3627" spc="-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RSLR will impact the communities living on these deltas very differently</a:t>
            </a:r>
            <a:endParaRPr sz="1632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9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1983254" y="272911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spc="-1" dirty="0">
                <a:solidFill>
                  <a:schemeClr val="bg1"/>
                </a:solidFill>
                <a:latin typeface="+mj-lt"/>
              </a:rPr>
              <a:t>Goal:  Estimate </a:t>
            </a:r>
            <a:r>
              <a:rPr lang="en-US" sz="3990" spc="-1" dirty="0" smtClean="0">
                <a:solidFill>
                  <a:schemeClr val="bg1"/>
                </a:solidFill>
                <a:latin typeface="+mj-lt"/>
              </a:rPr>
              <a:t>sensitivity of flood risk to RSLR across 48 major global deltas</a:t>
            </a:r>
            <a:endParaRPr sz="1632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9" name="Picture 148"/>
          <p:cNvPicPr/>
          <p:nvPr/>
        </p:nvPicPr>
        <p:blipFill>
          <a:blip r:embed="rId2"/>
          <a:stretch/>
        </p:blipFill>
        <p:spPr>
          <a:xfrm>
            <a:off x="1613388" y="1927025"/>
            <a:ext cx="8962313" cy="36291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5181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207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Risk and vulnerability modeling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1" y="1037492"/>
            <a:ext cx="6951180" cy="56234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364" y="879227"/>
            <a:ext cx="5037992" cy="1799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95" y="1171370"/>
            <a:ext cx="3276837" cy="555166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140" y="1180731"/>
            <a:ext cx="2835544" cy="588112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8035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6603</TotalTime>
  <Words>1135</Words>
  <Application>Microsoft Macintosh PowerPoint</Application>
  <PresentationFormat>Widescreen</PresentationFormat>
  <Paragraphs>176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Calibri Light</vt:lpstr>
      <vt:lpstr>Gill Sans</vt:lpstr>
      <vt:lpstr>Wingdings</vt:lpstr>
      <vt:lpstr>Arial</vt:lpstr>
      <vt:lpstr>Office Theme</vt:lpstr>
      <vt:lpstr>From Relative Sea Level Rise to Coastal Risk: Estimating Contemporary and Future Flood Risk in Deltas </vt:lpstr>
      <vt:lpstr>PowerPoint Presentation</vt:lpstr>
      <vt:lpstr>Drivers of RSLR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and vulnerability modeling</vt:lpstr>
      <vt:lpstr>PowerPoint Presentation</vt:lpstr>
      <vt:lpstr>PowerPoint Presentation</vt:lpstr>
      <vt:lpstr>PowerPoint Presentation</vt:lpstr>
      <vt:lpstr>Vulnerability (V)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Scenarios</vt:lpstr>
      <vt:lpstr>Environmental change -&gt; RSLR</vt:lpstr>
      <vt:lpstr>Delta risk framework</vt:lpstr>
      <vt:lpstr>“Pristine” vs “Contemporary” conditions</vt:lpstr>
      <vt:lpstr>“Pristine” vs “Contemporary”</vt:lpstr>
      <vt:lpstr>“Pristine” vs “Accelerated SLR (5mm/yr)”</vt:lpstr>
      <vt:lpstr>PowerPoint Presentation</vt:lpstr>
      <vt:lpstr>www.globaldeltarisk.net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Geophysical, Anthropogenic, and Social Dimensions of Delta Risk: Estimating Contemporary and Future Risks at the Global Scale</dc:title>
  <dc:creator>Zachary Tessler</dc:creator>
  <cp:lastModifiedBy>Zachary Tessler</cp:lastModifiedBy>
  <cp:revision>90</cp:revision>
  <dcterms:created xsi:type="dcterms:W3CDTF">2015-12-09T21:32:03Z</dcterms:created>
  <dcterms:modified xsi:type="dcterms:W3CDTF">2016-05-19T14:42:47Z</dcterms:modified>
</cp:coreProperties>
</file>