
<file path=[Content_Types].xml><?xml version="1.0" encoding="utf-8"?>
<Types xmlns="http://schemas.openxmlformats.org/package/2006/content-types">
  <Default Extension="xml" ContentType="application/xml"/>
  <Default Extension="wmf" ContentType="image/x-wmf"/>
  <Default Extension="mov" ContentType="video/unknown"/>
  <Default Extension="jpeg" ContentType="image/jpeg"/>
  <Default Extension="jpg" ContentType="image/jpeg"/>
  <Default Extension="rels" ContentType="application/vnd.openxmlformats-package.relationships+xml"/>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971" r:id="rId1"/>
    <p:sldMasterId id="2147483984" r:id="rId2"/>
    <p:sldMasterId id="2147483997" r:id="rId3"/>
    <p:sldMasterId id="2147484010" r:id="rId4"/>
    <p:sldMasterId id="2147484023" r:id="rId5"/>
  </p:sldMasterIdLst>
  <p:notesMasterIdLst>
    <p:notesMasterId r:id="rId37"/>
  </p:notesMasterIdLst>
  <p:handoutMasterIdLst>
    <p:handoutMasterId r:id="rId38"/>
  </p:handoutMasterIdLst>
  <p:sldIdLst>
    <p:sldId id="347" r:id="rId6"/>
    <p:sldId id="376" r:id="rId7"/>
    <p:sldId id="378" r:id="rId8"/>
    <p:sldId id="379" r:id="rId9"/>
    <p:sldId id="380" r:id="rId10"/>
    <p:sldId id="392" r:id="rId11"/>
    <p:sldId id="393" r:id="rId12"/>
    <p:sldId id="394" r:id="rId13"/>
    <p:sldId id="381" r:id="rId14"/>
    <p:sldId id="382" r:id="rId15"/>
    <p:sldId id="383" r:id="rId16"/>
    <p:sldId id="384" r:id="rId17"/>
    <p:sldId id="385" r:id="rId18"/>
    <p:sldId id="395" r:id="rId19"/>
    <p:sldId id="386" r:id="rId20"/>
    <p:sldId id="388" r:id="rId21"/>
    <p:sldId id="374" r:id="rId22"/>
    <p:sldId id="375" r:id="rId23"/>
    <p:sldId id="387" r:id="rId24"/>
    <p:sldId id="357" r:id="rId25"/>
    <p:sldId id="356" r:id="rId26"/>
    <p:sldId id="354" r:id="rId27"/>
    <p:sldId id="353" r:id="rId28"/>
    <p:sldId id="355" r:id="rId29"/>
    <p:sldId id="359" r:id="rId30"/>
    <p:sldId id="360" r:id="rId31"/>
    <p:sldId id="358" r:id="rId32"/>
    <p:sldId id="362" r:id="rId33"/>
    <p:sldId id="389" r:id="rId34"/>
    <p:sldId id="390" r:id="rId35"/>
    <p:sldId id="372"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417" autoAdjust="0"/>
    <p:restoredTop sz="71315" autoAdjust="0"/>
  </p:normalViewPr>
  <p:slideViewPr>
    <p:cSldViewPr snapToGrid="0" snapToObjects="1">
      <p:cViewPr varScale="1">
        <p:scale>
          <a:sx n="78" d="100"/>
          <a:sy n="78" d="100"/>
        </p:scale>
        <p:origin x="-920" y="-12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9" Type="http://schemas.openxmlformats.org/officeDocument/2006/relationships/slide" Target="slides/slide4.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37" Type="http://schemas.openxmlformats.org/officeDocument/2006/relationships/notesMaster" Target="notesMasters/notesMaster1.xml"/><Relationship Id="rId38" Type="http://schemas.openxmlformats.org/officeDocument/2006/relationships/handoutMaster" Target="handoutMasters/handout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C692F08-0446-FB4E-A351-E85518D9F597}" type="datetimeFigureOut">
              <a:rPr lang="en-US" smtClean="0"/>
              <a:t>5/16/16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49D36DF-6D22-A045-AAEB-31C8C9FD3CBF}" type="slidenum">
              <a:rPr lang="en-US" smtClean="0"/>
              <a:t>‹#›</a:t>
            </a:fld>
            <a:endParaRPr lang="en-US"/>
          </a:p>
        </p:txBody>
      </p:sp>
    </p:spTree>
    <p:extLst>
      <p:ext uri="{BB962C8B-B14F-4D97-AF65-F5344CB8AC3E}">
        <p14:creationId xmlns:p14="http://schemas.microsoft.com/office/powerpoint/2010/main" val="172546686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F8FC8E6-C7CF-C34A-AD55-853723CA8265}" type="datetimeFigureOut">
              <a:rPr lang="en-US" smtClean="0"/>
              <a:t>5/16/16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A6988EB-31DA-D04E-A6E5-64CE4A9D0441}" type="slidenum">
              <a:rPr lang="en-US" smtClean="0"/>
              <a:t>‹#›</a:t>
            </a:fld>
            <a:endParaRPr lang="en-US"/>
          </a:p>
        </p:txBody>
      </p:sp>
    </p:spTree>
    <p:extLst>
      <p:ext uri="{BB962C8B-B14F-4D97-AF65-F5344CB8AC3E}">
        <p14:creationId xmlns:p14="http://schemas.microsoft.com/office/powerpoint/2010/main" val="234906735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 morning I am Wonsuck</a:t>
            </a:r>
            <a:r>
              <a:rPr lang="en-US" baseline="0" dirty="0" smtClean="0"/>
              <a:t> Kim at the University of Texas at Austin.</a:t>
            </a:r>
          </a:p>
          <a:p>
            <a:r>
              <a:rPr lang="en-US" baseline="0" dirty="0" smtClean="0"/>
              <a:t>I am pleased to be here to represent the SEN team, sediment experimentalist network led by B, K, R, L.</a:t>
            </a:r>
          </a:p>
          <a:p>
            <a:r>
              <a:rPr lang="en-US" baseline="0" dirty="0" smtClean="0"/>
              <a:t>Thanks to CSDMS to allow SEN to jointly hold the meeting. </a:t>
            </a:r>
          </a:p>
          <a:p>
            <a:endParaRPr lang="en-US" baseline="0" dirty="0" smtClean="0"/>
          </a:p>
          <a:p>
            <a:r>
              <a:rPr lang="en-US" baseline="0" dirty="0" smtClean="0"/>
              <a:t>I expect this will bring a great synergy between two communities. </a:t>
            </a:r>
          </a:p>
          <a:p>
            <a:r>
              <a:rPr lang="en-US" baseline="0" dirty="0" smtClean="0"/>
              <a:t>I am pretty sure this event will enhance our network between two communities and light shed on the future directions for strong collaborations between modelers and experimentalists.  </a:t>
            </a:r>
            <a:endParaRPr lang="en-US" dirty="0"/>
          </a:p>
        </p:txBody>
      </p:sp>
      <p:sp>
        <p:nvSpPr>
          <p:cNvPr id="4" name="Slide Number Placeholder 3"/>
          <p:cNvSpPr>
            <a:spLocks noGrp="1"/>
          </p:cNvSpPr>
          <p:nvPr>
            <p:ph type="sldNum" sz="quarter" idx="10"/>
          </p:nvPr>
        </p:nvSpPr>
        <p:spPr/>
        <p:txBody>
          <a:bodyPr/>
          <a:lstStyle/>
          <a:p>
            <a:fld id="{FA6988EB-31DA-D04E-A6E5-64CE4A9D0441}" type="slidenum">
              <a:rPr lang="en-US" smtClean="0"/>
              <a:t>0</a:t>
            </a:fld>
            <a:endParaRPr lang="en-US"/>
          </a:p>
        </p:txBody>
      </p:sp>
    </p:spTree>
    <p:extLst>
      <p:ext uri="{BB962C8B-B14F-4D97-AF65-F5344CB8AC3E}">
        <p14:creationId xmlns:p14="http://schemas.microsoft.com/office/powerpoint/2010/main" val="3339102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We</a:t>
            </a:r>
            <a:r>
              <a:rPr lang="en-US" sz="1200" kern="1200" baseline="0" dirty="0" smtClean="0">
                <a:solidFill>
                  <a:schemeClr val="tx1"/>
                </a:solidFill>
                <a:latin typeface="+mn-lt"/>
                <a:ea typeface="+mn-ea"/>
                <a:cs typeface="+mn-cs"/>
              </a:rPr>
              <a:t> are not aiming to provide just a tool for data management. We would like to plant a culture to share and reuse experimental data. The best way to carry on is we support people to do best science through SEN. This is year 3 in the SEN project. Now we want to focus more on science using the SEN-CSDMS collaborations.</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One of the great outcomes from the workshops was … Parker story</a:t>
            </a:r>
          </a:p>
          <a:p>
            <a:endParaRPr lang="en-US" sz="1200" kern="1200" baseline="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t>
            </a:r>
            <a:r>
              <a:rPr lang="en-US" sz="1200" kern="1200" dirty="0" smtClean="0">
                <a:solidFill>
                  <a:schemeClr val="tx1"/>
                </a:solidFill>
                <a:latin typeface="+mn-lt"/>
                <a:ea typeface="+mn-ea"/>
                <a:cs typeface="+mn-cs"/>
              </a:rPr>
              <a:t>2) How to ensure comparability of experimental results from disparate facilities, (1) How best to relate experiments to natural systems and theory, and (3) How to distinguish external versus intrinsic processes observed in experiments. Experimentalist-modeler collaborations are essential for achieving solutions to all of these grand challenges.</a:t>
            </a:r>
            <a:endParaRPr lang="en-US" baseline="0" dirty="0" smtClean="0"/>
          </a:p>
        </p:txBody>
      </p:sp>
      <p:sp>
        <p:nvSpPr>
          <p:cNvPr id="4" name="Slide Number Placeholder 3"/>
          <p:cNvSpPr>
            <a:spLocks noGrp="1"/>
          </p:cNvSpPr>
          <p:nvPr>
            <p:ph type="sldNum" sz="quarter" idx="10"/>
          </p:nvPr>
        </p:nvSpPr>
        <p:spPr/>
        <p:txBody>
          <a:bodyPr/>
          <a:lstStyle/>
          <a:p>
            <a:fld id="{FA6988EB-31DA-D04E-A6E5-64CE4A9D0441}" type="slidenum">
              <a:rPr lang="en-US" smtClean="0"/>
              <a:t>14</a:t>
            </a:fld>
            <a:endParaRPr lang="en-US"/>
          </a:p>
        </p:txBody>
      </p:sp>
    </p:spTree>
    <p:extLst>
      <p:ext uri="{BB962C8B-B14F-4D97-AF65-F5344CB8AC3E}">
        <p14:creationId xmlns:p14="http://schemas.microsoft.com/office/powerpoint/2010/main" val="2184952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6988EB-31DA-D04E-A6E5-64CE4A9D0441}" type="slidenum">
              <a:rPr lang="en-US" smtClean="0"/>
              <a:t>15</a:t>
            </a:fld>
            <a:endParaRPr lang="en-US"/>
          </a:p>
        </p:txBody>
      </p:sp>
    </p:spTree>
    <p:extLst>
      <p:ext uri="{BB962C8B-B14F-4D97-AF65-F5344CB8AC3E}">
        <p14:creationId xmlns:p14="http://schemas.microsoft.com/office/powerpoint/2010/main" val="12315278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6988EB-31DA-D04E-A6E5-64CE4A9D0441}" type="slidenum">
              <a:rPr lang="en-US" smtClean="0"/>
              <a:t>24</a:t>
            </a:fld>
            <a:endParaRPr lang="en-US"/>
          </a:p>
        </p:txBody>
      </p:sp>
    </p:spTree>
    <p:extLst>
      <p:ext uri="{BB962C8B-B14F-4D97-AF65-F5344CB8AC3E}">
        <p14:creationId xmlns:p14="http://schemas.microsoft.com/office/powerpoint/2010/main" val="17982903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6988EB-31DA-D04E-A6E5-64CE4A9D0441}" type="slidenum">
              <a:rPr lang="en-US" smtClean="0"/>
              <a:t>28</a:t>
            </a:fld>
            <a:endParaRPr lang="en-US"/>
          </a:p>
        </p:txBody>
      </p:sp>
    </p:spTree>
    <p:extLst>
      <p:ext uri="{BB962C8B-B14F-4D97-AF65-F5344CB8AC3E}">
        <p14:creationId xmlns:p14="http://schemas.microsoft.com/office/powerpoint/2010/main" val="1166534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“SEN” is STRONG in Korean and YOU</a:t>
            </a:r>
            <a:r>
              <a:rPr lang="en-US" baseline="0" dirty="0" smtClean="0"/>
              <a:t> in Turkish. For us, it is Sediment Experimentalist Network.</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SEN</a:t>
            </a:r>
            <a:r>
              <a:rPr lang="en-US" baseline="0" dirty="0" smtClean="0"/>
              <a:t> </a:t>
            </a:r>
            <a:r>
              <a:rPr lang="en-US" dirty="0" smtClean="0"/>
              <a:t>is </a:t>
            </a:r>
            <a:r>
              <a:rPr lang="en-US" dirty="0" smtClean="0"/>
              <a:t>an </a:t>
            </a:r>
            <a:r>
              <a:rPr lang="en-US" dirty="0" smtClean="0"/>
              <a:t>NSF, </a:t>
            </a:r>
            <a:r>
              <a:rPr lang="en-US" dirty="0" err="1" smtClean="0"/>
              <a:t>EarthCube</a:t>
            </a:r>
            <a:r>
              <a:rPr lang="en-US" dirty="0" smtClean="0"/>
              <a:t>, Research</a:t>
            </a:r>
            <a:r>
              <a:rPr lang="en-US" baseline="0" dirty="0" smtClean="0"/>
              <a:t> Coordinate Network, </a:t>
            </a:r>
            <a:r>
              <a:rPr lang="en-US" dirty="0" smtClean="0"/>
              <a:t>-</a:t>
            </a:r>
            <a:r>
              <a:rPr lang="en-US" dirty="0" smtClean="0"/>
              <a:t>sponsored project whose goal it is to support a data-enabled community for experimental Earth-surface process research.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SEN </a:t>
            </a:r>
            <a:r>
              <a:rPr lang="en-US" dirty="0" smtClean="0"/>
              <a:t>projects include </a:t>
            </a:r>
            <a:r>
              <a:rPr lang="en-US" dirty="0" smtClean="0"/>
              <a:t>three</a:t>
            </a:r>
            <a:r>
              <a:rPr lang="en-US" baseline="0" dirty="0" smtClean="0"/>
              <a:t> focus groups: </a:t>
            </a:r>
            <a:r>
              <a:rPr lang="en-US" dirty="0" smtClean="0"/>
              <a:t>(</a:t>
            </a:r>
            <a:r>
              <a:rPr lang="en-US" dirty="0" smtClean="0"/>
              <a:t>1) the Experimental </a:t>
            </a:r>
            <a:r>
              <a:rPr lang="en-US" dirty="0" err="1" smtClean="0"/>
              <a:t>Collaboratories</a:t>
            </a:r>
            <a:r>
              <a:rPr lang="en-US" dirty="0" smtClean="0"/>
              <a:t> (SEN-EC) to facilitate collaborative multi-institution experiments, the (2) Education and Data Standards (SEN-ED) initiative to develop and spread best practices for performing and documenting our research work and (3) the Knowledge Base (SEN-KB) to share experimental methods and datasets.</a:t>
            </a:r>
            <a:endParaRPr lang="en-US" dirty="0"/>
          </a:p>
        </p:txBody>
      </p:sp>
      <p:sp>
        <p:nvSpPr>
          <p:cNvPr id="4" name="Slide Number Placeholder 3"/>
          <p:cNvSpPr>
            <a:spLocks noGrp="1"/>
          </p:cNvSpPr>
          <p:nvPr>
            <p:ph type="sldNum" sz="quarter" idx="10"/>
          </p:nvPr>
        </p:nvSpPr>
        <p:spPr/>
        <p:txBody>
          <a:bodyPr/>
          <a:lstStyle/>
          <a:p>
            <a:fld id="{FA6988EB-31DA-D04E-A6E5-64CE4A9D0441}" type="slidenum">
              <a:rPr lang="en-US" smtClean="0"/>
              <a:t>1</a:t>
            </a:fld>
            <a:endParaRPr lang="en-US"/>
          </a:p>
        </p:txBody>
      </p:sp>
    </p:spTree>
    <p:extLst>
      <p:ext uri="{BB962C8B-B14F-4D97-AF65-F5344CB8AC3E}">
        <p14:creationId xmlns:p14="http://schemas.microsoft.com/office/powerpoint/2010/main" val="347957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major achievement</a:t>
            </a:r>
            <a:r>
              <a:rPr lang="en-US" baseline="0" dirty="0" smtClean="0"/>
              <a:t> among many for the last 3 years is a paper published in a special Binghamton symposium volume in Geomorphology. “Data management, sharing…”</a:t>
            </a:r>
          </a:p>
          <a:p>
            <a:r>
              <a:rPr lang="en-US" baseline="0" dirty="0" smtClean="0"/>
              <a:t>You can find more about our community challenges, strategies, and scientific opportunities.</a:t>
            </a:r>
          </a:p>
          <a:p>
            <a:r>
              <a:rPr lang="en-US" baseline="0" dirty="0" smtClean="0"/>
              <a:t>We built a network through annual workshops and town-hall meetings to hear the needs in the community, data management and sharing, metadata practice. Based on what we learned from the community inputs, we shared best practice through many short courses such as the Summer institute on Earth-surface Dynamics.</a:t>
            </a:r>
          </a:p>
          <a:p>
            <a:endParaRPr lang="en-US" baseline="0" dirty="0" smtClean="0"/>
          </a:p>
          <a:p>
            <a:r>
              <a:rPr lang="en-US" baseline="0" dirty="0" smtClean="0"/>
              <a:t>Mostly we aimed to over come the two challenges in this focus group: Data discoverability and data accessibility.</a:t>
            </a:r>
            <a:endParaRPr lang="en-US" dirty="0"/>
          </a:p>
        </p:txBody>
      </p:sp>
      <p:sp>
        <p:nvSpPr>
          <p:cNvPr id="4" name="Slide Number Placeholder 3"/>
          <p:cNvSpPr>
            <a:spLocks noGrp="1"/>
          </p:cNvSpPr>
          <p:nvPr>
            <p:ph type="sldNum" sz="quarter" idx="10"/>
          </p:nvPr>
        </p:nvSpPr>
        <p:spPr/>
        <p:txBody>
          <a:bodyPr/>
          <a:lstStyle/>
          <a:p>
            <a:fld id="{FA6988EB-31DA-D04E-A6E5-64CE4A9D0441}" type="slidenum">
              <a:rPr lang="en-US" smtClean="0"/>
              <a:t>4</a:t>
            </a:fld>
            <a:endParaRPr lang="en-US"/>
          </a:p>
        </p:txBody>
      </p:sp>
    </p:spTree>
    <p:extLst>
      <p:ext uri="{BB962C8B-B14F-4D97-AF65-F5344CB8AC3E}">
        <p14:creationId xmlns:p14="http://schemas.microsoft.com/office/powerpoint/2010/main" val="13815677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6988EB-31DA-D04E-A6E5-64CE4A9D0441}" type="slidenum">
              <a:rPr lang="en-US" smtClean="0"/>
              <a:t>7</a:t>
            </a:fld>
            <a:endParaRPr lang="en-US"/>
          </a:p>
        </p:txBody>
      </p:sp>
    </p:spTree>
    <p:extLst>
      <p:ext uri="{BB962C8B-B14F-4D97-AF65-F5344CB8AC3E}">
        <p14:creationId xmlns:p14="http://schemas.microsoft.com/office/powerpoint/2010/main" val="16665454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would like to briefly</a:t>
            </a:r>
            <a:r>
              <a:rPr lang="en-US" baseline="0" dirty="0" smtClean="0"/>
              <a:t> talk about data challenge in our community and discuss further whether we need SEN.</a:t>
            </a:r>
            <a:endParaRPr lang="en-US" dirty="0"/>
          </a:p>
        </p:txBody>
      </p:sp>
      <p:sp>
        <p:nvSpPr>
          <p:cNvPr id="4" name="Slide Number Placeholder 3"/>
          <p:cNvSpPr>
            <a:spLocks noGrp="1"/>
          </p:cNvSpPr>
          <p:nvPr>
            <p:ph type="sldNum" sz="quarter" idx="10"/>
          </p:nvPr>
        </p:nvSpPr>
        <p:spPr/>
        <p:txBody>
          <a:bodyPr/>
          <a:lstStyle/>
          <a:p>
            <a:fld id="{FA6988EB-31DA-D04E-A6E5-64CE4A9D0441}" type="slidenum">
              <a:rPr lang="en-US" smtClean="0"/>
              <a:t>8</a:t>
            </a:fld>
            <a:endParaRPr lang="en-US"/>
          </a:p>
        </p:txBody>
      </p:sp>
    </p:spTree>
    <p:extLst>
      <p:ext uri="{BB962C8B-B14F-4D97-AF65-F5344CB8AC3E}">
        <p14:creationId xmlns:p14="http://schemas.microsoft.com/office/powerpoint/2010/main" val="6874211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There are a</a:t>
            </a:r>
            <a:r>
              <a:rPr lang="en-US" sz="1200" kern="1200" baseline="0" dirty="0" smtClean="0">
                <a:solidFill>
                  <a:schemeClr val="tx1"/>
                </a:solidFill>
                <a:latin typeface="+mn-lt"/>
                <a:ea typeface="+mn-ea"/>
                <a:cs typeface="+mn-cs"/>
              </a:rPr>
              <a:t> few new terms that I learned through the SEN project. First one is “Dark Data”.</a:t>
            </a: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Experimentalists </a:t>
            </a:r>
            <a:r>
              <a:rPr lang="en-US" sz="1200" kern="1200" dirty="0" smtClean="0">
                <a:solidFill>
                  <a:schemeClr val="tx1"/>
                </a:solidFill>
                <a:latin typeface="+mn-lt"/>
                <a:ea typeface="+mn-ea"/>
                <a:cs typeface="+mn-cs"/>
              </a:rPr>
              <a:t>also have a lot of “dark data” that are difficult or impossible to access through the Internet</a:t>
            </a:r>
            <a:r>
              <a:rPr lang="en-US" sz="1200" kern="1200" dirty="0" smtClean="0">
                <a:solidFill>
                  <a:schemeClr val="tx1"/>
                </a:solidFill>
                <a:latin typeface="+mn-lt"/>
                <a:ea typeface="+mn-ea"/>
                <a:cs typeface="+mn-cs"/>
              </a:rPr>
              <a:t>.</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Do you still have terabytes</a:t>
            </a:r>
            <a:r>
              <a:rPr lang="en-US" sz="1200" kern="1200" baseline="0" dirty="0" smtClean="0">
                <a:solidFill>
                  <a:schemeClr val="tx1"/>
                </a:solidFill>
                <a:latin typeface="+mn-lt"/>
                <a:ea typeface="+mn-ea"/>
                <a:cs typeface="+mn-cs"/>
              </a:rPr>
              <a:t> of data in your external hard drive? Does not know what to do to share the data with others?</a:t>
            </a:r>
            <a:endParaRPr lang="en-US" dirty="0"/>
          </a:p>
        </p:txBody>
      </p:sp>
      <p:sp>
        <p:nvSpPr>
          <p:cNvPr id="4" name="Slide Number Placeholder 3"/>
          <p:cNvSpPr>
            <a:spLocks noGrp="1"/>
          </p:cNvSpPr>
          <p:nvPr>
            <p:ph type="sldNum" sz="quarter" idx="10"/>
          </p:nvPr>
        </p:nvSpPr>
        <p:spPr/>
        <p:txBody>
          <a:bodyPr/>
          <a:lstStyle/>
          <a:p>
            <a:fld id="{FA6988EB-31DA-D04E-A6E5-64CE4A9D0441}" type="slidenum">
              <a:rPr lang="en-US" smtClean="0"/>
              <a:t>9</a:t>
            </a:fld>
            <a:endParaRPr lang="en-US"/>
          </a:p>
        </p:txBody>
      </p:sp>
    </p:spTree>
    <p:extLst>
      <p:ext uri="{BB962C8B-B14F-4D97-AF65-F5344CB8AC3E}">
        <p14:creationId xmlns:p14="http://schemas.microsoft.com/office/powerpoint/2010/main" val="9816778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a:t>
            </a:r>
            <a:r>
              <a:rPr lang="en-US" baseline="0" dirty="0" smtClean="0"/>
              <a:t> students and I can generate a Terabyte data with a set of experiment easily. We have typically lots of image data that hold a lot of space. To mange this large volume of data is challenging but searching what’s needed in the large volume is also a big challenge. </a:t>
            </a:r>
            <a:endParaRPr lang="en-US" dirty="0"/>
          </a:p>
        </p:txBody>
      </p:sp>
      <p:sp>
        <p:nvSpPr>
          <p:cNvPr id="4" name="Slide Number Placeholder 3"/>
          <p:cNvSpPr>
            <a:spLocks noGrp="1"/>
          </p:cNvSpPr>
          <p:nvPr>
            <p:ph type="sldNum" sz="quarter" idx="10"/>
          </p:nvPr>
        </p:nvSpPr>
        <p:spPr/>
        <p:txBody>
          <a:bodyPr/>
          <a:lstStyle/>
          <a:p>
            <a:fld id="{FA6988EB-31DA-D04E-A6E5-64CE4A9D0441}" type="slidenum">
              <a:rPr lang="en-US" smtClean="0"/>
              <a:t>10</a:t>
            </a:fld>
            <a:endParaRPr lang="en-US"/>
          </a:p>
        </p:txBody>
      </p:sp>
    </p:spTree>
    <p:extLst>
      <p:ext uri="{BB962C8B-B14F-4D97-AF65-F5344CB8AC3E}">
        <p14:creationId xmlns:p14="http://schemas.microsoft.com/office/powerpoint/2010/main" val="2996644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Sediment </a:t>
            </a:r>
            <a:r>
              <a:rPr lang="en-US" sz="1200" kern="1200" dirty="0" smtClean="0">
                <a:solidFill>
                  <a:schemeClr val="tx1"/>
                </a:solidFill>
                <a:latin typeface="+mn-lt"/>
                <a:ea typeface="+mn-ea"/>
                <a:cs typeface="+mn-cs"/>
              </a:rPr>
              <a:t>experimentalists are an example community in the “long tail”, meaning that their data are often collected in one-of-a-kind experimental set-ups and isolated from other experiments</a:t>
            </a:r>
            <a:r>
              <a:rPr lang="en-US" sz="1200" kern="1200" dirty="0" smtClean="0">
                <a:solidFill>
                  <a:schemeClr val="tx1"/>
                </a:solidFill>
                <a:latin typeface="+mn-lt"/>
                <a:ea typeface="+mn-ea"/>
                <a:cs typeface="+mn-cs"/>
              </a:rPr>
              <a:t>. Reproducing</a:t>
            </a:r>
            <a:r>
              <a:rPr lang="en-US" sz="1200" kern="1200" baseline="0" dirty="0" smtClean="0">
                <a:solidFill>
                  <a:schemeClr val="tx1"/>
                </a:solidFill>
                <a:latin typeface="+mn-lt"/>
                <a:ea typeface="+mn-ea"/>
                <a:cs typeface="+mn-cs"/>
              </a:rPr>
              <a:t> someone else’s experiment in a difference place is not trivial.</a:t>
            </a:r>
            <a:endParaRPr lang="en-US" dirty="0"/>
          </a:p>
        </p:txBody>
      </p:sp>
      <p:sp>
        <p:nvSpPr>
          <p:cNvPr id="4" name="Slide Number Placeholder 3"/>
          <p:cNvSpPr>
            <a:spLocks noGrp="1"/>
          </p:cNvSpPr>
          <p:nvPr>
            <p:ph type="sldNum" sz="quarter" idx="10"/>
          </p:nvPr>
        </p:nvSpPr>
        <p:spPr/>
        <p:txBody>
          <a:bodyPr/>
          <a:lstStyle/>
          <a:p>
            <a:fld id="{FA6988EB-31DA-D04E-A6E5-64CE4A9D0441}" type="slidenum">
              <a:rPr lang="en-US" smtClean="0"/>
              <a:t>11</a:t>
            </a:fld>
            <a:endParaRPr lang="en-US"/>
          </a:p>
        </p:txBody>
      </p:sp>
    </p:spTree>
    <p:extLst>
      <p:ext uri="{BB962C8B-B14F-4D97-AF65-F5344CB8AC3E}">
        <p14:creationId xmlns:p14="http://schemas.microsoft.com/office/powerpoint/2010/main" val="32924859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 we have tools and/or</a:t>
            </a:r>
            <a:r>
              <a:rPr lang="en-US" baseline="0" dirty="0" smtClean="0"/>
              <a:t> channels to resolve these data challenges?</a:t>
            </a:r>
            <a:endParaRPr lang="en-US" dirty="0"/>
          </a:p>
        </p:txBody>
      </p:sp>
      <p:sp>
        <p:nvSpPr>
          <p:cNvPr id="4" name="Slide Number Placeholder 3"/>
          <p:cNvSpPr>
            <a:spLocks noGrp="1"/>
          </p:cNvSpPr>
          <p:nvPr>
            <p:ph type="sldNum" sz="quarter" idx="10"/>
          </p:nvPr>
        </p:nvSpPr>
        <p:spPr/>
        <p:txBody>
          <a:bodyPr/>
          <a:lstStyle/>
          <a:p>
            <a:fld id="{FA6988EB-31DA-D04E-A6E5-64CE4A9D0441}" type="slidenum">
              <a:rPr lang="en-US" smtClean="0"/>
              <a:t>12</a:t>
            </a:fld>
            <a:endParaRPr lang="en-US"/>
          </a:p>
        </p:txBody>
      </p:sp>
    </p:spTree>
    <p:extLst>
      <p:ext uri="{BB962C8B-B14F-4D97-AF65-F5344CB8AC3E}">
        <p14:creationId xmlns:p14="http://schemas.microsoft.com/office/powerpoint/2010/main" val="30508321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r>
              <a:rPr lang="en-US" smtClean="0"/>
              <a:t>STEP Basin Experiments in 2011-2012</a:t>
            </a:r>
            <a:endParaRPr lang="en-US" dirty="0"/>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en-US" dirty="0"/>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1D72EBF8-7CF5-44B7-B2BF-E22DE4D0703D}" type="slidenum">
              <a:rPr lang="en-US" smtClean="0"/>
              <a:pPr/>
              <a:t>‹#›</a:t>
            </a:fld>
            <a:endParaRPr lang="en-US"/>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37D5FE-740C-46F5-801A-FA5477D9711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smtClean="0"/>
              <a:t>Click to edit Master title style</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37D5FE-740C-46F5-801A-FA5477D9711F}"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pattFill prst="lgConfetti">
          <a:fgClr>
            <a:schemeClr val="tx1"/>
          </a:fgClr>
          <a:bgClr>
            <a:schemeClr val="tx1"/>
          </a:bgClr>
        </a:patt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05730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r>
              <a:rPr lang="en-US" smtClean="0">
                <a:latin typeface="Century Gothic"/>
              </a:rPr>
              <a:t>STEP Basin Experiments in 2011-2012</a:t>
            </a:r>
            <a:endParaRPr lang="en-US" dirty="0">
              <a:latin typeface="Century Gothic"/>
            </a:endParaRPr>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en-US" dirty="0">
              <a:solidFill>
                <a:srgbClr val="94C600"/>
              </a:solidFill>
              <a:latin typeface="Century Gothic"/>
            </a:endParaRPr>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1D72EBF8-7CF5-44B7-B2BF-E22DE4D0703D}" type="slidenum">
              <a:rPr lang="en-US" smtClean="0">
                <a:solidFill>
                  <a:srgbClr val="94C600"/>
                </a:solidFill>
                <a:latin typeface="Century Gothic"/>
              </a:rPr>
              <a:pPr/>
              <a:t>‹#›</a:t>
            </a:fld>
            <a:endParaRPr lang="en-US">
              <a:solidFill>
                <a:srgbClr val="94C600"/>
              </a:solidFill>
              <a:latin typeface="Century Gothic"/>
            </a:endParaRPr>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Tree>
    <p:extLst>
      <p:ext uri="{BB962C8B-B14F-4D97-AF65-F5344CB8AC3E}">
        <p14:creationId xmlns:p14="http://schemas.microsoft.com/office/powerpoint/2010/main" val="11837028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dirty="0">
              <a:latin typeface="Century Gothic"/>
            </a:endParaRPr>
          </a:p>
        </p:txBody>
      </p:sp>
      <p:sp>
        <p:nvSpPr>
          <p:cNvPr id="5" name="Footer Placeholder 4"/>
          <p:cNvSpPr>
            <a:spLocks noGrp="1"/>
          </p:cNvSpPr>
          <p:nvPr>
            <p:ph type="ftr" sz="quarter" idx="11"/>
          </p:nvPr>
        </p:nvSpPr>
        <p:spPr/>
        <p:txBody>
          <a:bodyPr/>
          <a:lstStyle/>
          <a:p>
            <a:endParaRPr lang="en-US">
              <a:solidFill>
                <a:srgbClr val="94C600"/>
              </a:solidFill>
              <a:latin typeface="Century Gothic"/>
            </a:endParaRPr>
          </a:p>
        </p:txBody>
      </p:sp>
      <p:sp>
        <p:nvSpPr>
          <p:cNvPr id="6" name="Slide Number Placeholder 5"/>
          <p:cNvSpPr>
            <a:spLocks noGrp="1"/>
          </p:cNvSpPr>
          <p:nvPr>
            <p:ph type="sldNum" sz="quarter" idx="12"/>
          </p:nvPr>
        </p:nvSpPr>
        <p:spPr/>
        <p:txBody>
          <a:bodyPr/>
          <a:lstStyle/>
          <a:p>
            <a:fld id="{8B37D5FE-740C-46F5-801A-FA5477D9711F}" type="slidenum">
              <a:rPr lang="en-US" smtClean="0">
                <a:latin typeface="Century Gothic"/>
              </a:rPr>
              <a:pPr/>
              <a:t>‹#›</a:t>
            </a:fld>
            <a:endParaRPr lang="en-US">
              <a:latin typeface="Century Gothic"/>
            </a:endParaRPr>
          </a:p>
        </p:txBody>
      </p:sp>
    </p:spTree>
    <p:extLst>
      <p:ext uri="{BB962C8B-B14F-4D97-AF65-F5344CB8AC3E}">
        <p14:creationId xmlns:p14="http://schemas.microsoft.com/office/powerpoint/2010/main" val="33596295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dirty="0">
              <a:latin typeface="Century Gothic"/>
            </a:endParaRPr>
          </a:p>
        </p:txBody>
      </p:sp>
      <p:sp>
        <p:nvSpPr>
          <p:cNvPr id="5" name="Footer Placeholder 4"/>
          <p:cNvSpPr>
            <a:spLocks noGrp="1"/>
          </p:cNvSpPr>
          <p:nvPr>
            <p:ph type="ftr" sz="quarter" idx="11"/>
          </p:nvPr>
        </p:nvSpPr>
        <p:spPr/>
        <p:txBody>
          <a:bodyPr/>
          <a:lstStyle/>
          <a:p>
            <a:endParaRPr lang="en-US">
              <a:solidFill>
                <a:srgbClr val="94C600"/>
              </a:solidFill>
              <a:latin typeface="Century Gothic"/>
            </a:endParaRPr>
          </a:p>
        </p:txBody>
      </p:sp>
      <p:sp>
        <p:nvSpPr>
          <p:cNvPr id="6" name="Slide Number Placeholder 5"/>
          <p:cNvSpPr>
            <a:spLocks noGrp="1"/>
          </p:cNvSpPr>
          <p:nvPr>
            <p:ph type="sldNum" sz="quarter" idx="12"/>
          </p:nvPr>
        </p:nvSpPr>
        <p:spPr/>
        <p:txBody>
          <a:bodyPr/>
          <a:lstStyle/>
          <a:p>
            <a:fld id="{8B37D5FE-740C-46F5-801A-FA5477D9711F}" type="slidenum">
              <a:rPr lang="en-US" smtClean="0">
                <a:latin typeface="Century Gothic"/>
              </a:rPr>
              <a:pPr/>
              <a:t>‹#›</a:t>
            </a:fld>
            <a:endParaRPr lang="en-US">
              <a:latin typeface="Century Gothic"/>
            </a:endParaRPr>
          </a:p>
        </p:txBody>
      </p:sp>
    </p:spTree>
    <p:extLst>
      <p:ext uri="{BB962C8B-B14F-4D97-AF65-F5344CB8AC3E}">
        <p14:creationId xmlns:p14="http://schemas.microsoft.com/office/powerpoint/2010/main" val="6009014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endParaRPr lang="en-US" dirty="0">
              <a:latin typeface="Century Gothic"/>
            </a:endParaRPr>
          </a:p>
        </p:txBody>
      </p:sp>
      <p:sp>
        <p:nvSpPr>
          <p:cNvPr id="6" name="Footer Placeholder 5"/>
          <p:cNvSpPr>
            <a:spLocks noGrp="1"/>
          </p:cNvSpPr>
          <p:nvPr>
            <p:ph type="ftr" sz="quarter" idx="11"/>
          </p:nvPr>
        </p:nvSpPr>
        <p:spPr/>
        <p:txBody>
          <a:bodyPr/>
          <a:lstStyle/>
          <a:p>
            <a:endParaRPr lang="en-US">
              <a:solidFill>
                <a:srgbClr val="94C600"/>
              </a:solidFill>
              <a:latin typeface="Century Gothic"/>
            </a:endParaRPr>
          </a:p>
        </p:txBody>
      </p:sp>
      <p:sp>
        <p:nvSpPr>
          <p:cNvPr id="7" name="Slide Number Placeholder 6"/>
          <p:cNvSpPr>
            <a:spLocks noGrp="1"/>
          </p:cNvSpPr>
          <p:nvPr>
            <p:ph type="sldNum" sz="quarter" idx="12"/>
          </p:nvPr>
        </p:nvSpPr>
        <p:spPr/>
        <p:txBody>
          <a:bodyPr/>
          <a:lstStyle/>
          <a:p>
            <a:fld id="{8B37D5FE-740C-46F5-801A-FA5477D9711F}" type="slidenum">
              <a:rPr lang="en-US" smtClean="0">
                <a:latin typeface="Century Gothic"/>
              </a:rPr>
              <a:pPr/>
              <a:t>‹#›</a:t>
            </a:fld>
            <a:endParaRPr lang="en-US">
              <a:latin typeface="Century Gothic"/>
            </a:endParaRPr>
          </a:p>
        </p:txBody>
      </p:sp>
      <p:sp>
        <p:nvSpPr>
          <p:cNvPr id="9" name="Content Placeholder 8"/>
          <p:cNvSpPr>
            <a:spLocks noGrp="1"/>
          </p:cNvSpPr>
          <p:nvPr>
            <p:ph sz="quarter" idx="13"/>
          </p:nvPr>
        </p:nvSpPr>
        <p:spPr>
          <a:xfrm>
            <a:off x="1042416" y="2313432"/>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31135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dirty="0">
              <a:latin typeface="Century Gothic"/>
            </a:endParaRPr>
          </a:p>
        </p:txBody>
      </p:sp>
      <p:sp>
        <p:nvSpPr>
          <p:cNvPr id="8" name="Footer Placeholder 7"/>
          <p:cNvSpPr>
            <a:spLocks noGrp="1"/>
          </p:cNvSpPr>
          <p:nvPr>
            <p:ph type="ftr" sz="quarter" idx="11"/>
          </p:nvPr>
        </p:nvSpPr>
        <p:spPr/>
        <p:txBody>
          <a:bodyPr/>
          <a:lstStyle/>
          <a:p>
            <a:endParaRPr lang="en-US">
              <a:solidFill>
                <a:srgbClr val="94C600"/>
              </a:solidFill>
              <a:latin typeface="Century Gothic"/>
            </a:endParaRPr>
          </a:p>
        </p:txBody>
      </p:sp>
      <p:sp>
        <p:nvSpPr>
          <p:cNvPr id="9" name="Slide Number Placeholder 8"/>
          <p:cNvSpPr>
            <a:spLocks noGrp="1"/>
          </p:cNvSpPr>
          <p:nvPr>
            <p:ph type="sldNum" sz="quarter" idx="12"/>
          </p:nvPr>
        </p:nvSpPr>
        <p:spPr/>
        <p:txBody>
          <a:bodyPr/>
          <a:lstStyle/>
          <a:p>
            <a:fld id="{8B37D5FE-740C-46F5-801A-FA5477D9711F}" type="slidenum">
              <a:rPr lang="en-US" smtClean="0">
                <a:latin typeface="Century Gothic"/>
              </a:rPr>
              <a:pPr/>
              <a:t>‹#›</a:t>
            </a:fld>
            <a:endParaRPr lang="en-US">
              <a:latin typeface="Century Gothic"/>
            </a:endParaRPr>
          </a:p>
        </p:txBody>
      </p:sp>
    </p:spTree>
    <p:extLst>
      <p:ext uri="{BB962C8B-B14F-4D97-AF65-F5344CB8AC3E}">
        <p14:creationId xmlns:p14="http://schemas.microsoft.com/office/powerpoint/2010/main" val="22682947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dirty="0">
              <a:latin typeface="Century Gothic"/>
            </a:endParaRPr>
          </a:p>
        </p:txBody>
      </p:sp>
      <p:sp>
        <p:nvSpPr>
          <p:cNvPr id="4" name="Footer Placeholder 3"/>
          <p:cNvSpPr>
            <a:spLocks noGrp="1"/>
          </p:cNvSpPr>
          <p:nvPr>
            <p:ph type="ftr" sz="quarter" idx="11"/>
          </p:nvPr>
        </p:nvSpPr>
        <p:spPr/>
        <p:txBody>
          <a:bodyPr/>
          <a:lstStyle/>
          <a:p>
            <a:endParaRPr lang="en-US" dirty="0">
              <a:solidFill>
                <a:srgbClr val="94C600"/>
              </a:solidFill>
              <a:latin typeface="Century Gothic"/>
            </a:endParaRPr>
          </a:p>
        </p:txBody>
      </p:sp>
      <p:sp>
        <p:nvSpPr>
          <p:cNvPr id="5" name="Slide Number Placeholder 4"/>
          <p:cNvSpPr>
            <a:spLocks noGrp="1"/>
          </p:cNvSpPr>
          <p:nvPr>
            <p:ph type="sldNum" sz="quarter" idx="12"/>
          </p:nvPr>
        </p:nvSpPr>
        <p:spPr/>
        <p:txBody>
          <a:bodyPr/>
          <a:lstStyle/>
          <a:p>
            <a:fld id="{8B37D5FE-740C-46F5-801A-FA5477D9711F}" type="slidenum">
              <a:rPr lang="en-US" smtClean="0">
                <a:latin typeface="Century Gothic"/>
              </a:rPr>
              <a:pPr/>
              <a:t>‹#›</a:t>
            </a:fld>
            <a:endParaRPr lang="en-US">
              <a:latin typeface="Century Gothic"/>
            </a:endParaRPr>
          </a:p>
        </p:txBody>
      </p:sp>
    </p:spTree>
    <p:extLst>
      <p:ext uri="{BB962C8B-B14F-4D97-AF65-F5344CB8AC3E}">
        <p14:creationId xmlns:p14="http://schemas.microsoft.com/office/powerpoint/2010/main" val="9771203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latin typeface="Century Gothic"/>
            </a:endParaRPr>
          </a:p>
        </p:txBody>
      </p:sp>
      <p:sp>
        <p:nvSpPr>
          <p:cNvPr id="3" name="Footer Placeholder 2"/>
          <p:cNvSpPr>
            <a:spLocks noGrp="1"/>
          </p:cNvSpPr>
          <p:nvPr>
            <p:ph type="ftr" sz="quarter" idx="11"/>
          </p:nvPr>
        </p:nvSpPr>
        <p:spPr/>
        <p:txBody>
          <a:bodyPr/>
          <a:lstStyle/>
          <a:p>
            <a:endParaRPr lang="en-US">
              <a:solidFill>
                <a:srgbClr val="94C600"/>
              </a:solidFill>
              <a:latin typeface="Century Gothic"/>
            </a:endParaRPr>
          </a:p>
        </p:txBody>
      </p:sp>
      <p:sp>
        <p:nvSpPr>
          <p:cNvPr id="4" name="Slide Number Placeholder 3"/>
          <p:cNvSpPr>
            <a:spLocks noGrp="1"/>
          </p:cNvSpPr>
          <p:nvPr>
            <p:ph type="sldNum" sz="quarter" idx="12"/>
          </p:nvPr>
        </p:nvSpPr>
        <p:spPr/>
        <p:txBody>
          <a:bodyPr/>
          <a:lstStyle/>
          <a:p>
            <a:fld id="{8B37D5FE-740C-46F5-801A-FA5477D9711F}" type="slidenum">
              <a:rPr lang="en-US" smtClean="0">
                <a:latin typeface="Century Gothic"/>
              </a:rPr>
              <a:pPr/>
              <a:t>‹#›</a:t>
            </a:fld>
            <a:endParaRPr lang="en-US">
              <a:latin typeface="Century Gothic"/>
            </a:endParaRPr>
          </a:p>
        </p:txBody>
      </p:sp>
    </p:spTree>
    <p:extLst>
      <p:ext uri="{BB962C8B-B14F-4D97-AF65-F5344CB8AC3E}">
        <p14:creationId xmlns:p14="http://schemas.microsoft.com/office/powerpoint/2010/main" val="329637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37D5FE-740C-46F5-801A-FA5477D9711F}"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 name="Date Placeholder 4"/>
          <p:cNvSpPr>
            <a:spLocks noGrp="1"/>
          </p:cNvSpPr>
          <p:nvPr>
            <p:ph type="dt" sz="half" idx="10"/>
          </p:nvPr>
        </p:nvSpPr>
        <p:spPr/>
        <p:txBody>
          <a:bodyPr/>
          <a:lstStyle/>
          <a:p>
            <a:endParaRPr lang="en-US" dirty="0">
              <a:latin typeface="Century Gothic"/>
            </a:endParaRPr>
          </a:p>
        </p:txBody>
      </p:sp>
      <p:sp>
        <p:nvSpPr>
          <p:cNvPr id="7" name="Slide Number Placeholder 6"/>
          <p:cNvSpPr>
            <a:spLocks noGrp="1"/>
          </p:cNvSpPr>
          <p:nvPr>
            <p:ph type="sldNum" sz="quarter" idx="12"/>
          </p:nvPr>
        </p:nvSpPr>
        <p:spPr/>
        <p:txBody>
          <a:bodyPr/>
          <a:lstStyle/>
          <a:p>
            <a:fld id="{8B37D5FE-740C-46F5-801A-FA5477D9711F}" type="slidenum">
              <a:rPr lang="en-US" smtClean="0">
                <a:latin typeface="Century Gothic"/>
              </a:rPr>
              <a:pPr/>
              <a:t>‹#›</a:t>
            </a:fld>
            <a:endParaRPr lang="en-US">
              <a:latin typeface="Century Gothic"/>
            </a:endParaRPr>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dirty="0">
              <a:solidFill>
                <a:srgbClr val="94C600"/>
              </a:solidFill>
              <a:latin typeface="Century Gothic"/>
            </a:endParaRPr>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969744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smtClean="0"/>
              <a:t>Click to edit Master title style</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latin typeface="Century Gothic"/>
            </a:endParaRPr>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dirty="0">
              <a:solidFill>
                <a:srgbClr val="94C600"/>
              </a:solidFill>
              <a:latin typeface="Century Gothic"/>
            </a:endParaRPr>
          </a:p>
        </p:txBody>
      </p:sp>
      <p:sp>
        <p:nvSpPr>
          <p:cNvPr id="7" name="Slide Number Placeholder 6"/>
          <p:cNvSpPr>
            <a:spLocks noGrp="1"/>
          </p:cNvSpPr>
          <p:nvPr>
            <p:ph type="sldNum" sz="quarter" idx="12"/>
          </p:nvPr>
        </p:nvSpPr>
        <p:spPr/>
        <p:txBody>
          <a:bodyPr/>
          <a:lstStyle/>
          <a:p>
            <a:fld id="{8B37D5FE-740C-46F5-801A-FA5477D9711F}" type="slidenum">
              <a:rPr lang="en-US" smtClean="0">
                <a:latin typeface="Century Gothic"/>
              </a:rPr>
              <a:pPr/>
              <a:t>‹#›</a:t>
            </a:fld>
            <a:endParaRPr lang="en-US">
              <a:latin typeface="Century Gothic"/>
            </a:endParaRPr>
          </a:p>
        </p:txBody>
      </p:sp>
    </p:spTree>
    <p:extLst>
      <p:ext uri="{BB962C8B-B14F-4D97-AF65-F5344CB8AC3E}">
        <p14:creationId xmlns:p14="http://schemas.microsoft.com/office/powerpoint/2010/main" val="22423899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latin typeface="Century Gothic"/>
            </a:endParaRPr>
          </a:p>
        </p:txBody>
      </p:sp>
      <p:sp>
        <p:nvSpPr>
          <p:cNvPr id="5" name="Footer Placeholder 4"/>
          <p:cNvSpPr>
            <a:spLocks noGrp="1"/>
          </p:cNvSpPr>
          <p:nvPr>
            <p:ph type="ftr" sz="quarter" idx="11"/>
          </p:nvPr>
        </p:nvSpPr>
        <p:spPr/>
        <p:txBody>
          <a:bodyPr/>
          <a:lstStyle/>
          <a:p>
            <a:endParaRPr lang="en-US">
              <a:solidFill>
                <a:srgbClr val="94C600"/>
              </a:solidFill>
              <a:latin typeface="Century Gothic"/>
            </a:endParaRPr>
          </a:p>
        </p:txBody>
      </p:sp>
      <p:sp>
        <p:nvSpPr>
          <p:cNvPr id="6" name="Slide Number Placeholder 5"/>
          <p:cNvSpPr>
            <a:spLocks noGrp="1"/>
          </p:cNvSpPr>
          <p:nvPr>
            <p:ph type="sldNum" sz="quarter" idx="12"/>
          </p:nvPr>
        </p:nvSpPr>
        <p:spPr/>
        <p:txBody>
          <a:bodyPr/>
          <a:lstStyle/>
          <a:p>
            <a:fld id="{8B37D5FE-740C-46F5-801A-FA5477D9711F}" type="slidenum">
              <a:rPr lang="en-US" smtClean="0">
                <a:latin typeface="Century Gothic"/>
              </a:rPr>
              <a:pPr/>
              <a:t>‹#›</a:t>
            </a:fld>
            <a:endParaRPr lang="en-US">
              <a:latin typeface="Century Gothic"/>
            </a:endParaRPr>
          </a:p>
        </p:txBody>
      </p:sp>
    </p:spTree>
    <p:extLst>
      <p:ext uri="{BB962C8B-B14F-4D97-AF65-F5344CB8AC3E}">
        <p14:creationId xmlns:p14="http://schemas.microsoft.com/office/powerpoint/2010/main" val="17120998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smtClean="0"/>
              <a:t>Click to edit Master title style</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latin typeface="Century Gothic"/>
            </a:endParaRPr>
          </a:p>
        </p:txBody>
      </p:sp>
      <p:sp>
        <p:nvSpPr>
          <p:cNvPr id="5" name="Footer Placeholder 4"/>
          <p:cNvSpPr>
            <a:spLocks noGrp="1"/>
          </p:cNvSpPr>
          <p:nvPr>
            <p:ph type="ftr" sz="quarter" idx="11"/>
          </p:nvPr>
        </p:nvSpPr>
        <p:spPr/>
        <p:txBody>
          <a:bodyPr/>
          <a:lstStyle/>
          <a:p>
            <a:endParaRPr lang="en-US">
              <a:solidFill>
                <a:srgbClr val="94C600"/>
              </a:solidFill>
              <a:latin typeface="Century Gothic"/>
            </a:endParaRPr>
          </a:p>
        </p:txBody>
      </p:sp>
      <p:sp>
        <p:nvSpPr>
          <p:cNvPr id="6" name="Slide Number Placeholder 5"/>
          <p:cNvSpPr>
            <a:spLocks noGrp="1"/>
          </p:cNvSpPr>
          <p:nvPr>
            <p:ph type="sldNum" sz="quarter" idx="12"/>
          </p:nvPr>
        </p:nvSpPr>
        <p:spPr/>
        <p:txBody>
          <a:bodyPr/>
          <a:lstStyle/>
          <a:p>
            <a:fld id="{8B37D5FE-740C-46F5-801A-FA5477D9711F}" type="slidenum">
              <a:rPr lang="en-US" smtClean="0">
                <a:latin typeface="Century Gothic"/>
              </a:rPr>
              <a:pPr/>
              <a:t>‹#›</a:t>
            </a:fld>
            <a:endParaRPr lang="en-US">
              <a:latin typeface="Century Gothic"/>
            </a:endParaRPr>
          </a:p>
        </p:txBody>
      </p:sp>
    </p:spTree>
    <p:extLst>
      <p:ext uri="{BB962C8B-B14F-4D97-AF65-F5344CB8AC3E}">
        <p14:creationId xmlns:p14="http://schemas.microsoft.com/office/powerpoint/2010/main" val="33988473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pattFill prst="lgConfetti">
          <a:fgClr>
            <a:schemeClr val="tx1"/>
          </a:fgClr>
          <a:bgClr>
            <a:schemeClr val="tx1"/>
          </a:bgClr>
        </a:patt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2513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r>
              <a:rPr lang="en-US" smtClean="0">
                <a:latin typeface="Century Gothic"/>
              </a:rPr>
              <a:t>STEP Basin Experiments in 2011-2012</a:t>
            </a:r>
            <a:endParaRPr lang="en-US" dirty="0">
              <a:latin typeface="Century Gothic"/>
            </a:endParaRPr>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en-US" dirty="0">
              <a:solidFill>
                <a:srgbClr val="94C600"/>
              </a:solidFill>
              <a:latin typeface="Century Gothic"/>
            </a:endParaRPr>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1D72EBF8-7CF5-44B7-B2BF-E22DE4D0703D}" type="slidenum">
              <a:rPr lang="en-US" smtClean="0">
                <a:solidFill>
                  <a:srgbClr val="94C600"/>
                </a:solidFill>
                <a:latin typeface="Century Gothic"/>
              </a:rPr>
              <a:pPr/>
              <a:t>‹#›</a:t>
            </a:fld>
            <a:endParaRPr lang="en-US">
              <a:solidFill>
                <a:srgbClr val="94C600"/>
              </a:solidFill>
              <a:latin typeface="Century Gothic"/>
            </a:endParaRPr>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Tree>
    <p:extLst>
      <p:ext uri="{BB962C8B-B14F-4D97-AF65-F5344CB8AC3E}">
        <p14:creationId xmlns:p14="http://schemas.microsoft.com/office/powerpoint/2010/main" val="12080359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dirty="0">
              <a:latin typeface="Century Gothic"/>
            </a:endParaRPr>
          </a:p>
        </p:txBody>
      </p:sp>
      <p:sp>
        <p:nvSpPr>
          <p:cNvPr id="5" name="Footer Placeholder 4"/>
          <p:cNvSpPr>
            <a:spLocks noGrp="1"/>
          </p:cNvSpPr>
          <p:nvPr>
            <p:ph type="ftr" sz="quarter" idx="11"/>
          </p:nvPr>
        </p:nvSpPr>
        <p:spPr/>
        <p:txBody>
          <a:bodyPr/>
          <a:lstStyle/>
          <a:p>
            <a:endParaRPr lang="en-US">
              <a:solidFill>
                <a:srgbClr val="94C600"/>
              </a:solidFill>
              <a:latin typeface="Century Gothic"/>
            </a:endParaRPr>
          </a:p>
        </p:txBody>
      </p:sp>
      <p:sp>
        <p:nvSpPr>
          <p:cNvPr id="6" name="Slide Number Placeholder 5"/>
          <p:cNvSpPr>
            <a:spLocks noGrp="1"/>
          </p:cNvSpPr>
          <p:nvPr>
            <p:ph type="sldNum" sz="quarter" idx="12"/>
          </p:nvPr>
        </p:nvSpPr>
        <p:spPr/>
        <p:txBody>
          <a:bodyPr/>
          <a:lstStyle/>
          <a:p>
            <a:fld id="{8B37D5FE-740C-46F5-801A-FA5477D9711F}" type="slidenum">
              <a:rPr lang="en-US" smtClean="0">
                <a:latin typeface="Century Gothic"/>
              </a:rPr>
              <a:pPr/>
              <a:t>‹#›</a:t>
            </a:fld>
            <a:endParaRPr lang="en-US">
              <a:latin typeface="Century Gothic"/>
            </a:endParaRPr>
          </a:p>
        </p:txBody>
      </p:sp>
    </p:spTree>
    <p:extLst>
      <p:ext uri="{BB962C8B-B14F-4D97-AF65-F5344CB8AC3E}">
        <p14:creationId xmlns:p14="http://schemas.microsoft.com/office/powerpoint/2010/main" val="25051395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dirty="0">
              <a:latin typeface="Century Gothic"/>
            </a:endParaRPr>
          </a:p>
        </p:txBody>
      </p:sp>
      <p:sp>
        <p:nvSpPr>
          <p:cNvPr id="5" name="Footer Placeholder 4"/>
          <p:cNvSpPr>
            <a:spLocks noGrp="1"/>
          </p:cNvSpPr>
          <p:nvPr>
            <p:ph type="ftr" sz="quarter" idx="11"/>
          </p:nvPr>
        </p:nvSpPr>
        <p:spPr/>
        <p:txBody>
          <a:bodyPr/>
          <a:lstStyle/>
          <a:p>
            <a:endParaRPr lang="en-US">
              <a:solidFill>
                <a:srgbClr val="94C600"/>
              </a:solidFill>
              <a:latin typeface="Century Gothic"/>
            </a:endParaRPr>
          </a:p>
        </p:txBody>
      </p:sp>
      <p:sp>
        <p:nvSpPr>
          <p:cNvPr id="6" name="Slide Number Placeholder 5"/>
          <p:cNvSpPr>
            <a:spLocks noGrp="1"/>
          </p:cNvSpPr>
          <p:nvPr>
            <p:ph type="sldNum" sz="quarter" idx="12"/>
          </p:nvPr>
        </p:nvSpPr>
        <p:spPr/>
        <p:txBody>
          <a:bodyPr/>
          <a:lstStyle/>
          <a:p>
            <a:fld id="{8B37D5FE-740C-46F5-801A-FA5477D9711F}" type="slidenum">
              <a:rPr lang="en-US" smtClean="0">
                <a:latin typeface="Century Gothic"/>
              </a:rPr>
              <a:pPr/>
              <a:t>‹#›</a:t>
            </a:fld>
            <a:endParaRPr lang="en-US">
              <a:latin typeface="Century Gothic"/>
            </a:endParaRPr>
          </a:p>
        </p:txBody>
      </p:sp>
    </p:spTree>
    <p:extLst>
      <p:ext uri="{BB962C8B-B14F-4D97-AF65-F5344CB8AC3E}">
        <p14:creationId xmlns:p14="http://schemas.microsoft.com/office/powerpoint/2010/main" val="25072856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endParaRPr lang="en-US" dirty="0">
              <a:latin typeface="Century Gothic"/>
            </a:endParaRPr>
          </a:p>
        </p:txBody>
      </p:sp>
      <p:sp>
        <p:nvSpPr>
          <p:cNvPr id="6" name="Footer Placeholder 5"/>
          <p:cNvSpPr>
            <a:spLocks noGrp="1"/>
          </p:cNvSpPr>
          <p:nvPr>
            <p:ph type="ftr" sz="quarter" idx="11"/>
          </p:nvPr>
        </p:nvSpPr>
        <p:spPr/>
        <p:txBody>
          <a:bodyPr/>
          <a:lstStyle/>
          <a:p>
            <a:endParaRPr lang="en-US">
              <a:solidFill>
                <a:srgbClr val="94C600"/>
              </a:solidFill>
              <a:latin typeface="Century Gothic"/>
            </a:endParaRPr>
          </a:p>
        </p:txBody>
      </p:sp>
      <p:sp>
        <p:nvSpPr>
          <p:cNvPr id="7" name="Slide Number Placeholder 6"/>
          <p:cNvSpPr>
            <a:spLocks noGrp="1"/>
          </p:cNvSpPr>
          <p:nvPr>
            <p:ph type="sldNum" sz="quarter" idx="12"/>
          </p:nvPr>
        </p:nvSpPr>
        <p:spPr/>
        <p:txBody>
          <a:bodyPr/>
          <a:lstStyle/>
          <a:p>
            <a:fld id="{8B37D5FE-740C-46F5-801A-FA5477D9711F}" type="slidenum">
              <a:rPr lang="en-US" smtClean="0">
                <a:latin typeface="Century Gothic"/>
              </a:rPr>
              <a:pPr/>
              <a:t>‹#›</a:t>
            </a:fld>
            <a:endParaRPr lang="en-US">
              <a:latin typeface="Century Gothic"/>
            </a:endParaRPr>
          </a:p>
        </p:txBody>
      </p:sp>
      <p:sp>
        <p:nvSpPr>
          <p:cNvPr id="9" name="Content Placeholder 8"/>
          <p:cNvSpPr>
            <a:spLocks noGrp="1"/>
          </p:cNvSpPr>
          <p:nvPr>
            <p:ph sz="quarter" idx="13"/>
          </p:nvPr>
        </p:nvSpPr>
        <p:spPr>
          <a:xfrm>
            <a:off x="1042416" y="2313432"/>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602550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dirty="0">
              <a:latin typeface="Century Gothic"/>
            </a:endParaRPr>
          </a:p>
        </p:txBody>
      </p:sp>
      <p:sp>
        <p:nvSpPr>
          <p:cNvPr id="8" name="Footer Placeholder 7"/>
          <p:cNvSpPr>
            <a:spLocks noGrp="1"/>
          </p:cNvSpPr>
          <p:nvPr>
            <p:ph type="ftr" sz="quarter" idx="11"/>
          </p:nvPr>
        </p:nvSpPr>
        <p:spPr/>
        <p:txBody>
          <a:bodyPr/>
          <a:lstStyle/>
          <a:p>
            <a:endParaRPr lang="en-US">
              <a:solidFill>
                <a:srgbClr val="94C600"/>
              </a:solidFill>
              <a:latin typeface="Century Gothic"/>
            </a:endParaRPr>
          </a:p>
        </p:txBody>
      </p:sp>
      <p:sp>
        <p:nvSpPr>
          <p:cNvPr id="9" name="Slide Number Placeholder 8"/>
          <p:cNvSpPr>
            <a:spLocks noGrp="1"/>
          </p:cNvSpPr>
          <p:nvPr>
            <p:ph type="sldNum" sz="quarter" idx="12"/>
          </p:nvPr>
        </p:nvSpPr>
        <p:spPr/>
        <p:txBody>
          <a:bodyPr/>
          <a:lstStyle/>
          <a:p>
            <a:fld id="{8B37D5FE-740C-46F5-801A-FA5477D9711F}" type="slidenum">
              <a:rPr lang="en-US" smtClean="0">
                <a:latin typeface="Century Gothic"/>
              </a:rPr>
              <a:pPr/>
              <a:t>‹#›</a:t>
            </a:fld>
            <a:endParaRPr lang="en-US">
              <a:latin typeface="Century Gothic"/>
            </a:endParaRPr>
          </a:p>
        </p:txBody>
      </p:sp>
    </p:spTree>
    <p:extLst>
      <p:ext uri="{BB962C8B-B14F-4D97-AF65-F5344CB8AC3E}">
        <p14:creationId xmlns:p14="http://schemas.microsoft.com/office/powerpoint/2010/main" val="712981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37D5FE-740C-46F5-801A-FA5477D9711F}"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dirty="0">
              <a:latin typeface="Century Gothic"/>
            </a:endParaRPr>
          </a:p>
        </p:txBody>
      </p:sp>
      <p:sp>
        <p:nvSpPr>
          <p:cNvPr id="4" name="Footer Placeholder 3"/>
          <p:cNvSpPr>
            <a:spLocks noGrp="1"/>
          </p:cNvSpPr>
          <p:nvPr>
            <p:ph type="ftr" sz="quarter" idx="11"/>
          </p:nvPr>
        </p:nvSpPr>
        <p:spPr/>
        <p:txBody>
          <a:bodyPr/>
          <a:lstStyle/>
          <a:p>
            <a:endParaRPr lang="en-US" dirty="0">
              <a:solidFill>
                <a:srgbClr val="94C600"/>
              </a:solidFill>
              <a:latin typeface="Century Gothic"/>
            </a:endParaRPr>
          </a:p>
        </p:txBody>
      </p:sp>
      <p:sp>
        <p:nvSpPr>
          <p:cNvPr id="5" name="Slide Number Placeholder 4"/>
          <p:cNvSpPr>
            <a:spLocks noGrp="1"/>
          </p:cNvSpPr>
          <p:nvPr>
            <p:ph type="sldNum" sz="quarter" idx="12"/>
          </p:nvPr>
        </p:nvSpPr>
        <p:spPr/>
        <p:txBody>
          <a:bodyPr/>
          <a:lstStyle/>
          <a:p>
            <a:fld id="{8B37D5FE-740C-46F5-801A-FA5477D9711F}" type="slidenum">
              <a:rPr lang="en-US" smtClean="0">
                <a:latin typeface="Century Gothic"/>
              </a:rPr>
              <a:pPr/>
              <a:t>‹#›</a:t>
            </a:fld>
            <a:endParaRPr lang="en-US">
              <a:latin typeface="Century Gothic"/>
            </a:endParaRPr>
          </a:p>
        </p:txBody>
      </p:sp>
    </p:spTree>
    <p:extLst>
      <p:ext uri="{BB962C8B-B14F-4D97-AF65-F5344CB8AC3E}">
        <p14:creationId xmlns:p14="http://schemas.microsoft.com/office/powerpoint/2010/main" val="33552424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latin typeface="Century Gothic"/>
            </a:endParaRPr>
          </a:p>
        </p:txBody>
      </p:sp>
      <p:sp>
        <p:nvSpPr>
          <p:cNvPr id="3" name="Footer Placeholder 2"/>
          <p:cNvSpPr>
            <a:spLocks noGrp="1"/>
          </p:cNvSpPr>
          <p:nvPr>
            <p:ph type="ftr" sz="quarter" idx="11"/>
          </p:nvPr>
        </p:nvSpPr>
        <p:spPr/>
        <p:txBody>
          <a:bodyPr/>
          <a:lstStyle/>
          <a:p>
            <a:endParaRPr lang="en-US">
              <a:solidFill>
                <a:srgbClr val="94C600"/>
              </a:solidFill>
              <a:latin typeface="Century Gothic"/>
            </a:endParaRPr>
          </a:p>
        </p:txBody>
      </p:sp>
      <p:sp>
        <p:nvSpPr>
          <p:cNvPr id="4" name="Slide Number Placeholder 3"/>
          <p:cNvSpPr>
            <a:spLocks noGrp="1"/>
          </p:cNvSpPr>
          <p:nvPr>
            <p:ph type="sldNum" sz="quarter" idx="12"/>
          </p:nvPr>
        </p:nvSpPr>
        <p:spPr/>
        <p:txBody>
          <a:bodyPr/>
          <a:lstStyle/>
          <a:p>
            <a:fld id="{8B37D5FE-740C-46F5-801A-FA5477D9711F}" type="slidenum">
              <a:rPr lang="en-US" smtClean="0">
                <a:latin typeface="Century Gothic"/>
              </a:rPr>
              <a:pPr/>
              <a:t>‹#›</a:t>
            </a:fld>
            <a:endParaRPr lang="en-US">
              <a:latin typeface="Century Gothic"/>
            </a:endParaRPr>
          </a:p>
        </p:txBody>
      </p:sp>
    </p:spTree>
    <p:extLst>
      <p:ext uri="{BB962C8B-B14F-4D97-AF65-F5344CB8AC3E}">
        <p14:creationId xmlns:p14="http://schemas.microsoft.com/office/powerpoint/2010/main" val="1121095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 name="Date Placeholder 4"/>
          <p:cNvSpPr>
            <a:spLocks noGrp="1"/>
          </p:cNvSpPr>
          <p:nvPr>
            <p:ph type="dt" sz="half" idx="10"/>
          </p:nvPr>
        </p:nvSpPr>
        <p:spPr/>
        <p:txBody>
          <a:bodyPr/>
          <a:lstStyle/>
          <a:p>
            <a:endParaRPr lang="en-US" dirty="0">
              <a:latin typeface="Century Gothic"/>
            </a:endParaRPr>
          </a:p>
        </p:txBody>
      </p:sp>
      <p:sp>
        <p:nvSpPr>
          <p:cNvPr id="7" name="Slide Number Placeholder 6"/>
          <p:cNvSpPr>
            <a:spLocks noGrp="1"/>
          </p:cNvSpPr>
          <p:nvPr>
            <p:ph type="sldNum" sz="quarter" idx="12"/>
          </p:nvPr>
        </p:nvSpPr>
        <p:spPr/>
        <p:txBody>
          <a:bodyPr/>
          <a:lstStyle/>
          <a:p>
            <a:fld id="{8B37D5FE-740C-46F5-801A-FA5477D9711F}" type="slidenum">
              <a:rPr lang="en-US" smtClean="0">
                <a:latin typeface="Century Gothic"/>
              </a:rPr>
              <a:pPr/>
              <a:t>‹#›</a:t>
            </a:fld>
            <a:endParaRPr lang="en-US">
              <a:latin typeface="Century Gothic"/>
            </a:endParaRPr>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dirty="0">
              <a:solidFill>
                <a:srgbClr val="94C600"/>
              </a:solidFill>
              <a:latin typeface="Century Gothic"/>
            </a:endParaRPr>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256979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smtClean="0"/>
              <a:t>Click to edit Master title style</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latin typeface="Century Gothic"/>
            </a:endParaRPr>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dirty="0">
              <a:solidFill>
                <a:srgbClr val="94C600"/>
              </a:solidFill>
              <a:latin typeface="Century Gothic"/>
            </a:endParaRPr>
          </a:p>
        </p:txBody>
      </p:sp>
      <p:sp>
        <p:nvSpPr>
          <p:cNvPr id="7" name="Slide Number Placeholder 6"/>
          <p:cNvSpPr>
            <a:spLocks noGrp="1"/>
          </p:cNvSpPr>
          <p:nvPr>
            <p:ph type="sldNum" sz="quarter" idx="12"/>
          </p:nvPr>
        </p:nvSpPr>
        <p:spPr/>
        <p:txBody>
          <a:bodyPr/>
          <a:lstStyle/>
          <a:p>
            <a:fld id="{8B37D5FE-740C-46F5-801A-FA5477D9711F}" type="slidenum">
              <a:rPr lang="en-US" smtClean="0">
                <a:latin typeface="Century Gothic"/>
              </a:rPr>
              <a:pPr/>
              <a:t>‹#›</a:t>
            </a:fld>
            <a:endParaRPr lang="en-US">
              <a:latin typeface="Century Gothic"/>
            </a:endParaRPr>
          </a:p>
        </p:txBody>
      </p:sp>
    </p:spTree>
    <p:extLst>
      <p:ext uri="{BB962C8B-B14F-4D97-AF65-F5344CB8AC3E}">
        <p14:creationId xmlns:p14="http://schemas.microsoft.com/office/powerpoint/2010/main" val="23408604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latin typeface="Century Gothic"/>
            </a:endParaRPr>
          </a:p>
        </p:txBody>
      </p:sp>
      <p:sp>
        <p:nvSpPr>
          <p:cNvPr id="5" name="Footer Placeholder 4"/>
          <p:cNvSpPr>
            <a:spLocks noGrp="1"/>
          </p:cNvSpPr>
          <p:nvPr>
            <p:ph type="ftr" sz="quarter" idx="11"/>
          </p:nvPr>
        </p:nvSpPr>
        <p:spPr/>
        <p:txBody>
          <a:bodyPr/>
          <a:lstStyle/>
          <a:p>
            <a:endParaRPr lang="en-US">
              <a:solidFill>
                <a:srgbClr val="94C600"/>
              </a:solidFill>
              <a:latin typeface="Century Gothic"/>
            </a:endParaRPr>
          </a:p>
        </p:txBody>
      </p:sp>
      <p:sp>
        <p:nvSpPr>
          <p:cNvPr id="6" name="Slide Number Placeholder 5"/>
          <p:cNvSpPr>
            <a:spLocks noGrp="1"/>
          </p:cNvSpPr>
          <p:nvPr>
            <p:ph type="sldNum" sz="quarter" idx="12"/>
          </p:nvPr>
        </p:nvSpPr>
        <p:spPr/>
        <p:txBody>
          <a:bodyPr/>
          <a:lstStyle/>
          <a:p>
            <a:fld id="{8B37D5FE-740C-46F5-801A-FA5477D9711F}" type="slidenum">
              <a:rPr lang="en-US" smtClean="0">
                <a:latin typeface="Century Gothic"/>
              </a:rPr>
              <a:pPr/>
              <a:t>‹#›</a:t>
            </a:fld>
            <a:endParaRPr lang="en-US">
              <a:latin typeface="Century Gothic"/>
            </a:endParaRPr>
          </a:p>
        </p:txBody>
      </p:sp>
    </p:spTree>
    <p:extLst>
      <p:ext uri="{BB962C8B-B14F-4D97-AF65-F5344CB8AC3E}">
        <p14:creationId xmlns:p14="http://schemas.microsoft.com/office/powerpoint/2010/main" val="2042035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smtClean="0"/>
              <a:t>Click to edit Master title style</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latin typeface="Century Gothic"/>
            </a:endParaRPr>
          </a:p>
        </p:txBody>
      </p:sp>
      <p:sp>
        <p:nvSpPr>
          <p:cNvPr id="5" name="Footer Placeholder 4"/>
          <p:cNvSpPr>
            <a:spLocks noGrp="1"/>
          </p:cNvSpPr>
          <p:nvPr>
            <p:ph type="ftr" sz="quarter" idx="11"/>
          </p:nvPr>
        </p:nvSpPr>
        <p:spPr/>
        <p:txBody>
          <a:bodyPr/>
          <a:lstStyle/>
          <a:p>
            <a:endParaRPr lang="en-US">
              <a:solidFill>
                <a:srgbClr val="94C600"/>
              </a:solidFill>
              <a:latin typeface="Century Gothic"/>
            </a:endParaRPr>
          </a:p>
        </p:txBody>
      </p:sp>
      <p:sp>
        <p:nvSpPr>
          <p:cNvPr id="6" name="Slide Number Placeholder 5"/>
          <p:cNvSpPr>
            <a:spLocks noGrp="1"/>
          </p:cNvSpPr>
          <p:nvPr>
            <p:ph type="sldNum" sz="quarter" idx="12"/>
          </p:nvPr>
        </p:nvSpPr>
        <p:spPr/>
        <p:txBody>
          <a:bodyPr/>
          <a:lstStyle/>
          <a:p>
            <a:fld id="{8B37D5FE-740C-46F5-801A-FA5477D9711F}" type="slidenum">
              <a:rPr lang="en-US" smtClean="0">
                <a:latin typeface="Century Gothic"/>
              </a:rPr>
              <a:pPr/>
              <a:t>‹#›</a:t>
            </a:fld>
            <a:endParaRPr lang="en-US">
              <a:latin typeface="Century Gothic"/>
            </a:endParaRPr>
          </a:p>
        </p:txBody>
      </p:sp>
    </p:spTree>
    <p:extLst>
      <p:ext uri="{BB962C8B-B14F-4D97-AF65-F5344CB8AC3E}">
        <p14:creationId xmlns:p14="http://schemas.microsoft.com/office/powerpoint/2010/main" val="38049208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pattFill prst="lgConfetti">
          <a:fgClr>
            <a:schemeClr val="tx1"/>
          </a:fgClr>
          <a:bgClr>
            <a:schemeClr val="tx1"/>
          </a:bgClr>
        </a:patt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22670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r>
              <a:rPr lang="en-US" smtClean="0">
                <a:latin typeface="Century Gothic"/>
              </a:rPr>
              <a:t>STEP Basin Experiments in 2011-2012</a:t>
            </a:r>
            <a:endParaRPr lang="en-US" dirty="0">
              <a:latin typeface="Century Gothic"/>
            </a:endParaRPr>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en-US" dirty="0">
              <a:solidFill>
                <a:srgbClr val="94C600"/>
              </a:solidFill>
              <a:latin typeface="Century Gothic"/>
            </a:endParaRPr>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1D72EBF8-7CF5-44B7-B2BF-E22DE4D0703D}" type="slidenum">
              <a:rPr lang="en-US" smtClean="0">
                <a:solidFill>
                  <a:srgbClr val="94C600"/>
                </a:solidFill>
                <a:latin typeface="Century Gothic"/>
              </a:rPr>
              <a:pPr/>
              <a:t>‹#›</a:t>
            </a:fld>
            <a:endParaRPr lang="en-US">
              <a:solidFill>
                <a:srgbClr val="94C600"/>
              </a:solidFill>
              <a:latin typeface="Century Gothic"/>
            </a:endParaRPr>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Tree>
    <p:extLst>
      <p:ext uri="{BB962C8B-B14F-4D97-AF65-F5344CB8AC3E}">
        <p14:creationId xmlns:p14="http://schemas.microsoft.com/office/powerpoint/2010/main" val="30444225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dirty="0">
              <a:latin typeface="Century Gothic"/>
            </a:endParaRPr>
          </a:p>
        </p:txBody>
      </p:sp>
      <p:sp>
        <p:nvSpPr>
          <p:cNvPr id="5" name="Footer Placeholder 4"/>
          <p:cNvSpPr>
            <a:spLocks noGrp="1"/>
          </p:cNvSpPr>
          <p:nvPr>
            <p:ph type="ftr" sz="quarter" idx="11"/>
          </p:nvPr>
        </p:nvSpPr>
        <p:spPr/>
        <p:txBody>
          <a:bodyPr/>
          <a:lstStyle/>
          <a:p>
            <a:endParaRPr lang="en-US">
              <a:solidFill>
                <a:srgbClr val="94C600"/>
              </a:solidFill>
              <a:latin typeface="Century Gothic"/>
            </a:endParaRPr>
          </a:p>
        </p:txBody>
      </p:sp>
      <p:sp>
        <p:nvSpPr>
          <p:cNvPr id="6" name="Slide Number Placeholder 5"/>
          <p:cNvSpPr>
            <a:spLocks noGrp="1"/>
          </p:cNvSpPr>
          <p:nvPr>
            <p:ph type="sldNum" sz="quarter" idx="12"/>
          </p:nvPr>
        </p:nvSpPr>
        <p:spPr/>
        <p:txBody>
          <a:bodyPr/>
          <a:lstStyle/>
          <a:p>
            <a:fld id="{8B37D5FE-740C-46F5-801A-FA5477D9711F}" type="slidenum">
              <a:rPr lang="en-US" smtClean="0">
                <a:latin typeface="Century Gothic"/>
              </a:rPr>
              <a:pPr/>
              <a:t>‹#›</a:t>
            </a:fld>
            <a:endParaRPr lang="en-US">
              <a:latin typeface="Century Gothic"/>
            </a:endParaRPr>
          </a:p>
        </p:txBody>
      </p:sp>
    </p:spTree>
    <p:extLst>
      <p:ext uri="{BB962C8B-B14F-4D97-AF65-F5344CB8AC3E}">
        <p14:creationId xmlns:p14="http://schemas.microsoft.com/office/powerpoint/2010/main" val="6914679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dirty="0">
              <a:latin typeface="Century Gothic"/>
            </a:endParaRPr>
          </a:p>
        </p:txBody>
      </p:sp>
      <p:sp>
        <p:nvSpPr>
          <p:cNvPr id="5" name="Footer Placeholder 4"/>
          <p:cNvSpPr>
            <a:spLocks noGrp="1"/>
          </p:cNvSpPr>
          <p:nvPr>
            <p:ph type="ftr" sz="quarter" idx="11"/>
          </p:nvPr>
        </p:nvSpPr>
        <p:spPr/>
        <p:txBody>
          <a:bodyPr/>
          <a:lstStyle/>
          <a:p>
            <a:endParaRPr lang="en-US">
              <a:solidFill>
                <a:srgbClr val="94C600"/>
              </a:solidFill>
              <a:latin typeface="Century Gothic"/>
            </a:endParaRPr>
          </a:p>
        </p:txBody>
      </p:sp>
      <p:sp>
        <p:nvSpPr>
          <p:cNvPr id="6" name="Slide Number Placeholder 5"/>
          <p:cNvSpPr>
            <a:spLocks noGrp="1"/>
          </p:cNvSpPr>
          <p:nvPr>
            <p:ph type="sldNum" sz="quarter" idx="12"/>
          </p:nvPr>
        </p:nvSpPr>
        <p:spPr/>
        <p:txBody>
          <a:bodyPr/>
          <a:lstStyle/>
          <a:p>
            <a:fld id="{8B37D5FE-740C-46F5-801A-FA5477D9711F}" type="slidenum">
              <a:rPr lang="en-US" smtClean="0">
                <a:latin typeface="Century Gothic"/>
              </a:rPr>
              <a:pPr/>
              <a:t>‹#›</a:t>
            </a:fld>
            <a:endParaRPr lang="en-US">
              <a:latin typeface="Century Gothic"/>
            </a:endParaRPr>
          </a:p>
        </p:txBody>
      </p:sp>
    </p:spTree>
    <p:extLst>
      <p:ext uri="{BB962C8B-B14F-4D97-AF65-F5344CB8AC3E}">
        <p14:creationId xmlns:p14="http://schemas.microsoft.com/office/powerpoint/2010/main" val="30740986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37D5FE-740C-46F5-801A-FA5477D9711F}" type="slidenum">
              <a:rPr lang="en-US" smtClean="0"/>
              <a:pPr/>
              <a:t>‹#›</a:t>
            </a:fld>
            <a:endParaRPr lang="en-US"/>
          </a:p>
        </p:txBody>
      </p:sp>
      <p:sp>
        <p:nvSpPr>
          <p:cNvPr id="9" name="Content Placeholder 8"/>
          <p:cNvSpPr>
            <a:spLocks noGrp="1"/>
          </p:cNvSpPr>
          <p:nvPr>
            <p:ph sz="quarter" idx="13"/>
          </p:nvPr>
        </p:nvSpPr>
        <p:spPr>
          <a:xfrm>
            <a:off x="1042416" y="2313432"/>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endParaRPr lang="en-US" dirty="0">
              <a:latin typeface="Century Gothic"/>
            </a:endParaRPr>
          </a:p>
        </p:txBody>
      </p:sp>
      <p:sp>
        <p:nvSpPr>
          <p:cNvPr id="6" name="Footer Placeholder 5"/>
          <p:cNvSpPr>
            <a:spLocks noGrp="1"/>
          </p:cNvSpPr>
          <p:nvPr>
            <p:ph type="ftr" sz="quarter" idx="11"/>
          </p:nvPr>
        </p:nvSpPr>
        <p:spPr/>
        <p:txBody>
          <a:bodyPr/>
          <a:lstStyle/>
          <a:p>
            <a:endParaRPr lang="en-US">
              <a:solidFill>
                <a:srgbClr val="94C600"/>
              </a:solidFill>
              <a:latin typeface="Century Gothic"/>
            </a:endParaRPr>
          </a:p>
        </p:txBody>
      </p:sp>
      <p:sp>
        <p:nvSpPr>
          <p:cNvPr id="7" name="Slide Number Placeholder 6"/>
          <p:cNvSpPr>
            <a:spLocks noGrp="1"/>
          </p:cNvSpPr>
          <p:nvPr>
            <p:ph type="sldNum" sz="quarter" idx="12"/>
          </p:nvPr>
        </p:nvSpPr>
        <p:spPr/>
        <p:txBody>
          <a:bodyPr/>
          <a:lstStyle/>
          <a:p>
            <a:fld id="{8B37D5FE-740C-46F5-801A-FA5477D9711F}" type="slidenum">
              <a:rPr lang="en-US" smtClean="0">
                <a:latin typeface="Century Gothic"/>
              </a:rPr>
              <a:pPr/>
              <a:t>‹#›</a:t>
            </a:fld>
            <a:endParaRPr lang="en-US">
              <a:latin typeface="Century Gothic"/>
            </a:endParaRPr>
          </a:p>
        </p:txBody>
      </p:sp>
      <p:sp>
        <p:nvSpPr>
          <p:cNvPr id="9" name="Content Placeholder 8"/>
          <p:cNvSpPr>
            <a:spLocks noGrp="1"/>
          </p:cNvSpPr>
          <p:nvPr>
            <p:ph sz="quarter" idx="13"/>
          </p:nvPr>
        </p:nvSpPr>
        <p:spPr>
          <a:xfrm>
            <a:off x="1042416" y="2313432"/>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672431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dirty="0">
              <a:latin typeface="Century Gothic"/>
            </a:endParaRPr>
          </a:p>
        </p:txBody>
      </p:sp>
      <p:sp>
        <p:nvSpPr>
          <p:cNvPr id="8" name="Footer Placeholder 7"/>
          <p:cNvSpPr>
            <a:spLocks noGrp="1"/>
          </p:cNvSpPr>
          <p:nvPr>
            <p:ph type="ftr" sz="quarter" idx="11"/>
          </p:nvPr>
        </p:nvSpPr>
        <p:spPr/>
        <p:txBody>
          <a:bodyPr/>
          <a:lstStyle/>
          <a:p>
            <a:endParaRPr lang="en-US">
              <a:solidFill>
                <a:srgbClr val="94C600"/>
              </a:solidFill>
              <a:latin typeface="Century Gothic"/>
            </a:endParaRPr>
          </a:p>
        </p:txBody>
      </p:sp>
      <p:sp>
        <p:nvSpPr>
          <p:cNvPr id="9" name="Slide Number Placeholder 8"/>
          <p:cNvSpPr>
            <a:spLocks noGrp="1"/>
          </p:cNvSpPr>
          <p:nvPr>
            <p:ph type="sldNum" sz="quarter" idx="12"/>
          </p:nvPr>
        </p:nvSpPr>
        <p:spPr/>
        <p:txBody>
          <a:bodyPr/>
          <a:lstStyle/>
          <a:p>
            <a:fld id="{8B37D5FE-740C-46F5-801A-FA5477D9711F}" type="slidenum">
              <a:rPr lang="en-US" smtClean="0">
                <a:latin typeface="Century Gothic"/>
              </a:rPr>
              <a:pPr/>
              <a:t>‹#›</a:t>
            </a:fld>
            <a:endParaRPr lang="en-US">
              <a:latin typeface="Century Gothic"/>
            </a:endParaRPr>
          </a:p>
        </p:txBody>
      </p:sp>
    </p:spTree>
    <p:extLst>
      <p:ext uri="{BB962C8B-B14F-4D97-AF65-F5344CB8AC3E}">
        <p14:creationId xmlns:p14="http://schemas.microsoft.com/office/powerpoint/2010/main" val="10465301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dirty="0">
              <a:latin typeface="Century Gothic"/>
            </a:endParaRPr>
          </a:p>
        </p:txBody>
      </p:sp>
      <p:sp>
        <p:nvSpPr>
          <p:cNvPr id="4" name="Footer Placeholder 3"/>
          <p:cNvSpPr>
            <a:spLocks noGrp="1"/>
          </p:cNvSpPr>
          <p:nvPr>
            <p:ph type="ftr" sz="quarter" idx="11"/>
          </p:nvPr>
        </p:nvSpPr>
        <p:spPr/>
        <p:txBody>
          <a:bodyPr/>
          <a:lstStyle/>
          <a:p>
            <a:endParaRPr lang="en-US" dirty="0">
              <a:solidFill>
                <a:srgbClr val="94C600"/>
              </a:solidFill>
              <a:latin typeface="Century Gothic"/>
            </a:endParaRPr>
          </a:p>
        </p:txBody>
      </p:sp>
      <p:sp>
        <p:nvSpPr>
          <p:cNvPr id="5" name="Slide Number Placeholder 4"/>
          <p:cNvSpPr>
            <a:spLocks noGrp="1"/>
          </p:cNvSpPr>
          <p:nvPr>
            <p:ph type="sldNum" sz="quarter" idx="12"/>
          </p:nvPr>
        </p:nvSpPr>
        <p:spPr/>
        <p:txBody>
          <a:bodyPr/>
          <a:lstStyle/>
          <a:p>
            <a:fld id="{8B37D5FE-740C-46F5-801A-FA5477D9711F}" type="slidenum">
              <a:rPr lang="en-US" smtClean="0">
                <a:latin typeface="Century Gothic"/>
              </a:rPr>
              <a:pPr/>
              <a:t>‹#›</a:t>
            </a:fld>
            <a:endParaRPr lang="en-US">
              <a:latin typeface="Century Gothic"/>
            </a:endParaRPr>
          </a:p>
        </p:txBody>
      </p:sp>
    </p:spTree>
    <p:extLst>
      <p:ext uri="{BB962C8B-B14F-4D97-AF65-F5344CB8AC3E}">
        <p14:creationId xmlns:p14="http://schemas.microsoft.com/office/powerpoint/2010/main" val="11149221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latin typeface="Century Gothic"/>
            </a:endParaRPr>
          </a:p>
        </p:txBody>
      </p:sp>
      <p:sp>
        <p:nvSpPr>
          <p:cNvPr id="3" name="Footer Placeholder 2"/>
          <p:cNvSpPr>
            <a:spLocks noGrp="1"/>
          </p:cNvSpPr>
          <p:nvPr>
            <p:ph type="ftr" sz="quarter" idx="11"/>
          </p:nvPr>
        </p:nvSpPr>
        <p:spPr/>
        <p:txBody>
          <a:bodyPr/>
          <a:lstStyle/>
          <a:p>
            <a:endParaRPr lang="en-US">
              <a:solidFill>
                <a:srgbClr val="94C600"/>
              </a:solidFill>
              <a:latin typeface="Century Gothic"/>
            </a:endParaRPr>
          </a:p>
        </p:txBody>
      </p:sp>
      <p:sp>
        <p:nvSpPr>
          <p:cNvPr id="4" name="Slide Number Placeholder 3"/>
          <p:cNvSpPr>
            <a:spLocks noGrp="1"/>
          </p:cNvSpPr>
          <p:nvPr>
            <p:ph type="sldNum" sz="quarter" idx="12"/>
          </p:nvPr>
        </p:nvSpPr>
        <p:spPr/>
        <p:txBody>
          <a:bodyPr/>
          <a:lstStyle/>
          <a:p>
            <a:fld id="{8B37D5FE-740C-46F5-801A-FA5477D9711F}" type="slidenum">
              <a:rPr lang="en-US" smtClean="0">
                <a:latin typeface="Century Gothic"/>
              </a:rPr>
              <a:pPr/>
              <a:t>‹#›</a:t>
            </a:fld>
            <a:endParaRPr lang="en-US">
              <a:latin typeface="Century Gothic"/>
            </a:endParaRPr>
          </a:p>
        </p:txBody>
      </p:sp>
    </p:spTree>
    <p:extLst>
      <p:ext uri="{BB962C8B-B14F-4D97-AF65-F5344CB8AC3E}">
        <p14:creationId xmlns:p14="http://schemas.microsoft.com/office/powerpoint/2010/main" val="26760576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 name="Date Placeholder 4"/>
          <p:cNvSpPr>
            <a:spLocks noGrp="1"/>
          </p:cNvSpPr>
          <p:nvPr>
            <p:ph type="dt" sz="half" idx="10"/>
          </p:nvPr>
        </p:nvSpPr>
        <p:spPr/>
        <p:txBody>
          <a:bodyPr/>
          <a:lstStyle/>
          <a:p>
            <a:endParaRPr lang="en-US" dirty="0">
              <a:latin typeface="Century Gothic"/>
            </a:endParaRPr>
          </a:p>
        </p:txBody>
      </p:sp>
      <p:sp>
        <p:nvSpPr>
          <p:cNvPr id="7" name="Slide Number Placeholder 6"/>
          <p:cNvSpPr>
            <a:spLocks noGrp="1"/>
          </p:cNvSpPr>
          <p:nvPr>
            <p:ph type="sldNum" sz="quarter" idx="12"/>
          </p:nvPr>
        </p:nvSpPr>
        <p:spPr/>
        <p:txBody>
          <a:bodyPr/>
          <a:lstStyle/>
          <a:p>
            <a:fld id="{8B37D5FE-740C-46F5-801A-FA5477D9711F}" type="slidenum">
              <a:rPr lang="en-US" smtClean="0">
                <a:latin typeface="Century Gothic"/>
              </a:rPr>
              <a:pPr/>
              <a:t>‹#›</a:t>
            </a:fld>
            <a:endParaRPr lang="en-US">
              <a:latin typeface="Century Gothic"/>
            </a:endParaRPr>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dirty="0">
              <a:solidFill>
                <a:srgbClr val="94C600"/>
              </a:solidFill>
              <a:latin typeface="Century Gothic"/>
            </a:endParaRPr>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433959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smtClean="0"/>
              <a:t>Click to edit Master title style</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latin typeface="Century Gothic"/>
            </a:endParaRPr>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dirty="0">
              <a:solidFill>
                <a:srgbClr val="94C600"/>
              </a:solidFill>
              <a:latin typeface="Century Gothic"/>
            </a:endParaRPr>
          </a:p>
        </p:txBody>
      </p:sp>
      <p:sp>
        <p:nvSpPr>
          <p:cNvPr id="7" name="Slide Number Placeholder 6"/>
          <p:cNvSpPr>
            <a:spLocks noGrp="1"/>
          </p:cNvSpPr>
          <p:nvPr>
            <p:ph type="sldNum" sz="quarter" idx="12"/>
          </p:nvPr>
        </p:nvSpPr>
        <p:spPr/>
        <p:txBody>
          <a:bodyPr/>
          <a:lstStyle/>
          <a:p>
            <a:fld id="{8B37D5FE-740C-46F5-801A-FA5477D9711F}" type="slidenum">
              <a:rPr lang="en-US" smtClean="0">
                <a:latin typeface="Century Gothic"/>
              </a:rPr>
              <a:pPr/>
              <a:t>‹#›</a:t>
            </a:fld>
            <a:endParaRPr lang="en-US">
              <a:latin typeface="Century Gothic"/>
            </a:endParaRPr>
          </a:p>
        </p:txBody>
      </p:sp>
    </p:spTree>
    <p:extLst>
      <p:ext uri="{BB962C8B-B14F-4D97-AF65-F5344CB8AC3E}">
        <p14:creationId xmlns:p14="http://schemas.microsoft.com/office/powerpoint/2010/main" val="23648978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latin typeface="Century Gothic"/>
            </a:endParaRPr>
          </a:p>
        </p:txBody>
      </p:sp>
      <p:sp>
        <p:nvSpPr>
          <p:cNvPr id="5" name="Footer Placeholder 4"/>
          <p:cNvSpPr>
            <a:spLocks noGrp="1"/>
          </p:cNvSpPr>
          <p:nvPr>
            <p:ph type="ftr" sz="quarter" idx="11"/>
          </p:nvPr>
        </p:nvSpPr>
        <p:spPr/>
        <p:txBody>
          <a:bodyPr/>
          <a:lstStyle/>
          <a:p>
            <a:endParaRPr lang="en-US">
              <a:solidFill>
                <a:srgbClr val="94C600"/>
              </a:solidFill>
              <a:latin typeface="Century Gothic"/>
            </a:endParaRPr>
          </a:p>
        </p:txBody>
      </p:sp>
      <p:sp>
        <p:nvSpPr>
          <p:cNvPr id="6" name="Slide Number Placeholder 5"/>
          <p:cNvSpPr>
            <a:spLocks noGrp="1"/>
          </p:cNvSpPr>
          <p:nvPr>
            <p:ph type="sldNum" sz="quarter" idx="12"/>
          </p:nvPr>
        </p:nvSpPr>
        <p:spPr/>
        <p:txBody>
          <a:bodyPr/>
          <a:lstStyle/>
          <a:p>
            <a:fld id="{8B37D5FE-740C-46F5-801A-FA5477D9711F}" type="slidenum">
              <a:rPr lang="en-US" smtClean="0">
                <a:latin typeface="Century Gothic"/>
              </a:rPr>
              <a:pPr/>
              <a:t>‹#›</a:t>
            </a:fld>
            <a:endParaRPr lang="en-US">
              <a:latin typeface="Century Gothic"/>
            </a:endParaRPr>
          </a:p>
        </p:txBody>
      </p:sp>
    </p:spTree>
    <p:extLst>
      <p:ext uri="{BB962C8B-B14F-4D97-AF65-F5344CB8AC3E}">
        <p14:creationId xmlns:p14="http://schemas.microsoft.com/office/powerpoint/2010/main" val="34979537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smtClean="0"/>
              <a:t>Click to edit Master title style</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latin typeface="Century Gothic"/>
            </a:endParaRPr>
          </a:p>
        </p:txBody>
      </p:sp>
      <p:sp>
        <p:nvSpPr>
          <p:cNvPr id="5" name="Footer Placeholder 4"/>
          <p:cNvSpPr>
            <a:spLocks noGrp="1"/>
          </p:cNvSpPr>
          <p:nvPr>
            <p:ph type="ftr" sz="quarter" idx="11"/>
          </p:nvPr>
        </p:nvSpPr>
        <p:spPr/>
        <p:txBody>
          <a:bodyPr/>
          <a:lstStyle/>
          <a:p>
            <a:endParaRPr lang="en-US">
              <a:solidFill>
                <a:srgbClr val="94C600"/>
              </a:solidFill>
              <a:latin typeface="Century Gothic"/>
            </a:endParaRPr>
          </a:p>
        </p:txBody>
      </p:sp>
      <p:sp>
        <p:nvSpPr>
          <p:cNvPr id="6" name="Slide Number Placeholder 5"/>
          <p:cNvSpPr>
            <a:spLocks noGrp="1"/>
          </p:cNvSpPr>
          <p:nvPr>
            <p:ph type="sldNum" sz="quarter" idx="12"/>
          </p:nvPr>
        </p:nvSpPr>
        <p:spPr/>
        <p:txBody>
          <a:bodyPr/>
          <a:lstStyle/>
          <a:p>
            <a:fld id="{8B37D5FE-740C-46F5-801A-FA5477D9711F}" type="slidenum">
              <a:rPr lang="en-US" smtClean="0">
                <a:latin typeface="Century Gothic"/>
              </a:rPr>
              <a:pPr/>
              <a:t>‹#›</a:t>
            </a:fld>
            <a:endParaRPr lang="en-US">
              <a:latin typeface="Century Gothic"/>
            </a:endParaRPr>
          </a:p>
        </p:txBody>
      </p:sp>
    </p:spTree>
    <p:extLst>
      <p:ext uri="{BB962C8B-B14F-4D97-AF65-F5344CB8AC3E}">
        <p14:creationId xmlns:p14="http://schemas.microsoft.com/office/powerpoint/2010/main" val="37879399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pattFill prst="lgConfetti">
          <a:fgClr>
            <a:schemeClr val="tx1"/>
          </a:fgClr>
          <a:bgClr>
            <a:schemeClr val="tx1"/>
          </a:bgClr>
        </a:patt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99014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r>
              <a:rPr lang="en-US" smtClean="0">
                <a:latin typeface="Century Gothic"/>
              </a:rPr>
              <a:t>STEP Basin Experiments in 2011-2012</a:t>
            </a:r>
            <a:endParaRPr lang="en-US" dirty="0">
              <a:latin typeface="Century Gothic"/>
            </a:endParaRPr>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en-US" dirty="0">
              <a:solidFill>
                <a:srgbClr val="94C600"/>
              </a:solidFill>
              <a:latin typeface="Century Gothic"/>
            </a:endParaRPr>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1D72EBF8-7CF5-44B7-B2BF-E22DE4D0703D}" type="slidenum">
              <a:rPr lang="en-US" smtClean="0">
                <a:solidFill>
                  <a:srgbClr val="94C600"/>
                </a:solidFill>
                <a:latin typeface="Century Gothic"/>
              </a:rPr>
              <a:pPr/>
              <a:t>‹#›</a:t>
            </a:fld>
            <a:endParaRPr lang="en-US">
              <a:solidFill>
                <a:srgbClr val="94C600"/>
              </a:solidFill>
              <a:latin typeface="Century Gothic"/>
            </a:endParaRPr>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Tree>
    <p:extLst>
      <p:ext uri="{BB962C8B-B14F-4D97-AF65-F5344CB8AC3E}">
        <p14:creationId xmlns:p14="http://schemas.microsoft.com/office/powerpoint/2010/main" val="2582020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37D5FE-740C-46F5-801A-FA5477D9711F}"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dirty="0">
              <a:latin typeface="Century Gothic"/>
            </a:endParaRPr>
          </a:p>
        </p:txBody>
      </p:sp>
      <p:sp>
        <p:nvSpPr>
          <p:cNvPr id="5" name="Footer Placeholder 4"/>
          <p:cNvSpPr>
            <a:spLocks noGrp="1"/>
          </p:cNvSpPr>
          <p:nvPr>
            <p:ph type="ftr" sz="quarter" idx="11"/>
          </p:nvPr>
        </p:nvSpPr>
        <p:spPr/>
        <p:txBody>
          <a:bodyPr/>
          <a:lstStyle/>
          <a:p>
            <a:endParaRPr lang="en-US">
              <a:solidFill>
                <a:srgbClr val="94C600"/>
              </a:solidFill>
              <a:latin typeface="Century Gothic"/>
            </a:endParaRPr>
          </a:p>
        </p:txBody>
      </p:sp>
      <p:sp>
        <p:nvSpPr>
          <p:cNvPr id="6" name="Slide Number Placeholder 5"/>
          <p:cNvSpPr>
            <a:spLocks noGrp="1"/>
          </p:cNvSpPr>
          <p:nvPr>
            <p:ph type="sldNum" sz="quarter" idx="12"/>
          </p:nvPr>
        </p:nvSpPr>
        <p:spPr/>
        <p:txBody>
          <a:bodyPr/>
          <a:lstStyle/>
          <a:p>
            <a:fld id="{8B37D5FE-740C-46F5-801A-FA5477D9711F}" type="slidenum">
              <a:rPr lang="en-US" smtClean="0">
                <a:latin typeface="Century Gothic"/>
              </a:rPr>
              <a:pPr/>
              <a:t>‹#›</a:t>
            </a:fld>
            <a:endParaRPr lang="en-US">
              <a:latin typeface="Century Gothic"/>
            </a:endParaRPr>
          </a:p>
        </p:txBody>
      </p:sp>
    </p:spTree>
    <p:extLst>
      <p:ext uri="{BB962C8B-B14F-4D97-AF65-F5344CB8AC3E}">
        <p14:creationId xmlns:p14="http://schemas.microsoft.com/office/powerpoint/2010/main" val="42320121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dirty="0">
              <a:latin typeface="Century Gothic"/>
            </a:endParaRPr>
          </a:p>
        </p:txBody>
      </p:sp>
      <p:sp>
        <p:nvSpPr>
          <p:cNvPr id="5" name="Footer Placeholder 4"/>
          <p:cNvSpPr>
            <a:spLocks noGrp="1"/>
          </p:cNvSpPr>
          <p:nvPr>
            <p:ph type="ftr" sz="quarter" idx="11"/>
          </p:nvPr>
        </p:nvSpPr>
        <p:spPr/>
        <p:txBody>
          <a:bodyPr/>
          <a:lstStyle/>
          <a:p>
            <a:endParaRPr lang="en-US">
              <a:solidFill>
                <a:srgbClr val="94C600"/>
              </a:solidFill>
              <a:latin typeface="Century Gothic"/>
            </a:endParaRPr>
          </a:p>
        </p:txBody>
      </p:sp>
      <p:sp>
        <p:nvSpPr>
          <p:cNvPr id="6" name="Slide Number Placeholder 5"/>
          <p:cNvSpPr>
            <a:spLocks noGrp="1"/>
          </p:cNvSpPr>
          <p:nvPr>
            <p:ph type="sldNum" sz="quarter" idx="12"/>
          </p:nvPr>
        </p:nvSpPr>
        <p:spPr/>
        <p:txBody>
          <a:bodyPr/>
          <a:lstStyle/>
          <a:p>
            <a:fld id="{8B37D5FE-740C-46F5-801A-FA5477D9711F}" type="slidenum">
              <a:rPr lang="en-US" smtClean="0">
                <a:latin typeface="Century Gothic"/>
              </a:rPr>
              <a:pPr/>
              <a:t>‹#›</a:t>
            </a:fld>
            <a:endParaRPr lang="en-US">
              <a:latin typeface="Century Gothic"/>
            </a:endParaRPr>
          </a:p>
        </p:txBody>
      </p:sp>
    </p:spTree>
    <p:extLst>
      <p:ext uri="{BB962C8B-B14F-4D97-AF65-F5344CB8AC3E}">
        <p14:creationId xmlns:p14="http://schemas.microsoft.com/office/powerpoint/2010/main" val="28920998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endParaRPr lang="en-US" dirty="0">
              <a:latin typeface="Century Gothic"/>
            </a:endParaRPr>
          </a:p>
        </p:txBody>
      </p:sp>
      <p:sp>
        <p:nvSpPr>
          <p:cNvPr id="6" name="Footer Placeholder 5"/>
          <p:cNvSpPr>
            <a:spLocks noGrp="1"/>
          </p:cNvSpPr>
          <p:nvPr>
            <p:ph type="ftr" sz="quarter" idx="11"/>
          </p:nvPr>
        </p:nvSpPr>
        <p:spPr/>
        <p:txBody>
          <a:bodyPr/>
          <a:lstStyle/>
          <a:p>
            <a:endParaRPr lang="en-US">
              <a:solidFill>
                <a:srgbClr val="94C600"/>
              </a:solidFill>
              <a:latin typeface="Century Gothic"/>
            </a:endParaRPr>
          </a:p>
        </p:txBody>
      </p:sp>
      <p:sp>
        <p:nvSpPr>
          <p:cNvPr id="7" name="Slide Number Placeholder 6"/>
          <p:cNvSpPr>
            <a:spLocks noGrp="1"/>
          </p:cNvSpPr>
          <p:nvPr>
            <p:ph type="sldNum" sz="quarter" idx="12"/>
          </p:nvPr>
        </p:nvSpPr>
        <p:spPr/>
        <p:txBody>
          <a:bodyPr/>
          <a:lstStyle/>
          <a:p>
            <a:fld id="{8B37D5FE-740C-46F5-801A-FA5477D9711F}" type="slidenum">
              <a:rPr lang="en-US" smtClean="0">
                <a:latin typeface="Century Gothic"/>
              </a:rPr>
              <a:pPr/>
              <a:t>‹#›</a:t>
            </a:fld>
            <a:endParaRPr lang="en-US">
              <a:latin typeface="Century Gothic"/>
            </a:endParaRPr>
          </a:p>
        </p:txBody>
      </p:sp>
      <p:sp>
        <p:nvSpPr>
          <p:cNvPr id="9" name="Content Placeholder 8"/>
          <p:cNvSpPr>
            <a:spLocks noGrp="1"/>
          </p:cNvSpPr>
          <p:nvPr>
            <p:ph sz="quarter" idx="13"/>
          </p:nvPr>
        </p:nvSpPr>
        <p:spPr>
          <a:xfrm>
            <a:off x="1042416" y="2313432"/>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546751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dirty="0">
              <a:latin typeface="Century Gothic"/>
            </a:endParaRPr>
          </a:p>
        </p:txBody>
      </p:sp>
      <p:sp>
        <p:nvSpPr>
          <p:cNvPr id="8" name="Footer Placeholder 7"/>
          <p:cNvSpPr>
            <a:spLocks noGrp="1"/>
          </p:cNvSpPr>
          <p:nvPr>
            <p:ph type="ftr" sz="quarter" idx="11"/>
          </p:nvPr>
        </p:nvSpPr>
        <p:spPr/>
        <p:txBody>
          <a:bodyPr/>
          <a:lstStyle/>
          <a:p>
            <a:endParaRPr lang="en-US">
              <a:solidFill>
                <a:srgbClr val="94C600"/>
              </a:solidFill>
              <a:latin typeface="Century Gothic"/>
            </a:endParaRPr>
          </a:p>
        </p:txBody>
      </p:sp>
      <p:sp>
        <p:nvSpPr>
          <p:cNvPr id="9" name="Slide Number Placeholder 8"/>
          <p:cNvSpPr>
            <a:spLocks noGrp="1"/>
          </p:cNvSpPr>
          <p:nvPr>
            <p:ph type="sldNum" sz="quarter" idx="12"/>
          </p:nvPr>
        </p:nvSpPr>
        <p:spPr/>
        <p:txBody>
          <a:bodyPr/>
          <a:lstStyle/>
          <a:p>
            <a:fld id="{8B37D5FE-740C-46F5-801A-FA5477D9711F}" type="slidenum">
              <a:rPr lang="en-US" smtClean="0">
                <a:latin typeface="Century Gothic"/>
              </a:rPr>
              <a:pPr/>
              <a:t>‹#›</a:t>
            </a:fld>
            <a:endParaRPr lang="en-US">
              <a:latin typeface="Century Gothic"/>
            </a:endParaRPr>
          </a:p>
        </p:txBody>
      </p:sp>
    </p:spTree>
    <p:extLst>
      <p:ext uri="{BB962C8B-B14F-4D97-AF65-F5344CB8AC3E}">
        <p14:creationId xmlns:p14="http://schemas.microsoft.com/office/powerpoint/2010/main" val="19871445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dirty="0">
              <a:latin typeface="Century Gothic"/>
            </a:endParaRPr>
          </a:p>
        </p:txBody>
      </p:sp>
      <p:sp>
        <p:nvSpPr>
          <p:cNvPr id="4" name="Footer Placeholder 3"/>
          <p:cNvSpPr>
            <a:spLocks noGrp="1"/>
          </p:cNvSpPr>
          <p:nvPr>
            <p:ph type="ftr" sz="quarter" idx="11"/>
          </p:nvPr>
        </p:nvSpPr>
        <p:spPr/>
        <p:txBody>
          <a:bodyPr/>
          <a:lstStyle/>
          <a:p>
            <a:endParaRPr lang="en-US" dirty="0">
              <a:solidFill>
                <a:srgbClr val="94C600"/>
              </a:solidFill>
              <a:latin typeface="Century Gothic"/>
            </a:endParaRPr>
          </a:p>
        </p:txBody>
      </p:sp>
      <p:sp>
        <p:nvSpPr>
          <p:cNvPr id="5" name="Slide Number Placeholder 4"/>
          <p:cNvSpPr>
            <a:spLocks noGrp="1"/>
          </p:cNvSpPr>
          <p:nvPr>
            <p:ph type="sldNum" sz="quarter" idx="12"/>
          </p:nvPr>
        </p:nvSpPr>
        <p:spPr/>
        <p:txBody>
          <a:bodyPr/>
          <a:lstStyle/>
          <a:p>
            <a:fld id="{8B37D5FE-740C-46F5-801A-FA5477D9711F}" type="slidenum">
              <a:rPr lang="en-US" smtClean="0">
                <a:latin typeface="Century Gothic"/>
              </a:rPr>
              <a:pPr/>
              <a:t>‹#›</a:t>
            </a:fld>
            <a:endParaRPr lang="en-US">
              <a:latin typeface="Century Gothic"/>
            </a:endParaRPr>
          </a:p>
        </p:txBody>
      </p:sp>
    </p:spTree>
    <p:extLst>
      <p:ext uri="{BB962C8B-B14F-4D97-AF65-F5344CB8AC3E}">
        <p14:creationId xmlns:p14="http://schemas.microsoft.com/office/powerpoint/2010/main" val="32474413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latin typeface="Century Gothic"/>
            </a:endParaRPr>
          </a:p>
        </p:txBody>
      </p:sp>
      <p:sp>
        <p:nvSpPr>
          <p:cNvPr id="3" name="Footer Placeholder 2"/>
          <p:cNvSpPr>
            <a:spLocks noGrp="1"/>
          </p:cNvSpPr>
          <p:nvPr>
            <p:ph type="ftr" sz="quarter" idx="11"/>
          </p:nvPr>
        </p:nvSpPr>
        <p:spPr/>
        <p:txBody>
          <a:bodyPr/>
          <a:lstStyle/>
          <a:p>
            <a:endParaRPr lang="en-US">
              <a:solidFill>
                <a:srgbClr val="94C600"/>
              </a:solidFill>
              <a:latin typeface="Century Gothic"/>
            </a:endParaRPr>
          </a:p>
        </p:txBody>
      </p:sp>
      <p:sp>
        <p:nvSpPr>
          <p:cNvPr id="4" name="Slide Number Placeholder 3"/>
          <p:cNvSpPr>
            <a:spLocks noGrp="1"/>
          </p:cNvSpPr>
          <p:nvPr>
            <p:ph type="sldNum" sz="quarter" idx="12"/>
          </p:nvPr>
        </p:nvSpPr>
        <p:spPr/>
        <p:txBody>
          <a:bodyPr/>
          <a:lstStyle/>
          <a:p>
            <a:fld id="{8B37D5FE-740C-46F5-801A-FA5477D9711F}" type="slidenum">
              <a:rPr lang="en-US" smtClean="0">
                <a:latin typeface="Century Gothic"/>
              </a:rPr>
              <a:pPr/>
              <a:t>‹#›</a:t>
            </a:fld>
            <a:endParaRPr lang="en-US">
              <a:latin typeface="Century Gothic"/>
            </a:endParaRPr>
          </a:p>
        </p:txBody>
      </p:sp>
    </p:spTree>
    <p:extLst>
      <p:ext uri="{BB962C8B-B14F-4D97-AF65-F5344CB8AC3E}">
        <p14:creationId xmlns:p14="http://schemas.microsoft.com/office/powerpoint/2010/main" val="2977426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 name="Date Placeholder 4"/>
          <p:cNvSpPr>
            <a:spLocks noGrp="1"/>
          </p:cNvSpPr>
          <p:nvPr>
            <p:ph type="dt" sz="half" idx="10"/>
          </p:nvPr>
        </p:nvSpPr>
        <p:spPr/>
        <p:txBody>
          <a:bodyPr/>
          <a:lstStyle/>
          <a:p>
            <a:endParaRPr lang="en-US" dirty="0">
              <a:latin typeface="Century Gothic"/>
            </a:endParaRPr>
          </a:p>
        </p:txBody>
      </p:sp>
      <p:sp>
        <p:nvSpPr>
          <p:cNvPr id="7" name="Slide Number Placeholder 6"/>
          <p:cNvSpPr>
            <a:spLocks noGrp="1"/>
          </p:cNvSpPr>
          <p:nvPr>
            <p:ph type="sldNum" sz="quarter" idx="12"/>
          </p:nvPr>
        </p:nvSpPr>
        <p:spPr/>
        <p:txBody>
          <a:bodyPr/>
          <a:lstStyle/>
          <a:p>
            <a:fld id="{8B37D5FE-740C-46F5-801A-FA5477D9711F}" type="slidenum">
              <a:rPr lang="en-US" smtClean="0">
                <a:latin typeface="Century Gothic"/>
              </a:rPr>
              <a:pPr/>
              <a:t>‹#›</a:t>
            </a:fld>
            <a:endParaRPr lang="en-US">
              <a:latin typeface="Century Gothic"/>
            </a:endParaRPr>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dirty="0">
              <a:solidFill>
                <a:srgbClr val="94C600"/>
              </a:solidFill>
              <a:latin typeface="Century Gothic"/>
            </a:endParaRPr>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535268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smtClean="0"/>
              <a:t>Click to edit Master title style</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latin typeface="Century Gothic"/>
            </a:endParaRPr>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dirty="0">
              <a:solidFill>
                <a:srgbClr val="94C600"/>
              </a:solidFill>
              <a:latin typeface="Century Gothic"/>
            </a:endParaRPr>
          </a:p>
        </p:txBody>
      </p:sp>
      <p:sp>
        <p:nvSpPr>
          <p:cNvPr id="7" name="Slide Number Placeholder 6"/>
          <p:cNvSpPr>
            <a:spLocks noGrp="1"/>
          </p:cNvSpPr>
          <p:nvPr>
            <p:ph type="sldNum" sz="quarter" idx="12"/>
          </p:nvPr>
        </p:nvSpPr>
        <p:spPr/>
        <p:txBody>
          <a:bodyPr/>
          <a:lstStyle/>
          <a:p>
            <a:fld id="{8B37D5FE-740C-46F5-801A-FA5477D9711F}" type="slidenum">
              <a:rPr lang="en-US" smtClean="0">
                <a:latin typeface="Century Gothic"/>
              </a:rPr>
              <a:pPr/>
              <a:t>‹#›</a:t>
            </a:fld>
            <a:endParaRPr lang="en-US">
              <a:latin typeface="Century Gothic"/>
            </a:endParaRPr>
          </a:p>
        </p:txBody>
      </p:sp>
    </p:spTree>
    <p:extLst>
      <p:ext uri="{BB962C8B-B14F-4D97-AF65-F5344CB8AC3E}">
        <p14:creationId xmlns:p14="http://schemas.microsoft.com/office/powerpoint/2010/main" val="22258619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latin typeface="Century Gothic"/>
            </a:endParaRPr>
          </a:p>
        </p:txBody>
      </p:sp>
      <p:sp>
        <p:nvSpPr>
          <p:cNvPr id="5" name="Footer Placeholder 4"/>
          <p:cNvSpPr>
            <a:spLocks noGrp="1"/>
          </p:cNvSpPr>
          <p:nvPr>
            <p:ph type="ftr" sz="quarter" idx="11"/>
          </p:nvPr>
        </p:nvSpPr>
        <p:spPr/>
        <p:txBody>
          <a:bodyPr/>
          <a:lstStyle/>
          <a:p>
            <a:endParaRPr lang="en-US">
              <a:solidFill>
                <a:srgbClr val="94C600"/>
              </a:solidFill>
              <a:latin typeface="Century Gothic"/>
            </a:endParaRPr>
          </a:p>
        </p:txBody>
      </p:sp>
      <p:sp>
        <p:nvSpPr>
          <p:cNvPr id="6" name="Slide Number Placeholder 5"/>
          <p:cNvSpPr>
            <a:spLocks noGrp="1"/>
          </p:cNvSpPr>
          <p:nvPr>
            <p:ph type="sldNum" sz="quarter" idx="12"/>
          </p:nvPr>
        </p:nvSpPr>
        <p:spPr/>
        <p:txBody>
          <a:bodyPr/>
          <a:lstStyle/>
          <a:p>
            <a:fld id="{8B37D5FE-740C-46F5-801A-FA5477D9711F}" type="slidenum">
              <a:rPr lang="en-US" smtClean="0">
                <a:latin typeface="Century Gothic"/>
              </a:rPr>
              <a:pPr/>
              <a:t>‹#›</a:t>
            </a:fld>
            <a:endParaRPr lang="en-US">
              <a:latin typeface="Century Gothic"/>
            </a:endParaRPr>
          </a:p>
        </p:txBody>
      </p:sp>
    </p:spTree>
    <p:extLst>
      <p:ext uri="{BB962C8B-B14F-4D97-AF65-F5344CB8AC3E}">
        <p14:creationId xmlns:p14="http://schemas.microsoft.com/office/powerpoint/2010/main" val="2336933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smtClean="0"/>
              <a:t>Click to edit Master title style</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latin typeface="Century Gothic"/>
            </a:endParaRPr>
          </a:p>
        </p:txBody>
      </p:sp>
      <p:sp>
        <p:nvSpPr>
          <p:cNvPr id="5" name="Footer Placeholder 4"/>
          <p:cNvSpPr>
            <a:spLocks noGrp="1"/>
          </p:cNvSpPr>
          <p:nvPr>
            <p:ph type="ftr" sz="quarter" idx="11"/>
          </p:nvPr>
        </p:nvSpPr>
        <p:spPr/>
        <p:txBody>
          <a:bodyPr/>
          <a:lstStyle/>
          <a:p>
            <a:endParaRPr lang="en-US">
              <a:solidFill>
                <a:srgbClr val="94C600"/>
              </a:solidFill>
              <a:latin typeface="Century Gothic"/>
            </a:endParaRPr>
          </a:p>
        </p:txBody>
      </p:sp>
      <p:sp>
        <p:nvSpPr>
          <p:cNvPr id="6" name="Slide Number Placeholder 5"/>
          <p:cNvSpPr>
            <a:spLocks noGrp="1"/>
          </p:cNvSpPr>
          <p:nvPr>
            <p:ph type="sldNum" sz="quarter" idx="12"/>
          </p:nvPr>
        </p:nvSpPr>
        <p:spPr/>
        <p:txBody>
          <a:bodyPr/>
          <a:lstStyle/>
          <a:p>
            <a:fld id="{8B37D5FE-740C-46F5-801A-FA5477D9711F}" type="slidenum">
              <a:rPr lang="en-US" smtClean="0">
                <a:latin typeface="Century Gothic"/>
              </a:rPr>
              <a:pPr/>
              <a:t>‹#›</a:t>
            </a:fld>
            <a:endParaRPr lang="en-US">
              <a:latin typeface="Century Gothic"/>
            </a:endParaRPr>
          </a:p>
        </p:txBody>
      </p:sp>
    </p:spTree>
    <p:extLst>
      <p:ext uri="{BB962C8B-B14F-4D97-AF65-F5344CB8AC3E}">
        <p14:creationId xmlns:p14="http://schemas.microsoft.com/office/powerpoint/2010/main" val="2047640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B37D5FE-740C-46F5-801A-FA5477D9711F}"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pattFill prst="lgConfetti">
          <a:fgClr>
            <a:schemeClr val="tx1"/>
          </a:fgClr>
          <a:bgClr>
            <a:schemeClr val="tx1"/>
          </a:bgClr>
        </a:patt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9384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37D5FE-740C-46F5-801A-FA5477D9711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endParaRPr lang="en-US" dirty="0"/>
          </a:p>
        </p:txBody>
      </p:sp>
      <p:sp>
        <p:nvSpPr>
          <p:cNvPr id="7" name="Slide Number Placeholder 6"/>
          <p:cNvSpPr>
            <a:spLocks noGrp="1"/>
          </p:cNvSpPr>
          <p:nvPr>
            <p:ph type="sldNum" sz="quarter" idx="12"/>
          </p:nvPr>
        </p:nvSpPr>
        <p:spPr/>
        <p:txBody>
          <a:bodyPr/>
          <a:lstStyle/>
          <a:p>
            <a:fld id="{8B37D5FE-740C-46F5-801A-FA5477D9711F}" type="slidenum">
              <a:rPr lang="en-US" smtClean="0"/>
              <a:pPr/>
              <a:t>‹#›</a:t>
            </a:fld>
            <a:endParaRPr lang="en-US"/>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dirty="0"/>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smtClean="0"/>
              <a:t>Click to edit Master title style</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dirty="0"/>
          </a:p>
        </p:txBody>
      </p:sp>
      <p:sp>
        <p:nvSpPr>
          <p:cNvPr id="7" name="Slide Number Placeholder 6"/>
          <p:cNvSpPr>
            <a:spLocks noGrp="1"/>
          </p:cNvSpPr>
          <p:nvPr>
            <p:ph type="sldNum" sz="quarter" idx="12"/>
          </p:nvPr>
        </p:nvSpPr>
        <p:spPr/>
        <p:txBody>
          <a:bodyPr/>
          <a:lstStyle/>
          <a:p>
            <a:fld id="{8B37D5FE-740C-46F5-801A-FA5477D9711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slideLayout" Target="../slideLayouts/slideLayout24.xml"/><Relationship Id="rId13"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slideLayout" Target="../slideLayouts/slideLayout36.xml"/><Relationship Id="rId13" Type="http://schemas.openxmlformats.org/officeDocument/2006/relationships/theme" Target="../theme/theme3.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7.xml"/><Relationship Id="rId12" Type="http://schemas.openxmlformats.org/officeDocument/2006/relationships/slideLayout" Target="../slideLayouts/slideLayout48.xml"/><Relationship Id="rId13" Type="http://schemas.openxmlformats.org/officeDocument/2006/relationships/theme" Target="../theme/theme4.xml"/><Relationship Id="rId1" Type="http://schemas.openxmlformats.org/officeDocument/2006/relationships/slideLayout" Target="../slideLayouts/slideLayout37.xml"/><Relationship Id="rId2" Type="http://schemas.openxmlformats.org/officeDocument/2006/relationships/slideLayout" Target="../slideLayouts/slideLayout38.xml"/><Relationship Id="rId3" Type="http://schemas.openxmlformats.org/officeDocument/2006/relationships/slideLayout" Target="../slideLayouts/slideLayout39.xml"/><Relationship Id="rId4" Type="http://schemas.openxmlformats.org/officeDocument/2006/relationships/slideLayout" Target="../slideLayouts/slideLayout40.xml"/><Relationship Id="rId5" Type="http://schemas.openxmlformats.org/officeDocument/2006/relationships/slideLayout" Target="../slideLayouts/slideLayout41.xml"/><Relationship Id="rId6" Type="http://schemas.openxmlformats.org/officeDocument/2006/relationships/slideLayout" Target="../slideLayouts/slideLayout42.xml"/><Relationship Id="rId7" Type="http://schemas.openxmlformats.org/officeDocument/2006/relationships/slideLayout" Target="../slideLayouts/slideLayout43.xml"/><Relationship Id="rId8" Type="http://schemas.openxmlformats.org/officeDocument/2006/relationships/slideLayout" Target="../slideLayouts/slideLayout44.xml"/><Relationship Id="rId9" Type="http://schemas.openxmlformats.org/officeDocument/2006/relationships/slideLayout" Target="../slideLayouts/slideLayout45.xml"/><Relationship Id="rId10"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9.xml"/><Relationship Id="rId12" Type="http://schemas.openxmlformats.org/officeDocument/2006/relationships/slideLayout" Target="../slideLayouts/slideLayout60.xml"/><Relationship Id="rId13" Type="http://schemas.openxmlformats.org/officeDocument/2006/relationships/theme" Target="../theme/theme5.xml"/><Relationship Id="rId1" Type="http://schemas.openxmlformats.org/officeDocument/2006/relationships/slideLayout" Target="../slideLayouts/slideLayout49.xml"/><Relationship Id="rId2" Type="http://schemas.openxmlformats.org/officeDocument/2006/relationships/slideLayout" Target="../slideLayouts/slideLayout50.xml"/><Relationship Id="rId3" Type="http://schemas.openxmlformats.org/officeDocument/2006/relationships/slideLayout" Target="../slideLayouts/slideLayout51.xml"/><Relationship Id="rId4" Type="http://schemas.openxmlformats.org/officeDocument/2006/relationships/slideLayout" Target="../slideLayouts/slideLayout52.xml"/><Relationship Id="rId5" Type="http://schemas.openxmlformats.org/officeDocument/2006/relationships/slideLayout" Target="../slideLayouts/slideLayout53.xml"/><Relationship Id="rId6" Type="http://schemas.openxmlformats.org/officeDocument/2006/relationships/slideLayout" Target="../slideLayouts/slideLayout54.xml"/><Relationship Id="rId7" Type="http://schemas.openxmlformats.org/officeDocument/2006/relationships/slideLayout" Target="../slideLayouts/slideLayout55.xml"/><Relationship Id="rId8" Type="http://schemas.openxmlformats.org/officeDocument/2006/relationships/slideLayout" Target="../slideLayouts/slideLayout56.xml"/><Relationship Id="rId9" Type="http://schemas.openxmlformats.org/officeDocument/2006/relationships/slideLayout" Target="../slideLayouts/slideLayout57.xml"/><Relationship Id="rId10"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endParaRPr lang="en-US" dirty="0"/>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8B37D5FE-740C-46F5-801A-FA5477D9711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972" r:id="rId1"/>
    <p:sldLayoutId id="2147483973" r:id="rId2"/>
    <p:sldLayoutId id="2147483974" r:id="rId3"/>
    <p:sldLayoutId id="2147483975" r:id="rId4"/>
    <p:sldLayoutId id="2147483976" r:id="rId5"/>
    <p:sldLayoutId id="2147483977" r:id="rId6"/>
    <p:sldLayoutId id="2147483978" r:id="rId7"/>
    <p:sldLayoutId id="2147483979" r:id="rId8"/>
    <p:sldLayoutId id="2147483980" r:id="rId9"/>
    <p:sldLayoutId id="2147483981" r:id="rId10"/>
    <p:sldLayoutId id="2147483982" r:id="rId11"/>
    <p:sldLayoutId id="2147483983" r:id="rId12"/>
  </p:sldLayoutIdLst>
  <p:hf hdr="0" ftr="0"/>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endParaRPr lang="en-US" dirty="0">
              <a:latin typeface="Century Gothic"/>
            </a:endParaRPr>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n-US" dirty="0">
              <a:solidFill>
                <a:srgbClr val="94C600"/>
              </a:solidFill>
              <a:latin typeface="Century Gothic"/>
            </a:endParaRPr>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8B37D5FE-740C-46F5-801A-FA5477D9711F}" type="slidenum">
              <a:rPr lang="en-US" smtClean="0">
                <a:latin typeface="Century Gothic"/>
              </a:rPr>
              <a:pPr/>
              <a:t>‹#›</a:t>
            </a:fld>
            <a:endParaRPr lang="en-US">
              <a:latin typeface="Century Gothic"/>
            </a:endParaRPr>
          </a:p>
        </p:txBody>
      </p:sp>
    </p:spTree>
    <p:extLst>
      <p:ext uri="{BB962C8B-B14F-4D97-AF65-F5344CB8AC3E}">
        <p14:creationId xmlns:p14="http://schemas.microsoft.com/office/powerpoint/2010/main" val="658943922"/>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 id="2147483996" r:id="rId12"/>
  </p:sldLayoutIdLst>
  <p:hf hdr="0" ftr="0"/>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endParaRPr lang="en-US" dirty="0">
              <a:latin typeface="Century Gothic"/>
            </a:endParaRPr>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n-US" dirty="0">
              <a:solidFill>
                <a:srgbClr val="94C600"/>
              </a:solidFill>
              <a:latin typeface="Century Gothic"/>
            </a:endParaRPr>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8B37D5FE-740C-46F5-801A-FA5477D9711F}" type="slidenum">
              <a:rPr lang="en-US" smtClean="0">
                <a:latin typeface="Century Gothic"/>
              </a:rPr>
              <a:pPr/>
              <a:t>‹#›</a:t>
            </a:fld>
            <a:endParaRPr lang="en-US">
              <a:latin typeface="Century Gothic"/>
            </a:endParaRPr>
          </a:p>
        </p:txBody>
      </p:sp>
    </p:spTree>
    <p:extLst>
      <p:ext uri="{BB962C8B-B14F-4D97-AF65-F5344CB8AC3E}">
        <p14:creationId xmlns:p14="http://schemas.microsoft.com/office/powerpoint/2010/main" val="128831410"/>
      </p:ext>
    </p:extLst>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3" r:id="rId6"/>
    <p:sldLayoutId id="2147484004" r:id="rId7"/>
    <p:sldLayoutId id="2147484005" r:id="rId8"/>
    <p:sldLayoutId id="2147484006" r:id="rId9"/>
    <p:sldLayoutId id="2147484007" r:id="rId10"/>
    <p:sldLayoutId id="2147484008" r:id="rId11"/>
    <p:sldLayoutId id="2147484009" r:id="rId12"/>
  </p:sldLayoutIdLst>
  <p:hf hdr="0" ftr="0"/>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endParaRPr lang="en-US" dirty="0">
              <a:latin typeface="Century Gothic"/>
            </a:endParaRPr>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n-US" dirty="0">
              <a:solidFill>
                <a:srgbClr val="94C600"/>
              </a:solidFill>
              <a:latin typeface="Century Gothic"/>
            </a:endParaRPr>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8B37D5FE-740C-46F5-801A-FA5477D9711F}" type="slidenum">
              <a:rPr lang="en-US" smtClean="0">
                <a:latin typeface="Century Gothic"/>
              </a:rPr>
              <a:pPr/>
              <a:t>‹#›</a:t>
            </a:fld>
            <a:endParaRPr lang="en-US">
              <a:latin typeface="Century Gothic"/>
            </a:endParaRPr>
          </a:p>
        </p:txBody>
      </p:sp>
    </p:spTree>
    <p:extLst>
      <p:ext uri="{BB962C8B-B14F-4D97-AF65-F5344CB8AC3E}">
        <p14:creationId xmlns:p14="http://schemas.microsoft.com/office/powerpoint/2010/main" val="3492488861"/>
      </p:ext>
    </p:extLst>
  </p:cSld>
  <p:clrMap bg1="lt1" tx1="dk1" bg2="lt2" tx2="dk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 id="2147484021" r:id="rId11"/>
    <p:sldLayoutId id="2147484022" r:id="rId12"/>
  </p:sldLayoutIdLst>
  <p:hf hdr="0" ftr="0"/>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endParaRPr lang="en-US" dirty="0">
              <a:latin typeface="Century Gothic"/>
            </a:endParaRPr>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n-US" dirty="0">
              <a:solidFill>
                <a:srgbClr val="94C600"/>
              </a:solidFill>
              <a:latin typeface="Century Gothic"/>
            </a:endParaRPr>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8B37D5FE-740C-46F5-801A-FA5477D9711F}" type="slidenum">
              <a:rPr lang="en-US" smtClean="0">
                <a:latin typeface="Century Gothic"/>
              </a:rPr>
              <a:pPr/>
              <a:t>‹#›</a:t>
            </a:fld>
            <a:endParaRPr lang="en-US">
              <a:latin typeface="Century Gothic"/>
            </a:endParaRPr>
          </a:p>
        </p:txBody>
      </p:sp>
    </p:spTree>
    <p:extLst>
      <p:ext uri="{BB962C8B-B14F-4D97-AF65-F5344CB8AC3E}">
        <p14:creationId xmlns:p14="http://schemas.microsoft.com/office/powerpoint/2010/main" val="3605746207"/>
      </p:ext>
    </p:extLst>
  </p:cSld>
  <p:clrMap bg1="lt1" tx1="dk1" bg2="lt2" tx2="dk2" accent1="accent1" accent2="accent2" accent3="accent3" accent4="accent4" accent5="accent5" accent6="accent6" hlink="hlink" folHlink="folHlink"/>
  <p:sldLayoutIdLst>
    <p:sldLayoutId id="2147484024" r:id="rId1"/>
    <p:sldLayoutId id="2147484025" r:id="rId2"/>
    <p:sldLayoutId id="2147484026" r:id="rId3"/>
    <p:sldLayoutId id="2147484027" r:id="rId4"/>
    <p:sldLayoutId id="2147484028" r:id="rId5"/>
    <p:sldLayoutId id="2147484029" r:id="rId6"/>
    <p:sldLayoutId id="2147484030" r:id="rId7"/>
    <p:sldLayoutId id="2147484031" r:id="rId8"/>
    <p:sldLayoutId id="2147484032" r:id="rId9"/>
    <p:sldLayoutId id="2147484033" r:id="rId10"/>
    <p:sldLayoutId id="2147484034" r:id="rId11"/>
    <p:sldLayoutId id="2147484035" r:id="rId12"/>
  </p:sldLayoutIdLst>
  <p:hf hdr="0" ftr="0"/>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microsoft.com/office/2007/relationships/hdphoto" Target="../media/hdphoto1.wdp"/><Relationship Id="rId8" Type="http://schemas.openxmlformats.org/officeDocument/2006/relationships/image" Target="../media/image6.png"/><Relationship Id="rId9" Type="http://schemas.openxmlformats.org/officeDocument/2006/relationships/image" Target="../media/image7.png"/><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wm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9.jp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3" Type="http://schemas.microsoft.com/office/2007/relationships/media" Target="../media/media2.mov"/><Relationship Id="rId4" Type="http://schemas.openxmlformats.org/officeDocument/2006/relationships/video" Target="../media/media2.mov"/><Relationship Id="rId5" Type="http://schemas.openxmlformats.org/officeDocument/2006/relationships/slideLayout" Target="../slideLayouts/slideLayout26.xml"/><Relationship Id="rId6" Type="http://schemas.openxmlformats.org/officeDocument/2006/relationships/image" Target="../media/image42.png"/><Relationship Id="rId7" Type="http://schemas.openxmlformats.org/officeDocument/2006/relationships/image" Target="../media/image43.png"/><Relationship Id="rId1" Type="http://schemas.microsoft.com/office/2007/relationships/media" Target="../media/media1.mov"/><Relationship Id="rId2" Type="http://schemas.openxmlformats.org/officeDocument/2006/relationships/video" Target="../media/media1.mov"/></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g"/><Relationship Id="rId3" Type="http://schemas.openxmlformats.org/officeDocument/2006/relationships/image" Target="../media/image4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microsoft.com/office/2007/relationships/media" Target="../media/media4.mov"/><Relationship Id="rId4" Type="http://schemas.openxmlformats.org/officeDocument/2006/relationships/video" Target="../media/media4.mov"/><Relationship Id="rId5" Type="http://schemas.openxmlformats.org/officeDocument/2006/relationships/slideLayout" Target="../slideLayouts/slideLayout2.xml"/><Relationship Id="rId6" Type="http://schemas.openxmlformats.org/officeDocument/2006/relationships/image" Target="../media/image47.png"/><Relationship Id="rId7" Type="http://schemas.openxmlformats.org/officeDocument/2006/relationships/image" Target="../media/image48.png"/><Relationship Id="rId1" Type="http://schemas.microsoft.com/office/2007/relationships/media" Target="../media/media3.mov"/><Relationship Id="rId2" Type="http://schemas.openxmlformats.org/officeDocument/2006/relationships/video" Target="../media/media3.mov"/></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g"/></Relationships>
</file>

<file path=ppt/slides/_rels/slide22.xml.rels><?xml version="1.0" encoding="UTF-8" standalone="yes"?>
<Relationships xmlns="http://schemas.openxmlformats.org/package/2006/relationships"><Relationship Id="rId3" Type="http://schemas.openxmlformats.org/officeDocument/2006/relationships/image" Target="../media/image51.jpg"/><Relationship Id="rId4" Type="http://schemas.openxmlformats.org/officeDocument/2006/relationships/image" Target="../media/image52.jpg"/><Relationship Id="rId5" Type="http://schemas.openxmlformats.org/officeDocument/2006/relationships/image" Target="../media/image53.jpg"/><Relationship Id="rId6" Type="http://schemas.openxmlformats.org/officeDocument/2006/relationships/image" Target="../media/image54.jpg"/><Relationship Id="rId1" Type="http://schemas.openxmlformats.org/officeDocument/2006/relationships/slideLayout" Target="../slideLayouts/slideLayout2.xml"/><Relationship Id="rId2" Type="http://schemas.openxmlformats.org/officeDocument/2006/relationships/image" Target="../media/image5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g"/><Relationship Id="rId3" Type="http://schemas.openxmlformats.org/officeDocument/2006/relationships/image" Target="../media/image56.jpg"/></Relationships>
</file>

<file path=ppt/slides/_rels/slide24.xml.rels><?xml version="1.0" encoding="UTF-8" standalone="yes"?>
<Relationships xmlns="http://schemas.openxmlformats.org/package/2006/relationships"><Relationship Id="rId3" Type="http://schemas.openxmlformats.org/officeDocument/2006/relationships/image" Target="../media/image56.jpg"/><Relationship Id="rId4" Type="http://schemas.openxmlformats.org/officeDocument/2006/relationships/image" Target="../media/image58.jpg"/><Relationship Id="rId1" Type="http://schemas.openxmlformats.org/officeDocument/2006/relationships/slideLayout" Target="../slideLayouts/slideLayout2.xml"/><Relationship Id="rId2" Type="http://schemas.openxmlformats.org/officeDocument/2006/relationships/image" Target="../media/image57.jpg"/></Relationships>
</file>

<file path=ppt/slides/_rels/slide25.xml.rels><?xml version="1.0" encoding="UTF-8" standalone="yes"?>
<Relationships xmlns="http://schemas.openxmlformats.org/package/2006/relationships"><Relationship Id="rId3" Type="http://schemas.openxmlformats.org/officeDocument/2006/relationships/image" Target="../media/image59.jpg"/><Relationship Id="rId4" Type="http://schemas.openxmlformats.org/officeDocument/2006/relationships/image" Target="../media/image60.jp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jpg"/><Relationship Id="rId3" Type="http://schemas.openxmlformats.org/officeDocument/2006/relationships/image" Target="../media/image49.jpg"/></Relationships>
</file>

<file path=ppt/slides/_rels/slide27.xml.rels><?xml version="1.0" encoding="UTF-8" standalone="yes"?>
<Relationships xmlns="http://schemas.openxmlformats.org/package/2006/relationships"><Relationship Id="rId3" Type="http://schemas.openxmlformats.org/officeDocument/2006/relationships/image" Target="../media/image52.jpg"/><Relationship Id="rId4" Type="http://schemas.openxmlformats.org/officeDocument/2006/relationships/image" Target="../media/image54.jpg"/><Relationship Id="rId1" Type="http://schemas.openxmlformats.org/officeDocument/2006/relationships/slideLayout" Target="../slideLayouts/slideLayout2.xml"/><Relationship Id="rId2" Type="http://schemas.openxmlformats.org/officeDocument/2006/relationships/image" Target="../media/image62.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jpg"/></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gif"/><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0.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image" Target="../media/image18.jpg"/><Relationship Id="rId5" Type="http://schemas.openxmlformats.org/officeDocument/2006/relationships/image" Target="../media/image19.jpg"/><Relationship Id="rId6" Type="http://schemas.openxmlformats.org/officeDocument/2006/relationships/image" Target="../media/image20.jpg"/><Relationship Id="rId7" Type="http://schemas.openxmlformats.org/officeDocument/2006/relationships/image" Target="../media/image22.jpg"/><Relationship Id="rId8" Type="http://schemas.openxmlformats.org/officeDocument/2006/relationships/image" Target="../media/image23.jpg"/><Relationship Id="rId9" Type="http://schemas.openxmlformats.org/officeDocument/2006/relationships/image" Target="../media/image66.jpg"/><Relationship Id="rId10" Type="http://schemas.openxmlformats.org/officeDocument/2006/relationships/image" Target="../media/image15.png"/><Relationship Id="rId11" Type="http://schemas.openxmlformats.org/officeDocument/2006/relationships/image" Target="../media/image21.jpg"/><Relationship Id="rId1" Type="http://schemas.openxmlformats.org/officeDocument/2006/relationships/slideLayout" Target="../slideLayouts/slideLayout14.xml"/><Relationship Id="rId2"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 Id="rId3" Type="http://schemas.openxmlformats.org/officeDocument/2006/relationships/image" Target="../media/image1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38.xml"/><Relationship Id="rId2"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jpg"/><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1.jpg"/><Relationship Id="rId5" Type="http://schemas.openxmlformats.org/officeDocument/2006/relationships/image" Target="../media/image22.jpg"/><Relationship Id="rId6" Type="http://schemas.openxmlformats.org/officeDocument/2006/relationships/image" Target="../media/image23.jpg"/><Relationship Id="rId1" Type="http://schemas.openxmlformats.org/officeDocument/2006/relationships/slideLayout" Target="../slideLayouts/slideLayout50.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8"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8645" y="1754331"/>
            <a:ext cx="6637468" cy="1966750"/>
          </a:xfrm>
        </p:spPr>
        <p:txBody>
          <a:bodyPr>
            <a:noAutofit/>
          </a:bodyPr>
          <a:lstStyle/>
          <a:p>
            <a:r>
              <a:rPr lang="en-US" sz="3200" dirty="0" smtClean="0"/>
              <a:t>Overcoming Grand Challenges by Collaboration between Experimentalists and Modelers</a:t>
            </a:r>
            <a:endParaRPr lang="en-US" sz="3200" dirty="0"/>
          </a:p>
        </p:txBody>
      </p:sp>
      <p:sp>
        <p:nvSpPr>
          <p:cNvPr id="3" name="Text Placeholder 2"/>
          <p:cNvSpPr>
            <a:spLocks noGrp="1"/>
          </p:cNvSpPr>
          <p:nvPr>
            <p:ph type="body" idx="1"/>
          </p:nvPr>
        </p:nvSpPr>
        <p:spPr>
          <a:xfrm>
            <a:off x="1258645" y="3725376"/>
            <a:ext cx="7151585" cy="1520413"/>
          </a:xfrm>
        </p:spPr>
        <p:txBody>
          <a:bodyPr/>
          <a:lstStyle/>
          <a:p>
            <a:r>
              <a:rPr lang="en-US" sz="1800" i="1" dirty="0" smtClean="0"/>
              <a:t>Wonsuck Kim, Brandon McElroy, </a:t>
            </a:r>
          </a:p>
          <a:p>
            <a:r>
              <a:rPr lang="en-US" sz="1800" i="1" dirty="0" smtClean="0"/>
              <a:t>Kimberly Miller, Raleigh Martin, Leslie Hsu</a:t>
            </a:r>
          </a:p>
        </p:txBody>
      </p:sp>
      <p:pic>
        <p:nvPicPr>
          <p:cNvPr id="5" name="Picture 4" descr="nsf-full-res.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8644" y="1084157"/>
            <a:ext cx="1081419" cy="1087934"/>
          </a:xfrm>
          <a:prstGeom prst="rect">
            <a:avLst/>
          </a:prstGeom>
        </p:spPr>
      </p:pic>
      <p:pic>
        <p:nvPicPr>
          <p:cNvPr id="9" name="Picture 8" descr="jsg_dgs_p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0160" y="4986355"/>
            <a:ext cx="2113930" cy="539417"/>
          </a:xfrm>
          <a:prstGeom prst="rect">
            <a:avLst/>
          </a:prstGeom>
        </p:spPr>
      </p:pic>
      <p:pic>
        <p:nvPicPr>
          <p:cNvPr id="6" name="Picture 5"/>
          <p:cNvPicPr>
            <a:picLocks noChangeAspect="1"/>
          </p:cNvPicPr>
          <p:nvPr/>
        </p:nvPicPr>
        <p:blipFill>
          <a:blip r:embed="rId5"/>
          <a:stretch>
            <a:fillRect/>
          </a:stretch>
        </p:blipFill>
        <p:spPr>
          <a:xfrm>
            <a:off x="3442803" y="4897962"/>
            <a:ext cx="1437331" cy="684802"/>
          </a:xfrm>
          <a:prstGeom prst="rect">
            <a:avLst/>
          </a:prstGeom>
        </p:spPr>
      </p:pic>
      <p:pic>
        <p:nvPicPr>
          <p:cNvPr id="10" name="Picture 9"/>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43000" y1="62587" x2="43000" y2="62587"/>
                        <a14:foregroundMark x1="36667" y1="62587" x2="36667" y2="62587"/>
                        <a14:foregroundMark x1="60333" y1="69231" x2="60333" y2="69231"/>
                        <a14:foregroundMark x1="74167" y1="57343" x2="74167" y2="57343"/>
                      </a14:backgroundRemoval>
                    </a14:imgEffect>
                  </a14:imgLayer>
                </a14:imgProps>
              </a:ext>
            </a:extLst>
          </a:blip>
          <a:stretch>
            <a:fillRect/>
          </a:stretch>
        </p:blipFill>
        <p:spPr>
          <a:xfrm>
            <a:off x="4830134" y="4860357"/>
            <a:ext cx="1605787" cy="765425"/>
          </a:xfrm>
          <a:prstGeom prst="rect">
            <a:avLst/>
          </a:prstGeom>
        </p:spPr>
      </p:pic>
      <p:pic>
        <p:nvPicPr>
          <p:cNvPr id="11" name="Picture 10"/>
          <p:cNvPicPr>
            <a:picLocks noChangeAspect="1"/>
          </p:cNvPicPr>
          <p:nvPr/>
        </p:nvPicPr>
        <p:blipFill>
          <a:blip r:embed="rId8"/>
          <a:stretch>
            <a:fillRect/>
          </a:stretch>
        </p:blipFill>
        <p:spPr>
          <a:xfrm>
            <a:off x="6407137" y="4947562"/>
            <a:ext cx="1793087" cy="717235"/>
          </a:xfrm>
          <a:prstGeom prst="rect">
            <a:avLst/>
          </a:prstGeom>
        </p:spPr>
      </p:pic>
      <p:pic>
        <p:nvPicPr>
          <p:cNvPr id="12" name="Shape 27"/>
          <p:cNvPicPr preferRelativeResize="0"/>
          <p:nvPr/>
        </p:nvPicPr>
        <p:blipFill>
          <a:blip r:embed="rId9">
            <a:alphaModFix/>
          </a:blip>
          <a:stretch>
            <a:fillRect/>
          </a:stretch>
        </p:blipFill>
        <p:spPr>
          <a:xfrm>
            <a:off x="2340063" y="1400106"/>
            <a:ext cx="708449" cy="708449"/>
          </a:xfrm>
          <a:prstGeom prst="rect">
            <a:avLst/>
          </a:prstGeom>
          <a:noFill/>
          <a:ln>
            <a:noFill/>
          </a:ln>
        </p:spPr>
      </p:pic>
    </p:spTree>
    <p:extLst>
      <p:ext uri="{BB962C8B-B14F-4D97-AF65-F5344CB8AC3E}">
        <p14:creationId xmlns:p14="http://schemas.microsoft.com/office/powerpoint/2010/main" val="358853677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3974" y="736983"/>
            <a:ext cx="7555435" cy="578783"/>
          </a:xfrm>
        </p:spPr>
        <p:txBody>
          <a:bodyPr>
            <a:noAutofit/>
          </a:bodyPr>
          <a:lstStyle/>
          <a:p>
            <a:r>
              <a:rPr lang="en-US" sz="2800" b="1" dirty="0" smtClean="0">
                <a:solidFill>
                  <a:schemeClr val="accent5"/>
                </a:solidFill>
              </a:rPr>
              <a:t>Data Challenges for Earth Surface Science</a:t>
            </a:r>
            <a:endParaRPr lang="en-US" sz="2800" b="1" dirty="0">
              <a:solidFill>
                <a:schemeClr val="accent5"/>
              </a:solidFill>
            </a:endParaRPr>
          </a:p>
        </p:txBody>
      </p:sp>
      <p:sp>
        <p:nvSpPr>
          <p:cNvPr id="5" name="Slide Number Placeholder 4"/>
          <p:cNvSpPr>
            <a:spLocks noGrp="1"/>
          </p:cNvSpPr>
          <p:nvPr>
            <p:ph type="sldNum" sz="quarter" idx="12"/>
          </p:nvPr>
        </p:nvSpPr>
        <p:spPr/>
        <p:txBody>
          <a:bodyPr/>
          <a:lstStyle/>
          <a:p>
            <a:fld id="{EE4968A6-4845-9346-A0C9-394DC7B42F02}" type="slidenum">
              <a:rPr lang="en-US" smtClean="0">
                <a:latin typeface="Century Gothic"/>
              </a:rPr>
              <a:pPr/>
              <a:t>9</a:t>
            </a:fld>
            <a:endParaRPr lang="en-US">
              <a:latin typeface="Century Gothic"/>
            </a:endParaRPr>
          </a:p>
        </p:txBody>
      </p:sp>
      <p:sp>
        <p:nvSpPr>
          <p:cNvPr id="3" name="Rectangle 2"/>
          <p:cNvSpPr/>
          <p:nvPr/>
        </p:nvSpPr>
        <p:spPr>
          <a:xfrm>
            <a:off x="813973" y="1486944"/>
            <a:ext cx="7555435" cy="369332"/>
          </a:xfrm>
          <a:prstGeom prst="rect">
            <a:avLst/>
          </a:prstGeom>
        </p:spPr>
        <p:txBody>
          <a:bodyPr wrap="square">
            <a:spAutoFit/>
          </a:bodyPr>
          <a:lstStyle/>
          <a:p>
            <a:pPr marL="342900" indent="-274320">
              <a:spcBef>
                <a:spcPct val="20000"/>
              </a:spcBef>
              <a:buClr>
                <a:srgbClr val="94C600"/>
              </a:buClr>
              <a:buSzPct val="76000"/>
              <a:buFont typeface="Wingdings 2" pitchFamily="18" charset="2"/>
              <a:buChar char=""/>
            </a:pPr>
            <a:r>
              <a:rPr lang="en-US" b="1" i="1" dirty="0" smtClean="0">
                <a:solidFill>
                  <a:srgbClr val="3E3D2D"/>
                </a:solidFill>
                <a:latin typeface="Century Gothic"/>
              </a:rPr>
              <a:t>Dark Data</a:t>
            </a:r>
          </a:p>
        </p:txBody>
      </p:sp>
      <p:sp>
        <p:nvSpPr>
          <p:cNvPr id="14" name="TextBox 13"/>
          <p:cNvSpPr txBox="1"/>
          <p:nvPr/>
        </p:nvSpPr>
        <p:spPr>
          <a:xfrm>
            <a:off x="6184348" y="250677"/>
            <a:ext cx="1945501" cy="307777"/>
          </a:xfrm>
          <a:prstGeom prst="rect">
            <a:avLst/>
          </a:prstGeom>
          <a:noFill/>
        </p:spPr>
        <p:txBody>
          <a:bodyPr wrap="square" rtlCol="0">
            <a:spAutoFit/>
          </a:bodyPr>
          <a:lstStyle/>
          <a:p>
            <a:r>
              <a:rPr lang="en-US" sz="1400" b="1" dirty="0" smtClean="0">
                <a:solidFill>
                  <a:schemeClr val="bg1"/>
                </a:solidFill>
              </a:rPr>
              <a:t>CSDMS-SEN 2016</a:t>
            </a:r>
            <a:endParaRPr lang="en-US" sz="1400" b="1" dirty="0">
              <a:solidFill>
                <a:schemeClr val="bg1"/>
              </a:solidFill>
            </a:endParaRPr>
          </a:p>
        </p:txBody>
      </p:sp>
      <p:pic>
        <p:nvPicPr>
          <p:cNvPr id="6" name="Picture 5"/>
          <p:cNvPicPr>
            <a:picLocks noChangeAspect="1"/>
          </p:cNvPicPr>
          <p:nvPr/>
        </p:nvPicPr>
        <p:blipFill>
          <a:blip r:embed="rId3"/>
          <a:stretch>
            <a:fillRect/>
          </a:stretch>
        </p:blipFill>
        <p:spPr>
          <a:xfrm>
            <a:off x="2960145" y="1486944"/>
            <a:ext cx="5457900" cy="4167268"/>
          </a:xfrm>
          <a:prstGeom prst="rect">
            <a:avLst/>
          </a:prstGeom>
        </p:spPr>
      </p:pic>
      <p:sp>
        <p:nvSpPr>
          <p:cNvPr id="7" name="cddrive"/>
          <p:cNvSpPr>
            <a:spLocks noEditPoints="1" noChangeArrowheads="1"/>
          </p:cNvSpPr>
          <p:nvPr/>
        </p:nvSpPr>
        <p:spPr bwMode="auto">
          <a:xfrm>
            <a:off x="1248508" y="2757003"/>
            <a:ext cx="1590576" cy="834338"/>
          </a:xfrm>
          <a:custGeom>
            <a:avLst/>
            <a:gdLst>
              <a:gd name="T0" fmla="*/ 10800 w 21600"/>
              <a:gd name="T1" fmla="*/ 0 h 21600"/>
              <a:gd name="T2" fmla="*/ 21600 w 21600"/>
              <a:gd name="T3" fmla="*/ 10800 h 21600"/>
              <a:gd name="T4" fmla="*/ 10800 w 21600"/>
              <a:gd name="T5" fmla="*/ 21600 h 21600"/>
              <a:gd name="T6" fmla="*/ 0 w 21600"/>
              <a:gd name="T7" fmla="*/ 10800 h 21600"/>
              <a:gd name="T8" fmla="*/ 686 w 21600"/>
              <a:gd name="T9" fmla="*/ 23059 h 21600"/>
              <a:gd name="T10" fmla="*/ 21005 w 21600"/>
              <a:gd name="T11" fmla="*/ 30503 h 21600"/>
            </a:gdLst>
            <a:ahLst/>
            <a:cxnLst>
              <a:cxn ang="0">
                <a:pos x="T0" y="T1"/>
              </a:cxn>
              <a:cxn ang="0">
                <a:pos x="T2" y="T3"/>
              </a:cxn>
              <a:cxn ang="0">
                <a:pos x="T4" y="T5"/>
              </a:cxn>
              <a:cxn ang="0">
                <a:pos x="T6" y="T7"/>
              </a:cxn>
            </a:cxnLst>
            <a:rect l="T8" t="T9" r="T10" b="T11"/>
            <a:pathLst>
              <a:path w="21600" h="21600" extrusionOk="0">
                <a:moveTo>
                  <a:pt x="2563" y="12259"/>
                </a:moveTo>
                <a:lnTo>
                  <a:pt x="2563" y="12843"/>
                </a:lnTo>
                <a:lnTo>
                  <a:pt x="2746" y="13427"/>
                </a:lnTo>
                <a:lnTo>
                  <a:pt x="2929" y="14303"/>
                </a:lnTo>
                <a:lnTo>
                  <a:pt x="3112" y="14886"/>
                </a:lnTo>
                <a:lnTo>
                  <a:pt x="3478" y="15470"/>
                </a:lnTo>
                <a:lnTo>
                  <a:pt x="3844" y="16054"/>
                </a:lnTo>
                <a:lnTo>
                  <a:pt x="4393" y="16638"/>
                </a:lnTo>
                <a:lnTo>
                  <a:pt x="4942" y="17222"/>
                </a:lnTo>
                <a:lnTo>
                  <a:pt x="5492" y="17514"/>
                </a:lnTo>
                <a:lnTo>
                  <a:pt x="6224" y="18097"/>
                </a:lnTo>
                <a:lnTo>
                  <a:pt x="6773" y="18389"/>
                </a:lnTo>
                <a:lnTo>
                  <a:pt x="7505" y="18681"/>
                </a:lnTo>
                <a:lnTo>
                  <a:pt x="8237" y="18973"/>
                </a:lnTo>
                <a:lnTo>
                  <a:pt x="9153" y="18973"/>
                </a:lnTo>
                <a:lnTo>
                  <a:pt x="9885" y="19265"/>
                </a:lnTo>
                <a:lnTo>
                  <a:pt x="10800" y="19265"/>
                </a:lnTo>
                <a:lnTo>
                  <a:pt x="11532" y="19265"/>
                </a:lnTo>
                <a:lnTo>
                  <a:pt x="12447" y="18973"/>
                </a:lnTo>
                <a:lnTo>
                  <a:pt x="13180" y="18973"/>
                </a:lnTo>
                <a:lnTo>
                  <a:pt x="13912" y="18681"/>
                </a:lnTo>
                <a:lnTo>
                  <a:pt x="14644" y="18389"/>
                </a:lnTo>
                <a:lnTo>
                  <a:pt x="15376" y="18097"/>
                </a:lnTo>
                <a:lnTo>
                  <a:pt x="16108" y="17514"/>
                </a:lnTo>
                <a:lnTo>
                  <a:pt x="16658" y="17222"/>
                </a:lnTo>
                <a:lnTo>
                  <a:pt x="17207" y="16638"/>
                </a:lnTo>
                <a:lnTo>
                  <a:pt x="17573" y="16054"/>
                </a:lnTo>
                <a:lnTo>
                  <a:pt x="18122" y="15470"/>
                </a:lnTo>
                <a:lnTo>
                  <a:pt x="18305" y="14886"/>
                </a:lnTo>
                <a:lnTo>
                  <a:pt x="18671" y="14303"/>
                </a:lnTo>
                <a:lnTo>
                  <a:pt x="18854" y="13427"/>
                </a:lnTo>
                <a:lnTo>
                  <a:pt x="19037" y="12843"/>
                </a:lnTo>
                <a:lnTo>
                  <a:pt x="19037" y="12259"/>
                </a:lnTo>
                <a:lnTo>
                  <a:pt x="2563" y="12259"/>
                </a:lnTo>
                <a:close/>
              </a:path>
              <a:path w="21600" h="21600" extrusionOk="0">
                <a:moveTo>
                  <a:pt x="2563" y="12259"/>
                </a:moveTo>
                <a:lnTo>
                  <a:pt x="9153" y="12259"/>
                </a:lnTo>
                <a:lnTo>
                  <a:pt x="9153" y="12551"/>
                </a:lnTo>
                <a:lnTo>
                  <a:pt x="9336" y="12843"/>
                </a:lnTo>
                <a:lnTo>
                  <a:pt x="9519" y="13135"/>
                </a:lnTo>
                <a:lnTo>
                  <a:pt x="9702" y="13135"/>
                </a:lnTo>
                <a:lnTo>
                  <a:pt x="9885" y="13427"/>
                </a:lnTo>
                <a:lnTo>
                  <a:pt x="10068" y="13719"/>
                </a:lnTo>
                <a:lnTo>
                  <a:pt x="10434" y="13719"/>
                </a:lnTo>
                <a:lnTo>
                  <a:pt x="10800" y="13719"/>
                </a:lnTo>
                <a:lnTo>
                  <a:pt x="10983" y="13719"/>
                </a:lnTo>
                <a:lnTo>
                  <a:pt x="11349" y="13719"/>
                </a:lnTo>
                <a:lnTo>
                  <a:pt x="11715" y="13427"/>
                </a:lnTo>
                <a:lnTo>
                  <a:pt x="11898" y="13135"/>
                </a:lnTo>
                <a:lnTo>
                  <a:pt x="12081" y="13135"/>
                </a:lnTo>
                <a:lnTo>
                  <a:pt x="12264" y="12843"/>
                </a:lnTo>
                <a:lnTo>
                  <a:pt x="12264" y="12551"/>
                </a:lnTo>
                <a:lnTo>
                  <a:pt x="12264" y="12259"/>
                </a:lnTo>
                <a:lnTo>
                  <a:pt x="9153" y="12259"/>
                </a:lnTo>
                <a:close/>
              </a:path>
              <a:path w="21600" h="21600" extrusionOk="0">
                <a:moveTo>
                  <a:pt x="21600" y="7589"/>
                </a:moveTo>
                <a:lnTo>
                  <a:pt x="17756" y="0"/>
                </a:lnTo>
                <a:lnTo>
                  <a:pt x="10800" y="0"/>
                </a:lnTo>
                <a:lnTo>
                  <a:pt x="3844" y="0"/>
                </a:lnTo>
                <a:lnTo>
                  <a:pt x="0" y="7589"/>
                </a:lnTo>
                <a:lnTo>
                  <a:pt x="0" y="10800"/>
                </a:lnTo>
                <a:lnTo>
                  <a:pt x="0" y="18097"/>
                </a:lnTo>
                <a:lnTo>
                  <a:pt x="1464" y="18097"/>
                </a:lnTo>
                <a:lnTo>
                  <a:pt x="1464" y="21600"/>
                </a:lnTo>
                <a:lnTo>
                  <a:pt x="10800" y="21600"/>
                </a:lnTo>
                <a:lnTo>
                  <a:pt x="19953" y="21600"/>
                </a:lnTo>
                <a:lnTo>
                  <a:pt x="19953" y="18097"/>
                </a:lnTo>
                <a:lnTo>
                  <a:pt x="21600" y="18097"/>
                </a:lnTo>
                <a:lnTo>
                  <a:pt x="21600" y="11092"/>
                </a:lnTo>
                <a:lnTo>
                  <a:pt x="21600" y="7589"/>
                </a:lnTo>
              </a:path>
              <a:path w="21600" h="21600" extrusionOk="0">
                <a:moveTo>
                  <a:pt x="1647" y="18097"/>
                </a:moveTo>
                <a:lnTo>
                  <a:pt x="6407" y="18097"/>
                </a:lnTo>
                <a:moveTo>
                  <a:pt x="19953" y="18097"/>
                </a:moveTo>
                <a:lnTo>
                  <a:pt x="15010" y="18097"/>
                </a:lnTo>
                <a:moveTo>
                  <a:pt x="0" y="7589"/>
                </a:moveTo>
                <a:lnTo>
                  <a:pt x="21417" y="7589"/>
                </a:lnTo>
                <a:lnTo>
                  <a:pt x="21600" y="7589"/>
                </a:lnTo>
              </a:path>
            </a:pathLst>
          </a:custGeom>
          <a:solidFill>
            <a:srgbClr val="FFFFCC"/>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pic>
        <p:nvPicPr>
          <p:cNvPr id="8" name="Picture 3" descr="C:\Program Files (x86)\Microsoft Office\MEDIA\CAGCAT10\j0196400.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48508" y="3876782"/>
            <a:ext cx="1563286" cy="167160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593763" y="5700247"/>
            <a:ext cx="1517531" cy="276999"/>
          </a:xfrm>
          <a:prstGeom prst="rect">
            <a:avLst/>
          </a:prstGeom>
          <a:noFill/>
        </p:spPr>
        <p:txBody>
          <a:bodyPr wrap="none" rtlCol="0">
            <a:spAutoFit/>
          </a:bodyPr>
          <a:lstStyle/>
          <a:p>
            <a:r>
              <a:rPr lang="en-US" sz="1200" dirty="0" smtClean="0"/>
              <a:t>Michener et al., 1997</a:t>
            </a:r>
            <a:endParaRPr lang="en-US" sz="1200" dirty="0"/>
          </a:p>
        </p:txBody>
      </p:sp>
    </p:spTree>
    <p:extLst>
      <p:ext uri="{BB962C8B-B14F-4D97-AF65-F5344CB8AC3E}">
        <p14:creationId xmlns:p14="http://schemas.microsoft.com/office/powerpoint/2010/main" val="227160842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3974" y="736983"/>
            <a:ext cx="7555435" cy="578783"/>
          </a:xfrm>
        </p:spPr>
        <p:txBody>
          <a:bodyPr>
            <a:noAutofit/>
          </a:bodyPr>
          <a:lstStyle/>
          <a:p>
            <a:r>
              <a:rPr lang="en-US" sz="2800" b="1" dirty="0" smtClean="0">
                <a:solidFill>
                  <a:schemeClr val="accent5"/>
                </a:solidFill>
              </a:rPr>
              <a:t>Data Challenges for Earth Surface Science</a:t>
            </a:r>
            <a:endParaRPr lang="en-US" sz="2800" b="1" dirty="0">
              <a:solidFill>
                <a:schemeClr val="accent5"/>
              </a:solidFill>
            </a:endParaRPr>
          </a:p>
        </p:txBody>
      </p:sp>
      <p:sp>
        <p:nvSpPr>
          <p:cNvPr id="5" name="Slide Number Placeholder 4"/>
          <p:cNvSpPr>
            <a:spLocks noGrp="1"/>
          </p:cNvSpPr>
          <p:nvPr>
            <p:ph type="sldNum" sz="quarter" idx="12"/>
          </p:nvPr>
        </p:nvSpPr>
        <p:spPr/>
        <p:txBody>
          <a:bodyPr/>
          <a:lstStyle/>
          <a:p>
            <a:fld id="{EE4968A6-4845-9346-A0C9-394DC7B42F02}" type="slidenum">
              <a:rPr lang="en-US" smtClean="0">
                <a:latin typeface="Century Gothic"/>
              </a:rPr>
              <a:pPr/>
              <a:t>10</a:t>
            </a:fld>
            <a:endParaRPr lang="en-US">
              <a:latin typeface="Century Gothic"/>
            </a:endParaRPr>
          </a:p>
        </p:txBody>
      </p:sp>
      <p:sp>
        <p:nvSpPr>
          <p:cNvPr id="3" name="Rectangle 2"/>
          <p:cNvSpPr/>
          <p:nvPr/>
        </p:nvSpPr>
        <p:spPr>
          <a:xfrm>
            <a:off x="813973" y="1486944"/>
            <a:ext cx="7555435" cy="701731"/>
          </a:xfrm>
          <a:prstGeom prst="rect">
            <a:avLst/>
          </a:prstGeom>
        </p:spPr>
        <p:txBody>
          <a:bodyPr wrap="square">
            <a:spAutoFit/>
          </a:bodyPr>
          <a:lstStyle/>
          <a:p>
            <a:pPr marL="342900" indent="-274320">
              <a:spcBef>
                <a:spcPct val="20000"/>
              </a:spcBef>
              <a:buClr>
                <a:srgbClr val="94C600"/>
              </a:buClr>
              <a:buSzPct val="76000"/>
              <a:buFont typeface="Wingdings 2" pitchFamily="18" charset="2"/>
              <a:buChar char=""/>
            </a:pPr>
            <a:r>
              <a:rPr lang="en-US" b="1" i="1" dirty="0" smtClean="0">
                <a:solidFill>
                  <a:srgbClr val="3E3D2D"/>
                </a:solidFill>
                <a:latin typeface="Century Gothic"/>
              </a:rPr>
              <a:t>Dark Data</a:t>
            </a:r>
          </a:p>
          <a:p>
            <a:pPr marL="342900" indent="-274320">
              <a:spcBef>
                <a:spcPct val="20000"/>
              </a:spcBef>
              <a:buClr>
                <a:srgbClr val="94C600"/>
              </a:buClr>
              <a:buSzPct val="76000"/>
              <a:buFont typeface="Wingdings 2" pitchFamily="18" charset="2"/>
              <a:buChar char=""/>
            </a:pPr>
            <a:r>
              <a:rPr lang="en-US" b="1" i="1" dirty="0" smtClean="0">
                <a:solidFill>
                  <a:srgbClr val="3E3D2D"/>
                </a:solidFill>
                <a:latin typeface="Century Gothic"/>
              </a:rPr>
              <a:t>Big Data</a:t>
            </a:r>
          </a:p>
        </p:txBody>
      </p:sp>
      <p:sp>
        <p:nvSpPr>
          <p:cNvPr id="14" name="TextBox 13"/>
          <p:cNvSpPr txBox="1"/>
          <p:nvPr/>
        </p:nvSpPr>
        <p:spPr>
          <a:xfrm>
            <a:off x="6184348" y="250677"/>
            <a:ext cx="1945501" cy="307777"/>
          </a:xfrm>
          <a:prstGeom prst="rect">
            <a:avLst/>
          </a:prstGeom>
          <a:noFill/>
        </p:spPr>
        <p:txBody>
          <a:bodyPr wrap="square" rtlCol="0">
            <a:spAutoFit/>
          </a:bodyPr>
          <a:lstStyle/>
          <a:p>
            <a:r>
              <a:rPr lang="en-US" sz="1400" b="1" dirty="0" smtClean="0">
                <a:solidFill>
                  <a:schemeClr val="bg1"/>
                </a:solidFill>
              </a:rPr>
              <a:t>CSDMS-SEN 2016</a:t>
            </a:r>
            <a:endParaRPr lang="en-US" sz="1400" b="1" dirty="0">
              <a:solidFill>
                <a:schemeClr val="bg1"/>
              </a:solidFill>
            </a:endParaRP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1064" y="3894086"/>
            <a:ext cx="1925226" cy="2448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 name="Group 10"/>
          <p:cNvGrpSpPr/>
          <p:nvPr/>
        </p:nvGrpSpPr>
        <p:grpSpPr>
          <a:xfrm>
            <a:off x="3855850" y="1434033"/>
            <a:ext cx="4558919" cy="5003893"/>
            <a:chOff x="208874" y="1212349"/>
            <a:chExt cx="4062038" cy="4238882"/>
          </a:xfrm>
        </p:grpSpPr>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874" y="1212349"/>
              <a:ext cx="4062038" cy="4238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713" y="1944779"/>
              <a:ext cx="1524000" cy="1162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61359" y="1407558"/>
              <a:ext cx="905729" cy="723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44485" y="5208343"/>
              <a:ext cx="614362" cy="161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01011082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3974" y="736983"/>
            <a:ext cx="7555435" cy="578783"/>
          </a:xfrm>
        </p:spPr>
        <p:txBody>
          <a:bodyPr>
            <a:noAutofit/>
          </a:bodyPr>
          <a:lstStyle/>
          <a:p>
            <a:r>
              <a:rPr lang="en-US" sz="2800" b="1" dirty="0" smtClean="0">
                <a:solidFill>
                  <a:schemeClr val="accent5"/>
                </a:solidFill>
              </a:rPr>
              <a:t>Data Challenges for Earth Surface Science</a:t>
            </a:r>
            <a:endParaRPr lang="en-US" sz="2800" b="1" dirty="0">
              <a:solidFill>
                <a:schemeClr val="accent5"/>
              </a:solidFill>
            </a:endParaRPr>
          </a:p>
        </p:txBody>
      </p:sp>
      <p:sp>
        <p:nvSpPr>
          <p:cNvPr id="5" name="Slide Number Placeholder 4"/>
          <p:cNvSpPr>
            <a:spLocks noGrp="1"/>
          </p:cNvSpPr>
          <p:nvPr>
            <p:ph type="sldNum" sz="quarter" idx="12"/>
          </p:nvPr>
        </p:nvSpPr>
        <p:spPr/>
        <p:txBody>
          <a:bodyPr/>
          <a:lstStyle/>
          <a:p>
            <a:fld id="{EE4968A6-4845-9346-A0C9-394DC7B42F02}" type="slidenum">
              <a:rPr lang="en-US" smtClean="0">
                <a:latin typeface="Century Gothic"/>
              </a:rPr>
              <a:pPr/>
              <a:t>11</a:t>
            </a:fld>
            <a:endParaRPr lang="en-US">
              <a:latin typeface="Century Gothic"/>
            </a:endParaRPr>
          </a:p>
        </p:txBody>
      </p:sp>
      <p:sp>
        <p:nvSpPr>
          <p:cNvPr id="3" name="Rectangle 2"/>
          <p:cNvSpPr/>
          <p:nvPr/>
        </p:nvSpPr>
        <p:spPr>
          <a:xfrm>
            <a:off x="813973" y="1486944"/>
            <a:ext cx="7555435" cy="1034129"/>
          </a:xfrm>
          <a:prstGeom prst="rect">
            <a:avLst/>
          </a:prstGeom>
        </p:spPr>
        <p:txBody>
          <a:bodyPr wrap="square">
            <a:spAutoFit/>
          </a:bodyPr>
          <a:lstStyle/>
          <a:p>
            <a:pPr marL="342900" indent="-274320">
              <a:spcBef>
                <a:spcPct val="20000"/>
              </a:spcBef>
              <a:buClr>
                <a:srgbClr val="94C600"/>
              </a:buClr>
              <a:buSzPct val="76000"/>
              <a:buFont typeface="Wingdings 2" pitchFamily="18" charset="2"/>
              <a:buChar char=""/>
            </a:pPr>
            <a:r>
              <a:rPr lang="en-US" b="1" i="1" dirty="0" smtClean="0">
                <a:solidFill>
                  <a:srgbClr val="3E3D2D"/>
                </a:solidFill>
                <a:latin typeface="Century Gothic"/>
              </a:rPr>
              <a:t>Dark Data</a:t>
            </a:r>
          </a:p>
          <a:p>
            <a:pPr marL="342900" indent="-274320">
              <a:spcBef>
                <a:spcPct val="20000"/>
              </a:spcBef>
              <a:buClr>
                <a:srgbClr val="94C600"/>
              </a:buClr>
              <a:buSzPct val="76000"/>
              <a:buFont typeface="Wingdings 2" pitchFamily="18" charset="2"/>
              <a:buChar char=""/>
            </a:pPr>
            <a:r>
              <a:rPr lang="en-US" b="1" i="1" dirty="0" smtClean="0">
                <a:solidFill>
                  <a:srgbClr val="3E3D2D"/>
                </a:solidFill>
                <a:latin typeface="Century Gothic"/>
              </a:rPr>
              <a:t>Big Data</a:t>
            </a:r>
          </a:p>
          <a:p>
            <a:pPr marL="342900" indent="-274320">
              <a:spcBef>
                <a:spcPct val="20000"/>
              </a:spcBef>
              <a:buClr>
                <a:srgbClr val="94C600"/>
              </a:buClr>
              <a:buSzPct val="76000"/>
              <a:buFont typeface="Wingdings 2" pitchFamily="18" charset="2"/>
              <a:buChar char=""/>
            </a:pPr>
            <a:r>
              <a:rPr lang="en-US" b="1" i="1" dirty="0" smtClean="0">
                <a:solidFill>
                  <a:srgbClr val="3E3D2D"/>
                </a:solidFill>
                <a:latin typeface="Century Gothic"/>
              </a:rPr>
              <a:t>Diverse Data</a:t>
            </a:r>
          </a:p>
        </p:txBody>
      </p:sp>
      <p:sp>
        <p:nvSpPr>
          <p:cNvPr id="14" name="TextBox 13"/>
          <p:cNvSpPr txBox="1"/>
          <p:nvPr/>
        </p:nvSpPr>
        <p:spPr>
          <a:xfrm>
            <a:off x="6184348" y="250677"/>
            <a:ext cx="1945501" cy="307777"/>
          </a:xfrm>
          <a:prstGeom prst="rect">
            <a:avLst/>
          </a:prstGeom>
          <a:noFill/>
        </p:spPr>
        <p:txBody>
          <a:bodyPr wrap="square" rtlCol="0">
            <a:spAutoFit/>
          </a:bodyPr>
          <a:lstStyle/>
          <a:p>
            <a:r>
              <a:rPr lang="en-US" sz="1400" b="1" dirty="0" smtClean="0">
                <a:solidFill>
                  <a:schemeClr val="bg1"/>
                </a:solidFill>
              </a:rPr>
              <a:t>CSDMS-SEN 2016</a:t>
            </a:r>
            <a:endParaRPr lang="en-US" sz="1400" b="1" dirty="0">
              <a:solidFill>
                <a:schemeClr val="bg1"/>
              </a:solidFill>
            </a:endParaRPr>
          </a:p>
        </p:txBody>
      </p:sp>
      <p:pic>
        <p:nvPicPr>
          <p:cNvPr id="17" name="Picture 2"/>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62568" r="1565" b="33849"/>
          <a:stretch/>
        </p:blipFill>
        <p:spPr bwMode="auto">
          <a:xfrm>
            <a:off x="514092" y="3067867"/>
            <a:ext cx="2639109" cy="3071588"/>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8" name="Picture 2"/>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25549"/>
          <a:stretch/>
        </p:blipFill>
        <p:spPr bwMode="auto">
          <a:xfrm>
            <a:off x="3101345" y="1719924"/>
            <a:ext cx="5426503" cy="45994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7877675" y="1935131"/>
            <a:ext cx="786256" cy="2736397"/>
          </a:xfrm>
          <a:prstGeom prst="rect">
            <a:avLst/>
          </a:prstGeom>
          <a:solidFill>
            <a:schemeClr val="bg1"/>
          </a:solidFill>
          <a:ln>
            <a:noFill/>
          </a:ln>
          <a:effectLst/>
          <a:scene3d>
            <a:camera prst="orthographicFront"/>
            <a:lightRig rig="threePt" dir="tl">
              <a:rot lat="0" lon="0" rev="20400000"/>
            </a:lightRig>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642398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3974" y="736983"/>
            <a:ext cx="7555435" cy="578783"/>
          </a:xfrm>
        </p:spPr>
        <p:txBody>
          <a:bodyPr>
            <a:noAutofit/>
          </a:bodyPr>
          <a:lstStyle/>
          <a:p>
            <a:r>
              <a:rPr lang="en-US" sz="2800" b="1" dirty="0" smtClean="0">
                <a:solidFill>
                  <a:schemeClr val="accent5"/>
                </a:solidFill>
              </a:rPr>
              <a:t>Data Challenges for Earth Surface Science</a:t>
            </a:r>
            <a:endParaRPr lang="en-US" sz="2800" b="1" dirty="0">
              <a:solidFill>
                <a:schemeClr val="accent5"/>
              </a:solidFill>
            </a:endParaRPr>
          </a:p>
        </p:txBody>
      </p:sp>
      <p:sp>
        <p:nvSpPr>
          <p:cNvPr id="5" name="Slide Number Placeholder 4"/>
          <p:cNvSpPr>
            <a:spLocks noGrp="1"/>
          </p:cNvSpPr>
          <p:nvPr>
            <p:ph type="sldNum" sz="quarter" idx="12"/>
          </p:nvPr>
        </p:nvSpPr>
        <p:spPr/>
        <p:txBody>
          <a:bodyPr/>
          <a:lstStyle/>
          <a:p>
            <a:fld id="{EE4968A6-4845-9346-A0C9-394DC7B42F02}" type="slidenum">
              <a:rPr lang="en-US" smtClean="0">
                <a:latin typeface="Century Gothic"/>
              </a:rPr>
              <a:pPr/>
              <a:t>12</a:t>
            </a:fld>
            <a:endParaRPr lang="en-US">
              <a:latin typeface="Century Gothic"/>
            </a:endParaRPr>
          </a:p>
        </p:txBody>
      </p:sp>
      <p:sp>
        <p:nvSpPr>
          <p:cNvPr id="3" name="Rectangle 2"/>
          <p:cNvSpPr/>
          <p:nvPr/>
        </p:nvSpPr>
        <p:spPr>
          <a:xfrm>
            <a:off x="813973" y="1486944"/>
            <a:ext cx="4723445" cy="2585323"/>
          </a:xfrm>
          <a:prstGeom prst="rect">
            <a:avLst/>
          </a:prstGeom>
        </p:spPr>
        <p:txBody>
          <a:bodyPr wrap="square">
            <a:spAutoFit/>
          </a:bodyPr>
          <a:lstStyle/>
          <a:p>
            <a:pPr marL="342900" indent="-274320">
              <a:spcBef>
                <a:spcPct val="20000"/>
              </a:spcBef>
              <a:buClr>
                <a:srgbClr val="94C600"/>
              </a:buClr>
              <a:buSzPct val="76000"/>
              <a:buFont typeface="Wingdings 2" pitchFamily="18" charset="2"/>
              <a:buChar char=""/>
            </a:pPr>
            <a:r>
              <a:rPr lang="en-US" b="1" i="1" dirty="0" smtClean="0">
                <a:solidFill>
                  <a:srgbClr val="3E3D2D"/>
                </a:solidFill>
                <a:latin typeface="Century Gothic"/>
              </a:rPr>
              <a:t>Dark Data</a:t>
            </a:r>
          </a:p>
          <a:p>
            <a:pPr marL="342900" indent="-274320">
              <a:spcBef>
                <a:spcPct val="20000"/>
              </a:spcBef>
              <a:buClr>
                <a:srgbClr val="94C600"/>
              </a:buClr>
              <a:buSzPct val="76000"/>
              <a:buFont typeface="Wingdings 2" pitchFamily="18" charset="2"/>
              <a:buChar char=""/>
            </a:pPr>
            <a:r>
              <a:rPr lang="en-US" b="1" i="1" dirty="0" smtClean="0">
                <a:solidFill>
                  <a:srgbClr val="3E3D2D"/>
                </a:solidFill>
                <a:latin typeface="Century Gothic"/>
              </a:rPr>
              <a:t>Big Data</a:t>
            </a:r>
          </a:p>
          <a:p>
            <a:pPr marL="342900" indent="-274320">
              <a:spcBef>
                <a:spcPct val="20000"/>
              </a:spcBef>
              <a:buClr>
                <a:srgbClr val="94C600"/>
              </a:buClr>
              <a:buSzPct val="76000"/>
              <a:buFont typeface="Wingdings 2" pitchFamily="18" charset="2"/>
              <a:buChar char=""/>
            </a:pPr>
            <a:r>
              <a:rPr lang="en-US" b="1" i="1" dirty="0" smtClean="0">
                <a:solidFill>
                  <a:srgbClr val="3E3D2D"/>
                </a:solidFill>
                <a:latin typeface="Century Gothic"/>
              </a:rPr>
              <a:t>Diverse Data</a:t>
            </a:r>
          </a:p>
          <a:p>
            <a:pPr marL="342900" indent="-274320">
              <a:spcBef>
                <a:spcPct val="20000"/>
              </a:spcBef>
              <a:buClr>
                <a:srgbClr val="94C600"/>
              </a:buClr>
              <a:buSzPct val="76000"/>
              <a:buFont typeface="Wingdings 2" pitchFamily="18" charset="2"/>
              <a:buChar char=""/>
            </a:pPr>
            <a:r>
              <a:rPr lang="en-US" b="1" i="1" dirty="0" smtClean="0">
                <a:solidFill>
                  <a:srgbClr val="3E3D2D"/>
                </a:solidFill>
                <a:latin typeface="Century Gothic"/>
              </a:rPr>
              <a:t>Separable Data</a:t>
            </a:r>
          </a:p>
          <a:p>
            <a:pPr marL="800100" lvl="1" indent="-274320">
              <a:spcBef>
                <a:spcPct val="20000"/>
              </a:spcBef>
              <a:buClr>
                <a:srgbClr val="94C600"/>
              </a:buClr>
              <a:buSzPct val="76000"/>
              <a:buFont typeface="Wingdings 2" pitchFamily="18" charset="2"/>
              <a:buChar char=""/>
            </a:pPr>
            <a:r>
              <a:rPr lang="en-US" i="1" dirty="0" smtClean="0">
                <a:solidFill>
                  <a:srgbClr val="3E3D2D"/>
                </a:solidFill>
                <a:latin typeface="Century Gothic"/>
              </a:rPr>
              <a:t>Funding agencies are asking for data management plans</a:t>
            </a:r>
          </a:p>
          <a:p>
            <a:pPr marL="800100" lvl="1" indent="-274320">
              <a:spcBef>
                <a:spcPct val="20000"/>
              </a:spcBef>
              <a:buClr>
                <a:srgbClr val="94C600"/>
              </a:buClr>
              <a:buSzPct val="76000"/>
              <a:buFont typeface="Wingdings 2" pitchFamily="18" charset="2"/>
              <a:buChar char=""/>
            </a:pPr>
            <a:r>
              <a:rPr lang="en-US" i="1" dirty="0" smtClean="0">
                <a:solidFill>
                  <a:srgbClr val="3E3D2D"/>
                </a:solidFill>
                <a:latin typeface="Century Gothic"/>
              </a:rPr>
              <a:t>Journals are asking for links to archived full </a:t>
            </a:r>
            <a:r>
              <a:rPr lang="en-US" i="1" dirty="0" smtClean="0">
                <a:solidFill>
                  <a:srgbClr val="3E3D2D"/>
                </a:solidFill>
                <a:latin typeface="Century Gothic"/>
              </a:rPr>
              <a:t>datasets</a:t>
            </a:r>
            <a:endParaRPr lang="en-US" i="1" dirty="0" smtClean="0">
              <a:solidFill>
                <a:srgbClr val="3E3D2D"/>
              </a:solidFill>
              <a:latin typeface="Century Gothic"/>
            </a:endParaRPr>
          </a:p>
        </p:txBody>
      </p:sp>
      <p:sp>
        <p:nvSpPr>
          <p:cNvPr id="14" name="TextBox 13"/>
          <p:cNvSpPr txBox="1"/>
          <p:nvPr/>
        </p:nvSpPr>
        <p:spPr>
          <a:xfrm>
            <a:off x="6184348" y="250677"/>
            <a:ext cx="1945501" cy="307777"/>
          </a:xfrm>
          <a:prstGeom prst="rect">
            <a:avLst/>
          </a:prstGeom>
          <a:noFill/>
        </p:spPr>
        <p:txBody>
          <a:bodyPr wrap="square" rtlCol="0">
            <a:spAutoFit/>
          </a:bodyPr>
          <a:lstStyle/>
          <a:p>
            <a:r>
              <a:rPr lang="en-US" sz="1400" b="1" dirty="0" smtClean="0">
                <a:solidFill>
                  <a:schemeClr val="bg1"/>
                </a:solidFill>
              </a:rPr>
              <a:t>CSDMS-SEN 2016</a:t>
            </a:r>
            <a:endParaRPr lang="en-US" sz="1400" b="1" dirty="0">
              <a:solidFill>
                <a:schemeClr val="bg1"/>
              </a:solidFill>
            </a:endParaRPr>
          </a:p>
        </p:txBody>
      </p:sp>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7418" y="1486944"/>
            <a:ext cx="2892471" cy="4982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912708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3974" y="736983"/>
            <a:ext cx="7555435" cy="578783"/>
          </a:xfrm>
        </p:spPr>
        <p:txBody>
          <a:bodyPr>
            <a:noAutofit/>
          </a:bodyPr>
          <a:lstStyle/>
          <a:p>
            <a:r>
              <a:rPr lang="en-US" sz="2800" b="1" dirty="0" smtClean="0">
                <a:solidFill>
                  <a:schemeClr val="accent5"/>
                </a:solidFill>
              </a:rPr>
              <a:t>Data Challenges for Earth Surface Science</a:t>
            </a:r>
            <a:endParaRPr lang="en-US" sz="2800" b="1" dirty="0">
              <a:solidFill>
                <a:schemeClr val="accent5"/>
              </a:solidFill>
            </a:endParaRPr>
          </a:p>
        </p:txBody>
      </p:sp>
      <p:sp>
        <p:nvSpPr>
          <p:cNvPr id="5" name="Slide Number Placeholder 4"/>
          <p:cNvSpPr>
            <a:spLocks noGrp="1"/>
          </p:cNvSpPr>
          <p:nvPr>
            <p:ph type="sldNum" sz="quarter" idx="12"/>
          </p:nvPr>
        </p:nvSpPr>
        <p:spPr/>
        <p:txBody>
          <a:bodyPr/>
          <a:lstStyle/>
          <a:p>
            <a:fld id="{EE4968A6-4845-9346-A0C9-394DC7B42F02}" type="slidenum">
              <a:rPr lang="en-US" smtClean="0">
                <a:latin typeface="Century Gothic"/>
              </a:rPr>
              <a:pPr/>
              <a:t>13</a:t>
            </a:fld>
            <a:endParaRPr lang="en-US">
              <a:latin typeface="Century Gothic"/>
            </a:endParaRPr>
          </a:p>
        </p:txBody>
      </p:sp>
      <p:sp>
        <p:nvSpPr>
          <p:cNvPr id="3" name="Rectangle 2"/>
          <p:cNvSpPr/>
          <p:nvPr/>
        </p:nvSpPr>
        <p:spPr>
          <a:xfrm>
            <a:off x="813972" y="1486944"/>
            <a:ext cx="7701161" cy="3724097"/>
          </a:xfrm>
          <a:prstGeom prst="rect">
            <a:avLst/>
          </a:prstGeom>
        </p:spPr>
        <p:txBody>
          <a:bodyPr wrap="square">
            <a:spAutoFit/>
          </a:bodyPr>
          <a:lstStyle/>
          <a:p>
            <a:pPr marL="342900" indent="-274320">
              <a:spcBef>
                <a:spcPct val="20000"/>
              </a:spcBef>
              <a:buClr>
                <a:srgbClr val="94C600"/>
              </a:buClr>
              <a:buSzPct val="76000"/>
              <a:buFont typeface="Wingdings 2" pitchFamily="18" charset="2"/>
              <a:buChar char=""/>
            </a:pPr>
            <a:r>
              <a:rPr lang="en-US" b="1" i="1" dirty="0" smtClean="0">
                <a:solidFill>
                  <a:srgbClr val="3E3D2D"/>
                </a:solidFill>
                <a:latin typeface="Century Gothic"/>
              </a:rPr>
              <a:t>Clinic2.1</a:t>
            </a:r>
            <a:r>
              <a:rPr lang="en-US" b="1" i="1" dirty="0" smtClean="0">
                <a:solidFill>
                  <a:srgbClr val="3E3D2D"/>
                </a:solidFill>
              </a:rPr>
              <a:t>: </a:t>
            </a:r>
            <a:r>
              <a:rPr lang="en-US" b="1" i="1" dirty="0">
                <a:solidFill>
                  <a:srgbClr val="3E3D2D"/>
                </a:solidFill>
              </a:rPr>
              <a:t>SEN: </a:t>
            </a:r>
            <a:r>
              <a:rPr lang="en-US" sz="2000" b="1" i="1" dirty="0">
                <a:solidFill>
                  <a:schemeClr val="accent3"/>
                </a:solidFill>
              </a:rPr>
              <a:t>Take only measurements. Leave only </a:t>
            </a:r>
            <a:r>
              <a:rPr lang="en-US" sz="2000" b="1" i="1" dirty="0" smtClean="0">
                <a:solidFill>
                  <a:schemeClr val="accent3"/>
                </a:solidFill>
              </a:rPr>
              <a:t>data</a:t>
            </a:r>
          </a:p>
          <a:p>
            <a:pPr marL="342900" indent="-274320">
              <a:spcBef>
                <a:spcPct val="20000"/>
              </a:spcBef>
              <a:buClr>
                <a:srgbClr val="94C600"/>
              </a:buClr>
              <a:buSzPct val="76000"/>
              <a:buFont typeface="Wingdings 2" pitchFamily="18" charset="2"/>
              <a:buChar char=""/>
            </a:pPr>
            <a:r>
              <a:rPr lang="en-US" b="1" i="1" dirty="0" smtClean="0">
                <a:solidFill>
                  <a:srgbClr val="3E3D2D"/>
                </a:solidFill>
              </a:rPr>
              <a:t>Wednesday at 1:30 PM C120A/B</a:t>
            </a:r>
          </a:p>
          <a:p>
            <a:pPr marL="342900" indent="-274320">
              <a:spcBef>
                <a:spcPct val="20000"/>
              </a:spcBef>
              <a:buClr>
                <a:srgbClr val="94C600"/>
              </a:buClr>
              <a:buSzPct val="76000"/>
              <a:buFont typeface="Wingdings 2" pitchFamily="18" charset="2"/>
              <a:buChar char=""/>
            </a:pPr>
            <a:endParaRPr lang="en-US" b="1" i="1" dirty="0">
              <a:solidFill>
                <a:srgbClr val="3E3D2D"/>
              </a:solidFill>
              <a:latin typeface="Century Gothic"/>
            </a:endParaRPr>
          </a:p>
          <a:p>
            <a:pPr marL="342900" indent="-274320">
              <a:spcBef>
                <a:spcPct val="20000"/>
              </a:spcBef>
              <a:buClr>
                <a:srgbClr val="94C600"/>
              </a:buClr>
              <a:buSzPct val="76000"/>
              <a:buFont typeface="Wingdings 2" pitchFamily="18" charset="2"/>
              <a:buChar char=""/>
            </a:pPr>
            <a:r>
              <a:rPr lang="en-US" b="1" dirty="0" smtClean="0"/>
              <a:t>Best </a:t>
            </a:r>
            <a:r>
              <a:rPr lang="en-US" b="1" dirty="0"/>
              <a:t>practices for data collection and </a:t>
            </a:r>
            <a:r>
              <a:rPr lang="en-US" b="1" dirty="0" smtClean="0"/>
              <a:t>management</a:t>
            </a:r>
          </a:p>
          <a:p>
            <a:pPr marL="800100" lvl="1" indent="-274320">
              <a:spcBef>
                <a:spcPct val="20000"/>
              </a:spcBef>
              <a:buClr>
                <a:srgbClr val="94C600"/>
              </a:buClr>
              <a:buSzPct val="76000"/>
              <a:buFont typeface="Wingdings 2" pitchFamily="18" charset="2"/>
              <a:buChar char=""/>
            </a:pPr>
            <a:r>
              <a:rPr lang="en-US" dirty="0" smtClean="0">
                <a:solidFill>
                  <a:srgbClr val="3E3D2D"/>
                </a:solidFill>
                <a:latin typeface="Century Gothic"/>
              </a:rPr>
              <a:t>Lifecycle of data</a:t>
            </a:r>
          </a:p>
          <a:p>
            <a:pPr marL="800100" lvl="1" indent="-274320">
              <a:spcBef>
                <a:spcPct val="20000"/>
              </a:spcBef>
              <a:buClr>
                <a:srgbClr val="94C600"/>
              </a:buClr>
              <a:buSzPct val="76000"/>
              <a:buFont typeface="Wingdings 2" pitchFamily="18" charset="2"/>
              <a:buChar char=""/>
            </a:pPr>
            <a:r>
              <a:rPr lang="en-US" dirty="0" smtClean="0">
                <a:solidFill>
                  <a:srgbClr val="3E3D2D"/>
                </a:solidFill>
                <a:latin typeface="Century Gothic"/>
              </a:rPr>
              <a:t>Metadata </a:t>
            </a:r>
          </a:p>
          <a:p>
            <a:pPr marL="800100" lvl="1" indent="-274320">
              <a:spcBef>
                <a:spcPct val="20000"/>
              </a:spcBef>
              <a:buClr>
                <a:srgbClr val="94C600"/>
              </a:buClr>
              <a:buSzPct val="76000"/>
              <a:buFont typeface="Wingdings 2" pitchFamily="18" charset="2"/>
              <a:buChar char=""/>
            </a:pPr>
            <a:r>
              <a:rPr lang="en-US" dirty="0" smtClean="0">
                <a:solidFill>
                  <a:srgbClr val="3E3D2D"/>
                </a:solidFill>
                <a:latin typeface="Century Gothic"/>
              </a:rPr>
              <a:t>Data preservation, discovery, and reuse</a:t>
            </a:r>
          </a:p>
          <a:p>
            <a:pPr marL="800100" lvl="1" indent="-274320">
              <a:spcBef>
                <a:spcPct val="20000"/>
              </a:spcBef>
              <a:buClr>
                <a:srgbClr val="94C600"/>
              </a:buClr>
              <a:buSzPct val="76000"/>
              <a:buFont typeface="Wingdings 2" pitchFamily="18" charset="2"/>
              <a:buChar char=""/>
            </a:pPr>
            <a:r>
              <a:rPr lang="en-US" dirty="0" smtClean="0">
                <a:solidFill>
                  <a:srgbClr val="3E3D2D"/>
                </a:solidFill>
                <a:latin typeface="Century Gothic"/>
              </a:rPr>
              <a:t>Workflow</a:t>
            </a:r>
          </a:p>
          <a:p>
            <a:pPr marL="800100" lvl="1" indent="-274320">
              <a:spcBef>
                <a:spcPct val="20000"/>
              </a:spcBef>
              <a:buClr>
                <a:srgbClr val="94C600"/>
              </a:buClr>
              <a:buSzPct val="76000"/>
              <a:buFont typeface="Wingdings 2" pitchFamily="18" charset="2"/>
              <a:buChar char=""/>
            </a:pPr>
            <a:r>
              <a:rPr lang="en-US" dirty="0" err="1" smtClean="0">
                <a:solidFill>
                  <a:srgbClr val="3E3D2D"/>
                </a:solidFill>
                <a:latin typeface="Century Gothic"/>
              </a:rPr>
              <a:t>Cyberinfrastructure</a:t>
            </a:r>
            <a:r>
              <a:rPr lang="en-US" dirty="0" smtClean="0">
                <a:solidFill>
                  <a:srgbClr val="3E3D2D"/>
                </a:solidFill>
                <a:latin typeface="Century Gothic"/>
              </a:rPr>
              <a:t>, web-based data repositories</a:t>
            </a:r>
          </a:p>
          <a:p>
            <a:pPr marL="800100" lvl="1" indent="-274320">
              <a:spcBef>
                <a:spcPct val="20000"/>
              </a:spcBef>
              <a:buClr>
                <a:srgbClr val="94C600"/>
              </a:buClr>
              <a:buSzPct val="76000"/>
              <a:buFont typeface="Wingdings 2" pitchFamily="18" charset="2"/>
              <a:buChar char=""/>
            </a:pPr>
            <a:r>
              <a:rPr lang="en-US" dirty="0" smtClean="0">
                <a:solidFill>
                  <a:srgbClr val="3E3D2D"/>
                </a:solidFill>
                <a:latin typeface="Century Gothic"/>
              </a:rPr>
              <a:t>The SEN Knowledge Base, and more</a:t>
            </a:r>
            <a:endParaRPr lang="en-US" dirty="0">
              <a:solidFill>
                <a:srgbClr val="3E3D2D"/>
              </a:solidFill>
              <a:latin typeface="Century Gothic"/>
            </a:endParaRPr>
          </a:p>
          <a:p>
            <a:pPr marL="342900" indent="-274320">
              <a:spcBef>
                <a:spcPct val="20000"/>
              </a:spcBef>
              <a:buClr>
                <a:srgbClr val="94C600"/>
              </a:buClr>
              <a:buSzPct val="76000"/>
              <a:buFont typeface="Wingdings 2" pitchFamily="18" charset="2"/>
              <a:buChar char=""/>
            </a:pPr>
            <a:endParaRPr lang="en-US" dirty="0" smtClean="0">
              <a:solidFill>
                <a:srgbClr val="3E3D2D"/>
              </a:solidFill>
              <a:latin typeface="Century Gothic"/>
            </a:endParaRPr>
          </a:p>
        </p:txBody>
      </p:sp>
      <p:sp>
        <p:nvSpPr>
          <p:cNvPr id="14" name="TextBox 13"/>
          <p:cNvSpPr txBox="1"/>
          <p:nvPr/>
        </p:nvSpPr>
        <p:spPr>
          <a:xfrm>
            <a:off x="6184348" y="250677"/>
            <a:ext cx="1945501" cy="307777"/>
          </a:xfrm>
          <a:prstGeom prst="rect">
            <a:avLst/>
          </a:prstGeom>
          <a:noFill/>
        </p:spPr>
        <p:txBody>
          <a:bodyPr wrap="square" rtlCol="0">
            <a:spAutoFit/>
          </a:bodyPr>
          <a:lstStyle/>
          <a:p>
            <a:r>
              <a:rPr lang="en-US" sz="1400" b="1" dirty="0" smtClean="0">
                <a:solidFill>
                  <a:schemeClr val="bg1"/>
                </a:solidFill>
              </a:rPr>
              <a:t>CSDMS-SEN 2016</a:t>
            </a:r>
            <a:endParaRPr lang="en-US" sz="1400" b="1" dirty="0">
              <a:solidFill>
                <a:schemeClr val="bg1"/>
              </a:solidFill>
            </a:endParaRPr>
          </a:p>
        </p:txBody>
      </p:sp>
    </p:spTree>
    <p:extLst>
      <p:ext uri="{BB962C8B-B14F-4D97-AF65-F5344CB8AC3E}">
        <p14:creationId xmlns:p14="http://schemas.microsoft.com/office/powerpoint/2010/main" val="365287919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3974" y="736983"/>
            <a:ext cx="7847692" cy="578783"/>
          </a:xfrm>
        </p:spPr>
        <p:txBody>
          <a:bodyPr>
            <a:noAutofit/>
          </a:bodyPr>
          <a:lstStyle/>
          <a:p>
            <a:r>
              <a:rPr lang="en-US" sz="2800" b="1" dirty="0" smtClean="0">
                <a:solidFill>
                  <a:schemeClr val="accent5"/>
                </a:solidFill>
              </a:rPr>
              <a:t>Challenges in Experimental Surface Science</a:t>
            </a:r>
            <a:endParaRPr lang="en-US" sz="2800" b="1" dirty="0">
              <a:solidFill>
                <a:schemeClr val="accent5"/>
              </a:solidFill>
            </a:endParaRPr>
          </a:p>
        </p:txBody>
      </p:sp>
      <p:sp>
        <p:nvSpPr>
          <p:cNvPr id="5" name="Slide Number Placeholder 4"/>
          <p:cNvSpPr>
            <a:spLocks noGrp="1"/>
          </p:cNvSpPr>
          <p:nvPr>
            <p:ph type="sldNum" sz="quarter" idx="12"/>
          </p:nvPr>
        </p:nvSpPr>
        <p:spPr/>
        <p:txBody>
          <a:bodyPr/>
          <a:lstStyle/>
          <a:p>
            <a:fld id="{EE4968A6-4845-9346-A0C9-394DC7B42F02}" type="slidenum">
              <a:rPr lang="en-US" smtClean="0">
                <a:latin typeface="Century Gothic"/>
              </a:rPr>
              <a:pPr/>
              <a:t>14</a:t>
            </a:fld>
            <a:endParaRPr lang="en-US">
              <a:latin typeface="Century Gothic"/>
            </a:endParaRPr>
          </a:p>
        </p:txBody>
      </p:sp>
      <p:sp>
        <p:nvSpPr>
          <p:cNvPr id="3" name="Rectangle 2"/>
          <p:cNvSpPr/>
          <p:nvPr/>
        </p:nvSpPr>
        <p:spPr>
          <a:xfrm>
            <a:off x="813973" y="1486944"/>
            <a:ext cx="7555435" cy="5306069"/>
          </a:xfrm>
          <a:prstGeom prst="rect">
            <a:avLst/>
          </a:prstGeom>
        </p:spPr>
        <p:txBody>
          <a:bodyPr wrap="square">
            <a:spAutoFit/>
          </a:bodyPr>
          <a:lstStyle/>
          <a:p>
            <a:pPr marL="342900" indent="-274320">
              <a:spcBef>
                <a:spcPct val="20000"/>
              </a:spcBef>
              <a:buClr>
                <a:srgbClr val="94C600"/>
              </a:buClr>
              <a:buSzPct val="76000"/>
              <a:buFont typeface="Wingdings 2" pitchFamily="18" charset="2"/>
              <a:buChar char=""/>
            </a:pPr>
            <a:r>
              <a:rPr lang="en-US" b="1" i="1" dirty="0" smtClean="0">
                <a:solidFill>
                  <a:srgbClr val="3E3D2D"/>
                </a:solidFill>
                <a:latin typeface="Century Gothic"/>
              </a:rPr>
              <a:t>Earthscape </a:t>
            </a:r>
            <a:r>
              <a:rPr lang="en-US" b="1" i="1" dirty="0" smtClean="0">
                <a:solidFill>
                  <a:srgbClr val="3E3D2D"/>
                </a:solidFill>
                <a:latin typeface="Century Gothic"/>
              </a:rPr>
              <a:t>2100</a:t>
            </a:r>
            <a:r>
              <a:rPr lang="en-US" i="1" dirty="0" smtClean="0">
                <a:solidFill>
                  <a:srgbClr val="3E3D2D"/>
                </a:solidFill>
                <a:latin typeface="Century Gothic"/>
              </a:rPr>
              <a:t> (Gary Parker at the 2013 Nagasaki SEN Workshop)</a:t>
            </a:r>
          </a:p>
          <a:p>
            <a:pPr marL="342900" indent="-274320">
              <a:spcBef>
                <a:spcPct val="20000"/>
              </a:spcBef>
              <a:buClr>
                <a:srgbClr val="94C600"/>
              </a:buClr>
              <a:buSzPct val="76000"/>
              <a:buFont typeface="Wingdings 2" pitchFamily="18" charset="2"/>
              <a:buChar char=""/>
            </a:pPr>
            <a:r>
              <a:rPr lang="en-US" sz="1600" b="1" i="1" dirty="0" smtClean="0">
                <a:solidFill>
                  <a:srgbClr val="3E3D2D"/>
                </a:solidFill>
              </a:rPr>
              <a:t>2016 CSDMS:</a:t>
            </a:r>
            <a:r>
              <a:rPr lang="en-US" sz="1600" i="1" dirty="0" smtClean="0">
                <a:solidFill>
                  <a:srgbClr val="3E3D2D"/>
                </a:solidFill>
              </a:rPr>
              <a:t> </a:t>
            </a:r>
            <a:r>
              <a:rPr lang="en-US" sz="1600" i="1" dirty="0" smtClean="0">
                <a:solidFill>
                  <a:srgbClr val="3E3D2D"/>
                </a:solidFill>
              </a:rPr>
              <a:t>Advances </a:t>
            </a:r>
            <a:r>
              <a:rPr lang="en-US" sz="1600" i="1" dirty="0">
                <a:solidFill>
                  <a:srgbClr val="3E3D2D"/>
                </a:solidFill>
              </a:rPr>
              <a:t>in simulating</a:t>
            </a:r>
            <a:r>
              <a:rPr lang="en-US" sz="1600" i="1" dirty="0">
                <a:solidFill>
                  <a:srgbClr val="FF6700"/>
                </a:solidFill>
              </a:rPr>
              <a:t> </a:t>
            </a:r>
            <a:r>
              <a:rPr lang="en-US" sz="1600" b="1" i="1" dirty="0">
                <a:solidFill>
                  <a:srgbClr val="FF6700"/>
                </a:solidFill>
              </a:rPr>
              <a:t>the imprint of climate change on the land and seascapes</a:t>
            </a:r>
            <a:r>
              <a:rPr lang="en-US" sz="1600" i="1" dirty="0">
                <a:solidFill>
                  <a:srgbClr val="3E3D2D"/>
                </a:solidFill>
              </a:rPr>
              <a:t>, including the processes that influence </a:t>
            </a:r>
            <a:r>
              <a:rPr lang="en-US" sz="1600" i="1" dirty="0" smtClean="0">
                <a:solidFill>
                  <a:srgbClr val="3E3D2D"/>
                </a:solidFill>
              </a:rPr>
              <a:t>them</a:t>
            </a:r>
          </a:p>
          <a:p>
            <a:pPr marL="800100" lvl="1" indent="-274320">
              <a:spcBef>
                <a:spcPct val="20000"/>
              </a:spcBef>
              <a:buClr>
                <a:srgbClr val="94C600"/>
              </a:buClr>
              <a:buSzPct val="76000"/>
              <a:buFont typeface="Wingdings 2" pitchFamily="18" charset="2"/>
              <a:buChar char=""/>
            </a:pPr>
            <a:endParaRPr lang="en-US" sz="1600" i="1" dirty="0">
              <a:solidFill>
                <a:srgbClr val="3E3D2D"/>
              </a:solidFill>
            </a:endParaRPr>
          </a:p>
          <a:p>
            <a:pPr marL="800100" lvl="1" indent="-274320">
              <a:spcBef>
                <a:spcPct val="20000"/>
              </a:spcBef>
              <a:buClr>
                <a:srgbClr val="94C600"/>
              </a:buClr>
              <a:buSzPct val="76000"/>
              <a:buFont typeface="Wingdings 2" pitchFamily="18" charset="2"/>
              <a:buChar char=""/>
            </a:pPr>
            <a:endParaRPr lang="en-US" i="1" dirty="0" smtClean="0">
              <a:solidFill>
                <a:srgbClr val="3E3D2D"/>
              </a:solidFill>
              <a:latin typeface="Century Gothic"/>
            </a:endParaRPr>
          </a:p>
          <a:p>
            <a:pPr marL="800100" lvl="1" indent="-274320">
              <a:spcBef>
                <a:spcPct val="20000"/>
              </a:spcBef>
              <a:buClr>
                <a:srgbClr val="94C600"/>
              </a:buClr>
              <a:buSzPct val="76000"/>
              <a:buFont typeface="Wingdings 2" pitchFamily="18" charset="2"/>
              <a:buChar char=""/>
            </a:pPr>
            <a:endParaRPr lang="en-US" i="1" dirty="0">
              <a:solidFill>
                <a:srgbClr val="3E3D2D"/>
              </a:solidFill>
              <a:latin typeface="Century Gothic"/>
            </a:endParaRPr>
          </a:p>
          <a:p>
            <a:pPr marL="800100" lvl="1" indent="-274320">
              <a:spcBef>
                <a:spcPct val="20000"/>
              </a:spcBef>
              <a:buClr>
                <a:srgbClr val="94C600"/>
              </a:buClr>
              <a:buSzPct val="76000"/>
              <a:buFont typeface="Wingdings 2" pitchFamily="18" charset="2"/>
              <a:buChar char=""/>
            </a:pPr>
            <a:endParaRPr lang="en-US" i="1" dirty="0" smtClean="0">
              <a:solidFill>
                <a:srgbClr val="3E3D2D"/>
              </a:solidFill>
              <a:latin typeface="Century Gothic"/>
            </a:endParaRPr>
          </a:p>
          <a:p>
            <a:pPr marL="800100" lvl="1" indent="-274320">
              <a:spcBef>
                <a:spcPct val="20000"/>
              </a:spcBef>
              <a:buClr>
                <a:srgbClr val="94C600"/>
              </a:buClr>
              <a:buSzPct val="76000"/>
              <a:buFont typeface="Wingdings 2" pitchFamily="18" charset="2"/>
              <a:buChar char=""/>
            </a:pPr>
            <a:endParaRPr lang="en-US" i="1" dirty="0">
              <a:solidFill>
                <a:srgbClr val="3E3D2D"/>
              </a:solidFill>
              <a:latin typeface="Century Gothic"/>
            </a:endParaRPr>
          </a:p>
          <a:p>
            <a:pPr marL="800100" lvl="1" indent="-274320">
              <a:spcBef>
                <a:spcPct val="20000"/>
              </a:spcBef>
              <a:buClr>
                <a:srgbClr val="94C600"/>
              </a:buClr>
              <a:buSzPct val="76000"/>
              <a:buFont typeface="Wingdings 2" pitchFamily="18" charset="2"/>
              <a:buChar char=""/>
            </a:pPr>
            <a:endParaRPr lang="en-US" i="1" dirty="0" smtClean="0">
              <a:solidFill>
                <a:srgbClr val="3E3D2D"/>
              </a:solidFill>
              <a:latin typeface="Century Gothic"/>
            </a:endParaRPr>
          </a:p>
          <a:p>
            <a:pPr marL="800100" lvl="1" indent="-274320">
              <a:spcBef>
                <a:spcPct val="20000"/>
              </a:spcBef>
              <a:buClr>
                <a:srgbClr val="94C600"/>
              </a:buClr>
              <a:buSzPct val="76000"/>
              <a:buFont typeface="Wingdings 2" pitchFamily="18" charset="2"/>
              <a:buChar char=""/>
            </a:pPr>
            <a:endParaRPr lang="en-US" i="1" dirty="0" smtClean="0">
              <a:solidFill>
                <a:srgbClr val="3E3D2D"/>
              </a:solidFill>
              <a:latin typeface="Century Gothic"/>
            </a:endParaRPr>
          </a:p>
          <a:p>
            <a:pPr marL="342900" indent="-274320">
              <a:spcBef>
                <a:spcPct val="20000"/>
              </a:spcBef>
              <a:buClr>
                <a:srgbClr val="94C600"/>
              </a:buClr>
              <a:buSzPct val="76000"/>
              <a:buFont typeface="Wingdings 2" pitchFamily="18" charset="2"/>
              <a:buChar char=""/>
            </a:pPr>
            <a:r>
              <a:rPr lang="en-US" b="1" i="1" dirty="0" smtClean="0">
                <a:solidFill>
                  <a:srgbClr val="3E3D2D"/>
                </a:solidFill>
              </a:rPr>
              <a:t>Challenges </a:t>
            </a:r>
            <a:r>
              <a:rPr lang="en-US" b="1" i="1" dirty="0">
                <a:solidFill>
                  <a:srgbClr val="3E3D2D"/>
                </a:solidFill>
              </a:rPr>
              <a:t>in experimental surface science require data </a:t>
            </a:r>
            <a:r>
              <a:rPr lang="en-US" b="1" i="1" dirty="0" smtClean="0">
                <a:solidFill>
                  <a:srgbClr val="3E3D2D"/>
                </a:solidFill>
              </a:rPr>
              <a:t>synthesis and experimentalist-modeler collaborations:</a:t>
            </a:r>
            <a:endParaRPr lang="en-US" b="1" i="1" dirty="0">
              <a:solidFill>
                <a:srgbClr val="3E3D2D"/>
              </a:solidFill>
            </a:endParaRPr>
          </a:p>
          <a:p>
            <a:pPr marL="800100" lvl="1" indent="-274320">
              <a:spcBef>
                <a:spcPct val="20000"/>
              </a:spcBef>
              <a:buClr>
                <a:srgbClr val="94C600"/>
              </a:buClr>
              <a:buSzPct val="76000"/>
              <a:buFont typeface="Wingdings 2" pitchFamily="18" charset="2"/>
              <a:buChar char=""/>
            </a:pPr>
            <a:r>
              <a:rPr lang="en-US" sz="1600" i="1" dirty="0">
                <a:solidFill>
                  <a:srgbClr val="3E3D2D"/>
                </a:solidFill>
              </a:rPr>
              <a:t>Repeatability</a:t>
            </a:r>
          </a:p>
          <a:p>
            <a:pPr marL="800100" lvl="1" indent="-274320">
              <a:spcBef>
                <a:spcPct val="20000"/>
              </a:spcBef>
              <a:buClr>
                <a:srgbClr val="94C600"/>
              </a:buClr>
              <a:buSzPct val="76000"/>
              <a:buFont typeface="Wingdings 2" pitchFamily="18" charset="2"/>
              <a:buChar char=""/>
            </a:pPr>
            <a:r>
              <a:rPr lang="en-US" sz="1600" b="1" i="1" dirty="0">
                <a:solidFill>
                  <a:srgbClr val="3E3D2D"/>
                </a:solidFill>
              </a:rPr>
              <a:t>Scalability</a:t>
            </a:r>
          </a:p>
          <a:p>
            <a:pPr marL="800100" lvl="1" indent="-274320">
              <a:spcBef>
                <a:spcPct val="20000"/>
              </a:spcBef>
              <a:buClr>
                <a:srgbClr val="94C600"/>
              </a:buClr>
              <a:buSzPct val="76000"/>
              <a:buFont typeface="Wingdings 2" pitchFamily="18" charset="2"/>
              <a:buChar char=""/>
            </a:pPr>
            <a:r>
              <a:rPr lang="en-US" sz="1600" b="1" i="1" dirty="0">
                <a:solidFill>
                  <a:srgbClr val="3E3D2D"/>
                </a:solidFill>
              </a:rPr>
              <a:t>Autogenic vs. Allogenic Processes</a:t>
            </a:r>
          </a:p>
          <a:p>
            <a:pPr marL="800100" lvl="1" indent="-274320">
              <a:spcBef>
                <a:spcPct val="20000"/>
              </a:spcBef>
              <a:buClr>
                <a:srgbClr val="94C600"/>
              </a:buClr>
              <a:buSzPct val="76000"/>
              <a:buFont typeface="Wingdings 2" pitchFamily="18" charset="2"/>
              <a:buChar char=""/>
            </a:pPr>
            <a:endParaRPr lang="en-US" i="1" dirty="0" smtClean="0">
              <a:solidFill>
                <a:srgbClr val="3E3D2D"/>
              </a:solidFill>
              <a:latin typeface="Century Gothic"/>
            </a:endParaRPr>
          </a:p>
        </p:txBody>
      </p:sp>
      <p:sp>
        <p:nvSpPr>
          <p:cNvPr id="14" name="TextBox 13"/>
          <p:cNvSpPr txBox="1"/>
          <p:nvPr/>
        </p:nvSpPr>
        <p:spPr>
          <a:xfrm>
            <a:off x="6184348" y="250677"/>
            <a:ext cx="1945501" cy="307777"/>
          </a:xfrm>
          <a:prstGeom prst="rect">
            <a:avLst/>
          </a:prstGeom>
          <a:noFill/>
        </p:spPr>
        <p:txBody>
          <a:bodyPr wrap="square" rtlCol="0">
            <a:spAutoFit/>
          </a:bodyPr>
          <a:lstStyle/>
          <a:p>
            <a:r>
              <a:rPr lang="en-US" sz="1400" b="1" dirty="0" smtClean="0">
                <a:solidFill>
                  <a:schemeClr val="bg1"/>
                </a:solidFill>
              </a:rPr>
              <a:t>CSDMS-SEN 2016</a:t>
            </a:r>
            <a:endParaRPr lang="en-US" sz="1400" b="1" dirty="0">
              <a:solidFill>
                <a:schemeClr val="bg1"/>
              </a:solidFill>
            </a:endParaRPr>
          </a:p>
        </p:txBody>
      </p:sp>
      <p:pic>
        <p:nvPicPr>
          <p:cNvPr id="4" name="Picture 3" descr="screenshot_22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3493" y="2767337"/>
            <a:ext cx="3341995" cy="1986457"/>
          </a:xfrm>
          <a:prstGeom prst="rect">
            <a:avLst/>
          </a:prstGeom>
        </p:spPr>
      </p:pic>
    </p:spTree>
    <p:extLst>
      <p:ext uri="{BB962C8B-B14F-4D97-AF65-F5344CB8AC3E}">
        <p14:creationId xmlns:p14="http://schemas.microsoft.com/office/powerpoint/2010/main" val="352719794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3149" y="736983"/>
            <a:ext cx="7957086" cy="578783"/>
          </a:xfrm>
        </p:spPr>
        <p:txBody>
          <a:bodyPr>
            <a:noAutofit/>
          </a:bodyPr>
          <a:lstStyle/>
          <a:p>
            <a:r>
              <a:rPr lang="en-US" sz="2800" b="1" dirty="0" smtClean="0">
                <a:solidFill>
                  <a:schemeClr val="bg1"/>
                </a:solidFill>
              </a:rPr>
              <a:t>Arctic: A delta prograding an ice-cover lake</a:t>
            </a:r>
            <a:endParaRPr lang="en-US" sz="2800" b="1" dirty="0">
              <a:solidFill>
                <a:schemeClr val="bg1"/>
              </a:solidFill>
            </a:endParaRPr>
          </a:p>
        </p:txBody>
      </p:sp>
      <p:sp>
        <p:nvSpPr>
          <p:cNvPr id="5" name="Slide Number Placeholder 4"/>
          <p:cNvSpPr>
            <a:spLocks noGrp="1"/>
          </p:cNvSpPr>
          <p:nvPr>
            <p:ph type="sldNum" sz="quarter" idx="12"/>
          </p:nvPr>
        </p:nvSpPr>
        <p:spPr/>
        <p:txBody>
          <a:bodyPr/>
          <a:lstStyle/>
          <a:p>
            <a:fld id="{EE4968A6-4845-9346-A0C9-394DC7B42F02}" type="slidenum">
              <a:rPr lang="en-US" smtClean="0">
                <a:latin typeface="Century Gothic"/>
              </a:rPr>
              <a:pPr/>
              <a:t>15</a:t>
            </a:fld>
            <a:endParaRPr lang="en-US">
              <a:latin typeface="Century Gothic"/>
            </a:endParaRPr>
          </a:p>
        </p:txBody>
      </p:sp>
      <p:sp>
        <p:nvSpPr>
          <p:cNvPr id="12" name="TextBox 11"/>
          <p:cNvSpPr txBox="1"/>
          <p:nvPr/>
        </p:nvSpPr>
        <p:spPr>
          <a:xfrm>
            <a:off x="6184348" y="250677"/>
            <a:ext cx="1945501" cy="307777"/>
          </a:xfrm>
          <a:prstGeom prst="rect">
            <a:avLst/>
          </a:prstGeom>
          <a:noFill/>
        </p:spPr>
        <p:txBody>
          <a:bodyPr wrap="square" rtlCol="0">
            <a:spAutoFit/>
          </a:bodyPr>
          <a:lstStyle/>
          <a:p>
            <a:r>
              <a:rPr lang="en-US" sz="1400" b="1" dirty="0" smtClean="0">
                <a:solidFill>
                  <a:prstClr val="white"/>
                </a:solidFill>
                <a:latin typeface="Century Gothic"/>
              </a:rPr>
              <a:t>CSDMS-SEN 2016</a:t>
            </a:r>
            <a:endParaRPr lang="en-US" sz="1400" b="1" dirty="0">
              <a:solidFill>
                <a:prstClr val="white"/>
              </a:solidFill>
              <a:latin typeface="Century Gothic"/>
            </a:endParaRPr>
          </a:p>
        </p:txBody>
      </p:sp>
      <p:sp>
        <p:nvSpPr>
          <p:cNvPr id="14" name="TextBox 13"/>
          <p:cNvSpPr txBox="1"/>
          <p:nvPr/>
        </p:nvSpPr>
        <p:spPr>
          <a:xfrm>
            <a:off x="720394" y="1493777"/>
            <a:ext cx="7409455" cy="369332"/>
          </a:xfrm>
          <a:prstGeom prst="rect">
            <a:avLst/>
          </a:prstGeom>
          <a:noFill/>
        </p:spPr>
        <p:txBody>
          <a:bodyPr wrap="square" rtlCol="0">
            <a:spAutoFit/>
          </a:bodyPr>
          <a:lstStyle/>
          <a:p>
            <a:r>
              <a:rPr lang="en-US" b="1" dirty="0" smtClean="0">
                <a:solidFill>
                  <a:prstClr val="white"/>
                </a:solidFill>
                <a:latin typeface="Century Gothic"/>
              </a:rPr>
              <a:t>Jan 2016, No name basin (0.9 m x 0.5 m)</a:t>
            </a:r>
            <a:endParaRPr lang="en-US" b="1" dirty="0">
              <a:solidFill>
                <a:prstClr val="white"/>
              </a:solidFill>
              <a:latin typeface="Century Gothic"/>
            </a:endParaRPr>
          </a:p>
        </p:txBody>
      </p:sp>
      <p:sp>
        <p:nvSpPr>
          <p:cNvPr id="10" name="TextBox 9"/>
          <p:cNvSpPr txBox="1"/>
          <p:nvPr/>
        </p:nvSpPr>
        <p:spPr>
          <a:xfrm>
            <a:off x="720394" y="522081"/>
            <a:ext cx="4506258" cy="369332"/>
          </a:xfrm>
          <a:prstGeom prst="rect">
            <a:avLst/>
          </a:prstGeom>
          <a:noFill/>
        </p:spPr>
        <p:txBody>
          <a:bodyPr wrap="none" rtlCol="0">
            <a:spAutoFit/>
          </a:bodyPr>
          <a:lstStyle/>
          <a:p>
            <a:r>
              <a:rPr lang="en-US" b="1" i="1" dirty="0" smtClean="0">
                <a:solidFill>
                  <a:srgbClr val="FF6700"/>
                </a:solidFill>
                <a:latin typeface="Century Gothic"/>
              </a:rPr>
              <a:t>Earthscape Imprint of Climate Change</a:t>
            </a:r>
            <a:endParaRPr lang="en-US" b="1" i="1" dirty="0">
              <a:solidFill>
                <a:srgbClr val="FF6700"/>
              </a:solidFill>
              <a:latin typeface="Century Gothic"/>
            </a:endParaRPr>
          </a:p>
        </p:txBody>
      </p:sp>
      <p:pic>
        <p:nvPicPr>
          <p:cNvPr id="6" name="Picture 5" descr="screenshot_6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675" y="2101433"/>
            <a:ext cx="3719248" cy="3900498"/>
          </a:xfrm>
          <a:prstGeom prst="rect">
            <a:avLst/>
          </a:prstGeom>
        </p:spPr>
      </p:pic>
      <p:pic>
        <p:nvPicPr>
          <p:cNvPr id="8" name="Picture 7" descr="screenshot_6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1634" y="2097598"/>
            <a:ext cx="4553737" cy="3904334"/>
          </a:xfrm>
          <a:prstGeom prst="rect">
            <a:avLst/>
          </a:prstGeom>
        </p:spPr>
      </p:pic>
      <p:sp>
        <p:nvSpPr>
          <p:cNvPr id="9" name="TextBox 8"/>
          <p:cNvSpPr txBox="1"/>
          <p:nvPr/>
        </p:nvSpPr>
        <p:spPr>
          <a:xfrm>
            <a:off x="613149" y="6063059"/>
            <a:ext cx="7409455" cy="369332"/>
          </a:xfrm>
          <a:prstGeom prst="rect">
            <a:avLst/>
          </a:prstGeom>
          <a:noFill/>
        </p:spPr>
        <p:txBody>
          <a:bodyPr wrap="square" rtlCol="0">
            <a:spAutoFit/>
          </a:bodyPr>
          <a:lstStyle/>
          <a:p>
            <a:r>
              <a:rPr lang="en-US" b="1" dirty="0" smtClean="0">
                <a:solidFill>
                  <a:prstClr val="white"/>
                </a:solidFill>
                <a:latin typeface="Century Gothic"/>
              </a:rPr>
              <a:t>Ye Jin Lim (MS student in UT)</a:t>
            </a:r>
            <a:endParaRPr lang="en-US" b="1" dirty="0">
              <a:solidFill>
                <a:prstClr val="white"/>
              </a:solidFill>
              <a:latin typeface="Century Gothic"/>
            </a:endParaRPr>
          </a:p>
        </p:txBody>
      </p:sp>
    </p:spTree>
    <p:extLst>
      <p:ext uri="{BB962C8B-B14F-4D97-AF65-F5344CB8AC3E}">
        <p14:creationId xmlns:p14="http://schemas.microsoft.com/office/powerpoint/2010/main" val="332270889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3149" y="736983"/>
            <a:ext cx="7957086" cy="578783"/>
          </a:xfrm>
        </p:spPr>
        <p:txBody>
          <a:bodyPr>
            <a:noAutofit/>
          </a:bodyPr>
          <a:lstStyle/>
          <a:p>
            <a:r>
              <a:rPr lang="en-US" sz="2800" b="1" dirty="0" smtClean="0">
                <a:solidFill>
                  <a:schemeClr val="bg1"/>
                </a:solidFill>
              </a:rPr>
              <a:t>Arctic: A delta prograding an ice-cover lake</a:t>
            </a:r>
            <a:endParaRPr lang="en-US" sz="2800" b="1" dirty="0">
              <a:solidFill>
                <a:schemeClr val="bg1"/>
              </a:solidFill>
            </a:endParaRPr>
          </a:p>
        </p:txBody>
      </p:sp>
      <p:sp>
        <p:nvSpPr>
          <p:cNvPr id="5" name="Slide Number Placeholder 4"/>
          <p:cNvSpPr>
            <a:spLocks noGrp="1"/>
          </p:cNvSpPr>
          <p:nvPr>
            <p:ph type="sldNum" sz="quarter" idx="12"/>
          </p:nvPr>
        </p:nvSpPr>
        <p:spPr/>
        <p:txBody>
          <a:bodyPr/>
          <a:lstStyle/>
          <a:p>
            <a:fld id="{EE4968A6-4845-9346-A0C9-394DC7B42F02}" type="slidenum">
              <a:rPr lang="en-US" smtClean="0">
                <a:latin typeface="Century Gothic"/>
              </a:rPr>
              <a:pPr/>
              <a:t>16</a:t>
            </a:fld>
            <a:endParaRPr lang="en-US">
              <a:latin typeface="Century Gothic"/>
            </a:endParaRPr>
          </a:p>
        </p:txBody>
      </p:sp>
      <p:sp>
        <p:nvSpPr>
          <p:cNvPr id="4" name="TextBox 3"/>
          <p:cNvSpPr txBox="1"/>
          <p:nvPr/>
        </p:nvSpPr>
        <p:spPr>
          <a:xfrm>
            <a:off x="1160404" y="5390355"/>
            <a:ext cx="2404427" cy="369332"/>
          </a:xfrm>
          <a:prstGeom prst="rect">
            <a:avLst/>
          </a:prstGeom>
          <a:noFill/>
        </p:spPr>
        <p:txBody>
          <a:bodyPr wrap="square" rtlCol="0">
            <a:spAutoFit/>
          </a:bodyPr>
          <a:lstStyle/>
          <a:p>
            <a:r>
              <a:rPr lang="en-US" b="1" dirty="0" smtClean="0">
                <a:solidFill>
                  <a:srgbClr val="94C600"/>
                </a:solidFill>
                <a:latin typeface="Century Gothic"/>
              </a:rPr>
              <a:t>No ice-cover</a:t>
            </a:r>
            <a:endParaRPr lang="en-US" b="1" dirty="0">
              <a:solidFill>
                <a:srgbClr val="94C600"/>
              </a:solidFill>
              <a:latin typeface="Century Gothic"/>
            </a:endParaRPr>
          </a:p>
        </p:txBody>
      </p:sp>
      <p:sp>
        <p:nvSpPr>
          <p:cNvPr id="11" name="TextBox 10"/>
          <p:cNvSpPr txBox="1"/>
          <p:nvPr/>
        </p:nvSpPr>
        <p:spPr>
          <a:xfrm>
            <a:off x="5607711" y="5413330"/>
            <a:ext cx="2522138" cy="369332"/>
          </a:xfrm>
          <a:prstGeom prst="rect">
            <a:avLst/>
          </a:prstGeom>
          <a:noFill/>
        </p:spPr>
        <p:txBody>
          <a:bodyPr wrap="square" rtlCol="0">
            <a:spAutoFit/>
          </a:bodyPr>
          <a:lstStyle/>
          <a:p>
            <a:r>
              <a:rPr lang="en-US" b="1" dirty="0" smtClean="0">
                <a:solidFill>
                  <a:srgbClr val="94C600"/>
                </a:solidFill>
                <a:latin typeface="Century Gothic"/>
              </a:rPr>
              <a:t>Ice-cover</a:t>
            </a:r>
            <a:endParaRPr lang="en-US" b="1" dirty="0">
              <a:solidFill>
                <a:srgbClr val="94C600"/>
              </a:solidFill>
              <a:latin typeface="Century Gothic"/>
            </a:endParaRPr>
          </a:p>
        </p:txBody>
      </p:sp>
      <p:sp>
        <p:nvSpPr>
          <p:cNvPr id="12" name="TextBox 11"/>
          <p:cNvSpPr txBox="1"/>
          <p:nvPr/>
        </p:nvSpPr>
        <p:spPr>
          <a:xfrm>
            <a:off x="6184348" y="250677"/>
            <a:ext cx="1945501" cy="307777"/>
          </a:xfrm>
          <a:prstGeom prst="rect">
            <a:avLst/>
          </a:prstGeom>
          <a:noFill/>
        </p:spPr>
        <p:txBody>
          <a:bodyPr wrap="square" rtlCol="0">
            <a:spAutoFit/>
          </a:bodyPr>
          <a:lstStyle/>
          <a:p>
            <a:r>
              <a:rPr lang="en-US" sz="1400" b="1" dirty="0" smtClean="0">
                <a:solidFill>
                  <a:prstClr val="white"/>
                </a:solidFill>
                <a:latin typeface="Century Gothic"/>
              </a:rPr>
              <a:t>CSDMS-SEN 2016</a:t>
            </a:r>
            <a:endParaRPr lang="en-US" sz="1400" b="1" dirty="0">
              <a:solidFill>
                <a:prstClr val="white"/>
              </a:solidFill>
              <a:latin typeface="Century Gothic"/>
            </a:endParaRPr>
          </a:p>
        </p:txBody>
      </p:sp>
      <p:sp>
        <p:nvSpPr>
          <p:cNvPr id="14" name="TextBox 13"/>
          <p:cNvSpPr txBox="1"/>
          <p:nvPr/>
        </p:nvSpPr>
        <p:spPr>
          <a:xfrm>
            <a:off x="720394" y="1493777"/>
            <a:ext cx="7409455" cy="369332"/>
          </a:xfrm>
          <a:prstGeom prst="rect">
            <a:avLst/>
          </a:prstGeom>
          <a:noFill/>
        </p:spPr>
        <p:txBody>
          <a:bodyPr wrap="square" rtlCol="0">
            <a:spAutoFit/>
          </a:bodyPr>
          <a:lstStyle/>
          <a:p>
            <a:r>
              <a:rPr lang="en-US" b="1" dirty="0" smtClean="0">
                <a:solidFill>
                  <a:prstClr val="white"/>
                </a:solidFill>
                <a:latin typeface="Century Gothic"/>
              </a:rPr>
              <a:t>Jan 2016, No name basin (0.9 m x 0.5 m)</a:t>
            </a:r>
            <a:endParaRPr lang="en-US" b="1" dirty="0">
              <a:solidFill>
                <a:prstClr val="white"/>
              </a:solidFill>
              <a:latin typeface="Century Gothic"/>
            </a:endParaRPr>
          </a:p>
        </p:txBody>
      </p:sp>
      <p:pic>
        <p:nvPicPr>
          <p:cNvPr id="3" name="ID_14_GoPro.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12349" y="2010143"/>
            <a:ext cx="4114800" cy="3086100"/>
          </a:xfrm>
          <a:prstGeom prst="rect">
            <a:avLst/>
          </a:prstGeom>
        </p:spPr>
      </p:pic>
      <p:pic>
        <p:nvPicPr>
          <p:cNvPr id="7" name="ID_15_GoPro.mo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4527149" y="2010143"/>
            <a:ext cx="4114800" cy="3086101"/>
          </a:xfrm>
          <a:prstGeom prst="rect">
            <a:avLst/>
          </a:prstGeom>
        </p:spPr>
      </p:pic>
      <p:sp>
        <p:nvSpPr>
          <p:cNvPr id="10" name="TextBox 9"/>
          <p:cNvSpPr txBox="1"/>
          <p:nvPr/>
        </p:nvSpPr>
        <p:spPr>
          <a:xfrm>
            <a:off x="720394" y="522081"/>
            <a:ext cx="4506258" cy="369332"/>
          </a:xfrm>
          <a:prstGeom prst="rect">
            <a:avLst/>
          </a:prstGeom>
          <a:noFill/>
        </p:spPr>
        <p:txBody>
          <a:bodyPr wrap="none" rtlCol="0">
            <a:spAutoFit/>
          </a:bodyPr>
          <a:lstStyle/>
          <a:p>
            <a:r>
              <a:rPr lang="en-US" b="1" i="1" dirty="0" smtClean="0">
                <a:solidFill>
                  <a:schemeClr val="accent3"/>
                </a:solidFill>
              </a:rPr>
              <a:t>Earthscape Imprint of Climate Change</a:t>
            </a:r>
            <a:endParaRPr lang="en-US" b="1" i="1" dirty="0">
              <a:solidFill>
                <a:schemeClr val="accent3"/>
              </a:solidFill>
            </a:endParaRPr>
          </a:p>
        </p:txBody>
      </p:sp>
    </p:spTree>
    <p:extLst>
      <p:ext uri="{BB962C8B-B14F-4D97-AF65-F5344CB8AC3E}">
        <p14:creationId xmlns:p14="http://schemas.microsoft.com/office/powerpoint/2010/main" val="276439483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video>
              <p:cMediaNode vol="80000">
                <p:cTn id="13" fill="hold" display="0">
                  <p:stCondLst>
                    <p:cond delay="indefinite"/>
                  </p:stCondLst>
                </p:cTn>
                <p:tgtEl>
                  <p:spTgt spid="7"/>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3149" y="736983"/>
            <a:ext cx="7957086" cy="578783"/>
          </a:xfrm>
        </p:spPr>
        <p:txBody>
          <a:bodyPr>
            <a:noAutofit/>
          </a:bodyPr>
          <a:lstStyle/>
          <a:p>
            <a:r>
              <a:rPr lang="en-US" sz="2800" b="1" dirty="0" smtClean="0">
                <a:solidFill>
                  <a:schemeClr val="bg1"/>
                </a:solidFill>
              </a:rPr>
              <a:t>Arctic: A delta prograding an ice-cover lake</a:t>
            </a:r>
            <a:endParaRPr lang="en-US" sz="2800" b="1" dirty="0">
              <a:solidFill>
                <a:schemeClr val="bg1"/>
              </a:solidFill>
            </a:endParaRPr>
          </a:p>
        </p:txBody>
      </p:sp>
      <p:sp>
        <p:nvSpPr>
          <p:cNvPr id="5" name="Slide Number Placeholder 4"/>
          <p:cNvSpPr>
            <a:spLocks noGrp="1"/>
          </p:cNvSpPr>
          <p:nvPr>
            <p:ph type="sldNum" sz="quarter" idx="12"/>
          </p:nvPr>
        </p:nvSpPr>
        <p:spPr/>
        <p:txBody>
          <a:bodyPr/>
          <a:lstStyle/>
          <a:p>
            <a:fld id="{EE4968A6-4845-9346-A0C9-394DC7B42F02}" type="slidenum">
              <a:rPr lang="en-US" smtClean="0">
                <a:latin typeface="Century Gothic"/>
              </a:rPr>
              <a:pPr/>
              <a:t>17</a:t>
            </a:fld>
            <a:endParaRPr lang="en-US">
              <a:latin typeface="Century Gothic"/>
            </a:endParaRPr>
          </a:p>
        </p:txBody>
      </p:sp>
      <p:sp>
        <p:nvSpPr>
          <p:cNvPr id="4" name="TextBox 3"/>
          <p:cNvSpPr txBox="1"/>
          <p:nvPr/>
        </p:nvSpPr>
        <p:spPr>
          <a:xfrm>
            <a:off x="1160404" y="5390355"/>
            <a:ext cx="2404427" cy="369332"/>
          </a:xfrm>
          <a:prstGeom prst="rect">
            <a:avLst/>
          </a:prstGeom>
          <a:noFill/>
        </p:spPr>
        <p:txBody>
          <a:bodyPr wrap="square" rtlCol="0">
            <a:spAutoFit/>
          </a:bodyPr>
          <a:lstStyle/>
          <a:p>
            <a:r>
              <a:rPr lang="en-US" b="1" dirty="0" smtClean="0">
                <a:solidFill>
                  <a:srgbClr val="94C600"/>
                </a:solidFill>
                <a:latin typeface="Century Gothic"/>
              </a:rPr>
              <a:t>No ice-cover</a:t>
            </a:r>
            <a:endParaRPr lang="en-US" b="1" dirty="0">
              <a:solidFill>
                <a:srgbClr val="94C600"/>
              </a:solidFill>
              <a:latin typeface="Century Gothic"/>
            </a:endParaRPr>
          </a:p>
        </p:txBody>
      </p:sp>
      <p:sp>
        <p:nvSpPr>
          <p:cNvPr id="11" name="TextBox 10"/>
          <p:cNvSpPr txBox="1"/>
          <p:nvPr/>
        </p:nvSpPr>
        <p:spPr>
          <a:xfrm>
            <a:off x="5607711" y="5413330"/>
            <a:ext cx="2522138" cy="369332"/>
          </a:xfrm>
          <a:prstGeom prst="rect">
            <a:avLst/>
          </a:prstGeom>
          <a:noFill/>
        </p:spPr>
        <p:txBody>
          <a:bodyPr wrap="square" rtlCol="0">
            <a:spAutoFit/>
          </a:bodyPr>
          <a:lstStyle/>
          <a:p>
            <a:r>
              <a:rPr lang="en-US" b="1" dirty="0" smtClean="0">
                <a:solidFill>
                  <a:srgbClr val="94C600"/>
                </a:solidFill>
                <a:latin typeface="Century Gothic"/>
              </a:rPr>
              <a:t>Ice-cover</a:t>
            </a:r>
            <a:endParaRPr lang="en-US" b="1" dirty="0">
              <a:solidFill>
                <a:srgbClr val="94C600"/>
              </a:solidFill>
              <a:latin typeface="Century Gothic"/>
            </a:endParaRPr>
          </a:p>
        </p:txBody>
      </p:sp>
      <p:sp>
        <p:nvSpPr>
          <p:cNvPr id="12" name="TextBox 11"/>
          <p:cNvSpPr txBox="1"/>
          <p:nvPr/>
        </p:nvSpPr>
        <p:spPr>
          <a:xfrm>
            <a:off x="6184348" y="250677"/>
            <a:ext cx="1945501" cy="307777"/>
          </a:xfrm>
          <a:prstGeom prst="rect">
            <a:avLst/>
          </a:prstGeom>
          <a:noFill/>
        </p:spPr>
        <p:txBody>
          <a:bodyPr wrap="square" rtlCol="0">
            <a:spAutoFit/>
          </a:bodyPr>
          <a:lstStyle/>
          <a:p>
            <a:r>
              <a:rPr lang="en-US" sz="1400" b="1" dirty="0" smtClean="0">
                <a:solidFill>
                  <a:prstClr val="white"/>
                </a:solidFill>
                <a:latin typeface="Century Gothic"/>
              </a:rPr>
              <a:t>CSDMS-SEN 2016</a:t>
            </a:r>
            <a:endParaRPr lang="en-US" sz="1400" b="1" dirty="0">
              <a:solidFill>
                <a:prstClr val="white"/>
              </a:solidFill>
              <a:latin typeface="Century Gothic"/>
            </a:endParaRPr>
          </a:p>
        </p:txBody>
      </p:sp>
      <p:sp>
        <p:nvSpPr>
          <p:cNvPr id="14" name="TextBox 13"/>
          <p:cNvSpPr txBox="1"/>
          <p:nvPr/>
        </p:nvSpPr>
        <p:spPr>
          <a:xfrm>
            <a:off x="720394" y="1493777"/>
            <a:ext cx="7409455" cy="369332"/>
          </a:xfrm>
          <a:prstGeom prst="rect">
            <a:avLst/>
          </a:prstGeom>
          <a:noFill/>
        </p:spPr>
        <p:txBody>
          <a:bodyPr wrap="square" rtlCol="0">
            <a:spAutoFit/>
          </a:bodyPr>
          <a:lstStyle/>
          <a:p>
            <a:r>
              <a:rPr lang="en-US" b="1" dirty="0" smtClean="0">
                <a:solidFill>
                  <a:prstClr val="white"/>
                </a:solidFill>
                <a:latin typeface="Century Gothic"/>
              </a:rPr>
              <a:t>Jan 2016, No name basin (0.9 m x 0.5 m)</a:t>
            </a:r>
            <a:endParaRPr lang="en-US" b="1" dirty="0">
              <a:solidFill>
                <a:prstClr val="white"/>
              </a:solidFill>
              <a:latin typeface="Century Gothic"/>
            </a:endParaRPr>
          </a:p>
        </p:txBody>
      </p:sp>
      <p:pic>
        <p:nvPicPr>
          <p:cNvPr id="6" name="Picture 5" descr="screenshot_21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149" y="2020147"/>
            <a:ext cx="3246957" cy="3343592"/>
          </a:xfrm>
          <a:prstGeom prst="rect">
            <a:avLst/>
          </a:prstGeom>
        </p:spPr>
      </p:pic>
      <p:pic>
        <p:nvPicPr>
          <p:cNvPr id="8" name="Picture 7" descr="screenshot_2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5713" y="2009225"/>
            <a:ext cx="3257281" cy="3354514"/>
          </a:xfrm>
          <a:prstGeom prst="rect">
            <a:avLst/>
          </a:prstGeom>
        </p:spPr>
      </p:pic>
      <p:sp>
        <p:nvSpPr>
          <p:cNvPr id="13" name="TextBox 12"/>
          <p:cNvSpPr txBox="1"/>
          <p:nvPr/>
        </p:nvSpPr>
        <p:spPr>
          <a:xfrm>
            <a:off x="477484" y="5897372"/>
            <a:ext cx="7762371" cy="830997"/>
          </a:xfrm>
          <a:prstGeom prst="rect">
            <a:avLst/>
          </a:prstGeom>
          <a:noFill/>
        </p:spPr>
        <p:txBody>
          <a:bodyPr wrap="none" rtlCol="0">
            <a:spAutoFit/>
          </a:bodyPr>
          <a:lstStyle/>
          <a:p>
            <a:pPr algn="ctr"/>
            <a:r>
              <a:rPr lang="en-US" sz="2400" b="1" i="1" dirty="0" smtClean="0">
                <a:solidFill>
                  <a:schemeClr val="accent3"/>
                </a:solidFill>
              </a:rPr>
              <a:t>Observation of core processes through Experiment</a:t>
            </a:r>
          </a:p>
          <a:p>
            <a:pPr algn="ctr"/>
            <a:r>
              <a:rPr lang="en-US" sz="2400" b="1" i="1" dirty="0" smtClean="0">
                <a:solidFill>
                  <a:schemeClr val="accent3"/>
                </a:solidFill>
              </a:rPr>
              <a:t>High-resolution data to support ideas</a:t>
            </a:r>
            <a:endParaRPr lang="en-US" sz="2400" b="1" i="1" dirty="0">
              <a:solidFill>
                <a:schemeClr val="accent3"/>
              </a:solidFill>
            </a:endParaRPr>
          </a:p>
        </p:txBody>
      </p:sp>
      <p:sp>
        <p:nvSpPr>
          <p:cNvPr id="16" name="TextBox 15"/>
          <p:cNvSpPr txBox="1"/>
          <p:nvPr/>
        </p:nvSpPr>
        <p:spPr>
          <a:xfrm>
            <a:off x="720394" y="522081"/>
            <a:ext cx="4506258" cy="369332"/>
          </a:xfrm>
          <a:prstGeom prst="rect">
            <a:avLst/>
          </a:prstGeom>
          <a:noFill/>
        </p:spPr>
        <p:txBody>
          <a:bodyPr wrap="none" rtlCol="0">
            <a:spAutoFit/>
          </a:bodyPr>
          <a:lstStyle/>
          <a:p>
            <a:r>
              <a:rPr lang="en-US" b="1" i="1" dirty="0" smtClean="0">
                <a:solidFill>
                  <a:schemeClr val="accent3"/>
                </a:solidFill>
              </a:rPr>
              <a:t>Earthscape Imprint of Climate Change</a:t>
            </a:r>
            <a:endParaRPr lang="en-US" b="1" i="1" dirty="0">
              <a:solidFill>
                <a:schemeClr val="accent3"/>
              </a:solidFill>
            </a:endParaRPr>
          </a:p>
        </p:txBody>
      </p:sp>
    </p:spTree>
    <p:extLst>
      <p:ext uri="{BB962C8B-B14F-4D97-AF65-F5344CB8AC3E}">
        <p14:creationId xmlns:p14="http://schemas.microsoft.com/office/powerpoint/2010/main" val="378970360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5293" y="736983"/>
            <a:ext cx="8225442" cy="578783"/>
          </a:xfrm>
        </p:spPr>
        <p:txBody>
          <a:bodyPr>
            <a:noAutofit/>
          </a:bodyPr>
          <a:lstStyle/>
          <a:p>
            <a:r>
              <a:rPr lang="en-US" sz="2800" b="1" dirty="0">
                <a:solidFill>
                  <a:schemeClr val="accent5"/>
                </a:solidFill>
              </a:rPr>
              <a:t>Arctic: A delta prograding an ice-cover lake</a:t>
            </a:r>
          </a:p>
        </p:txBody>
      </p:sp>
      <p:sp>
        <p:nvSpPr>
          <p:cNvPr id="5" name="Slide Number Placeholder 4"/>
          <p:cNvSpPr>
            <a:spLocks noGrp="1"/>
          </p:cNvSpPr>
          <p:nvPr>
            <p:ph type="sldNum" sz="quarter" idx="12"/>
          </p:nvPr>
        </p:nvSpPr>
        <p:spPr/>
        <p:txBody>
          <a:bodyPr/>
          <a:lstStyle/>
          <a:p>
            <a:fld id="{EE4968A6-4845-9346-A0C9-394DC7B42F02}" type="slidenum">
              <a:rPr lang="en-US" smtClean="0">
                <a:latin typeface="Century Gothic"/>
              </a:rPr>
              <a:pPr/>
              <a:t>18</a:t>
            </a:fld>
            <a:endParaRPr lang="en-US">
              <a:latin typeface="Century Gothic"/>
            </a:endParaRPr>
          </a:p>
        </p:txBody>
      </p:sp>
      <p:sp>
        <p:nvSpPr>
          <p:cNvPr id="3" name="Rectangle 2"/>
          <p:cNvSpPr/>
          <p:nvPr/>
        </p:nvSpPr>
        <p:spPr>
          <a:xfrm>
            <a:off x="813973" y="1486944"/>
            <a:ext cx="7555435" cy="4265784"/>
          </a:xfrm>
          <a:prstGeom prst="rect">
            <a:avLst/>
          </a:prstGeom>
        </p:spPr>
        <p:txBody>
          <a:bodyPr wrap="square">
            <a:spAutoFit/>
          </a:bodyPr>
          <a:lstStyle/>
          <a:p>
            <a:pPr marL="342900" indent="-274320">
              <a:spcBef>
                <a:spcPct val="20000"/>
              </a:spcBef>
              <a:buClr>
                <a:srgbClr val="94C600"/>
              </a:buClr>
              <a:buSzPct val="76000"/>
              <a:buFont typeface="Wingdings 2" pitchFamily="18" charset="2"/>
              <a:buChar char=""/>
            </a:pPr>
            <a:r>
              <a:rPr lang="en-US" i="1" dirty="0" smtClean="0">
                <a:solidFill>
                  <a:srgbClr val="3E3D2D"/>
                </a:solidFill>
                <a:latin typeface="Century Gothic"/>
              </a:rPr>
              <a:t>The </a:t>
            </a:r>
            <a:r>
              <a:rPr lang="en-US" i="1" dirty="0" smtClean="0">
                <a:solidFill>
                  <a:srgbClr val="3E3D2D"/>
                </a:solidFill>
                <a:latin typeface="Century Gothic"/>
              </a:rPr>
              <a:t>processes that created under-ice subaqueous channels and associated rough topography are demonstrated. </a:t>
            </a:r>
          </a:p>
          <a:p>
            <a:pPr marL="342900" indent="-274320">
              <a:spcBef>
                <a:spcPct val="20000"/>
              </a:spcBef>
              <a:buClr>
                <a:srgbClr val="94C600"/>
              </a:buClr>
              <a:buSzPct val="76000"/>
              <a:buFont typeface="Wingdings 2" pitchFamily="18" charset="2"/>
              <a:buChar char=""/>
            </a:pPr>
            <a:r>
              <a:rPr lang="en-US" i="1" dirty="0" smtClean="0">
                <a:solidFill>
                  <a:srgbClr val="3E3D2D"/>
                </a:solidFill>
                <a:latin typeface="Century Gothic"/>
              </a:rPr>
              <a:t>Ice-delta interaction produces the climate imprint on sea-scape</a:t>
            </a:r>
            <a:r>
              <a:rPr lang="en-US" i="1" dirty="0" smtClean="0">
                <a:solidFill>
                  <a:srgbClr val="3E3D2D"/>
                </a:solidFill>
                <a:latin typeface="Century Gothic"/>
              </a:rPr>
              <a:t>!</a:t>
            </a:r>
          </a:p>
          <a:p>
            <a:pPr marL="342900" indent="-274320">
              <a:spcBef>
                <a:spcPct val="20000"/>
              </a:spcBef>
              <a:buClr>
                <a:srgbClr val="94C600"/>
              </a:buClr>
              <a:buSzPct val="76000"/>
              <a:buFont typeface="Wingdings 2" pitchFamily="18" charset="2"/>
              <a:buChar char=""/>
            </a:pPr>
            <a:endParaRPr lang="en-US" b="1" i="1" dirty="0">
              <a:solidFill>
                <a:srgbClr val="3E3D2D"/>
              </a:solidFill>
              <a:latin typeface="Century Gothic"/>
            </a:endParaRPr>
          </a:p>
          <a:p>
            <a:pPr marL="342900" indent="-274320">
              <a:spcBef>
                <a:spcPct val="20000"/>
              </a:spcBef>
              <a:buClr>
                <a:srgbClr val="94C600"/>
              </a:buClr>
              <a:buSzPct val="76000"/>
              <a:buFont typeface="Wingdings 2" pitchFamily="18" charset="2"/>
              <a:buChar char=""/>
            </a:pPr>
            <a:r>
              <a:rPr lang="en-US" b="1" i="1" dirty="0" smtClean="0">
                <a:solidFill>
                  <a:srgbClr val="3E3D2D"/>
                </a:solidFill>
              </a:rPr>
              <a:t>Simple</a:t>
            </a:r>
          </a:p>
          <a:p>
            <a:pPr marL="342900" indent="-274320">
              <a:spcBef>
                <a:spcPct val="20000"/>
              </a:spcBef>
              <a:buClr>
                <a:srgbClr val="94C600"/>
              </a:buClr>
              <a:buSzPct val="76000"/>
              <a:buFont typeface="Wingdings 2" pitchFamily="18" charset="2"/>
              <a:buChar char=""/>
            </a:pPr>
            <a:r>
              <a:rPr lang="en-US" b="1" i="1" dirty="0" smtClean="0">
                <a:solidFill>
                  <a:srgbClr val="3E3D2D"/>
                </a:solidFill>
              </a:rPr>
              <a:t>Space </a:t>
            </a:r>
            <a:r>
              <a:rPr lang="en-US" b="1" i="1" dirty="0">
                <a:solidFill>
                  <a:srgbClr val="3E3D2D"/>
                </a:solidFill>
              </a:rPr>
              <a:t>and time </a:t>
            </a:r>
            <a:r>
              <a:rPr lang="en-US" b="1" i="1" dirty="0" smtClean="0">
                <a:solidFill>
                  <a:srgbClr val="3E3D2D"/>
                </a:solidFill>
              </a:rPr>
              <a:t>scales</a:t>
            </a:r>
            <a:br>
              <a:rPr lang="en-US" b="1" i="1" dirty="0" smtClean="0">
                <a:solidFill>
                  <a:srgbClr val="3E3D2D"/>
                </a:solidFill>
              </a:rPr>
            </a:br>
            <a:r>
              <a:rPr lang="en-US" b="1" i="1" dirty="0" smtClean="0">
                <a:solidFill>
                  <a:srgbClr val="3E3D2D"/>
                </a:solidFill>
              </a:rPr>
              <a:t>inaccessible </a:t>
            </a:r>
            <a:r>
              <a:rPr lang="en-US" b="1" i="1" dirty="0">
                <a:solidFill>
                  <a:srgbClr val="3E3D2D"/>
                </a:solidFill>
              </a:rPr>
              <a:t>in the field </a:t>
            </a:r>
            <a:endParaRPr lang="en-US" b="1" i="1" dirty="0" smtClean="0">
              <a:solidFill>
                <a:srgbClr val="3E3D2D"/>
              </a:solidFill>
            </a:endParaRPr>
          </a:p>
          <a:p>
            <a:pPr marL="342900" indent="-274320">
              <a:spcBef>
                <a:spcPct val="20000"/>
              </a:spcBef>
              <a:buClr>
                <a:srgbClr val="94C600"/>
              </a:buClr>
              <a:buSzPct val="76000"/>
              <a:buFont typeface="Wingdings 2" pitchFamily="18" charset="2"/>
              <a:buChar char=""/>
            </a:pPr>
            <a:endParaRPr lang="en-US" b="1" i="1" dirty="0" smtClean="0">
              <a:solidFill>
                <a:srgbClr val="3E3D2D"/>
              </a:solidFill>
              <a:latin typeface="Century Gothic"/>
            </a:endParaRPr>
          </a:p>
          <a:p>
            <a:pPr marL="342900" indent="-274320">
              <a:spcBef>
                <a:spcPct val="20000"/>
              </a:spcBef>
              <a:buClr>
                <a:srgbClr val="94C600"/>
              </a:buClr>
              <a:buSzPct val="76000"/>
              <a:buFont typeface="Wingdings 2" pitchFamily="18" charset="2"/>
              <a:buChar char=""/>
            </a:pPr>
            <a:endParaRPr lang="en-US" b="1" i="1" dirty="0">
              <a:solidFill>
                <a:srgbClr val="3E3D2D"/>
              </a:solidFill>
              <a:latin typeface="Century Gothic"/>
            </a:endParaRPr>
          </a:p>
          <a:p>
            <a:pPr marL="342900" indent="-274320">
              <a:spcBef>
                <a:spcPct val="20000"/>
              </a:spcBef>
              <a:buClr>
                <a:srgbClr val="94C600"/>
              </a:buClr>
              <a:buSzPct val="76000"/>
              <a:buFont typeface="Wingdings 2" pitchFamily="18" charset="2"/>
              <a:buChar char=""/>
            </a:pPr>
            <a:r>
              <a:rPr lang="en-US" sz="2000" b="1" i="1" dirty="0" smtClean="0">
                <a:solidFill>
                  <a:srgbClr val="FF0000"/>
                </a:solidFill>
                <a:latin typeface="Century Gothic"/>
              </a:rPr>
              <a:t>HOWEVER, </a:t>
            </a:r>
          </a:p>
          <a:p>
            <a:pPr marL="800100" lvl="1" indent="-274320">
              <a:spcBef>
                <a:spcPct val="20000"/>
              </a:spcBef>
              <a:buClr>
                <a:srgbClr val="94C600"/>
              </a:buClr>
              <a:buSzPct val="76000"/>
              <a:buFont typeface="Wingdings 2" pitchFamily="18" charset="2"/>
              <a:buChar char=""/>
            </a:pPr>
            <a:r>
              <a:rPr lang="en-US" sz="2000" b="1" i="1" dirty="0" smtClean="0">
                <a:solidFill>
                  <a:srgbClr val="3E3D2D"/>
                </a:solidFill>
                <a:latin typeface="Century Gothic"/>
              </a:rPr>
              <a:t>Scale?</a:t>
            </a:r>
          </a:p>
          <a:p>
            <a:pPr marL="800100" lvl="1" indent="-274320">
              <a:spcBef>
                <a:spcPct val="20000"/>
              </a:spcBef>
              <a:buClr>
                <a:srgbClr val="94C600"/>
              </a:buClr>
              <a:buSzPct val="76000"/>
              <a:buFont typeface="Wingdings 2" pitchFamily="18" charset="2"/>
              <a:buChar char=""/>
            </a:pPr>
            <a:r>
              <a:rPr lang="en-US" sz="2000" b="1" i="1" dirty="0" smtClean="0">
                <a:solidFill>
                  <a:srgbClr val="3E3D2D"/>
                </a:solidFill>
                <a:latin typeface="Century Gothic"/>
              </a:rPr>
              <a:t>Natural example?</a:t>
            </a:r>
            <a:endParaRPr lang="en-US" i="1" dirty="0" smtClean="0">
              <a:solidFill>
                <a:srgbClr val="3E3D2D"/>
              </a:solidFill>
              <a:latin typeface="Century Gothic"/>
            </a:endParaRPr>
          </a:p>
        </p:txBody>
      </p:sp>
      <p:sp>
        <p:nvSpPr>
          <p:cNvPr id="14" name="TextBox 13"/>
          <p:cNvSpPr txBox="1"/>
          <p:nvPr/>
        </p:nvSpPr>
        <p:spPr>
          <a:xfrm>
            <a:off x="6184348" y="250677"/>
            <a:ext cx="1945501" cy="307777"/>
          </a:xfrm>
          <a:prstGeom prst="rect">
            <a:avLst/>
          </a:prstGeom>
          <a:noFill/>
        </p:spPr>
        <p:txBody>
          <a:bodyPr wrap="square" rtlCol="0">
            <a:spAutoFit/>
          </a:bodyPr>
          <a:lstStyle/>
          <a:p>
            <a:r>
              <a:rPr lang="en-US" sz="1400" b="1" dirty="0" smtClean="0">
                <a:solidFill>
                  <a:schemeClr val="bg1"/>
                </a:solidFill>
              </a:rPr>
              <a:t>CSDMS-SEN 2016</a:t>
            </a:r>
            <a:endParaRPr lang="en-US" sz="1400" b="1" dirty="0">
              <a:solidFill>
                <a:schemeClr val="bg1"/>
              </a:solidFill>
            </a:endParaRPr>
          </a:p>
        </p:txBody>
      </p:sp>
      <p:pic>
        <p:nvPicPr>
          <p:cNvPr id="4" name="Picture 3" descr="screenshot_6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0944" y="3322936"/>
            <a:ext cx="4145485" cy="3061597"/>
          </a:xfrm>
          <a:prstGeom prst="rect">
            <a:avLst/>
          </a:prstGeom>
        </p:spPr>
      </p:pic>
    </p:spTree>
    <p:extLst>
      <p:ext uri="{BB962C8B-B14F-4D97-AF65-F5344CB8AC3E}">
        <p14:creationId xmlns:p14="http://schemas.microsoft.com/office/powerpoint/2010/main" val="346077434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3974" y="736983"/>
            <a:ext cx="7555435" cy="578783"/>
          </a:xfrm>
        </p:spPr>
        <p:txBody>
          <a:bodyPr>
            <a:noAutofit/>
          </a:bodyPr>
          <a:lstStyle/>
          <a:p>
            <a:r>
              <a:rPr lang="en-US" sz="2800" b="1" dirty="0" smtClean="0">
                <a:solidFill>
                  <a:schemeClr val="accent5"/>
                </a:solidFill>
              </a:rPr>
              <a:t>What is SEN?</a:t>
            </a:r>
            <a:endParaRPr lang="en-US" sz="2800" b="1" dirty="0">
              <a:solidFill>
                <a:schemeClr val="accent5"/>
              </a:solidFill>
            </a:endParaRPr>
          </a:p>
        </p:txBody>
      </p:sp>
      <p:sp>
        <p:nvSpPr>
          <p:cNvPr id="5" name="Slide Number Placeholder 4"/>
          <p:cNvSpPr>
            <a:spLocks noGrp="1"/>
          </p:cNvSpPr>
          <p:nvPr>
            <p:ph type="sldNum" sz="quarter" idx="12"/>
          </p:nvPr>
        </p:nvSpPr>
        <p:spPr/>
        <p:txBody>
          <a:bodyPr/>
          <a:lstStyle/>
          <a:p>
            <a:fld id="{EE4968A6-4845-9346-A0C9-394DC7B42F02}" type="slidenum">
              <a:rPr lang="en-US" smtClean="0">
                <a:latin typeface="Century Gothic"/>
              </a:rPr>
              <a:pPr/>
              <a:t>1</a:t>
            </a:fld>
            <a:endParaRPr lang="en-US">
              <a:latin typeface="Century Gothic"/>
            </a:endParaRPr>
          </a:p>
        </p:txBody>
      </p:sp>
      <p:sp>
        <p:nvSpPr>
          <p:cNvPr id="3" name="Rectangle 2"/>
          <p:cNvSpPr/>
          <p:nvPr/>
        </p:nvSpPr>
        <p:spPr>
          <a:xfrm>
            <a:off x="813973" y="1486944"/>
            <a:ext cx="7555435" cy="2517612"/>
          </a:xfrm>
          <a:prstGeom prst="rect">
            <a:avLst/>
          </a:prstGeom>
        </p:spPr>
        <p:txBody>
          <a:bodyPr wrap="square">
            <a:spAutoFit/>
          </a:bodyPr>
          <a:lstStyle/>
          <a:p>
            <a:pPr marL="342900" indent="-274320">
              <a:spcBef>
                <a:spcPct val="20000"/>
              </a:spcBef>
              <a:buClr>
                <a:srgbClr val="94C600"/>
              </a:buClr>
              <a:buSzPct val="76000"/>
              <a:buFont typeface="Wingdings 2" pitchFamily="18" charset="2"/>
              <a:buChar char=""/>
            </a:pPr>
            <a:r>
              <a:rPr lang="en-US" b="1" i="1" dirty="0" smtClean="0">
                <a:solidFill>
                  <a:srgbClr val="3E3D2D"/>
                </a:solidFill>
                <a:latin typeface="Century Gothic"/>
              </a:rPr>
              <a:t>Sediment Experimentalist Network</a:t>
            </a:r>
          </a:p>
          <a:p>
            <a:pPr marL="342900" indent="-274320">
              <a:spcBef>
                <a:spcPct val="20000"/>
              </a:spcBef>
              <a:buClr>
                <a:srgbClr val="94C600"/>
              </a:buClr>
              <a:buSzPct val="76000"/>
              <a:buFont typeface="Wingdings 2" pitchFamily="18" charset="2"/>
              <a:buChar char=""/>
            </a:pPr>
            <a:r>
              <a:rPr lang="en-US" dirty="0" smtClean="0">
                <a:solidFill>
                  <a:srgbClr val="3E3D2D"/>
                </a:solidFill>
              </a:rPr>
              <a:t>NSF </a:t>
            </a:r>
            <a:r>
              <a:rPr lang="en-US" dirty="0" err="1" smtClean="0">
                <a:solidFill>
                  <a:srgbClr val="3E3D2D"/>
                </a:solidFill>
              </a:rPr>
              <a:t>EarthCube</a:t>
            </a:r>
            <a:r>
              <a:rPr lang="en-US" dirty="0" smtClean="0">
                <a:solidFill>
                  <a:srgbClr val="3E3D2D"/>
                </a:solidFill>
              </a:rPr>
              <a:t> Research Coordination Network (RCN)</a:t>
            </a:r>
          </a:p>
          <a:p>
            <a:pPr marL="800100" lvl="1" indent="-274320">
              <a:spcBef>
                <a:spcPct val="20000"/>
              </a:spcBef>
              <a:buClr>
                <a:srgbClr val="94C600"/>
              </a:buClr>
              <a:buSzPct val="76000"/>
              <a:buFont typeface="Wingdings 2" pitchFamily="18" charset="2"/>
              <a:buChar char=""/>
            </a:pPr>
            <a:r>
              <a:rPr lang="en-US" sz="1600" dirty="0" smtClean="0">
                <a:solidFill>
                  <a:srgbClr val="3E3D2D"/>
                </a:solidFill>
              </a:rPr>
              <a:t>To </a:t>
            </a:r>
            <a:r>
              <a:rPr lang="en-US" sz="1600" dirty="0">
                <a:solidFill>
                  <a:srgbClr val="3E3D2D"/>
                </a:solidFill>
              </a:rPr>
              <a:t>support a data-enabled community for experimental Earth-surface process research</a:t>
            </a:r>
          </a:p>
          <a:p>
            <a:pPr marL="342900" indent="-274320">
              <a:spcBef>
                <a:spcPct val="20000"/>
              </a:spcBef>
              <a:buClr>
                <a:srgbClr val="94C600"/>
              </a:buClr>
              <a:buSzPct val="76000"/>
              <a:buFont typeface="Wingdings 2" pitchFamily="18" charset="2"/>
              <a:buChar char=""/>
            </a:pPr>
            <a:r>
              <a:rPr lang="en-US" b="1" dirty="0">
                <a:solidFill>
                  <a:srgbClr val="3E3D2D"/>
                </a:solidFill>
              </a:rPr>
              <a:t>EC</a:t>
            </a:r>
            <a:r>
              <a:rPr lang="en-US" dirty="0">
                <a:solidFill>
                  <a:srgbClr val="3E3D2D"/>
                </a:solidFill>
              </a:rPr>
              <a:t>: Experimental </a:t>
            </a:r>
            <a:r>
              <a:rPr lang="en-US" dirty="0" err="1" smtClean="0">
                <a:solidFill>
                  <a:srgbClr val="3E3D2D"/>
                </a:solidFill>
              </a:rPr>
              <a:t>Collaboratories</a:t>
            </a:r>
            <a:r>
              <a:rPr lang="en-US" dirty="0" smtClean="0">
                <a:solidFill>
                  <a:srgbClr val="3E3D2D"/>
                </a:solidFill>
              </a:rPr>
              <a:t>; </a:t>
            </a:r>
          </a:p>
          <a:p>
            <a:pPr marL="342900" indent="-274320">
              <a:spcBef>
                <a:spcPct val="20000"/>
              </a:spcBef>
              <a:buClr>
                <a:srgbClr val="94C600"/>
              </a:buClr>
              <a:buSzPct val="76000"/>
              <a:buFont typeface="Wingdings 2" pitchFamily="18" charset="2"/>
              <a:buChar char=""/>
            </a:pPr>
            <a:r>
              <a:rPr lang="en-US" b="1" dirty="0" smtClean="0">
                <a:solidFill>
                  <a:srgbClr val="3E3D2D"/>
                </a:solidFill>
              </a:rPr>
              <a:t>ED</a:t>
            </a:r>
            <a:r>
              <a:rPr lang="en-US" dirty="0" smtClean="0">
                <a:solidFill>
                  <a:srgbClr val="3E3D2D"/>
                </a:solidFill>
              </a:rPr>
              <a:t>: Education &amp; Data Standards; </a:t>
            </a:r>
            <a:endParaRPr lang="en-US" dirty="0" smtClean="0">
              <a:solidFill>
                <a:srgbClr val="3E3D2D"/>
              </a:solidFill>
            </a:endParaRPr>
          </a:p>
          <a:p>
            <a:pPr marL="342900" indent="-274320">
              <a:spcBef>
                <a:spcPct val="20000"/>
              </a:spcBef>
              <a:buClr>
                <a:srgbClr val="94C600"/>
              </a:buClr>
              <a:buSzPct val="76000"/>
              <a:buFont typeface="Wingdings 2" pitchFamily="18" charset="2"/>
              <a:buChar char=""/>
            </a:pPr>
            <a:r>
              <a:rPr lang="en-US" b="1" dirty="0" smtClean="0">
                <a:solidFill>
                  <a:srgbClr val="3E3D2D"/>
                </a:solidFill>
              </a:rPr>
              <a:t>KB</a:t>
            </a:r>
            <a:r>
              <a:rPr lang="en-US" dirty="0" smtClean="0">
                <a:solidFill>
                  <a:srgbClr val="3E3D2D"/>
                </a:solidFill>
              </a:rPr>
              <a:t>: Knowledge Base; </a:t>
            </a:r>
            <a:br>
              <a:rPr lang="en-US" dirty="0" smtClean="0">
                <a:solidFill>
                  <a:srgbClr val="3E3D2D"/>
                </a:solidFill>
              </a:rPr>
            </a:br>
            <a:endParaRPr lang="en-US" dirty="0">
              <a:solidFill>
                <a:srgbClr val="3E3D2D"/>
              </a:solidFill>
            </a:endParaRPr>
          </a:p>
        </p:txBody>
      </p:sp>
      <p:sp>
        <p:nvSpPr>
          <p:cNvPr id="14" name="TextBox 13"/>
          <p:cNvSpPr txBox="1"/>
          <p:nvPr/>
        </p:nvSpPr>
        <p:spPr>
          <a:xfrm>
            <a:off x="6184348" y="250677"/>
            <a:ext cx="1945501" cy="307777"/>
          </a:xfrm>
          <a:prstGeom prst="rect">
            <a:avLst/>
          </a:prstGeom>
          <a:noFill/>
        </p:spPr>
        <p:txBody>
          <a:bodyPr wrap="square" rtlCol="0">
            <a:spAutoFit/>
          </a:bodyPr>
          <a:lstStyle/>
          <a:p>
            <a:r>
              <a:rPr lang="en-US" sz="1400" b="1" dirty="0" smtClean="0">
                <a:solidFill>
                  <a:schemeClr val="bg1"/>
                </a:solidFill>
              </a:rPr>
              <a:t>CSDMS-SEN 2016</a:t>
            </a:r>
            <a:endParaRPr lang="en-US" sz="1400" b="1" dirty="0">
              <a:solidFill>
                <a:schemeClr val="bg1"/>
              </a:solidFill>
            </a:endParaRPr>
          </a:p>
        </p:txBody>
      </p:sp>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1758383" y="3781497"/>
            <a:ext cx="5792372" cy="2538963"/>
          </a:xfrm>
          <a:prstGeom prst="rect">
            <a:avLst/>
          </a:prstGeom>
          <a:noFill/>
          <a:ln>
            <a:noFill/>
          </a:ln>
        </p:spPr>
      </p:pic>
    </p:spTree>
    <p:extLst>
      <p:ext uri="{BB962C8B-B14F-4D97-AF65-F5344CB8AC3E}">
        <p14:creationId xmlns:p14="http://schemas.microsoft.com/office/powerpoint/2010/main" val="133118502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13974" y="736983"/>
            <a:ext cx="7555435" cy="578783"/>
          </a:xfrm>
        </p:spPr>
        <p:txBody>
          <a:bodyPr>
            <a:noAutofit/>
          </a:bodyPr>
          <a:lstStyle/>
          <a:p>
            <a:r>
              <a:rPr lang="en-US" sz="2800" b="1" dirty="0" smtClean="0">
                <a:solidFill>
                  <a:schemeClr val="bg1"/>
                </a:solidFill>
              </a:rPr>
              <a:t>Experimental Results</a:t>
            </a:r>
            <a:endParaRPr lang="en-US" sz="2800" b="1" dirty="0">
              <a:solidFill>
                <a:schemeClr val="bg1"/>
              </a:solidFill>
            </a:endParaRPr>
          </a:p>
        </p:txBody>
      </p:sp>
      <p:sp>
        <p:nvSpPr>
          <p:cNvPr id="5" name="Slide Number Placeholder 4"/>
          <p:cNvSpPr>
            <a:spLocks noGrp="1"/>
          </p:cNvSpPr>
          <p:nvPr>
            <p:ph type="sldNum" sz="quarter" idx="12"/>
          </p:nvPr>
        </p:nvSpPr>
        <p:spPr/>
        <p:txBody>
          <a:bodyPr/>
          <a:lstStyle/>
          <a:p>
            <a:fld id="{EE4968A6-4845-9346-A0C9-394DC7B42F02}" type="slidenum">
              <a:rPr lang="en-US" smtClean="0">
                <a:latin typeface="Century Gothic"/>
              </a:rPr>
              <a:pPr/>
              <a:t>19</a:t>
            </a:fld>
            <a:endParaRPr lang="en-US">
              <a:latin typeface="Century Gothic"/>
            </a:endParaRPr>
          </a:p>
        </p:txBody>
      </p:sp>
      <p:sp>
        <p:nvSpPr>
          <p:cNvPr id="4" name="TextBox 3"/>
          <p:cNvSpPr txBox="1"/>
          <p:nvPr/>
        </p:nvSpPr>
        <p:spPr>
          <a:xfrm>
            <a:off x="1290409" y="4838686"/>
            <a:ext cx="2404427" cy="369332"/>
          </a:xfrm>
          <a:prstGeom prst="rect">
            <a:avLst/>
          </a:prstGeom>
          <a:noFill/>
        </p:spPr>
        <p:txBody>
          <a:bodyPr wrap="square" rtlCol="0">
            <a:spAutoFit/>
          </a:bodyPr>
          <a:lstStyle/>
          <a:p>
            <a:r>
              <a:rPr lang="en-US" b="1" dirty="0" smtClean="0">
                <a:solidFill>
                  <a:schemeClr val="accent1"/>
                </a:solidFill>
              </a:rPr>
              <a:t>R4: 0.052 mm/s RSLR</a:t>
            </a:r>
            <a:endParaRPr lang="en-US" b="1" dirty="0">
              <a:solidFill>
                <a:schemeClr val="accent1"/>
              </a:solidFill>
            </a:endParaRPr>
          </a:p>
        </p:txBody>
      </p:sp>
      <p:sp>
        <p:nvSpPr>
          <p:cNvPr id="10" name="TextBox 9"/>
          <p:cNvSpPr txBox="1"/>
          <p:nvPr/>
        </p:nvSpPr>
        <p:spPr>
          <a:xfrm>
            <a:off x="5413675" y="5229661"/>
            <a:ext cx="2345811" cy="369332"/>
          </a:xfrm>
          <a:prstGeom prst="rect">
            <a:avLst/>
          </a:prstGeom>
          <a:noFill/>
        </p:spPr>
        <p:txBody>
          <a:bodyPr wrap="none" rtlCol="0">
            <a:spAutoFit/>
          </a:bodyPr>
          <a:lstStyle/>
          <a:p>
            <a:r>
              <a:rPr lang="en-US" b="1" i="1" dirty="0" smtClean="0">
                <a:solidFill>
                  <a:schemeClr val="accent3"/>
                </a:solidFill>
              </a:rPr>
              <a:t>Migration Reversal!</a:t>
            </a:r>
            <a:endParaRPr lang="en-US" b="1" i="1" dirty="0">
              <a:solidFill>
                <a:schemeClr val="accent3"/>
              </a:solidFill>
            </a:endParaRPr>
          </a:p>
        </p:txBody>
      </p:sp>
      <p:pic>
        <p:nvPicPr>
          <p:cNvPr id="6" name="GSTrans_R4_20150527_4fps.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00430" y="1606020"/>
            <a:ext cx="4064000" cy="3048000"/>
          </a:xfrm>
          <a:prstGeom prst="rect">
            <a:avLst/>
          </a:prstGeom>
        </p:spPr>
      </p:pic>
      <p:pic>
        <p:nvPicPr>
          <p:cNvPr id="7" name="GSTrans_R5_20150522_1_4fps.mo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4564430" y="1622300"/>
            <a:ext cx="4064000" cy="3048000"/>
          </a:xfrm>
          <a:prstGeom prst="rect">
            <a:avLst/>
          </a:prstGeom>
        </p:spPr>
      </p:pic>
      <p:sp>
        <p:nvSpPr>
          <p:cNvPr id="11" name="TextBox 10"/>
          <p:cNvSpPr txBox="1"/>
          <p:nvPr/>
        </p:nvSpPr>
        <p:spPr>
          <a:xfrm>
            <a:off x="5295142" y="4838686"/>
            <a:ext cx="2404427" cy="369332"/>
          </a:xfrm>
          <a:prstGeom prst="rect">
            <a:avLst/>
          </a:prstGeom>
          <a:noFill/>
        </p:spPr>
        <p:txBody>
          <a:bodyPr wrap="square" rtlCol="0">
            <a:spAutoFit/>
          </a:bodyPr>
          <a:lstStyle/>
          <a:p>
            <a:r>
              <a:rPr lang="en-US" b="1" dirty="0" smtClean="0">
                <a:solidFill>
                  <a:schemeClr val="accent1"/>
                </a:solidFill>
              </a:rPr>
              <a:t>R5: 0.116 mm/s RSLR</a:t>
            </a:r>
            <a:endParaRPr lang="en-US" b="1" dirty="0">
              <a:solidFill>
                <a:schemeClr val="accent1"/>
              </a:solidFill>
            </a:endParaRPr>
          </a:p>
        </p:txBody>
      </p:sp>
      <p:sp>
        <p:nvSpPr>
          <p:cNvPr id="12" name="TextBox 11"/>
          <p:cNvSpPr txBox="1"/>
          <p:nvPr/>
        </p:nvSpPr>
        <p:spPr>
          <a:xfrm>
            <a:off x="6184348" y="250677"/>
            <a:ext cx="1945501" cy="307777"/>
          </a:xfrm>
          <a:prstGeom prst="rect">
            <a:avLst/>
          </a:prstGeom>
          <a:noFill/>
        </p:spPr>
        <p:txBody>
          <a:bodyPr wrap="square" rtlCol="0">
            <a:spAutoFit/>
          </a:bodyPr>
          <a:lstStyle/>
          <a:p>
            <a:r>
              <a:rPr lang="en-US" sz="1400" b="1" dirty="0" smtClean="0">
                <a:solidFill>
                  <a:schemeClr val="bg1"/>
                </a:solidFill>
              </a:rPr>
              <a:t>CSDMS-SEN 2016</a:t>
            </a:r>
            <a:endParaRPr lang="en-US" sz="1400" b="1" dirty="0">
              <a:solidFill>
                <a:schemeClr val="bg1"/>
              </a:solidFill>
            </a:endParaRPr>
          </a:p>
        </p:txBody>
      </p:sp>
      <p:sp>
        <p:nvSpPr>
          <p:cNvPr id="13" name="TextBox 12"/>
          <p:cNvSpPr txBox="1"/>
          <p:nvPr/>
        </p:nvSpPr>
        <p:spPr>
          <a:xfrm>
            <a:off x="613149" y="6063059"/>
            <a:ext cx="7409455" cy="369332"/>
          </a:xfrm>
          <a:prstGeom prst="rect">
            <a:avLst/>
          </a:prstGeom>
          <a:noFill/>
        </p:spPr>
        <p:txBody>
          <a:bodyPr wrap="square" rtlCol="0">
            <a:spAutoFit/>
          </a:bodyPr>
          <a:lstStyle/>
          <a:p>
            <a:r>
              <a:rPr lang="en-US" b="1" dirty="0" smtClean="0">
                <a:solidFill>
                  <a:prstClr val="white"/>
                </a:solidFill>
                <a:latin typeface="Century Gothic"/>
              </a:rPr>
              <a:t>Carolina </a:t>
            </a:r>
            <a:r>
              <a:rPr lang="en-US" b="1" dirty="0" err="1" smtClean="0">
                <a:solidFill>
                  <a:prstClr val="white"/>
                </a:solidFill>
                <a:latin typeface="Century Gothic"/>
              </a:rPr>
              <a:t>Baumanis</a:t>
            </a:r>
            <a:r>
              <a:rPr lang="en-US" b="1" dirty="0" smtClean="0">
                <a:solidFill>
                  <a:prstClr val="white"/>
                </a:solidFill>
                <a:latin typeface="Century Gothic"/>
              </a:rPr>
              <a:t> (Undergrad student in UT)</a:t>
            </a:r>
            <a:endParaRPr lang="en-US" b="1" dirty="0">
              <a:solidFill>
                <a:prstClr val="white"/>
              </a:solidFill>
              <a:latin typeface="Century Gothic"/>
            </a:endParaRPr>
          </a:p>
        </p:txBody>
      </p:sp>
      <p:sp>
        <p:nvSpPr>
          <p:cNvPr id="14" name="TextBox 13"/>
          <p:cNvSpPr txBox="1"/>
          <p:nvPr/>
        </p:nvSpPr>
        <p:spPr>
          <a:xfrm>
            <a:off x="720394" y="522081"/>
            <a:ext cx="4055303" cy="369332"/>
          </a:xfrm>
          <a:prstGeom prst="rect">
            <a:avLst/>
          </a:prstGeom>
          <a:noFill/>
        </p:spPr>
        <p:txBody>
          <a:bodyPr wrap="none" rtlCol="0">
            <a:spAutoFit/>
          </a:bodyPr>
          <a:lstStyle/>
          <a:p>
            <a:r>
              <a:rPr lang="en-US" b="1" i="1" dirty="0" smtClean="0">
                <a:solidFill>
                  <a:schemeClr val="accent3"/>
                </a:solidFill>
              </a:rPr>
              <a:t>Autogenic vs. Allogenic Processes</a:t>
            </a:r>
            <a:endParaRPr lang="en-US" b="1" i="1" dirty="0">
              <a:solidFill>
                <a:schemeClr val="accent3"/>
              </a:solidFill>
            </a:endParaRPr>
          </a:p>
        </p:txBody>
      </p:sp>
    </p:spTree>
    <p:extLst>
      <p:ext uri="{BB962C8B-B14F-4D97-AF65-F5344CB8AC3E}">
        <p14:creationId xmlns:p14="http://schemas.microsoft.com/office/powerpoint/2010/main" val="149573631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video>
              <p:cMediaNode vol="80000">
                <p:cTn id="13" fill="hold" display="0">
                  <p:stCondLst>
                    <p:cond delay="indefinite"/>
                  </p:stCondLst>
                </p:cTn>
                <p:tgtEl>
                  <p:spTgt spid="7"/>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3974" y="736983"/>
            <a:ext cx="7555435" cy="578783"/>
          </a:xfrm>
        </p:spPr>
        <p:txBody>
          <a:bodyPr>
            <a:noAutofit/>
          </a:bodyPr>
          <a:lstStyle/>
          <a:p>
            <a:r>
              <a:rPr lang="en-US" sz="2800" b="1" dirty="0" smtClean="0">
                <a:solidFill>
                  <a:schemeClr val="accent5"/>
                </a:solidFill>
              </a:rPr>
              <a:t>Physical Flume Experiment</a:t>
            </a:r>
            <a:endParaRPr lang="en-US" sz="2800" b="1" dirty="0">
              <a:solidFill>
                <a:schemeClr val="accent5"/>
              </a:solidFill>
            </a:endParaRPr>
          </a:p>
        </p:txBody>
      </p:sp>
      <p:sp>
        <p:nvSpPr>
          <p:cNvPr id="5" name="Slide Number Placeholder 4"/>
          <p:cNvSpPr>
            <a:spLocks noGrp="1"/>
          </p:cNvSpPr>
          <p:nvPr>
            <p:ph type="sldNum" sz="quarter" idx="12"/>
          </p:nvPr>
        </p:nvSpPr>
        <p:spPr/>
        <p:txBody>
          <a:bodyPr/>
          <a:lstStyle/>
          <a:p>
            <a:fld id="{EE4968A6-4845-9346-A0C9-394DC7B42F02}" type="slidenum">
              <a:rPr lang="en-US" smtClean="0">
                <a:latin typeface="Century Gothic"/>
              </a:rPr>
              <a:pPr/>
              <a:t>20</a:t>
            </a:fld>
            <a:endParaRPr lang="en-US">
              <a:latin typeface="Century Gothic"/>
            </a:endParaRPr>
          </a:p>
        </p:txBody>
      </p:sp>
      <p:sp>
        <p:nvSpPr>
          <p:cNvPr id="3" name="Rectangle 2"/>
          <p:cNvSpPr/>
          <p:nvPr/>
        </p:nvSpPr>
        <p:spPr>
          <a:xfrm>
            <a:off x="813973" y="1486944"/>
            <a:ext cx="7635760" cy="2480679"/>
          </a:xfrm>
          <a:prstGeom prst="rect">
            <a:avLst/>
          </a:prstGeom>
        </p:spPr>
        <p:txBody>
          <a:bodyPr wrap="square">
            <a:spAutoFit/>
          </a:bodyPr>
          <a:lstStyle/>
          <a:p>
            <a:pPr marL="342900" indent="-274320">
              <a:spcBef>
                <a:spcPct val="20000"/>
              </a:spcBef>
              <a:buClr>
                <a:srgbClr val="94C600"/>
              </a:buClr>
              <a:buSzPct val="76000"/>
              <a:buFont typeface="Wingdings 2" pitchFamily="18" charset="2"/>
              <a:buChar char=""/>
            </a:pPr>
            <a:r>
              <a:rPr lang="en-US" sz="1600" dirty="0" smtClean="0">
                <a:solidFill>
                  <a:srgbClr val="3E3D2D"/>
                </a:solidFill>
                <a:latin typeface="Century Gothic"/>
              </a:rPr>
              <a:t>Verifying the mathematical model with sediment experiments</a:t>
            </a:r>
          </a:p>
          <a:p>
            <a:pPr marL="342900" indent="-274320">
              <a:spcBef>
                <a:spcPct val="20000"/>
              </a:spcBef>
              <a:buClr>
                <a:srgbClr val="94C600"/>
              </a:buClr>
              <a:buSzPct val="76000"/>
              <a:buFont typeface="Wingdings 2" pitchFamily="18" charset="2"/>
              <a:buChar char=""/>
            </a:pPr>
            <a:r>
              <a:rPr lang="en-US" sz="1600" dirty="0" smtClean="0">
                <a:solidFill>
                  <a:srgbClr val="3E3D2D"/>
                </a:solidFill>
                <a:latin typeface="Century Gothic"/>
              </a:rPr>
              <a:t>Flume dimensions: 0.88 x 0.6 x 0.04 m</a:t>
            </a:r>
          </a:p>
          <a:p>
            <a:pPr marL="342900" indent="-274320">
              <a:spcBef>
                <a:spcPct val="20000"/>
              </a:spcBef>
              <a:buClr>
                <a:srgbClr val="94C600"/>
              </a:buClr>
              <a:buSzPct val="76000"/>
              <a:buFont typeface="Wingdings 2" pitchFamily="18" charset="2"/>
              <a:buChar char=""/>
            </a:pPr>
            <a:r>
              <a:rPr lang="en-US" sz="1600" dirty="0" smtClean="0">
                <a:solidFill>
                  <a:srgbClr val="3E3D2D"/>
                </a:solidFill>
                <a:latin typeface="Century Gothic"/>
              </a:rPr>
              <a:t>Six Runs with RSLRs = 0, 0.072, 0.013, 0.052, 0.116, and 0.325 mm/s</a:t>
            </a:r>
          </a:p>
          <a:p>
            <a:pPr marL="342900" indent="-274320">
              <a:spcBef>
                <a:spcPct val="20000"/>
              </a:spcBef>
              <a:buClr>
                <a:srgbClr val="94C600"/>
              </a:buClr>
              <a:buSzPct val="76000"/>
              <a:buFont typeface="Wingdings 2" pitchFamily="18" charset="2"/>
              <a:buChar char=""/>
            </a:pPr>
            <a:r>
              <a:rPr lang="en-US" sz="1600" dirty="0" smtClean="0">
                <a:solidFill>
                  <a:srgbClr val="3E3D2D"/>
                </a:solidFill>
                <a:latin typeface="Century Gothic"/>
              </a:rPr>
              <a:t>Sediment mixture: </a:t>
            </a:r>
          </a:p>
          <a:p>
            <a:pPr marL="800100" lvl="1" indent="-274320">
              <a:spcBef>
                <a:spcPct val="20000"/>
              </a:spcBef>
              <a:buClr>
                <a:srgbClr val="94C600"/>
              </a:buClr>
              <a:buSzPct val="76000"/>
              <a:buFont typeface="Wingdings 2" pitchFamily="18" charset="2"/>
              <a:buChar char=""/>
            </a:pPr>
            <a:r>
              <a:rPr lang="en-US" sz="1600" b="1" dirty="0" smtClean="0">
                <a:solidFill>
                  <a:srgbClr val="3E3D2D"/>
                </a:solidFill>
                <a:latin typeface="Century Gothic"/>
              </a:rPr>
              <a:t>Quartz sand</a:t>
            </a:r>
            <a:r>
              <a:rPr lang="en-US" sz="1600" dirty="0" smtClean="0">
                <a:solidFill>
                  <a:srgbClr val="3E3D2D"/>
                </a:solidFill>
                <a:latin typeface="Century Gothic"/>
              </a:rPr>
              <a:t> (33%; D = 0.1 mm; </a:t>
            </a:r>
            <a:r>
              <a:rPr lang="en-US" sz="1600" b="1" dirty="0" smtClean="0">
                <a:solidFill>
                  <a:srgbClr val="3E3D2D"/>
                </a:solidFill>
                <a:latin typeface="Century Gothic"/>
              </a:rPr>
              <a:t>2650 kg/m</a:t>
            </a:r>
            <a:r>
              <a:rPr lang="en-US" sz="1600" b="1" baseline="30000" dirty="0" smtClean="0">
                <a:solidFill>
                  <a:srgbClr val="3E3D2D"/>
                </a:solidFill>
                <a:latin typeface="Century Gothic"/>
              </a:rPr>
              <a:t>3</a:t>
            </a:r>
            <a:r>
              <a:rPr lang="en-US" sz="1600" dirty="0" smtClean="0">
                <a:solidFill>
                  <a:srgbClr val="3E3D2D"/>
                </a:solidFill>
                <a:latin typeface="Century Gothic"/>
              </a:rPr>
              <a:t>)</a:t>
            </a:r>
          </a:p>
          <a:p>
            <a:pPr marL="800100" lvl="1" indent="-274320">
              <a:spcBef>
                <a:spcPct val="20000"/>
              </a:spcBef>
              <a:buClr>
                <a:srgbClr val="94C600"/>
              </a:buClr>
              <a:buSzPct val="76000"/>
              <a:buFont typeface="Wingdings 2" pitchFamily="18" charset="2"/>
              <a:buChar char=""/>
            </a:pPr>
            <a:r>
              <a:rPr lang="en-US" sz="1600" b="1" dirty="0" smtClean="0">
                <a:solidFill>
                  <a:srgbClr val="3E3D2D"/>
                </a:solidFill>
                <a:latin typeface="Century Gothic"/>
              </a:rPr>
              <a:t>Walnut sediment </a:t>
            </a:r>
            <a:r>
              <a:rPr lang="en-US" sz="1600" dirty="0" smtClean="0">
                <a:solidFill>
                  <a:srgbClr val="3E3D2D"/>
                </a:solidFill>
                <a:latin typeface="Century Gothic"/>
              </a:rPr>
              <a:t>(66%; D = 0.1 mm; </a:t>
            </a:r>
            <a:r>
              <a:rPr lang="en-US" sz="1600" b="1" dirty="0" smtClean="0">
                <a:solidFill>
                  <a:srgbClr val="3E3D2D"/>
                </a:solidFill>
                <a:latin typeface="Century Gothic"/>
              </a:rPr>
              <a:t>1300 kg/m</a:t>
            </a:r>
            <a:r>
              <a:rPr lang="en-US" sz="1600" b="1" baseline="30000" dirty="0" smtClean="0">
                <a:solidFill>
                  <a:srgbClr val="3E3D2D"/>
                </a:solidFill>
                <a:latin typeface="Century Gothic"/>
              </a:rPr>
              <a:t>3</a:t>
            </a:r>
            <a:r>
              <a:rPr lang="en-US" sz="1600" dirty="0" smtClean="0">
                <a:solidFill>
                  <a:srgbClr val="3E3D2D"/>
                </a:solidFill>
                <a:latin typeface="Century Gothic"/>
              </a:rPr>
              <a:t>)</a:t>
            </a:r>
          </a:p>
          <a:p>
            <a:pPr marL="342900" indent="-274320">
              <a:spcBef>
                <a:spcPct val="20000"/>
              </a:spcBef>
              <a:buClr>
                <a:srgbClr val="94C600"/>
              </a:buClr>
              <a:buSzPct val="76000"/>
              <a:buFont typeface="Wingdings 2" pitchFamily="18" charset="2"/>
              <a:buChar char=""/>
            </a:pPr>
            <a:r>
              <a:rPr lang="en-US" sz="1600" i="1" dirty="0" smtClean="0">
                <a:solidFill>
                  <a:srgbClr val="3E3D2D"/>
                </a:solidFill>
                <a:latin typeface="Century Gothic"/>
              </a:rPr>
              <a:t>Q</a:t>
            </a:r>
            <a:r>
              <a:rPr lang="en-US" sz="1600" i="1" baseline="-25000" dirty="0" smtClean="0">
                <a:solidFill>
                  <a:srgbClr val="3E3D2D"/>
                </a:solidFill>
                <a:latin typeface="Century Gothic"/>
              </a:rPr>
              <a:t>s</a:t>
            </a:r>
            <a:r>
              <a:rPr lang="en-US" sz="1600" dirty="0" smtClean="0">
                <a:solidFill>
                  <a:srgbClr val="3E3D2D"/>
                </a:solidFill>
                <a:latin typeface="Century Gothic"/>
              </a:rPr>
              <a:t> = 3.34 g/s; </a:t>
            </a:r>
            <a:r>
              <a:rPr lang="en-US" sz="1600" i="1" dirty="0" err="1" smtClean="0">
                <a:solidFill>
                  <a:srgbClr val="3E3D2D"/>
                </a:solidFill>
                <a:latin typeface="Century Gothic"/>
              </a:rPr>
              <a:t>Q</a:t>
            </a:r>
            <a:r>
              <a:rPr lang="en-US" sz="1600" i="1" baseline="-25000" dirty="0" err="1" smtClean="0">
                <a:solidFill>
                  <a:srgbClr val="3E3D2D"/>
                </a:solidFill>
                <a:latin typeface="Century Gothic"/>
              </a:rPr>
              <a:t>w</a:t>
            </a:r>
            <a:r>
              <a:rPr lang="en-US" sz="1600" dirty="0" smtClean="0">
                <a:solidFill>
                  <a:srgbClr val="3E3D2D"/>
                </a:solidFill>
                <a:latin typeface="Century Gothic"/>
              </a:rPr>
              <a:t> = 11.39 ml/s</a:t>
            </a:r>
          </a:p>
          <a:p>
            <a:pPr marL="342900" indent="-274320">
              <a:spcBef>
                <a:spcPct val="20000"/>
              </a:spcBef>
              <a:buClr>
                <a:srgbClr val="94C600"/>
              </a:buClr>
              <a:buSzPct val="76000"/>
              <a:buFont typeface="Wingdings 2" pitchFamily="18" charset="2"/>
              <a:buChar char=""/>
            </a:pPr>
            <a:r>
              <a:rPr lang="en-US" sz="1600" dirty="0" smtClean="0">
                <a:solidFill>
                  <a:srgbClr val="3E3D2D"/>
                </a:solidFill>
                <a:latin typeface="Century Gothic"/>
              </a:rPr>
              <a:t>Initial base level: 5 cm</a:t>
            </a:r>
          </a:p>
        </p:txBody>
      </p:sp>
      <p:pic>
        <p:nvPicPr>
          <p:cNvPr id="6" name="Picture 5" descr="screenshot_16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0202" y="4013201"/>
            <a:ext cx="3710051" cy="2201333"/>
          </a:xfrm>
          <a:prstGeom prst="rect">
            <a:avLst/>
          </a:prstGeom>
        </p:spPr>
      </p:pic>
      <p:sp>
        <p:nvSpPr>
          <p:cNvPr id="7" name="TextBox 6"/>
          <p:cNvSpPr txBox="1"/>
          <p:nvPr/>
        </p:nvSpPr>
        <p:spPr>
          <a:xfrm>
            <a:off x="6184348" y="250677"/>
            <a:ext cx="1945501" cy="307777"/>
          </a:xfrm>
          <a:prstGeom prst="rect">
            <a:avLst/>
          </a:prstGeom>
          <a:noFill/>
        </p:spPr>
        <p:txBody>
          <a:bodyPr wrap="square" rtlCol="0">
            <a:spAutoFit/>
          </a:bodyPr>
          <a:lstStyle/>
          <a:p>
            <a:r>
              <a:rPr lang="en-US" sz="1400" b="1" dirty="0" smtClean="0">
                <a:solidFill>
                  <a:schemeClr val="bg1"/>
                </a:solidFill>
              </a:rPr>
              <a:t>CSDMS-SEN 2016</a:t>
            </a:r>
            <a:endParaRPr lang="en-US" sz="1400" b="1" dirty="0">
              <a:solidFill>
                <a:schemeClr val="bg1"/>
              </a:solidFill>
            </a:endParaRPr>
          </a:p>
        </p:txBody>
      </p:sp>
    </p:spTree>
    <p:extLst>
      <p:ext uri="{BB962C8B-B14F-4D97-AF65-F5344CB8AC3E}">
        <p14:creationId xmlns:p14="http://schemas.microsoft.com/office/powerpoint/2010/main" val="384560399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3974" y="736983"/>
            <a:ext cx="7555435" cy="578783"/>
          </a:xfrm>
        </p:spPr>
        <p:txBody>
          <a:bodyPr>
            <a:noAutofit/>
          </a:bodyPr>
          <a:lstStyle/>
          <a:p>
            <a:r>
              <a:rPr lang="en-US" sz="2800" b="1" dirty="0" smtClean="0">
                <a:solidFill>
                  <a:schemeClr val="accent5"/>
                </a:solidFill>
              </a:rPr>
              <a:t>Mathematical Model</a:t>
            </a:r>
            <a:endParaRPr lang="en-US" sz="2800" b="1" dirty="0">
              <a:solidFill>
                <a:schemeClr val="accent5"/>
              </a:solidFill>
            </a:endParaRPr>
          </a:p>
        </p:txBody>
      </p:sp>
      <p:sp>
        <p:nvSpPr>
          <p:cNvPr id="5" name="Slide Number Placeholder 4"/>
          <p:cNvSpPr>
            <a:spLocks noGrp="1"/>
          </p:cNvSpPr>
          <p:nvPr>
            <p:ph type="sldNum" sz="quarter" idx="12"/>
          </p:nvPr>
        </p:nvSpPr>
        <p:spPr/>
        <p:txBody>
          <a:bodyPr/>
          <a:lstStyle/>
          <a:p>
            <a:fld id="{EE4968A6-4845-9346-A0C9-394DC7B42F02}" type="slidenum">
              <a:rPr lang="en-US" smtClean="0">
                <a:latin typeface="Century Gothic"/>
              </a:rPr>
              <a:pPr/>
              <a:t>21</a:t>
            </a:fld>
            <a:endParaRPr lang="en-US">
              <a:latin typeface="Century Gothic"/>
            </a:endParaRPr>
          </a:p>
        </p:txBody>
      </p:sp>
      <p:pic>
        <p:nvPicPr>
          <p:cNvPr id="4" name="Picture 3" descr="screenshot_15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108" y="1420480"/>
            <a:ext cx="3695396" cy="4483747"/>
          </a:xfrm>
          <a:prstGeom prst="rect">
            <a:avLst/>
          </a:prstGeom>
        </p:spPr>
      </p:pic>
      <p:pic>
        <p:nvPicPr>
          <p:cNvPr id="7" name="Picture 6" descr="screenshot_15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9504" y="1420480"/>
            <a:ext cx="4328160" cy="599440"/>
          </a:xfrm>
          <a:prstGeom prst="rect">
            <a:avLst/>
          </a:prstGeom>
        </p:spPr>
      </p:pic>
      <p:pic>
        <p:nvPicPr>
          <p:cNvPr id="8" name="Picture 7" descr="screenshot_15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4055" y="2072232"/>
            <a:ext cx="3815080" cy="2946400"/>
          </a:xfrm>
          <a:prstGeom prst="rect">
            <a:avLst/>
          </a:prstGeom>
        </p:spPr>
      </p:pic>
      <p:pic>
        <p:nvPicPr>
          <p:cNvPr id="9" name="Picture 8" descr="screenshot_156.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17144" y="5653634"/>
            <a:ext cx="5430520" cy="797560"/>
          </a:xfrm>
          <a:prstGeom prst="rect">
            <a:avLst/>
          </a:prstGeom>
        </p:spPr>
      </p:pic>
      <p:pic>
        <p:nvPicPr>
          <p:cNvPr id="3" name="Picture 2" descr="screenshot_171.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56614" y="2284749"/>
            <a:ext cx="1724637" cy="297584"/>
          </a:xfrm>
          <a:prstGeom prst="rect">
            <a:avLst/>
          </a:prstGeom>
        </p:spPr>
      </p:pic>
      <p:sp>
        <p:nvSpPr>
          <p:cNvPr id="10" name="TextBox 9"/>
          <p:cNvSpPr txBox="1"/>
          <p:nvPr/>
        </p:nvSpPr>
        <p:spPr>
          <a:xfrm>
            <a:off x="6184348" y="250677"/>
            <a:ext cx="1945501" cy="307777"/>
          </a:xfrm>
          <a:prstGeom prst="rect">
            <a:avLst/>
          </a:prstGeom>
          <a:noFill/>
        </p:spPr>
        <p:txBody>
          <a:bodyPr wrap="square" rtlCol="0">
            <a:spAutoFit/>
          </a:bodyPr>
          <a:lstStyle/>
          <a:p>
            <a:r>
              <a:rPr lang="en-US" sz="1400" b="1" dirty="0" smtClean="0">
                <a:solidFill>
                  <a:schemeClr val="bg1"/>
                </a:solidFill>
              </a:rPr>
              <a:t>CSDMS-SEN 2016</a:t>
            </a:r>
            <a:endParaRPr lang="en-US" sz="1400" b="1" dirty="0">
              <a:solidFill>
                <a:schemeClr val="bg1"/>
              </a:solidFill>
            </a:endParaRPr>
          </a:p>
        </p:txBody>
      </p:sp>
    </p:spTree>
    <p:extLst>
      <p:ext uri="{BB962C8B-B14F-4D97-AF65-F5344CB8AC3E}">
        <p14:creationId xmlns:p14="http://schemas.microsoft.com/office/powerpoint/2010/main" val="192236065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3974" y="736983"/>
            <a:ext cx="7555435" cy="578783"/>
          </a:xfrm>
        </p:spPr>
        <p:txBody>
          <a:bodyPr>
            <a:noAutofit/>
          </a:bodyPr>
          <a:lstStyle/>
          <a:p>
            <a:r>
              <a:rPr lang="en-US" sz="2800" b="1" dirty="0" smtClean="0">
                <a:solidFill>
                  <a:schemeClr val="accent5"/>
                </a:solidFill>
              </a:rPr>
              <a:t>Modeling Results: Three RSLR Rates</a:t>
            </a:r>
            <a:endParaRPr lang="en-US" sz="2800" b="1" dirty="0">
              <a:solidFill>
                <a:schemeClr val="accent5"/>
              </a:solidFill>
            </a:endParaRPr>
          </a:p>
        </p:txBody>
      </p:sp>
      <p:sp>
        <p:nvSpPr>
          <p:cNvPr id="5" name="Slide Number Placeholder 4"/>
          <p:cNvSpPr>
            <a:spLocks noGrp="1"/>
          </p:cNvSpPr>
          <p:nvPr>
            <p:ph type="sldNum" sz="quarter" idx="12"/>
          </p:nvPr>
        </p:nvSpPr>
        <p:spPr/>
        <p:txBody>
          <a:bodyPr/>
          <a:lstStyle/>
          <a:p>
            <a:fld id="{EE4968A6-4845-9346-A0C9-394DC7B42F02}" type="slidenum">
              <a:rPr lang="en-US" smtClean="0">
                <a:latin typeface="Century Gothic"/>
              </a:rPr>
              <a:pPr/>
              <a:t>22</a:t>
            </a:fld>
            <a:endParaRPr lang="en-US">
              <a:latin typeface="Century Gothic"/>
            </a:endParaRPr>
          </a:p>
        </p:txBody>
      </p:sp>
      <p:sp>
        <p:nvSpPr>
          <p:cNvPr id="4" name="TextBox 3"/>
          <p:cNvSpPr txBox="1"/>
          <p:nvPr/>
        </p:nvSpPr>
        <p:spPr>
          <a:xfrm>
            <a:off x="6807200" y="4624217"/>
            <a:ext cx="1816504" cy="646331"/>
          </a:xfrm>
          <a:prstGeom prst="rect">
            <a:avLst/>
          </a:prstGeom>
          <a:noFill/>
        </p:spPr>
        <p:txBody>
          <a:bodyPr wrap="square" rtlCol="0">
            <a:spAutoFit/>
          </a:bodyPr>
          <a:lstStyle/>
          <a:p>
            <a:r>
              <a:rPr lang="en-US" b="1" i="1" dirty="0" smtClean="0">
                <a:solidFill>
                  <a:schemeClr val="accent1"/>
                </a:solidFill>
              </a:rPr>
              <a:t>Shoreline progradation</a:t>
            </a:r>
            <a:endParaRPr lang="en-US" b="1" i="1" dirty="0">
              <a:solidFill>
                <a:schemeClr val="accent1"/>
              </a:solidFill>
            </a:endParaRPr>
          </a:p>
        </p:txBody>
      </p:sp>
      <p:sp>
        <p:nvSpPr>
          <p:cNvPr id="10" name="TextBox 9"/>
          <p:cNvSpPr txBox="1"/>
          <p:nvPr/>
        </p:nvSpPr>
        <p:spPr>
          <a:xfrm>
            <a:off x="6840770" y="5275786"/>
            <a:ext cx="1782933" cy="646331"/>
          </a:xfrm>
          <a:prstGeom prst="rect">
            <a:avLst/>
          </a:prstGeom>
          <a:noFill/>
        </p:spPr>
        <p:txBody>
          <a:bodyPr wrap="square" rtlCol="0">
            <a:spAutoFit/>
          </a:bodyPr>
          <a:lstStyle/>
          <a:p>
            <a:r>
              <a:rPr lang="en-US" b="1" i="1" dirty="0" smtClean="0">
                <a:solidFill>
                  <a:schemeClr val="accent3"/>
                </a:solidFill>
              </a:rPr>
              <a:t>GST Retreat! Fining Upward</a:t>
            </a:r>
            <a:endParaRPr lang="en-US" b="1" i="1" dirty="0">
              <a:solidFill>
                <a:schemeClr val="accent3"/>
              </a:solidFill>
            </a:endParaRPr>
          </a:p>
        </p:txBody>
      </p:sp>
      <p:sp>
        <p:nvSpPr>
          <p:cNvPr id="9" name="Rectangle 8"/>
          <p:cNvSpPr/>
          <p:nvPr/>
        </p:nvSpPr>
        <p:spPr>
          <a:xfrm>
            <a:off x="4041255" y="1580077"/>
            <a:ext cx="4331228" cy="1815882"/>
          </a:xfrm>
          <a:prstGeom prst="rect">
            <a:avLst/>
          </a:prstGeom>
        </p:spPr>
        <p:txBody>
          <a:bodyPr wrap="square">
            <a:spAutoFit/>
          </a:bodyPr>
          <a:lstStyle/>
          <a:p>
            <a:pPr marL="342900" indent="-274320">
              <a:spcBef>
                <a:spcPct val="20000"/>
              </a:spcBef>
              <a:buClr>
                <a:srgbClr val="94C600"/>
              </a:buClr>
              <a:buSzPct val="76000"/>
              <a:buFont typeface="Wingdings 2" pitchFamily="18" charset="2"/>
              <a:buChar char=""/>
            </a:pPr>
            <a:r>
              <a:rPr lang="en-US" sz="1400" i="1" dirty="0" err="1" smtClean="0">
                <a:solidFill>
                  <a:srgbClr val="3E3D2D"/>
                </a:solidFill>
                <a:latin typeface="Century Gothic"/>
              </a:rPr>
              <a:t>Q</a:t>
            </a:r>
            <a:r>
              <a:rPr lang="en-US" sz="1400" i="1" baseline="-25000" dirty="0" err="1" smtClean="0">
                <a:solidFill>
                  <a:srgbClr val="3E3D2D"/>
                </a:solidFill>
                <a:latin typeface="Century Gothic"/>
              </a:rPr>
              <a:t>bf</a:t>
            </a:r>
            <a:r>
              <a:rPr lang="en-US" sz="1400" dirty="0" smtClean="0">
                <a:solidFill>
                  <a:srgbClr val="3E3D2D"/>
                </a:solidFill>
                <a:latin typeface="Century Gothic"/>
              </a:rPr>
              <a:t> [m</a:t>
            </a:r>
            <a:r>
              <a:rPr lang="en-US" sz="1400" baseline="30000" dirty="0" smtClean="0">
                <a:solidFill>
                  <a:srgbClr val="3E3D2D"/>
                </a:solidFill>
                <a:latin typeface="Century Gothic"/>
              </a:rPr>
              <a:t>3</a:t>
            </a:r>
            <a:r>
              <a:rPr lang="en-US" sz="1400" dirty="0" smtClean="0">
                <a:solidFill>
                  <a:srgbClr val="3E3D2D"/>
                </a:solidFill>
                <a:latin typeface="Century Gothic"/>
              </a:rPr>
              <a:t>/s] Bankfull water discharge = 1000</a:t>
            </a:r>
          </a:p>
          <a:p>
            <a:pPr marL="342900" indent="-274320">
              <a:spcBef>
                <a:spcPct val="20000"/>
              </a:spcBef>
              <a:buClr>
                <a:srgbClr val="94C600"/>
              </a:buClr>
              <a:buSzPct val="76000"/>
              <a:buFont typeface="Wingdings 2" pitchFamily="18" charset="2"/>
              <a:buChar char=""/>
            </a:pPr>
            <a:r>
              <a:rPr lang="en-US" sz="1400" i="1" dirty="0" err="1" smtClean="0">
                <a:solidFill>
                  <a:srgbClr val="3E3D2D"/>
                </a:solidFill>
              </a:rPr>
              <a:t>Q</a:t>
            </a:r>
            <a:r>
              <a:rPr lang="en-US" sz="1400" i="1" baseline="-25000" dirty="0" err="1" smtClean="0">
                <a:solidFill>
                  <a:srgbClr val="3E3D2D"/>
                </a:solidFill>
              </a:rPr>
              <a:t>g</a:t>
            </a:r>
            <a:r>
              <a:rPr lang="en-US" sz="1400" dirty="0" smtClean="0">
                <a:solidFill>
                  <a:srgbClr val="3E3D2D"/>
                </a:solidFill>
              </a:rPr>
              <a:t> </a:t>
            </a:r>
            <a:r>
              <a:rPr lang="en-US" sz="1400" dirty="0">
                <a:solidFill>
                  <a:srgbClr val="3E3D2D"/>
                </a:solidFill>
              </a:rPr>
              <a:t>[m</a:t>
            </a:r>
            <a:r>
              <a:rPr lang="en-US" sz="1400" baseline="30000" dirty="0">
                <a:solidFill>
                  <a:srgbClr val="3E3D2D"/>
                </a:solidFill>
              </a:rPr>
              <a:t>3</a:t>
            </a:r>
            <a:r>
              <a:rPr lang="en-US" sz="1400" dirty="0">
                <a:solidFill>
                  <a:srgbClr val="3E3D2D"/>
                </a:solidFill>
              </a:rPr>
              <a:t>/s] </a:t>
            </a:r>
            <a:r>
              <a:rPr lang="en-US" sz="1400" dirty="0" smtClean="0">
                <a:solidFill>
                  <a:srgbClr val="3E3D2D"/>
                </a:solidFill>
              </a:rPr>
              <a:t>Feed rate of gravel </a:t>
            </a:r>
            <a:r>
              <a:rPr lang="en-US" sz="1400" dirty="0">
                <a:solidFill>
                  <a:srgbClr val="3E3D2D"/>
                </a:solidFill>
              </a:rPr>
              <a:t>= </a:t>
            </a:r>
            <a:r>
              <a:rPr lang="en-US" sz="1400" dirty="0" smtClean="0">
                <a:solidFill>
                  <a:srgbClr val="3E3D2D"/>
                </a:solidFill>
              </a:rPr>
              <a:t>0.1</a:t>
            </a:r>
          </a:p>
          <a:p>
            <a:pPr marL="342900" indent="-274320">
              <a:spcBef>
                <a:spcPct val="20000"/>
              </a:spcBef>
              <a:buClr>
                <a:srgbClr val="94C600"/>
              </a:buClr>
              <a:buSzPct val="76000"/>
              <a:buFont typeface="Wingdings 2" pitchFamily="18" charset="2"/>
              <a:buChar char=""/>
            </a:pPr>
            <a:r>
              <a:rPr lang="en-US" sz="1400" i="1" dirty="0" smtClean="0">
                <a:solidFill>
                  <a:srgbClr val="3E3D2D"/>
                </a:solidFill>
              </a:rPr>
              <a:t>Q</a:t>
            </a:r>
            <a:r>
              <a:rPr lang="en-US" sz="1400" i="1" baseline="-25000" dirty="0" smtClean="0">
                <a:solidFill>
                  <a:srgbClr val="3E3D2D"/>
                </a:solidFill>
              </a:rPr>
              <a:t>s</a:t>
            </a:r>
            <a:r>
              <a:rPr lang="en-US" sz="1400" dirty="0" smtClean="0">
                <a:solidFill>
                  <a:srgbClr val="3E3D2D"/>
                </a:solidFill>
              </a:rPr>
              <a:t> </a:t>
            </a:r>
            <a:r>
              <a:rPr lang="en-US" sz="1400" dirty="0">
                <a:solidFill>
                  <a:srgbClr val="3E3D2D"/>
                </a:solidFill>
              </a:rPr>
              <a:t>[m</a:t>
            </a:r>
            <a:r>
              <a:rPr lang="en-US" sz="1400" baseline="30000" dirty="0">
                <a:solidFill>
                  <a:srgbClr val="3E3D2D"/>
                </a:solidFill>
              </a:rPr>
              <a:t>3</a:t>
            </a:r>
            <a:r>
              <a:rPr lang="en-US" sz="1400" dirty="0">
                <a:solidFill>
                  <a:srgbClr val="3E3D2D"/>
                </a:solidFill>
              </a:rPr>
              <a:t>/s] Feed rate of </a:t>
            </a:r>
            <a:r>
              <a:rPr lang="en-US" sz="1400" dirty="0" smtClean="0">
                <a:solidFill>
                  <a:srgbClr val="3E3D2D"/>
                </a:solidFill>
              </a:rPr>
              <a:t>sand </a:t>
            </a:r>
            <a:r>
              <a:rPr lang="en-US" sz="1400" dirty="0">
                <a:solidFill>
                  <a:srgbClr val="3E3D2D"/>
                </a:solidFill>
              </a:rPr>
              <a:t>= </a:t>
            </a:r>
            <a:r>
              <a:rPr lang="en-US" sz="1400" dirty="0" smtClean="0">
                <a:solidFill>
                  <a:srgbClr val="3E3D2D"/>
                </a:solidFill>
              </a:rPr>
              <a:t>0.2</a:t>
            </a:r>
          </a:p>
          <a:p>
            <a:pPr marL="342900" indent="-274320">
              <a:spcBef>
                <a:spcPct val="20000"/>
              </a:spcBef>
              <a:buClr>
                <a:srgbClr val="94C600"/>
              </a:buClr>
              <a:buSzPct val="76000"/>
              <a:buFont typeface="Wingdings 2" pitchFamily="18" charset="2"/>
              <a:buChar char=""/>
            </a:pPr>
            <a:r>
              <a:rPr lang="en-US" sz="1400" dirty="0" smtClean="0">
                <a:solidFill>
                  <a:srgbClr val="3E3D2D"/>
                </a:solidFill>
              </a:rPr>
              <a:t>Initial s = 30 km; Initial GST = 15 km</a:t>
            </a:r>
          </a:p>
          <a:p>
            <a:pPr marL="342900" indent="-274320">
              <a:spcBef>
                <a:spcPct val="20000"/>
              </a:spcBef>
              <a:buClr>
                <a:srgbClr val="94C600"/>
              </a:buClr>
              <a:buSzPct val="76000"/>
              <a:buFont typeface="Wingdings 2" pitchFamily="18" charset="2"/>
              <a:buChar char=""/>
            </a:pPr>
            <a:r>
              <a:rPr lang="en-US" sz="1400" dirty="0" smtClean="0">
                <a:solidFill>
                  <a:srgbClr val="3E3D2D"/>
                </a:solidFill>
              </a:rPr>
              <a:t>RSLR (Relative Sea Level Rise) </a:t>
            </a:r>
            <a:br>
              <a:rPr lang="en-US" sz="1400" dirty="0" smtClean="0">
                <a:solidFill>
                  <a:srgbClr val="3E3D2D"/>
                </a:solidFill>
              </a:rPr>
            </a:br>
            <a:r>
              <a:rPr lang="en-US" sz="1400" dirty="0" smtClean="0">
                <a:solidFill>
                  <a:srgbClr val="3E3D2D"/>
                </a:solidFill>
              </a:rPr>
              <a:t>= 2, 6, and 10 mm/</a:t>
            </a:r>
            <a:r>
              <a:rPr lang="en-US" sz="1400" dirty="0" err="1" smtClean="0">
                <a:solidFill>
                  <a:srgbClr val="3E3D2D"/>
                </a:solidFill>
              </a:rPr>
              <a:t>yr</a:t>
            </a:r>
            <a:endParaRPr lang="en-US" sz="1400" dirty="0" smtClean="0">
              <a:solidFill>
                <a:srgbClr val="3E3D2D"/>
              </a:solidFill>
            </a:endParaRPr>
          </a:p>
          <a:p>
            <a:pPr marL="342900" indent="-274320">
              <a:spcBef>
                <a:spcPct val="20000"/>
              </a:spcBef>
              <a:buClr>
                <a:srgbClr val="94C600"/>
              </a:buClr>
              <a:buSzPct val="76000"/>
              <a:buFont typeface="Wingdings 2" pitchFamily="18" charset="2"/>
              <a:buChar char=""/>
            </a:pPr>
            <a:endParaRPr lang="en-US" sz="1400" dirty="0">
              <a:solidFill>
                <a:srgbClr val="3E3D2D"/>
              </a:solidFill>
            </a:endParaRPr>
          </a:p>
        </p:txBody>
      </p:sp>
      <p:pic>
        <p:nvPicPr>
          <p:cNvPr id="7" name="Picture 6" descr="screenshot_15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974" y="1486944"/>
            <a:ext cx="2894426" cy="4824044"/>
          </a:xfrm>
          <a:prstGeom prst="rect">
            <a:avLst/>
          </a:prstGeom>
        </p:spPr>
      </p:pic>
      <p:pic>
        <p:nvPicPr>
          <p:cNvPr id="8" name="Picture 7" descr="screenshot_15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0800" y="3889522"/>
            <a:ext cx="2946400" cy="2438400"/>
          </a:xfrm>
          <a:prstGeom prst="rect">
            <a:avLst/>
          </a:prstGeom>
        </p:spPr>
      </p:pic>
      <p:sp>
        <p:nvSpPr>
          <p:cNvPr id="11" name="TextBox 10"/>
          <p:cNvSpPr txBox="1"/>
          <p:nvPr/>
        </p:nvSpPr>
        <p:spPr>
          <a:xfrm>
            <a:off x="1371599" y="2909557"/>
            <a:ext cx="533308" cy="307777"/>
          </a:xfrm>
          <a:prstGeom prst="rect">
            <a:avLst/>
          </a:prstGeom>
          <a:noFill/>
        </p:spPr>
        <p:txBody>
          <a:bodyPr wrap="none" rtlCol="0">
            <a:spAutoFit/>
          </a:bodyPr>
          <a:lstStyle/>
          <a:p>
            <a:r>
              <a:rPr lang="en-US" sz="1400" b="1" i="1" dirty="0" smtClean="0">
                <a:solidFill>
                  <a:schemeClr val="accent3"/>
                </a:solidFill>
              </a:rPr>
              <a:t>GST</a:t>
            </a:r>
            <a:endParaRPr lang="en-US" sz="1400" b="1" i="1" dirty="0">
              <a:solidFill>
                <a:schemeClr val="accent3"/>
              </a:solidFill>
            </a:endParaRPr>
          </a:p>
        </p:txBody>
      </p:sp>
      <p:sp>
        <p:nvSpPr>
          <p:cNvPr id="13" name="TextBox 12"/>
          <p:cNvSpPr txBox="1"/>
          <p:nvPr/>
        </p:nvSpPr>
        <p:spPr>
          <a:xfrm>
            <a:off x="4450176" y="5414761"/>
            <a:ext cx="533308" cy="307777"/>
          </a:xfrm>
          <a:prstGeom prst="rect">
            <a:avLst/>
          </a:prstGeom>
          <a:noFill/>
        </p:spPr>
        <p:txBody>
          <a:bodyPr wrap="none" rtlCol="0">
            <a:spAutoFit/>
          </a:bodyPr>
          <a:lstStyle/>
          <a:p>
            <a:r>
              <a:rPr lang="en-US" sz="1400" b="1" i="1" dirty="0" smtClean="0">
                <a:solidFill>
                  <a:srgbClr val="FF6700"/>
                </a:solidFill>
              </a:rPr>
              <a:t>GST</a:t>
            </a:r>
            <a:endParaRPr lang="en-US" sz="1400" b="1" i="1" dirty="0">
              <a:solidFill>
                <a:srgbClr val="FF6700"/>
              </a:solidFill>
            </a:endParaRPr>
          </a:p>
        </p:txBody>
      </p:sp>
      <p:sp>
        <p:nvSpPr>
          <p:cNvPr id="16" name="Curved Right Arrow 15"/>
          <p:cNvSpPr/>
          <p:nvPr/>
        </p:nvSpPr>
        <p:spPr>
          <a:xfrm rot="11137623">
            <a:off x="4956754" y="4643813"/>
            <a:ext cx="446722" cy="956733"/>
          </a:xfrm>
          <a:prstGeom prst="curvedRightArrow">
            <a:avLst>
              <a:gd name="adj1" fmla="val 9890"/>
              <a:gd name="adj2" fmla="val 50000"/>
              <a:gd name="adj3" fmla="val 52735"/>
            </a:avLst>
          </a:prstGeom>
          <a:solidFill>
            <a:srgbClr val="FF6700"/>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 name="TextBox 14"/>
          <p:cNvSpPr txBox="1"/>
          <p:nvPr/>
        </p:nvSpPr>
        <p:spPr>
          <a:xfrm>
            <a:off x="6184348" y="250677"/>
            <a:ext cx="1945501" cy="307777"/>
          </a:xfrm>
          <a:prstGeom prst="rect">
            <a:avLst/>
          </a:prstGeom>
          <a:noFill/>
        </p:spPr>
        <p:txBody>
          <a:bodyPr wrap="square" rtlCol="0">
            <a:spAutoFit/>
          </a:bodyPr>
          <a:lstStyle/>
          <a:p>
            <a:r>
              <a:rPr lang="en-US" sz="1400" b="1" dirty="0" smtClean="0">
                <a:solidFill>
                  <a:schemeClr val="bg1"/>
                </a:solidFill>
              </a:rPr>
              <a:t>CSDMS-SEN 2016</a:t>
            </a:r>
            <a:endParaRPr lang="en-US" sz="1400" b="1" dirty="0">
              <a:solidFill>
                <a:schemeClr val="bg1"/>
              </a:solidFill>
            </a:endParaRPr>
          </a:p>
        </p:txBody>
      </p:sp>
    </p:spTree>
    <p:extLst>
      <p:ext uri="{BB962C8B-B14F-4D97-AF65-F5344CB8AC3E}">
        <p14:creationId xmlns:p14="http://schemas.microsoft.com/office/powerpoint/2010/main" val="21943227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3974" y="736983"/>
            <a:ext cx="7555435" cy="578783"/>
          </a:xfrm>
        </p:spPr>
        <p:txBody>
          <a:bodyPr>
            <a:noAutofit/>
          </a:bodyPr>
          <a:lstStyle/>
          <a:p>
            <a:r>
              <a:rPr lang="en-US" sz="2800" b="1" dirty="0" smtClean="0">
                <a:solidFill>
                  <a:schemeClr val="accent5"/>
                </a:solidFill>
              </a:rPr>
              <a:t>Migration Reversal in M3</a:t>
            </a:r>
            <a:endParaRPr lang="en-US" sz="2800" b="1" dirty="0">
              <a:solidFill>
                <a:schemeClr val="accent5"/>
              </a:solidFill>
            </a:endParaRPr>
          </a:p>
        </p:txBody>
      </p:sp>
      <p:sp>
        <p:nvSpPr>
          <p:cNvPr id="5" name="Slide Number Placeholder 4"/>
          <p:cNvSpPr>
            <a:spLocks noGrp="1"/>
          </p:cNvSpPr>
          <p:nvPr>
            <p:ph type="sldNum" sz="quarter" idx="12"/>
          </p:nvPr>
        </p:nvSpPr>
        <p:spPr/>
        <p:txBody>
          <a:bodyPr/>
          <a:lstStyle/>
          <a:p>
            <a:fld id="{EE4968A6-4845-9346-A0C9-394DC7B42F02}" type="slidenum">
              <a:rPr lang="en-US" smtClean="0">
                <a:latin typeface="Century Gothic"/>
              </a:rPr>
              <a:pPr/>
              <a:t>23</a:t>
            </a:fld>
            <a:endParaRPr lang="en-US">
              <a:latin typeface="Century Gothic"/>
            </a:endParaRPr>
          </a:p>
        </p:txBody>
      </p:sp>
      <p:sp>
        <p:nvSpPr>
          <p:cNvPr id="3" name="Rectangle 2"/>
          <p:cNvSpPr/>
          <p:nvPr/>
        </p:nvSpPr>
        <p:spPr>
          <a:xfrm>
            <a:off x="813973" y="1486944"/>
            <a:ext cx="7555435" cy="369332"/>
          </a:xfrm>
          <a:prstGeom prst="rect">
            <a:avLst/>
          </a:prstGeom>
        </p:spPr>
        <p:txBody>
          <a:bodyPr wrap="square">
            <a:spAutoFit/>
          </a:bodyPr>
          <a:lstStyle/>
          <a:p>
            <a:pPr marL="342900" indent="-274320">
              <a:spcBef>
                <a:spcPct val="20000"/>
              </a:spcBef>
              <a:buClr>
                <a:srgbClr val="94C600"/>
              </a:buClr>
              <a:buSzPct val="76000"/>
              <a:buFont typeface="Wingdings 2" pitchFamily="18" charset="2"/>
              <a:buChar char=""/>
            </a:pPr>
            <a:r>
              <a:rPr lang="en-US" dirty="0" smtClean="0">
                <a:solidFill>
                  <a:srgbClr val="3E3D2D"/>
                </a:solidFill>
                <a:latin typeface="Century Gothic"/>
              </a:rPr>
              <a:t>The GST and shoreline migrated opposing directions</a:t>
            </a:r>
            <a:endParaRPr lang="en-US" b="1" dirty="0">
              <a:solidFill>
                <a:srgbClr val="3E3D2D"/>
              </a:solidFill>
              <a:latin typeface="Century Gothic"/>
            </a:endParaRPr>
          </a:p>
        </p:txBody>
      </p:sp>
      <p:pic>
        <p:nvPicPr>
          <p:cNvPr id="6" name="Picture 5" descr="screenshot_16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974" y="1972469"/>
            <a:ext cx="5207000" cy="2470414"/>
          </a:xfrm>
          <a:prstGeom prst="rect">
            <a:avLst/>
          </a:prstGeom>
        </p:spPr>
      </p:pic>
      <p:sp>
        <p:nvSpPr>
          <p:cNvPr id="9" name="Rectangle 8"/>
          <p:cNvSpPr/>
          <p:nvPr/>
        </p:nvSpPr>
        <p:spPr>
          <a:xfrm>
            <a:off x="813973" y="4374077"/>
            <a:ext cx="7555435" cy="1588127"/>
          </a:xfrm>
          <a:prstGeom prst="rect">
            <a:avLst/>
          </a:prstGeom>
        </p:spPr>
        <p:txBody>
          <a:bodyPr wrap="square">
            <a:spAutoFit/>
          </a:bodyPr>
          <a:lstStyle/>
          <a:p>
            <a:pPr marL="342900" indent="-274320">
              <a:spcBef>
                <a:spcPct val="20000"/>
              </a:spcBef>
              <a:buClr>
                <a:srgbClr val="94C600"/>
              </a:buClr>
              <a:buSzPct val="76000"/>
              <a:buFont typeface="Wingdings 2" pitchFamily="18" charset="2"/>
              <a:buChar char=""/>
            </a:pPr>
            <a:r>
              <a:rPr lang="en-US" dirty="0" smtClean="0">
                <a:solidFill>
                  <a:srgbClr val="3E3D2D"/>
                </a:solidFill>
                <a:latin typeface="Century Gothic"/>
              </a:rPr>
              <a:t>The GST experienced faster RSLR rates</a:t>
            </a:r>
          </a:p>
          <a:p>
            <a:pPr marL="342900" indent="-274320">
              <a:spcBef>
                <a:spcPct val="20000"/>
              </a:spcBef>
              <a:buClr>
                <a:srgbClr val="94C600"/>
              </a:buClr>
              <a:buSzPct val="76000"/>
              <a:buFont typeface="Wingdings 2" pitchFamily="18" charset="2"/>
              <a:buChar char=""/>
            </a:pPr>
            <a:r>
              <a:rPr lang="en-US" b="1" dirty="0" smtClean="0">
                <a:solidFill>
                  <a:srgbClr val="3E3D2D"/>
                </a:solidFill>
                <a:latin typeface="Century Gothic"/>
              </a:rPr>
              <a:t>Additional rate ~ </a:t>
            </a:r>
            <a:r>
              <a:rPr lang="en-US" b="1" i="1" dirty="0" err="1" smtClean="0">
                <a:solidFill>
                  <a:srgbClr val="3E3D2D"/>
                </a:solidFill>
                <a:latin typeface="Century Gothic"/>
              </a:rPr>
              <a:t>ds</a:t>
            </a:r>
            <a:r>
              <a:rPr lang="en-US" b="1" i="1" baseline="30000" dirty="0" err="1" smtClean="0">
                <a:solidFill>
                  <a:srgbClr val="3E3D2D"/>
                </a:solidFill>
                <a:latin typeface="Century Gothic"/>
              </a:rPr>
              <a:t>.</a:t>
            </a:r>
            <a:r>
              <a:rPr lang="en-US" b="1" i="1" dirty="0" err="1" smtClean="0">
                <a:solidFill>
                  <a:srgbClr val="3E3D2D"/>
                </a:solidFill>
                <a:latin typeface="Century Gothic"/>
              </a:rPr>
              <a:t>S</a:t>
            </a:r>
            <a:r>
              <a:rPr lang="en-US" b="1" i="1" baseline="-25000" dirty="0" err="1" smtClean="0">
                <a:solidFill>
                  <a:srgbClr val="3E3D2D"/>
                </a:solidFill>
                <a:latin typeface="Century Gothic"/>
              </a:rPr>
              <a:t>t</a:t>
            </a:r>
            <a:r>
              <a:rPr lang="en-US" b="1" dirty="0" smtClean="0">
                <a:solidFill>
                  <a:srgbClr val="3E3D2D"/>
                </a:solidFill>
                <a:latin typeface="Century Gothic"/>
              </a:rPr>
              <a:t> = (shoreline progradation rate x topset slope)</a:t>
            </a:r>
          </a:p>
          <a:p>
            <a:pPr marL="342900" indent="-274320">
              <a:spcBef>
                <a:spcPct val="20000"/>
              </a:spcBef>
              <a:buClr>
                <a:srgbClr val="94C600"/>
              </a:buClr>
              <a:buSzPct val="76000"/>
              <a:buFont typeface="Wingdings 2" pitchFamily="18" charset="2"/>
              <a:buChar char=""/>
            </a:pPr>
            <a:r>
              <a:rPr lang="en-US" b="1" dirty="0" smtClean="0">
                <a:solidFill>
                  <a:srgbClr val="3E3D2D"/>
                </a:solidFill>
                <a:latin typeface="Century Gothic"/>
              </a:rPr>
              <a:t>GST migrates in an opposing direction with respect to the shoreline</a:t>
            </a:r>
            <a:endParaRPr lang="en-US" b="1" dirty="0">
              <a:solidFill>
                <a:srgbClr val="3E3D2D"/>
              </a:solidFill>
              <a:latin typeface="Century Gothic"/>
            </a:endParaRPr>
          </a:p>
        </p:txBody>
      </p:sp>
      <p:pic>
        <p:nvPicPr>
          <p:cNvPr id="8" name="Picture 7" descr="screenshot_15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0304" y="2438400"/>
            <a:ext cx="2400325" cy="1986476"/>
          </a:xfrm>
          <a:prstGeom prst="rect">
            <a:avLst/>
          </a:prstGeom>
        </p:spPr>
      </p:pic>
      <p:sp>
        <p:nvSpPr>
          <p:cNvPr id="10" name="TextBox 9"/>
          <p:cNvSpPr txBox="1"/>
          <p:nvPr/>
        </p:nvSpPr>
        <p:spPr>
          <a:xfrm>
            <a:off x="6184348" y="250677"/>
            <a:ext cx="1945501" cy="307777"/>
          </a:xfrm>
          <a:prstGeom prst="rect">
            <a:avLst/>
          </a:prstGeom>
          <a:noFill/>
        </p:spPr>
        <p:txBody>
          <a:bodyPr wrap="square" rtlCol="0">
            <a:spAutoFit/>
          </a:bodyPr>
          <a:lstStyle/>
          <a:p>
            <a:r>
              <a:rPr lang="en-US" sz="1400" b="1" dirty="0" smtClean="0">
                <a:solidFill>
                  <a:schemeClr val="bg1"/>
                </a:solidFill>
              </a:rPr>
              <a:t>CSDMS-SEN 2016</a:t>
            </a:r>
            <a:endParaRPr lang="en-US" sz="1400" b="1" dirty="0">
              <a:solidFill>
                <a:schemeClr val="bg1"/>
              </a:solidFill>
            </a:endParaRPr>
          </a:p>
        </p:txBody>
      </p:sp>
      <p:pic>
        <p:nvPicPr>
          <p:cNvPr id="11" name="Picture 10" descr="screenshot_151.jpg"/>
          <p:cNvPicPr>
            <a:picLocks noChangeAspect="1"/>
          </p:cNvPicPr>
          <p:nvPr/>
        </p:nvPicPr>
        <p:blipFill rotWithShape="1">
          <a:blip r:embed="rId4">
            <a:extLst>
              <a:ext uri="{28A0092B-C50C-407E-A947-70E740481C1C}">
                <a14:useLocalDpi xmlns:a14="http://schemas.microsoft.com/office/drawing/2010/main" val="0"/>
              </a:ext>
            </a:extLst>
          </a:blip>
          <a:srcRect t="5398" r="2523" b="4953"/>
          <a:stretch/>
        </p:blipFill>
        <p:spPr>
          <a:xfrm>
            <a:off x="4600253" y="4245086"/>
            <a:ext cx="4050082" cy="1969448"/>
          </a:xfrm>
          <a:prstGeom prst="rect">
            <a:avLst/>
          </a:prstGeom>
        </p:spPr>
      </p:pic>
      <p:cxnSp>
        <p:nvCxnSpPr>
          <p:cNvPr id="12" name="Straight Connector 11"/>
          <p:cNvCxnSpPr/>
          <p:nvPr/>
        </p:nvCxnSpPr>
        <p:spPr>
          <a:xfrm flipH="1">
            <a:off x="5258868" y="4245086"/>
            <a:ext cx="2870981" cy="1969448"/>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5258868" y="4245086"/>
            <a:ext cx="2870981" cy="1969448"/>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957403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3974" y="736983"/>
            <a:ext cx="7555435" cy="578783"/>
          </a:xfrm>
        </p:spPr>
        <p:txBody>
          <a:bodyPr>
            <a:noAutofit/>
          </a:bodyPr>
          <a:lstStyle/>
          <a:p>
            <a:r>
              <a:rPr lang="en-US" sz="2800" b="1" dirty="0" smtClean="0">
                <a:solidFill>
                  <a:schemeClr val="accent5"/>
                </a:solidFill>
              </a:rPr>
              <a:t>Comparison with Model</a:t>
            </a:r>
            <a:endParaRPr lang="en-US" sz="2800" b="1" dirty="0">
              <a:solidFill>
                <a:schemeClr val="accent5"/>
              </a:solidFill>
            </a:endParaRPr>
          </a:p>
        </p:txBody>
      </p:sp>
      <p:sp>
        <p:nvSpPr>
          <p:cNvPr id="5" name="Slide Number Placeholder 4"/>
          <p:cNvSpPr>
            <a:spLocks noGrp="1"/>
          </p:cNvSpPr>
          <p:nvPr>
            <p:ph type="sldNum" sz="quarter" idx="12"/>
          </p:nvPr>
        </p:nvSpPr>
        <p:spPr/>
        <p:txBody>
          <a:bodyPr/>
          <a:lstStyle/>
          <a:p>
            <a:fld id="{EE4968A6-4845-9346-A0C9-394DC7B42F02}" type="slidenum">
              <a:rPr lang="en-US" smtClean="0">
                <a:latin typeface="Century Gothic"/>
              </a:rPr>
              <a:pPr/>
              <a:t>24</a:t>
            </a:fld>
            <a:endParaRPr lang="en-US">
              <a:latin typeface="Century Gothic"/>
            </a:endParaRPr>
          </a:p>
        </p:txBody>
      </p:sp>
      <p:pic>
        <p:nvPicPr>
          <p:cNvPr id="4" name="Picture 3" descr="screenshot_16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974" y="1315766"/>
            <a:ext cx="4405070" cy="5201395"/>
          </a:xfrm>
          <a:prstGeom prst="rect">
            <a:avLst/>
          </a:prstGeom>
        </p:spPr>
      </p:pic>
      <p:sp>
        <p:nvSpPr>
          <p:cNvPr id="8" name="Rectangle 7"/>
          <p:cNvSpPr/>
          <p:nvPr/>
        </p:nvSpPr>
        <p:spPr>
          <a:xfrm>
            <a:off x="5219043" y="1486944"/>
            <a:ext cx="3323824" cy="1200329"/>
          </a:xfrm>
          <a:prstGeom prst="rect">
            <a:avLst/>
          </a:prstGeom>
        </p:spPr>
        <p:txBody>
          <a:bodyPr wrap="square">
            <a:spAutoFit/>
          </a:bodyPr>
          <a:lstStyle/>
          <a:p>
            <a:pPr marL="342900" indent="-274320">
              <a:spcBef>
                <a:spcPct val="20000"/>
              </a:spcBef>
              <a:buClr>
                <a:srgbClr val="94C600"/>
              </a:buClr>
              <a:buSzPct val="76000"/>
              <a:buFont typeface="Wingdings 2" pitchFamily="18" charset="2"/>
              <a:buChar char=""/>
            </a:pPr>
            <a:r>
              <a:rPr lang="en-US" dirty="0" smtClean="0">
                <a:solidFill>
                  <a:srgbClr val="3E3D2D"/>
                </a:solidFill>
                <a:latin typeface="Century Gothic"/>
              </a:rPr>
              <a:t>Change </a:t>
            </a:r>
            <a:r>
              <a:rPr lang="en-US" dirty="0" smtClean="0">
                <a:solidFill>
                  <a:srgbClr val="3E3D2D"/>
                </a:solidFill>
                <a:latin typeface="Century Gothic"/>
              </a:rPr>
              <a:t>the </a:t>
            </a:r>
            <a:r>
              <a:rPr lang="en-US" b="1" dirty="0" smtClean="0">
                <a:solidFill>
                  <a:srgbClr val="FF6600"/>
                </a:solidFill>
                <a:latin typeface="Century Gothic"/>
              </a:rPr>
              <a:t>sediment transport relations</a:t>
            </a:r>
            <a:r>
              <a:rPr lang="en-US" dirty="0" smtClean="0">
                <a:solidFill>
                  <a:srgbClr val="3E3D2D"/>
                </a:solidFill>
                <a:latin typeface="Century Gothic"/>
              </a:rPr>
              <a:t> to </a:t>
            </a:r>
            <a:r>
              <a:rPr lang="en-US" b="1" dirty="0" smtClean="0">
                <a:solidFill>
                  <a:schemeClr val="accent1"/>
                </a:solidFill>
                <a:latin typeface="Century Gothic"/>
              </a:rPr>
              <a:t>empirical relations</a:t>
            </a:r>
            <a:r>
              <a:rPr lang="en-US" dirty="0" smtClean="0">
                <a:solidFill>
                  <a:schemeClr val="accent1"/>
                </a:solidFill>
                <a:latin typeface="Century Gothic"/>
              </a:rPr>
              <a:t> </a:t>
            </a:r>
            <a:r>
              <a:rPr lang="en-US" dirty="0" smtClean="0">
                <a:solidFill>
                  <a:srgbClr val="3E3D2D"/>
                </a:solidFill>
                <a:latin typeface="Century Gothic"/>
              </a:rPr>
              <a:t>from the current </a:t>
            </a:r>
            <a:r>
              <a:rPr lang="en-US" dirty="0" smtClean="0">
                <a:solidFill>
                  <a:srgbClr val="3E3D2D"/>
                </a:solidFill>
                <a:latin typeface="Century Gothic"/>
              </a:rPr>
              <a:t>runs</a:t>
            </a:r>
            <a:endParaRPr lang="en-US" dirty="0" smtClean="0">
              <a:solidFill>
                <a:srgbClr val="3E3D2D"/>
              </a:solidFill>
              <a:latin typeface="Century Gothic"/>
            </a:endParaRPr>
          </a:p>
        </p:txBody>
      </p:sp>
      <p:pic>
        <p:nvPicPr>
          <p:cNvPr id="7" name="Picture 6" descr="screenshot_16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9047" y="2912533"/>
            <a:ext cx="2973819" cy="2401221"/>
          </a:xfrm>
          <a:prstGeom prst="rect">
            <a:avLst/>
          </a:prstGeom>
        </p:spPr>
      </p:pic>
      <p:sp>
        <p:nvSpPr>
          <p:cNvPr id="9" name="TextBox 8"/>
          <p:cNvSpPr txBox="1"/>
          <p:nvPr/>
        </p:nvSpPr>
        <p:spPr>
          <a:xfrm>
            <a:off x="6184348" y="250677"/>
            <a:ext cx="1945501" cy="307777"/>
          </a:xfrm>
          <a:prstGeom prst="rect">
            <a:avLst/>
          </a:prstGeom>
          <a:noFill/>
        </p:spPr>
        <p:txBody>
          <a:bodyPr wrap="square" rtlCol="0">
            <a:spAutoFit/>
          </a:bodyPr>
          <a:lstStyle/>
          <a:p>
            <a:r>
              <a:rPr lang="en-US" sz="1400" b="1" dirty="0" smtClean="0">
                <a:solidFill>
                  <a:schemeClr val="bg1"/>
                </a:solidFill>
              </a:rPr>
              <a:t>CSDMS-SEN 2016</a:t>
            </a:r>
            <a:endParaRPr lang="en-US" sz="1400" b="1" dirty="0">
              <a:solidFill>
                <a:schemeClr val="bg1"/>
              </a:solidFill>
            </a:endParaRPr>
          </a:p>
        </p:txBody>
      </p:sp>
    </p:spTree>
    <p:extLst>
      <p:ext uri="{BB962C8B-B14F-4D97-AF65-F5344CB8AC3E}">
        <p14:creationId xmlns:p14="http://schemas.microsoft.com/office/powerpoint/2010/main" val="322226621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3974" y="736983"/>
            <a:ext cx="7555435" cy="578783"/>
          </a:xfrm>
        </p:spPr>
        <p:txBody>
          <a:bodyPr>
            <a:noAutofit/>
          </a:bodyPr>
          <a:lstStyle/>
          <a:p>
            <a:r>
              <a:rPr lang="en-US" sz="2800" b="1" dirty="0" smtClean="0">
                <a:solidFill>
                  <a:schemeClr val="accent5"/>
                </a:solidFill>
              </a:rPr>
              <a:t>Autogenic vs. Allogenic</a:t>
            </a:r>
            <a:endParaRPr lang="en-US" sz="2800" b="1" dirty="0">
              <a:solidFill>
                <a:schemeClr val="accent5"/>
              </a:solidFill>
            </a:endParaRPr>
          </a:p>
        </p:txBody>
      </p:sp>
      <p:sp>
        <p:nvSpPr>
          <p:cNvPr id="5" name="Slide Number Placeholder 4"/>
          <p:cNvSpPr>
            <a:spLocks noGrp="1"/>
          </p:cNvSpPr>
          <p:nvPr>
            <p:ph type="sldNum" sz="quarter" idx="12"/>
          </p:nvPr>
        </p:nvSpPr>
        <p:spPr/>
        <p:txBody>
          <a:bodyPr/>
          <a:lstStyle/>
          <a:p>
            <a:fld id="{EE4968A6-4845-9346-A0C9-394DC7B42F02}" type="slidenum">
              <a:rPr lang="en-US" smtClean="0">
                <a:latin typeface="Century Gothic"/>
              </a:rPr>
              <a:pPr/>
              <a:t>25</a:t>
            </a:fld>
            <a:endParaRPr lang="en-US">
              <a:latin typeface="Century Gothic"/>
            </a:endParaRPr>
          </a:p>
        </p:txBody>
      </p:sp>
      <p:pic>
        <p:nvPicPr>
          <p:cNvPr id="3" name="Picture 2" descr="screenshot_16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773" y="1486944"/>
            <a:ext cx="5782366" cy="4471545"/>
          </a:xfrm>
          <a:prstGeom prst="rect">
            <a:avLst/>
          </a:prstGeom>
        </p:spPr>
      </p:pic>
      <p:sp>
        <p:nvSpPr>
          <p:cNvPr id="6" name="Freeform 5"/>
          <p:cNvSpPr/>
          <p:nvPr/>
        </p:nvSpPr>
        <p:spPr>
          <a:xfrm>
            <a:off x="1092200" y="2514600"/>
            <a:ext cx="618067" cy="685800"/>
          </a:xfrm>
          <a:custGeom>
            <a:avLst/>
            <a:gdLst>
              <a:gd name="connsiteX0" fmla="*/ 0 w 618067"/>
              <a:gd name="connsiteY0" fmla="*/ 685800 h 685800"/>
              <a:gd name="connsiteX1" fmla="*/ 347133 w 618067"/>
              <a:gd name="connsiteY1" fmla="*/ 575733 h 685800"/>
              <a:gd name="connsiteX2" fmla="*/ 313267 w 618067"/>
              <a:gd name="connsiteY2" fmla="*/ 440267 h 685800"/>
              <a:gd name="connsiteX3" fmla="*/ 457200 w 618067"/>
              <a:gd name="connsiteY3" fmla="*/ 414867 h 685800"/>
              <a:gd name="connsiteX4" fmla="*/ 364067 w 618067"/>
              <a:gd name="connsiteY4" fmla="*/ 254000 h 685800"/>
              <a:gd name="connsiteX5" fmla="*/ 541867 w 618067"/>
              <a:gd name="connsiteY5" fmla="*/ 177800 h 685800"/>
              <a:gd name="connsiteX6" fmla="*/ 406400 w 618067"/>
              <a:gd name="connsiteY6" fmla="*/ 84667 h 685800"/>
              <a:gd name="connsiteX7" fmla="*/ 618067 w 618067"/>
              <a:gd name="connsiteY7" fmla="*/ 0 h 685800"/>
              <a:gd name="connsiteX8" fmla="*/ 618067 w 618067"/>
              <a:gd name="connsiteY8" fmla="*/ 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8067" h="685800">
                <a:moveTo>
                  <a:pt x="0" y="685800"/>
                </a:moveTo>
                <a:lnTo>
                  <a:pt x="347133" y="575733"/>
                </a:lnTo>
                <a:lnTo>
                  <a:pt x="313267" y="440267"/>
                </a:lnTo>
                <a:lnTo>
                  <a:pt x="457200" y="414867"/>
                </a:lnTo>
                <a:lnTo>
                  <a:pt x="364067" y="254000"/>
                </a:lnTo>
                <a:lnTo>
                  <a:pt x="541867" y="177800"/>
                </a:lnTo>
                <a:lnTo>
                  <a:pt x="406400" y="84667"/>
                </a:lnTo>
                <a:lnTo>
                  <a:pt x="618067" y="0"/>
                </a:lnTo>
                <a:lnTo>
                  <a:pt x="618067" y="0"/>
                </a:lnTo>
              </a:path>
            </a:pathLst>
          </a:custGeom>
          <a:ln w="38100"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w="76200" cmpd="sng">
                <a:solidFill>
                  <a:schemeClr val="tx1"/>
                </a:solidFill>
              </a:ln>
            </a:endParaRPr>
          </a:p>
        </p:txBody>
      </p:sp>
      <p:sp>
        <p:nvSpPr>
          <p:cNvPr id="9" name="Freeform 8"/>
          <p:cNvSpPr/>
          <p:nvPr/>
        </p:nvSpPr>
        <p:spPr>
          <a:xfrm>
            <a:off x="3945467" y="2429933"/>
            <a:ext cx="694266" cy="795867"/>
          </a:xfrm>
          <a:custGeom>
            <a:avLst/>
            <a:gdLst>
              <a:gd name="connsiteX0" fmla="*/ 0 w 694266"/>
              <a:gd name="connsiteY0" fmla="*/ 795867 h 795867"/>
              <a:gd name="connsiteX1" fmla="*/ 67733 w 694266"/>
              <a:gd name="connsiteY1" fmla="*/ 685800 h 795867"/>
              <a:gd name="connsiteX2" fmla="*/ 389466 w 694266"/>
              <a:gd name="connsiteY2" fmla="*/ 643467 h 795867"/>
              <a:gd name="connsiteX3" fmla="*/ 262466 w 694266"/>
              <a:gd name="connsiteY3" fmla="*/ 558800 h 795867"/>
              <a:gd name="connsiteX4" fmla="*/ 660400 w 694266"/>
              <a:gd name="connsiteY4" fmla="*/ 304800 h 795867"/>
              <a:gd name="connsiteX5" fmla="*/ 313266 w 694266"/>
              <a:gd name="connsiteY5" fmla="*/ 211667 h 795867"/>
              <a:gd name="connsiteX6" fmla="*/ 694266 w 694266"/>
              <a:gd name="connsiteY6" fmla="*/ 127000 h 795867"/>
              <a:gd name="connsiteX7" fmla="*/ 592666 w 694266"/>
              <a:gd name="connsiteY7" fmla="*/ 67734 h 795867"/>
              <a:gd name="connsiteX8" fmla="*/ 677333 w 694266"/>
              <a:gd name="connsiteY8" fmla="*/ 0 h 795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4266" h="795867">
                <a:moveTo>
                  <a:pt x="0" y="795867"/>
                </a:moveTo>
                <a:lnTo>
                  <a:pt x="67733" y="685800"/>
                </a:lnTo>
                <a:lnTo>
                  <a:pt x="389466" y="643467"/>
                </a:lnTo>
                <a:lnTo>
                  <a:pt x="262466" y="558800"/>
                </a:lnTo>
                <a:lnTo>
                  <a:pt x="660400" y="304800"/>
                </a:lnTo>
                <a:lnTo>
                  <a:pt x="313266" y="211667"/>
                </a:lnTo>
                <a:lnTo>
                  <a:pt x="694266" y="127000"/>
                </a:lnTo>
                <a:lnTo>
                  <a:pt x="592666" y="67734"/>
                </a:lnTo>
                <a:lnTo>
                  <a:pt x="677333" y="0"/>
                </a:lnTo>
              </a:path>
            </a:pathLst>
          </a:custGeom>
          <a:ln w="38100"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w="76200" cmpd="sng">
                <a:solidFill>
                  <a:schemeClr val="tx1"/>
                </a:solidFill>
              </a:ln>
            </a:endParaRPr>
          </a:p>
        </p:txBody>
      </p:sp>
      <p:sp>
        <p:nvSpPr>
          <p:cNvPr id="10" name="Freeform 9"/>
          <p:cNvSpPr/>
          <p:nvPr/>
        </p:nvSpPr>
        <p:spPr>
          <a:xfrm>
            <a:off x="1151467" y="4445000"/>
            <a:ext cx="516466" cy="1049867"/>
          </a:xfrm>
          <a:custGeom>
            <a:avLst/>
            <a:gdLst>
              <a:gd name="connsiteX0" fmla="*/ 0 w 516466"/>
              <a:gd name="connsiteY0" fmla="*/ 1049867 h 1049867"/>
              <a:gd name="connsiteX1" fmla="*/ 296333 w 516466"/>
              <a:gd name="connsiteY1" fmla="*/ 762000 h 1049867"/>
              <a:gd name="connsiteX2" fmla="*/ 177800 w 516466"/>
              <a:gd name="connsiteY2" fmla="*/ 651933 h 1049867"/>
              <a:gd name="connsiteX3" fmla="*/ 457200 w 516466"/>
              <a:gd name="connsiteY3" fmla="*/ 372533 h 1049867"/>
              <a:gd name="connsiteX4" fmla="*/ 313266 w 516466"/>
              <a:gd name="connsiteY4" fmla="*/ 237067 h 1049867"/>
              <a:gd name="connsiteX5" fmla="*/ 516466 w 516466"/>
              <a:gd name="connsiteY5" fmla="*/ 93133 h 1049867"/>
              <a:gd name="connsiteX6" fmla="*/ 330200 w 516466"/>
              <a:gd name="connsiteY6" fmla="*/ 0 h 1049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6466" h="1049867">
                <a:moveTo>
                  <a:pt x="0" y="1049867"/>
                </a:moveTo>
                <a:lnTo>
                  <a:pt x="296333" y="762000"/>
                </a:lnTo>
                <a:lnTo>
                  <a:pt x="177800" y="651933"/>
                </a:lnTo>
                <a:lnTo>
                  <a:pt x="457200" y="372533"/>
                </a:lnTo>
                <a:lnTo>
                  <a:pt x="313266" y="237067"/>
                </a:lnTo>
                <a:lnTo>
                  <a:pt x="516466" y="93133"/>
                </a:lnTo>
                <a:lnTo>
                  <a:pt x="330200" y="0"/>
                </a:lnTo>
              </a:path>
            </a:pathLst>
          </a:custGeom>
          <a:ln w="38100"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w="76200" cmpd="sng">
                <a:solidFill>
                  <a:schemeClr val="tx1"/>
                </a:solidFill>
              </a:ln>
            </a:endParaRPr>
          </a:p>
        </p:txBody>
      </p:sp>
      <p:sp>
        <p:nvSpPr>
          <p:cNvPr id="11" name="Freeform 10"/>
          <p:cNvSpPr/>
          <p:nvPr/>
        </p:nvSpPr>
        <p:spPr>
          <a:xfrm>
            <a:off x="3987800" y="4385733"/>
            <a:ext cx="482600" cy="1109134"/>
          </a:xfrm>
          <a:custGeom>
            <a:avLst/>
            <a:gdLst>
              <a:gd name="connsiteX0" fmla="*/ 0 w 482600"/>
              <a:gd name="connsiteY0" fmla="*/ 1109134 h 1109134"/>
              <a:gd name="connsiteX1" fmla="*/ 194733 w 482600"/>
              <a:gd name="connsiteY1" fmla="*/ 880534 h 1109134"/>
              <a:gd name="connsiteX2" fmla="*/ 110067 w 482600"/>
              <a:gd name="connsiteY2" fmla="*/ 846667 h 1109134"/>
              <a:gd name="connsiteX3" fmla="*/ 270933 w 482600"/>
              <a:gd name="connsiteY3" fmla="*/ 745067 h 1109134"/>
              <a:gd name="connsiteX4" fmla="*/ 194733 w 482600"/>
              <a:gd name="connsiteY4" fmla="*/ 558800 h 1109134"/>
              <a:gd name="connsiteX5" fmla="*/ 347133 w 482600"/>
              <a:gd name="connsiteY5" fmla="*/ 482600 h 1109134"/>
              <a:gd name="connsiteX6" fmla="*/ 414867 w 482600"/>
              <a:gd name="connsiteY6" fmla="*/ 330200 h 1109134"/>
              <a:gd name="connsiteX7" fmla="*/ 482600 w 482600"/>
              <a:gd name="connsiteY7" fmla="*/ 186267 h 1109134"/>
              <a:gd name="connsiteX8" fmla="*/ 364067 w 482600"/>
              <a:gd name="connsiteY8" fmla="*/ 93134 h 1109134"/>
              <a:gd name="connsiteX9" fmla="*/ 389467 w 482600"/>
              <a:gd name="connsiteY9" fmla="*/ 0 h 1109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2600" h="1109134">
                <a:moveTo>
                  <a:pt x="0" y="1109134"/>
                </a:moveTo>
                <a:lnTo>
                  <a:pt x="194733" y="880534"/>
                </a:lnTo>
                <a:lnTo>
                  <a:pt x="110067" y="846667"/>
                </a:lnTo>
                <a:lnTo>
                  <a:pt x="270933" y="745067"/>
                </a:lnTo>
                <a:lnTo>
                  <a:pt x="194733" y="558800"/>
                </a:lnTo>
                <a:lnTo>
                  <a:pt x="347133" y="482600"/>
                </a:lnTo>
                <a:lnTo>
                  <a:pt x="414867" y="330200"/>
                </a:lnTo>
                <a:lnTo>
                  <a:pt x="482600" y="186267"/>
                </a:lnTo>
                <a:lnTo>
                  <a:pt x="364067" y="93134"/>
                </a:lnTo>
                <a:lnTo>
                  <a:pt x="389467" y="0"/>
                </a:lnTo>
              </a:path>
            </a:pathLst>
          </a:custGeom>
          <a:ln w="38100"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w="76200" cmpd="sng">
                <a:solidFill>
                  <a:schemeClr val="tx1"/>
                </a:solidFill>
              </a:ln>
            </a:endParaRPr>
          </a:p>
        </p:txBody>
      </p:sp>
      <p:sp>
        <p:nvSpPr>
          <p:cNvPr id="8" name="Rectangle 7"/>
          <p:cNvSpPr/>
          <p:nvPr/>
        </p:nvSpPr>
        <p:spPr>
          <a:xfrm>
            <a:off x="6129867" y="1588544"/>
            <a:ext cx="2624665" cy="1255728"/>
          </a:xfrm>
          <a:prstGeom prst="rect">
            <a:avLst/>
          </a:prstGeom>
        </p:spPr>
        <p:txBody>
          <a:bodyPr wrap="square">
            <a:spAutoFit/>
          </a:bodyPr>
          <a:lstStyle/>
          <a:p>
            <a:pPr marL="68580">
              <a:spcBef>
                <a:spcPct val="20000"/>
              </a:spcBef>
              <a:buClr>
                <a:srgbClr val="94C600"/>
              </a:buClr>
              <a:buSzPct val="76000"/>
            </a:pPr>
            <a:r>
              <a:rPr lang="en-US" b="1" i="1" dirty="0" smtClean="0">
                <a:solidFill>
                  <a:srgbClr val="3E3D2D"/>
                </a:solidFill>
                <a:latin typeface="Century Gothic"/>
              </a:rPr>
              <a:t>Shazam?</a:t>
            </a:r>
            <a:endParaRPr lang="en-US" b="1" i="1" dirty="0" smtClean="0">
              <a:solidFill>
                <a:srgbClr val="3E3D2D"/>
              </a:solidFill>
              <a:latin typeface="Century Gothic"/>
            </a:endParaRPr>
          </a:p>
          <a:p>
            <a:pPr marL="68580">
              <a:spcBef>
                <a:spcPct val="20000"/>
              </a:spcBef>
              <a:buClr>
                <a:srgbClr val="94C600"/>
              </a:buClr>
              <a:buSzPct val="76000"/>
            </a:pPr>
            <a:r>
              <a:rPr lang="en-US" b="1" dirty="0" smtClean="0">
                <a:latin typeface="Century Gothic"/>
              </a:rPr>
              <a:t>Autogenic fluctuations of the GST migration</a:t>
            </a:r>
            <a:endParaRPr lang="en-US" b="1" dirty="0">
              <a:latin typeface="Century Gothic"/>
            </a:endParaRPr>
          </a:p>
        </p:txBody>
      </p:sp>
      <p:sp>
        <p:nvSpPr>
          <p:cNvPr id="12" name="TextBox 11"/>
          <p:cNvSpPr txBox="1"/>
          <p:nvPr/>
        </p:nvSpPr>
        <p:spPr>
          <a:xfrm>
            <a:off x="6184348" y="250677"/>
            <a:ext cx="1945501" cy="307777"/>
          </a:xfrm>
          <a:prstGeom prst="rect">
            <a:avLst/>
          </a:prstGeom>
          <a:noFill/>
        </p:spPr>
        <p:txBody>
          <a:bodyPr wrap="square" rtlCol="0">
            <a:spAutoFit/>
          </a:bodyPr>
          <a:lstStyle/>
          <a:p>
            <a:r>
              <a:rPr lang="en-US" sz="1400" b="1" dirty="0" smtClean="0">
                <a:solidFill>
                  <a:schemeClr val="bg1"/>
                </a:solidFill>
              </a:rPr>
              <a:t>CSDMS-SEN 2016</a:t>
            </a:r>
            <a:endParaRPr lang="en-US" sz="1400" b="1" dirty="0">
              <a:solidFill>
                <a:schemeClr val="bg1"/>
              </a:solidFill>
            </a:endParaRPr>
          </a:p>
        </p:txBody>
      </p:sp>
      <p:pic>
        <p:nvPicPr>
          <p:cNvPr id="13" name="Picture 12" descr="screenshot_16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0283" y="4151983"/>
            <a:ext cx="3710051" cy="2201333"/>
          </a:xfrm>
          <a:prstGeom prst="rect">
            <a:avLst/>
          </a:prstGeom>
        </p:spPr>
      </p:pic>
    </p:spTree>
    <p:extLst>
      <p:ext uri="{BB962C8B-B14F-4D97-AF65-F5344CB8AC3E}">
        <p14:creationId xmlns:p14="http://schemas.microsoft.com/office/powerpoint/2010/main" val="358794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1" grpId="0" animBg="1"/>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3974" y="736983"/>
            <a:ext cx="7555435" cy="578783"/>
          </a:xfrm>
        </p:spPr>
        <p:txBody>
          <a:bodyPr>
            <a:noAutofit/>
          </a:bodyPr>
          <a:lstStyle/>
          <a:p>
            <a:r>
              <a:rPr lang="en-US" sz="2800" b="1" dirty="0" smtClean="0">
                <a:solidFill>
                  <a:schemeClr val="accent5"/>
                </a:solidFill>
              </a:rPr>
              <a:t>Autogenic Product as a Signal</a:t>
            </a:r>
            <a:endParaRPr lang="en-US" sz="2800" b="1" dirty="0">
              <a:solidFill>
                <a:schemeClr val="accent5"/>
              </a:solidFill>
            </a:endParaRPr>
          </a:p>
        </p:txBody>
      </p:sp>
      <p:sp>
        <p:nvSpPr>
          <p:cNvPr id="5" name="Slide Number Placeholder 4"/>
          <p:cNvSpPr>
            <a:spLocks noGrp="1"/>
          </p:cNvSpPr>
          <p:nvPr>
            <p:ph type="sldNum" sz="quarter" idx="12"/>
          </p:nvPr>
        </p:nvSpPr>
        <p:spPr/>
        <p:txBody>
          <a:bodyPr/>
          <a:lstStyle/>
          <a:p>
            <a:fld id="{EE4968A6-4845-9346-A0C9-394DC7B42F02}" type="slidenum">
              <a:rPr lang="en-US" smtClean="0">
                <a:latin typeface="Century Gothic"/>
              </a:rPr>
              <a:pPr/>
              <a:t>26</a:t>
            </a:fld>
            <a:endParaRPr lang="en-US">
              <a:latin typeface="Century Gothic"/>
            </a:endParaRPr>
          </a:p>
        </p:txBody>
      </p:sp>
      <p:sp>
        <p:nvSpPr>
          <p:cNvPr id="3" name="Rectangle 2"/>
          <p:cNvSpPr/>
          <p:nvPr/>
        </p:nvSpPr>
        <p:spPr>
          <a:xfrm>
            <a:off x="813973" y="1486944"/>
            <a:ext cx="7555435" cy="369332"/>
          </a:xfrm>
          <a:prstGeom prst="rect">
            <a:avLst/>
          </a:prstGeom>
        </p:spPr>
        <p:txBody>
          <a:bodyPr wrap="square">
            <a:spAutoFit/>
          </a:bodyPr>
          <a:lstStyle/>
          <a:p>
            <a:pPr marL="342900" indent="-274320">
              <a:spcBef>
                <a:spcPct val="20000"/>
              </a:spcBef>
              <a:buClr>
                <a:srgbClr val="94C600"/>
              </a:buClr>
              <a:buSzPct val="76000"/>
              <a:buFont typeface="Wingdings 2" pitchFamily="18" charset="2"/>
              <a:buChar char=""/>
            </a:pPr>
            <a:r>
              <a:rPr lang="en-US" dirty="0" smtClean="0">
                <a:solidFill>
                  <a:srgbClr val="3E3D2D"/>
                </a:solidFill>
                <a:latin typeface="Century Gothic"/>
              </a:rPr>
              <a:t>Standard Deviation for GST decreases with RSLR rate</a:t>
            </a:r>
            <a:endParaRPr lang="en-US" b="1" dirty="0">
              <a:solidFill>
                <a:srgbClr val="3E3D2D"/>
              </a:solidFill>
              <a:latin typeface="Century Gothic"/>
            </a:endParaRPr>
          </a:p>
        </p:txBody>
      </p:sp>
      <p:sp>
        <p:nvSpPr>
          <p:cNvPr id="4" name="TextBox 3"/>
          <p:cNvSpPr txBox="1"/>
          <p:nvPr/>
        </p:nvSpPr>
        <p:spPr>
          <a:xfrm>
            <a:off x="1010957" y="4759052"/>
            <a:ext cx="7152760" cy="369332"/>
          </a:xfrm>
          <a:prstGeom prst="rect">
            <a:avLst/>
          </a:prstGeom>
          <a:noFill/>
        </p:spPr>
        <p:txBody>
          <a:bodyPr wrap="square" rtlCol="0">
            <a:spAutoFit/>
          </a:bodyPr>
          <a:lstStyle/>
          <a:p>
            <a:r>
              <a:rPr lang="en-US" b="1" i="1" dirty="0" smtClean="0">
                <a:solidFill>
                  <a:schemeClr val="accent1"/>
                </a:solidFill>
              </a:rPr>
              <a:t>What caused the changes in the magnitude of variation? </a:t>
            </a:r>
            <a:endParaRPr lang="en-US" b="1" i="1" dirty="0">
              <a:solidFill>
                <a:schemeClr val="accent1"/>
              </a:solidFill>
            </a:endParaRPr>
          </a:p>
        </p:txBody>
      </p:sp>
      <p:sp>
        <p:nvSpPr>
          <p:cNvPr id="10" name="TextBox 9"/>
          <p:cNvSpPr txBox="1"/>
          <p:nvPr/>
        </p:nvSpPr>
        <p:spPr>
          <a:xfrm>
            <a:off x="1031167" y="5928184"/>
            <a:ext cx="5327297" cy="369332"/>
          </a:xfrm>
          <a:prstGeom prst="rect">
            <a:avLst/>
          </a:prstGeom>
          <a:noFill/>
        </p:spPr>
        <p:txBody>
          <a:bodyPr wrap="square" rtlCol="0">
            <a:spAutoFit/>
          </a:bodyPr>
          <a:lstStyle/>
          <a:p>
            <a:r>
              <a:rPr lang="en-US" b="1" i="1" dirty="0" smtClean="0">
                <a:solidFill>
                  <a:schemeClr val="accent3"/>
                </a:solidFill>
              </a:rPr>
              <a:t>Changes in slopes and depositional rates</a:t>
            </a:r>
            <a:endParaRPr lang="en-US" b="1" i="1" dirty="0">
              <a:solidFill>
                <a:schemeClr val="accent3"/>
              </a:solidFill>
            </a:endParaRPr>
          </a:p>
        </p:txBody>
      </p:sp>
      <p:pic>
        <p:nvPicPr>
          <p:cNvPr id="6" name="Picture 5" descr="screenshot_16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974" y="1856276"/>
            <a:ext cx="3513667" cy="2780443"/>
          </a:xfrm>
          <a:prstGeom prst="rect">
            <a:avLst/>
          </a:prstGeom>
        </p:spPr>
      </p:pic>
      <p:pic>
        <p:nvPicPr>
          <p:cNvPr id="11" name="Picture 10" descr="screenshot_155.jpg"/>
          <p:cNvPicPr>
            <a:picLocks noChangeAspect="1"/>
          </p:cNvPicPr>
          <p:nvPr/>
        </p:nvPicPr>
        <p:blipFill rotWithShape="1">
          <a:blip r:embed="rId3">
            <a:extLst>
              <a:ext uri="{28A0092B-C50C-407E-A947-70E740481C1C}">
                <a14:useLocalDpi xmlns:a14="http://schemas.microsoft.com/office/drawing/2010/main" val="0"/>
              </a:ext>
            </a:extLst>
          </a:blip>
          <a:srcRect b="74354"/>
          <a:stretch/>
        </p:blipFill>
        <p:spPr>
          <a:xfrm>
            <a:off x="1081970" y="5128384"/>
            <a:ext cx="3815080" cy="755635"/>
          </a:xfrm>
          <a:prstGeom prst="rect">
            <a:avLst/>
          </a:prstGeom>
        </p:spPr>
      </p:pic>
      <p:pic>
        <p:nvPicPr>
          <p:cNvPr id="7" name="Picture 6" descr="screenshot_17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2689" y="5368185"/>
            <a:ext cx="1797050" cy="310079"/>
          </a:xfrm>
          <a:prstGeom prst="rect">
            <a:avLst/>
          </a:prstGeom>
        </p:spPr>
      </p:pic>
      <p:sp>
        <p:nvSpPr>
          <p:cNvPr id="12" name="TextBox 11"/>
          <p:cNvSpPr txBox="1"/>
          <p:nvPr/>
        </p:nvSpPr>
        <p:spPr>
          <a:xfrm>
            <a:off x="6184348" y="250677"/>
            <a:ext cx="1945501" cy="307777"/>
          </a:xfrm>
          <a:prstGeom prst="rect">
            <a:avLst/>
          </a:prstGeom>
          <a:noFill/>
        </p:spPr>
        <p:txBody>
          <a:bodyPr wrap="square" rtlCol="0">
            <a:spAutoFit/>
          </a:bodyPr>
          <a:lstStyle/>
          <a:p>
            <a:r>
              <a:rPr lang="en-US" sz="1400" b="1" dirty="0" smtClean="0">
                <a:solidFill>
                  <a:schemeClr val="bg1"/>
                </a:solidFill>
              </a:rPr>
              <a:t>CSDMS-SEN 2016</a:t>
            </a:r>
            <a:endParaRPr lang="en-US" sz="1400" b="1" dirty="0">
              <a:solidFill>
                <a:schemeClr val="bg1"/>
              </a:solidFill>
            </a:endParaRPr>
          </a:p>
        </p:txBody>
      </p:sp>
      <p:sp>
        <p:nvSpPr>
          <p:cNvPr id="13" name="Right Arrow 12"/>
          <p:cNvSpPr/>
          <p:nvPr/>
        </p:nvSpPr>
        <p:spPr>
          <a:xfrm>
            <a:off x="3188888" y="4542099"/>
            <a:ext cx="575734" cy="225059"/>
          </a:xfrm>
          <a:prstGeom prst="righ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1563119" y="4482830"/>
            <a:ext cx="1574232" cy="307777"/>
          </a:xfrm>
          <a:prstGeom prst="rect">
            <a:avLst/>
          </a:prstGeom>
          <a:noFill/>
        </p:spPr>
        <p:txBody>
          <a:bodyPr wrap="none" rtlCol="0">
            <a:spAutoFit/>
          </a:bodyPr>
          <a:lstStyle/>
          <a:p>
            <a:r>
              <a:rPr lang="en-US" sz="1400" b="1" dirty="0" smtClean="0"/>
              <a:t>Higher RSLR rate</a:t>
            </a:r>
            <a:endParaRPr lang="en-US" sz="1400" b="1" dirty="0"/>
          </a:p>
        </p:txBody>
      </p:sp>
      <p:sp>
        <p:nvSpPr>
          <p:cNvPr id="8" name="Rectangle 7"/>
          <p:cNvSpPr/>
          <p:nvPr/>
        </p:nvSpPr>
        <p:spPr>
          <a:xfrm>
            <a:off x="4510838" y="2052251"/>
            <a:ext cx="3695252" cy="2086725"/>
          </a:xfrm>
          <a:prstGeom prst="rect">
            <a:avLst/>
          </a:prstGeom>
        </p:spPr>
        <p:txBody>
          <a:bodyPr wrap="square">
            <a:spAutoFit/>
          </a:bodyPr>
          <a:lstStyle/>
          <a:p>
            <a:pPr marL="342900" indent="-274320">
              <a:spcBef>
                <a:spcPct val="20000"/>
              </a:spcBef>
              <a:buClr>
                <a:srgbClr val="94C600"/>
              </a:buClr>
              <a:buSzPct val="76000"/>
              <a:buFont typeface="Wingdings 2" pitchFamily="18" charset="2"/>
              <a:buChar char=""/>
            </a:pPr>
            <a:r>
              <a:rPr lang="en-US" b="1" dirty="0">
                <a:solidFill>
                  <a:srgbClr val="3E3D2D"/>
                </a:solidFill>
              </a:rPr>
              <a:t>Fluctuations of the topset </a:t>
            </a:r>
            <a:r>
              <a:rPr lang="en-US" b="1" dirty="0" smtClean="0">
                <a:solidFill>
                  <a:srgbClr val="3E3D2D"/>
                </a:solidFill>
              </a:rPr>
              <a:t>slope (Kim and </a:t>
            </a:r>
            <a:r>
              <a:rPr lang="en-US" b="1" dirty="0" err="1" smtClean="0">
                <a:solidFill>
                  <a:srgbClr val="3E3D2D"/>
                </a:solidFill>
              </a:rPr>
              <a:t>Jerolmack</a:t>
            </a:r>
            <a:r>
              <a:rPr lang="en-US" b="1" dirty="0" smtClean="0">
                <a:solidFill>
                  <a:srgbClr val="3E3D2D"/>
                </a:solidFill>
              </a:rPr>
              <a:t>, 2008)</a:t>
            </a:r>
            <a:endParaRPr lang="en-US" b="1" dirty="0">
              <a:solidFill>
                <a:srgbClr val="3E3D2D"/>
              </a:solidFill>
            </a:endParaRPr>
          </a:p>
          <a:p>
            <a:pPr marL="342900" indent="-274320">
              <a:spcBef>
                <a:spcPct val="20000"/>
              </a:spcBef>
              <a:buClr>
                <a:srgbClr val="94C600"/>
              </a:buClr>
              <a:buSzPct val="76000"/>
              <a:buFont typeface="Wingdings 2" pitchFamily="18" charset="2"/>
              <a:buChar char=""/>
            </a:pPr>
            <a:r>
              <a:rPr lang="en-US" b="1" dirty="0">
                <a:solidFill>
                  <a:srgbClr val="3E3D2D"/>
                </a:solidFill>
              </a:rPr>
              <a:t>The zigzag shazam trajectories are from the cycles of autogenic processes</a:t>
            </a:r>
            <a:endParaRPr lang="en-US" b="1" dirty="0">
              <a:solidFill>
                <a:srgbClr val="3E3D2D"/>
              </a:solidFill>
            </a:endParaRPr>
          </a:p>
        </p:txBody>
      </p:sp>
    </p:spTree>
    <p:extLst>
      <p:ext uri="{BB962C8B-B14F-4D97-AF65-F5344CB8AC3E}">
        <p14:creationId xmlns:p14="http://schemas.microsoft.com/office/powerpoint/2010/main" val="18503639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3974" y="736983"/>
            <a:ext cx="7555435" cy="578783"/>
          </a:xfrm>
        </p:spPr>
        <p:txBody>
          <a:bodyPr>
            <a:noAutofit/>
          </a:bodyPr>
          <a:lstStyle/>
          <a:p>
            <a:r>
              <a:rPr lang="en-US" sz="2800" b="1" dirty="0" smtClean="0">
                <a:solidFill>
                  <a:schemeClr val="accent5"/>
                </a:solidFill>
              </a:rPr>
              <a:t>Stratigraphic Evolution: S2S</a:t>
            </a:r>
            <a:endParaRPr lang="en-US" sz="2800" b="1" dirty="0">
              <a:solidFill>
                <a:schemeClr val="accent5"/>
              </a:solidFill>
            </a:endParaRPr>
          </a:p>
        </p:txBody>
      </p:sp>
      <p:sp>
        <p:nvSpPr>
          <p:cNvPr id="5" name="Slide Number Placeholder 4"/>
          <p:cNvSpPr>
            <a:spLocks noGrp="1"/>
          </p:cNvSpPr>
          <p:nvPr>
            <p:ph type="sldNum" sz="quarter" idx="12"/>
          </p:nvPr>
        </p:nvSpPr>
        <p:spPr/>
        <p:txBody>
          <a:bodyPr/>
          <a:lstStyle/>
          <a:p>
            <a:fld id="{EE4968A6-4845-9346-A0C9-394DC7B42F02}" type="slidenum">
              <a:rPr lang="en-US" smtClean="0">
                <a:latin typeface="Century Gothic"/>
              </a:rPr>
              <a:pPr/>
              <a:t>27</a:t>
            </a:fld>
            <a:endParaRPr lang="en-US">
              <a:latin typeface="Century Gothic"/>
            </a:endParaRPr>
          </a:p>
        </p:txBody>
      </p:sp>
      <p:sp>
        <p:nvSpPr>
          <p:cNvPr id="3" name="Rectangle 2"/>
          <p:cNvSpPr/>
          <p:nvPr/>
        </p:nvSpPr>
        <p:spPr>
          <a:xfrm>
            <a:off x="694267" y="4216400"/>
            <a:ext cx="7950200" cy="2074414"/>
          </a:xfrm>
          <a:prstGeom prst="rect">
            <a:avLst/>
          </a:prstGeom>
        </p:spPr>
        <p:txBody>
          <a:bodyPr wrap="square">
            <a:spAutoFit/>
          </a:bodyPr>
          <a:lstStyle/>
          <a:p>
            <a:pPr marL="342900" indent="-274320">
              <a:spcBef>
                <a:spcPct val="20000"/>
              </a:spcBef>
              <a:buClr>
                <a:srgbClr val="94C600"/>
              </a:buClr>
              <a:buSzPct val="76000"/>
              <a:buFont typeface="Wingdings 2" pitchFamily="18" charset="2"/>
              <a:buChar char=""/>
            </a:pPr>
            <a:r>
              <a:rPr lang="en-US" sz="1400" dirty="0" smtClean="0">
                <a:solidFill>
                  <a:srgbClr val="3E3D2D"/>
                </a:solidFill>
                <a:latin typeface="Century Gothic"/>
              </a:rPr>
              <a:t>Storage in the sand reach </a:t>
            </a:r>
            <a:r>
              <a:rPr lang="en-US" sz="1400" dirty="0" smtClean="0">
                <a:solidFill>
                  <a:srgbClr val="3E3D2D"/>
                </a:solidFill>
                <a:latin typeface="Century Gothic"/>
                <a:sym typeface="Wingdings"/>
              </a:rPr>
              <a:t> increasing </a:t>
            </a:r>
            <a:r>
              <a:rPr lang="en-US" sz="1400" dirty="0" smtClean="0">
                <a:solidFill>
                  <a:srgbClr val="3E3D2D"/>
                </a:solidFill>
                <a:latin typeface="Century Gothic"/>
              </a:rPr>
              <a:t>slope</a:t>
            </a:r>
          </a:p>
          <a:p>
            <a:pPr marL="342900" indent="-274320">
              <a:spcBef>
                <a:spcPct val="20000"/>
              </a:spcBef>
              <a:buClr>
                <a:srgbClr val="94C600"/>
              </a:buClr>
              <a:buSzPct val="76000"/>
              <a:buFont typeface="Wingdings 2" pitchFamily="18" charset="2"/>
              <a:buChar char=""/>
            </a:pPr>
            <a:r>
              <a:rPr lang="en-US" sz="1400" dirty="0" smtClean="0">
                <a:solidFill>
                  <a:srgbClr val="3E3D2D"/>
                </a:solidFill>
              </a:rPr>
              <a:t>Less deposition of the sand reach at GST</a:t>
            </a:r>
            <a:r>
              <a:rPr lang="en-US" sz="1400" dirty="0">
                <a:solidFill>
                  <a:srgbClr val="3E3D2D"/>
                </a:solidFill>
              </a:rPr>
              <a:t> </a:t>
            </a:r>
            <a:r>
              <a:rPr lang="en-US" sz="1400" dirty="0" smtClean="0">
                <a:solidFill>
                  <a:srgbClr val="3E3D2D"/>
                </a:solidFill>
              </a:rPr>
              <a:t>causes a retreat of GST</a:t>
            </a:r>
          </a:p>
          <a:p>
            <a:pPr marL="342900" indent="-274320">
              <a:spcBef>
                <a:spcPct val="20000"/>
              </a:spcBef>
              <a:buClr>
                <a:srgbClr val="94C600"/>
              </a:buClr>
              <a:buSzPct val="76000"/>
              <a:buFont typeface="Wingdings 2" pitchFamily="18" charset="2"/>
              <a:buChar char=""/>
            </a:pPr>
            <a:r>
              <a:rPr lang="en-US" sz="1400" dirty="0" smtClean="0">
                <a:solidFill>
                  <a:srgbClr val="3E3D2D"/>
                </a:solidFill>
                <a:latin typeface="Century Gothic"/>
              </a:rPr>
              <a:t>More deposition of the walnut reach at GST = less transport to the foreset</a:t>
            </a:r>
          </a:p>
          <a:p>
            <a:pPr marL="342900" indent="-274320">
              <a:spcBef>
                <a:spcPct val="20000"/>
              </a:spcBef>
              <a:buClr>
                <a:srgbClr val="94C600"/>
              </a:buClr>
              <a:buSzPct val="76000"/>
              <a:buFont typeface="Wingdings 2" pitchFamily="18" charset="2"/>
              <a:buChar char=""/>
            </a:pPr>
            <a:r>
              <a:rPr lang="en-US" sz="1400" dirty="0" smtClean="0">
                <a:solidFill>
                  <a:srgbClr val="3E3D2D"/>
                </a:solidFill>
                <a:latin typeface="Century Gothic"/>
              </a:rPr>
              <a:t>Only most fine sediment reaches the foreset, developing a darker layer</a:t>
            </a:r>
          </a:p>
          <a:p>
            <a:pPr marL="342900" indent="-274320">
              <a:spcBef>
                <a:spcPct val="20000"/>
              </a:spcBef>
              <a:buClr>
                <a:srgbClr val="94C600"/>
              </a:buClr>
              <a:buSzPct val="76000"/>
              <a:buFont typeface="Wingdings 2" pitchFamily="18" charset="2"/>
              <a:buChar char=""/>
            </a:pPr>
            <a:r>
              <a:rPr lang="en-US" sz="1400" dirty="0" smtClean="0">
                <a:solidFill>
                  <a:srgbClr val="3E3D2D"/>
                </a:solidFill>
                <a:latin typeface="Century Gothic"/>
              </a:rPr>
              <a:t>Storage in the walnut reach </a:t>
            </a:r>
            <a:r>
              <a:rPr lang="en-US" sz="1400" dirty="0">
                <a:solidFill>
                  <a:srgbClr val="3E3D2D"/>
                </a:solidFill>
                <a:sym typeface="Wingdings"/>
              </a:rPr>
              <a:t></a:t>
            </a:r>
            <a:r>
              <a:rPr lang="en-US" sz="1400" dirty="0" smtClean="0">
                <a:solidFill>
                  <a:srgbClr val="3E3D2D"/>
                </a:solidFill>
                <a:latin typeface="Century Gothic"/>
              </a:rPr>
              <a:t> increasing slope (some sand can transport through) and initiating release, developing a lighter-colored layer</a:t>
            </a:r>
          </a:p>
          <a:p>
            <a:pPr marL="342900" indent="-274320">
              <a:spcBef>
                <a:spcPct val="20000"/>
              </a:spcBef>
              <a:buClr>
                <a:srgbClr val="94C600"/>
              </a:buClr>
              <a:buSzPct val="76000"/>
              <a:buFont typeface="Wingdings 2" pitchFamily="18" charset="2"/>
              <a:buChar char=""/>
            </a:pPr>
            <a:r>
              <a:rPr lang="en-US" sz="1400" dirty="0" smtClean="0">
                <a:solidFill>
                  <a:srgbClr val="3E3D2D"/>
                </a:solidFill>
                <a:latin typeface="Century Gothic"/>
              </a:rPr>
              <a:t>Release in the walnut reach </a:t>
            </a:r>
            <a:r>
              <a:rPr lang="en-US" sz="1400" dirty="0">
                <a:solidFill>
                  <a:srgbClr val="3E3D2D"/>
                </a:solidFill>
                <a:sym typeface="Wingdings"/>
              </a:rPr>
              <a:t></a:t>
            </a:r>
            <a:r>
              <a:rPr lang="en-US" sz="1400" dirty="0" smtClean="0">
                <a:solidFill>
                  <a:srgbClr val="3E3D2D"/>
                </a:solidFill>
                <a:latin typeface="Century Gothic"/>
              </a:rPr>
              <a:t> decreasing slope, decreasing deposition at the GST</a:t>
            </a:r>
          </a:p>
          <a:p>
            <a:pPr marL="342900" indent="-274320">
              <a:spcBef>
                <a:spcPct val="20000"/>
              </a:spcBef>
              <a:buClr>
                <a:srgbClr val="94C600"/>
              </a:buClr>
              <a:buSzPct val="76000"/>
              <a:buFont typeface="Wingdings 2" pitchFamily="18" charset="2"/>
              <a:buChar char=""/>
            </a:pPr>
            <a:r>
              <a:rPr lang="en-US" sz="1400" dirty="0" smtClean="0">
                <a:solidFill>
                  <a:srgbClr val="3E3D2D"/>
                </a:solidFill>
                <a:latin typeface="Century Gothic"/>
              </a:rPr>
              <a:t>Release in the sand reach </a:t>
            </a:r>
            <a:r>
              <a:rPr lang="en-US" sz="1400" dirty="0" smtClean="0">
                <a:solidFill>
                  <a:srgbClr val="3E3D2D"/>
                </a:solidFill>
                <a:latin typeface="Century Gothic"/>
                <a:sym typeface="Wingdings"/>
              </a:rPr>
              <a:t></a:t>
            </a:r>
            <a:r>
              <a:rPr lang="en-US" sz="1400" dirty="0" smtClean="0">
                <a:solidFill>
                  <a:srgbClr val="3E3D2D"/>
                </a:solidFill>
                <a:latin typeface="Century Gothic"/>
              </a:rPr>
              <a:t> decreasing slope and advancing GST</a:t>
            </a:r>
          </a:p>
        </p:txBody>
      </p:sp>
      <p:pic>
        <p:nvPicPr>
          <p:cNvPr id="6" name="Picture 5" descr="FindingGST_20150522_1_06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974" y="1315766"/>
            <a:ext cx="7534114" cy="2900634"/>
          </a:xfrm>
          <a:prstGeom prst="rect">
            <a:avLst/>
          </a:prstGeom>
        </p:spPr>
      </p:pic>
      <p:sp>
        <p:nvSpPr>
          <p:cNvPr id="7" name="TextBox 6"/>
          <p:cNvSpPr txBox="1"/>
          <p:nvPr/>
        </p:nvSpPr>
        <p:spPr>
          <a:xfrm>
            <a:off x="6125186" y="3396063"/>
            <a:ext cx="877163" cy="307777"/>
          </a:xfrm>
          <a:prstGeom prst="rect">
            <a:avLst/>
          </a:prstGeom>
          <a:noFill/>
        </p:spPr>
        <p:txBody>
          <a:bodyPr wrap="none" rtlCol="0">
            <a:spAutoFit/>
          </a:bodyPr>
          <a:lstStyle/>
          <a:p>
            <a:r>
              <a:rPr lang="en-US" sz="1400" b="1" dirty="0" smtClean="0">
                <a:solidFill>
                  <a:srgbClr val="FFFFFF"/>
                </a:solidFill>
              </a:rPr>
              <a:t>Shazam</a:t>
            </a:r>
            <a:endParaRPr lang="en-US" sz="1400" b="1" dirty="0">
              <a:solidFill>
                <a:srgbClr val="FFFFFF"/>
              </a:solidFill>
            </a:endParaRPr>
          </a:p>
        </p:txBody>
      </p:sp>
      <p:sp>
        <p:nvSpPr>
          <p:cNvPr id="11" name="TextBox 10"/>
          <p:cNvSpPr txBox="1"/>
          <p:nvPr/>
        </p:nvSpPr>
        <p:spPr>
          <a:xfrm>
            <a:off x="1248386" y="2969287"/>
            <a:ext cx="762811" cy="523220"/>
          </a:xfrm>
          <a:prstGeom prst="rect">
            <a:avLst/>
          </a:prstGeom>
          <a:noFill/>
        </p:spPr>
        <p:txBody>
          <a:bodyPr wrap="none" rtlCol="0">
            <a:spAutoFit/>
          </a:bodyPr>
          <a:lstStyle/>
          <a:p>
            <a:r>
              <a:rPr lang="en-US" sz="1400" b="1" dirty="0" smtClean="0">
                <a:solidFill>
                  <a:srgbClr val="FFFFFF"/>
                </a:solidFill>
              </a:rPr>
              <a:t>Darker</a:t>
            </a:r>
          </a:p>
          <a:p>
            <a:r>
              <a:rPr lang="en-US" sz="1400" b="1" dirty="0" smtClean="0">
                <a:solidFill>
                  <a:srgbClr val="FFFFFF"/>
                </a:solidFill>
              </a:rPr>
              <a:t>layers</a:t>
            </a:r>
            <a:endParaRPr lang="en-US" sz="1400" b="1" dirty="0">
              <a:solidFill>
                <a:srgbClr val="FFFFFF"/>
              </a:solidFill>
            </a:endParaRPr>
          </a:p>
        </p:txBody>
      </p:sp>
      <p:sp>
        <p:nvSpPr>
          <p:cNvPr id="13" name="TextBox 12"/>
          <p:cNvSpPr txBox="1"/>
          <p:nvPr/>
        </p:nvSpPr>
        <p:spPr>
          <a:xfrm>
            <a:off x="3873053" y="2645449"/>
            <a:ext cx="1340869" cy="307777"/>
          </a:xfrm>
          <a:prstGeom prst="rect">
            <a:avLst/>
          </a:prstGeom>
          <a:noFill/>
        </p:spPr>
        <p:txBody>
          <a:bodyPr wrap="none" rtlCol="0">
            <a:spAutoFit/>
          </a:bodyPr>
          <a:lstStyle/>
          <a:p>
            <a:r>
              <a:rPr lang="en-US" sz="1400" b="1" dirty="0" smtClean="0">
                <a:solidFill>
                  <a:srgbClr val="FFFFFF"/>
                </a:solidFill>
              </a:rPr>
              <a:t>Walnut reach</a:t>
            </a:r>
            <a:endParaRPr lang="en-US" sz="1400" b="1" dirty="0">
              <a:solidFill>
                <a:srgbClr val="FFFFFF"/>
              </a:solidFill>
            </a:endParaRPr>
          </a:p>
        </p:txBody>
      </p:sp>
      <p:sp>
        <p:nvSpPr>
          <p:cNvPr id="15" name="TextBox 14"/>
          <p:cNvSpPr txBox="1"/>
          <p:nvPr/>
        </p:nvSpPr>
        <p:spPr>
          <a:xfrm>
            <a:off x="6773021" y="2506373"/>
            <a:ext cx="1186580" cy="307777"/>
          </a:xfrm>
          <a:prstGeom prst="rect">
            <a:avLst/>
          </a:prstGeom>
          <a:noFill/>
        </p:spPr>
        <p:txBody>
          <a:bodyPr wrap="none" rtlCol="0">
            <a:spAutoFit/>
          </a:bodyPr>
          <a:lstStyle/>
          <a:p>
            <a:r>
              <a:rPr lang="en-US" sz="1400" b="1" dirty="0" smtClean="0">
                <a:solidFill>
                  <a:srgbClr val="FFFFFF"/>
                </a:solidFill>
              </a:rPr>
              <a:t>Sand reach</a:t>
            </a:r>
            <a:endParaRPr lang="en-US" sz="1400" b="1" dirty="0">
              <a:solidFill>
                <a:srgbClr val="FFFFFF"/>
              </a:solidFill>
            </a:endParaRPr>
          </a:p>
        </p:txBody>
      </p:sp>
      <p:sp>
        <p:nvSpPr>
          <p:cNvPr id="12" name="TextBox 11"/>
          <p:cNvSpPr txBox="1"/>
          <p:nvPr/>
        </p:nvSpPr>
        <p:spPr>
          <a:xfrm>
            <a:off x="6184348" y="250677"/>
            <a:ext cx="1945501" cy="307777"/>
          </a:xfrm>
          <a:prstGeom prst="rect">
            <a:avLst/>
          </a:prstGeom>
          <a:noFill/>
        </p:spPr>
        <p:txBody>
          <a:bodyPr wrap="square" rtlCol="0">
            <a:spAutoFit/>
          </a:bodyPr>
          <a:lstStyle/>
          <a:p>
            <a:r>
              <a:rPr lang="en-US" sz="1400" b="1" dirty="0" smtClean="0">
                <a:solidFill>
                  <a:schemeClr val="bg1"/>
                </a:solidFill>
              </a:rPr>
              <a:t>CSDMS-SEN 2016</a:t>
            </a:r>
            <a:endParaRPr lang="en-US" sz="1400" b="1" dirty="0">
              <a:solidFill>
                <a:schemeClr val="bg1"/>
              </a:solidFill>
            </a:endParaRPr>
          </a:p>
        </p:txBody>
      </p:sp>
    </p:spTree>
    <p:extLst>
      <p:ext uri="{BB962C8B-B14F-4D97-AF65-F5344CB8AC3E}">
        <p14:creationId xmlns:p14="http://schemas.microsoft.com/office/powerpoint/2010/main" val="82839195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3974" y="736983"/>
            <a:ext cx="7555435" cy="578783"/>
          </a:xfrm>
        </p:spPr>
        <p:txBody>
          <a:bodyPr>
            <a:noAutofit/>
          </a:bodyPr>
          <a:lstStyle/>
          <a:p>
            <a:r>
              <a:rPr lang="en-US" sz="2800" b="1" dirty="0" smtClean="0">
                <a:solidFill>
                  <a:schemeClr val="accent5"/>
                </a:solidFill>
              </a:rPr>
              <a:t>Modeling Autogenic </a:t>
            </a:r>
            <a:r>
              <a:rPr lang="en-US" sz="2800" b="1" dirty="0" smtClean="0">
                <a:solidFill>
                  <a:schemeClr val="accent5"/>
                </a:solidFill>
              </a:rPr>
              <a:t>Processes </a:t>
            </a:r>
            <a:endParaRPr lang="en-US" sz="2800" b="1" dirty="0">
              <a:solidFill>
                <a:schemeClr val="accent5"/>
              </a:solidFill>
            </a:endParaRPr>
          </a:p>
        </p:txBody>
      </p:sp>
      <p:sp>
        <p:nvSpPr>
          <p:cNvPr id="5" name="Slide Number Placeholder 4"/>
          <p:cNvSpPr>
            <a:spLocks noGrp="1"/>
          </p:cNvSpPr>
          <p:nvPr>
            <p:ph type="sldNum" sz="quarter" idx="12"/>
          </p:nvPr>
        </p:nvSpPr>
        <p:spPr/>
        <p:txBody>
          <a:bodyPr/>
          <a:lstStyle/>
          <a:p>
            <a:fld id="{EE4968A6-4845-9346-A0C9-394DC7B42F02}" type="slidenum">
              <a:rPr lang="en-US" smtClean="0">
                <a:latin typeface="Century Gothic"/>
              </a:rPr>
              <a:pPr/>
              <a:t>28</a:t>
            </a:fld>
            <a:endParaRPr lang="en-US">
              <a:latin typeface="Century Gothic"/>
            </a:endParaRPr>
          </a:p>
        </p:txBody>
      </p:sp>
      <p:sp>
        <p:nvSpPr>
          <p:cNvPr id="3" name="Rectangle 2"/>
          <p:cNvSpPr/>
          <p:nvPr/>
        </p:nvSpPr>
        <p:spPr>
          <a:xfrm>
            <a:off x="813973" y="1486944"/>
            <a:ext cx="7555435" cy="1532727"/>
          </a:xfrm>
          <a:prstGeom prst="rect">
            <a:avLst/>
          </a:prstGeom>
        </p:spPr>
        <p:txBody>
          <a:bodyPr wrap="square">
            <a:spAutoFit/>
          </a:bodyPr>
          <a:lstStyle/>
          <a:p>
            <a:pPr marL="342900" indent="-274320">
              <a:spcBef>
                <a:spcPct val="20000"/>
              </a:spcBef>
              <a:buClr>
                <a:srgbClr val="94C600"/>
              </a:buClr>
              <a:buSzPct val="76000"/>
              <a:buFont typeface="Wingdings 2" pitchFamily="18" charset="2"/>
              <a:buChar char=""/>
            </a:pPr>
            <a:r>
              <a:rPr lang="en-US" b="1" i="1" dirty="0" smtClean="0">
                <a:solidFill>
                  <a:srgbClr val="3E3D2D"/>
                </a:solidFill>
                <a:latin typeface="Century Gothic"/>
              </a:rPr>
              <a:t>Modeling internal dynamics and stratigraphic signatures</a:t>
            </a:r>
          </a:p>
          <a:p>
            <a:pPr marL="342900" indent="-274320">
              <a:spcBef>
                <a:spcPct val="20000"/>
              </a:spcBef>
              <a:buClr>
                <a:srgbClr val="94C600"/>
              </a:buClr>
              <a:buSzPct val="76000"/>
              <a:buFont typeface="Wingdings 2" pitchFamily="18" charset="2"/>
              <a:buChar char=""/>
            </a:pPr>
            <a:r>
              <a:rPr lang="en-US" dirty="0" smtClean="0"/>
              <a:t>Noise? Autogenic </a:t>
            </a:r>
            <a:r>
              <a:rPr lang="en-US" dirty="0"/>
              <a:t>stratal product can be a useful signal to understand </a:t>
            </a:r>
            <a:r>
              <a:rPr lang="en-US" dirty="0" smtClean="0"/>
              <a:t>environmental controls (sea-level, tectonics, and sediment supply) </a:t>
            </a:r>
            <a:r>
              <a:rPr lang="en-US" dirty="0"/>
              <a:t>to the </a:t>
            </a:r>
            <a:r>
              <a:rPr lang="en-US" dirty="0" smtClean="0"/>
              <a:t>sedimentary basin</a:t>
            </a:r>
            <a:r>
              <a:rPr lang="en-US" dirty="0"/>
              <a:t>.</a:t>
            </a:r>
            <a:br>
              <a:rPr lang="en-US" dirty="0"/>
            </a:br>
            <a:endParaRPr lang="en-US" b="1" i="1" dirty="0" smtClean="0">
              <a:solidFill>
                <a:srgbClr val="3E3D2D"/>
              </a:solidFill>
              <a:latin typeface="Century Gothic"/>
            </a:endParaRPr>
          </a:p>
        </p:txBody>
      </p:sp>
      <p:sp>
        <p:nvSpPr>
          <p:cNvPr id="14" name="TextBox 13"/>
          <p:cNvSpPr txBox="1"/>
          <p:nvPr/>
        </p:nvSpPr>
        <p:spPr>
          <a:xfrm>
            <a:off x="6184348" y="250677"/>
            <a:ext cx="1945501" cy="307777"/>
          </a:xfrm>
          <a:prstGeom prst="rect">
            <a:avLst/>
          </a:prstGeom>
          <a:noFill/>
        </p:spPr>
        <p:txBody>
          <a:bodyPr wrap="square" rtlCol="0">
            <a:spAutoFit/>
          </a:bodyPr>
          <a:lstStyle/>
          <a:p>
            <a:r>
              <a:rPr lang="en-US" sz="1400" b="1" dirty="0" smtClean="0">
                <a:solidFill>
                  <a:schemeClr val="bg1"/>
                </a:solidFill>
              </a:rPr>
              <a:t>CSDMS-SEN 2016</a:t>
            </a:r>
            <a:endParaRPr lang="en-US" sz="1400" b="1" dirty="0">
              <a:solidFill>
                <a:schemeClr val="bg1"/>
              </a:solidFill>
            </a:endParaRPr>
          </a:p>
        </p:txBody>
      </p:sp>
      <p:pic>
        <p:nvPicPr>
          <p:cNvPr id="6" name="Picture 5" descr="screenshot_6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973" y="2849019"/>
            <a:ext cx="4779397" cy="2718782"/>
          </a:xfrm>
          <a:prstGeom prst="rect">
            <a:avLst/>
          </a:prstGeom>
        </p:spPr>
      </p:pic>
      <p:sp>
        <p:nvSpPr>
          <p:cNvPr id="7" name="TextBox 6"/>
          <p:cNvSpPr txBox="1"/>
          <p:nvPr/>
        </p:nvSpPr>
        <p:spPr>
          <a:xfrm>
            <a:off x="813974" y="5693168"/>
            <a:ext cx="5991527" cy="461665"/>
          </a:xfrm>
          <a:prstGeom prst="rect">
            <a:avLst/>
          </a:prstGeom>
          <a:noFill/>
        </p:spPr>
        <p:txBody>
          <a:bodyPr wrap="square" rtlCol="0">
            <a:spAutoFit/>
          </a:bodyPr>
          <a:lstStyle/>
          <a:p>
            <a:r>
              <a:rPr lang="en-US" sz="2400" b="1" dirty="0" smtClean="0">
                <a:solidFill>
                  <a:srgbClr val="94C600"/>
                </a:solidFill>
                <a:latin typeface="Century Gothic"/>
              </a:rPr>
              <a:t>Extreme Weather by Climate Change</a:t>
            </a:r>
            <a:endParaRPr lang="en-US" sz="2400" b="1" dirty="0">
              <a:solidFill>
                <a:srgbClr val="94C600"/>
              </a:solidFill>
              <a:latin typeface="Century Gothic"/>
            </a:endParaRPr>
          </a:p>
        </p:txBody>
      </p:sp>
      <p:pic>
        <p:nvPicPr>
          <p:cNvPr id="4" name="Picture 3" descr="DeltaMovie.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3370" y="2936021"/>
            <a:ext cx="2890006" cy="2167505"/>
          </a:xfrm>
          <a:prstGeom prst="rect">
            <a:avLst/>
          </a:prstGeom>
        </p:spPr>
      </p:pic>
      <p:sp>
        <p:nvSpPr>
          <p:cNvPr id="8" name="TextBox 7"/>
          <p:cNvSpPr txBox="1"/>
          <p:nvPr/>
        </p:nvSpPr>
        <p:spPr>
          <a:xfrm>
            <a:off x="5350952" y="5160798"/>
            <a:ext cx="3228430" cy="553998"/>
          </a:xfrm>
          <a:prstGeom prst="rect">
            <a:avLst/>
          </a:prstGeom>
          <a:noFill/>
        </p:spPr>
        <p:txBody>
          <a:bodyPr wrap="none" rtlCol="0">
            <a:spAutoFit/>
          </a:bodyPr>
          <a:lstStyle/>
          <a:p>
            <a:pPr algn="r"/>
            <a:r>
              <a:rPr lang="en-US" sz="1000" dirty="0"/>
              <a:t>Example modeling results using the </a:t>
            </a:r>
            <a:r>
              <a:rPr lang="en-US" sz="1000" dirty="0" smtClean="0"/>
              <a:t>discontinuous</a:t>
            </a:r>
            <a:br>
              <a:rPr lang="en-US" sz="1000" dirty="0" smtClean="0"/>
            </a:br>
            <a:r>
              <a:rPr lang="en-US" sz="1000" dirty="0" smtClean="0"/>
              <a:t>(</a:t>
            </a:r>
            <a:r>
              <a:rPr lang="en-US" sz="1000" dirty="0"/>
              <a:t>'sticky') sediment </a:t>
            </a:r>
            <a:r>
              <a:rPr lang="en-US" sz="1000" dirty="0" smtClean="0"/>
              <a:t>transport (</a:t>
            </a:r>
            <a:r>
              <a:rPr lang="en-US" sz="1000" dirty="0" err="1"/>
              <a:t>Wolinsky</a:t>
            </a:r>
            <a:r>
              <a:rPr lang="en-US" sz="1000" dirty="0"/>
              <a:t>, M., </a:t>
            </a:r>
            <a:endParaRPr lang="en-US" sz="1000" dirty="0" smtClean="0"/>
          </a:p>
          <a:p>
            <a:pPr algn="r"/>
            <a:r>
              <a:rPr lang="en-US" sz="1000" dirty="0" smtClean="0"/>
              <a:t>unpublished </a:t>
            </a:r>
            <a:r>
              <a:rPr lang="en-US" sz="1000" dirty="0"/>
              <a:t>work).</a:t>
            </a:r>
            <a:r>
              <a:rPr lang="en-US" sz="1000" dirty="0"/>
              <a:t> </a:t>
            </a:r>
          </a:p>
        </p:txBody>
      </p:sp>
    </p:spTree>
    <p:extLst>
      <p:ext uri="{BB962C8B-B14F-4D97-AF65-F5344CB8AC3E}">
        <p14:creationId xmlns:p14="http://schemas.microsoft.com/office/powerpoint/2010/main" val="288802797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3974" y="736983"/>
            <a:ext cx="7555435" cy="578783"/>
          </a:xfrm>
        </p:spPr>
        <p:txBody>
          <a:bodyPr>
            <a:noAutofit/>
          </a:bodyPr>
          <a:lstStyle/>
          <a:p>
            <a:r>
              <a:rPr lang="en-US" sz="2800" b="1" dirty="0" smtClean="0">
                <a:solidFill>
                  <a:schemeClr val="accent5"/>
                </a:solidFill>
              </a:rPr>
              <a:t>SEN-EC (Experimental </a:t>
            </a:r>
            <a:r>
              <a:rPr lang="en-US" sz="2800" b="1" dirty="0" err="1" smtClean="0">
                <a:solidFill>
                  <a:schemeClr val="accent5"/>
                </a:solidFill>
              </a:rPr>
              <a:t>Collaboratories</a:t>
            </a:r>
            <a:r>
              <a:rPr lang="en-US" sz="2800" b="1" dirty="0" smtClean="0">
                <a:solidFill>
                  <a:schemeClr val="accent5"/>
                </a:solidFill>
              </a:rPr>
              <a:t>)</a:t>
            </a:r>
            <a:endParaRPr lang="en-US" sz="2800" b="1" dirty="0">
              <a:solidFill>
                <a:schemeClr val="accent5"/>
              </a:solidFill>
            </a:endParaRPr>
          </a:p>
        </p:txBody>
      </p:sp>
      <p:sp>
        <p:nvSpPr>
          <p:cNvPr id="5" name="Slide Number Placeholder 4"/>
          <p:cNvSpPr>
            <a:spLocks noGrp="1"/>
          </p:cNvSpPr>
          <p:nvPr>
            <p:ph type="sldNum" sz="quarter" idx="12"/>
          </p:nvPr>
        </p:nvSpPr>
        <p:spPr/>
        <p:txBody>
          <a:bodyPr/>
          <a:lstStyle/>
          <a:p>
            <a:fld id="{EE4968A6-4845-9346-A0C9-394DC7B42F02}" type="slidenum">
              <a:rPr lang="en-US" smtClean="0">
                <a:latin typeface="Century Gothic"/>
              </a:rPr>
              <a:pPr/>
              <a:t>2</a:t>
            </a:fld>
            <a:endParaRPr lang="en-US">
              <a:latin typeface="Century Gothic"/>
            </a:endParaRPr>
          </a:p>
        </p:txBody>
      </p:sp>
      <p:sp>
        <p:nvSpPr>
          <p:cNvPr id="3" name="Rectangle 2"/>
          <p:cNvSpPr/>
          <p:nvPr/>
        </p:nvSpPr>
        <p:spPr>
          <a:xfrm>
            <a:off x="813973" y="1486944"/>
            <a:ext cx="7555435" cy="2843856"/>
          </a:xfrm>
          <a:prstGeom prst="rect">
            <a:avLst/>
          </a:prstGeom>
        </p:spPr>
        <p:txBody>
          <a:bodyPr wrap="square">
            <a:spAutoFit/>
          </a:bodyPr>
          <a:lstStyle/>
          <a:p>
            <a:pPr marL="342900" indent="-274320">
              <a:spcBef>
                <a:spcPct val="20000"/>
              </a:spcBef>
              <a:buClr>
                <a:srgbClr val="94C600"/>
              </a:buClr>
              <a:buSzPct val="76000"/>
              <a:buFont typeface="Wingdings 2" pitchFamily="18" charset="2"/>
              <a:buChar char=""/>
            </a:pPr>
            <a:r>
              <a:rPr lang="en-US" b="1" i="1" dirty="0">
                <a:solidFill>
                  <a:srgbClr val="3E3D2D"/>
                </a:solidFill>
              </a:rPr>
              <a:t>Experimental </a:t>
            </a:r>
            <a:r>
              <a:rPr lang="en-US" b="1" i="1" dirty="0" err="1">
                <a:solidFill>
                  <a:srgbClr val="3E3D2D"/>
                </a:solidFill>
              </a:rPr>
              <a:t>Collaboratories</a:t>
            </a:r>
            <a:endParaRPr lang="en-US" b="1" i="1" dirty="0">
              <a:solidFill>
                <a:srgbClr val="3E3D2D"/>
              </a:solidFill>
            </a:endParaRPr>
          </a:p>
          <a:p>
            <a:pPr marL="800100" lvl="1" indent="-274320">
              <a:spcBef>
                <a:spcPct val="20000"/>
              </a:spcBef>
              <a:buClr>
                <a:srgbClr val="94C600"/>
              </a:buClr>
              <a:buSzPct val="76000"/>
              <a:buFont typeface="Wingdings 2" pitchFamily="18" charset="2"/>
              <a:buChar char=""/>
            </a:pPr>
            <a:r>
              <a:rPr lang="en-US" sz="1600" dirty="0">
                <a:solidFill>
                  <a:srgbClr val="3E3D2D"/>
                </a:solidFill>
              </a:rPr>
              <a:t>Facilitate collaboration between experimental labs</a:t>
            </a:r>
          </a:p>
          <a:p>
            <a:pPr marL="1257300" lvl="2" indent="-274320">
              <a:spcBef>
                <a:spcPct val="20000"/>
              </a:spcBef>
              <a:buClr>
                <a:srgbClr val="94C600"/>
              </a:buClr>
              <a:buSzPct val="76000"/>
              <a:buFont typeface="Wingdings 2" pitchFamily="18" charset="2"/>
              <a:buChar char=""/>
            </a:pPr>
            <a:r>
              <a:rPr lang="en-US" sz="1600" dirty="0">
                <a:solidFill>
                  <a:srgbClr val="3E3D2D"/>
                </a:solidFill>
              </a:rPr>
              <a:t>Develop collaborative infrastructure</a:t>
            </a:r>
          </a:p>
          <a:p>
            <a:pPr marL="1257300" lvl="2" indent="-274320">
              <a:spcBef>
                <a:spcPct val="20000"/>
              </a:spcBef>
              <a:buClr>
                <a:srgbClr val="94C600"/>
              </a:buClr>
              <a:buSzPct val="76000"/>
              <a:buFont typeface="Wingdings 2" pitchFamily="18" charset="2"/>
              <a:buChar char=""/>
            </a:pPr>
            <a:r>
              <a:rPr lang="en-US" sz="1600" dirty="0">
                <a:solidFill>
                  <a:srgbClr val="3E3D2D"/>
                </a:solidFill>
              </a:rPr>
              <a:t>Broadcast experiments</a:t>
            </a:r>
          </a:p>
          <a:p>
            <a:pPr marL="1257300" lvl="2" indent="-274320">
              <a:spcBef>
                <a:spcPct val="20000"/>
              </a:spcBef>
              <a:buClr>
                <a:srgbClr val="94C600"/>
              </a:buClr>
              <a:buSzPct val="76000"/>
              <a:buFont typeface="Wingdings 2" pitchFamily="18" charset="2"/>
              <a:buChar char=""/>
            </a:pPr>
            <a:r>
              <a:rPr lang="en-US" sz="1600" dirty="0">
                <a:solidFill>
                  <a:srgbClr val="3E3D2D"/>
                </a:solidFill>
              </a:rPr>
              <a:t>Distribute experimental data</a:t>
            </a:r>
          </a:p>
          <a:p>
            <a:pPr marL="1257300" lvl="2" indent="-274320">
              <a:spcBef>
                <a:spcPct val="20000"/>
              </a:spcBef>
              <a:buClr>
                <a:srgbClr val="94C600"/>
              </a:buClr>
              <a:buSzPct val="76000"/>
              <a:buFont typeface="Wingdings 2" pitchFamily="18" charset="2"/>
              <a:buChar char=""/>
            </a:pPr>
            <a:r>
              <a:rPr lang="en-US" sz="1600" dirty="0">
                <a:solidFill>
                  <a:srgbClr val="3E3D2D"/>
                </a:solidFill>
              </a:rPr>
              <a:t>Address community grand challenges</a:t>
            </a:r>
          </a:p>
          <a:p>
            <a:pPr marL="342900" indent="-274320">
              <a:spcBef>
                <a:spcPct val="20000"/>
              </a:spcBef>
              <a:buClr>
                <a:srgbClr val="94C600"/>
              </a:buClr>
              <a:buSzPct val="76000"/>
              <a:buFont typeface="Wingdings 2" pitchFamily="18" charset="2"/>
              <a:buChar char=""/>
            </a:pPr>
            <a:endParaRPr lang="en-US" b="1" i="1" dirty="0" smtClean="0">
              <a:solidFill>
                <a:srgbClr val="3E3D2D"/>
              </a:solidFill>
              <a:latin typeface="Century Gothic"/>
            </a:endParaRPr>
          </a:p>
          <a:p>
            <a:pPr marL="342900" indent="-274320">
              <a:spcBef>
                <a:spcPct val="20000"/>
              </a:spcBef>
              <a:buClr>
                <a:srgbClr val="94C600"/>
              </a:buClr>
              <a:buSzPct val="76000"/>
              <a:buFont typeface="Wingdings 2" pitchFamily="18" charset="2"/>
              <a:buChar char=""/>
            </a:pPr>
            <a:endParaRPr lang="en-US" b="1" i="1" dirty="0" smtClean="0">
              <a:solidFill>
                <a:srgbClr val="3E3D2D"/>
              </a:solidFill>
              <a:latin typeface="Century Gothic"/>
            </a:endParaRPr>
          </a:p>
          <a:p>
            <a:pPr marL="342900" indent="-274320">
              <a:spcBef>
                <a:spcPct val="20000"/>
              </a:spcBef>
              <a:buClr>
                <a:srgbClr val="94C600"/>
              </a:buClr>
              <a:buSzPct val="76000"/>
              <a:buFont typeface="Wingdings 2" pitchFamily="18" charset="2"/>
              <a:buChar char=""/>
            </a:pPr>
            <a:r>
              <a:rPr lang="en-US" b="1" i="1" dirty="0" smtClean="0">
                <a:solidFill>
                  <a:srgbClr val="3E3D2D"/>
                </a:solidFill>
                <a:latin typeface="Century Gothic"/>
              </a:rPr>
              <a:t>Broadcasting </a:t>
            </a:r>
            <a:r>
              <a:rPr lang="en-US" b="1" i="1" dirty="0" smtClean="0">
                <a:solidFill>
                  <a:srgbClr val="3E3D2D"/>
                </a:solidFill>
                <a:latin typeface="Century Gothic"/>
              </a:rPr>
              <a:t>Experiments</a:t>
            </a:r>
          </a:p>
        </p:txBody>
      </p:sp>
      <p:sp>
        <p:nvSpPr>
          <p:cNvPr id="14" name="TextBox 13"/>
          <p:cNvSpPr txBox="1"/>
          <p:nvPr/>
        </p:nvSpPr>
        <p:spPr>
          <a:xfrm>
            <a:off x="6184348" y="250677"/>
            <a:ext cx="1945501" cy="307777"/>
          </a:xfrm>
          <a:prstGeom prst="rect">
            <a:avLst/>
          </a:prstGeom>
          <a:noFill/>
        </p:spPr>
        <p:txBody>
          <a:bodyPr wrap="square" rtlCol="0">
            <a:spAutoFit/>
          </a:bodyPr>
          <a:lstStyle/>
          <a:p>
            <a:r>
              <a:rPr lang="en-US" sz="1400" b="1" dirty="0" smtClean="0">
                <a:solidFill>
                  <a:schemeClr val="bg1"/>
                </a:solidFill>
              </a:rPr>
              <a:t>CSDMS-SEN 2016</a:t>
            </a:r>
            <a:endParaRPr lang="en-US" sz="1400" b="1" dirty="0">
              <a:solidFill>
                <a:schemeClr val="bg1"/>
              </a:solidFill>
            </a:endParaRPr>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219" t="2765" r="19922" b="11389"/>
          <a:stretch/>
        </p:blipFill>
        <p:spPr bwMode="auto">
          <a:xfrm>
            <a:off x="4279348" y="3358270"/>
            <a:ext cx="3096094" cy="19708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813973" y="4927199"/>
            <a:ext cx="7555435" cy="369332"/>
          </a:xfrm>
          <a:prstGeom prst="rect">
            <a:avLst/>
          </a:prstGeom>
        </p:spPr>
        <p:txBody>
          <a:bodyPr wrap="square">
            <a:spAutoFit/>
          </a:bodyPr>
          <a:lstStyle/>
          <a:p>
            <a:pPr marL="342900" indent="-274320">
              <a:spcBef>
                <a:spcPct val="20000"/>
              </a:spcBef>
              <a:buClr>
                <a:srgbClr val="94C600"/>
              </a:buClr>
              <a:buSzPct val="76000"/>
              <a:buFont typeface="Wingdings 2" pitchFamily="18" charset="2"/>
              <a:buChar char=""/>
            </a:pPr>
            <a:r>
              <a:rPr lang="en-US" b="1" i="1" dirty="0" smtClean="0">
                <a:solidFill>
                  <a:srgbClr val="3E3D2D"/>
                </a:solidFill>
                <a:latin typeface="Century Gothic"/>
              </a:rPr>
              <a:t>Live Experiment Calendar</a:t>
            </a:r>
          </a:p>
        </p:txBody>
      </p:sp>
      <p:pic>
        <p:nvPicPr>
          <p:cNvPr id="4" name="Picture 3" descr="screenshot_2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4969" y="4646943"/>
            <a:ext cx="2204142" cy="1821029"/>
          </a:xfrm>
          <a:prstGeom prst="rect">
            <a:avLst/>
          </a:prstGeom>
        </p:spPr>
      </p:pic>
    </p:spTree>
    <p:extLst>
      <p:ext uri="{BB962C8B-B14F-4D97-AF65-F5344CB8AC3E}">
        <p14:creationId xmlns:p14="http://schemas.microsoft.com/office/powerpoint/2010/main" val="266362538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3974" y="1502143"/>
            <a:ext cx="7555435" cy="578783"/>
          </a:xfrm>
        </p:spPr>
        <p:txBody>
          <a:bodyPr>
            <a:noAutofit/>
          </a:bodyPr>
          <a:lstStyle/>
          <a:p>
            <a:r>
              <a:rPr lang="en-US" sz="2800" b="1" dirty="0">
                <a:solidFill>
                  <a:schemeClr val="accent5"/>
                </a:solidFill>
              </a:rPr>
              <a:t>Overcoming Grand Challenges by Collaboration between Experimentalists and Modelers</a:t>
            </a:r>
          </a:p>
        </p:txBody>
      </p:sp>
      <p:sp>
        <p:nvSpPr>
          <p:cNvPr id="5" name="Slide Number Placeholder 4"/>
          <p:cNvSpPr>
            <a:spLocks noGrp="1"/>
          </p:cNvSpPr>
          <p:nvPr>
            <p:ph type="sldNum" sz="quarter" idx="12"/>
          </p:nvPr>
        </p:nvSpPr>
        <p:spPr/>
        <p:txBody>
          <a:bodyPr/>
          <a:lstStyle/>
          <a:p>
            <a:fld id="{EE4968A6-4845-9346-A0C9-394DC7B42F02}" type="slidenum">
              <a:rPr lang="en-US" smtClean="0">
                <a:latin typeface="Century Gothic"/>
              </a:rPr>
              <a:pPr/>
              <a:t>29</a:t>
            </a:fld>
            <a:endParaRPr lang="en-US">
              <a:latin typeface="Century Gothic"/>
            </a:endParaRPr>
          </a:p>
        </p:txBody>
      </p:sp>
      <p:sp>
        <p:nvSpPr>
          <p:cNvPr id="3" name="Rectangle 2"/>
          <p:cNvSpPr/>
          <p:nvPr/>
        </p:nvSpPr>
        <p:spPr>
          <a:xfrm>
            <a:off x="813973" y="2252104"/>
            <a:ext cx="7555435" cy="2806923"/>
          </a:xfrm>
          <a:prstGeom prst="rect">
            <a:avLst/>
          </a:prstGeom>
        </p:spPr>
        <p:txBody>
          <a:bodyPr wrap="square">
            <a:spAutoFit/>
          </a:bodyPr>
          <a:lstStyle/>
          <a:p>
            <a:pPr marL="342900" indent="-274320">
              <a:spcBef>
                <a:spcPct val="20000"/>
              </a:spcBef>
              <a:buClr>
                <a:srgbClr val="94C600"/>
              </a:buClr>
              <a:buSzPct val="76000"/>
              <a:buFont typeface="Wingdings 2" pitchFamily="18" charset="2"/>
              <a:buChar char=""/>
            </a:pPr>
            <a:r>
              <a:rPr lang="en-US" dirty="0" smtClean="0"/>
              <a:t>Theoretical </a:t>
            </a:r>
            <a:r>
              <a:rPr lang="en-US" dirty="0"/>
              <a:t>and numerical modeling based on first principles can help </a:t>
            </a:r>
            <a:endParaRPr lang="en-US" dirty="0" smtClean="0"/>
          </a:p>
          <a:p>
            <a:pPr marL="800100" lvl="1" indent="-274320">
              <a:spcBef>
                <a:spcPct val="20000"/>
              </a:spcBef>
              <a:buClr>
                <a:srgbClr val="94C600"/>
              </a:buClr>
              <a:buSzPct val="76000"/>
              <a:buFont typeface="Wingdings 2" pitchFamily="18" charset="2"/>
              <a:buChar char=""/>
            </a:pPr>
            <a:r>
              <a:rPr lang="en-US" dirty="0" smtClean="0"/>
              <a:t>to </a:t>
            </a:r>
            <a:r>
              <a:rPr lang="en-US" dirty="0"/>
              <a:t>extrapolate insight from experiments to field scales, </a:t>
            </a:r>
            <a:endParaRPr lang="en-US" dirty="0" smtClean="0"/>
          </a:p>
          <a:p>
            <a:pPr marL="800100" lvl="1" indent="-274320">
              <a:spcBef>
                <a:spcPct val="20000"/>
              </a:spcBef>
              <a:buClr>
                <a:srgbClr val="94C600"/>
              </a:buClr>
              <a:buSzPct val="76000"/>
              <a:buFont typeface="Wingdings 2" pitchFamily="18" charset="2"/>
              <a:buChar char=""/>
            </a:pPr>
            <a:r>
              <a:rPr lang="en-US" dirty="0" smtClean="0"/>
              <a:t>to </a:t>
            </a:r>
            <a:r>
              <a:rPr lang="en-US" dirty="0"/>
              <a:t>compare results from different lab facilities, and </a:t>
            </a:r>
            <a:endParaRPr lang="en-US" dirty="0" smtClean="0"/>
          </a:p>
          <a:p>
            <a:pPr marL="800100" lvl="1" indent="-274320">
              <a:spcBef>
                <a:spcPct val="20000"/>
              </a:spcBef>
              <a:buClr>
                <a:srgbClr val="94C600"/>
              </a:buClr>
              <a:buSzPct val="76000"/>
              <a:buFont typeface="Wingdings 2" pitchFamily="18" charset="2"/>
              <a:buChar char=""/>
            </a:pPr>
            <a:r>
              <a:rPr lang="en-US" dirty="0" smtClean="0"/>
              <a:t>to </a:t>
            </a:r>
            <a:r>
              <a:rPr lang="en-US" dirty="0"/>
              <a:t>decouple autogenic processes and allogenic forcings in geomorphology and stratigraphy</a:t>
            </a:r>
            <a:r>
              <a:rPr lang="en-US" dirty="0" smtClean="0"/>
              <a:t>.</a:t>
            </a:r>
          </a:p>
          <a:p>
            <a:pPr marL="342900" indent="-274320">
              <a:spcBef>
                <a:spcPct val="20000"/>
              </a:spcBef>
              <a:buClr>
                <a:srgbClr val="94C600"/>
              </a:buClr>
              <a:buSzPct val="76000"/>
              <a:buFont typeface="Wingdings 2" pitchFamily="18" charset="2"/>
              <a:buChar char=""/>
            </a:pPr>
            <a:r>
              <a:rPr lang="en-US" dirty="0" smtClean="0"/>
              <a:t>The </a:t>
            </a:r>
            <a:r>
              <a:rPr lang="en-US" dirty="0"/>
              <a:t>experimentalist-modeler collaborative effort will result in tremendous opportunities for overcoming grand challenges in our communities.</a:t>
            </a:r>
            <a:endParaRPr lang="en-US" i="1" dirty="0" smtClean="0">
              <a:solidFill>
                <a:srgbClr val="3E3D2D"/>
              </a:solidFill>
              <a:latin typeface="Century Gothic"/>
            </a:endParaRPr>
          </a:p>
        </p:txBody>
      </p:sp>
      <p:sp>
        <p:nvSpPr>
          <p:cNvPr id="14" name="TextBox 13"/>
          <p:cNvSpPr txBox="1"/>
          <p:nvPr/>
        </p:nvSpPr>
        <p:spPr>
          <a:xfrm>
            <a:off x="6184348" y="250677"/>
            <a:ext cx="1945501" cy="307777"/>
          </a:xfrm>
          <a:prstGeom prst="rect">
            <a:avLst/>
          </a:prstGeom>
          <a:noFill/>
        </p:spPr>
        <p:txBody>
          <a:bodyPr wrap="square" rtlCol="0">
            <a:spAutoFit/>
          </a:bodyPr>
          <a:lstStyle/>
          <a:p>
            <a:r>
              <a:rPr lang="en-US" sz="1400" b="1" dirty="0" smtClean="0">
                <a:solidFill>
                  <a:schemeClr val="bg1"/>
                </a:solidFill>
              </a:rPr>
              <a:t>CSDMS-SEN 2016</a:t>
            </a:r>
            <a:endParaRPr lang="en-US" sz="1400" b="1" dirty="0">
              <a:solidFill>
                <a:schemeClr val="bg1"/>
              </a:solidFill>
            </a:endParaRPr>
          </a:p>
        </p:txBody>
      </p:sp>
    </p:spTree>
    <p:extLst>
      <p:ext uri="{BB962C8B-B14F-4D97-AF65-F5344CB8AC3E}">
        <p14:creationId xmlns:p14="http://schemas.microsoft.com/office/powerpoint/2010/main" val="39673911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4172035" y="4874787"/>
            <a:ext cx="3317375" cy="1983213"/>
          </a:xfrm>
          <a:prstGeom prst="rect">
            <a:avLst/>
          </a:prstGeom>
        </p:spPr>
      </p:pic>
      <p:sp>
        <p:nvSpPr>
          <p:cNvPr id="2" name="Title 1"/>
          <p:cNvSpPr>
            <a:spLocks noGrp="1"/>
          </p:cNvSpPr>
          <p:nvPr>
            <p:ph type="title"/>
          </p:nvPr>
        </p:nvSpPr>
        <p:spPr>
          <a:xfrm>
            <a:off x="65125" y="561433"/>
            <a:ext cx="7957086" cy="578783"/>
          </a:xfrm>
        </p:spPr>
        <p:txBody>
          <a:bodyPr>
            <a:noAutofit/>
          </a:bodyPr>
          <a:lstStyle/>
          <a:p>
            <a:r>
              <a:rPr lang="en-US" sz="2800" b="1" dirty="0" smtClean="0">
                <a:solidFill>
                  <a:schemeClr val="bg1"/>
                </a:solidFill>
              </a:rPr>
              <a:t>Thank You</a:t>
            </a:r>
            <a:r>
              <a:rPr lang="en-US" sz="2800" b="1" dirty="0" smtClean="0">
                <a:solidFill>
                  <a:schemeClr val="bg1"/>
                </a:solidFill>
              </a:rPr>
              <a:t>!</a:t>
            </a:r>
            <a:endParaRPr lang="en-US" sz="2800" b="1" dirty="0">
              <a:solidFill>
                <a:schemeClr val="bg1"/>
              </a:solidFill>
            </a:endParaRPr>
          </a:p>
        </p:txBody>
      </p:sp>
      <p:sp>
        <p:nvSpPr>
          <p:cNvPr id="5" name="Slide Number Placeholder 4"/>
          <p:cNvSpPr>
            <a:spLocks noGrp="1"/>
          </p:cNvSpPr>
          <p:nvPr>
            <p:ph type="sldNum" sz="quarter" idx="12"/>
          </p:nvPr>
        </p:nvSpPr>
        <p:spPr/>
        <p:txBody>
          <a:bodyPr/>
          <a:lstStyle/>
          <a:p>
            <a:fld id="{EE4968A6-4845-9346-A0C9-394DC7B42F02}" type="slidenum">
              <a:rPr lang="en-US" smtClean="0">
                <a:latin typeface="Century Gothic"/>
              </a:rPr>
              <a:pPr/>
              <a:t>30</a:t>
            </a:fld>
            <a:endParaRPr lang="en-US">
              <a:latin typeface="Century Gothic"/>
            </a:endParaRPr>
          </a:p>
        </p:txBody>
      </p:sp>
      <p:sp>
        <p:nvSpPr>
          <p:cNvPr id="12" name="TextBox 11"/>
          <p:cNvSpPr txBox="1"/>
          <p:nvPr/>
        </p:nvSpPr>
        <p:spPr>
          <a:xfrm>
            <a:off x="6184348" y="250677"/>
            <a:ext cx="1945501" cy="307777"/>
          </a:xfrm>
          <a:prstGeom prst="rect">
            <a:avLst/>
          </a:prstGeom>
          <a:noFill/>
        </p:spPr>
        <p:txBody>
          <a:bodyPr wrap="square" rtlCol="0">
            <a:spAutoFit/>
          </a:bodyPr>
          <a:lstStyle/>
          <a:p>
            <a:r>
              <a:rPr lang="en-US" sz="1400" b="1" dirty="0" smtClean="0">
                <a:solidFill>
                  <a:prstClr val="white"/>
                </a:solidFill>
                <a:latin typeface="Century Gothic"/>
              </a:rPr>
              <a:t>CSDMS-SEN 2016</a:t>
            </a:r>
            <a:endParaRPr lang="en-US" sz="1400" b="1" dirty="0">
              <a:solidFill>
                <a:prstClr val="white"/>
              </a:solidFill>
              <a:latin typeface="Century Gothic"/>
            </a:endParaRPr>
          </a:p>
        </p:txBody>
      </p:sp>
      <p:pic>
        <p:nvPicPr>
          <p:cNvPr id="7" name="Picture 6" descr="screenshot_2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981716"/>
            <a:ext cx="2747588" cy="1876284"/>
          </a:xfrm>
          <a:prstGeom prst="rect">
            <a:avLst/>
          </a:prstGeom>
        </p:spPr>
      </p:pic>
      <p:pic>
        <p:nvPicPr>
          <p:cNvPr id="8" name="Picture 7" descr="screenshot_23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3142" y="3565346"/>
            <a:ext cx="2479082" cy="1899557"/>
          </a:xfrm>
          <a:prstGeom prst="rect">
            <a:avLst/>
          </a:prstGeom>
        </p:spPr>
      </p:pic>
      <p:pic>
        <p:nvPicPr>
          <p:cNvPr id="9" name="Picture 8" descr="screenshot_230.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53142" y="5090443"/>
            <a:ext cx="2302690" cy="1767558"/>
          </a:xfrm>
          <a:prstGeom prst="rect">
            <a:avLst/>
          </a:prstGeom>
        </p:spPr>
      </p:pic>
      <p:pic>
        <p:nvPicPr>
          <p:cNvPr id="10" name="Picture 9" descr="screenshot_233.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1508106"/>
            <a:ext cx="2789052" cy="2057240"/>
          </a:xfrm>
          <a:prstGeom prst="rect">
            <a:avLst/>
          </a:prstGeom>
        </p:spPr>
      </p:pic>
      <p:pic>
        <p:nvPicPr>
          <p:cNvPr id="13" name="Picture 12" descr="screenshot_235.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92671" y="1498107"/>
            <a:ext cx="2151329" cy="1681450"/>
          </a:xfrm>
          <a:prstGeom prst="rect">
            <a:avLst/>
          </a:prstGeom>
        </p:spPr>
      </p:pic>
      <p:pic>
        <p:nvPicPr>
          <p:cNvPr id="14" name="Picture 13" descr="screenshot_237.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96319" y="1508106"/>
            <a:ext cx="4308629" cy="2057240"/>
          </a:xfrm>
          <a:prstGeom prst="rect">
            <a:avLst/>
          </a:prstGeom>
        </p:spPr>
      </p:pic>
      <p:pic>
        <p:nvPicPr>
          <p:cNvPr id="6" name="Picture 5" descr="screenshot_236.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565346"/>
            <a:ext cx="2453142" cy="1895893"/>
          </a:xfrm>
          <a:prstGeom prst="rect">
            <a:avLst/>
          </a:prstGeom>
        </p:spPr>
      </p:pic>
      <p:pic>
        <p:nvPicPr>
          <p:cNvPr id="16" name="Picture 15"/>
          <p:cNvPicPr>
            <a:picLocks noChangeAspect="1"/>
          </p:cNvPicPr>
          <p:nvPr/>
        </p:nvPicPr>
        <p:blipFill>
          <a:blip r:embed="rId10"/>
          <a:stretch>
            <a:fillRect/>
          </a:stretch>
        </p:blipFill>
        <p:spPr>
          <a:xfrm>
            <a:off x="6821376" y="5467744"/>
            <a:ext cx="2322624" cy="1390256"/>
          </a:xfrm>
          <a:prstGeom prst="rect">
            <a:avLst/>
          </a:prstGeom>
        </p:spPr>
      </p:pic>
      <p:pic>
        <p:nvPicPr>
          <p:cNvPr id="11" name="Picture 10" descr="screenshot_234.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55832" y="3098379"/>
            <a:ext cx="4388169" cy="2362860"/>
          </a:xfrm>
          <a:prstGeom prst="rect">
            <a:avLst/>
          </a:prstGeom>
        </p:spPr>
      </p:pic>
    </p:spTree>
    <p:extLst>
      <p:ext uri="{BB962C8B-B14F-4D97-AF65-F5344CB8AC3E}">
        <p14:creationId xmlns:p14="http://schemas.microsoft.com/office/powerpoint/2010/main" val="87974599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3974" y="736983"/>
            <a:ext cx="7555435" cy="578783"/>
          </a:xfrm>
        </p:spPr>
        <p:txBody>
          <a:bodyPr>
            <a:noAutofit/>
          </a:bodyPr>
          <a:lstStyle/>
          <a:p>
            <a:r>
              <a:rPr lang="en-US" sz="2800" b="1" dirty="0" smtClean="0">
                <a:solidFill>
                  <a:schemeClr val="accent5"/>
                </a:solidFill>
              </a:rPr>
              <a:t>SEN-KB (Knowledge Base)</a:t>
            </a:r>
            <a:endParaRPr lang="en-US" sz="2800" b="1" dirty="0">
              <a:solidFill>
                <a:schemeClr val="accent5"/>
              </a:solidFill>
            </a:endParaRPr>
          </a:p>
        </p:txBody>
      </p:sp>
      <p:sp>
        <p:nvSpPr>
          <p:cNvPr id="5" name="Slide Number Placeholder 4"/>
          <p:cNvSpPr>
            <a:spLocks noGrp="1"/>
          </p:cNvSpPr>
          <p:nvPr>
            <p:ph type="sldNum" sz="quarter" idx="12"/>
          </p:nvPr>
        </p:nvSpPr>
        <p:spPr/>
        <p:txBody>
          <a:bodyPr/>
          <a:lstStyle/>
          <a:p>
            <a:fld id="{EE4968A6-4845-9346-A0C9-394DC7B42F02}" type="slidenum">
              <a:rPr lang="en-US" smtClean="0">
                <a:latin typeface="Century Gothic"/>
              </a:rPr>
              <a:pPr/>
              <a:t>3</a:t>
            </a:fld>
            <a:endParaRPr lang="en-US">
              <a:latin typeface="Century Gothic"/>
            </a:endParaRPr>
          </a:p>
        </p:txBody>
      </p:sp>
      <p:sp>
        <p:nvSpPr>
          <p:cNvPr id="3" name="Rectangle 2"/>
          <p:cNvSpPr/>
          <p:nvPr/>
        </p:nvSpPr>
        <p:spPr>
          <a:xfrm>
            <a:off x="813973" y="1486944"/>
            <a:ext cx="7555435" cy="2179058"/>
          </a:xfrm>
          <a:prstGeom prst="rect">
            <a:avLst/>
          </a:prstGeom>
        </p:spPr>
        <p:txBody>
          <a:bodyPr wrap="square">
            <a:spAutoFit/>
          </a:bodyPr>
          <a:lstStyle/>
          <a:p>
            <a:pPr marL="342900" indent="-274320">
              <a:spcBef>
                <a:spcPct val="20000"/>
              </a:spcBef>
              <a:buClr>
                <a:srgbClr val="94C600"/>
              </a:buClr>
              <a:buSzPct val="76000"/>
              <a:buFont typeface="Wingdings 2" pitchFamily="18" charset="2"/>
              <a:buChar char=""/>
            </a:pPr>
            <a:r>
              <a:rPr lang="en-US" b="1" i="1" dirty="0">
                <a:solidFill>
                  <a:srgbClr val="3E3D2D"/>
                </a:solidFill>
              </a:rPr>
              <a:t>Knowledge Base</a:t>
            </a:r>
          </a:p>
          <a:p>
            <a:pPr marL="800100" lvl="1" indent="-274320">
              <a:spcBef>
                <a:spcPct val="20000"/>
              </a:spcBef>
              <a:buClr>
                <a:srgbClr val="94C600"/>
              </a:buClr>
              <a:buSzPct val="76000"/>
              <a:buFont typeface="Wingdings 2" pitchFamily="18" charset="2"/>
              <a:buChar char=""/>
            </a:pPr>
            <a:r>
              <a:rPr lang="en-US" sz="1600" dirty="0">
                <a:solidFill>
                  <a:srgbClr val="3E3D2D"/>
                </a:solidFill>
              </a:rPr>
              <a:t>Develop online resources for experimental data </a:t>
            </a:r>
            <a:r>
              <a:rPr lang="en-US" sz="1600" dirty="0" smtClean="0">
                <a:solidFill>
                  <a:srgbClr val="3E3D2D"/>
                </a:solidFill>
              </a:rPr>
              <a:t>management</a:t>
            </a:r>
          </a:p>
          <a:p>
            <a:pPr marL="1257300" lvl="2" indent="-274320">
              <a:spcBef>
                <a:spcPct val="20000"/>
              </a:spcBef>
              <a:buClr>
                <a:srgbClr val="94C600"/>
              </a:buClr>
              <a:buSzPct val="76000"/>
              <a:buFont typeface="Wingdings 2" pitchFamily="18" charset="2"/>
              <a:buChar char=""/>
            </a:pPr>
            <a:r>
              <a:rPr lang="en-US" sz="1600" dirty="0" smtClean="0">
                <a:solidFill>
                  <a:srgbClr val="3E3D2D"/>
                </a:solidFill>
              </a:rPr>
              <a:t>SEN</a:t>
            </a:r>
            <a:r>
              <a:rPr lang="en-US" sz="1600" dirty="0">
                <a:solidFill>
                  <a:srgbClr val="3E3D2D"/>
                </a:solidFill>
              </a:rPr>
              <a:t>-</a:t>
            </a:r>
            <a:r>
              <a:rPr lang="en-US" sz="1600" dirty="0" smtClean="0">
                <a:solidFill>
                  <a:srgbClr val="3E3D2D"/>
                </a:solidFill>
              </a:rPr>
              <a:t>Wiki </a:t>
            </a:r>
            <a:r>
              <a:rPr lang="en-US" sz="1600" b="1" dirty="0">
                <a:solidFill>
                  <a:srgbClr val="3E3D2D"/>
                </a:solidFill>
              </a:rPr>
              <a:t>(</a:t>
            </a:r>
            <a:r>
              <a:rPr lang="en-US" sz="1600" b="1" dirty="0" err="1">
                <a:solidFill>
                  <a:srgbClr val="3E3D2D"/>
                </a:solidFill>
              </a:rPr>
              <a:t>sedexp.net</a:t>
            </a:r>
            <a:r>
              <a:rPr lang="en-US" sz="1600" b="1" dirty="0" smtClean="0">
                <a:solidFill>
                  <a:srgbClr val="3E3D2D"/>
                </a:solidFill>
              </a:rPr>
              <a:t>)</a:t>
            </a:r>
          </a:p>
          <a:p>
            <a:pPr marL="1714500" lvl="3" indent="-274320">
              <a:spcBef>
                <a:spcPct val="20000"/>
              </a:spcBef>
              <a:buClr>
                <a:srgbClr val="94C600"/>
              </a:buClr>
              <a:buSzPct val="76000"/>
              <a:buFont typeface="Wingdings 2" pitchFamily="18" charset="2"/>
              <a:buChar char=""/>
            </a:pPr>
            <a:r>
              <a:rPr lang="en-US" sz="1600" dirty="0">
                <a:solidFill>
                  <a:srgbClr val="3E3D2D"/>
                </a:solidFill>
              </a:rPr>
              <a:t>45 Data; 26 Setups; 18 Methods; 21 Equipment; 6 </a:t>
            </a:r>
            <a:r>
              <a:rPr lang="en-US" sz="1600" dirty="0" smtClean="0">
                <a:solidFill>
                  <a:srgbClr val="3E3D2D"/>
                </a:solidFill>
              </a:rPr>
              <a:t>Labs</a:t>
            </a:r>
            <a:endParaRPr lang="en-US" sz="1600" dirty="0">
              <a:solidFill>
                <a:srgbClr val="3E3D2D"/>
              </a:solidFill>
            </a:endParaRPr>
          </a:p>
          <a:p>
            <a:pPr marL="1257300" lvl="2" indent="-274320">
              <a:spcBef>
                <a:spcPct val="20000"/>
              </a:spcBef>
              <a:buClr>
                <a:srgbClr val="94C600"/>
              </a:buClr>
              <a:buSzPct val="76000"/>
              <a:buFont typeface="Wingdings 2" pitchFamily="18" charset="2"/>
              <a:buChar char=""/>
            </a:pPr>
            <a:r>
              <a:rPr lang="en-US" sz="1600" dirty="0">
                <a:solidFill>
                  <a:srgbClr val="3E3D2D"/>
                </a:solidFill>
              </a:rPr>
              <a:t>Forum for user-based information exchange</a:t>
            </a:r>
          </a:p>
          <a:p>
            <a:pPr marL="1257300" lvl="2" indent="-274320">
              <a:spcBef>
                <a:spcPct val="20000"/>
              </a:spcBef>
              <a:buClr>
                <a:srgbClr val="94C600"/>
              </a:buClr>
              <a:buSzPct val="76000"/>
              <a:buFont typeface="Wingdings 2" pitchFamily="18" charset="2"/>
              <a:buChar char=""/>
            </a:pPr>
            <a:r>
              <a:rPr lang="en-US" sz="1600" dirty="0">
                <a:solidFill>
                  <a:srgbClr val="3E3D2D"/>
                </a:solidFill>
              </a:rPr>
              <a:t>Metadata, methods and facilities </a:t>
            </a:r>
            <a:r>
              <a:rPr lang="en-US" sz="1600" dirty="0" smtClean="0">
                <a:solidFill>
                  <a:srgbClr val="3E3D2D"/>
                </a:solidFill>
              </a:rPr>
              <a:t>library</a:t>
            </a:r>
            <a:endParaRPr lang="en-US" b="1" i="1" dirty="0" smtClean="0">
              <a:solidFill>
                <a:srgbClr val="3E3D2D"/>
              </a:solidFill>
              <a:latin typeface="Century Gothic"/>
            </a:endParaRPr>
          </a:p>
          <a:p>
            <a:pPr marL="342900" indent="-274320">
              <a:spcBef>
                <a:spcPct val="20000"/>
              </a:spcBef>
              <a:buClr>
                <a:srgbClr val="94C600"/>
              </a:buClr>
              <a:buSzPct val="76000"/>
              <a:buFont typeface="Wingdings 2" pitchFamily="18" charset="2"/>
              <a:buChar char=""/>
            </a:pPr>
            <a:endParaRPr lang="en-US" b="1" i="1" dirty="0" smtClean="0">
              <a:solidFill>
                <a:srgbClr val="3E3D2D"/>
              </a:solidFill>
              <a:latin typeface="Century Gothic"/>
            </a:endParaRPr>
          </a:p>
        </p:txBody>
      </p:sp>
      <p:sp>
        <p:nvSpPr>
          <p:cNvPr id="14" name="TextBox 13"/>
          <p:cNvSpPr txBox="1"/>
          <p:nvPr/>
        </p:nvSpPr>
        <p:spPr>
          <a:xfrm>
            <a:off x="6184348" y="250677"/>
            <a:ext cx="1945501" cy="307777"/>
          </a:xfrm>
          <a:prstGeom prst="rect">
            <a:avLst/>
          </a:prstGeom>
          <a:noFill/>
        </p:spPr>
        <p:txBody>
          <a:bodyPr wrap="square" rtlCol="0">
            <a:spAutoFit/>
          </a:bodyPr>
          <a:lstStyle/>
          <a:p>
            <a:r>
              <a:rPr lang="en-US" sz="1400" b="1" dirty="0" smtClean="0">
                <a:solidFill>
                  <a:schemeClr val="bg1"/>
                </a:solidFill>
              </a:rPr>
              <a:t>CSDMS-SEN 2016</a:t>
            </a:r>
            <a:endParaRPr lang="en-US" sz="1400" b="1" dirty="0">
              <a:solidFill>
                <a:schemeClr val="bg1"/>
              </a:solidFill>
            </a:endParaRPr>
          </a:p>
        </p:txBody>
      </p:sp>
      <p:pic>
        <p:nvPicPr>
          <p:cNvPr id="8" name="Picture 7" descr="screenshot_224.jpg"/>
          <p:cNvPicPr>
            <a:picLocks noChangeAspect="1"/>
          </p:cNvPicPr>
          <p:nvPr/>
        </p:nvPicPr>
        <p:blipFill rotWithShape="1">
          <a:blip r:embed="rId2">
            <a:extLst>
              <a:ext uri="{28A0092B-C50C-407E-A947-70E740481C1C}">
                <a14:useLocalDpi xmlns:a14="http://schemas.microsoft.com/office/drawing/2010/main" val="0"/>
              </a:ext>
            </a:extLst>
          </a:blip>
          <a:srcRect b="32144"/>
          <a:stretch/>
        </p:blipFill>
        <p:spPr>
          <a:xfrm>
            <a:off x="830254" y="3663025"/>
            <a:ext cx="4982143" cy="2717957"/>
          </a:xfrm>
          <a:prstGeom prst="rect">
            <a:avLst/>
          </a:prstGeom>
        </p:spPr>
      </p:pic>
      <p:pic>
        <p:nvPicPr>
          <p:cNvPr id="10" name="Picture 9" descr="screenshot_2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1252" y="3318079"/>
            <a:ext cx="2401257" cy="3062904"/>
          </a:xfrm>
          <a:prstGeom prst="rect">
            <a:avLst/>
          </a:prstGeom>
        </p:spPr>
      </p:pic>
    </p:spTree>
    <p:extLst>
      <p:ext uri="{BB962C8B-B14F-4D97-AF65-F5344CB8AC3E}">
        <p14:creationId xmlns:p14="http://schemas.microsoft.com/office/powerpoint/2010/main" val="89898495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3974" y="736983"/>
            <a:ext cx="7555435" cy="578783"/>
          </a:xfrm>
        </p:spPr>
        <p:txBody>
          <a:bodyPr>
            <a:noAutofit/>
          </a:bodyPr>
          <a:lstStyle/>
          <a:p>
            <a:r>
              <a:rPr lang="en-US" sz="2800" b="1" dirty="0" smtClean="0">
                <a:solidFill>
                  <a:schemeClr val="accent5"/>
                </a:solidFill>
              </a:rPr>
              <a:t>SEN-ED (Education &amp; Data Standards)</a:t>
            </a:r>
            <a:endParaRPr lang="en-US" sz="2800" b="1" dirty="0">
              <a:solidFill>
                <a:schemeClr val="accent5"/>
              </a:solidFill>
            </a:endParaRPr>
          </a:p>
        </p:txBody>
      </p:sp>
      <p:sp>
        <p:nvSpPr>
          <p:cNvPr id="5" name="Slide Number Placeholder 4"/>
          <p:cNvSpPr>
            <a:spLocks noGrp="1"/>
          </p:cNvSpPr>
          <p:nvPr>
            <p:ph type="sldNum" sz="quarter" idx="12"/>
          </p:nvPr>
        </p:nvSpPr>
        <p:spPr/>
        <p:txBody>
          <a:bodyPr/>
          <a:lstStyle/>
          <a:p>
            <a:fld id="{EE4968A6-4845-9346-A0C9-394DC7B42F02}" type="slidenum">
              <a:rPr lang="en-US" smtClean="0">
                <a:latin typeface="Century Gothic"/>
              </a:rPr>
              <a:pPr/>
              <a:t>4</a:t>
            </a:fld>
            <a:endParaRPr lang="en-US">
              <a:latin typeface="Century Gothic"/>
            </a:endParaRPr>
          </a:p>
        </p:txBody>
      </p:sp>
      <p:sp>
        <p:nvSpPr>
          <p:cNvPr id="3" name="Rectangle 2"/>
          <p:cNvSpPr/>
          <p:nvPr/>
        </p:nvSpPr>
        <p:spPr>
          <a:xfrm>
            <a:off x="813973" y="1486944"/>
            <a:ext cx="7555435" cy="5029070"/>
          </a:xfrm>
          <a:prstGeom prst="rect">
            <a:avLst/>
          </a:prstGeom>
        </p:spPr>
        <p:txBody>
          <a:bodyPr wrap="square">
            <a:spAutoFit/>
          </a:bodyPr>
          <a:lstStyle/>
          <a:p>
            <a:pPr marL="342900" indent="-274320">
              <a:spcBef>
                <a:spcPct val="20000"/>
              </a:spcBef>
              <a:buClr>
                <a:srgbClr val="94C600"/>
              </a:buClr>
              <a:buSzPct val="76000"/>
              <a:buFont typeface="Wingdings 2" pitchFamily="18" charset="2"/>
              <a:buChar char=""/>
            </a:pPr>
            <a:r>
              <a:rPr lang="en-US" dirty="0">
                <a:solidFill>
                  <a:srgbClr val="3E3D2D"/>
                </a:solidFill>
              </a:rPr>
              <a:t>Develop &amp; disseminate recommendations for data practices and </a:t>
            </a:r>
            <a:r>
              <a:rPr lang="en-US" dirty="0" smtClean="0">
                <a:solidFill>
                  <a:srgbClr val="3E3D2D"/>
                </a:solidFill>
              </a:rPr>
              <a:t>standards</a:t>
            </a:r>
            <a:endParaRPr lang="en-US" b="1" i="1" dirty="0" smtClean="0">
              <a:solidFill>
                <a:srgbClr val="3E3D2D"/>
              </a:solidFill>
              <a:latin typeface="Century Gothic"/>
            </a:endParaRPr>
          </a:p>
          <a:p>
            <a:pPr marL="342900" indent="-274320">
              <a:spcBef>
                <a:spcPct val="20000"/>
              </a:spcBef>
              <a:buClr>
                <a:srgbClr val="94C600"/>
              </a:buClr>
              <a:buSzPct val="76000"/>
              <a:buFont typeface="Wingdings 2" pitchFamily="18" charset="2"/>
              <a:buChar char=""/>
            </a:pPr>
            <a:r>
              <a:rPr lang="en-US" b="1" i="1" dirty="0" smtClean="0">
                <a:solidFill>
                  <a:srgbClr val="3E3D2D"/>
                </a:solidFill>
                <a:latin typeface="Century Gothic"/>
              </a:rPr>
              <a:t>Geomorphology </a:t>
            </a:r>
            <a:r>
              <a:rPr lang="en-US" b="1" i="1" dirty="0" smtClean="0">
                <a:solidFill>
                  <a:srgbClr val="3E3D2D"/>
                </a:solidFill>
                <a:latin typeface="Century Gothic"/>
              </a:rPr>
              <a:t>paper in Binghamton Symposium</a:t>
            </a:r>
          </a:p>
          <a:p>
            <a:pPr marL="800100" lvl="1" indent="-274320">
              <a:spcBef>
                <a:spcPct val="20000"/>
              </a:spcBef>
              <a:buClr>
                <a:srgbClr val="94C600"/>
              </a:buClr>
              <a:buSzPct val="76000"/>
              <a:buFont typeface="Wingdings 2" pitchFamily="18" charset="2"/>
              <a:buChar char=""/>
            </a:pPr>
            <a:r>
              <a:rPr lang="en-US" sz="1600" dirty="0" smtClean="0">
                <a:solidFill>
                  <a:srgbClr val="3E3D2D"/>
                </a:solidFill>
                <a:latin typeface="Century Gothic"/>
              </a:rPr>
              <a:t>Data management, sharing, and reuse in experimental geomorphology: Challenge, strategies, and scientific opportunities</a:t>
            </a:r>
          </a:p>
          <a:p>
            <a:pPr marL="342900" indent="-274320">
              <a:spcBef>
                <a:spcPct val="20000"/>
              </a:spcBef>
              <a:buClr>
                <a:srgbClr val="94C600"/>
              </a:buClr>
              <a:buSzPct val="76000"/>
              <a:buFont typeface="Wingdings 2" pitchFamily="18" charset="2"/>
              <a:buChar char=""/>
            </a:pPr>
            <a:r>
              <a:rPr lang="en-US" dirty="0" smtClean="0">
                <a:solidFill>
                  <a:srgbClr val="3E3D2D"/>
                </a:solidFill>
                <a:latin typeface="Century Gothic"/>
              </a:rPr>
              <a:t>Workshop</a:t>
            </a:r>
          </a:p>
          <a:p>
            <a:pPr marL="800100" lvl="1" indent="-274320">
              <a:spcBef>
                <a:spcPct val="20000"/>
              </a:spcBef>
              <a:buClr>
                <a:srgbClr val="94C600"/>
              </a:buClr>
              <a:buSzPct val="76000"/>
              <a:buFont typeface="Wingdings 2" pitchFamily="18" charset="2"/>
              <a:buChar char=""/>
            </a:pPr>
            <a:r>
              <a:rPr lang="en-US" sz="1600" dirty="0" smtClean="0">
                <a:solidFill>
                  <a:srgbClr val="3E3D2D"/>
                </a:solidFill>
                <a:latin typeface="Century Gothic"/>
              </a:rPr>
              <a:t>2014 SEN Workshop at Utrecht University</a:t>
            </a:r>
          </a:p>
          <a:p>
            <a:pPr marL="800100" lvl="1" indent="-274320">
              <a:spcBef>
                <a:spcPct val="20000"/>
              </a:spcBef>
              <a:buClr>
                <a:srgbClr val="94C600"/>
              </a:buClr>
              <a:buSzPct val="76000"/>
              <a:buFont typeface="Wingdings 2" pitchFamily="18" charset="2"/>
              <a:buChar char=""/>
            </a:pPr>
            <a:r>
              <a:rPr lang="en-US" sz="1600" dirty="0" smtClean="0">
                <a:solidFill>
                  <a:srgbClr val="3E3D2D"/>
                </a:solidFill>
                <a:latin typeface="Century Gothic"/>
              </a:rPr>
              <a:t>2013 SEN Workshop at Nagasaki University</a:t>
            </a:r>
          </a:p>
          <a:p>
            <a:pPr marL="800100" lvl="1" indent="-274320">
              <a:spcBef>
                <a:spcPct val="20000"/>
              </a:spcBef>
              <a:buClr>
                <a:srgbClr val="94C600"/>
              </a:buClr>
              <a:buSzPct val="76000"/>
              <a:buFont typeface="Wingdings 2" pitchFamily="18" charset="2"/>
              <a:buChar char=""/>
            </a:pPr>
            <a:r>
              <a:rPr lang="en-US" sz="1600" dirty="0" smtClean="0">
                <a:solidFill>
                  <a:srgbClr val="3E3D2D"/>
                </a:solidFill>
                <a:latin typeface="Century Gothic"/>
              </a:rPr>
              <a:t>2012 SEN Workshop at UT-Austin</a:t>
            </a:r>
          </a:p>
          <a:p>
            <a:pPr marL="342900" indent="-274320">
              <a:spcBef>
                <a:spcPct val="20000"/>
              </a:spcBef>
              <a:buClr>
                <a:srgbClr val="94C600"/>
              </a:buClr>
              <a:buSzPct val="76000"/>
              <a:buFont typeface="Wingdings 2" pitchFamily="18" charset="2"/>
              <a:buChar char=""/>
            </a:pPr>
            <a:r>
              <a:rPr lang="en-US" dirty="0" smtClean="0">
                <a:solidFill>
                  <a:srgbClr val="3E3D2D"/>
                </a:solidFill>
                <a:latin typeface="Century Gothic"/>
              </a:rPr>
              <a:t>AGU Town Hall</a:t>
            </a:r>
          </a:p>
          <a:p>
            <a:pPr marL="800100" lvl="1" indent="-274320">
              <a:spcBef>
                <a:spcPct val="20000"/>
              </a:spcBef>
              <a:buClr>
                <a:srgbClr val="94C600"/>
              </a:buClr>
              <a:buSzPct val="76000"/>
              <a:buFont typeface="Wingdings 2" pitchFamily="18" charset="2"/>
              <a:buChar char=""/>
            </a:pPr>
            <a:r>
              <a:rPr lang="en-US" sz="1600" dirty="0" smtClean="0">
                <a:solidFill>
                  <a:srgbClr val="3E3D2D"/>
                </a:solidFill>
                <a:latin typeface="Century Gothic"/>
              </a:rPr>
              <a:t>2012-2014</a:t>
            </a:r>
            <a:r>
              <a:rPr lang="en-US" sz="1600" dirty="0" smtClean="0">
                <a:solidFill>
                  <a:srgbClr val="3E3D2D"/>
                </a:solidFill>
                <a:latin typeface="Century Gothic"/>
              </a:rPr>
              <a:t>: Publishing and sharing Earth Surface Process Data</a:t>
            </a:r>
          </a:p>
          <a:p>
            <a:pPr marL="342900" indent="-274320">
              <a:spcBef>
                <a:spcPct val="20000"/>
              </a:spcBef>
              <a:buClr>
                <a:srgbClr val="94C600"/>
              </a:buClr>
              <a:buSzPct val="76000"/>
              <a:buFont typeface="Wingdings 2" pitchFamily="18" charset="2"/>
              <a:buChar char=""/>
            </a:pPr>
            <a:r>
              <a:rPr lang="en-US" dirty="0" smtClean="0">
                <a:solidFill>
                  <a:srgbClr val="3E3D2D"/>
                </a:solidFill>
                <a:latin typeface="Century Gothic"/>
              </a:rPr>
              <a:t>Summer Institute on Earth-surface Dynamics</a:t>
            </a:r>
          </a:p>
          <a:p>
            <a:pPr marL="342900" indent="-274320">
              <a:spcBef>
                <a:spcPct val="20000"/>
              </a:spcBef>
              <a:buClr>
                <a:srgbClr val="94C600"/>
              </a:buClr>
              <a:buSzPct val="76000"/>
              <a:buFont typeface="Wingdings 2" pitchFamily="18" charset="2"/>
              <a:buChar char=""/>
            </a:pPr>
            <a:endParaRPr lang="en-US" dirty="0">
              <a:solidFill>
                <a:srgbClr val="3E3D2D"/>
              </a:solidFill>
              <a:latin typeface="Century Gothic"/>
            </a:endParaRPr>
          </a:p>
          <a:p>
            <a:pPr marL="342900" indent="-274320">
              <a:spcBef>
                <a:spcPct val="20000"/>
              </a:spcBef>
              <a:buClr>
                <a:srgbClr val="94C600"/>
              </a:buClr>
              <a:buSzPct val="76000"/>
              <a:buFont typeface="Wingdings 2" pitchFamily="18" charset="2"/>
              <a:buChar char=""/>
            </a:pPr>
            <a:r>
              <a:rPr lang="en-US" dirty="0" smtClean="0">
                <a:solidFill>
                  <a:srgbClr val="3E3D2D"/>
                </a:solidFill>
                <a:latin typeface="Century Gothic"/>
              </a:rPr>
              <a:t>Two most significant challenges</a:t>
            </a:r>
          </a:p>
          <a:p>
            <a:pPr marL="800100" lvl="1" indent="-274320">
              <a:spcBef>
                <a:spcPct val="20000"/>
              </a:spcBef>
              <a:buClr>
                <a:srgbClr val="94C600"/>
              </a:buClr>
              <a:buSzPct val="76000"/>
              <a:buFont typeface="Wingdings 2" pitchFamily="18" charset="2"/>
              <a:buChar char=""/>
            </a:pPr>
            <a:r>
              <a:rPr lang="en-US" dirty="0" smtClean="0">
                <a:solidFill>
                  <a:srgbClr val="3E3D2D"/>
                </a:solidFill>
                <a:latin typeface="Century Gothic"/>
              </a:rPr>
              <a:t>Data discoverability</a:t>
            </a:r>
          </a:p>
          <a:p>
            <a:pPr marL="800100" lvl="1" indent="-274320">
              <a:spcBef>
                <a:spcPct val="20000"/>
              </a:spcBef>
              <a:buClr>
                <a:srgbClr val="94C600"/>
              </a:buClr>
              <a:buSzPct val="76000"/>
              <a:buFont typeface="Wingdings 2" pitchFamily="18" charset="2"/>
              <a:buChar char=""/>
            </a:pPr>
            <a:r>
              <a:rPr lang="en-US" dirty="0" smtClean="0">
                <a:solidFill>
                  <a:srgbClr val="3E3D2D"/>
                </a:solidFill>
                <a:latin typeface="Century Gothic"/>
              </a:rPr>
              <a:t>Data </a:t>
            </a:r>
            <a:r>
              <a:rPr lang="en-US" dirty="0" smtClean="0">
                <a:solidFill>
                  <a:srgbClr val="3E3D2D"/>
                </a:solidFill>
                <a:latin typeface="Century Gothic"/>
              </a:rPr>
              <a:t>accessibility</a:t>
            </a:r>
            <a:endParaRPr lang="en-US" b="1" i="1" dirty="0" smtClean="0">
              <a:solidFill>
                <a:srgbClr val="3E3D2D"/>
              </a:solidFill>
              <a:latin typeface="Century Gothic"/>
            </a:endParaRPr>
          </a:p>
        </p:txBody>
      </p:sp>
      <p:sp>
        <p:nvSpPr>
          <p:cNvPr id="14" name="TextBox 13"/>
          <p:cNvSpPr txBox="1"/>
          <p:nvPr/>
        </p:nvSpPr>
        <p:spPr>
          <a:xfrm>
            <a:off x="6184348" y="250677"/>
            <a:ext cx="1945501" cy="307777"/>
          </a:xfrm>
          <a:prstGeom prst="rect">
            <a:avLst/>
          </a:prstGeom>
          <a:noFill/>
        </p:spPr>
        <p:txBody>
          <a:bodyPr wrap="square" rtlCol="0">
            <a:spAutoFit/>
          </a:bodyPr>
          <a:lstStyle/>
          <a:p>
            <a:r>
              <a:rPr lang="en-US" sz="1400" b="1" dirty="0" smtClean="0">
                <a:solidFill>
                  <a:schemeClr val="bg1"/>
                </a:solidFill>
              </a:rPr>
              <a:t>CSDMS-SEN 2016</a:t>
            </a:r>
            <a:endParaRPr lang="en-US" sz="1400" b="1" dirty="0">
              <a:solidFill>
                <a:schemeClr val="bg1"/>
              </a:solidFill>
            </a:endParaRPr>
          </a:p>
        </p:txBody>
      </p:sp>
    </p:spTree>
    <p:extLst>
      <p:ext uri="{BB962C8B-B14F-4D97-AF65-F5344CB8AC3E}">
        <p14:creationId xmlns:p14="http://schemas.microsoft.com/office/powerpoint/2010/main" val="301178037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3149" y="736983"/>
            <a:ext cx="7957086" cy="578783"/>
          </a:xfrm>
        </p:spPr>
        <p:txBody>
          <a:bodyPr>
            <a:noAutofit/>
          </a:bodyPr>
          <a:lstStyle/>
          <a:p>
            <a:r>
              <a:rPr lang="en-US" sz="2800" b="1" dirty="0" smtClean="0">
                <a:solidFill>
                  <a:schemeClr val="bg1"/>
                </a:solidFill>
              </a:rPr>
              <a:t>Calling All Experimentalists</a:t>
            </a:r>
            <a:endParaRPr lang="en-US" sz="2800" b="1" dirty="0">
              <a:solidFill>
                <a:schemeClr val="bg1"/>
              </a:solidFill>
            </a:endParaRPr>
          </a:p>
        </p:txBody>
      </p:sp>
      <p:sp>
        <p:nvSpPr>
          <p:cNvPr id="5" name="Slide Number Placeholder 4"/>
          <p:cNvSpPr>
            <a:spLocks noGrp="1"/>
          </p:cNvSpPr>
          <p:nvPr>
            <p:ph type="sldNum" sz="quarter" idx="12"/>
          </p:nvPr>
        </p:nvSpPr>
        <p:spPr/>
        <p:txBody>
          <a:bodyPr/>
          <a:lstStyle/>
          <a:p>
            <a:fld id="{EE4968A6-4845-9346-A0C9-394DC7B42F02}" type="slidenum">
              <a:rPr lang="en-US" smtClean="0">
                <a:latin typeface="Century Gothic"/>
              </a:rPr>
              <a:pPr/>
              <a:t>5</a:t>
            </a:fld>
            <a:endParaRPr lang="en-US">
              <a:latin typeface="Century Gothic"/>
            </a:endParaRPr>
          </a:p>
        </p:txBody>
      </p:sp>
      <p:sp>
        <p:nvSpPr>
          <p:cNvPr id="12" name="TextBox 11"/>
          <p:cNvSpPr txBox="1"/>
          <p:nvPr/>
        </p:nvSpPr>
        <p:spPr>
          <a:xfrm>
            <a:off x="6184348" y="250677"/>
            <a:ext cx="1945501" cy="307777"/>
          </a:xfrm>
          <a:prstGeom prst="rect">
            <a:avLst/>
          </a:prstGeom>
          <a:noFill/>
        </p:spPr>
        <p:txBody>
          <a:bodyPr wrap="square" rtlCol="0">
            <a:spAutoFit/>
          </a:bodyPr>
          <a:lstStyle/>
          <a:p>
            <a:r>
              <a:rPr lang="en-US" sz="1400" b="1" dirty="0" smtClean="0">
                <a:solidFill>
                  <a:prstClr val="white"/>
                </a:solidFill>
                <a:latin typeface="Century Gothic"/>
              </a:rPr>
              <a:t>CSDMS-SEN 2016</a:t>
            </a:r>
            <a:endParaRPr lang="en-US" sz="1400" b="1" dirty="0">
              <a:solidFill>
                <a:prstClr val="white"/>
              </a:solidFill>
              <a:latin typeface="Century Gothic"/>
            </a:endParaRPr>
          </a:p>
        </p:txBody>
      </p:sp>
      <p:sp>
        <p:nvSpPr>
          <p:cNvPr id="10" name="TextBox 9"/>
          <p:cNvSpPr txBox="1"/>
          <p:nvPr/>
        </p:nvSpPr>
        <p:spPr>
          <a:xfrm>
            <a:off x="720394" y="522081"/>
            <a:ext cx="5175650" cy="369332"/>
          </a:xfrm>
          <a:prstGeom prst="rect">
            <a:avLst/>
          </a:prstGeom>
          <a:noFill/>
        </p:spPr>
        <p:txBody>
          <a:bodyPr wrap="none" rtlCol="0">
            <a:spAutoFit/>
          </a:bodyPr>
          <a:lstStyle/>
          <a:p>
            <a:r>
              <a:rPr lang="en-US" b="1" i="1" dirty="0" smtClean="0">
                <a:solidFill>
                  <a:srgbClr val="FF6700"/>
                </a:solidFill>
                <a:latin typeface="Century Gothic"/>
              </a:rPr>
              <a:t>2012 SEN Workshop at the University of Texas</a:t>
            </a:r>
            <a:endParaRPr lang="en-US" b="1" i="1" dirty="0">
              <a:solidFill>
                <a:srgbClr val="FF6700"/>
              </a:solidFill>
              <a:latin typeface="Century Gothic"/>
            </a:endParaRPr>
          </a:p>
        </p:txBody>
      </p:sp>
      <p:pic>
        <p:nvPicPr>
          <p:cNvPr id="9" name="Picture 8"/>
          <p:cNvPicPr>
            <a:picLocks noChangeAspect="1"/>
          </p:cNvPicPr>
          <p:nvPr/>
        </p:nvPicPr>
        <p:blipFill>
          <a:blip r:embed="rId2"/>
          <a:stretch>
            <a:fillRect/>
          </a:stretch>
        </p:blipFill>
        <p:spPr>
          <a:xfrm>
            <a:off x="720394" y="1380705"/>
            <a:ext cx="3317375" cy="1983213"/>
          </a:xfrm>
          <a:prstGeom prst="rect">
            <a:avLst/>
          </a:prstGeom>
        </p:spPr>
      </p:pic>
      <p:pic>
        <p:nvPicPr>
          <p:cNvPr id="11" name="Picture 10"/>
          <p:cNvPicPr>
            <a:picLocks noChangeAspect="1"/>
          </p:cNvPicPr>
          <p:nvPr/>
        </p:nvPicPr>
        <p:blipFill>
          <a:blip r:embed="rId3"/>
          <a:stretch>
            <a:fillRect/>
          </a:stretch>
        </p:blipFill>
        <p:spPr>
          <a:xfrm>
            <a:off x="4200579" y="1380705"/>
            <a:ext cx="3327100" cy="1983213"/>
          </a:xfrm>
          <a:prstGeom prst="rect">
            <a:avLst/>
          </a:prstGeom>
        </p:spPr>
      </p:pic>
      <p:pic>
        <p:nvPicPr>
          <p:cNvPr id="18" name="Picture 17"/>
          <p:cNvPicPr>
            <a:picLocks noChangeAspect="1"/>
          </p:cNvPicPr>
          <p:nvPr/>
        </p:nvPicPr>
        <p:blipFill>
          <a:blip r:embed="rId4"/>
          <a:stretch>
            <a:fillRect/>
          </a:stretch>
        </p:blipFill>
        <p:spPr>
          <a:xfrm>
            <a:off x="4200579" y="3542998"/>
            <a:ext cx="4233148" cy="2533842"/>
          </a:xfrm>
          <a:prstGeom prst="rect">
            <a:avLst/>
          </a:prstGeom>
        </p:spPr>
      </p:pic>
      <p:pic>
        <p:nvPicPr>
          <p:cNvPr id="19" name="Picture 18"/>
          <p:cNvPicPr>
            <a:picLocks noChangeAspect="1"/>
          </p:cNvPicPr>
          <p:nvPr/>
        </p:nvPicPr>
        <p:blipFill rotWithShape="1">
          <a:blip r:embed="rId5"/>
          <a:srcRect l="23587" r="13085"/>
          <a:stretch/>
        </p:blipFill>
        <p:spPr>
          <a:xfrm>
            <a:off x="1164912" y="3542998"/>
            <a:ext cx="2872857" cy="2710939"/>
          </a:xfrm>
          <a:prstGeom prst="rect">
            <a:avLst/>
          </a:prstGeom>
        </p:spPr>
      </p:pic>
    </p:spTree>
    <p:extLst>
      <p:ext uri="{BB962C8B-B14F-4D97-AF65-F5344CB8AC3E}">
        <p14:creationId xmlns:p14="http://schemas.microsoft.com/office/powerpoint/2010/main" val="64566449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E4968A6-4845-9346-A0C9-394DC7B42F02}" type="slidenum">
              <a:rPr lang="en-US" smtClean="0">
                <a:latin typeface="Century Gothic"/>
              </a:rPr>
              <a:pPr/>
              <a:t>6</a:t>
            </a:fld>
            <a:endParaRPr lang="en-US">
              <a:latin typeface="Century Gothic"/>
            </a:endParaRPr>
          </a:p>
        </p:txBody>
      </p:sp>
      <p:sp>
        <p:nvSpPr>
          <p:cNvPr id="12" name="TextBox 11"/>
          <p:cNvSpPr txBox="1"/>
          <p:nvPr/>
        </p:nvSpPr>
        <p:spPr>
          <a:xfrm>
            <a:off x="6184348" y="250677"/>
            <a:ext cx="1945501" cy="307777"/>
          </a:xfrm>
          <a:prstGeom prst="rect">
            <a:avLst/>
          </a:prstGeom>
          <a:noFill/>
        </p:spPr>
        <p:txBody>
          <a:bodyPr wrap="square" rtlCol="0">
            <a:spAutoFit/>
          </a:bodyPr>
          <a:lstStyle/>
          <a:p>
            <a:r>
              <a:rPr lang="en-US" sz="1400" b="1" dirty="0" smtClean="0">
                <a:solidFill>
                  <a:prstClr val="white"/>
                </a:solidFill>
                <a:latin typeface="Century Gothic"/>
              </a:rPr>
              <a:t>CSDMS-SEN 2016</a:t>
            </a:r>
            <a:endParaRPr lang="en-US" sz="1400" b="1" dirty="0">
              <a:solidFill>
                <a:prstClr val="white"/>
              </a:solidFill>
              <a:latin typeface="Century Gothic"/>
            </a:endParaRPr>
          </a:p>
        </p:txBody>
      </p:sp>
      <p:sp>
        <p:nvSpPr>
          <p:cNvPr id="13" name="Title 1"/>
          <p:cNvSpPr txBox="1">
            <a:spLocks/>
          </p:cNvSpPr>
          <p:nvPr/>
        </p:nvSpPr>
        <p:spPr>
          <a:xfrm>
            <a:off x="613149" y="839257"/>
            <a:ext cx="7957086" cy="578783"/>
          </a:xfrm>
          <a:prstGeom prst="rect">
            <a:avLst/>
          </a:prstGeom>
        </p:spPr>
        <p:txBody>
          <a:bodyPr vert="horz" lIns="91440" tIns="45720" rIns="91440" bIns="45720" rtlCol="0" anchor="b">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b="1" dirty="0" err="1" smtClean="0">
                <a:solidFill>
                  <a:prstClr val="white"/>
                </a:solidFill>
                <a:latin typeface="Century Gothic"/>
              </a:rPr>
              <a:t>Stratodynamics</a:t>
            </a:r>
            <a:endParaRPr lang="en-US" sz="2800" b="1" dirty="0">
              <a:solidFill>
                <a:prstClr val="white"/>
              </a:solidFill>
              <a:latin typeface="Century Gothic"/>
            </a:endParaRPr>
          </a:p>
        </p:txBody>
      </p:sp>
      <p:sp>
        <p:nvSpPr>
          <p:cNvPr id="15" name="TextBox 14"/>
          <p:cNvSpPr txBox="1"/>
          <p:nvPr/>
        </p:nvSpPr>
        <p:spPr>
          <a:xfrm>
            <a:off x="720394" y="624355"/>
            <a:ext cx="5757465" cy="369332"/>
          </a:xfrm>
          <a:prstGeom prst="rect">
            <a:avLst/>
          </a:prstGeom>
          <a:noFill/>
        </p:spPr>
        <p:txBody>
          <a:bodyPr wrap="none" rtlCol="0">
            <a:spAutoFit/>
          </a:bodyPr>
          <a:lstStyle/>
          <a:p>
            <a:r>
              <a:rPr lang="en-US" b="1" i="1" dirty="0" smtClean="0">
                <a:solidFill>
                  <a:srgbClr val="FF6700"/>
                </a:solidFill>
                <a:latin typeface="Century Gothic"/>
              </a:rPr>
              <a:t>2013 SEN Workshop at Nagasaki University, Japan</a:t>
            </a:r>
            <a:endParaRPr lang="en-US" b="1" i="1" dirty="0">
              <a:solidFill>
                <a:srgbClr val="FF6700"/>
              </a:solidFill>
              <a:latin typeface="Century Gothic"/>
            </a:endParaRPr>
          </a:p>
        </p:txBody>
      </p:sp>
      <p:pic>
        <p:nvPicPr>
          <p:cNvPr id="16" name="Picture 15" descr="screenshot_23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080" y="1607675"/>
            <a:ext cx="3545314" cy="2421039"/>
          </a:xfrm>
          <a:prstGeom prst="rect">
            <a:avLst/>
          </a:prstGeom>
        </p:spPr>
      </p:pic>
      <p:pic>
        <p:nvPicPr>
          <p:cNvPr id="17" name="Picture 16" descr="screenshot_23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2829" y="1607675"/>
            <a:ext cx="3151954" cy="2415134"/>
          </a:xfrm>
          <a:prstGeom prst="rect">
            <a:avLst/>
          </a:prstGeom>
        </p:spPr>
      </p:pic>
      <p:pic>
        <p:nvPicPr>
          <p:cNvPr id="14" name="Picture 13" descr="screenshot_23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0409" y="3784512"/>
            <a:ext cx="3170843" cy="2433957"/>
          </a:xfrm>
          <a:prstGeom prst="rect">
            <a:avLst/>
          </a:prstGeom>
        </p:spPr>
      </p:pic>
      <p:sp>
        <p:nvSpPr>
          <p:cNvPr id="4" name="TextBox 3"/>
          <p:cNvSpPr txBox="1"/>
          <p:nvPr/>
        </p:nvSpPr>
        <p:spPr>
          <a:xfrm>
            <a:off x="818080" y="4012434"/>
            <a:ext cx="1801395" cy="646331"/>
          </a:xfrm>
          <a:prstGeom prst="rect">
            <a:avLst/>
          </a:prstGeom>
          <a:noFill/>
        </p:spPr>
        <p:txBody>
          <a:bodyPr wrap="none" rtlCol="0">
            <a:spAutoFit/>
          </a:bodyPr>
          <a:lstStyle/>
          <a:p>
            <a:r>
              <a:rPr lang="en-US" dirty="0" err="1" smtClean="0">
                <a:solidFill>
                  <a:schemeClr val="bg1"/>
                </a:solidFill>
              </a:rPr>
              <a:t>Tetsuji</a:t>
            </a:r>
            <a:r>
              <a:rPr lang="en-US" dirty="0" smtClean="0">
                <a:solidFill>
                  <a:schemeClr val="bg1"/>
                </a:solidFill>
              </a:rPr>
              <a:t> Muto</a:t>
            </a:r>
          </a:p>
          <a:p>
            <a:r>
              <a:rPr lang="en-US" dirty="0">
                <a:solidFill>
                  <a:schemeClr val="bg1"/>
                </a:solidFill>
              </a:rPr>
              <a:t>Hajime </a:t>
            </a:r>
            <a:r>
              <a:rPr lang="en-US" dirty="0" err="1">
                <a:solidFill>
                  <a:schemeClr val="bg1"/>
                </a:solidFill>
              </a:rPr>
              <a:t>Naruse</a:t>
            </a:r>
            <a:endParaRPr lang="en-US" dirty="0">
              <a:solidFill>
                <a:schemeClr val="bg1"/>
              </a:solidFill>
            </a:endParaRPr>
          </a:p>
        </p:txBody>
      </p:sp>
    </p:spTree>
    <p:extLst>
      <p:ext uri="{BB962C8B-B14F-4D97-AF65-F5344CB8AC3E}">
        <p14:creationId xmlns:p14="http://schemas.microsoft.com/office/powerpoint/2010/main" val="173795285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E4968A6-4845-9346-A0C9-394DC7B42F02}" type="slidenum">
              <a:rPr lang="en-US" smtClean="0">
                <a:latin typeface="Century Gothic"/>
              </a:rPr>
              <a:pPr/>
              <a:t>7</a:t>
            </a:fld>
            <a:endParaRPr lang="en-US">
              <a:latin typeface="Century Gothic"/>
            </a:endParaRPr>
          </a:p>
        </p:txBody>
      </p:sp>
      <p:sp>
        <p:nvSpPr>
          <p:cNvPr id="12" name="TextBox 11"/>
          <p:cNvSpPr txBox="1"/>
          <p:nvPr/>
        </p:nvSpPr>
        <p:spPr>
          <a:xfrm>
            <a:off x="6184348" y="250677"/>
            <a:ext cx="1945501" cy="307777"/>
          </a:xfrm>
          <a:prstGeom prst="rect">
            <a:avLst/>
          </a:prstGeom>
          <a:noFill/>
        </p:spPr>
        <p:txBody>
          <a:bodyPr wrap="square" rtlCol="0">
            <a:spAutoFit/>
          </a:bodyPr>
          <a:lstStyle/>
          <a:p>
            <a:r>
              <a:rPr lang="en-US" sz="1400" b="1" dirty="0" smtClean="0">
                <a:solidFill>
                  <a:prstClr val="white"/>
                </a:solidFill>
                <a:latin typeface="Century Gothic"/>
              </a:rPr>
              <a:t>CSDMS-SEN 2016</a:t>
            </a:r>
            <a:endParaRPr lang="en-US" sz="1400" b="1" dirty="0">
              <a:solidFill>
                <a:prstClr val="white"/>
              </a:solidFill>
              <a:latin typeface="Century Gothic"/>
            </a:endParaRPr>
          </a:p>
        </p:txBody>
      </p:sp>
      <p:sp>
        <p:nvSpPr>
          <p:cNvPr id="13" name="Title 1"/>
          <p:cNvSpPr txBox="1">
            <a:spLocks/>
          </p:cNvSpPr>
          <p:nvPr/>
        </p:nvSpPr>
        <p:spPr>
          <a:xfrm>
            <a:off x="613149" y="1311377"/>
            <a:ext cx="7957086" cy="578783"/>
          </a:xfrm>
          <a:prstGeom prst="rect">
            <a:avLst/>
          </a:prstGeom>
        </p:spPr>
        <p:txBody>
          <a:bodyPr vert="horz" lIns="91440" tIns="45720" rIns="91440" bIns="45720" rtlCol="0" anchor="b">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b="1" dirty="0">
                <a:solidFill>
                  <a:prstClr val="white"/>
                </a:solidFill>
              </a:rPr>
              <a:t>SEN Going Dutch: Exploring the Life Cycle of Sedimentary Experiments.</a:t>
            </a:r>
            <a:endParaRPr lang="en-US" sz="2800" b="1" dirty="0">
              <a:solidFill>
                <a:prstClr val="white"/>
              </a:solidFill>
              <a:latin typeface="Century Gothic"/>
            </a:endParaRPr>
          </a:p>
        </p:txBody>
      </p:sp>
      <p:sp>
        <p:nvSpPr>
          <p:cNvPr id="15" name="TextBox 14"/>
          <p:cNvSpPr txBox="1"/>
          <p:nvPr/>
        </p:nvSpPr>
        <p:spPr>
          <a:xfrm>
            <a:off x="720394" y="624355"/>
            <a:ext cx="6121973" cy="369332"/>
          </a:xfrm>
          <a:prstGeom prst="rect">
            <a:avLst/>
          </a:prstGeom>
          <a:noFill/>
        </p:spPr>
        <p:txBody>
          <a:bodyPr wrap="none" rtlCol="0">
            <a:spAutoFit/>
          </a:bodyPr>
          <a:lstStyle/>
          <a:p>
            <a:r>
              <a:rPr lang="en-US" b="1" i="1" dirty="0" smtClean="0">
                <a:solidFill>
                  <a:srgbClr val="FF6700"/>
                </a:solidFill>
                <a:latin typeface="Century Gothic"/>
              </a:rPr>
              <a:t>2014 </a:t>
            </a:r>
            <a:r>
              <a:rPr lang="en-US" b="1" i="1" dirty="0" smtClean="0">
                <a:solidFill>
                  <a:srgbClr val="FF6700"/>
                </a:solidFill>
                <a:latin typeface="Century Gothic"/>
              </a:rPr>
              <a:t>SEN Workshop at </a:t>
            </a:r>
            <a:r>
              <a:rPr lang="en-US" b="1" i="1" dirty="0" smtClean="0">
                <a:solidFill>
                  <a:srgbClr val="FF6700"/>
                </a:solidFill>
                <a:latin typeface="Century Gothic"/>
              </a:rPr>
              <a:t>Utrecht University, Netherlands</a:t>
            </a:r>
            <a:endParaRPr lang="en-US" b="1" i="1" dirty="0">
              <a:solidFill>
                <a:srgbClr val="FF6700"/>
              </a:solidFill>
              <a:latin typeface="Century Gothic"/>
            </a:endParaRPr>
          </a:p>
        </p:txBody>
      </p:sp>
      <p:pic>
        <p:nvPicPr>
          <p:cNvPr id="9" name="Picture 8" descr="screenshot_23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394" y="2029070"/>
            <a:ext cx="3358147" cy="2477012"/>
          </a:xfrm>
          <a:prstGeom prst="rect">
            <a:avLst/>
          </a:prstGeom>
        </p:spPr>
      </p:pic>
      <p:pic>
        <p:nvPicPr>
          <p:cNvPr id="10" name="Picture 9" descr="screenshot_234.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4258" y="4374902"/>
            <a:ext cx="3661833" cy="1971756"/>
          </a:xfrm>
          <a:prstGeom prst="rect">
            <a:avLst/>
          </a:prstGeom>
        </p:spPr>
      </p:pic>
      <p:pic>
        <p:nvPicPr>
          <p:cNvPr id="11" name="Picture 10" descr="screenshot_235.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27212" y="4665208"/>
            <a:ext cx="2151329" cy="1681450"/>
          </a:xfrm>
          <a:prstGeom prst="rect">
            <a:avLst/>
          </a:prstGeom>
        </p:spPr>
      </p:pic>
      <p:pic>
        <p:nvPicPr>
          <p:cNvPr id="18" name="Picture 17" descr="screenshot_237.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31692" y="2029070"/>
            <a:ext cx="4649096" cy="2219803"/>
          </a:xfrm>
          <a:prstGeom prst="rect">
            <a:avLst/>
          </a:prstGeom>
        </p:spPr>
      </p:pic>
      <p:sp>
        <p:nvSpPr>
          <p:cNvPr id="19" name="TextBox 18"/>
          <p:cNvSpPr txBox="1"/>
          <p:nvPr/>
        </p:nvSpPr>
        <p:spPr>
          <a:xfrm>
            <a:off x="213237" y="4563736"/>
            <a:ext cx="1617563" cy="646331"/>
          </a:xfrm>
          <a:prstGeom prst="rect">
            <a:avLst/>
          </a:prstGeom>
          <a:noFill/>
        </p:spPr>
        <p:txBody>
          <a:bodyPr wrap="none" rtlCol="0">
            <a:spAutoFit/>
          </a:bodyPr>
          <a:lstStyle/>
          <a:p>
            <a:pPr algn="r"/>
            <a:r>
              <a:rPr lang="en-US" dirty="0" err="1" smtClean="0">
                <a:solidFill>
                  <a:schemeClr val="bg1"/>
                </a:solidFill>
              </a:rPr>
              <a:t>Joris</a:t>
            </a:r>
            <a:r>
              <a:rPr lang="en-US" dirty="0" smtClean="0">
                <a:solidFill>
                  <a:schemeClr val="bg1"/>
                </a:solidFill>
              </a:rPr>
              <a:t> </a:t>
            </a:r>
          </a:p>
          <a:p>
            <a:r>
              <a:rPr lang="en-US" dirty="0" err="1" smtClean="0">
                <a:solidFill>
                  <a:schemeClr val="bg1"/>
                </a:solidFill>
              </a:rPr>
              <a:t>Eggenhuisen</a:t>
            </a:r>
            <a:endParaRPr lang="en-US" dirty="0">
              <a:solidFill>
                <a:schemeClr val="bg1"/>
              </a:solidFill>
            </a:endParaRPr>
          </a:p>
        </p:txBody>
      </p:sp>
    </p:spTree>
    <p:extLst>
      <p:ext uri="{BB962C8B-B14F-4D97-AF65-F5344CB8AC3E}">
        <p14:creationId xmlns:p14="http://schemas.microsoft.com/office/powerpoint/2010/main" val="318270610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479977"/>
            <a:ext cx="9144000" cy="578783"/>
          </a:xfrm>
        </p:spPr>
        <p:txBody>
          <a:bodyPr>
            <a:noAutofit/>
          </a:bodyPr>
          <a:lstStyle/>
          <a:p>
            <a:pPr algn="ctr"/>
            <a:r>
              <a:rPr lang="en-US" sz="2400" b="1" dirty="0" smtClean="0">
                <a:solidFill>
                  <a:schemeClr val="bg1"/>
                </a:solidFill>
              </a:rPr>
              <a:t>Why do </a:t>
            </a:r>
            <a:r>
              <a:rPr lang="en-US" sz="2400" b="1" dirty="0" smtClean="0">
                <a:solidFill>
                  <a:schemeClr val="bg1"/>
                </a:solidFill>
              </a:rPr>
              <a:t>we need a Sediment Experimentalist Network?</a:t>
            </a:r>
            <a:endParaRPr lang="en-US" sz="2400" b="1" dirty="0">
              <a:solidFill>
                <a:schemeClr val="bg1"/>
              </a:solidFill>
            </a:endParaRPr>
          </a:p>
        </p:txBody>
      </p:sp>
      <p:sp>
        <p:nvSpPr>
          <p:cNvPr id="5" name="Slide Number Placeholder 4"/>
          <p:cNvSpPr>
            <a:spLocks noGrp="1"/>
          </p:cNvSpPr>
          <p:nvPr>
            <p:ph type="sldNum" sz="quarter" idx="12"/>
          </p:nvPr>
        </p:nvSpPr>
        <p:spPr/>
        <p:txBody>
          <a:bodyPr/>
          <a:lstStyle/>
          <a:p>
            <a:fld id="{EE4968A6-4845-9346-A0C9-394DC7B42F02}" type="slidenum">
              <a:rPr lang="en-US" smtClean="0">
                <a:latin typeface="Century Gothic"/>
              </a:rPr>
              <a:pPr/>
              <a:t>8</a:t>
            </a:fld>
            <a:endParaRPr lang="en-US">
              <a:latin typeface="Century Gothic"/>
            </a:endParaRPr>
          </a:p>
        </p:txBody>
      </p:sp>
      <p:sp>
        <p:nvSpPr>
          <p:cNvPr id="12" name="TextBox 11"/>
          <p:cNvSpPr txBox="1"/>
          <p:nvPr/>
        </p:nvSpPr>
        <p:spPr>
          <a:xfrm>
            <a:off x="6184348" y="250677"/>
            <a:ext cx="1945501" cy="307777"/>
          </a:xfrm>
          <a:prstGeom prst="rect">
            <a:avLst/>
          </a:prstGeom>
          <a:noFill/>
        </p:spPr>
        <p:txBody>
          <a:bodyPr wrap="square" rtlCol="0">
            <a:spAutoFit/>
          </a:bodyPr>
          <a:lstStyle/>
          <a:p>
            <a:r>
              <a:rPr lang="en-US" sz="1400" b="1" dirty="0" smtClean="0">
                <a:solidFill>
                  <a:prstClr val="white"/>
                </a:solidFill>
                <a:latin typeface="Century Gothic"/>
              </a:rPr>
              <a:t>CSDMS-SEN 2016</a:t>
            </a:r>
            <a:endParaRPr lang="en-US" sz="1400" b="1" dirty="0">
              <a:solidFill>
                <a:prstClr val="white"/>
              </a:solidFill>
              <a:latin typeface="Century Gothic"/>
            </a:endParaRPr>
          </a:p>
        </p:txBody>
      </p:sp>
      <p:pic>
        <p:nvPicPr>
          <p:cNvPr id="16" name="Picture 6" descr="D:\Photos\TeachingFlume\IMG_001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9049" b="34844"/>
          <a:stretch/>
        </p:blipFill>
        <p:spPr bwMode="auto">
          <a:xfrm>
            <a:off x="-89367" y="1094087"/>
            <a:ext cx="5509817" cy="1422838"/>
          </a:xfrm>
          <a:prstGeom prst="rect">
            <a:avLst/>
          </a:prstGeom>
          <a:noFill/>
          <a:extLst>
            <a:ext uri="{909E8E84-426E-40dd-AFC4-6F175D3DCCD1}">
              <a14:hiddenFill xmlns:a14="http://schemas.microsoft.com/office/drawing/2010/main">
                <a:solidFill>
                  <a:srgbClr val="FFFFFF"/>
                </a:solidFill>
              </a14:hiddenFill>
            </a:ext>
          </a:extLst>
        </p:spPr>
      </p:pic>
      <p:pic>
        <p:nvPicPr>
          <p:cNvPr id="17" name="Shape 39"/>
          <p:cNvPicPr preferRelativeResize="0"/>
          <p:nvPr/>
        </p:nvPicPr>
        <p:blipFill>
          <a:blip r:embed="rId4">
            <a:alphaModFix/>
          </a:blip>
          <a:stretch>
            <a:fillRect/>
          </a:stretch>
        </p:blipFill>
        <p:spPr>
          <a:xfrm>
            <a:off x="-76275" y="2446650"/>
            <a:ext cx="6919750" cy="4411350"/>
          </a:xfrm>
          <a:prstGeom prst="rect">
            <a:avLst/>
          </a:prstGeom>
          <a:noFill/>
          <a:ln>
            <a:noFill/>
          </a:ln>
        </p:spPr>
      </p:pic>
      <p:pic>
        <p:nvPicPr>
          <p:cNvPr id="18" name="Shape 40"/>
          <p:cNvPicPr preferRelativeResize="0"/>
          <p:nvPr/>
        </p:nvPicPr>
        <p:blipFill>
          <a:blip r:embed="rId5">
            <a:alphaModFix/>
          </a:blip>
          <a:stretch>
            <a:fillRect/>
          </a:stretch>
        </p:blipFill>
        <p:spPr>
          <a:xfrm>
            <a:off x="6781725" y="1076039"/>
            <a:ext cx="2371724" cy="1786236"/>
          </a:xfrm>
          <a:prstGeom prst="rect">
            <a:avLst/>
          </a:prstGeom>
          <a:noFill/>
          <a:ln>
            <a:noFill/>
          </a:ln>
        </p:spPr>
      </p:pic>
      <p:pic>
        <p:nvPicPr>
          <p:cNvPr id="19" name="Shape 41"/>
          <p:cNvPicPr preferRelativeResize="0"/>
          <p:nvPr/>
        </p:nvPicPr>
        <p:blipFill>
          <a:blip r:embed="rId6">
            <a:alphaModFix/>
          </a:blip>
          <a:stretch>
            <a:fillRect/>
          </a:stretch>
        </p:blipFill>
        <p:spPr>
          <a:xfrm>
            <a:off x="6781725" y="2844690"/>
            <a:ext cx="2371724" cy="2314158"/>
          </a:xfrm>
          <a:prstGeom prst="rect">
            <a:avLst/>
          </a:prstGeom>
          <a:noFill/>
          <a:ln>
            <a:noFill/>
          </a:ln>
        </p:spPr>
      </p:pic>
      <p:pic>
        <p:nvPicPr>
          <p:cNvPr id="20" name="Shape 42"/>
          <p:cNvPicPr preferRelativeResize="0"/>
          <p:nvPr/>
        </p:nvPicPr>
        <p:blipFill>
          <a:blip r:embed="rId7">
            <a:alphaModFix/>
          </a:blip>
          <a:stretch>
            <a:fillRect/>
          </a:stretch>
        </p:blipFill>
        <p:spPr>
          <a:xfrm>
            <a:off x="6843475" y="5062872"/>
            <a:ext cx="2371725" cy="1790700"/>
          </a:xfrm>
          <a:prstGeom prst="rect">
            <a:avLst/>
          </a:prstGeom>
          <a:noFill/>
          <a:ln>
            <a:noFill/>
          </a:ln>
        </p:spPr>
      </p:pic>
      <p:pic>
        <p:nvPicPr>
          <p:cNvPr id="21"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4721" t="10278" r="23362" b="49583"/>
          <a:stretch/>
        </p:blipFill>
        <p:spPr bwMode="auto">
          <a:xfrm>
            <a:off x="3273415" y="1076039"/>
            <a:ext cx="3508310" cy="1370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21818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1_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2_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4.xml><?xml version="1.0" encoding="utf-8"?>
<a:theme xmlns:a="http://schemas.openxmlformats.org/drawingml/2006/main" name="3_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5.xml><?xml version="1.0" encoding="utf-8"?>
<a:theme xmlns:a="http://schemas.openxmlformats.org/drawingml/2006/main" name="4_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Austin.thmx</Template>
  <TotalTime>7573</TotalTime>
  <Words>1967</Words>
  <Application>Microsoft Macintosh PowerPoint</Application>
  <PresentationFormat>On-screen Show (4:3)</PresentationFormat>
  <Paragraphs>293</Paragraphs>
  <Slides>31</Slides>
  <Notes>13</Notes>
  <HiddenSlides>0</HiddenSlides>
  <MMClips>4</MMClips>
  <ScaleCrop>false</ScaleCrop>
  <HeadingPairs>
    <vt:vector size="4" baseType="variant">
      <vt:variant>
        <vt:lpstr>Theme</vt:lpstr>
      </vt:variant>
      <vt:variant>
        <vt:i4>5</vt:i4>
      </vt:variant>
      <vt:variant>
        <vt:lpstr>Slide Titles</vt:lpstr>
      </vt:variant>
      <vt:variant>
        <vt:i4>31</vt:i4>
      </vt:variant>
    </vt:vector>
  </HeadingPairs>
  <TitlesOfParts>
    <vt:vector size="36" baseType="lpstr">
      <vt:lpstr>Austin</vt:lpstr>
      <vt:lpstr>1_Austin</vt:lpstr>
      <vt:lpstr>2_Austin</vt:lpstr>
      <vt:lpstr>3_Austin</vt:lpstr>
      <vt:lpstr>4_Austin</vt:lpstr>
      <vt:lpstr>Overcoming Grand Challenges by Collaboration between Experimentalists and Modelers</vt:lpstr>
      <vt:lpstr>What is SEN?</vt:lpstr>
      <vt:lpstr>SEN-EC (Experimental Collaboratories)</vt:lpstr>
      <vt:lpstr>SEN-KB (Knowledge Base)</vt:lpstr>
      <vt:lpstr>SEN-ED (Education &amp; Data Standards)</vt:lpstr>
      <vt:lpstr>Calling All Experimentalists</vt:lpstr>
      <vt:lpstr>PowerPoint Presentation</vt:lpstr>
      <vt:lpstr>PowerPoint Presentation</vt:lpstr>
      <vt:lpstr>Why do we need a Sediment Experimentalist Network?</vt:lpstr>
      <vt:lpstr>Data Challenges for Earth Surface Science</vt:lpstr>
      <vt:lpstr>Data Challenges for Earth Surface Science</vt:lpstr>
      <vt:lpstr>Data Challenges for Earth Surface Science</vt:lpstr>
      <vt:lpstr>Data Challenges for Earth Surface Science</vt:lpstr>
      <vt:lpstr>Data Challenges for Earth Surface Science</vt:lpstr>
      <vt:lpstr>Challenges in Experimental Surface Science</vt:lpstr>
      <vt:lpstr>Arctic: A delta prograding an ice-cover lake</vt:lpstr>
      <vt:lpstr>Arctic: A delta prograding an ice-cover lake</vt:lpstr>
      <vt:lpstr>Arctic: A delta prograding an ice-cover lake</vt:lpstr>
      <vt:lpstr>Arctic: A delta prograding an ice-cover lake</vt:lpstr>
      <vt:lpstr>Experimental Results</vt:lpstr>
      <vt:lpstr>Physical Flume Experiment</vt:lpstr>
      <vt:lpstr>Mathematical Model</vt:lpstr>
      <vt:lpstr>Modeling Results: Three RSLR Rates</vt:lpstr>
      <vt:lpstr>Migration Reversal in M3</vt:lpstr>
      <vt:lpstr>Comparison with Model</vt:lpstr>
      <vt:lpstr>Autogenic vs. Allogenic</vt:lpstr>
      <vt:lpstr>Autogenic Product as a Signal</vt:lpstr>
      <vt:lpstr>Stratigraphic Evolution: S2S</vt:lpstr>
      <vt:lpstr>Modeling Autogenic Processes </vt:lpstr>
      <vt:lpstr>Overcoming Grand Challenges by Collaboration between Experimentalists and Modelers</vt:lpstr>
      <vt:lpstr>Thank You!</vt:lpstr>
    </vt:vector>
  </TitlesOfParts>
  <Company>University of Texas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Sediment Transport and Earth-surface Processes (STEP) Experimental Basin</dc:title>
  <dc:creator>Wonsuck Kim</dc:creator>
  <cp:lastModifiedBy>Wonsuck Kim</cp:lastModifiedBy>
  <cp:revision>331</cp:revision>
  <dcterms:created xsi:type="dcterms:W3CDTF">2012-04-16T19:50:36Z</dcterms:created>
  <dcterms:modified xsi:type="dcterms:W3CDTF">2016-05-17T14:35:59Z</dcterms:modified>
</cp:coreProperties>
</file>