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92608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userDrawn="1">
          <p15:clr>
            <a:srgbClr val="A4A3A4"/>
          </p15:clr>
        </p15:guide>
        <p15:guide id="2" orient="horz" pos="144" userDrawn="1">
          <p15:clr>
            <a:srgbClr val="A4A3A4"/>
          </p15:clr>
        </p15:guide>
        <p15:guide id="3" orient="horz" pos="10080" userDrawn="1">
          <p15:clr>
            <a:srgbClr val="A4A3A4"/>
          </p15:clr>
        </p15:guide>
        <p15:guide id="4" orient="horz" userDrawn="1">
          <p15:clr>
            <a:srgbClr val="A4A3A4"/>
          </p15:clr>
        </p15:guide>
        <p15:guide id="5" pos="387" userDrawn="1">
          <p15:clr>
            <a:srgbClr val="A4A3A4"/>
          </p15:clr>
        </p15:guide>
        <p15:guide id="6" pos="1804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29" autoAdjust="0"/>
    <p:restoredTop sz="90309" autoAdjust="0"/>
  </p:normalViewPr>
  <p:slideViewPr>
    <p:cSldViewPr snapToGrid="0" snapToObjects="1" showGuides="1">
      <p:cViewPr varScale="1">
        <p:scale>
          <a:sx n="46" d="100"/>
          <a:sy n="46" d="100"/>
        </p:scale>
        <p:origin x="1120" y="192"/>
      </p:cViewPr>
      <p:guideLst>
        <p:guide orient="horz" pos="1659"/>
        <p:guide orient="horz" pos="144"/>
        <p:guide orient="horz" pos="10080"/>
        <p:guide orient="horz"/>
        <p:guide pos="387"/>
        <p:guide pos="1804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5" d="100"/>
          <a:sy n="75" d="100"/>
        </p:scale>
        <p:origin x="226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B717E-17DC-4276-BCDC-C73550588E55}" type="slidenum">
              <a:rPr lang="en-US" smtClean="0"/>
              <a:t>‹#›</a:t>
            </a:fld>
            <a:endParaRPr lang="en-US"/>
          </a:p>
        </p:txBody>
      </p:sp>
    </p:spTree>
    <p:extLst>
      <p:ext uri="{BB962C8B-B14F-4D97-AF65-F5344CB8AC3E}">
        <p14:creationId xmlns:p14="http://schemas.microsoft.com/office/powerpoint/2010/main" val="1708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5/14/21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1298185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60 Template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4892" y="725804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724777"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724776"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838893"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33600" y="2638448"/>
            <a:ext cx="670560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1947716" y="263844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1947716" y="306316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947716" y="728815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1946040" y="774954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1947716" y="1299148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1946040" y="1343255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2790" y="7699296"/>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906520" y="974260"/>
            <a:ext cx="21447761" cy="598230"/>
          </a:xfrm>
          <a:prstGeom prst="rect">
            <a:avLst/>
          </a:prstGeom>
        </p:spPr>
        <p:txBody>
          <a:bodyPr>
            <a:normAutofit/>
          </a:bodyPr>
          <a:lstStyle>
            <a:lvl1pPr marL="0" indent="0" algn="ctr">
              <a:buFontTx/>
              <a:buNone/>
              <a:defRPr sz="3840">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7" name="Text Placeholder 76"/>
          <p:cNvSpPr>
            <a:spLocks noGrp="1"/>
          </p:cNvSpPr>
          <p:nvPr>
            <p:ph type="body" sz="quarter" idx="184" hasCustomPrompt="1"/>
          </p:nvPr>
        </p:nvSpPr>
        <p:spPr>
          <a:xfrm>
            <a:off x="3906520" y="1572490"/>
            <a:ext cx="21447761" cy="634555"/>
          </a:xfrm>
          <a:prstGeom prst="rect">
            <a:avLst/>
          </a:prstGeom>
        </p:spPr>
        <p:txBody>
          <a:bodyPr>
            <a:normAutofit/>
          </a:bodyPr>
          <a:lstStyle>
            <a:lvl1pPr marL="0" indent="0" algn="ctr">
              <a:buFontTx/>
              <a:buNone/>
              <a:defRPr sz="2987">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8" name="Text Placeholder 76"/>
          <p:cNvSpPr>
            <a:spLocks noGrp="1"/>
          </p:cNvSpPr>
          <p:nvPr>
            <p:ph type="body" sz="quarter" idx="185" hasCustomPrompt="1"/>
          </p:nvPr>
        </p:nvSpPr>
        <p:spPr>
          <a:xfrm>
            <a:off x="3906520" y="128476"/>
            <a:ext cx="21447761" cy="834414"/>
          </a:xfrm>
          <a:prstGeom prst="rect">
            <a:avLst/>
          </a:prstGeom>
        </p:spPr>
        <p:txBody>
          <a:bodyPr>
            <a:norm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6x60 Template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6195"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08842" y="2622097"/>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05666" y="7540815"/>
            <a:ext cx="6705600"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08313" y="709548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724776" y="3079513"/>
            <a:ext cx="13813365"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724776" y="2622097"/>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724776" y="10987985"/>
            <a:ext cx="13813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724776" y="10526600"/>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1973955" y="2622097"/>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1973955" y="308348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1973955" y="712559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1972279" y="758698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1973955" y="1282892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1972279" y="1329031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906520" y="1020491"/>
            <a:ext cx="21447761" cy="598230"/>
          </a:xfrm>
          <a:prstGeom prst="rect">
            <a:avLst/>
          </a:prstGeom>
        </p:spPr>
        <p:txBody>
          <a:bodyPr>
            <a:normAutofit/>
          </a:bodyPr>
          <a:lstStyle>
            <a:lvl1pPr marL="0" indent="0" algn="ctr">
              <a:buFontTx/>
              <a:buNone/>
              <a:defRPr sz="3840">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84" name="Text Placeholder 76"/>
          <p:cNvSpPr>
            <a:spLocks noGrp="1"/>
          </p:cNvSpPr>
          <p:nvPr>
            <p:ph type="body" sz="quarter" idx="184" hasCustomPrompt="1"/>
          </p:nvPr>
        </p:nvSpPr>
        <p:spPr>
          <a:xfrm>
            <a:off x="3906520" y="1618721"/>
            <a:ext cx="21447761" cy="634555"/>
          </a:xfrm>
          <a:prstGeom prst="rect">
            <a:avLst/>
          </a:prstGeom>
        </p:spPr>
        <p:txBody>
          <a:bodyPr>
            <a:normAutofit/>
          </a:bodyPr>
          <a:lstStyle>
            <a:lvl1pPr marL="0" indent="0" algn="ctr">
              <a:buFontTx/>
              <a:buNone/>
              <a:defRPr sz="2987">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85" name="Text Placeholder 76"/>
          <p:cNvSpPr>
            <a:spLocks noGrp="1"/>
          </p:cNvSpPr>
          <p:nvPr>
            <p:ph type="body" sz="quarter" idx="185" hasCustomPrompt="1"/>
          </p:nvPr>
        </p:nvSpPr>
        <p:spPr>
          <a:xfrm>
            <a:off x="3906520" y="174707"/>
            <a:ext cx="21447761" cy="834414"/>
          </a:xfrm>
          <a:prstGeom prst="rect">
            <a:avLst/>
          </a:prstGeom>
        </p:spPr>
        <p:txBody>
          <a:bodyPr>
            <a:norm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328802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4892" y="725804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724777"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724776"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838893"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33600" y="2638448"/>
            <a:ext cx="670560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1947716" y="263844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1947716" y="306316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947716" y="728815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1946040" y="774954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1947716" y="1299148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1946040" y="1343255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2790" y="7699296"/>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906520" y="995042"/>
            <a:ext cx="21447761" cy="598230"/>
          </a:xfrm>
          <a:prstGeom prst="rect">
            <a:avLst/>
          </a:prstGeom>
        </p:spPr>
        <p:txBody>
          <a:bodyPr>
            <a:normAutofit/>
          </a:bodyPr>
          <a:lstStyle>
            <a:lvl1pPr marL="0" indent="0" algn="ctr">
              <a:buFontTx/>
              <a:buNone/>
              <a:defRPr sz="3840">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7" name="Text Placeholder 76"/>
          <p:cNvSpPr>
            <a:spLocks noGrp="1"/>
          </p:cNvSpPr>
          <p:nvPr>
            <p:ph type="body" sz="quarter" idx="184" hasCustomPrompt="1"/>
          </p:nvPr>
        </p:nvSpPr>
        <p:spPr>
          <a:xfrm>
            <a:off x="3906520" y="1593272"/>
            <a:ext cx="21447761" cy="634555"/>
          </a:xfrm>
          <a:prstGeom prst="rect">
            <a:avLst/>
          </a:prstGeom>
        </p:spPr>
        <p:txBody>
          <a:bodyPr>
            <a:normAutofit/>
          </a:bodyPr>
          <a:lstStyle>
            <a:lvl1pPr marL="0" indent="0" algn="ctr">
              <a:buFontTx/>
              <a:buNone/>
              <a:defRPr sz="2987">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8" name="Text Placeholder 76"/>
          <p:cNvSpPr>
            <a:spLocks noGrp="1"/>
          </p:cNvSpPr>
          <p:nvPr>
            <p:ph type="body" sz="quarter" idx="185" hasCustomPrompt="1"/>
          </p:nvPr>
        </p:nvSpPr>
        <p:spPr>
          <a:xfrm>
            <a:off x="3906520" y="149258"/>
            <a:ext cx="21447761" cy="834414"/>
          </a:xfrm>
          <a:prstGeom prst="rect">
            <a:avLst/>
          </a:prstGeom>
        </p:spPr>
        <p:txBody>
          <a:bodyPr>
            <a:norm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423627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out guides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6195"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08842" y="2622097"/>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05666" y="7540815"/>
            <a:ext cx="6705600"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08313" y="709548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724776" y="3079513"/>
            <a:ext cx="13813365"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724776" y="2622097"/>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724776" y="10987985"/>
            <a:ext cx="13813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724776" y="10526600"/>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1973955" y="2622097"/>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1973955" y="308348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1973955" y="712559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1972279" y="758698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1973955" y="1282892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1972279" y="1329031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906520" y="1015824"/>
            <a:ext cx="21447761" cy="598230"/>
          </a:xfrm>
          <a:prstGeom prst="rect">
            <a:avLst/>
          </a:prstGeom>
        </p:spPr>
        <p:txBody>
          <a:bodyPr>
            <a:normAutofit/>
          </a:bodyPr>
          <a:lstStyle>
            <a:lvl1pPr marL="0" indent="0" algn="ctr">
              <a:buFontTx/>
              <a:buNone/>
              <a:defRPr sz="3840">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84" name="Text Placeholder 76"/>
          <p:cNvSpPr>
            <a:spLocks noGrp="1"/>
          </p:cNvSpPr>
          <p:nvPr>
            <p:ph type="body" sz="quarter" idx="184" hasCustomPrompt="1"/>
          </p:nvPr>
        </p:nvSpPr>
        <p:spPr>
          <a:xfrm>
            <a:off x="3906520" y="1614054"/>
            <a:ext cx="21447761" cy="634555"/>
          </a:xfrm>
          <a:prstGeom prst="rect">
            <a:avLst/>
          </a:prstGeom>
        </p:spPr>
        <p:txBody>
          <a:bodyPr>
            <a:normAutofit/>
          </a:bodyPr>
          <a:lstStyle>
            <a:lvl1pPr marL="0" indent="0" algn="ctr">
              <a:buFontTx/>
              <a:buNone/>
              <a:defRPr sz="2987">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85" name="Text Placeholder 76"/>
          <p:cNvSpPr>
            <a:spLocks noGrp="1"/>
          </p:cNvSpPr>
          <p:nvPr>
            <p:ph type="body" sz="quarter" idx="185" hasCustomPrompt="1"/>
          </p:nvPr>
        </p:nvSpPr>
        <p:spPr>
          <a:xfrm>
            <a:off x="3906520" y="170040"/>
            <a:ext cx="21447761" cy="834414"/>
          </a:xfrm>
          <a:prstGeom prst="rect">
            <a:avLst/>
          </a:prstGeom>
        </p:spPr>
        <p:txBody>
          <a:bodyPr>
            <a:norm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41705759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37E3F5-BC1F-1849-A775-9042137E5831}"/>
              </a:ext>
            </a:extLst>
          </p:cNvPr>
          <p:cNvSpPr/>
          <p:nvPr userDrawn="1"/>
        </p:nvSpPr>
        <p:spPr>
          <a:xfrm rot="10800000">
            <a:off x="-1" y="15731836"/>
            <a:ext cx="29260800" cy="727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10" name="Text Box 14"/>
          <p:cNvSpPr txBox="1">
            <a:spLocks noChangeArrowheads="1"/>
          </p:cNvSpPr>
          <p:nvPr/>
        </p:nvSpPr>
        <p:spPr bwMode="auto">
          <a:xfrm>
            <a:off x="558418" y="16001098"/>
            <a:ext cx="1676400" cy="204085"/>
          </a:xfrm>
          <a:prstGeom prst="rect">
            <a:avLst/>
          </a:prstGeom>
          <a:noFill/>
          <a:ln w="9525">
            <a:noFill/>
            <a:miter lim="800000"/>
            <a:headEnd/>
            <a:tailEnd/>
          </a:ln>
          <a:effectLst/>
        </p:spPr>
        <p:txBody>
          <a:bodyPr lIns="55627" tIns="27808" rIns="55627" bIns="27808">
            <a:spAutoFit/>
          </a:bodyPr>
          <a:lstStyle/>
          <a:p>
            <a:pPr eaLnBrk="0" hangingPunct="0">
              <a:lnSpc>
                <a:spcPct val="65000"/>
              </a:lnSpc>
              <a:spcBef>
                <a:spcPct val="50000"/>
              </a:spcBef>
              <a:defRPr/>
            </a:pPr>
            <a:r>
              <a:rPr lang="en-US" sz="32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640" b="1" dirty="0">
                <a:solidFill>
                  <a:schemeClr val="bg1">
                    <a:lumMod val="75000"/>
                  </a:schemeClr>
                </a:solidFill>
                <a:latin typeface="Arial" charset="0"/>
              </a:rPr>
              <a:t>www.PosterPresentations.com</a:t>
            </a:r>
          </a:p>
        </p:txBody>
      </p:sp>
      <p:sp>
        <p:nvSpPr>
          <p:cNvPr id="8" name="Rectangle 7">
            <a:extLst>
              <a:ext uri="{FF2B5EF4-FFF2-40B4-BE49-F238E27FC236}">
                <a16:creationId xmlns:a16="http://schemas.microsoft.com/office/drawing/2014/main" id="{5E0BF7A9-02F7-724E-BC33-D432DC758826}"/>
              </a:ext>
            </a:extLst>
          </p:cNvPr>
          <p:cNvSpPr/>
          <p:nvPr userDrawn="1"/>
        </p:nvSpPr>
        <p:spPr>
          <a:xfrm>
            <a:off x="0" y="2"/>
            <a:ext cx="29260800" cy="23275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Tree>
  </p:cSld>
  <p:clrMap bg1="lt1" tx1="dk1" bg2="lt2" tx2="dk2" accent1="accent1" accent2="accent2" accent3="accent3" accent4="accent4" accent5="accent5" accent6="accent6" hlink="hlink" folHlink="folHlink"/>
  <p:sldLayoutIdLst>
    <p:sldLayoutId id="2147483652" r:id="rId1"/>
    <p:sldLayoutId id="2147483659" r:id="rId2"/>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589B25-8C27-1244-95DA-02EFCC2179B3}"/>
              </a:ext>
            </a:extLst>
          </p:cNvPr>
          <p:cNvSpPr/>
          <p:nvPr userDrawn="1"/>
        </p:nvSpPr>
        <p:spPr>
          <a:xfrm rot="10800000">
            <a:off x="-1" y="15731836"/>
            <a:ext cx="29260800" cy="727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10" name="Text Box 14"/>
          <p:cNvSpPr txBox="1">
            <a:spLocks noChangeArrowheads="1"/>
          </p:cNvSpPr>
          <p:nvPr/>
        </p:nvSpPr>
        <p:spPr bwMode="auto">
          <a:xfrm>
            <a:off x="735755" y="16001098"/>
            <a:ext cx="1676400" cy="204085"/>
          </a:xfrm>
          <a:prstGeom prst="rect">
            <a:avLst/>
          </a:prstGeom>
          <a:noFill/>
          <a:ln w="9525">
            <a:noFill/>
            <a:miter lim="800000"/>
            <a:headEnd/>
            <a:tailEnd/>
          </a:ln>
          <a:effectLst/>
        </p:spPr>
        <p:txBody>
          <a:bodyPr lIns="55627" tIns="27808" rIns="55627" bIns="27808">
            <a:spAutoFit/>
          </a:bodyPr>
          <a:lstStyle/>
          <a:p>
            <a:pPr eaLnBrk="0" hangingPunct="0">
              <a:lnSpc>
                <a:spcPct val="65000"/>
              </a:lnSpc>
              <a:spcBef>
                <a:spcPct val="50000"/>
              </a:spcBef>
              <a:defRPr/>
            </a:pPr>
            <a:r>
              <a:rPr lang="en-US" sz="320" b="1" dirty="0">
                <a:solidFill>
                  <a:schemeClr val="bg1">
                    <a:lumMod val="75000"/>
                  </a:schemeClr>
                </a:solidFill>
                <a:latin typeface="Arial" charset="0"/>
              </a:rPr>
              <a:t>RESEARCH POSTER PRESENTATION DESIGN © 2015</a:t>
            </a:r>
          </a:p>
          <a:p>
            <a:pPr eaLnBrk="0" hangingPunct="0">
              <a:lnSpc>
                <a:spcPct val="65000"/>
              </a:lnSpc>
              <a:spcBef>
                <a:spcPct val="50000"/>
              </a:spcBef>
              <a:defRPr/>
            </a:pPr>
            <a:r>
              <a:rPr lang="en-US" sz="640" b="1" dirty="0">
                <a:solidFill>
                  <a:schemeClr val="bg1">
                    <a:lumMod val="75000"/>
                  </a:schemeClr>
                </a:solidFill>
                <a:latin typeface="Arial" charset="0"/>
              </a:rPr>
              <a:t>www.PosterPresentations.com</a:t>
            </a:r>
          </a:p>
        </p:txBody>
      </p:sp>
      <p:sp>
        <p:nvSpPr>
          <p:cNvPr id="4" name="Rectangle 3">
            <a:extLst>
              <a:ext uri="{FF2B5EF4-FFF2-40B4-BE49-F238E27FC236}">
                <a16:creationId xmlns:a16="http://schemas.microsoft.com/office/drawing/2014/main" id="{416159F2-6BF9-9543-9208-A3D6E03843DD}"/>
              </a:ext>
            </a:extLst>
          </p:cNvPr>
          <p:cNvSpPr/>
          <p:nvPr userDrawn="1"/>
        </p:nvSpPr>
        <p:spPr>
          <a:xfrm>
            <a:off x="0" y="2"/>
            <a:ext cx="29260800" cy="23275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Tree>
    <p:extLst>
      <p:ext uri="{BB962C8B-B14F-4D97-AF65-F5344CB8AC3E}">
        <p14:creationId xmlns:p14="http://schemas.microsoft.com/office/powerpoint/2010/main" val="145711701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D02B06-0CAD-7645-9AB1-9C4D0EDE26C9}"/>
              </a:ext>
            </a:extLst>
          </p:cNvPr>
          <p:cNvSpPr>
            <a:spLocks noGrp="1"/>
          </p:cNvSpPr>
          <p:nvPr>
            <p:ph type="body" sz="quarter" idx="10"/>
          </p:nvPr>
        </p:nvSpPr>
        <p:spPr>
          <a:xfrm>
            <a:off x="62347" y="2861937"/>
            <a:ext cx="6704542" cy="7187485"/>
          </a:xfrm>
        </p:spPr>
        <p:txBody>
          <a:bodyPr/>
          <a:lstStyle/>
          <a:p>
            <a:r>
              <a:rPr lang="en-US" sz="2400" dirty="0"/>
              <a:t>The efficiency of fluvial sediment and particulate organic carbon (POC) burial in river deltas strongly depends on their depositional environment, which can range from protected incised valleys to exposed active margins. We hypothesize the formation and infilling of incised valleys from Holocene sea-level rise led to increased fluvial sediment burial, and, consequently, POC burial. To test this, we developed a new incised valley fill model that estimates incised valley volume and fill rates. We apply this model to all river deltas globally (n=10,848), some of which are filled already but many still infilling since Holocene sea-level rise slowed ~6ka BP. The rate of incised valley infilling is determined based on global model estimates of fluvial sediment and POC supply. We use our model to explore the magnitude of POC burial during the Holocene, including its potential for global climate regulation.</a:t>
            </a:r>
          </a:p>
          <a:p>
            <a:endParaRPr lang="en-US" dirty="0"/>
          </a:p>
        </p:txBody>
      </p:sp>
      <p:sp>
        <p:nvSpPr>
          <p:cNvPr id="3" name="Text Placeholder 2">
            <a:extLst>
              <a:ext uri="{FF2B5EF4-FFF2-40B4-BE49-F238E27FC236}">
                <a16:creationId xmlns:a16="http://schemas.microsoft.com/office/drawing/2014/main" id="{501C6470-D141-BD42-B5D8-177A822F8C60}"/>
              </a:ext>
            </a:extLst>
          </p:cNvPr>
          <p:cNvSpPr>
            <a:spLocks noGrp="1"/>
          </p:cNvSpPr>
          <p:nvPr>
            <p:ph type="body" sz="quarter" idx="11"/>
          </p:nvPr>
        </p:nvSpPr>
        <p:spPr>
          <a:xfrm>
            <a:off x="-203237" y="2547514"/>
            <a:ext cx="2632924" cy="509122"/>
          </a:xfrm>
        </p:spPr>
        <p:txBody>
          <a:bodyPr/>
          <a:lstStyle/>
          <a:p>
            <a:r>
              <a:rPr lang="en-US" sz="2800" dirty="0"/>
              <a:t>Introduction</a:t>
            </a:r>
          </a:p>
        </p:txBody>
      </p:sp>
      <p:sp>
        <p:nvSpPr>
          <p:cNvPr id="4" name="Text Placeholder 3">
            <a:extLst>
              <a:ext uri="{FF2B5EF4-FFF2-40B4-BE49-F238E27FC236}">
                <a16:creationId xmlns:a16="http://schemas.microsoft.com/office/drawing/2014/main" id="{A9368451-FFC7-E64A-B5E4-EEFD7176CB42}"/>
              </a:ext>
            </a:extLst>
          </p:cNvPr>
          <p:cNvSpPr>
            <a:spLocks noGrp="1"/>
          </p:cNvSpPr>
          <p:nvPr>
            <p:ph type="body" sz="quarter" idx="19"/>
          </p:nvPr>
        </p:nvSpPr>
        <p:spPr>
          <a:xfrm>
            <a:off x="7113155" y="2807443"/>
            <a:ext cx="14674797" cy="2184321"/>
          </a:xfrm>
        </p:spPr>
        <p:txBody>
          <a:bodyPr/>
          <a:lstStyle/>
          <a:p>
            <a:pPr marL="285750" indent="-285750">
              <a:buFontTx/>
              <a:buChar char="-"/>
            </a:pPr>
            <a:r>
              <a:rPr lang="en-US" sz="2400" dirty="0"/>
              <a:t>Build a model that incorporates fluvial sediment flux, incised valley dimensions, and POC to predict fluvial valley infilling and POC burial.</a:t>
            </a:r>
          </a:p>
          <a:p>
            <a:pPr marL="285750" indent="-285750">
              <a:buFontTx/>
              <a:buChar char="-"/>
            </a:pPr>
            <a:r>
              <a:rPr lang="en-US" sz="2400" dirty="0"/>
              <a:t>Provide a global map of incised valley infilling time and of POC burial.</a:t>
            </a:r>
          </a:p>
        </p:txBody>
      </p:sp>
      <p:sp>
        <p:nvSpPr>
          <p:cNvPr id="5" name="Text Placeholder 4">
            <a:extLst>
              <a:ext uri="{FF2B5EF4-FFF2-40B4-BE49-F238E27FC236}">
                <a16:creationId xmlns:a16="http://schemas.microsoft.com/office/drawing/2014/main" id="{3DFD7B19-D401-9443-A69A-4DE1A7AD9F0A}"/>
              </a:ext>
            </a:extLst>
          </p:cNvPr>
          <p:cNvSpPr>
            <a:spLocks noGrp="1"/>
          </p:cNvSpPr>
          <p:nvPr>
            <p:ph type="body" sz="quarter" idx="20"/>
          </p:nvPr>
        </p:nvSpPr>
        <p:spPr>
          <a:xfrm>
            <a:off x="7437976" y="2399312"/>
            <a:ext cx="1818086" cy="536406"/>
          </a:xfrm>
        </p:spPr>
        <p:txBody>
          <a:bodyPr/>
          <a:lstStyle/>
          <a:p>
            <a:r>
              <a:rPr lang="en-US" sz="2800" dirty="0"/>
              <a:t>Objectives</a:t>
            </a:r>
          </a:p>
        </p:txBody>
      </p:sp>
      <p:sp>
        <p:nvSpPr>
          <p:cNvPr id="6" name="Text Placeholder 5">
            <a:extLst>
              <a:ext uri="{FF2B5EF4-FFF2-40B4-BE49-F238E27FC236}">
                <a16:creationId xmlns:a16="http://schemas.microsoft.com/office/drawing/2014/main" id="{09240CBC-A420-6045-801E-4723B711E4C9}"/>
              </a:ext>
            </a:extLst>
          </p:cNvPr>
          <p:cNvSpPr>
            <a:spLocks noGrp="1"/>
          </p:cNvSpPr>
          <p:nvPr>
            <p:ph type="body" sz="quarter" idx="21"/>
          </p:nvPr>
        </p:nvSpPr>
        <p:spPr>
          <a:xfrm>
            <a:off x="7113155" y="4453721"/>
            <a:ext cx="14674797" cy="4104847"/>
          </a:xfrm>
        </p:spPr>
        <p:txBody>
          <a:bodyPr/>
          <a:lstStyle/>
          <a:p>
            <a:pPr marL="342900" indent="-342900">
              <a:buFontTx/>
              <a:buChar char="-"/>
            </a:pPr>
            <a:r>
              <a:rPr lang="en-US" sz="2400" dirty="0"/>
              <a:t>Located deltas/valleys below 60° latitude using HydroSheds</a:t>
            </a:r>
            <a:r>
              <a:rPr lang="en-US" sz="2400" baseline="30000" dirty="0"/>
              <a:t>1</a:t>
            </a:r>
            <a:r>
              <a:rPr lang="en-US" sz="2400" dirty="0"/>
              <a:t>. For latitudes greater than 60°, valleys located using ETOPO1</a:t>
            </a:r>
            <a:r>
              <a:rPr lang="en-US" sz="2400" baseline="30000" dirty="0"/>
              <a:t>2</a:t>
            </a:r>
            <a:r>
              <a:rPr lang="en-US" sz="2400" dirty="0"/>
              <a:t>. Resulting dataset consisted of 10,848 incised valleys (see Figures 4-6).</a:t>
            </a:r>
          </a:p>
          <a:p>
            <a:pPr marL="342900" indent="-342900">
              <a:buFontTx/>
              <a:buChar char="-"/>
            </a:pPr>
            <a:r>
              <a:rPr lang="en-US" sz="2400" dirty="0"/>
              <a:t>Volume modeled for a subset of incised valleys (n=100) to generate an empirical relationship between volume and both river discharge and channel slope. This model is then applied to all incised valleys. To model volume, we used the equation for half a cone (volume=[pi*radius</a:t>
            </a:r>
            <a:r>
              <a:rPr lang="en-US" sz="2400" baseline="30000" dirty="0"/>
              <a:t>2</a:t>
            </a:r>
            <a:r>
              <a:rPr lang="en-US" sz="2400" dirty="0"/>
              <a:t>*height/3]/2) where the radius is the width of a river’s mouth (measured on Google Earth) and the height is where the basement slope (created when sea-level was 120m below present during the Last Glacial Maximum) crosses the linear interpolation of the channel profile (0m; Figure 1). </a:t>
            </a:r>
          </a:p>
          <a:p>
            <a:pPr marL="342900" indent="-342900">
              <a:buFontTx/>
              <a:buChar char="-"/>
            </a:pPr>
            <a:r>
              <a:rPr lang="en-US" sz="2400" dirty="0"/>
              <a:t>To estimate fluvial sediment flux to valleys, used the </a:t>
            </a:r>
            <a:r>
              <a:rPr lang="en-US" sz="2400" dirty="0" err="1"/>
              <a:t>WBMSed</a:t>
            </a:r>
            <a:r>
              <a:rPr lang="en-US" sz="2400" dirty="0"/>
              <a:t> 2.0 distributed global-scale sediment flux model</a:t>
            </a:r>
            <a:r>
              <a:rPr lang="en-US" sz="2400" baseline="30000" dirty="0"/>
              <a:t>3</a:t>
            </a:r>
            <a:r>
              <a:rPr lang="en-US" sz="2400" dirty="0"/>
              <a:t>.Sediment discharge estimated using the BQART model</a:t>
            </a:r>
            <a:r>
              <a:rPr lang="en-US" sz="2400" baseline="30000" dirty="0"/>
              <a:t>4</a:t>
            </a:r>
            <a:r>
              <a:rPr lang="en-US" sz="2400" dirty="0"/>
              <a:t>. To estimate POC fluxes, used the CARBON-DISC module, which is part of IMAGE-DGNM</a:t>
            </a:r>
            <a:r>
              <a:rPr lang="en-US" sz="2400" baseline="30000" dirty="0"/>
              <a:t>5</a:t>
            </a:r>
            <a:r>
              <a:rPr lang="en-US" sz="2400" dirty="0"/>
              <a:t>. </a:t>
            </a:r>
          </a:p>
        </p:txBody>
      </p:sp>
      <p:sp>
        <p:nvSpPr>
          <p:cNvPr id="7" name="Text Placeholder 6">
            <a:extLst>
              <a:ext uri="{FF2B5EF4-FFF2-40B4-BE49-F238E27FC236}">
                <a16:creationId xmlns:a16="http://schemas.microsoft.com/office/drawing/2014/main" id="{C67E1A0A-B6A6-FF49-BB8A-7B5B2E88B33A}"/>
              </a:ext>
            </a:extLst>
          </p:cNvPr>
          <p:cNvSpPr>
            <a:spLocks noGrp="1"/>
          </p:cNvSpPr>
          <p:nvPr>
            <p:ph type="body" sz="quarter" idx="22"/>
          </p:nvPr>
        </p:nvSpPr>
        <p:spPr>
          <a:xfrm>
            <a:off x="7340600" y="4086984"/>
            <a:ext cx="1818086" cy="536406"/>
          </a:xfrm>
        </p:spPr>
        <p:txBody>
          <a:bodyPr/>
          <a:lstStyle/>
          <a:p>
            <a:r>
              <a:rPr lang="en-US" sz="2800" dirty="0"/>
              <a:t>Methods</a:t>
            </a:r>
          </a:p>
        </p:txBody>
      </p:sp>
      <p:sp>
        <p:nvSpPr>
          <p:cNvPr id="12" name="Text Placeholder 11">
            <a:extLst>
              <a:ext uri="{FF2B5EF4-FFF2-40B4-BE49-F238E27FC236}">
                <a16:creationId xmlns:a16="http://schemas.microsoft.com/office/drawing/2014/main" id="{85E03977-4E14-8D48-80FE-5C0245ABF115}"/>
              </a:ext>
            </a:extLst>
          </p:cNvPr>
          <p:cNvSpPr>
            <a:spLocks noGrp="1"/>
          </p:cNvSpPr>
          <p:nvPr>
            <p:ph type="body" sz="quarter" idx="27"/>
          </p:nvPr>
        </p:nvSpPr>
        <p:spPr>
          <a:xfrm>
            <a:off x="4614115" y="14642799"/>
            <a:ext cx="6698012" cy="536406"/>
          </a:xfrm>
        </p:spPr>
        <p:txBody>
          <a:bodyPr/>
          <a:lstStyle/>
          <a:p>
            <a:r>
              <a:rPr lang="en-US" sz="2800" dirty="0"/>
              <a:t>References</a:t>
            </a:r>
          </a:p>
        </p:txBody>
      </p:sp>
      <p:sp>
        <p:nvSpPr>
          <p:cNvPr id="13" name="Text Placeholder 12">
            <a:extLst>
              <a:ext uri="{FF2B5EF4-FFF2-40B4-BE49-F238E27FC236}">
                <a16:creationId xmlns:a16="http://schemas.microsoft.com/office/drawing/2014/main" id="{106742F6-93BF-D948-AE86-5BE637920B48}"/>
              </a:ext>
            </a:extLst>
          </p:cNvPr>
          <p:cNvSpPr>
            <a:spLocks noGrp="1"/>
          </p:cNvSpPr>
          <p:nvPr>
            <p:ph type="body" sz="quarter" idx="28"/>
          </p:nvPr>
        </p:nvSpPr>
        <p:spPr>
          <a:xfrm>
            <a:off x="7003395" y="14964751"/>
            <a:ext cx="8375150" cy="1182765"/>
          </a:xfrm>
        </p:spPr>
        <p:txBody>
          <a:bodyPr/>
          <a:lstStyle/>
          <a:p>
            <a:r>
              <a:rPr lang="en-US" dirty="0"/>
              <a:t>1 Lehner et al. 2008, EOS, 89(10); 2 </a:t>
            </a:r>
            <a:r>
              <a:rPr lang="en-US" dirty="0" err="1"/>
              <a:t>Amante</a:t>
            </a:r>
            <a:r>
              <a:rPr lang="en-US" dirty="0"/>
              <a:t> and Eakins 2009, NOAA Memorandum; 3 Cohen et al., 2013, </a:t>
            </a:r>
            <a:r>
              <a:rPr lang="en-US" dirty="0" err="1"/>
              <a:t>Comput</a:t>
            </a:r>
            <a:r>
              <a:rPr lang="en-US" dirty="0"/>
              <a:t>. </a:t>
            </a:r>
            <a:r>
              <a:rPr lang="en-US" dirty="0" err="1"/>
              <a:t>Geosci</a:t>
            </a:r>
            <a:r>
              <a:rPr lang="en-US" dirty="0"/>
              <a:t>, 53; 4 </a:t>
            </a:r>
            <a:r>
              <a:rPr lang="en-US" dirty="0" err="1"/>
              <a:t>Kettner</a:t>
            </a:r>
            <a:r>
              <a:rPr lang="en-US" dirty="0"/>
              <a:t> and </a:t>
            </a:r>
            <a:r>
              <a:rPr lang="en-US" dirty="0" err="1"/>
              <a:t>Syvitski</a:t>
            </a:r>
            <a:r>
              <a:rPr lang="en-US" dirty="0"/>
              <a:t>, 2008, </a:t>
            </a:r>
            <a:r>
              <a:rPr lang="en-US" dirty="0" err="1"/>
              <a:t>Comput</a:t>
            </a:r>
            <a:r>
              <a:rPr lang="en-US" dirty="0"/>
              <a:t>. </a:t>
            </a:r>
            <a:r>
              <a:rPr lang="en-US" dirty="0" err="1"/>
              <a:t>Geosci</a:t>
            </a:r>
            <a:r>
              <a:rPr lang="en-US" dirty="0"/>
              <a:t>. 34(10); 5 </a:t>
            </a:r>
            <a:r>
              <a:rPr lang="en-US" dirty="0" err="1"/>
              <a:t>Vilmin</a:t>
            </a:r>
            <a:r>
              <a:rPr lang="en-US" dirty="0"/>
              <a:t> et al., 2019, Glob. Planet Change 163; 6 Y Chmura et al., 2003, GBC, 17(4); 7 Atwood et al. 2020, Front Mar Sci, 7</a:t>
            </a:r>
          </a:p>
        </p:txBody>
      </p:sp>
      <p:sp>
        <p:nvSpPr>
          <p:cNvPr id="14" name="Text Placeholder 13">
            <a:extLst>
              <a:ext uri="{FF2B5EF4-FFF2-40B4-BE49-F238E27FC236}">
                <a16:creationId xmlns:a16="http://schemas.microsoft.com/office/drawing/2014/main" id="{F3FB71D3-C739-B045-8C93-464F63D35A2D}"/>
              </a:ext>
            </a:extLst>
          </p:cNvPr>
          <p:cNvSpPr>
            <a:spLocks noGrp="1"/>
          </p:cNvSpPr>
          <p:nvPr>
            <p:ph type="body" sz="quarter" idx="29"/>
          </p:nvPr>
        </p:nvSpPr>
        <p:spPr>
          <a:xfrm>
            <a:off x="15378545" y="14641352"/>
            <a:ext cx="6698012" cy="536406"/>
          </a:xfrm>
        </p:spPr>
        <p:txBody>
          <a:bodyPr/>
          <a:lstStyle/>
          <a:p>
            <a:pPr algn="l"/>
            <a:r>
              <a:rPr lang="en-US" sz="2800" dirty="0"/>
              <a:t>Acknowledgements</a:t>
            </a:r>
          </a:p>
        </p:txBody>
      </p:sp>
      <p:sp>
        <p:nvSpPr>
          <p:cNvPr id="15" name="Text Placeholder 14">
            <a:extLst>
              <a:ext uri="{FF2B5EF4-FFF2-40B4-BE49-F238E27FC236}">
                <a16:creationId xmlns:a16="http://schemas.microsoft.com/office/drawing/2014/main" id="{6E2A0EE1-80D5-6940-8051-B66C24712A9E}"/>
              </a:ext>
            </a:extLst>
          </p:cNvPr>
          <p:cNvSpPr>
            <a:spLocks noGrp="1"/>
          </p:cNvSpPr>
          <p:nvPr>
            <p:ph type="body" sz="quarter" idx="30"/>
          </p:nvPr>
        </p:nvSpPr>
        <p:spPr>
          <a:xfrm>
            <a:off x="15278792" y="14967067"/>
            <a:ext cx="5205559" cy="879348"/>
          </a:xfrm>
        </p:spPr>
        <p:txBody>
          <a:bodyPr/>
          <a:lstStyle/>
          <a:p>
            <a:r>
              <a:rPr lang="en-US" sz="2000" dirty="0"/>
              <a:t>Support from the American Chemical Society award PRF #59916-DNI8</a:t>
            </a:r>
          </a:p>
        </p:txBody>
      </p:sp>
      <p:sp>
        <p:nvSpPr>
          <p:cNvPr id="16" name="Text Placeholder 15">
            <a:extLst>
              <a:ext uri="{FF2B5EF4-FFF2-40B4-BE49-F238E27FC236}">
                <a16:creationId xmlns:a16="http://schemas.microsoft.com/office/drawing/2014/main" id="{9C9A4ED7-2979-704C-8B63-8C4749209E9C}"/>
              </a:ext>
            </a:extLst>
          </p:cNvPr>
          <p:cNvSpPr>
            <a:spLocks noGrp="1"/>
          </p:cNvSpPr>
          <p:nvPr>
            <p:ph type="body" sz="quarter" idx="150"/>
          </p:nvPr>
        </p:nvSpPr>
        <p:spPr/>
        <p:txBody>
          <a:bodyPr>
            <a:normAutofit fontScale="92500" lnSpcReduction="10000"/>
          </a:bodyPr>
          <a:lstStyle/>
          <a:p>
            <a:r>
              <a:rPr lang="en-US" dirty="0"/>
              <a:t>Derrick R. Vaughn</a:t>
            </a:r>
            <a:r>
              <a:rPr lang="en-US" baseline="30000" dirty="0"/>
              <a:t>1</a:t>
            </a:r>
            <a:r>
              <a:rPr lang="en-US" dirty="0"/>
              <a:t>, Jaap Nienhuis</a:t>
            </a:r>
            <a:r>
              <a:rPr lang="en-US" baseline="30000" dirty="0"/>
              <a:t>2</a:t>
            </a:r>
            <a:r>
              <a:rPr lang="en-US" dirty="0"/>
              <a:t>, Robert G.M. Spencer</a:t>
            </a:r>
            <a:r>
              <a:rPr lang="en-US" baseline="30000" dirty="0"/>
              <a:t>1</a:t>
            </a:r>
            <a:r>
              <a:rPr lang="en-US" dirty="0"/>
              <a:t>, Jack J. Middelburg</a:t>
            </a:r>
            <a:r>
              <a:rPr lang="en-US" baseline="30000" dirty="0"/>
              <a:t>2</a:t>
            </a:r>
            <a:r>
              <a:rPr lang="en-US" dirty="0"/>
              <a:t>, Glenn A. Milne</a:t>
            </a:r>
            <a:r>
              <a:rPr lang="en-US" baseline="30000" dirty="0"/>
              <a:t>3</a:t>
            </a:r>
          </a:p>
        </p:txBody>
      </p:sp>
      <p:sp>
        <p:nvSpPr>
          <p:cNvPr id="17" name="Text Placeholder 16">
            <a:extLst>
              <a:ext uri="{FF2B5EF4-FFF2-40B4-BE49-F238E27FC236}">
                <a16:creationId xmlns:a16="http://schemas.microsoft.com/office/drawing/2014/main" id="{DF53DC26-7F50-5F44-B9B5-AAC66367A3C3}"/>
              </a:ext>
            </a:extLst>
          </p:cNvPr>
          <p:cNvSpPr>
            <a:spLocks noGrp="1"/>
          </p:cNvSpPr>
          <p:nvPr>
            <p:ph type="body" sz="quarter" idx="184"/>
          </p:nvPr>
        </p:nvSpPr>
        <p:spPr/>
        <p:txBody>
          <a:bodyPr>
            <a:normAutofit fontScale="70000" lnSpcReduction="20000"/>
          </a:bodyPr>
          <a:lstStyle/>
          <a:p>
            <a:r>
              <a:rPr lang="en-US" dirty="0"/>
              <a:t>1 Florida State University, Department of Earth, Ocean, and Atmospheric Science, Tallahassee, FL, USA; 2 Utrecht University, Department of Earth Sciences, Utrecht, Netherlands; 3 University of Ottawa, Earth and Environmental Sciences, Ottawa, ON, Canada</a:t>
            </a:r>
          </a:p>
        </p:txBody>
      </p:sp>
      <p:sp>
        <p:nvSpPr>
          <p:cNvPr id="18" name="Text Placeholder 17">
            <a:extLst>
              <a:ext uri="{FF2B5EF4-FFF2-40B4-BE49-F238E27FC236}">
                <a16:creationId xmlns:a16="http://schemas.microsoft.com/office/drawing/2014/main" id="{457FE272-5763-3D48-B93E-52EFD36EF16C}"/>
              </a:ext>
            </a:extLst>
          </p:cNvPr>
          <p:cNvSpPr>
            <a:spLocks noGrp="1"/>
          </p:cNvSpPr>
          <p:nvPr>
            <p:ph type="body" sz="quarter" idx="185"/>
          </p:nvPr>
        </p:nvSpPr>
        <p:spPr/>
        <p:txBody>
          <a:bodyPr>
            <a:normAutofit fontScale="77500" lnSpcReduction="20000"/>
          </a:bodyPr>
          <a:lstStyle/>
          <a:p>
            <a:r>
              <a:rPr lang="en-US" dirty="0"/>
              <a:t>Global Incised Valley Filling During the Holocene Sea-Level Highstand - Implications for Carbon Burial</a:t>
            </a:r>
          </a:p>
        </p:txBody>
      </p:sp>
      <p:pic>
        <p:nvPicPr>
          <p:cNvPr id="20" name="Picture 19" descr="Logo&#10;&#10;Description automatically generated">
            <a:extLst>
              <a:ext uri="{FF2B5EF4-FFF2-40B4-BE49-F238E27FC236}">
                <a16:creationId xmlns:a16="http://schemas.microsoft.com/office/drawing/2014/main" id="{6F01E743-48AB-6449-9CED-0E4EA6B2F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32590" y="174707"/>
            <a:ext cx="1997242" cy="1997242"/>
          </a:xfrm>
          <a:prstGeom prst="rect">
            <a:avLst/>
          </a:prstGeom>
        </p:spPr>
      </p:pic>
      <p:sp>
        <p:nvSpPr>
          <p:cNvPr id="23" name="Text Placeholder 14">
            <a:extLst>
              <a:ext uri="{FF2B5EF4-FFF2-40B4-BE49-F238E27FC236}">
                <a16:creationId xmlns:a16="http://schemas.microsoft.com/office/drawing/2014/main" id="{96ACE6AE-CE14-BF43-A7B7-2F4A15465263}"/>
              </a:ext>
            </a:extLst>
          </p:cNvPr>
          <p:cNvSpPr txBox="1">
            <a:spLocks/>
          </p:cNvSpPr>
          <p:nvPr/>
        </p:nvSpPr>
        <p:spPr>
          <a:xfrm>
            <a:off x="33202" y="15120955"/>
            <a:ext cx="6865220" cy="571572"/>
          </a:xfrm>
          <a:prstGeom prst="rect">
            <a:avLst/>
          </a:prstGeom>
        </p:spPr>
        <p:txBody>
          <a:bodyPr wrap="square" lIns="130622" tIns="130622" rIns="130622" bIns="130622">
            <a:spAutoFit/>
          </a:bodyPr>
          <a:lstStyle>
            <a:lvl1pPr marL="0" indent="0" algn="l" defTabSz="2675223" rtl="0" eaLnBrk="1" latinLnBrk="0" hangingPunct="1">
              <a:spcBef>
                <a:spcPct val="20000"/>
              </a:spcBef>
              <a:buFont typeface="Arial" pitchFamily="34" charset="0"/>
              <a:buNone/>
              <a:defRPr sz="1493"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905674" indent="-348336"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2pPr>
            <a:lvl3pPr marL="1254010" indent="-348336"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3pPr>
            <a:lvl4pPr marL="1637181" indent="-383170"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4pPr>
            <a:lvl5pPr marL="1915850" indent="-278669"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a:lstStyle>
          <a:p>
            <a:r>
              <a:rPr lang="en-US" sz="2000" b="1" dirty="0"/>
              <a:t>Figure 1</a:t>
            </a:r>
            <a:r>
              <a:rPr lang="en-US" sz="2000" dirty="0"/>
              <a:t>. Example of a model estimating incised valley volume.</a:t>
            </a:r>
          </a:p>
        </p:txBody>
      </p:sp>
      <p:pic>
        <p:nvPicPr>
          <p:cNvPr id="29" name="Picture 28">
            <a:extLst>
              <a:ext uri="{FF2B5EF4-FFF2-40B4-BE49-F238E27FC236}">
                <a16:creationId xmlns:a16="http://schemas.microsoft.com/office/drawing/2014/main" id="{E8D73694-2A7B-2541-96F3-5635A9AC31EA}"/>
              </a:ext>
            </a:extLst>
          </p:cNvPr>
          <p:cNvPicPr>
            <a:picLocks noChangeAspect="1"/>
          </p:cNvPicPr>
          <p:nvPr/>
        </p:nvPicPr>
        <p:blipFill rotWithShape="1">
          <a:blip r:embed="rId4">
            <a:extLst>
              <a:ext uri="{28A0092B-C50C-407E-A947-70E740481C1C}">
                <a14:useLocalDpi xmlns:a14="http://schemas.microsoft.com/office/drawing/2010/main" val="0"/>
              </a:ext>
            </a:extLst>
          </a:blip>
          <a:srcRect l="4218" t="5612" r="6921" b="-1731"/>
          <a:stretch/>
        </p:blipFill>
        <p:spPr>
          <a:xfrm>
            <a:off x="70218" y="9809757"/>
            <a:ext cx="6643279" cy="5389373"/>
          </a:xfrm>
          <a:prstGeom prst="rect">
            <a:avLst/>
          </a:prstGeom>
        </p:spPr>
      </p:pic>
      <p:pic>
        <p:nvPicPr>
          <p:cNvPr id="31" name="Picture 30">
            <a:extLst>
              <a:ext uri="{FF2B5EF4-FFF2-40B4-BE49-F238E27FC236}">
                <a16:creationId xmlns:a16="http://schemas.microsoft.com/office/drawing/2014/main" id="{B58A2897-6707-DA43-BA37-281C6F51801A}"/>
              </a:ext>
            </a:extLst>
          </p:cNvPr>
          <p:cNvPicPr>
            <a:picLocks noChangeAspect="1"/>
          </p:cNvPicPr>
          <p:nvPr/>
        </p:nvPicPr>
        <p:blipFill rotWithShape="1">
          <a:blip r:embed="rId5">
            <a:extLst>
              <a:ext uri="{28A0092B-C50C-407E-A947-70E740481C1C}">
                <a14:useLocalDpi xmlns:a14="http://schemas.microsoft.com/office/drawing/2010/main" val="0"/>
              </a:ext>
            </a:extLst>
          </a:blip>
          <a:srcRect l="4820" t="4339" r="6741"/>
          <a:stretch/>
        </p:blipFill>
        <p:spPr>
          <a:xfrm>
            <a:off x="6738521" y="8337507"/>
            <a:ext cx="6643278" cy="5389373"/>
          </a:xfrm>
          <a:prstGeom prst="rect">
            <a:avLst/>
          </a:prstGeom>
        </p:spPr>
      </p:pic>
      <p:pic>
        <p:nvPicPr>
          <p:cNvPr id="33" name="Picture 32">
            <a:extLst>
              <a:ext uri="{FF2B5EF4-FFF2-40B4-BE49-F238E27FC236}">
                <a16:creationId xmlns:a16="http://schemas.microsoft.com/office/drawing/2014/main" id="{25C020BA-0197-F948-8907-A42ACF8F19C6}"/>
              </a:ext>
            </a:extLst>
          </p:cNvPr>
          <p:cNvPicPr>
            <a:picLocks noChangeAspect="1"/>
          </p:cNvPicPr>
          <p:nvPr/>
        </p:nvPicPr>
        <p:blipFill rotWithShape="1">
          <a:blip r:embed="rId6">
            <a:extLst>
              <a:ext uri="{28A0092B-C50C-407E-A947-70E740481C1C}">
                <a14:useLocalDpi xmlns:a14="http://schemas.microsoft.com/office/drawing/2010/main" val="0"/>
              </a:ext>
            </a:extLst>
          </a:blip>
          <a:srcRect l="4756" t="5852" r="6030"/>
          <a:stretch/>
        </p:blipFill>
        <p:spPr>
          <a:xfrm>
            <a:off x="13406824" y="8384896"/>
            <a:ext cx="6671563" cy="5280506"/>
          </a:xfrm>
          <a:prstGeom prst="rect">
            <a:avLst/>
          </a:prstGeom>
        </p:spPr>
      </p:pic>
      <p:pic>
        <p:nvPicPr>
          <p:cNvPr id="35" name="Picture 34">
            <a:extLst>
              <a:ext uri="{FF2B5EF4-FFF2-40B4-BE49-F238E27FC236}">
                <a16:creationId xmlns:a16="http://schemas.microsoft.com/office/drawing/2014/main" id="{A8DADF9F-8FCB-7547-8901-F06080B81A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671011" y="2564658"/>
            <a:ext cx="7366539" cy="4857588"/>
          </a:xfrm>
          <a:prstGeom prst="rect">
            <a:avLst/>
          </a:prstGeom>
        </p:spPr>
      </p:pic>
      <p:pic>
        <p:nvPicPr>
          <p:cNvPr id="37" name="Picture 36">
            <a:extLst>
              <a:ext uri="{FF2B5EF4-FFF2-40B4-BE49-F238E27FC236}">
                <a16:creationId xmlns:a16="http://schemas.microsoft.com/office/drawing/2014/main" id="{B9BFFF65-41AE-E54E-9E66-FE787CC5B6C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158409" y="9055337"/>
            <a:ext cx="9071941" cy="6351404"/>
          </a:xfrm>
          <a:prstGeom prst="rect">
            <a:avLst/>
          </a:prstGeom>
        </p:spPr>
      </p:pic>
      <p:sp>
        <p:nvSpPr>
          <p:cNvPr id="42" name="Text Placeholder 14">
            <a:extLst>
              <a:ext uri="{FF2B5EF4-FFF2-40B4-BE49-F238E27FC236}">
                <a16:creationId xmlns:a16="http://schemas.microsoft.com/office/drawing/2014/main" id="{EA9EA640-56D9-3249-8EEB-5D7DBF9D11DE}"/>
              </a:ext>
            </a:extLst>
          </p:cNvPr>
          <p:cNvSpPr txBox="1">
            <a:spLocks/>
          </p:cNvSpPr>
          <p:nvPr/>
        </p:nvSpPr>
        <p:spPr>
          <a:xfrm>
            <a:off x="7113155" y="13445426"/>
            <a:ext cx="12126510" cy="1248680"/>
          </a:xfrm>
          <a:prstGeom prst="rect">
            <a:avLst/>
          </a:prstGeom>
        </p:spPr>
        <p:txBody>
          <a:bodyPr wrap="square" lIns="130622" tIns="130622" rIns="130622" bIns="130622">
            <a:spAutoFit/>
          </a:bodyPr>
          <a:lstStyle>
            <a:lvl1pPr marL="0" indent="0" algn="l" defTabSz="2675223" rtl="0" eaLnBrk="1" latinLnBrk="0" hangingPunct="1">
              <a:spcBef>
                <a:spcPct val="20000"/>
              </a:spcBef>
              <a:buFont typeface="Arial" pitchFamily="34" charset="0"/>
              <a:buNone/>
              <a:defRPr sz="1493"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905674" indent="-348336"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2pPr>
            <a:lvl3pPr marL="1254010" indent="-348336"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3pPr>
            <a:lvl4pPr marL="1637181" indent="-383170"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4pPr>
            <a:lvl5pPr marL="1915850" indent="-278669"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a:lstStyle>
          <a:p>
            <a:r>
              <a:rPr lang="en-US" sz="2000" b="1" dirty="0"/>
              <a:t>Figure 2 (left)</a:t>
            </a:r>
            <a:r>
              <a:rPr lang="en-US" sz="2000" dirty="0"/>
              <a:t>. Percent of incised valleys that have filled up over time, separated by climate zones.</a:t>
            </a:r>
          </a:p>
          <a:p>
            <a:r>
              <a:rPr lang="en-US" sz="2000" b="1" dirty="0"/>
              <a:t>Figure 3 </a:t>
            </a:r>
            <a:r>
              <a:rPr lang="en-US" sz="2000" dirty="0"/>
              <a:t>(right). Cumulative amount of POC buried within incised valleys over time, separated by climate zones. Final POC burial estimates compared to carbon stocks in tidal wetlands</a:t>
            </a:r>
            <a:r>
              <a:rPr lang="en-US" sz="2000" baseline="30000" dirty="0"/>
              <a:t>6</a:t>
            </a:r>
            <a:r>
              <a:rPr lang="en-US" sz="2000" dirty="0"/>
              <a:t> and in continental slope sediments</a:t>
            </a:r>
            <a:r>
              <a:rPr lang="en-US" sz="2000" baseline="30000" dirty="0"/>
              <a:t>7</a:t>
            </a:r>
            <a:r>
              <a:rPr lang="en-US" sz="2000" dirty="0"/>
              <a:t>.</a:t>
            </a:r>
          </a:p>
        </p:txBody>
      </p:sp>
      <p:sp>
        <p:nvSpPr>
          <p:cNvPr id="43" name="Text Placeholder 14">
            <a:extLst>
              <a:ext uri="{FF2B5EF4-FFF2-40B4-BE49-F238E27FC236}">
                <a16:creationId xmlns:a16="http://schemas.microsoft.com/office/drawing/2014/main" id="{4CBD66C7-53B6-DD43-A813-CA71BA49E990}"/>
              </a:ext>
            </a:extLst>
          </p:cNvPr>
          <p:cNvSpPr txBox="1">
            <a:spLocks/>
          </p:cNvSpPr>
          <p:nvPr/>
        </p:nvSpPr>
        <p:spPr>
          <a:xfrm>
            <a:off x="21557024" y="7195674"/>
            <a:ext cx="7778299" cy="1864233"/>
          </a:xfrm>
          <a:prstGeom prst="rect">
            <a:avLst/>
          </a:prstGeom>
        </p:spPr>
        <p:txBody>
          <a:bodyPr wrap="square" lIns="130622" tIns="130622" rIns="130622" bIns="130622">
            <a:spAutoFit/>
          </a:bodyPr>
          <a:lstStyle>
            <a:lvl1pPr marL="0" indent="0" algn="l" defTabSz="2675223" rtl="0" eaLnBrk="1" latinLnBrk="0" hangingPunct="1">
              <a:spcBef>
                <a:spcPct val="20000"/>
              </a:spcBef>
              <a:buFont typeface="Arial" pitchFamily="34" charset="0"/>
              <a:buNone/>
              <a:defRPr sz="1493"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905674" indent="-348336"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2pPr>
            <a:lvl3pPr marL="1254010" indent="-348336"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3pPr>
            <a:lvl4pPr marL="1637181" indent="-383170"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4pPr>
            <a:lvl5pPr marL="1915850" indent="-278669"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a:lstStyle>
          <a:p>
            <a:r>
              <a:rPr lang="en-US" sz="2000" b="1" dirty="0"/>
              <a:t>Figure 4 (top)</a:t>
            </a:r>
            <a:r>
              <a:rPr lang="en-US" sz="2000" dirty="0"/>
              <a:t>. All incised valleys classified as either underfilled (green) or overfilled (red) based on sediment burial over 6ka. Symbol size corresponds to individual river fluvial discharge.</a:t>
            </a:r>
          </a:p>
          <a:p>
            <a:r>
              <a:rPr lang="en-US" sz="2000" b="1" dirty="0"/>
              <a:t>Figure 5 </a:t>
            </a:r>
            <a:r>
              <a:rPr lang="en-US" sz="2000" dirty="0"/>
              <a:t>(bottom). POC buried within valleys after 6ka. Symbol size corresponds to fluvial discharge and color corresponds to POC amount.</a:t>
            </a:r>
          </a:p>
        </p:txBody>
      </p:sp>
      <p:sp>
        <p:nvSpPr>
          <p:cNvPr id="54" name="Text Placeholder 15">
            <a:extLst>
              <a:ext uri="{FF2B5EF4-FFF2-40B4-BE49-F238E27FC236}">
                <a16:creationId xmlns:a16="http://schemas.microsoft.com/office/drawing/2014/main" id="{A99A2EB9-8652-C24B-91A9-FDB830582176}"/>
              </a:ext>
            </a:extLst>
          </p:cNvPr>
          <p:cNvSpPr txBox="1">
            <a:spLocks/>
          </p:cNvSpPr>
          <p:nvPr/>
        </p:nvSpPr>
        <p:spPr>
          <a:xfrm>
            <a:off x="-19659" y="1564099"/>
            <a:ext cx="3434277" cy="760418"/>
          </a:xfrm>
          <a:prstGeom prst="rect">
            <a:avLst/>
          </a:prstGeom>
        </p:spPr>
        <p:txBody>
          <a:bodyPr>
            <a:normAutofit fontScale="70000" lnSpcReduction="20000"/>
          </a:bodyPr>
          <a:lstStyle>
            <a:lvl1pPr marL="0" indent="0" algn="ctr" defTabSz="2675223" rtl="0" eaLnBrk="1" latinLnBrk="0" hangingPunct="1">
              <a:spcBef>
                <a:spcPct val="20000"/>
              </a:spcBef>
              <a:buFontTx/>
              <a:buNone/>
              <a:defRPr sz="3840" kern="1200">
                <a:solidFill>
                  <a:schemeClr val="bg1"/>
                </a:solidFill>
                <a:latin typeface="+mn-lt"/>
                <a:ea typeface="+mn-ea"/>
                <a:cs typeface="+mn-cs"/>
              </a:defRPr>
            </a:lvl1pPr>
            <a:lvl2pPr marL="2173619" indent="-836007" algn="l" defTabSz="2675223" rtl="0" eaLnBrk="1" latinLnBrk="0" hangingPunct="1">
              <a:spcBef>
                <a:spcPct val="20000"/>
              </a:spcBef>
              <a:buFontTx/>
              <a:buNone/>
              <a:defRPr sz="7680" kern="1200">
                <a:solidFill>
                  <a:schemeClr val="tx1"/>
                </a:solidFill>
                <a:latin typeface="+mn-lt"/>
                <a:ea typeface="+mn-ea"/>
                <a:cs typeface="+mn-cs"/>
              </a:defRPr>
            </a:lvl2pPr>
            <a:lvl3pPr marL="3344029" indent="-668806" algn="l" defTabSz="2675223" rtl="0" eaLnBrk="1" latinLnBrk="0" hangingPunct="1">
              <a:spcBef>
                <a:spcPct val="20000"/>
              </a:spcBef>
              <a:buFontTx/>
              <a:buNone/>
              <a:defRPr sz="7680" kern="1200">
                <a:solidFill>
                  <a:schemeClr val="tx1"/>
                </a:solidFill>
                <a:latin typeface="+mn-lt"/>
                <a:ea typeface="+mn-ea"/>
                <a:cs typeface="+mn-cs"/>
              </a:defRPr>
            </a:lvl3pPr>
            <a:lvl4pPr marL="4681641" indent="-668806" algn="l" defTabSz="2675223" rtl="0" eaLnBrk="1" latinLnBrk="0" hangingPunct="1">
              <a:spcBef>
                <a:spcPct val="20000"/>
              </a:spcBef>
              <a:buFontTx/>
              <a:buNone/>
              <a:defRPr sz="7680" kern="1200">
                <a:solidFill>
                  <a:schemeClr val="tx1"/>
                </a:solidFill>
                <a:latin typeface="+mn-lt"/>
                <a:ea typeface="+mn-ea"/>
                <a:cs typeface="+mn-cs"/>
              </a:defRPr>
            </a:lvl4pPr>
            <a:lvl5pPr marL="6019252" indent="-668806" algn="l" defTabSz="2675223" rtl="0" eaLnBrk="1" latinLnBrk="0" hangingPunct="1">
              <a:spcBef>
                <a:spcPct val="20000"/>
              </a:spcBef>
              <a:buFontTx/>
              <a:buNone/>
              <a:defRPr sz="7680"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a:lstStyle>
          <a:p>
            <a:pPr algn="l"/>
            <a:r>
              <a:rPr lang="en-US" dirty="0"/>
              <a:t>Contact: dvaughn2@fsu.edu</a:t>
            </a:r>
            <a:endParaRPr lang="en-US" baseline="30000" dirty="0"/>
          </a:p>
        </p:txBody>
      </p:sp>
    </p:spTree>
    <p:extLst>
      <p:ext uri="{BB962C8B-B14F-4D97-AF65-F5344CB8AC3E}">
        <p14:creationId xmlns:p14="http://schemas.microsoft.com/office/powerpoint/2010/main" val="1261425497"/>
      </p:ext>
    </p:extLst>
  </p:cSld>
  <p:clrMapOvr>
    <a:masterClrMapping/>
  </p:clrMapOvr>
</p:sld>
</file>

<file path=ppt/theme/theme1.xml><?xml version="1.0" encoding="utf-8"?>
<a:theme xmlns:a="http://schemas.openxmlformats.org/drawingml/2006/main" name="36x60 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PosterPresentations.com-36x60-Template-V3</Template>
  <TotalTime>3286</TotalTime>
  <Words>713</Words>
  <Application>Microsoft Macintosh PowerPoint</Application>
  <PresentationFormat>Custom</PresentationFormat>
  <Paragraphs>23</Paragraphs>
  <Slides>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Calibri</vt:lpstr>
      <vt:lpstr>Times New Roman</vt:lpstr>
      <vt:lpstr>Trebuchet MS</vt:lpstr>
      <vt:lpstr>36x60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36x60 PowerPoint Presentation</dc:title>
  <dc:subject>Research poster presentation template </dc:subject>
  <dc:creator>PosterPresentations.com </dc:creator>
  <cp:keywords>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Derrick Vaughn</cp:lastModifiedBy>
  <cp:revision>66</cp:revision>
  <dcterms:created xsi:type="dcterms:W3CDTF">2012-02-06T18:46:22Z</dcterms:created>
  <dcterms:modified xsi:type="dcterms:W3CDTF">2021-05-14T17:18:41Z</dcterms:modified>
  <cp:category>Research poster templates </cp:category>
</cp:coreProperties>
</file>