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76" r:id="rId5"/>
    <p:sldId id="262" r:id="rId6"/>
    <p:sldId id="264" r:id="rId7"/>
    <p:sldId id="263" r:id="rId8"/>
    <p:sldId id="265" r:id="rId9"/>
    <p:sldId id="266" r:id="rId10"/>
    <p:sldId id="267" r:id="rId11"/>
    <p:sldId id="272" r:id="rId12"/>
    <p:sldId id="268" r:id="rId13"/>
    <p:sldId id="271" r:id="rId14"/>
    <p:sldId id="274" r:id="rId15"/>
    <p:sldId id="275" r:id="rId16"/>
    <p:sldId id="270" r:id="rId17"/>
    <p:sldId id="26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8E348-CF6F-40FB-930B-9B428F3E824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69C5D-AB7A-4156-A9A5-989FBC561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793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3783A-3C96-4617-AA12-E3014507C61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55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3783A-3C96-4617-AA12-E3014507C61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93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3783A-3C96-4617-AA12-E3014507C61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19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214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69C5D-AB7A-4156-A9A5-989FBC5610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89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3783A-3C96-4617-AA12-E3014507C61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4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04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116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669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0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83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250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61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8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23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E798C-F847-4843-A5A7-FBF172CE8D87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AF25B-91E6-4094-867F-2C98AB4F3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77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7" Type="http://schemas.openxmlformats.org/officeDocument/2006/relationships/image" Target="../media/image51.tiff"/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tiff"/><Relationship Id="rId5" Type="http://schemas.openxmlformats.org/officeDocument/2006/relationships/image" Target="../media/image49.tiff"/><Relationship Id="rId4" Type="http://schemas.openxmlformats.org/officeDocument/2006/relationships/image" Target="../media/image48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0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8.wmf"/><Relationship Id="rId2" Type="http://schemas.openxmlformats.org/officeDocument/2006/relationships/tags" Target="../tags/tag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7.wmf"/><Relationship Id="rId4" Type="http://schemas.openxmlformats.org/officeDocument/2006/relationships/notesSlide" Target="../notesSlides/notesSlide4.xml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0.wmf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9.bin"/><Relationship Id="rId5" Type="http://schemas.openxmlformats.org/officeDocument/2006/relationships/image" Target="../media/image19.wmf"/><Relationship Id="rId10" Type="http://schemas.openxmlformats.org/officeDocument/2006/relationships/image" Target="../media/image23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ovie_Re=1000Ri0p003.avi" TargetMode="External"/><Relationship Id="rId13" Type="http://schemas.openxmlformats.org/officeDocument/2006/relationships/image" Target="../media/image34.png"/><Relationship Id="rId18" Type="http://schemas.openxmlformats.org/officeDocument/2006/relationships/oleObject" Target="../embeddings/oleObject12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9.png"/><Relationship Id="rId12" Type="http://schemas.openxmlformats.org/officeDocument/2006/relationships/image" Target="../media/image33.png"/><Relationship Id="rId17" Type="http://schemas.openxmlformats.org/officeDocument/2006/relationships/image" Target="../media/image25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1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png"/><Relationship Id="rId11" Type="http://schemas.openxmlformats.org/officeDocument/2006/relationships/image" Target="../media/image32.png"/><Relationship Id="rId5" Type="http://schemas.openxmlformats.org/officeDocument/2006/relationships/image" Target="../media/image27.png"/><Relationship Id="rId15" Type="http://schemas.openxmlformats.org/officeDocument/2006/relationships/image" Target="../media/image24.wmf"/><Relationship Id="rId10" Type="http://schemas.openxmlformats.org/officeDocument/2006/relationships/image" Target="../media/image31.png"/><Relationship Id="rId19" Type="http://schemas.openxmlformats.org/officeDocument/2006/relationships/image" Target="../media/image26.wmf"/><Relationship Id="rId4" Type="http://schemas.openxmlformats.org/officeDocument/2006/relationships/hyperlink" Target="movie_Re=1000-Ri=0p0001&amp;0p0003.avi" TargetMode="External"/><Relationship Id="rId9" Type="http://schemas.openxmlformats.org/officeDocument/2006/relationships/image" Target="../media/image30.png"/><Relationship Id="rId1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07675" y="1211711"/>
            <a:ext cx="10174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Understanding wave-driven fine sediment transport through 3D turbulence resolving simulations – </a:t>
            </a:r>
            <a:r>
              <a:rPr lang="en-US" sz="3200" b="1" dirty="0" smtClean="0">
                <a:latin typeface="Cambria" panose="02040503050406030204" pitchFamily="18" charset="0"/>
              </a:rPr>
              <a:t>Implications </a:t>
            </a:r>
            <a:r>
              <a:rPr lang="en-US" sz="3200" b="1" dirty="0">
                <a:latin typeface="Cambria" panose="02040503050406030204" pitchFamily="18" charset="0"/>
              </a:rPr>
              <a:t>to offshore delivery of fine sediment 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67255" y="360520"/>
            <a:ext cx="62533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>
                <a:latin typeface="Cambria" pitchFamily="18" charset="0"/>
              </a:rPr>
              <a:t>CSDMS 2014 Annual Meeting, May 20~22, 2014</a:t>
            </a:r>
            <a:endParaRPr lang="en-US" sz="2200" b="1" u="sng" dirty="0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93065" y="3705735"/>
            <a:ext cx="3036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mbria" pitchFamily="18" charset="0"/>
              </a:rPr>
              <a:t>Tian-Jian Hsu (Tom)</a:t>
            </a:r>
            <a:endParaRPr lang="en-US" sz="2400" b="1" baseline="30000" dirty="0" smtClean="0">
              <a:latin typeface="Cambria" pitchFamily="18" charset="0"/>
            </a:endParaRPr>
          </a:p>
        </p:txBody>
      </p:sp>
      <p:pic>
        <p:nvPicPr>
          <p:cNvPr id="19" name="Picture 26" descr="udlogoshico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2674" y="4099895"/>
            <a:ext cx="1896533" cy="656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2" descr="cacr.logo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26040" y="3491600"/>
            <a:ext cx="2209800" cy="515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6400553" y="4167400"/>
            <a:ext cx="5105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7475" indent="-117475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Associate Professor</a:t>
            </a:r>
          </a:p>
          <a:p>
            <a:pPr marL="117475" indent="-117475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Center for Applied Coastal Research</a:t>
            </a:r>
          </a:p>
          <a:p>
            <a:pPr marL="117475" indent="-117475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Civil &amp; Environmental Engineering</a:t>
            </a:r>
          </a:p>
          <a:p>
            <a:pPr marL="117475" indent="-117475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University of Delaware</a:t>
            </a:r>
          </a:p>
          <a:p>
            <a:pPr marL="117475" indent="-117475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Newark, DE 19716, USA</a:t>
            </a:r>
          </a:p>
        </p:txBody>
      </p:sp>
      <p:pic>
        <p:nvPicPr>
          <p:cNvPr id="24" name="Picture 23" descr="nsf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11126" y="4848744"/>
            <a:ext cx="1100666" cy="110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584" descr="blue_gold_150dp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56533" y="4983008"/>
            <a:ext cx="1483347" cy="804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5122" name="Picture 2" descr="https://pbs.twimg.com/profile_images/1201012881/CSDMS_twitter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110" y="3612379"/>
            <a:ext cx="2288016" cy="228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18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2671" y="297480"/>
            <a:ext cx="3864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anose="02040503050406030204" pitchFamily="18" charset="0"/>
              </a:rPr>
              <a:t>The role of critical shear stress</a:t>
            </a:r>
            <a:r>
              <a:rPr lang="en-US" sz="2000" b="1" u="sng" dirty="0" smtClean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b="1" u="sng" dirty="0" smtClean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89078" y="712292"/>
                <a:ext cx="2509918" cy="3460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atin typeface="Cambria" panose="02040503050406030204" pitchFamily="18" charset="0"/>
                  </a:rPr>
                  <a:t>Re</a:t>
                </a:r>
                <a:r>
                  <a:rPr lang="en-US" sz="1600" baseline="-25000" dirty="0">
                    <a:latin typeface="Cambria" panose="02040503050406030204" pitchFamily="18" charset="0"/>
                    <a:sym typeface="Symbol" panose="05050102010706020507" pitchFamily="18" charset="2"/>
                  </a:rPr>
                  <a:t></a:t>
                </a:r>
                <a:r>
                  <a:rPr lang="en-US" sz="1600" dirty="0">
                    <a:latin typeface="Cambria" panose="02040503050406030204" pitchFamily="18" charset="0"/>
                    <a:sym typeface="Symbol" panose="05050102010706020507" pitchFamily="18" charset="2"/>
                  </a:rPr>
                  <a:t>=</a:t>
                </a:r>
                <a:r>
                  <a:rPr lang="en-US" sz="1600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1000;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=0.5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078" y="712292"/>
                <a:ext cx="2509918" cy="346057"/>
              </a:xfrm>
              <a:prstGeom prst="rect">
                <a:avLst/>
              </a:prstGeom>
              <a:blipFill rotWithShape="0">
                <a:blip r:embed="rId2"/>
                <a:stretch>
                  <a:fillRect l="-1460" t="-5263" b="-19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34439204"/>
                  </p:ext>
                </p:extLst>
              </p:nvPr>
            </p:nvGraphicFramePr>
            <p:xfrm>
              <a:off x="589078" y="1121432"/>
              <a:ext cx="6352588" cy="171233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763905"/>
                    <a:gridCol w="1090823"/>
                    <a:gridCol w="1025611"/>
                    <a:gridCol w="1013254"/>
                    <a:gridCol w="1149179"/>
                    <a:gridCol w="1309816"/>
                  </a:tblGrid>
                  <a:tr h="342467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(mm/s)</a:t>
                          </a:r>
                          <a:endParaRPr lang="en-US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(Pa)</a:t>
                          </a:r>
                          <a:endParaRPr lang="en-US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0" dirty="0" smtClean="0">
                              <a:latin typeface="+mn-lt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US" sz="1600" i="0" baseline="-25000" dirty="0" smtClean="0">
                              <a:latin typeface="+mn-lt"/>
                              <a:sym typeface="Symbol" panose="05050102010706020507" pitchFamily="18" charset="2"/>
                            </a:rPr>
                            <a:t>eq</a:t>
                          </a:r>
                          <a:r>
                            <a:rPr lang="en-US" sz="1600" i="0" dirty="0" smtClean="0">
                              <a:latin typeface="+mn-lt"/>
                              <a:sym typeface="Symbol" panose="05050102010706020507" pitchFamily="18" charset="2"/>
                            </a:rPr>
                            <a:t>=</a:t>
                          </a:r>
                          <a:r>
                            <a:rPr lang="en-US" sz="1600" i="0" dirty="0" smtClean="0">
                              <a:latin typeface="+mn-lt"/>
                            </a:rPr>
                            <a:t>α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</m:oMath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ym typeface="Symbol" panose="05050102010706020507" pitchFamily="18" charset="2"/>
                            </a:rPr>
                            <a:t></a:t>
                          </a:r>
                          <a:r>
                            <a:rPr lang="en-US" sz="1600" baseline="-25000" dirty="0" smtClean="0">
                              <a:sym typeface="Symbol" panose="05050102010706020507" pitchFamily="18" charset="2"/>
                            </a:rPr>
                            <a:t>eq</a:t>
                          </a:r>
                          <a:endParaRPr lang="en-US" sz="16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Flow</a:t>
                          </a:r>
                          <a:r>
                            <a:rPr lang="en-US" sz="1600" baseline="0" dirty="0" smtClean="0"/>
                            <a:t> Mode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1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0.01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0.28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0" dirty="0" smtClean="0"/>
                            <a:t>6.1×10</a:t>
                          </a:r>
                          <a:r>
                            <a:rPr lang="en-US" sz="1600" baseline="30000" dirty="0" smtClean="0"/>
                            <a:t>-4</a:t>
                          </a:r>
                          <a:endParaRPr lang="en-US" sz="16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0" dirty="0" smtClean="0"/>
                            <a:t>IV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0.38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1.7×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3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0.43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1.0×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</a:t>
                          </a:r>
                          <a:r>
                            <a:rPr lang="en-US" sz="1600" baseline="0" dirty="0" smtClean="0"/>
                            <a:t> 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0.66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1.2×10</a:t>
                          </a:r>
                          <a:r>
                            <a:rPr lang="en-US" sz="1600" baseline="30000" dirty="0" smtClean="0"/>
                            <a:t>-5</a:t>
                          </a:r>
                          <a:endParaRPr lang="en-US" sz="16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34439204"/>
                  </p:ext>
                </p:extLst>
              </p:nvPr>
            </p:nvGraphicFramePr>
            <p:xfrm>
              <a:off x="589078" y="1121432"/>
              <a:ext cx="6352588" cy="171233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763905"/>
                    <a:gridCol w="1090823"/>
                    <a:gridCol w="1025611"/>
                    <a:gridCol w="1013254"/>
                    <a:gridCol w="1149179"/>
                    <a:gridCol w="1309816"/>
                  </a:tblGrid>
                  <a:tr h="342467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9444" t="-5357" r="-410556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81548" t="-5357" r="-339881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84940" t="-5357" r="-243976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ym typeface="Symbol" panose="05050102010706020507" pitchFamily="18" charset="2"/>
                            </a:rPr>
                            <a:t></a:t>
                          </a:r>
                          <a:r>
                            <a:rPr lang="en-US" sz="1600" baseline="-25000" dirty="0" smtClean="0">
                              <a:sym typeface="Symbol" panose="05050102010706020507" pitchFamily="18" charset="2"/>
                            </a:rPr>
                            <a:t>eq</a:t>
                          </a:r>
                          <a:endParaRPr lang="en-US" sz="16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Flow</a:t>
                          </a:r>
                          <a:r>
                            <a:rPr lang="en-US" sz="1600" baseline="0" dirty="0" smtClean="0"/>
                            <a:t> Mode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1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0.01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0.28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0" dirty="0" smtClean="0"/>
                            <a:t>6.1×10</a:t>
                          </a:r>
                          <a:r>
                            <a:rPr lang="en-US" sz="1600" baseline="30000" dirty="0" smtClean="0"/>
                            <a:t>-4</a:t>
                          </a:r>
                          <a:endParaRPr lang="en-US" sz="16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0" dirty="0" smtClean="0"/>
                            <a:t>IV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0.38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1.7×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3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0.43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1.0×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2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</a:t>
                          </a:r>
                          <a:r>
                            <a:rPr lang="en-US" sz="1600" baseline="0" dirty="0" smtClean="0"/>
                            <a:t> 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0.66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1.2×10</a:t>
                          </a:r>
                          <a:r>
                            <a:rPr lang="en-US" sz="1600" baseline="30000" dirty="0" smtClean="0"/>
                            <a:t>-5</a:t>
                          </a:r>
                          <a:endParaRPr lang="en-US" sz="16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04" y="2857164"/>
            <a:ext cx="5383052" cy="25729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183" y="571352"/>
            <a:ext cx="4571622" cy="228581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24782" y="5540294"/>
            <a:ext cx="103965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mbria" panose="02040503050406030204" pitchFamily="18" charset="0"/>
              </a:rPr>
              <a:t>Lower </a:t>
            </a:r>
            <a:r>
              <a:rPr lang="en-US" sz="2000" dirty="0">
                <a:latin typeface="Cambria" panose="02040503050406030204" pitchFamily="18" charset="0"/>
                <a:sym typeface="Symbol" panose="05050102010706020507" pitchFamily="18" charset="2"/>
              </a:rPr>
              <a:t></a:t>
            </a:r>
            <a:r>
              <a:rPr lang="en-US" sz="2000" baseline="-25000" dirty="0">
                <a:latin typeface="Cambria" panose="02040503050406030204" pitchFamily="18" charset="0"/>
                <a:sym typeface="Symbol" panose="05050102010706020507" pitchFamily="18" charset="2"/>
              </a:rPr>
              <a:t>c</a:t>
            </a:r>
            <a:r>
              <a:rPr lang="en-US" sz="2000" dirty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sz="2000" dirty="0" smtClean="0">
                <a:latin typeface="Cambria" panose="02040503050406030204" pitchFamily="18" charset="0"/>
                <a:sym typeface="Symbol" panose="05050102010706020507" pitchFamily="18" charset="2"/>
              </a:rPr>
              <a:t>generally </a:t>
            </a:r>
            <a:r>
              <a:rPr lang="en-US" sz="2000" dirty="0" smtClean="0">
                <a:latin typeface="Cambria" panose="02040503050406030204" pitchFamily="18" charset="0"/>
              </a:rPr>
              <a:t>gives larger suspended sediment load </a:t>
            </a:r>
            <a:r>
              <a:rPr lang="en-US" sz="2000" dirty="0" smtClean="0">
                <a:latin typeface="Cambria" panose="02040503050406030204" pitchFamily="18" charset="0"/>
                <a:sym typeface="Symbol" panose="05050102010706020507" pitchFamily="18" charset="2"/>
              </a:rPr>
              <a:t>but when </a:t>
            </a:r>
            <a:r>
              <a:rPr lang="en-US" sz="2000" dirty="0">
                <a:latin typeface="Cambria" panose="02040503050406030204" pitchFamily="18" charset="0"/>
                <a:sym typeface="Symbol" panose="05050102010706020507" pitchFamily="18" charset="2"/>
              </a:rPr>
              <a:t></a:t>
            </a:r>
            <a:r>
              <a:rPr lang="en-US" sz="2000" baseline="-25000" dirty="0">
                <a:latin typeface="Cambria" panose="02040503050406030204" pitchFamily="18" charset="0"/>
                <a:sym typeface="Symbol" panose="05050102010706020507" pitchFamily="18" charset="2"/>
              </a:rPr>
              <a:t>c</a:t>
            </a:r>
            <a:r>
              <a:rPr lang="en-US" sz="2000" dirty="0" smtClean="0">
                <a:latin typeface="Cambria" panose="02040503050406030204" pitchFamily="18" charset="0"/>
                <a:sym typeface="Symbol" panose="05050102010706020507" pitchFamily="18" charset="2"/>
              </a:rPr>
              <a:t> is too low suspended load reduces again! How?</a:t>
            </a:r>
            <a:endParaRPr lang="en-US" sz="2000" dirty="0">
              <a:latin typeface="Cambria" panose="020405030504060302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183" y="2857163"/>
            <a:ext cx="4571622" cy="22858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98163" y="3488823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Case 4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98163" y="3941258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Case 3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698163" y="4153431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Case 2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698163" y="4302001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Case 1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3676650" y="3005307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Clear fluid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676650" y="3294483"/>
            <a:ext cx="182880" cy="2225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661714" y="2203819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Case 4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10661714" y="1359634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Case 3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1224422" y="719795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Case 2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9998277" y="1767346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Case 1</a:t>
            </a:r>
            <a:endParaRPr lang="en-US" sz="1600" dirty="0"/>
          </a:p>
        </p:txBody>
      </p:sp>
      <p:sp>
        <p:nvSpPr>
          <p:cNvPr id="22" name="Right Arrow 21"/>
          <p:cNvSpPr/>
          <p:nvPr/>
        </p:nvSpPr>
        <p:spPr>
          <a:xfrm>
            <a:off x="617379" y="5763007"/>
            <a:ext cx="445233" cy="2159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84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093" y="616611"/>
            <a:ext cx="3626644" cy="19192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518" y="2629506"/>
            <a:ext cx="3655219" cy="19192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093" y="4653288"/>
            <a:ext cx="3655219" cy="19192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93246" y="431945"/>
            <a:ext cx="2918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Case 1, mode IV, </a:t>
            </a:r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</a:t>
            </a:r>
            <a:r>
              <a:rPr lang="en-US" baseline="-25000" dirty="0" smtClean="0">
                <a:latin typeface="Cambria" panose="02040503050406030204" pitchFamily="18" charset="0"/>
                <a:sym typeface="Symbol" panose="05050102010706020507" pitchFamily="18" charset="2"/>
              </a:rPr>
              <a:t>c</a:t>
            </a:r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=0.01 Pa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93246" y="2514869"/>
            <a:ext cx="2844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Case 2, mode II, </a:t>
            </a:r>
            <a:r>
              <a:rPr lang="en-US" dirty="0">
                <a:latin typeface="Cambria" panose="02040503050406030204" pitchFamily="18" charset="0"/>
                <a:sym typeface="Symbol" panose="05050102010706020507" pitchFamily="18" charset="2"/>
              </a:rPr>
              <a:t></a:t>
            </a:r>
            <a:r>
              <a:rPr lang="en-US" baseline="-25000" dirty="0" smtClean="0">
                <a:latin typeface="Cambria" panose="02040503050406030204" pitchFamily="18" charset="0"/>
                <a:sym typeface="Symbol" panose="05050102010706020507" pitchFamily="18" charset="2"/>
              </a:rPr>
              <a:t>c</a:t>
            </a:r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=0.02 </a:t>
            </a:r>
            <a:r>
              <a:rPr lang="en-US" dirty="0">
                <a:latin typeface="Cambria" panose="02040503050406030204" pitchFamily="18" charset="0"/>
                <a:sym typeface="Symbol" panose="05050102010706020507" pitchFamily="18" charset="2"/>
              </a:rPr>
              <a:t>Pa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93246" y="4548794"/>
            <a:ext cx="2640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Case 4, mode I, </a:t>
            </a:r>
            <a:r>
              <a:rPr lang="en-US" dirty="0">
                <a:latin typeface="Cambria" panose="02040503050406030204" pitchFamily="18" charset="0"/>
                <a:sym typeface="Symbol" panose="05050102010706020507" pitchFamily="18" charset="2"/>
              </a:rPr>
              <a:t></a:t>
            </a:r>
            <a:r>
              <a:rPr lang="en-US" baseline="-25000" dirty="0" smtClean="0">
                <a:latin typeface="Cambria" panose="02040503050406030204" pitchFamily="18" charset="0"/>
                <a:sym typeface="Symbol" panose="05050102010706020507" pitchFamily="18" charset="2"/>
              </a:rPr>
              <a:t>c</a:t>
            </a:r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=0.6 </a:t>
            </a:r>
            <a:r>
              <a:rPr lang="en-US" dirty="0">
                <a:latin typeface="Cambria" panose="02040503050406030204" pitchFamily="18" charset="0"/>
                <a:sym typeface="Symbol" panose="05050102010706020507" pitchFamily="18" charset="2"/>
              </a:rPr>
              <a:t>Pa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3588" y="892089"/>
            <a:ext cx="3329959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Different </a:t>
            </a:r>
            <a:r>
              <a:rPr lang="en-US" dirty="0">
                <a:latin typeface="Cambria" panose="02040503050406030204" pitchFamily="18" charset="0"/>
              </a:rPr>
              <a:t>flow modes, i.e., well-mixed (I), formation of </a:t>
            </a:r>
            <a:r>
              <a:rPr lang="en-US" dirty="0" err="1">
                <a:latin typeface="Cambria" panose="02040503050406030204" pitchFamily="18" charset="0"/>
              </a:rPr>
              <a:t>lutocline</a:t>
            </a:r>
            <a:r>
              <a:rPr lang="en-US" dirty="0">
                <a:latin typeface="Cambria" panose="02040503050406030204" pitchFamily="18" charset="0"/>
              </a:rPr>
              <a:t> (II) and </a:t>
            </a:r>
            <a:r>
              <a:rPr lang="en-US" dirty="0" err="1">
                <a:latin typeface="Cambria" panose="02040503050406030204" pitchFamily="18" charset="0"/>
              </a:rPr>
              <a:t>laminarization</a:t>
            </a:r>
            <a:r>
              <a:rPr lang="en-US" dirty="0">
                <a:latin typeface="Cambria" panose="02040503050406030204" pitchFamily="18" charset="0"/>
              </a:rPr>
              <a:t> (IV) can be obtained via different critical shear stress of </a:t>
            </a:r>
            <a:r>
              <a:rPr lang="en-US" dirty="0" smtClean="0">
                <a:latin typeface="Cambria" panose="02040503050406030204" pitchFamily="18" charset="0"/>
              </a:rPr>
              <a:t>erosion </a:t>
            </a:r>
            <a:r>
              <a:rPr lang="en-US" dirty="0">
                <a:latin typeface="Cambria" panose="02040503050406030204" pitchFamily="18" charset="0"/>
                <a:sym typeface="Symbol" panose="05050102010706020507" pitchFamily="18" charset="2"/>
              </a:rPr>
              <a:t></a:t>
            </a:r>
            <a:r>
              <a:rPr lang="en-US" baseline="-25000" dirty="0">
                <a:latin typeface="Cambria" panose="02040503050406030204" pitchFamily="18" charset="0"/>
                <a:sym typeface="Symbol" panose="05050102010706020507" pitchFamily="18" charset="2"/>
              </a:rPr>
              <a:t>c</a:t>
            </a:r>
            <a:r>
              <a:rPr lang="en-US" dirty="0" smtClean="0">
                <a:latin typeface="Cambria" panose="02040503050406030204" pitchFamily="18" charset="0"/>
              </a:rPr>
              <a:t>.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2042" y="231890"/>
            <a:ext cx="3864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anose="02040503050406030204" pitchFamily="18" charset="0"/>
              </a:rPr>
              <a:t>The role of critical shear stress</a:t>
            </a:r>
            <a:r>
              <a:rPr lang="en-US" sz="2000" b="1" u="sng" dirty="0" smtClean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b="1" u="sng" dirty="0" smtClean="0">
              <a:latin typeface="Cambria" panose="020405030504060302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100" y="616611"/>
            <a:ext cx="3655219" cy="19192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099" y="2618688"/>
            <a:ext cx="3655219" cy="19192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098" y="4620765"/>
            <a:ext cx="3655219" cy="19192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3588" y="2884201"/>
            <a:ext cx="3233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Coherent structure is visualized via </a:t>
            </a:r>
            <a:r>
              <a:rPr lang="en-US" baseline="-25000" dirty="0" smtClean="0">
                <a:sym typeface="Symbol" panose="05050102010706020507" pitchFamily="18" charset="2"/>
              </a:rPr>
              <a:t>ci</a:t>
            </a:r>
            <a:r>
              <a:rPr lang="en-US" dirty="0" smtClean="0">
                <a:sym typeface="Symbol" panose="05050102010706020507" pitchFamily="18" charset="2"/>
              </a:rPr>
              <a:t> method (Zhou et al. 1999, JFM).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547143" y="768609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</a:t>
            </a:r>
            <a:r>
              <a:rPr lang="en-US" baseline="-25000" dirty="0" smtClean="0">
                <a:sym typeface="Symbol" panose="05050102010706020507" pitchFamily="18" charset="2"/>
              </a:rPr>
              <a:t>ci</a:t>
            </a:r>
            <a:r>
              <a:rPr lang="en-US" dirty="0" smtClean="0">
                <a:sym typeface="Symbol" panose="05050102010706020507" pitchFamily="18" charset="2"/>
              </a:rPr>
              <a:t>=0.2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730251" y="522757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=1%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730251" y="244484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=0.6%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730251" y="4548794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=0.01%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40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848" y="1005156"/>
            <a:ext cx="7314595" cy="5485946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8921058" y="1368556"/>
            <a:ext cx="2678173" cy="1008972"/>
            <a:chOff x="1979125" y="532446"/>
            <a:chExt cx="2678173" cy="1008972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979125" y="1372141"/>
              <a:ext cx="1031965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998668" y="1036932"/>
              <a:ext cx="1031965" cy="0"/>
            </a:xfrm>
            <a:prstGeom prst="line">
              <a:avLst/>
            </a:prstGeom>
            <a:ln w="222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998669" y="717112"/>
              <a:ext cx="1031965" cy="0"/>
            </a:xfrm>
            <a:prstGeom prst="line">
              <a:avLst/>
            </a:prstGeom>
            <a:ln w="22225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126110" y="532446"/>
              <a:ext cx="1531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Case 1, Mode IV</a:t>
              </a:r>
              <a:endParaRPr lang="en-US" sz="16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26110" y="867655"/>
              <a:ext cx="14654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Case 2, Mode II</a:t>
              </a:r>
              <a:endParaRPr lang="en-US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26110" y="1202864"/>
              <a:ext cx="14141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Case 4, Mode I</a:t>
              </a:r>
              <a:endParaRPr lang="en-US" sz="1600" dirty="0"/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2117199" y="991919"/>
              <a:ext cx="98725" cy="73411"/>
            </a:xfrm>
            <a:prstGeom prst="triangle">
              <a:avLst/>
            </a:prstGeom>
            <a:noFill/>
            <a:ln w="222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2433180" y="991919"/>
              <a:ext cx="98725" cy="73411"/>
            </a:xfrm>
            <a:prstGeom prst="triangle">
              <a:avLst/>
            </a:prstGeom>
            <a:noFill/>
            <a:ln w="222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2760766" y="991919"/>
              <a:ext cx="98725" cy="73411"/>
            </a:xfrm>
            <a:prstGeom prst="triangle">
              <a:avLst/>
            </a:prstGeom>
            <a:noFill/>
            <a:ln w="222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9674" y="334513"/>
            <a:ext cx="3864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anose="02040503050406030204" pitchFamily="18" charset="0"/>
              </a:rPr>
              <a:t>The role of critical shear stress</a:t>
            </a:r>
            <a:r>
              <a:rPr lang="en-US" sz="2000" b="1" u="sng" dirty="0" smtClean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endParaRPr lang="en-US" sz="2000" b="1" u="sng" dirty="0" smtClean="0">
              <a:latin typeface="Cambria" panose="0204050305040603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3893" y="1189822"/>
            <a:ext cx="1327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</a:rPr>
              <a:t>Flow peak:</a:t>
            </a:r>
            <a:endParaRPr lang="en-US" b="1" dirty="0">
              <a:latin typeface="Cambria" panose="020405030504060302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6146" y="3748129"/>
            <a:ext cx="1671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</a:rPr>
              <a:t>Flow reversal:</a:t>
            </a:r>
            <a:endParaRPr lang="en-US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01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99027249"/>
                  </p:ext>
                </p:extLst>
              </p:nvPr>
            </p:nvGraphicFramePr>
            <p:xfrm>
              <a:off x="432930" y="816221"/>
              <a:ext cx="6108601" cy="206535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965817"/>
                    <a:gridCol w="1059836"/>
                    <a:gridCol w="990501"/>
                    <a:gridCol w="990501"/>
                    <a:gridCol w="842126"/>
                    <a:gridCol w="1259820"/>
                  </a:tblGrid>
                  <a:tr h="346015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(mm/s)</a:t>
                          </a:r>
                          <a:endParaRPr lang="en-US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1" baseline="0" dirty="0" smtClean="0">
                              <a:sym typeface="Symbol" panose="05050102010706020507" pitchFamily="18" charset="2"/>
                            </a:rPr>
                            <a:t></a:t>
                          </a:r>
                          <a:r>
                            <a:rPr lang="en-US" sz="1600" i="1" baseline="-25000" dirty="0" err="1" smtClean="0">
                              <a:sym typeface="Symbol" panose="05050102010706020507" pitchFamily="18" charset="2"/>
                            </a:rPr>
                            <a:t>beq</a:t>
                          </a:r>
                          <a:endParaRPr lang="en-US" sz="1600" i="1" baseline="-250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(Pa)</a:t>
                          </a:r>
                          <a:endParaRPr lang="en-US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0" dirty="0" smtClean="0">
                              <a:latin typeface="+mn-lt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US" sz="1600" i="0" baseline="-25000" dirty="0" smtClean="0">
                              <a:latin typeface="+mn-lt"/>
                              <a:sym typeface="Symbol" panose="05050102010706020507" pitchFamily="18" charset="2"/>
                            </a:rPr>
                            <a:t>eq</a:t>
                          </a:r>
                          <a:r>
                            <a:rPr lang="en-US" sz="1600" i="0" dirty="0" smtClean="0">
                              <a:latin typeface="+mn-lt"/>
                              <a:sym typeface="Symbol" panose="05050102010706020507" pitchFamily="18" charset="2"/>
                            </a:rPr>
                            <a:t>=</a:t>
                          </a:r>
                          <a:r>
                            <a:rPr lang="en-US" sz="1600" i="0" dirty="0" smtClean="0">
                              <a:latin typeface="+mn-lt"/>
                            </a:rPr>
                            <a:t>α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</m:oMath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Flow</a:t>
                          </a:r>
                          <a:r>
                            <a:rPr lang="en-US" sz="1600" baseline="0" dirty="0" smtClean="0"/>
                            <a:t> Mode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6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0.17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2.4×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0.28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IV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6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0" dirty="0" smtClean="0"/>
                            <a:t>1.1×10</a:t>
                          </a:r>
                          <a:r>
                            <a:rPr lang="en-US" sz="1600" baseline="30000" dirty="0" smtClean="0"/>
                            <a:t>-2</a:t>
                          </a:r>
                          <a:endParaRPr lang="en-US" sz="16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0.38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6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1.0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6.0×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0.42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6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</a:t>
                          </a:r>
                          <a:r>
                            <a:rPr lang="en-US" sz="1600" baseline="0" dirty="0" smtClean="0"/>
                            <a:t> 7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1.17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5.2×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0.42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128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4.0×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0.43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99027249"/>
                  </p:ext>
                </p:extLst>
              </p:nvPr>
            </p:nvGraphicFramePr>
            <p:xfrm>
              <a:off x="432930" y="816221"/>
              <a:ext cx="6108601" cy="206535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965817"/>
                    <a:gridCol w="1059836"/>
                    <a:gridCol w="990501"/>
                    <a:gridCol w="990501"/>
                    <a:gridCol w="842126"/>
                    <a:gridCol w="1259820"/>
                  </a:tblGrid>
                  <a:tr h="346015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1379" t="-5263" r="-385632" b="-5192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1" baseline="0" dirty="0" smtClean="0">
                              <a:sym typeface="Symbol" panose="05050102010706020507" pitchFamily="18" charset="2"/>
                            </a:rPr>
                            <a:t></a:t>
                          </a:r>
                          <a:r>
                            <a:rPr lang="en-US" sz="1600" i="1" baseline="-25000" dirty="0" err="1" smtClean="0">
                              <a:sym typeface="Symbol" panose="05050102010706020507" pitchFamily="18" charset="2"/>
                            </a:rPr>
                            <a:t>beq</a:t>
                          </a:r>
                          <a:endParaRPr lang="en-US" sz="1600" i="1" baseline="-250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03681" t="-5263" r="-212270" b="-5192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76812" t="-5263" r="-150725" b="-5192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Flow</a:t>
                          </a:r>
                          <a:r>
                            <a:rPr lang="en-US" sz="1600" baseline="0" dirty="0" smtClean="0"/>
                            <a:t> Mode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6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0.17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2.4×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0.28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IV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6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0" dirty="0" smtClean="0"/>
                            <a:t>1.1×10</a:t>
                          </a:r>
                          <a:r>
                            <a:rPr lang="en-US" sz="1600" baseline="30000" dirty="0" smtClean="0"/>
                            <a:t>-2</a:t>
                          </a:r>
                          <a:endParaRPr lang="en-US" sz="160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0.38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6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1.0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6.0×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0.42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46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</a:t>
                          </a:r>
                          <a:r>
                            <a:rPr lang="en-US" sz="1600" baseline="0" dirty="0" smtClean="0"/>
                            <a:t> 7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1.17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5.2×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0.42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Case 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1.5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 smtClean="0"/>
                            <a:t>4.0×</a:t>
                          </a:r>
                          <a:r>
                            <a:rPr lang="en-US" sz="1600" dirty="0" smtClean="0"/>
                            <a:t>10</a:t>
                          </a:r>
                          <a:r>
                            <a:rPr lang="en-US" sz="1600" baseline="30000" dirty="0" smtClean="0"/>
                            <a:t>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0.02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0.43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II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38" y="3037265"/>
            <a:ext cx="5485946" cy="36572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2042" y="231890"/>
            <a:ext cx="3371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anose="02040503050406030204" pitchFamily="18" charset="0"/>
              </a:rPr>
              <a:t>The role of settling velocity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02562" y="3683596"/>
            <a:ext cx="325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carry capacity concept suggest:</a:t>
            </a:r>
            <a:endParaRPr lang="en-US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0427393" y="3729762"/>
                <a:ext cx="8623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7393" y="3729762"/>
                <a:ext cx="862352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6383" t="-4444" r="-2837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6967767" y="3037265"/>
            <a:ext cx="31259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Cambria" panose="02040503050406030204" pitchFamily="18" charset="0"/>
              </a:rPr>
              <a:t>Within flow mode II, 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     simulation results suggest: </a:t>
            </a:r>
            <a:endParaRPr lang="en-US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093751" y="3348119"/>
                <a:ext cx="1093184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−1.25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3751" y="3348119"/>
                <a:ext cx="1093184" cy="280077"/>
              </a:xfrm>
              <a:prstGeom prst="rect">
                <a:avLst/>
              </a:prstGeom>
              <a:blipFill rotWithShape="0">
                <a:blip r:embed="rId5"/>
                <a:stretch>
                  <a:fillRect l="-5028" t="-4348" r="-2793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3623671" y="262668"/>
            <a:ext cx="22527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</a:rPr>
              <a:t>Re</a:t>
            </a:r>
            <a:r>
              <a:rPr lang="en-US" sz="1600" baseline="-25000" dirty="0">
                <a:latin typeface="Cambria" panose="02040503050406030204" pitchFamily="18" charset="0"/>
                <a:sym typeface="Symbol" panose="05050102010706020507" pitchFamily="18" charset="2"/>
              </a:rPr>
              <a:t></a:t>
            </a:r>
            <a:r>
              <a:rPr lang="en-US" sz="1600" dirty="0">
                <a:latin typeface="Cambria" panose="02040503050406030204" pitchFamily="18" charset="0"/>
                <a:sym typeface="Symbol" panose="05050102010706020507" pitchFamily="18" charset="2"/>
              </a:rPr>
              <a:t>=</a:t>
            </a:r>
            <a:r>
              <a:rPr lang="en-US" sz="1600" dirty="0" smtClean="0">
                <a:latin typeface="Cambria" panose="02040503050406030204" pitchFamily="18" charset="0"/>
                <a:sym typeface="Symbol" panose="05050102010706020507" pitchFamily="18" charset="2"/>
              </a:rPr>
              <a:t>1000; </a:t>
            </a:r>
            <a:r>
              <a:rPr lang="en-US" sz="1600" baseline="-25000" dirty="0" smtClean="0">
                <a:latin typeface="Cambria" panose="02040503050406030204" pitchFamily="18" charset="0"/>
                <a:sym typeface="Symbol" panose="05050102010706020507" pitchFamily="18" charset="2"/>
              </a:rPr>
              <a:t>c</a:t>
            </a:r>
            <a:r>
              <a:rPr lang="en-US" sz="1600" dirty="0" smtClean="0">
                <a:latin typeface="Cambria" panose="02040503050406030204" pitchFamily="18" charset="0"/>
                <a:sym typeface="Symbol" panose="05050102010706020507" pitchFamily="18" charset="2"/>
              </a:rPr>
              <a:t>=0.02 (Pa)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967767" y="798865"/>
            <a:ext cx="4762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err="1" smtClean="0">
                <a:latin typeface="Cambria" panose="02040503050406030204" pitchFamily="18" charset="0"/>
              </a:rPr>
              <a:t>Laminarization</a:t>
            </a:r>
            <a:r>
              <a:rPr lang="en-US" b="1" dirty="0" smtClean="0">
                <a:latin typeface="Cambria" panose="02040503050406030204" pitchFamily="18" charset="0"/>
              </a:rPr>
              <a:t> (model IV) can be triggered by very small settling velocity</a:t>
            </a:r>
            <a:endParaRPr lang="en-US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7614183" y="1452016"/>
                <a:ext cx="2828467" cy="6681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𝒆𝒒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̃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acc>
                              <m:sSub>
                                <m:sSubPr>
                                  <m:ctrlP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𝝓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𝒃</m:t>
                                  </m:r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  <m:t>𝒆𝒒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1600" b="0" i="1" smtClean="0">
                          <a:latin typeface="Cambria Math" panose="02040503050406030204" pitchFamily="18" charset="0"/>
                        </a:rPr>
                        <m:t>α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4183" y="1452016"/>
                <a:ext cx="2828467" cy="6681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7695547" y="2167984"/>
                <a:ext cx="1685269" cy="2859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𝒄𝒍𝒆𝒂𝒓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5547" y="2167984"/>
                <a:ext cx="1685269" cy="285976"/>
              </a:xfrm>
              <a:prstGeom prst="rect">
                <a:avLst/>
              </a:prstGeom>
              <a:blipFill rotWithShape="0">
                <a:blip r:embed="rId7"/>
                <a:stretch>
                  <a:fillRect l="-2166" b="-21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7202562" y="4110245"/>
            <a:ext cx="4684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</a:rPr>
              <a:t>Carrying capacity works in flow mode II !?</a:t>
            </a:r>
            <a:endParaRPr lang="en-US" b="1" dirty="0">
              <a:latin typeface="Cambria" panose="02040503050406030204" pitchFamily="18" charset="0"/>
            </a:endParaRPr>
          </a:p>
        </p:txBody>
      </p:sp>
      <p:sp>
        <p:nvSpPr>
          <p:cNvPr id="26" name="TextBox 212"/>
          <p:cNvSpPr txBox="1">
            <a:spLocks noChangeArrowheads="1"/>
          </p:cNvSpPr>
          <p:nvPr/>
        </p:nvSpPr>
        <p:spPr bwMode="auto">
          <a:xfrm>
            <a:off x="7977506" y="4525705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en-US" sz="2000" dirty="0" err="1" smtClean="0">
                <a:latin typeface="Cambria" pitchFamily="18" charset="0"/>
                <a:sym typeface="Symbol" pitchFamily="18" charset="2"/>
              </a:rPr>
              <a:t>Ri</a:t>
            </a:r>
            <a:r>
              <a:rPr lang="en-US" sz="2000" dirty="0" smtClean="0">
                <a:latin typeface="Cambria" pitchFamily="18" charset="0"/>
              </a:rPr>
              <a:t>=f(Re</a:t>
            </a:r>
            <a:r>
              <a:rPr lang="en-US" sz="2000" baseline="-25000" dirty="0">
                <a:latin typeface="Cambria" pitchFamily="18" charset="0"/>
                <a:sym typeface="Symbol" pitchFamily="18" charset="2"/>
              </a:rPr>
              <a:t></a:t>
            </a:r>
            <a:r>
              <a:rPr lang="en-US" sz="2000" dirty="0" smtClean="0">
                <a:latin typeface="Cambria" pitchFamily="18" charset="0"/>
                <a:sym typeface="Symbol" pitchFamily="18" charset="2"/>
              </a:rPr>
              <a:t>)/</a:t>
            </a:r>
            <a:r>
              <a:rPr lang="en-US" sz="2000" dirty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W</a:t>
            </a:r>
            <a:r>
              <a:rPr lang="en-US" sz="2000" baseline="-25000" dirty="0" err="1" smtClean="0">
                <a:latin typeface="Cambria" pitchFamily="18" charset="0"/>
              </a:rPr>
              <a:t>s</a:t>
            </a:r>
            <a:endParaRPr lang="en-US" sz="2000" dirty="0" smtClean="0">
              <a:latin typeface="Cambria" pitchFamily="18" charset="0"/>
              <a:sym typeface="Symbol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75417" y="4002301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Case 5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251531" y="5215271"/>
            <a:ext cx="1330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Case 2, 6, 7, 8</a:t>
            </a:r>
            <a:endParaRPr lang="en-US" sz="1600" dirty="0"/>
          </a:p>
        </p:txBody>
      </p:sp>
      <p:sp>
        <p:nvSpPr>
          <p:cNvPr id="5" name="Right Brace 4"/>
          <p:cNvSpPr/>
          <p:nvPr/>
        </p:nvSpPr>
        <p:spPr>
          <a:xfrm>
            <a:off x="3443554" y="4544265"/>
            <a:ext cx="180117" cy="1213037"/>
          </a:xfrm>
          <a:prstGeom prst="rightBrace">
            <a:avLst/>
          </a:prstGeom>
          <a:ln w="19050">
            <a:solidFill>
              <a:srgbClr val="002060"/>
            </a:solidFill>
          </a:ln>
          <a:scene3d>
            <a:camera prst="orthographicFront">
              <a:rot lat="0" lon="0" rev="13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70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455" y="0"/>
            <a:ext cx="7715250" cy="685371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26942" y="790413"/>
            <a:ext cx="45255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mbria" panose="02040503050406030204" pitchFamily="18" charset="0"/>
              </a:rPr>
              <a:t>Ozdemir et al. (2011) prescribe fixed sediment availability (</a:t>
            </a:r>
            <a:r>
              <a:rPr lang="en-US" sz="2000" dirty="0" err="1" smtClean="0">
                <a:latin typeface="Cambria" panose="02040503050406030204" pitchFamily="18" charset="0"/>
              </a:rPr>
              <a:t>Ri</a:t>
            </a:r>
            <a:r>
              <a:rPr lang="en-US" sz="2000" dirty="0" smtClean="0">
                <a:latin typeface="Cambria" panose="02040503050406030204" pitchFamily="18" charset="0"/>
              </a:rPr>
              <a:t>) and suggested to use the carry capacity to describe the transition of flow modes: </a:t>
            </a:r>
          </a:p>
        </p:txBody>
      </p:sp>
      <p:sp>
        <p:nvSpPr>
          <p:cNvPr id="31" name="TextBox 212"/>
          <p:cNvSpPr txBox="1">
            <a:spLocks noChangeArrowheads="1"/>
          </p:cNvSpPr>
          <p:nvPr/>
        </p:nvSpPr>
        <p:spPr bwMode="auto">
          <a:xfrm>
            <a:off x="1418094" y="2132022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en-US" sz="2000" dirty="0" err="1" smtClean="0">
                <a:latin typeface="Cambria" pitchFamily="18" charset="0"/>
                <a:sym typeface="Symbol" pitchFamily="18" charset="2"/>
              </a:rPr>
              <a:t>Ri</a:t>
            </a:r>
            <a:r>
              <a:rPr lang="en-US" sz="2000" dirty="0" smtClean="0">
                <a:latin typeface="Cambria" pitchFamily="18" charset="0"/>
              </a:rPr>
              <a:t>=f(Re</a:t>
            </a:r>
            <a:r>
              <a:rPr lang="en-US" sz="2000" baseline="-25000" dirty="0">
                <a:latin typeface="Cambria" pitchFamily="18" charset="0"/>
                <a:sym typeface="Symbol" pitchFamily="18" charset="2"/>
              </a:rPr>
              <a:t></a:t>
            </a:r>
            <a:r>
              <a:rPr lang="en-US" sz="2000" dirty="0" smtClean="0">
                <a:latin typeface="Cambria" pitchFamily="18" charset="0"/>
                <a:sym typeface="Symbol" pitchFamily="18" charset="2"/>
              </a:rPr>
              <a:t>)/</a:t>
            </a:r>
            <a:r>
              <a:rPr lang="en-US" sz="2000" dirty="0">
                <a:latin typeface="Cambria" pitchFamily="18" charset="0"/>
              </a:rPr>
              <a:t> W</a:t>
            </a:r>
            <a:r>
              <a:rPr lang="en-US" sz="2000" baseline="-25000" dirty="0">
                <a:latin typeface="Cambria" pitchFamily="18" charset="0"/>
              </a:rPr>
              <a:t>s</a:t>
            </a:r>
            <a:endParaRPr lang="en-US" sz="2000" dirty="0" smtClean="0">
              <a:latin typeface="Cambria" pitchFamily="18" charset="0"/>
              <a:sym typeface="Symbol" pitchFamily="18" charset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2042" y="231890"/>
            <a:ext cx="2666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anose="02040503050406030204" pitchFamily="18" charset="0"/>
              </a:rPr>
              <a:t>Parameterization (1)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474933" y="5625453"/>
            <a:ext cx="104880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m</a:t>
            </a:r>
            <a:r>
              <a:rPr lang="en-US" sz="1600" b="1" dirty="0" smtClean="0">
                <a:latin typeface="Cambria" panose="02040503050406030204" pitchFamily="18" charset="0"/>
              </a:rPr>
              <a:t>ode I</a:t>
            </a:r>
            <a:endParaRPr lang="en-US" sz="1600" b="1" dirty="0">
              <a:latin typeface="Cambria" panose="020405030504060302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17352" y="4791742"/>
            <a:ext cx="104880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m</a:t>
            </a:r>
            <a:r>
              <a:rPr lang="en-US" sz="1600" b="1" dirty="0" smtClean="0">
                <a:latin typeface="Cambria" panose="02040503050406030204" pitchFamily="18" charset="0"/>
              </a:rPr>
              <a:t>ode II</a:t>
            </a:r>
            <a:endParaRPr lang="en-US" sz="1600" b="1" dirty="0">
              <a:latin typeface="Cambria" panose="020405030504060302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96631" y="3903385"/>
            <a:ext cx="104880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m</a:t>
            </a:r>
            <a:r>
              <a:rPr lang="en-US" sz="1600" b="1" dirty="0" smtClean="0">
                <a:latin typeface="Cambria" panose="02040503050406030204" pitchFamily="18" charset="0"/>
              </a:rPr>
              <a:t>ode III</a:t>
            </a:r>
            <a:endParaRPr lang="en-US" sz="1600" b="1" dirty="0">
              <a:latin typeface="Cambria" panose="020405030504060302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41501" y="2938985"/>
            <a:ext cx="104880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m</a:t>
            </a:r>
            <a:r>
              <a:rPr lang="en-US" sz="1600" b="1" dirty="0" smtClean="0">
                <a:latin typeface="Cambria" panose="02040503050406030204" pitchFamily="18" charset="0"/>
              </a:rPr>
              <a:t>ode IV</a:t>
            </a:r>
            <a:endParaRPr lang="en-US" sz="1600" b="1" dirty="0">
              <a:latin typeface="Cambria" panose="020405030504060302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445724" y="6307665"/>
            <a:ext cx="49577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Cambria" panose="02040503050406030204" pitchFamily="18" charset="0"/>
              </a:rPr>
              <a:t>W</a:t>
            </a:r>
            <a:r>
              <a:rPr lang="en-US" sz="2000" b="1" i="1" baseline="-25000" dirty="0" smtClean="0">
                <a:latin typeface="Cambria" panose="02040503050406030204" pitchFamily="18" charset="0"/>
              </a:rPr>
              <a:t>s</a:t>
            </a:r>
            <a:endParaRPr lang="en-US" sz="2000" b="1" i="1" baseline="-25000" dirty="0">
              <a:latin typeface="Cambria" panose="020405030504060302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796631" y="447335"/>
            <a:ext cx="3980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Adopted from Ozdemir et al. (2011), JGR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7466159" y="4645750"/>
            <a:ext cx="3691421" cy="1507935"/>
            <a:chOff x="7466159" y="4645750"/>
            <a:chExt cx="3691421" cy="1507935"/>
          </a:xfrm>
        </p:grpSpPr>
        <p:sp>
          <p:nvSpPr>
            <p:cNvPr id="7" name="Multiply 6"/>
            <p:cNvSpPr/>
            <p:nvPr/>
          </p:nvSpPr>
          <p:spPr>
            <a:xfrm>
              <a:off x="7466161" y="4645750"/>
              <a:ext cx="224853" cy="21575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Multiply 7"/>
            <p:cNvSpPr/>
            <p:nvPr/>
          </p:nvSpPr>
          <p:spPr>
            <a:xfrm>
              <a:off x="7466160" y="5237902"/>
              <a:ext cx="224853" cy="21575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Multiply 13"/>
            <p:cNvSpPr/>
            <p:nvPr/>
          </p:nvSpPr>
          <p:spPr>
            <a:xfrm>
              <a:off x="7466159" y="5937931"/>
              <a:ext cx="224853" cy="21575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Multiply 16"/>
            <p:cNvSpPr/>
            <p:nvPr/>
          </p:nvSpPr>
          <p:spPr>
            <a:xfrm>
              <a:off x="9179261" y="5495545"/>
              <a:ext cx="224853" cy="21575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Multiply 26"/>
            <p:cNvSpPr/>
            <p:nvPr/>
          </p:nvSpPr>
          <p:spPr>
            <a:xfrm>
              <a:off x="9765455" y="5541265"/>
              <a:ext cx="224853" cy="21575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Multiply 27"/>
            <p:cNvSpPr/>
            <p:nvPr/>
          </p:nvSpPr>
          <p:spPr>
            <a:xfrm>
              <a:off x="10932727" y="5631722"/>
              <a:ext cx="224853" cy="21575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Multiply 28"/>
            <p:cNvSpPr/>
            <p:nvPr/>
          </p:nvSpPr>
          <p:spPr>
            <a:xfrm>
              <a:off x="10932727" y="5937931"/>
              <a:ext cx="224853" cy="21575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Multiply 36"/>
            <p:cNvSpPr/>
            <p:nvPr/>
          </p:nvSpPr>
          <p:spPr>
            <a:xfrm>
              <a:off x="10932726" y="5722177"/>
              <a:ext cx="224853" cy="215754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510252" y="2833179"/>
            <a:ext cx="449450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ambria" panose="02040503050406030204" pitchFamily="18" charset="0"/>
              </a:rPr>
              <a:t>Here </a:t>
            </a:r>
            <a:r>
              <a:rPr lang="en-US" sz="2000" dirty="0" err="1" smtClean="0">
                <a:latin typeface="Cambria" panose="02040503050406030204" pitchFamily="18" charset="0"/>
              </a:rPr>
              <a:t>Ri</a:t>
            </a:r>
            <a:r>
              <a:rPr lang="en-US" sz="2000" dirty="0">
                <a:latin typeface="Cambria" panose="02040503050406030204" pitchFamily="18" charset="0"/>
              </a:rPr>
              <a:t> </a:t>
            </a:r>
            <a:r>
              <a:rPr lang="en-US" sz="2000" dirty="0" smtClean="0">
                <a:latin typeface="Cambria" panose="02040503050406030204" pitchFamily="18" charset="0"/>
              </a:rPr>
              <a:t>is determined by </a:t>
            </a:r>
            <a:r>
              <a:rPr lang="en-US" sz="2000" dirty="0" err="1" smtClean="0">
                <a:latin typeface="Cambria" panose="02040503050406030204" pitchFamily="18" charset="0"/>
              </a:rPr>
              <a:t>resuspension</a:t>
            </a:r>
            <a:r>
              <a:rPr lang="en-US" sz="2000" dirty="0" smtClean="0">
                <a:latin typeface="Cambria" panose="02040503050406030204" pitchFamily="18" charset="0"/>
              </a:rPr>
              <a:t>. </a:t>
            </a:r>
          </a:p>
          <a:p>
            <a:r>
              <a:rPr lang="en-US" sz="2000" dirty="0" smtClean="0">
                <a:latin typeface="Cambria" panose="02040503050406030204" pitchFamily="18" charset="0"/>
              </a:rPr>
              <a:t>However, </a:t>
            </a:r>
            <a:r>
              <a:rPr lang="en-US" sz="2000" dirty="0">
                <a:latin typeface="Cambria" panose="02040503050406030204" pitchFamily="18" charset="0"/>
              </a:rPr>
              <a:t>mode 1 and mode 2 where the flow remains turbulent,  the amount of suspended sediment can </a:t>
            </a:r>
            <a:r>
              <a:rPr lang="en-US" sz="2000" dirty="0" smtClean="0">
                <a:latin typeface="Cambria" panose="02040503050406030204" pitchFamily="18" charset="0"/>
              </a:rPr>
              <a:t>still be </a:t>
            </a:r>
            <a:r>
              <a:rPr lang="en-US" sz="2000" dirty="0">
                <a:latin typeface="Cambria" panose="02040503050406030204" pitchFamily="18" charset="0"/>
              </a:rPr>
              <a:t>parameterized by carrying </a:t>
            </a:r>
            <a:r>
              <a:rPr lang="en-US" sz="2000" dirty="0" smtClean="0">
                <a:latin typeface="Cambria" panose="02040503050406030204" pitchFamily="18" charset="0"/>
              </a:rPr>
              <a:t>capacity</a:t>
            </a:r>
            <a:r>
              <a:rPr lang="en-US" sz="2000" dirty="0">
                <a:latin typeface="Cambria" panose="02040503050406030204" pitchFamily="18" charset="0"/>
              </a:rPr>
              <a:t>.</a:t>
            </a:r>
            <a:endParaRPr lang="en-US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521580" y="816667"/>
            <a:ext cx="11078715" cy="4952623"/>
            <a:chOff x="521580" y="816667"/>
            <a:chExt cx="11078715" cy="4952623"/>
          </a:xfrm>
        </p:grpSpPr>
        <p:sp>
          <p:nvSpPr>
            <p:cNvPr id="2" name="TextBox 1"/>
            <p:cNvSpPr txBox="1"/>
            <p:nvPr/>
          </p:nvSpPr>
          <p:spPr>
            <a:xfrm>
              <a:off x="521580" y="4753627"/>
              <a:ext cx="440533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ambria" panose="02040503050406030204" pitchFamily="18" charset="0"/>
                </a:rPr>
                <a:t>We further need a parameterization for the onset of </a:t>
              </a:r>
              <a:r>
                <a:rPr lang="en-US" sz="2000" dirty="0" err="1" smtClean="0">
                  <a:latin typeface="Cambria" panose="02040503050406030204" pitchFamily="18" charset="0"/>
                </a:rPr>
                <a:t>laminarization</a:t>
              </a:r>
              <a:r>
                <a:rPr lang="en-US" sz="2000" dirty="0" smtClean="0">
                  <a:latin typeface="Cambria" panose="02040503050406030204" pitchFamily="18" charset="0"/>
                </a:rPr>
                <a:t> (transition to flow mode IV).</a:t>
              </a:r>
              <a:endParaRPr lang="en-US" sz="2000" dirty="0">
                <a:latin typeface="Cambria" panose="02040503050406030204" pitchFamily="18" charset="0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6318913" y="816667"/>
              <a:ext cx="5281382" cy="4765267"/>
            </a:xfrm>
            <a:custGeom>
              <a:avLst/>
              <a:gdLst>
                <a:gd name="connsiteX0" fmla="*/ 0 w 5317588"/>
                <a:gd name="connsiteY0" fmla="*/ 0 h 4783015"/>
                <a:gd name="connsiteX1" fmla="*/ 309489 w 5317588"/>
                <a:gd name="connsiteY1" fmla="*/ 2053883 h 4783015"/>
                <a:gd name="connsiteX2" fmla="*/ 1097280 w 5317588"/>
                <a:gd name="connsiteY2" fmla="*/ 3601329 h 4783015"/>
                <a:gd name="connsiteX3" fmla="*/ 2700997 w 5317588"/>
                <a:gd name="connsiteY3" fmla="*/ 4459458 h 4783015"/>
                <a:gd name="connsiteX4" fmla="*/ 5317588 w 5317588"/>
                <a:gd name="connsiteY4" fmla="*/ 4783015 h 478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17588" h="4783015">
                  <a:moveTo>
                    <a:pt x="0" y="0"/>
                  </a:moveTo>
                  <a:cubicBezTo>
                    <a:pt x="63304" y="726831"/>
                    <a:pt x="126609" y="1453662"/>
                    <a:pt x="309489" y="2053883"/>
                  </a:cubicBezTo>
                  <a:cubicBezTo>
                    <a:pt x="492369" y="2654104"/>
                    <a:pt x="698696" y="3200400"/>
                    <a:pt x="1097280" y="3601329"/>
                  </a:cubicBezTo>
                  <a:cubicBezTo>
                    <a:pt x="1495864" y="4002258"/>
                    <a:pt x="1997612" y="4262510"/>
                    <a:pt x="2700997" y="4459458"/>
                  </a:cubicBezTo>
                  <a:cubicBezTo>
                    <a:pt x="3404382" y="4656406"/>
                    <a:pt x="4360985" y="4719710"/>
                    <a:pt x="5317588" y="4783015"/>
                  </a:cubicBezTo>
                </a:path>
              </a:pathLst>
            </a:custGeom>
            <a:noFill/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846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2042" y="231890"/>
            <a:ext cx="2666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anose="02040503050406030204" pitchFamily="18" charset="0"/>
              </a:rPr>
              <a:t>Parameterization </a:t>
            </a:r>
            <a:r>
              <a:rPr lang="en-US" sz="2000" b="1" u="sng" dirty="0" smtClean="0">
                <a:latin typeface="Cambria" panose="02040503050406030204" pitchFamily="18" charset="0"/>
              </a:rPr>
              <a:t>(2)</a:t>
            </a:r>
            <a:endParaRPr lang="en-US" sz="2000" b="1" u="sng" dirty="0" smtClean="0">
              <a:latin typeface="Cambria" panose="02040503050406030204" pitchFamily="18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727" y="875817"/>
            <a:ext cx="5633344" cy="4694454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0087752" y="2387554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m</a:t>
            </a:r>
            <a:r>
              <a:rPr lang="en-US" b="1" dirty="0" smtClean="0">
                <a:solidFill>
                  <a:srgbClr val="0000FF"/>
                </a:solidFill>
              </a:rPr>
              <a:t>ode I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88787" y="3107005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m</a:t>
            </a:r>
            <a:r>
              <a:rPr lang="en-US" b="1" dirty="0" smtClean="0">
                <a:solidFill>
                  <a:srgbClr val="0000FF"/>
                </a:solidFill>
              </a:rPr>
              <a:t>ode II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23087" y="4181364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m</a:t>
            </a:r>
            <a:r>
              <a:rPr lang="en-US" b="1" dirty="0" smtClean="0">
                <a:solidFill>
                  <a:srgbClr val="0000FF"/>
                </a:solidFill>
              </a:rPr>
              <a:t>ode IV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26727" y="541560"/>
            <a:ext cx="15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</a:rPr>
              <a:t>At Re</a:t>
            </a:r>
            <a:r>
              <a:rPr lang="en-US" b="1" baseline="-25000" dirty="0" smtClean="0">
                <a:latin typeface="Cambria" panose="02040503050406030204" pitchFamily="18" charset="0"/>
                <a:sym typeface="Symbol" panose="05050102010706020507" pitchFamily="18" charset="2"/>
              </a:rPr>
              <a:t></a:t>
            </a:r>
            <a:r>
              <a:rPr lang="en-US" b="1" dirty="0" smtClean="0">
                <a:latin typeface="Cambria" panose="02040503050406030204" pitchFamily="18" charset="0"/>
                <a:sym typeface="Symbol" panose="05050102010706020507" pitchFamily="18" charset="2"/>
              </a:rPr>
              <a:t>=1000:</a:t>
            </a:r>
            <a:endParaRPr lang="en-US" b="1" dirty="0">
              <a:latin typeface="Cambria" panose="020405030504060302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5435" y="378375"/>
            <a:ext cx="10696448" cy="5689337"/>
            <a:chOff x="495435" y="378375"/>
            <a:chExt cx="10696448" cy="568933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/>
                <p:cNvSpPr txBox="1"/>
                <p:nvPr/>
              </p:nvSpPr>
              <p:spPr>
                <a:xfrm>
                  <a:off x="1700675" y="2116908"/>
                  <a:ext cx="2187009" cy="691536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</m:acc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𝑐𝑒𝑞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sz="2000" dirty="0"/>
                </a:p>
              </p:txBody>
            </p:sp>
          </mc:Choice>
          <mc:Fallback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0675" y="2116908"/>
                  <a:ext cx="2187009" cy="69153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Rectangle 7"/>
                <p:cNvSpPr/>
                <p:nvPr/>
              </p:nvSpPr>
              <p:spPr>
                <a:xfrm>
                  <a:off x="1115180" y="1230386"/>
                  <a:ext cx="2780889" cy="81214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𝒆𝒒</m:t>
                            </m:r>
                          </m:sub>
                        </m:s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̃"/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acc>
                                <m:sSub>
                                  <m:sSub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𝝓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𝒃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den>
                            </m:f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US" sz="2000" dirty="0"/>
                </a:p>
              </p:txBody>
            </p:sp>
          </mc:Choice>
          <mc:Fallback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5180" y="1230386"/>
                  <a:ext cx="2780889" cy="81214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Box 8"/>
            <p:cNvSpPr txBox="1"/>
            <p:nvPr/>
          </p:nvSpPr>
          <p:spPr>
            <a:xfrm>
              <a:off x="495435" y="784535"/>
              <a:ext cx="44925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mbria" panose="02040503050406030204" pitchFamily="18" charset="0"/>
                </a:rPr>
                <a:t>Recall sediment flux balance in equilibrium:</a:t>
              </a:r>
              <a:endParaRPr lang="en-US" dirty="0">
                <a:latin typeface="Cambria" panose="020405030504060302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Rectangle 9"/>
                <p:cNvSpPr/>
                <p:nvPr/>
              </p:nvSpPr>
              <p:spPr>
                <a:xfrm>
                  <a:off x="1395003" y="4147616"/>
                  <a:ext cx="1094082" cy="64755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𝝓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𝒆𝒒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5003" y="4147616"/>
                  <a:ext cx="1094082" cy="64755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8374381" y="378375"/>
                  <a:ext cx="2817502" cy="6223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p>
                        </m:s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𝟖𝟖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74381" y="378375"/>
                  <a:ext cx="2817502" cy="62235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Rectangle 19"/>
                <p:cNvSpPr/>
                <p:nvPr/>
              </p:nvSpPr>
              <p:spPr>
                <a:xfrm>
                  <a:off x="1206545" y="3169159"/>
                  <a:ext cx="800411" cy="39074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𝑐𝑒𝑞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06545" y="3169159"/>
                  <a:ext cx="800411" cy="390748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Box 20"/>
            <p:cNvSpPr txBox="1"/>
            <p:nvPr/>
          </p:nvSpPr>
          <p:spPr>
            <a:xfrm>
              <a:off x="1952277" y="3014672"/>
              <a:ext cx="37192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mbria" panose="02040503050406030204" pitchFamily="18" charset="0"/>
                </a:rPr>
                <a:t>Characteristic stress at equilibrium</a:t>
              </a:r>
            </a:p>
            <a:p>
              <a:r>
                <a:rPr lang="en-US" dirty="0" smtClean="0">
                  <a:latin typeface="Cambria" panose="02040503050406030204" pitchFamily="18" charset="0"/>
                </a:rPr>
                <a:t>0.88 (Pa) for mode I-II;</a:t>
              </a:r>
            </a:p>
            <a:p>
              <a:r>
                <a:rPr lang="en-US" dirty="0" smtClean="0">
                  <a:latin typeface="Cambria" panose="02040503050406030204" pitchFamily="18" charset="0"/>
                </a:rPr>
                <a:t>0.38 (Pa) for mode II-IV.</a:t>
              </a:r>
              <a:endParaRPr lang="en-US" dirty="0">
                <a:latin typeface="Cambria" panose="02040503050406030204" pitchFamily="18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9835788" y="1000725"/>
              <a:ext cx="125630" cy="82710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7807652" y="4471391"/>
              <a:ext cx="283403" cy="88783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5606959" y="5445362"/>
                  <a:ext cx="3194876" cy="62235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p>
                        </m:s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𝟑𝟖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06959" y="5445362"/>
                  <a:ext cx="3194876" cy="62235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TextBox 41"/>
            <p:cNvSpPr txBox="1"/>
            <p:nvPr/>
          </p:nvSpPr>
          <p:spPr>
            <a:xfrm>
              <a:off x="1125896" y="2198904"/>
              <a:ext cx="4507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mbria" panose="02040503050406030204" pitchFamily="18" charset="0"/>
                </a:rPr>
                <a:t>⇒</a:t>
              </a:r>
              <a:endParaRPr lang="en-US" sz="24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576412" y="4322350"/>
              <a:ext cx="1978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mbria" panose="02040503050406030204" pitchFamily="18" charset="0"/>
                </a:rPr>
                <a:t>⇒ via empirical fit</a:t>
              </a:r>
              <a:endParaRPr lang="en-US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411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2165" y="2992077"/>
            <a:ext cx="53384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Times New Roman" panose="02020603050405020304" pitchFamily="18" charset="0"/>
              </a:rPr>
              <a:t>The transition of flow modes on dynamics of wave-supported gravity-driven mudflow.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64133" y="3894757"/>
            <a:ext cx="496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Question: Wave-supported gravity-driven mudflows only exist in flow mode II?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2042" y="231890"/>
            <a:ext cx="131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anose="02040503050406030204" pitchFamily="18" charset="0"/>
              </a:rPr>
              <a:t>Summary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2042" y="2498458"/>
            <a:ext cx="3216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anose="02040503050406030204" pitchFamily="18" charset="0"/>
              </a:rPr>
              <a:t>Ongoing and Future 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12166" y="653188"/>
                <a:ext cx="10631836" cy="1715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 smtClean="0">
                    <a:latin typeface="Cambria" panose="02040503050406030204" pitchFamily="18" charset="0"/>
                  </a:rPr>
                  <a:t>Erodibility</a:t>
                </a:r>
                <a:r>
                  <a:rPr lang="en-US" dirty="0">
                    <a:latin typeface="Cambria" panose="02040503050406030204" pitchFamily="18" charset="0"/>
                  </a:rPr>
                  <a:t> </a:t>
                </a:r>
                <a:r>
                  <a:rPr lang="en-US" dirty="0" smtClean="0">
                    <a:latin typeface="Cambria" panose="02040503050406030204" pitchFamily="18" charset="0"/>
                  </a:rPr>
                  <a:t>parameters, i.e., critical shear stress, can dictate the transition of flow modes. 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 smtClean="0">
                    <a:latin typeface="Cambria" panose="02040503050406030204" pitchFamily="18" charset="0"/>
                  </a:rPr>
                  <a:t>Suspended sediment can reduce bed stress via density stratification (drag reduction); </a:t>
                </a:r>
                <a:r>
                  <a:rPr lang="en-US" dirty="0" err="1">
                    <a:latin typeface="Cambria" panose="02040503050406030204" pitchFamily="18" charset="0"/>
                  </a:rPr>
                  <a:t>l</a:t>
                </a:r>
                <a:r>
                  <a:rPr lang="en-US" dirty="0" err="1" smtClean="0">
                    <a:latin typeface="Cambria" panose="02040503050406030204" pitchFamily="18" charset="0"/>
                  </a:rPr>
                  <a:t>aminarization</a:t>
                </a:r>
                <a:r>
                  <a:rPr lang="en-US" dirty="0" smtClean="0">
                    <a:latin typeface="Cambria" panose="02040503050406030204" pitchFamily="18" charset="0"/>
                  </a:rPr>
                  <a:t> occurs when equilibrium bed stress is reduced to about 0.38 (Pa). 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 smtClean="0">
                    <a:latin typeface="Cambria" panose="02040503050406030204" pitchFamily="18" charset="0"/>
                  </a:rPr>
                  <a:t>Suspended sediment load can be parameterized by carry capacity in flow mode I and II. 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dirty="0" smtClean="0">
                    <a:latin typeface="Cambria" panose="02040503050406030204" pitchFamily="18" charset="0"/>
                  </a:rPr>
                  <a:t>Semi-empirical formulae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vs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" panose="02040503050406030204" pitchFamily="18" charset="0"/>
                  </a:rPr>
                  <a:t> describing the borders between mode I &amp; II and mode II &amp; IV. </a:t>
                </a:r>
                <a:endParaRPr lang="en-US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66" y="653188"/>
                <a:ext cx="10631836" cy="1715021"/>
              </a:xfrm>
              <a:prstGeom prst="rect">
                <a:avLst/>
              </a:prstGeom>
              <a:blipFill rotWithShape="0">
                <a:blip r:embed="rId2"/>
                <a:stretch>
                  <a:fillRect l="-401" t="-2135" b="-4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4" descr="e9rhnf"/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0468" y="2721660"/>
            <a:ext cx="6343650" cy="317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62132" y="5968616"/>
            <a:ext cx="6004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mbria" panose="02040503050406030204" pitchFamily="18" charset="0"/>
              </a:rPr>
              <a:t>RANS modeling of wave-supported gravity-driven mudflow</a:t>
            </a:r>
          </a:p>
          <a:p>
            <a:r>
              <a:rPr lang="en-US" sz="1600" dirty="0" smtClean="0">
                <a:latin typeface="Cambria" panose="02040503050406030204" pitchFamily="18" charset="0"/>
              </a:rPr>
              <a:t>Hsu, Ozdemir, Traykovski (2009), JGR.</a:t>
            </a:r>
            <a:endParaRPr lang="en-US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44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9992" y="712817"/>
            <a:ext cx="101111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i="0" u="none" strike="noStrike" baseline="0" dirty="0" smtClean="0">
                <a:latin typeface="Times New Roman" panose="02020603050405020304" pitchFamily="18" charset="0"/>
              </a:rPr>
              <a:t>understand how the sand fraction can dictate the flow mode and hence the initiation, transport and termination of wave-supported gravity currents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91510" y="1391542"/>
            <a:ext cx="90908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small amount of sand (13%) can armor the bed and generate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bedforms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the surface layer and modify fine sediment transport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(Liang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Lamb, Parsons 2007). Active layer approach (e.g., Harris &amp;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Wiberg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1997, CSR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Reed et al. 1997, MG)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727198" y="2569118"/>
            <a:ext cx="7108984" cy="3405188"/>
          </a:xfrm>
          <a:prstGeom prst="rect">
            <a:avLst/>
          </a:prstGeom>
          <a:ln>
            <a:noFill/>
            <a:prstDash val="solid"/>
          </a:ln>
        </p:spPr>
      </p:pic>
      <p:sp>
        <p:nvSpPr>
          <p:cNvPr id="2" name="Rectangle 1"/>
          <p:cNvSpPr/>
          <p:nvPr/>
        </p:nvSpPr>
        <p:spPr>
          <a:xfrm>
            <a:off x="2871247" y="5970893"/>
            <a:ext cx="7150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Hooshman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Horner-Devine,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Lamb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(2014) manuscript in preparation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Laboratory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is obtained in collaboration with A. Horner-Devine (U. Washington)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7267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4316" y="1112635"/>
            <a:ext cx="684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Zhen Cheng (Charlie), </a:t>
            </a:r>
            <a:r>
              <a:rPr lang="en-US" dirty="0" smtClean="0">
                <a:latin typeface="Cambria" pitchFamily="18" charset="0"/>
              </a:rPr>
              <a:t>PhD Candidate, University of Delaware (UD)</a:t>
            </a:r>
          </a:p>
          <a:p>
            <a:r>
              <a:rPr lang="en-US" b="1" dirty="0" smtClean="0">
                <a:latin typeface="Cambria" pitchFamily="18" charset="0"/>
              </a:rPr>
              <a:t>Xiao Yu, </a:t>
            </a:r>
            <a:r>
              <a:rPr lang="en-US" dirty="0" smtClean="0">
                <a:latin typeface="Cambria" pitchFamily="18" charset="0"/>
              </a:rPr>
              <a:t>Postdoc Researcher, University of Delaware  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4151" y="1815517"/>
            <a:ext cx="8224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C. E. Ozdemir, </a:t>
            </a:r>
            <a:r>
              <a:rPr lang="en-US" dirty="0" smtClean="0">
                <a:latin typeface="Cambria" pitchFamily="18" charset="0"/>
              </a:rPr>
              <a:t>Postdoc Researcher, Woods Hole Oceanography Institution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(WHOI)</a:t>
            </a:r>
          </a:p>
          <a:p>
            <a:r>
              <a:rPr lang="en-US" dirty="0" smtClean="0">
                <a:latin typeface="Cambria" pitchFamily="18" charset="0"/>
              </a:rPr>
              <a:t>Assistant Prof. Louisiana State Univ., Starting July 1, 2014.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9676" y="251469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S. Balachandar, </a:t>
            </a:r>
            <a:r>
              <a:rPr lang="en-US" dirty="0" smtClean="0">
                <a:latin typeface="Cambria" pitchFamily="18" charset="0"/>
              </a:rPr>
              <a:t> Professor, University of Florida (UF)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8780" y="3258568"/>
            <a:ext cx="2350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itchFamily="18" charset="0"/>
              </a:rPr>
              <a:t>Financial Support:</a:t>
            </a:r>
          </a:p>
        </p:txBody>
      </p:sp>
      <p:pic>
        <p:nvPicPr>
          <p:cNvPr id="10" name="Picture 9" descr="nsf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3378" y="3458622"/>
            <a:ext cx="1102574" cy="1108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584" descr="blue_gold_150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23501" y="3592887"/>
            <a:ext cx="1483347" cy="804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814316" y="3671821"/>
            <a:ext cx="5867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National Science Foundation </a:t>
            </a:r>
            <a:r>
              <a:rPr lang="en-US" dirty="0" smtClean="0">
                <a:latin typeface="Cambria" pitchFamily="18" charset="0"/>
              </a:rPr>
              <a:t>(OCE; CMMI)</a:t>
            </a:r>
          </a:p>
          <a:p>
            <a:r>
              <a:rPr lang="en-US" b="1" dirty="0" smtClean="0">
                <a:latin typeface="Cambria" pitchFamily="18" charset="0"/>
              </a:rPr>
              <a:t>Office of Naval Research </a:t>
            </a:r>
            <a:r>
              <a:rPr lang="en-US" dirty="0" smtClean="0">
                <a:latin typeface="Cambria" pitchFamily="18" charset="0"/>
              </a:rPr>
              <a:t>(Littoral Sciences and Optics)</a:t>
            </a:r>
            <a:endParaRPr lang="en-US" dirty="0">
              <a:latin typeface="Cambria" pitchFamily="18" charset="0"/>
            </a:endParaRPr>
          </a:p>
        </p:txBody>
      </p:sp>
      <p:pic>
        <p:nvPicPr>
          <p:cNvPr id="14" name="Picture 6" descr="whoi_logo_med_small_whi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37501" y="1648938"/>
            <a:ext cx="1060498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1" descr="untitl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879353" y="2534069"/>
            <a:ext cx="2057400" cy="534988"/>
          </a:xfrm>
          <a:prstGeom prst="rect">
            <a:avLst/>
          </a:prstGeom>
          <a:noFill/>
          <a:ln/>
        </p:spPr>
      </p:pic>
      <p:pic>
        <p:nvPicPr>
          <p:cNvPr id="16" name="Picture 26" descr="udlogoshicol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16909" y="981716"/>
            <a:ext cx="1896533" cy="656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718780" y="648402"/>
            <a:ext cx="15769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itchFamily="18" charset="0"/>
              </a:rPr>
              <a:t>Co-Authors: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8780" y="4532151"/>
            <a:ext cx="1864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itchFamily="18" charset="0"/>
              </a:rPr>
              <a:t>Collaborators: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4151" y="4945404"/>
            <a:ext cx="60253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Peter Traykovski, </a:t>
            </a:r>
            <a:r>
              <a:rPr lang="en-US" dirty="0" smtClean="0">
                <a:latin typeface="Cambria" pitchFamily="18" charset="0"/>
              </a:rPr>
              <a:t>WHOI</a:t>
            </a:r>
            <a:r>
              <a:rPr lang="en-US" dirty="0" smtClean="0">
                <a:latin typeface="Cambria" pitchFamily="18" charset="0"/>
              </a:rPr>
              <a:t>.</a:t>
            </a:r>
            <a:endParaRPr lang="en-US" b="1" dirty="0" smtClean="0">
              <a:latin typeface="Cambria" pitchFamily="18" charset="0"/>
            </a:endParaRPr>
          </a:p>
          <a:p>
            <a:r>
              <a:rPr lang="en-US" b="1" dirty="0" smtClean="0">
                <a:latin typeface="Cambria" pitchFamily="18" charset="0"/>
              </a:rPr>
              <a:t>Alex </a:t>
            </a:r>
            <a:r>
              <a:rPr lang="en-US" b="1" dirty="0" smtClean="0">
                <a:latin typeface="Cambria" pitchFamily="18" charset="0"/>
              </a:rPr>
              <a:t>Horner-Devine,</a:t>
            </a:r>
            <a:r>
              <a:rPr lang="en-US" dirty="0" smtClean="0">
                <a:latin typeface="Cambria" pitchFamily="18" charset="0"/>
              </a:rPr>
              <a:t> Univ. of Washington (UW</a:t>
            </a:r>
            <a:r>
              <a:rPr lang="en-US" dirty="0" smtClean="0">
                <a:latin typeface="Cambria" pitchFamily="18" charset="0"/>
              </a:rPr>
              <a:t>).</a:t>
            </a:r>
          </a:p>
          <a:p>
            <a:r>
              <a:rPr lang="en-US" b="1" dirty="0" smtClean="0">
                <a:latin typeface="Cambria" pitchFamily="18" charset="0"/>
              </a:rPr>
              <a:t>Alex Sheremet</a:t>
            </a:r>
            <a:r>
              <a:rPr lang="en-US" dirty="0" smtClean="0">
                <a:latin typeface="Cambria" pitchFamily="18" charset="0"/>
              </a:rPr>
              <a:t>, Univ. of Florida (UF) </a:t>
            </a:r>
            <a:endParaRPr lang="en-US" dirty="0" smtClean="0">
              <a:latin typeface="Cambria" pitchFamily="18" charset="0"/>
            </a:endParaRPr>
          </a:p>
          <a:p>
            <a:r>
              <a:rPr lang="en-US" b="1" dirty="0" smtClean="0">
                <a:latin typeface="Cambria" pitchFamily="18" charset="0"/>
              </a:rPr>
              <a:t>Michael Lamb, </a:t>
            </a:r>
            <a:r>
              <a:rPr lang="en-US" dirty="0" smtClean="0">
                <a:latin typeface="Cambria" pitchFamily="18" charset="0"/>
              </a:rPr>
              <a:t>California Institute of Technology (Caltech).</a:t>
            </a:r>
            <a:endParaRPr lang="en-US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0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541015"/>
              </p:ext>
            </p:extLst>
          </p:nvPr>
        </p:nvGraphicFramePr>
        <p:xfrm>
          <a:off x="5393187" y="1501264"/>
          <a:ext cx="4973258" cy="509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Artwork" r:id="rId4" imgW="6066000" imgH="6209515" progId="">
                  <p:embed/>
                </p:oleObj>
              </mc:Choice>
              <mc:Fallback>
                <p:oleObj name="Artwork" r:id="rId4" imgW="6066000" imgH="620951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3187" y="1501264"/>
                        <a:ext cx="4973258" cy="509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1473203" y="2026861"/>
            <a:ext cx="3398838" cy="3733800"/>
            <a:chOff x="288" y="1632"/>
            <a:chExt cx="2141" cy="2352"/>
          </a:xfrm>
        </p:grpSpPr>
        <p:pic>
          <p:nvPicPr>
            <p:cNvPr id="9" name="Picture 32" descr="Eel_shel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8" y="1632"/>
              <a:ext cx="2141" cy="2352"/>
            </a:xfrm>
            <a:prstGeom prst="rect">
              <a:avLst/>
            </a:prstGeom>
            <a:noFill/>
          </p:spPr>
        </p:pic>
        <p:sp>
          <p:nvSpPr>
            <p:cNvPr id="10" name="Text Box 34"/>
            <p:cNvSpPr txBox="1">
              <a:spLocks noChangeArrowheads="1"/>
            </p:cNvSpPr>
            <p:nvPr/>
          </p:nvSpPr>
          <p:spPr bwMode="auto">
            <a:xfrm>
              <a:off x="528" y="1824"/>
              <a:ext cx="60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>
                  <a:solidFill>
                    <a:srgbClr val="080808"/>
                  </a:solidFill>
                </a:rPr>
                <a:t>Eel Shelf</a:t>
              </a:r>
            </a:p>
          </p:txBody>
        </p:sp>
        <p:sp>
          <p:nvSpPr>
            <p:cNvPr id="11" name="Text Box 37"/>
            <p:cNvSpPr txBox="1">
              <a:spLocks noChangeArrowheads="1"/>
            </p:cNvSpPr>
            <p:nvPr/>
          </p:nvSpPr>
          <p:spPr bwMode="auto">
            <a:xfrm>
              <a:off x="528" y="2016"/>
              <a:ext cx="83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slope </a:t>
              </a:r>
              <a:r>
                <a:rPr lang="en-US" sz="1600">
                  <a:solidFill>
                    <a:srgbClr val="000000"/>
                  </a:solidFill>
                  <a:cs typeface="Times New Roman" pitchFamily="18" charset="0"/>
                </a:rPr>
                <a:t>≈ 1/200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397004" y="5836861"/>
            <a:ext cx="34242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Cambria" pitchFamily="18" charset="0"/>
              </a:rPr>
              <a:t>Traykovski et al. 2000; Cont. Shelf Res.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97003" y="1798261"/>
            <a:ext cx="2657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" pitchFamily="18" charset="0"/>
              </a:rPr>
              <a:t>STRATAFORM PROGRAM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228600"/>
            <a:ext cx="6914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Cambria" pitchFamily="18" charset="0"/>
              </a:rPr>
              <a:t>Significance – offshore delivery of fine sediment</a:t>
            </a:r>
            <a:endParaRPr lang="en-US" sz="2400" b="1" u="sng" dirty="0">
              <a:latin typeface="Cambr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982" y="690265"/>
            <a:ext cx="10683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Wave-driven fine sediment transport is a critical mechanism in sediment source to </a:t>
            </a:r>
            <a:r>
              <a:rPr lang="en-US" dirty="0">
                <a:latin typeface="Cambria" pitchFamily="18" charset="0"/>
              </a:rPr>
              <a:t>sink </a:t>
            </a:r>
            <a:r>
              <a:rPr lang="en-US" dirty="0" smtClean="0">
                <a:latin typeface="Cambria" pitchFamily="18" charset="0"/>
              </a:rPr>
              <a:t>(</a:t>
            </a:r>
            <a:r>
              <a:rPr lang="en-US" dirty="0" err="1" smtClean="0">
                <a:latin typeface="Cambria" pitchFamily="18" charset="0"/>
              </a:rPr>
              <a:t>Wheatcroft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latin typeface="Cambria" pitchFamily="18" charset="0"/>
              </a:rPr>
              <a:t>&amp; </a:t>
            </a:r>
            <a:r>
              <a:rPr lang="en-US" dirty="0" err="1">
                <a:latin typeface="Cambria" pitchFamily="18" charset="0"/>
              </a:rPr>
              <a:t>Borgeld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2000, CSR; </a:t>
            </a:r>
            <a:r>
              <a:rPr lang="en-US" dirty="0">
                <a:latin typeface="Cambria" pitchFamily="18" charset="0"/>
              </a:rPr>
              <a:t>Warrick </a:t>
            </a:r>
            <a:r>
              <a:rPr lang="en-US" dirty="0" smtClean="0">
                <a:latin typeface="Cambria" pitchFamily="18" charset="0"/>
              </a:rPr>
              <a:t>2014, MG): Wave-supported gravity-driven mudflows (Traykovski et al. 2000; Ogston et al. 2000, CSR). </a:t>
            </a:r>
            <a:endParaRPr lang="en-US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19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8"/>
          <p:cNvSpPr>
            <a:spLocks noChangeAspect="1" noChangeShapeType="1"/>
          </p:cNvSpPr>
          <p:nvPr/>
        </p:nvSpPr>
        <p:spPr bwMode="auto">
          <a:xfrm flipV="1">
            <a:off x="1256807" y="5126965"/>
            <a:ext cx="2126061" cy="185331"/>
          </a:xfrm>
          <a:prstGeom prst="line">
            <a:avLst/>
          </a:prstGeom>
          <a:noFill/>
          <a:ln w="412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Freeform 9"/>
          <p:cNvSpPr>
            <a:spLocks noChangeAspect="1"/>
          </p:cNvSpPr>
          <p:nvPr/>
        </p:nvSpPr>
        <p:spPr bwMode="auto">
          <a:xfrm>
            <a:off x="1256807" y="4943201"/>
            <a:ext cx="2126061" cy="203029"/>
          </a:xfrm>
          <a:custGeom>
            <a:avLst/>
            <a:gdLst>
              <a:gd name="T0" fmla="*/ 0 w 912"/>
              <a:gd name="T1" fmla="*/ 2147483647 h 144"/>
              <a:gd name="T2" fmla="*/ 2147483647 w 912"/>
              <a:gd name="T3" fmla="*/ 2147483647 h 144"/>
              <a:gd name="T4" fmla="*/ 2147483647 w 912"/>
              <a:gd name="T5" fmla="*/ 2147483647 h 144"/>
              <a:gd name="T6" fmla="*/ 2147483647 w 912"/>
              <a:gd name="T7" fmla="*/ 2147483647 h 144"/>
              <a:gd name="T8" fmla="*/ 2147483647 w 912"/>
              <a:gd name="T9" fmla="*/ 2147483647 h 144"/>
              <a:gd name="T10" fmla="*/ 2147483647 w 912"/>
              <a:gd name="T11" fmla="*/ 0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2"/>
              <a:gd name="T19" fmla="*/ 0 h 144"/>
              <a:gd name="T20" fmla="*/ 912 w 912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2" h="144">
                <a:moveTo>
                  <a:pt x="0" y="144"/>
                </a:moveTo>
                <a:cubicBezTo>
                  <a:pt x="68" y="124"/>
                  <a:pt x="136" y="104"/>
                  <a:pt x="192" y="96"/>
                </a:cubicBezTo>
                <a:cubicBezTo>
                  <a:pt x="248" y="88"/>
                  <a:pt x="280" y="104"/>
                  <a:pt x="336" y="96"/>
                </a:cubicBezTo>
                <a:cubicBezTo>
                  <a:pt x="392" y="88"/>
                  <a:pt x="464" y="56"/>
                  <a:pt x="528" y="48"/>
                </a:cubicBezTo>
                <a:cubicBezTo>
                  <a:pt x="592" y="40"/>
                  <a:pt x="656" y="56"/>
                  <a:pt x="720" y="48"/>
                </a:cubicBezTo>
                <a:cubicBezTo>
                  <a:pt x="784" y="40"/>
                  <a:pt x="848" y="20"/>
                  <a:pt x="912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" name="Line 10"/>
          <p:cNvSpPr>
            <a:spLocks noChangeAspect="1" noChangeShapeType="1"/>
          </p:cNvSpPr>
          <p:nvPr/>
        </p:nvSpPr>
        <p:spPr bwMode="auto">
          <a:xfrm>
            <a:off x="964236" y="3469925"/>
            <a:ext cx="2789859" cy="0"/>
          </a:xfrm>
          <a:prstGeom prst="line">
            <a:avLst/>
          </a:prstGeom>
          <a:noFill/>
          <a:ln w="4127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11"/>
          <p:cNvSpPr>
            <a:spLocks noChangeAspect="1" noChangeArrowheads="1"/>
          </p:cNvSpPr>
          <p:nvPr/>
        </p:nvSpPr>
        <p:spPr bwMode="auto">
          <a:xfrm rot="10800000">
            <a:off x="3027565" y="3357229"/>
            <a:ext cx="168275" cy="8413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" name="Line 12"/>
          <p:cNvSpPr>
            <a:spLocks noChangeAspect="1" noChangeShapeType="1"/>
          </p:cNvSpPr>
          <p:nvPr/>
        </p:nvSpPr>
        <p:spPr bwMode="auto">
          <a:xfrm>
            <a:off x="1579622" y="3469925"/>
            <a:ext cx="0" cy="164475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 Box 13"/>
          <p:cNvSpPr txBox="1">
            <a:spLocks noChangeAspect="1" noChangeArrowheads="1"/>
          </p:cNvSpPr>
          <p:nvPr/>
        </p:nvSpPr>
        <p:spPr bwMode="auto">
          <a:xfrm>
            <a:off x="1579622" y="4390782"/>
            <a:ext cx="101822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10~100 m</a:t>
            </a:r>
            <a:endParaRPr lang="en-US" sz="16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" name="Line 14"/>
          <p:cNvSpPr>
            <a:spLocks noChangeAspect="1" noChangeShapeType="1"/>
          </p:cNvSpPr>
          <p:nvPr/>
        </p:nvSpPr>
        <p:spPr bwMode="auto">
          <a:xfrm>
            <a:off x="3195840" y="4729336"/>
            <a:ext cx="0" cy="25241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15"/>
          <p:cNvSpPr>
            <a:spLocks noChangeAspect="1" noChangeShapeType="1"/>
          </p:cNvSpPr>
          <p:nvPr/>
        </p:nvSpPr>
        <p:spPr bwMode="auto">
          <a:xfrm>
            <a:off x="3195840" y="5194219"/>
            <a:ext cx="0" cy="1666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16"/>
          <p:cNvSpPr txBox="1">
            <a:spLocks noChangeAspect="1" noChangeArrowheads="1"/>
          </p:cNvSpPr>
          <p:nvPr/>
        </p:nvSpPr>
        <p:spPr bwMode="auto">
          <a:xfrm>
            <a:off x="3358422" y="4833694"/>
            <a:ext cx="869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~10 cm</a:t>
            </a:r>
            <a:endParaRPr lang="en-US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3" name="Line 18"/>
          <p:cNvSpPr>
            <a:spLocks noChangeShapeType="1"/>
          </p:cNvSpPr>
          <p:nvPr/>
        </p:nvSpPr>
        <p:spPr bwMode="auto">
          <a:xfrm flipV="1">
            <a:off x="2735007" y="4310459"/>
            <a:ext cx="298252" cy="632742"/>
          </a:xfrm>
          <a:prstGeom prst="line">
            <a:avLst/>
          </a:prstGeom>
          <a:noFill/>
          <a:ln w="28575">
            <a:solidFill>
              <a:srgbClr val="F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551363" y="3967144"/>
            <a:ext cx="2303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Near bed WBL module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62128" y="1951879"/>
            <a:ext cx="3759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Harris et al. (2004), Est., Coast. Mod.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128" y="2241020"/>
            <a:ext cx="4456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Parameterization of a near-bed turbid layer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2128" y="936667"/>
            <a:ext cx="4329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Wright et al. (2001), Mar. Geo.; Scully et al. (2001), JGR. Use a bulk Richardson number control. 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5591" y="416986"/>
            <a:ext cx="4683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mbria" pitchFamily="18" charset="0"/>
              </a:rPr>
              <a:t>Challenges in </a:t>
            </a:r>
            <a:r>
              <a:rPr lang="en-US" sz="2000" b="1" dirty="0">
                <a:latin typeface="Cambria" pitchFamily="18" charset="0"/>
              </a:rPr>
              <a:t>s</a:t>
            </a:r>
            <a:r>
              <a:rPr lang="en-US" sz="2000" b="1" dirty="0" smtClean="0">
                <a:latin typeface="Cambria" pitchFamily="18" charset="0"/>
              </a:rPr>
              <a:t>ource to sink modeling: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90319" y="933373"/>
            <a:ext cx="6323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Harris et al. (2005), JGR: Flood </a:t>
            </a:r>
            <a:r>
              <a:rPr lang="en-US" dirty="0">
                <a:latin typeface="Cambria" panose="02040503050406030204" pitchFamily="18" charset="0"/>
              </a:rPr>
              <a:t>dispersal and deposition by </a:t>
            </a:r>
            <a:r>
              <a:rPr lang="en-US" dirty="0" smtClean="0">
                <a:latin typeface="Cambria" panose="02040503050406030204" pitchFamily="18" charset="0"/>
              </a:rPr>
              <a:t>near-bed gravitational </a:t>
            </a:r>
            <a:r>
              <a:rPr lang="en-US" dirty="0">
                <a:latin typeface="Cambria" panose="02040503050406030204" pitchFamily="18" charset="0"/>
              </a:rPr>
              <a:t>sediment flows and </a:t>
            </a:r>
            <a:r>
              <a:rPr lang="en-US" dirty="0" smtClean="0">
                <a:latin typeface="Cambria" panose="02040503050406030204" pitchFamily="18" charset="0"/>
              </a:rPr>
              <a:t>oceanographic transport</a:t>
            </a:r>
            <a:r>
              <a:rPr lang="en-US" dirty="0">
                <a:latin typeface="Cambria" panose="02040503050406030204" pitchFamily="18" charset="0"/>
              </a:rPr>
              <a:t>: A numerical modeling study of the </a:t>
            </a:r>
            <a:r>
              <a:rPr lang="en-US" dirty="0" smtClean="0">
                <a:latin typeface="Cambria" panose="02040503050406030204" pitchFamily="18" charset="0"/>
              </a:rPr>
              <a:t>Eel River </a:t>
            </a:r>
            <a:r>
              <a:rPr lang="en-US" dirty="0">
                <a:latin typeface="Cambria" panose="02040503050406030204" pitchFamily="18" charset="0"/>
              </a:rPr>
              <a:t>shelf, northern </a:t>
            </a:r>
            <a:r>
              <a:rPr lang="en-US" dirty="0" smtClean="0">
                <a:latin typeface="Cambria" panose="02040503050406030204" pitchFamily="18" charset="0"/>
              </a:rPr>
              <a:t>California.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230" y="2377330"/>
            <a:ext cx="3790805" cy="40275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4789" y="2542907"/>
            <a:ext cx="1987116" cy="357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2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763027" y="1219102"/>
            <a:ext cx="2514598" cy="2913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95432" y="1464357"/>
            <a:ext cx="2375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mbria" pitchFamily="18" charset="0"/>
              </a:rPr>
              <a:t>Kineke et al. (1996), CSR.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6091635" y="2627328"/>
            <a:ext cx="5257800" cy="4191000"/>
            <a:chOff x="3733800" y="2667000"/>
            <a:chExt cx="5410200" cy="41910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33800" y="2867025"/>
              <a:ext cx="5410200" cy="399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4125843" y="2667000"/>
              <a:ext cx="424625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Field data provided by A. Sheremet (U. Florida).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661347" y="3933242"/>
            <a:ext cx="522102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4488" indent="-344488"/>
            <a:r>
              <a:rPr lang="en-US" dirty="0">
                <a:latin typeface="Cambria" pitchFamily="18" charset="0"/>
              </a:rPr>
              <a:t>(b) </a:t>
            </a:r>
            <a:r>
              <a:rPr lang="en-US" sz="2000" dirty="0">
                <a:latin typeface="Cambria" pitchFamily="18" charset="0"/>
              </a:rPr>
              <a:t>Waves experience significant </a:t>
            </a:r>
            <a:r>
              <a:rPr lang="en-US" sz="2000" dirty="0" smtClean="0">
                <a:latin typeface="Cambria" pitchFamily="18" charset="0"/>
              </a:rPr>
              <a:t>attenuation </a:t>
            </a:r>
            <a:r>
              <a:rPr lang="en-US" sz="2000" dirty="0">
                <a:latin typeface="Cambria" pitchFamily="18" charset="0"/>
              </a:rPr>
              <a:t>over muddy seabed </a:t>
            </a:r>
            <a:r>
              <a:rPr lang="en-US" dirty="0">
                <a:latin typeface="Cambria" pitchFamily="18" charset="0"/>
              </a:rPr>
              <a:t>(e.g., Sheremet &amp; Stone  2003, JGR</a:t>
            </a:r>
            <a:r>
              <a:rPr lang="en-US" dirty="0" smtClean="0">
                <a:latin typeface="Cambria" pitchFamily="18" charset="0"/>
              </a:rPr>
              <a:t>). Modeled as enhanced viscosity due to mud: Dalrymple &amp; Liu (1978), JPO.</a:t>
            </a:r>
          </a:p>
          <a:p>
            <a:pPr marL="344488" indent="-344488"/>
            <a:endParaRPr lang="en-US" dirty="0">
              <a:latin typeface="Cambria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784511" y="772453"/>
            <a:ext cx="4028749" cy="3733800"/>
            <a:chOff x="5115251" y="2743200"/>
            <a:chExt cx="4028749" cy="3733800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15251" y="3048000"/>
              <a:ext cx="4028749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5267651" y="2743200"/>
              <a:ext cx="37710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Field data provided by P. Traykovski (WHOI)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57864" y="5233623"/>
            <a:ext cx="51291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mbria" panose="02040503050406030204" pitchFamily="18" charset="0"/>
              </a:rPr>
              <a:t>Question: How </a:t>
            </a:r>
            <a:r>
              <a:rPr lang="en-US" sz="2000" b="1" dirty="0">
                <a:latin typeface="Cambria" panose="02040503050406030204" pitchFamily="18" charset="0"/>
              </a:rPr>
              <a:t>suspended sediment can modulate turbulence and </a:t>
            </a:r>
            <a:r>
              <a:rPr lang="en-US" sz="2000" b="1" dirty="0" smtClean="0">
                <a:latin typeface="Cambria" panose="02040503050406030204" pitchFamily="18" charset="0"/>
              </a:rPr>
              <a:t>causes transition </a:t>
            </a:r>
            <a:r>
              <a:rPr lang="en-US" sz="2000" b="1" dirty="0">
                <a:latin typeface="Cambria" panose="02040503050406030204" pitchFamily="18" charset="0"/>
              </a:rPr>
              <a:t>of these diverse seabed states</a:t>
            </a:r>
            <a:r>
              <a:rPr lang="en-US" sz="1600" b="1" dirty="0"/>
              <a:t>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7531" y="310788"/>
            <a:ext cx="8659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Cambria" pitchFamily="18" charset="0"/>
              </a:rPr>
              <a:t>Significance – hydrodynamic dissipation over muddy seabed</a:t>
            </a:r>
            <a:endParaRPr lang="en-US" sz="2400" b="1" u="sng" dirty="0">
              <a:latin typeface="Cambr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1347" y="848650"/>
            <a:ext cx="629901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indent="-344488"/>
            <a:r>
              <a:rPr lang="en-US" dirty="0" smtClean="0">
                <a:latin typeface="Cambria" pitchFamily="18" charset="0"/>
              </a:rPr>
              <a:t>(a) </a:t>
            </a:r>
            <a:r>
              <a:rPr lang="en-US" sz="2000" dirty="0" smtClean="0">
                <a:latin typeface="Cambria" pitchFamily="18" charset="0"/>
              </a:rPr>
              <a:t>Tidal currents experience drag reduction </a:t>
            </a:r>
            <a:r>
              <a:rPr lang="en-US" dirty="0" smtClean="0">
                <a:latin typeface="Cambria" pitchFamily="18" charset="0"/>
              </a:rPr>
              <a:t>(Beardsley et al. 1995, JGR)</a:t>
            </a:r>
          </a:p>
        </p:txBody>
      </p:sp>
    </p:spTree>
    <p:extLst>
      <p:ext uri="{BB962C8B-B14F-4D97-AF65-F5344CB8AC3E}">
        <p14:creationId xmlns:p14="http://schemas.microsoft.com/office/powerpoint/2010/main" val="820104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TextBox 26"/>
          <p:cNvSpPr txBox="1">
            <a:spLocks noChangeArrowheads="1"/>
          </p:cNvSpPr>
          <p:nvPr/>
        </p:nvSpPr>
        <p:spPr bwMode="auto">
          <a:xfrm>
            <a:off x="2735977" y="1999955"/>
            <a:ext cx="19163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Sediment velocity: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8510865" y="2224904"/>
            <a:ext cx="1507831" cy="1706563"/>
            <a:chOff x="7391400" y="457200"/>
            <a:chExt cx="1507570" cy="1940707"/>
          </a:xfrm>
        </p:grpSpPr>
        <p:cxnSp>
          <p:nvCxnSpPr>
            <p:cNvPr id="32" name="Straight Arrow Connector 31"/>
            <p:cNvCxnSpPr/>
            <p:nvPr/>
          </p:nvCxnSpPr>
          <p:spPr>
            <a:xfrm>
              <a:off x="7543774" y="1675784"/>
              <a:ext cx="838055" cy="30509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16200000" flipV="1">
              <a:off x="7086922" y="1219149"/>
              <a:ext cx="915291" cy="15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7543774" y="1372492"/>
              <a:ext cx="761868" cy="30509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9" name="TextBox 38"/>
            <p:cNvSpPr txBox="1">
              <a:spLocks noChangeArrowheads="1"/>
            </p:cNvSpPr>
            <p:nvPr/>
          </p:nvSpPr>
          <p:spPr bwMode="auto">
            <a:xfrm>
              <a:off x="8305641" y="1980880"/>
              <a:ext cx="585686" cy="417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latin typeface="Calibri" pitchFamily="34" charset="0"/>
                </a:rPr>
                <a:t>e</a:t>
              </a:r>
              <a:r>
                <a:rPr lang="en-US" b="1" baseline="-25000">
                  <a:latin typeface="Calibri" pitchFamily="34" charset="0"/>
                </a:rPr>
                <a:t>1</a:t>
              </a:r>
              <a:r>
                <a:rPr lang="en-US" b="1">
                  <a:latin typeface="Calibri" pitchFamily="34" charset="0"/>
                </a:rPr>
                <a:t>, </a:t>
              </a:r>
              <a:r>
                <a:rPr lang="en-US" i="1">
                  <a:latin typeface="Calibri" pitchFamily="34" charset="0"/>
                </a:rPr>
                <a:t>x</a:t>
              </a:r>
              <a:endParaRPr lang="en-US" i="1" baseline="-25000">
                <a:latin typeface="Calibri" pitchFamily="34" charset="0"/>
              </a:endParaRPr>
            </a:p>
          </p:txBody>
        </p:sp>
        <p:sp>
          <p:nvSpPr>
            <p:cNvPr id="3" name="TextBox 39"/>
            <p:cNvSpPr txBox="1">
              <a:spLocks noChangeArrowheads="1"/>
            </p:cNvSpPr>
            <p:nvPr/>
          </p:nvSpPr>
          <p:spPr bwMode="auto">
            <a:xfrm>
              <a:off x="7391400" y="457200"/>
              <a:ext cx="582110" cy="420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 dirty="0" smtClean="0">
                  <a:latin typeface="Calibri" pitchFamily="34" charset="0"/>
                </a:rPr>
                <a:t>e</a:t>
              </a:r>
              <a:r>
                <a:rPr lang="en-US" b="1" baseline="-25000" dirty="0">
                  <a:latin typeface="Calibri" pitchFamily="34" charset="0"/>
                </a:rPr>
                <a:t>3</a:t>
              </a:r>
              <a:r>
                <a:rPr lang="en-US" b="1" dirty="0" smtClean="0">
                  <a:latin typeface="Calibri" pitchFamily="34" charset="0"/>
                </a:rPr>
                <a:t>, </a:t>
              </a:r>
              <a:r>
                <a:rPr lang="en-US" i="1" dirty="0">
                  <a:latin typeface="Calibri" pitchFamily="34" charset="0"/>
                </a:rPr>
                <a:t>z</a:t>
              </a:r>
              <a:endParaRPr lang="en-US" i="1" baseline="-25000" dirty="0">
                <a:latin typeface="Calibri" pitchFamily="34" charset="0"/>
              </a:endParaRPr>
            </a:p>
          </p:txBody>
        </p:sp>
        <p:sp>
          <p:nvSpPr>
            <p:cNvPr id="4" name="TextBox 40"/>
            <p:cNvSpPr txBox="1">
              <a:spLocks noChangeArrowheads="1"/>
            </p:cNvSpPr>
            <p:nvPr/>
          </p:nvSpPr>
          <p:spPr bwMode="auto">
            <a:xfrm>
              <a:off x="8305641" y="1067394"/>
              <a:ext cx="593329" cy="420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 dirty="0" smtClean="0">
                  <a:latin typeface="Calibri" pitchFamily="34" charset="0"/>
                </a:rPr>
                <a:t>e</a:t>
              </a:r>
              <a:r>
                <a:rPr lang="en-US" b="1" baseline="-25000" dirty="0">
                  <a:latin typeface="Calibri" pitchFamily="34" charset="0"/>
                </a:rPr>
                <a:t>2</a:t>
              </a:r>
              <a:r>
                <a:rPr lang="en-US" b="1" dirty="0" smtClean="0">
                  <a:latin typeface="Calibri" pitchFamily="34" charset="0"/>
                </a:rPr>
                <a:t>, </a:t>
              </a:r>
              <a:r>
                <a:rPr lang="en-US" i="1" dirty="0">
                  <a:latin typeface="Calibri" pitchFamily="34" charset="0"/>
                </a:rPr>
                <a:t>y</a:t>
              </a:r>
              <a:endParaRPr lang="en-US" i="1" baseline="-25000" dirty="0">
                <a:latin typeface="Calibri" pitchFamily="34" charset="0"/>
              </a:endParaRPr>
            </a:p>
          </p:txBody>
        </p:sp>
      </p:grpSp>
      <p:sp>
        <p:nvSpPr>
          <p:cNvPr id="2067" name="TextBox 42"/>
          <p:cNvSpPr txBox="1">
            <a:spLocks noChangeArrowheads="1"/>
          </p:cNvSpPr>
          <p:nvPr/>
        </p:nvSpPr>
        <p:spPr bwMode="auto">
          <a:xfrm>
            <a:off x="596882" y="413266"/>
            <a:ext cx="7010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u="sng" dirty="0">
                <a:latin typeface="Cambria" pitchFamily="18" charset="0"/>
              </a:rPr>
              <a:t>Model Formulation &amp; Governing Equations: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47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647155"/>
              </p:ext>
            </p:extLst>
          </p:nvPr>
        </p:nvGraphicFramePr>
        <p:xfrm>
          <a:off x="1593345" y="2516976"/>
          <a:ext cx="74295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" name="Equation" r:id="rId5" imgW="495000" imgH="431640" progId="Equation.3">
                  <p:embed/>
                </p:oleObj>
              </mc:Choice>
              <mc:Fallback>
                <p:oleObj name="Equation" r:id="rId5" imgW="495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345" y="2516976"/>
                        <a:ext cx="742950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5454841"/>
              </p:ext>
            </p:extLst>
          </p:nvPr>
        </p:nvGraphicFramePr>
        <p:xfrm>
          <a:off x="1544293" y="3156656"/>
          <a:ext cx="5446713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" name="Equation" r:id="rId7" imgW="3784320" imgH="507960" progId="Equation.3">
                  <p:embed/>
                </p:oleObj>
              </mc:Choice>
              <mc:Fallback>
                <p:oleObj name="Equation" r:id="rId7" imgW="37843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4293" y="3156656"/>
                        <a:ext cx="5446713" cy="730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47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5613338"/>
              </p:ext>
            </p:extLst>
          </p:nvPr>
        </p:nvGraphicFramePr>
        <p:xfrm>
          <a:off x="1593345" y="3836616"/>
          <a:ext cx="3297237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" name="Equation" r:id="rId9" imgW="2247840" imgH="457200" progId="Equation.3">
                  <p:embed/>
                </p:oleObj>
              </mc:Choice>
              <mc:Fallback>
                <p:oleObj name="Equation" r:id="rId9" imgW="22478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345" y="3836616"/>
                        <a:ext cx="3297237" cy="66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8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115040"/>
              </p:ext>
            </p:extLst>
          </p:nvPr>
        </p:nvGraphicFramePr>
        <p:xfrm>
          <a:off x="4711682" y="1906012"/>
          <a:ext cx="2895600" cy="622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" name="Equation" r:id="rId11" imgW="1828800" imgH="393700" progId="Equation.3">
                  <p:embed/>
                </p:oleObj>
              </mc:Choice>
              <mc:Fallback>
                <p:oleObj name="Equation" r:id="rId11" imgW="1828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1682" y="1906012"/>
                        <a:ext cx="2895600" cy="6229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4" name="Straight Connector 43"/>
          <p:cNvCxnSpPr/>
          <p:nvPr/>
        </p:nvCxnSpPr>
        <p:spPr>
          <a:xfrm flipV="1">
            <a:off x="6396676" y="1972351"/>
            <a:ext cx="1143001" cy="4572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98643" y="805509"/>
            <a:ext cx="10468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Turbulence-resolving approach is needed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resolve turbulence-sediment interaction.</a:t>
            </a:r>
          </a:p>
          <a:p>
            <a:pPr marL="342900" indent="-342900">
              <a:buAutoNum type="arabicParenBoth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typical cohesive sediments, settling velocity is 0.1~1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mm/s. The inertia of particle is assumed negligible (Stokes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number is  St&lt;&lt;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1).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Equilibrium approximation (Balachandar &amp; Eaton 2010):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267649" y="3288176"/>
            <a:ext cx="685800" cy="457200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96882" y="4773241"/>
            <a:ext cx="10880885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u="sng" dirty="0" smtClean="0">
                <a:latin typeface="Cambria" panose="02040503050406030204" pitchFamily="18" charset="0"/>
              </a:rPr>
              <a:t>Numerical Implementation:</a:t>
            </a:r>
            <a:r>
              <a:rPr lang="en-US" sz="2000" b="1" dirty="0" smtClean="0">
                <a:latin typeface="Cambria" panose="02040503050406030204" pitchFamily="18" charset="0"/>
              </a:rPr>
              <a:t> </a:t>
            </a:r>
          </a:p>
          <a:p>
            <a:pPr lvl="1"/>
            <a:r>
              <a:rPr lang="en-US" dirty="0">
                <a:latin typeface="Cambria" panose="02040503050406030204" pitchFamily="18" charset="0"/>
              </a:rPr>
              <a:t>M</a:t>
            </a:r>
            <a:r>
              <a:rPr lang="en-US" dirty="0" smtClean="0">
                <a:latin typeface="Cambria" panose="02040503050406030204" pitchFamily="18" charset="0"/>
              </a:rPr>
              <a:t>odel is solved by a high accuracy pseudo-spectral scheme (</a:t>
            </a:r>
            <a:r>
              <a:rPr lang="en-US" dirty="0" err="1" smtClean="0">
                <a:latin typeface="Cambria" panose="02040503050406030204" pitchFamily="18" charset="0"/>
              </a:rPr>
              <a:t>Cortese</a:t>
            </a:r>
            <a:r>
              <a:rPr lang="en-US" dirty="0" smtClean="0">
                <a:latin typeface="Cambria" panose="02040503050406030204" pitchFamily="18" charset="0"/>
              </a:rPr>
              <a:t> &amp; Balachandar  1995). Validated extensively by earlier DNS study for steady and oscillatory channel flows (Kim </a:t>
            </a:r>
            <a:r>
              <a:rPr lang="en-US" dirty="0">
                <a:latin typeface="Cambria" panose="02040503050406030204" pitchFamily="18" charset="0"/>
              </a:rPr>
              <a:t>&amp;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</a:rPr>
              <a:t>Moin</a:t>
            </a:r>
            <a:r>
              <a:rPr lang="en-US" dirty="0" smtClean="0">
                <a:latin typeface="Cambria" panose="02040503050406030204" pitchFamily="18" charset="0"/>
              </a:rPr>
              <a:t> 1987; </a:t>
            </a:r>
            <a:r>
              <a:rPr lang="en-US" dirty="0" err="1" smtClean="0">
                <a:latin typeface="Cambria" panose="02040503050406030204" pitchFamily="18" charset="0"/>
              </a:rPr>
              <a:t>Spalart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&amp;</a:t>
            </a:r>
            <a:r>
              <a:rPr lang="en-US" dirty="0" smtClean="0">
                <a:latin typeface="Cambria" panose="02040503050406030204" pitchFamily="18" charset="0"/>
              </a:rPr>
              <a:t> Baldwin 1988) .  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1484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952"/>
    </mc:Choice>
    <mc:Fallback xmlns="">
      <p:transition spd="slow" advTm="779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681170"/>
              </p:ext>
            </p:extLst>
          </p:nvPr>
        </p:nvGraphicFramePr>
        <p:xfrm>
          <a:off x="2701835" y="5000713"/>
          <a:ext cx="1563836" cy="702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" name="Equation" r:id="rId4" imgW="1028254" imgH="431613" progId="Equation.3">
                  <p:embed/>
                </p:oleObj>
              </mc:Choice>
              <mc:Fallback>
                <p:oleObj name="Equation" r:id="rId4" imgW="1028254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1835" y="5000713"/>
                        <a:ext cx="1563836" cy="7026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97865" y="1918282"/>
            <a:ext cx="3889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</a:rPr>
              <a:t>2. </a:t>
            </a:r>
            <a:r>
              <a:rPr lang="en-US" b="1" dirty="0" err="1" smtClean="0">
                <a:latin typeface="Cambria" panose="02040503050406030204" pitchFamily="18" charset="0"/>
              </a:rPr>
              <a:t>Nondimensional</a:t>
            </a:r>
            <a:r>
              <a:rPr lang="en-US" b="1" dirty="0" smtClean="0">
                <a:latin typeface="Cambria" panose="02040503050406030204" pitchFamily="18" charset="0"/>
              </a:rPr>
              <a:t> settling </a:t>
            </a:r>
            <a:r>
              <a:rPr lang="en-US" b="1" dirty="0">
                <a:latin typeface="Cambria" panose="02040503050406030204" pitchFamily="18" charset="0"/>
              </a:rPr>
              <a:t>velocity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315945"/>
              </p:ext>
            </p:extLst>
          </p:nvPr>
        </p:nvGraphicFramePr>
        <p:xfrm>
          <a:off x="1172490" y="2327974"/>
          <a:ext cx="993936" cy="813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" name="Equation" r:id="rId6" imgW="558720" imgH="457200" progId="Equation.3">
                  <p:embed/>
                </p:oleObj>
              </mc:Choice>
              <mc:Fallback>
                <p:oleObj name="Equation" r:id="rId6" imgW="5587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2490" y="2327974"/>
                        <a:ext cx="993936" cy="8132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84769" y="2325549"/>
            <a:ext cx="1961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For fine sediment </a:t>
            </a:r>
            <a:endParaRPr lang="en-US" dirty="0">
              <a:latin typeface="Cambria" panose="02040503050406030204" pitchFamily="18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381622"/>
              </p:ext>
            </p:extLst>
          </p:nvPr>
        </p:nvGraphicFramePr>
        <p:xfrm>
          <a:off x="4835525" y="2271713"/>
          <a:ext cx="216217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2" name="Equation" r:id="rId8" imgW="1231560" imgH="253800" progId="Equation.3">
                  <p:embed/>
                </p:oleObj>
              </mc:Choice>
              <mc:Fallback>
                <p:oleObj name="Equation" r:id="rId8" imgW="12315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35525" y="2271713"/>
                        <a:ext cx="2162175" cy="44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056771" y="2309714"/>
            <a:ext cx="269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(e.g., Hill et al. 2000, CSR)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4769" y="2738977"/>
            <a:ext cx="4758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(flocculation/</a:t>
            </a:r>
            <a:r>
              <a:rPr lang="en-US" dirty="0" err="1" smtClean="0">
                <a:latin typeface="Cambria" panose="02040503050406030204" pitchFamily="18" charset="0"/>
              </a:rPr>
              <a:t>floc</a:t>
            </a:r>
            <a:r>
              <a:rPr lang="en-US" dirty="0" smtClean="0">
                <a:latin typeface="Cambria" panose="02040503050406030204" pitchFamily="18" charset="0"/>
              </a:rPr>
              <a:t> dynamics is not considered) 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7865" y="3183199"/>
            <a:ext cx="2647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3</a:t>
            </a:r>
            <a:r>
              <a:rPr lang="en-US" b="1" dirty="0" smtClean="0">
                <a:latin typeface="Cambria" panose="02040503050406030204" pitchFamily="18" charset="0"/>
              </a:rPr>
              <a:t>. Sediment availability</a:t>
            </a:r>
            <a:endParaRPr lang="en-US" b="1" dirty="0">
              <a:latin typeface="Cambria" panose="020405030504060302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1703" y="3517140"/>
            <a:ext cx="72044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(a) Prescribe sediment initially and set no-flux in the bottom and </a:t>
            </a:r>
          </a:p>
          <a:p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smtClean="0">
                <a:latin typeface="Cambria" panose="02040503050406030204" pitchFamily="18" charset="0"/>
              </a:rPr>
              <a:t>      top wall (Ozdemir et al. 2010; 2011; Yu et al. 2013, 2014).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         i.e., </a:t>
            </a:r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=constant, </a:t>
            </a:r>
            <a:r>
              <a:rPr lang="en-US" i="1" dirty="0" err="1" smtClean="0">
                <a:latin typeface="Cambria" panose="02040503050406030204" pitchFamily="18" charset="0"/>
                <a:sym typeface="Symbol" panose="05050102010706020507" pitchFamily="18" charset="2"/>
              </a:rPr>
              <a:t>Ri</a:t>
            </a:r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 is fixed in a given case. </a:t>
            </a:r>
            <a:endParaRPr lang="en-US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         ⇒ simple; similar to field condition when sediment</a:t>
            </a:r>
          </a:p>
          <a:p>
            <a:r>
              <a:rPr lang="en-US" dirty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        supply is determined by river flooding</a:t>
            </a:r>
          </a:p>
          <a:p>
            <a:endParaRPr lang="en-US" dirty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endParaRPr lang="en-US" dirty="0" smtClean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endParaRPr lang="en-US" dirty="0" smtClean="0">
              <a:latin typeface="Cambria" panose="02040503050406030204" pitchFamily="18" charset="0"/>
              <a:sym typeface="Symbol" panose="05050102010706020507" pitchFamily="18" charset="2"/>
            </a:endParaRPr>
          </a:p>
          <a:p>
            <a:pPr marL="342900" indent="-342900">
              <a:buAutoNum type="alphaLcParenBoth" startAt="2"/>
            </a:pPr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Erosional/depositional boundary condition at bottom wall</a:t>
            </a:r>
          </a:p>
          <a:p>
            <a:r>
              <a:rPr lang="en-US" dirty="0">
                <a:latin typeface="Cambria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     (this talk). </a:t>
            </a:r>
            <a:r>
              <a:rPr lang="en-US" i="1" dirty="0" err="1" smtClean="0">
                <a:latin typeface="Cambria" panose="02040503050406030204" pitchFamily="18" charset="0"/>
                <a:sym typeface="Symbol" panose="05050102010706020507" pitchFamily="18" charset="2"/>
              </a:rPr>
              <a:t>Ri</a:t>
            </a:r>
            <a:r>
              <a:rPr lang="en-US" dirty="0" smtClean="0">
                <a:latin typeface="Cambria" panose="02040503050406030204" pitchFamily="18" charset="0"/>
                <a:sym typeface="Symbol" panose="05050102010706020507" pitchFamily="18" charset="2"/>
              </a:rPr>
              <a:t> is part of the solution of model due to </a:t>
            </a:r>
            <a:r>
              <a:rPr lang="en-US" dirty="0" err="1" smtClean="0">
                <a:latin typeface="Cambria" panose="02040503050406030204" pitchFamily="18" charset="0"/>
                <a:sym typeface="Symbol" panose="05050102010706020507" pitchFamily="18" charset="2"/>
              </a:rPr>
              <a:t>resuspension</a:t>
            </a:r>
            <a:r>
              <a:rPr lang="en-US" dirty="0">
                <a:latin typeface="Cambria" panose="02040503050406030204" pitchFamily="18" charset="0"/>
                <a:sym typeface="Symbol" panose="05050102010706020507" pitchFamily="18" charset="2"/>
              </a:rPr>
              <a:t>.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08864" y="2972936"/>
            <a:ext cx="4368517" cy="3433911"/>
          </a:xfrm>
          <a:prstGeom prst="rect">
            <a:avLst/>
          </a:prstGeom>
          <a:scene3d>
            <a:camera prst="orthographicFront">
              <a:rot lat="1200000" lon="1200000" rev="0"/>
            </a:camera>
            <a:lightRig rig="threePt" dir="t"/>
          </a:scene3d>
        </p:spPr>
      </p:pic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46563" y="287257"/>
            <a:ext cx="52361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ko-KR" sz="2000" b="1" u="sng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Key Non-dimensional </a:t>
            </a:r>
            <a:r>
              <a:rPr lang="en-US" altLang="ko-KR" sz="2000" b="1" u="sng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P</a:t>
            </a:r>
            <a:r>
              <a:rPr lang="en-US" altLang="ko-KR" sz="2000" b="1" u="sng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arameters</a:t>
            </a:r>
            <a:r>
              <a:rPr lang="en-US" altLang="ko-KR" sz="2000" b="1" u="sng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:</a:t>
            </a:r>
            <a:endParaRPr lang="en-US" altLang="ko-KR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474543"/>
              </p:ext>
            </p:extLst>
          </p:nvPr>
        </p:nvGraphicFramePr>
        <p:xfrm>
          <a:off x="1042299" y="1187079"/>
          <a:ext cx="1250736" cy="71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" name="Equation" r:id="rId11" imgW="736600" imgH="419100" progId="Equation.3">
                  <p:embed/>
                </p:oleObj>
              </mc:Choice>
              <mc:Fallback>
                <p:oleObj name="Equation" r:id="rId11" imgW="7366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299" y="1187079"/>
                        <a:ext cx="1250736" cy="711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3358045" y="1167755"/>
            <a:ext cx="7338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  <a:cs typeface="Times New Roman" pitchFamily="18" charset="0"/>
              </a:rPr>
              <a:t>For Eel shelf: U=0.55 m/s; T=10 sec; Re</a:t>
            </a:r>
            <a:r>
              <a:rPr lang="en-US" baseline="-25000" dirty="0" smtClean="0">
                <a:latin typeface="Cambria" panose="02040503050406030204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latin typeface="Cambria" panose="02040503050406030204" pitchFamily="18" charset="0"/>
                <a:cs typeface="Times New Roman" pitchFamily="18" charset="0"/>
              </a:rPr>
              <a:t>&lt;=1000  (Traykovski et al. 2000)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7865" y="728255"/>
            <a:ext cx="4841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</a:rPr>
              <a:t>1. Stokes Reynolds number (wave intensity):</a:t>
            </a:r>
            <a:endParaRPr lang="en-US" b="1" dirty="0">
              <a:latin typeface="Cambria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70587" y="1475694"/>
            <a:ext cx="7823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⇒ Wave boundary layer is “intermittently turbulent” (Jensen et al. 1989, JFM).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63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77600" y="255320"/>
            <a:ext cx="8546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ambria" pitchFamily="18" charset="0"/>
              </a:rPr>
              <a:t>Turbulence modulation due to sediment-induced density stratification:</a:t>
            </a:r>
            <a:endParaRPr lang="en-US" sz="2000" b="1" baseline="30000" dirty="0">
              <a:latin typeface="Cambria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141677" y="1464952"/>
            <a:ext cx="0" cy="5105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-1485803" y="3477354"/>
            <a:ext cx="3860993" cy="40011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000" dirty="0"/>
              <a:t>Increasing sediment availability (</a:t>
            </a:r>
            <a:r>
              <a:rPr lang="en-US" sz="2000" dirty="0" err="1"/>
              <a:t>Ri</a:t>
            </a:r>
            <a:r>
              <a:rPr lang="en-US" sz="2000" dirty="0"/>
              <a:t>)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929055" y="1447114"/>
            <a:ext cx="7086600" cy="5045666"/>
            <a:chOff x="457200" y="838200"/>
            <a:chExt cx="7848600" cy="5384582"/>
          </a:xfrm>
        </p:grpSpPr>
        <p:pic>
          <p:nvPicPr>
            <p:cNvPr id="24" name="Picture 9">
              <a:hlinkClick r:id="rId4" action="ppaction://hlinkfile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43000" y="914400"/>
              <a:ext cx="3028950" cy="1247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43000" y="4876800"/>
              <a:ext cx="3019425" cy="1257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43000" y="2286000"/>
              <a:ext cx="3009900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1">
              <a:hlinkClick r:id="rId8" action="ppaction://hlinkfile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43000" y="3581400"/>
              <a:ext cx="3019425" cy="1247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457200" y="2209800"/>
              <a:ext cx="7848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57200" y="3581400"/>
              <a:ext cx="7848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57200" y="4876800"/>
              <a:ext cx="7848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57200" y="6172200"/>
              <a:ext cx="7848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57200" y="838200"/>
              <a:ext cx="7848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172200" y="838200"/>
              <a:ext cx="0" cy="5334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191000" y="838200"/>
              <a:ext cx="0" cy="5334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066800" y="838200"/>
              <a:ext cx="0" cy="5334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2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419600" y="914400"/>
              <a:ext cx="1734857" cy="1137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TextBox 36"/>
            <p:cNvSpPr txBox="1"/>
            <p:nvPr/>
          </p:nvSpPr>
          <p:spPr>
            <a:xfrm>
              <a:off x="5257800" y="1981200"/>
              <a:ext cx="270212" cy="27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206241" y="1295400"/>
              <a:ext cx="266661" cy="27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z</a:t>
              </a:r>
            </a:p>
          </p:txBody>
        </p:sp>
        <p:pic>
          <p:nvPicPr>
            <p:cNvPr id="39" name="Picture 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419600" y="2286000"/>
              <a:ext cx="1741715" cy="1150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TextBox 39"/>
            <p:cNvSpPr txBox="1"/>
            <p:nvPr/>
          </p:nvSpPr>
          <p:spPr>
            <a:xfrm>
              <a:off x="5257800" y="3352800"/>
              <a:ext cx="270212" cy="27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206241" y="2667000"/>
              <a:ext cx="266661" cy="27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z</a:t>
              </a:r>
            </a:p>
          </p:txBody>
        </p:sp>
        <p:pic>
          <p:nvPicPr>
            <p:cNvPr id="42" name="Picture 4"/>
            <p:cNvPicPr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419600" y="3657600"/>
              <a:ext cx="1693714" cy="1102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TextBox 42"/>
            <p:cNvSpPr txBox="1"/>
            <p:nvPr/>
          </p:nvSpPr>
          <p:spPr>
            <a:xfrm>
              <a:off x="5257800" y="4648200"/>
              <a:ext cx="270212" cy="27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06241" y="4038600"/>
              <a:ext cx="266661" cy="27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z</a:t>
              </a:r>
            </a:p>
          </p:txBody>
        </p:sp>
        <p:pic>
          <p:nvPicPr>
            <p:cNvPr id="45" name="Picture 5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419600" y="4953000"/>
              <a:ext cx="1693714" cy="1114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Box 45"/>
            <p:cNvSpPr txBox="1"/>
            <p:nvPr/>
          </p:nvSpPr>
          <p:spPr>
            <a:xfrm>
              <a:off x="5257800" y="5943600"/>
              <a:ext cx="270212" cy="27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206241" y="5257800"/>
              <a:ext cx="266661" cy="27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z</a:t>
              </a: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457200" y="838200"/>
              <a:ext cx="0" cy="5334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609600" y="1295400"/>
              <a:ext cx="323473" cy="492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Cambria" pitchFamily="18" charset="0"/>
                </a:rPr>
                <a:t>I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3400" y="2667000"/>
              <a:ext cx="442422" cy="492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Cambria" pitchFamily="18" charset="0"/>
                </a:rPr>
                <a:t>II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33400" y="3962400"/>
              <a:ext cx="561372" cy="492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Cambria" pitchFamily="18" charset="0"/>
                </a:rPr>
                <a:t>III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33400" y="5257800"/>
              <a:ext cx="540068" cy="492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Cambria" pitchFamily="18" charset="0"/>
                </a:rPr>
                <a:t>IV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8305800" y="838200"/>
              <a:ext cx="0" cy="5334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6172200" y="838200"/>
              <a:ext cx="2133600" cy="124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Sediment is well-mixed in the WBL; passive to flow turbulence;  Mode I exists when sed. conc. is below O(1) g/L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172200" y="2209800"/>
              <a:ext cx="2133600" cy="124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Formation of </a:t>
              </a:r>
              <a:r>
                <a:rPr lang="en-US" sz="1400" dirty="0" err="1">
                  <a:latin typeface="Times New Roman" pitchFamily="18" charset="0"/>
                  <a:cs typeface="Times New Roman" pitchFamily="18" charset="0"/>
                </a:rPr>
                <a:t>lutocline</a:t>
              </a: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; turbulence is damped above </a:t>
              </a:r>
              <a:r>
                <a:rPr lang="en-US" sz="1400" dirty="0" err="1">
                  <a:latin typeface="Times New Roman" pitchFamily="18" charset="0"/>
                  <a:cs typeface="Times New Roman" pitchFamily="18" charset="0"/>
                </a:rPr>
                <a:t>lutocline</a:t>
              </a: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; Mode II exists when sed. conc. is O(10) g/L.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172200" y="3581400"/>
              <a:ext cx="2133600" cy="124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Collapses of turbulence except during flow reversal; Mode III exist when sed. conc. is several tens of g/L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172200" y="4876800"/>
              <a:ext cx="2133600" cy="124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Complete collapses of turbulence; saturation; </a:t>
              </a:r>
              <a:r>
                <a:rPr lang="en-US" sz="1400" dirty="0" err="1">
                  <a:latin typeface="Times New Roman" pitchFamily="18" charset="0"/>
                  <a:cs typeface="Times New Roman" pitchFamily="18" charset="0"/>
                </a:rPr>
                <a:t>laminarization</a:t>
              </a: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; Mode IV exist when sed. conc. is O(100) g/L</a:t>
              </a: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977556" y="941045"/>
            <a:ext cx="4478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mbria" pitchFamily="18" charset="0"/>
              </a:rPr>
              <a:t>Ozdemir et al. (2011), JGR: Re</a:t>
            </a:r>
            <a:r>
              <a:rPr lang="en-US" sz="1600" baseline="-25000" dirty="0">
                <a:latin typeface="Cambria" pitchFamily="18" charset="0"/>
                <a:sym typeface="Symbol"/>
              </a:rPr>
              <a:t></a:t>
            </a:r>
            <a:r>
              <a:rPr lang="en-US" sz="1600" dirty="0">
                <a:latin typeface="Cambria" pitchFamily="18" charset="0"/>
                <a:sym typeface="Symbol"/>
              </a:rPr>
              <a:t>=1000, </a:t>
            </a:r>
            <a:r>
              <a:rPr lang="en-US" sz="1600" dirty="0" err="1">
                <a:latin typeface="Cambria" pitchFamily="18" charset="0"/>
                <a:sym typeface="Symbol"/>
              </a:rPr>
              <a:t>Ri</a:t>
            </a:r>
            <a:r>
              <a:rPr lang="en-US" sz="1600" dirty="0">
                <a:latin typeface="Cambria" pitchFamily="18" charset="0"/>
                <a:sym typeface="Symbol"/>
              </a:rPr>
              <a:t>=1</a:t>
            </a:r>
            <a:r>
              <a:rPr lang="en-US" sz="1600" dirty="0" smtClean="0">
                <a:latin typeface="Cambria" pitchFamily="18" charset="0"/>
                <a:sym typeface="Symbol"/>
              </a:rPr>
              <a:t>10</a:t>
            </a:r>
            <a:r>
              <a:rPr lang="en-US" sz="1600" baseline="30000" dirty="0" smtClean="0">
                <a:latin typeface="Cambria" pitchFamily="18" charset="0"/>
                <a:sym typeface="Symbol"/>
              </a:rPr>
              <a:t>-4</a:t>
            </a:r>
            <a:r>
              <a:rPr lang="en-US" sz="1600" dirty="0" smtClean="0">
                <a:latin typeface="Cambria" pitchFamily="18" charset="0"/>
                <a:sym typeface="Symbol"/>
              </a:rPr>
              <a:t>,</a:t>
            </a:r>
            <a:endParaRPr lang="en-US" sz="1600" b="1" baseline="30000" dirty="0">
              <a:latin typeface="Cambria" pitchFamily="18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738554" y="1417247"/>
            <a:ext cx="0" cy="5105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653478" y="3681107"/>
            <a:ext cx="3437929" cy="40011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000" dirty="0"/>
              <a:t>Increasing settling velocity (W</a:t>
            </a:r>
            <a:r>
              <a:rPr lang="en-US" sz="2000" baseline="-25000" dirty="0"/>
              <a:t>s</a:t>
            </a:r>
            <a:r>
              <a:rPr lang="en-US" sz="2000" dirty="0"/>
              <a:t>)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2174631" y="2461413"/>
            <a:ext cx="2514600" cy="762000"/>
            <a:chOff x="2057400" y="2362200"/>
            <a:chExt cx="2514600" cy="762000"/>
          </a:xfrm>
        </p:grpSpPr>
        <p:sp>
          <p:nvSpPr>
            <p:cNvPr id="62" name="TextBox 61"/>
            <p:cNvSpPr txBox="1"/>
            <p:nvPr/>
          </p:nvSpPr>
          <p:spPr>
            <a:xfrm>
              <a:off x="2057400" y="2438400"/>
              <a:ext cx="213360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169863" indent="-169863"/>
              <a:r>
                <a:rPr lang="en-US" sz="1400" dirty="0">
                  <a:latin typeface="Cambria" pitchFamily="18" charset="0"/>
                </a:rPr>
                <a:t>wave-supported  gravity</a:t>
              </a:r>
            </a:p>
            <a:p>
              <a:pPr marL="169863" indent="-169863"/>
              <a:r>
                <a:rPr lang="en-US" sz="1400" dirty="0">
                  <a:latin typeface="Cambria" pitchFamily="18" charset="0"/>
                </a:rPr>
                <a:t>flow (offshore transport).</a:t>
              </a:r>
            </a:p>
          </p:txBody>
        </p:sp>
        <p:sp>
          <p:nvSpPr>
            <p:cNvPr id="63" name="Curved Right Arrow 62"/>
            <p:cNvSpPr/>
            <p:nvPr/>
          </p:nvSpPr>
          <p:spPr>
            <a:xfrm>
              <a:off x="4267200" y="2362200"/>
              <a:ext cx="304800" cy="762000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174631" y="3833013"/>
            <a:ext cx="2514600" cy="814864"/>
            <a:chOff x="2057400" y="2362200"/>
            <a:chExt cx="2514600" cy="814864"/>
          </a:xfrm>
        </p:grpSpPr>
        <p:sp>
          <p:nvSpPr>
            <p:cNvPr id="65" name="TextBox 64"/>
            <p:cNvSpPr txBox="1"/>
            <p:nvPr/>
          </p:nvSpPr>
          <p:spPr>
            <a:xfrm>
              <a:off x="2057400" y="2438400"/>
              <a:ext cx="2133600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169863" indent="-169863"/>
              <a:r>
                <a:rPr lang="en-US" sz="1400" dirty="0">
                  <a:latin typeface="Cambria" pitchFamily="18" charset="0"/>
                </a:rPr>
                <a:t>Onset of </a:t>
              </a:r>
              <a:r>
                <a:rPr lang="en-US" sz="1400" dirty="0" err="1">
                  <a:latin typeface="Cambria" pitchFamily="18" charset="0"/>
                </a:rPr>
                <a:t>laminarization</a:t>
              </a:r>
              <a:r>
                <a:rPr lang="en-US" sz="1400" dirty="0">
                  <a:latin typeface="Cambria" pitchFamily="18" charset="0"/>
                </a:rPr>
                <a:t> – </a:t>
              </a:r>
            </a:p>
            <a:p>
              <a:pPr marL="169863" indent="-169863"/>
              <a:r>
                <a:rPr lang="en-US" sz="1400" dirty="0">
                  <a:latin typeface="Cambria" pitchFamily="18" charset="0"/>
                </a:rPr>
                <a:t>large wave </a:t>
              </a:r>
              <a:r>
                <a:rPr lang="en-US" sz="1400" dirty="0" smtClean="0">
                  <a:latin typeface="Cambria" pitchFamily="18" charset="0"/>
                </a:rPr>
                <a:t>dissipation</a:t>
              </a:r>
            </a:p>
            <a:p>
              <a:pPr marL="169863" indent="-169863"/>
              <a:r>
                <a:rPr lang="en-US" sz="1400" dirty="0">
                  <a:latin typeface="Cambria" pitchFamily="18" charset="0"/>
                </a:rPr>
                <a:t>t</a:t>
              </a:r>
              <a:r>
                <a:rPr lang="en-US" sz="1400" dirty="0" smtClean="0">
                  <a:latin typeface="Cambria" pitchFamily="18" charset="0"/>
                </a:rPr>
                <a:t>ermination of WSGF?</a:t>
              </a:r>
              <a:endParaRPr lang="en-US" sz="1400" dirty="0">
                <a:latin typeface="Cambria" pitchFamily="18" charset="0"/>
              </a:endParaRPr>
            </a:p>
          </p:txBody>
        </p:sp>
        <p:sp>
          <p:nvSpPr>
            <p:cNvPr id="66" name="Curved Right Arrow 65"/>
            <p:cNvSpPr/>
            <p:nvPr/>
          </p:nvSpPr>
          <p:spPr>
            <a:xfrm>
              <a:off x="4267200" y="2362200"/>
              <a:ext cx="304800" cy="762000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7" name="Rectangle 66"/>
          <p:cNvSpPr/>
          <p:nvPr/>
        </p:nvSpPr>
        <p:spPr>
          <a:xfrm>
            <a:off x="977556" y="606927"/>
            <a:ext cx="6553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mbria" pitchFamily="18" charset="0"/>
              </a:rPr>
              <a:t>Ozdemir et al. (2010) JFM; Re</a:t>
            </a:r>
            <a:r>
              <a:rPr lang="en-US" sz="1600" baseline="-25000" dirty="0">
                <a:latin typeface="Cambria" pitchFamily="18" charset="0"/>
                <a:sym typeface="Symbol"/>
              </a:rPr>
              <a:t></a:t>
            </a:r>
            <a:r>
              <a:rPr lang="en-US" sz="1600" dirty="0">
                <a:latin typeface="Cambria" pitchFamily="18" charset="0"/>
                <a:sym typeface="Symbol"/>
              </a:rPr>
              <a:t>=1000</a:t>
            </a:r>
            <a:r>
              <a:rPr lang="en-US" sz="1600" dirty="0" smtClean="0">
                <a:latin typeface="Cambria" pitchFamily="18" charset="0"/>
                <a:sym typeface="Symbol"/>
              </a:rPr>
              <a:t>, </a:t>
            </a:r>
            <a:r>
              <a:rPr lang="en-US" sz="1600" b="1" dirty="0" err="1">
                <a:latin typeface="Cambria" pitchFamily="18" charset="0"/>
                <a:sym typeface="Symbol"/>
              </a:rPr>
              <a:t>Ri</a:t>
            </a:r>
            <a:r>
              <a:rPr lang="en-US" sz="1600" b="1" dirty="0">
                <a:latin typeface="Cambria" pitchFamily="18" charset="0"/>
                <a:sym typeface="Symbol"/>
              </a:rPr>
              <a:t>=0~6</a:t>
            </a:r>
            <a:r>
              <a:rPr lang="en-US" sz="1600" b="1" dirty="0" smtClean="0">
                <a:latin typeface="Cambria" pitchFamily="18" charset="0"/>
                <a:sym typeface="Symbol"/>
              </a:rPr>
              <a:t>10</a:t>
            </a:r>
            <a:r>
              <a:rPr lang="en-US" sz="1600" b="1" baseline="30000" dirty="0" smtClean="0">
                <a:latin typeface="Cambria" pitchFamily="18" charset="0"/>
                <a:sym typeface="Symbol"/>
              </a:rPr>
              <a:t>-4</a:t>
            </a:r>
            <a:r>
              <a:rPr lang="en-US" sz="1600" b="1" dirty="0">
                <a:latin typeface="Cambria" pitchFamily="18" charset="0"/>
                <a:sym typeface="Symbol"/>
              </a:rPr>
              <a:t>,</a:t>
            </a:r>
            <a:endParaRPr lang="en-US" sz="1600" b="1" baseline="30000" dirty="0">
              <a:latin typeface="Cambria" pitchFamily="18" charset="0"/>
            </a:endParaRPr>
          </a:p>
        </p:txBody>
      </p:sp>
      <p:sp>
        <p:nvSpPr>
          <p:cNvPr id="68" name="Down Arrow 67"/>
          <p:cNvSpPr/>
          <p:nvPr/>
        </p:nvSpPr>
        <p:spPr>
          <a:xfrm>
            <a:off x="9678242" y="2691630"/>
            <a:ext cx="304800" cy="3810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10081749" y="2577082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Non-dimensional</a:t>
            </a:r>
          </a:p>
          <a:p>
            <a:r>
              <a:rPr lang="en-US" dirty="0"/>
              <a:t>g</a:t>
            </a:r>
            <a:r>
              <a:rPr lang="en-US" dirty="0" smtClean="0"/>
              <a:t>eneral form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8728328" y="988054"/>
            <a:ext cx="2791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Carrying capacity concept:</a:t>
            </a:r>
          </a:p>
          <a:p>
            <a:r>
              <a:rPr lang="en-US" dirty="0" err="1" smtClean="0">
                <a:latin typeface="Cambria" panose="02040503050406030204" pitchFamily="18" charset="0"/>
              </a:rPr>
              <a:t>Winterwerp</a:t>
            </a:r>
            <a:r>
              <a:rPr lang="en-US" dirty="0" smtClean="0">
                <a:latin typeface="Cambria" panose="02040503050406030204" pitchFamily="18" charset="0"/>
              </a:rPr>
              <a:t> (2001), JGR.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71" name="TextBox 212"/>
          <p:cNvSpPr txBox="1">
            <a:spLocks noChangeArrowheads="1"/>
          </p:cNvSpPr>
          <p:nvPr/>
        </p:nvSpPr>
        <p:spPr bwMode="auto">
          <a:xfrm>
            <a:off x="8611442" y="3240705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en-US" sz="2000" dirty="0">
                <a:latin typeface="Cambria" pitchFamily="18" charset="0"/>
              </a:rPr>
              <a:t>W</a:t>
            </a:r>
            <a:r>
              <a:rPr lang="en-US" sz="2000" baseline="-25000" dirty="0" smtClean="0">
                <a:latin typeface="Cambria" pitchFamily="18" charset="0"/>
              </a:rPr>
              <a:t>s</a:t>
            </a:r>
            <a:r>
              <a:rPr lang="en-US" sz="2000" dirty="0">
                <a:latin typeface="Cambria" pitchFamily="18" charset="0"/>
                <a:sym typeface="Symbol" pitchFamily="18" charset="2"/>
              </a:rPr>
              <a:t>Ri</a:t>
            </a:r>
            <a:r>
              <a:rPr lang="en-US" sz="2000" dirty="0">
                <a:latin typeface="Cambria" pitchFamily="18" charset="0"/>
              </a:rPr>
              <a:t>=f(Re</a:t>
            </a:r>
            <a:r>
              <a:rPr lang="en-US" sz="2000" baseline="-25000" dirty="0">
                <a:latin typeface="Cambria" pitchFamily="18" charset="0"/>
                <a:sym typeface="Symbol" pitchFamily="18" charset="2"/>
              </a:rPr>
              <a:t></a:t>
            </a:r>
            <a:r>
              <a:rPr lang="en-US" sz="2000" dirty="0" smtClean="0">
                <a:latin typeface="Cambria" pitchFamily="18" charset="0"/>
                <a:sym typeface="Symbol" pitchFamily="18" charset="2"/>
              </a:rPr>
              <a:t>)</a:t>
            </a:r>
          </a:p>
        </p:txBody>
      </p:sp>
      <p:graphicFrame>
        <p:nvGraphicFramePr>
          <p:cNvPr id="72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2232885"/>
              </p:ext>
            </p:extLst>
          </p:nvPr>
        </p:nvGraphicFramePr>
        <p:xfrm>
          <a:off x="9021541" y="1651013"/>
          <a:ext cx="2198685" cy="77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3" name="Equation" r:id="rId14" imgW="1295280" imgH="457200" progId="Equation.3">
                  <p:embed/>
                </p:oleObj>
              </mc:Choice>
              <mc:Fallback>
                <p:oleObj name="Equation" r:id="rId14" imgW="12952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21541" y="1651013"/>
                        <a:ext cx="2198685" cy="775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021541" y="4247459"/>
            <a:ext cx="28542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</a:rPr>
              <a:t>What happen when sediment supply is constraint by bottom </a:t>
            </a:r>
            <a:r>
              <a:rPr lang="en-US" b="1" dirty="0" err="1" smtClean="0">
                <a:latin typeface="Cambria" panose="02040503050406030204" pitchFamily="18" charset="0"/>
              </a:rPr>
              <a:t>resuspension</a:t>
            </a:r>
            <a:r>
              <a:rPr lang="en-US" b="1" dirty="0">
                <a:latin typeface="Cambria" panose="02040503050406030204" pitchFamily="18" charset="0"/>
              </a:rPr>
              <a:t>?</a:t>
            </a:r>
          </a:p>
        </p:txBody>
      </p:sp>
      <p:graphicFrame>
        <p:nvGraphicFramePr>
          <p:cNvPr id="73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361952"/>
              </p:ext>
            </p:extLst>
          </p:nvPr>
        </p:nvGraphicFramePr>
        <p:xfrm>
          <a:off x="5606051" y="613038"/>
          <a:ext cx="1300117" cy="36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4" name="Equation" r:id="rId16" imgW="914400" imgH="253800" progId="Equation.3">
                  <p:embed/>
                </p:oleObj>
              </mc:Choice>
              <mc:Fallback>
                <p:oleObj name="Equation" r:id="rId16" imgW="91440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606051" y="613038"/>
                        <a:ext cx="1300117" cy="361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0748120"/>
              </p:ext>
            </p:extLst>
          </p:nvPr>
        </p:nvGraphicFramePr>
        <p:xfrm>
          <a:off x="5385566" y="947168"/>
          <a:ext cx="2145190" cy="413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5" name="Equation" r:id="rId18" imgW="1320480" imgH="253800" progId="Equation.3">
                  <p:embed/>
                </p:oleObj>
              </mc:Choice>
              <mc:Fallback>
                <p:oleObj name="Equation" r:id="rId18" imgW="132048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385566" y="947168"/>
                        <a:ext cx="2145190" cy="4130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9068682" y="3658107"/>
            <a:ext cx="2743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mbria" pitchFamily="18" charset="0"/>
              </a:rPr>
              <a:t>Ozdemir et al. (2011), JGR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7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1980" y="1322503"/>
            <a:ext cx="3553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latin typeface="Cambria" panose="02040503050406030204" pitchFamily="18" charset="0"/>
              </a:rPr>
              <a:t>Erosion/deposition bottom </a:t>
            </a:r>
            <a:endParaRPr lang="en-US" sz="2000" b="1" u="sng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251709" y="2335372"/>
                <a:ext cx="2450736" cy="6915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1709" y="2335372"/>
                <a:ext cx="2450736" cy="69153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703689" y="1722482"/>
            <a:ext cx="3483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e.g., Sanford and </a:t>
            </a:r>
            <a:r>
              <a:rPr lang="en-US" dirty="0" err="1" smtClean="0">
                <a:latin typeface="Cambria" panose="02040503050406030204" pitchFamily="18" charset="0"/>
              </a:rPr>
              <a:t>Maa</a:t>
            </a:r>
            <a:r>
              <a:rPr lang="en-US" dirty="0" smtClean="0">
                <a:latin typeface="Cambria" panose="02040503050406030204" pitchFamily="18" charset="0"/>
              </a:rPr>
              <a:t> (2001), MG:</a:t>
            </a:r>
            <a:endParaRPr lang="en-US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55028" y="2522571"/>
                <a:ext cx="3139668" cy="3171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acc>
                        <m:accPr>
                          <m:chr m:val="̃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5028" y="2522571"/>
                <a:ext cx="3139668" cy="317138"/>
              </a:xfrm>
              <a:prstGeom prst="rect">
                <a:avLst/>
              </a:prstGeom>
              <a:blipFill rotWithShape="0">
                <a:blip r:embed="rId3"/>
                <a:stretch>
                  <a:fillRect t="-23077" b="-3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81980" y="291452"/>
            <a:ext cx="9981322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u="sng" dirty="0" smtClean="0">
                <a:latin typeface="Cambria" panose="02040503050406030204" pitchFamily="18" charset="0"/>
              </a:rPr>
              <a:t>New revision to the numerical scheme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Hybrid Spectral-compact finite difference scheme: Yu et al. (2013, Computer &amp; Geosciences)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Allow easy implementation of variable viscosity (rheology; LES) and nonlinear boundary conditions.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980" y="3191305"/>
            <a:ext cx="61829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mbria" panose="02040503050406030204" pitchFamily="18" charset="0"/>
              </a:rPr>
              <a:t>Motivation -</a:t>
            </a:r>
            <a:r>
              <a:rPr lang="en-US" sz="2000" dirty="0" smtClean="0">
                <a:latin typeface="Cambria" panose="02040503050406030204" pitchFamily="18" charset="0"/>
              </a:rPr>
              <a:t> </a:t>
            </a:r>
            <a:r>
              <a:rPr lang="en-US" dirty="0" smtClean="0">
                <a:latin typeface="Cambria" panose="02040503050406030204" pitchFamily="18" charset="0"/>
              </a:rPr>
              <a:t>At equilibrium (in wave-averaged “&lt;&gt;” sense):</a:t>
            </a:r>
          </a:p>
          <a:p>
            <a:endParaRPr lang="en-US" sz="20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653746" y="3650304"/>
                <a:ext cx="1734834" cy="3354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𝝓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𝒆𝒒</m:t>
                          </m:r>
                        </m:sub>
                      </m:sSub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3746" y="3650304"/>
                <a:ext cx="1734834" cy="335413"/>
              </a:xfrm>
              <a:prstGeom prst="rect">
                <a:avLst/>
              </a:prstGeom>
              <a:blipFill rotWithShape="0">
                <a:blip r:embed="rId4"/>
                <a:stretch>
                  <a:fillRect r="-1754" b="-2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626395" y="3604137"/>
                <a:ext cx="1683859" cy="4277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𝒆𝒒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6395" y="3604137"/>
                <a:ext cx="1683859" cy="427746"/>
              </a:xfrm>
              <a:prstGeom prst="rect">
                <a:avLst/>
              </a:prstGeom>
              <a:blipFill rotWithShape="0"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1134114" y="3616859"/>
            <a:ext cx="1176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Cambria" panose="02040503050406030204" pitchFamily="18" charset="0"/>
              </a:rPr>
              <a:t>&lt;E&gt;=&lt;D&gt;</a:t>
            </a:r>
            <a:endParaRPr lang="en-US" sz="2000" i="1" dirty="0">
              <a:latin typeface="Cambria" panose="02040503050406030204" pitchFamily="18" charset="0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818324" y="4495256"/>
            <a:ext cx="858129" cy="1969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978206" y="4210521"/>
                <a:ext cx="3491405" cy="8121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𝒆𝒒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̃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acc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𝝓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𝒃</m:t>
                                  </m:r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𝒆𝒒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</a:rPr>
                        <m:t>α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8206" y="4210521"/>
                <a:ext cx="3491405" cy="81214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738445" y="4458407"/>
                <a:ext cx="2112501" cy="3575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𝒄𝒍𝒆𝒂𝒓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8445" y="4458407"/>
                <a:ext cx="2112501" cy="357534"/>
              </a:xfrm>
              <a:prstGeom prst="rect">
                <a:avLst/>
              </a:prstGeom>
              <a:blipFill rotWithShape="0">
                <a:blip r:embed="rId7"/>
                <a:stretch>
                  <a:fillRect l="-2305" b="-22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18324" y="5060265"/>
                <a:ext cx="78913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Cambria" panose="02040503050406030204" pitchFamily="18" charset="0"/>
                  </a:rPr>
                  <a:t>For example, if </a:t>
                </a:r>
                <a:r>
                  <a:rPr lang="en-US" i="1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</a:t>
                </a:r>
                <a:r>
                  <a:rPr lang="en-US" i="1" baseline="-25000" dirty="0">
                    <a:latin typeface="Cambria" panose="02040503050406030204" pitchFamily="18" charset="0"/>
                    <a:sym typeface="Symbol" panose="05050102010706020507" pitchFamily="18" charset="2"/>
                  </a:rPr>
                  <a:t>c</a:t>
                </a:r>
                <a:r>
                  <a:rPr lang="en-US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 is small, </a:t>
                </a:r>
                <a:r>
                  <a:rPr lang="en-US" b="1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</a:t>
                </a:r>
                <a:r>
                  <a:rPr lang="en-US" b="1" baseline="-25000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eq</a:t>
                </a:r>
                <a:r>
                  <a:rPr lang="en-US" baseline="-25000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α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 is small comparing to </a:t>
                </a:r>
                <a:r>
                  <a:rPr lang="en-US" b="1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</a:t>
                </a:r>
                <a:r>
                  <a:rPr lang="en-US" b="1" baseline="-25000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clear</a:t>
                </a:r>
                <a:r>
                  <a:rPr lang="en-US" b="1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and  </a:t>
                </a:r>
                <a:r>
                  <a:rPr lang="en-US" b="1" dirty="0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is larger.</a:t>
                </a:r>
                <a:endParaRPr lang="en-US" b="1" baseline="-250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324" y="5060265"/>
                <a:ext cx="7891327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61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818324" y="5494360"/>
            <a:ext cx="99854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mbria" panose="02040503050406030204" pitchFamily="18" charset="0"/>
              </a:rPr>
              <a:t>The resulting flow modes may be dictated by </a:t>
            </a:r>
            <a:r>
              <a:rPr lang="en-US" sz="2000" dirty="0" err="1" smtClean="0">
                <a:latin typeface="Cambria" panose="02040503050406030204" pitchFamily="18" charset="0"/>
              </a:rPr>
              <a:t>erodibility</a:t>
            </a:r>
            <a:r>
              <a:rPr lang="en-US" sz="2000" dirty="0" smtClean="0">
                <a:latin typeface="Cambria" panose="02040503050406030204" pitchFamily="18" charset="0"/>
              </a:rPr>
              <a:t> parameters, e.g., </a:t>
            </a:r>
            <a:r>
              <a:rPr lang="en-US" sz="2000" i="1" dirty="0" smtClean="0">
                <a:latin typeface="Cambria" panose="02040503050406030204" pitchFamily="18" charset="0"/>
                <a:sym typeface="Symbol" panose="05050102010706020507" pitchFamily="18" charset="2"/>
              </a:rPr>
              <a:t></a:t>
            </a:r>
            <a:r>
              <a:rPr lang="en-US" sz="2000" i="1" baseline="-25000" dirty="0" smtClean="0">
                <a:latin typeface="Cambria" panose="02040503050406030204" pitchFamily="18" charset="0"/>
                <a:sym typeface="Symbol" panose="05050102010706020507" pitchFamily="18" charset="2"/>
              </a:rPr>
              <a:t>c</a:t>
            </a:r>
            <a:r>
              <a:rPr lang="en-US" sz="2000" dirty="0" smtClean="0">
                <a:latin typeface="Cambria" panose="02040503050406030204" pitchFamily="18" charset="0"/>
              </a:rPr>
              <a:t> and </a:t>
            </a:r>
            <a:r>
              <a:rPr lang="en-US" sz="2000" i="1" dirty="0" smtClean="0">
                <a:latin typeface="Cambria" panose="02040503050406030204" pitchFamily="18" charset="0"/>
              </a:rPr>
              <a:t>m</a:t>
            </a:r>
            <a:r>
              <a:rPr lang="en-US" sz="2000" dirty="0" smtClean="0">
                <a:latin typeface="Cambria" panose="020405030504060302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mbria" panose="02040503050406030204" pitchFamily="18" charset="0"/>
              </a:rPr>
              <a:t>Settling velocity is also involved bottom erosion/deposition balance, i.e., </a:t>
            </a:r>
            <a:r>
              <a:rPr lang="en-US" sz="2000" dirty="0" smtClean="0">
                <a:latin typeface="Cambria" panose="02040503050406030204" pitchFamily="18" charset="0"/>
                <a:sym typeface="Symbol" panose="05050102010706020507" pitchFamily="18" charset="2"/>
              </a:rPr>
              <a:t></a:t>
            </a:r>
            <a:r>
              <a:rPr lang="en-US" sz="2000" dirty="0" smtClean="0">
                <a:latin typeface="Cambria" panose="020405030504060302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mbria" panose="02040503050406030204" pitchFamily="18" charset="0"/>
              </a:rPr>
              <a:t>The relationship                               is not sufficient to parameterize the transport process.</a:t>
            </a:r>
          </a:p>
        </p:txBody>
      </p:sp>
      <p:sp>
        <p:nvSpPr>
          <p:cNvPr id="24" name="TextBox 212"/>
          <p:cNvSpPr txBox="1">
            <a:spLocks noChangeArrowheads="1"/>
          </p:cNvSpPr>
          <p:nvPr/>
        </p:nvSpPr>
        <p:spPr bwMode="auto">
          <a:xfrm>
            <a:off x="2680094" y="6109913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en-US" sz="2000" dirty="0">
                <a:latin typeface="Cambria" pitchFamily="18" charset="0"/>
              </a:rPr>
              <a:t>W</a:t>
            </a:r>
            <a:r>
              <a:rPr lang="en-US" sz="2000" baseline="-25000" dirty="0" smtClean="0">
                <a:latin typeface="Cambria" pitchFamily="18" charset="0"/>
              </a:rPr>
              <a:t>s</a:t>
            </a:r>
            <a:r>
              <a:rPr lang="en-US" sz="2000" dirty="0">
                <a:latin typeface="Cambria" pitchFamily="18" charset="0"/>
                <a:sym typeface="Symbol" pitchFamily="18" charset="2"/>
              </a:rPr>
              <a:t>Ri</a:t>
            </a:r>
            <a:r>
              <a:rPr lang="en-US" sz="2000" dirty="0">
                <a:latin typeface="Cambria" pitchFamily="18" charset="0"/>
              </a:rPr>
              <a:t>=f(Re</a:t>
            </a:r>
            <a:r>
              <a:rPr lang="en-US" sz="2000" baseline="-25000" dirty="0">
                <a:latin typeface="Cambria" pitchFamily="18" charset="0"/>
                <a:sym typeface="Symbol" pitchFamily="18" charset="2"/>
              </a:rPr>
              <a:t></a:t>
            </a:r>
            <a:r>
              <a:rPr lang="en-US" sz="2000" dirty="0" smtClean="0">
                <a:latin typeface="Cambria" pitchFamily="18" charset="0"/>
                <a:sym typeface="Symbol" pitchFamily="18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512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4.1|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18500</TotalTime>
  <Words>1774</Words>
  <Application>Microsoft Office PowerPoint</Application>
  <PresentationFormat>Widescreen</PresentationFormat>
  <Paragraphs>276</Paragraphs>
  <Slides>17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Batang</vt:lpstr>
      <vt:lpstr>맑은 고딕</vt:lpstr>
      <vt:lpstr>Arial</vt:lpstr>
      <vt:lpstr>Calibri</vt:lpstr>
      <vt:lpstr>Calibri Light</vt:lpstr>
      <vt:lpstr>Cambria</vt:lpstr>
      <vt:lpstr>Cambria Math</vt:lpstr>
      <vt:lpstr>Symbol</vt:lpstr>
      <vt:lpstr>Times New Roman</vt:lpstr>
      <vt:lpstr>Wingdings</vt:lpstr>
      <vt:lpstr>Office Theme</vt:lpstr>
      <vt:lpstr>Artwork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Hsu</dc:creator>
  <cp:lastModifiedBy>Tom Hsu</cp:lastModifiedBy>
  <cp:revision>156</cp:revision>
  <dcterms:created xsi:type="dcterms:W3CDTF">2014-05-02T13:02:08Z</dcterms:created>
  <dcterms:modified xsi:type="dcterms:W3CDTF">2014-05-17T11:19:52Z</dcterms:modified>
</cp:coreProperties>
</file>