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77" r:id="rId5"/>
    <p:sldId id="264" r:id="rId6"/>
    <p:sldId id="275" r:id="rId7"/>
    <p:sldId id="280" r:id="rId8"/>
    <p:sldId id="296" r:id="rId9"/>
    <p:sldId id="260" r:id="rId10"/>
    <p:sldId id="259" r:id="rId11"/>
    <p:sldId id="263" r:id="rId12"/>
    <p:sldId id="261" r:id="rId13"/>
    <p:sldId id="262" r:id="rId14"/>
    <p:sldId id="266" r:id="rId15"/>
    <p:sldId id="265" r:id="rId16"/>
    <p:sldId id="283" r:id="rId17"/>
    <p:sldId id="284" r:id="rId18"/>
    <p:sldId id="285" r:id="rId19"/>
    <p:sldId id="278" r:id="rId20"/>
    <p:sldId id="281" r:id="rId21"/>
    <p:sldId id="270" r:id="rId22"/>
    <p:sldId id="271" r:id="rId23"/>
    <p:sldId id="302" r:id="rId24"/>
    <p:sldId id="301" r:id="rId25"/>
    <p:sldId id="273" r:id="rId26"/>
    <p:sldId id="306" r:id="rId27"/>
    <p:sldId id="297" r:id="rId28"/>
    <p:sldId id="298" r:id="rId29"/>
    <p:sldId id="299" r:id="rId30"/>
    <p:sldId id="274" r:id="rId31"/>
    <p:sldId id="304" r:id="rId32"/>
    <p:sldId id="300" r:id="rId33"/>
    <p:sldId id="305" r:id="rId34"/>
    <p:sldId id="279" r:id="rId35"/>
    <p:sldId id="294" r:id="rId36"/>
    <p:sldId id="276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45"/>
    <p:restoredTop sz="94645"/>
  </p:normalViewPr>
  <p:slideViewPr>
    <p:cSldViewPr snapToGrid="0" snapToObjects="1">
      <p:cViewPr varScale="1">
        <p:scale>
          <a:sx n="72" d="100"/>
          <a:sy n="72" d="100"/>
        </p:scale>
        <p:origin x="192" y="1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46611-A79F-D346-9D9A-2AEA1D3026D5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CC889-8C2A-F341-8AAA-A680902AE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pages are designed to prevent a ‘black-box’ experience.</a:t>
            </a:r>
          </a:p>
          <a:p>
            <a:r>
              <a:rPr lang="en-US" dirty="0" smtClean="0"/>
              <a:t>This is on the CSDMS wiki!! It can be edited</a:t>
            </a:r>
            <a:r>
              <a:rPr lang="en-US" baseline="0" dirty="0" smtClean="0"/>
              <a:t> by yourselves!!!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C889-8C2A-F341-8AAA-A680902AE4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2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ark.piper@colorado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www.giss.nasa.gov/tools/panoply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ark.piper@colorado.edu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iss.nasa.gov/tools/panoply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wmf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618337"/>
            <a:ext cx="7808976" cy="10881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Bringing CSDMS Models into the Classroom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0804" y="4271573"/>
            <a:ext cx="9301378" cy="213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Irina Overeem</a:t>
            </a:r>
          </a:p>
          <a:p>
            <a:pPr marL="400050" lvl="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chemeClr val="accent2"/>
                </a:solidFill>
              </a:rPr>
              <a:t>irina.overeem@colorado.edu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endParaRPr lang="en-US" b="1" dirty="0" smtClean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  <a:p>
            <a:pPr marL="400050" lvl="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400050" lvl="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Mark Piper</a:t>
            </a:r>
          </a:p>
          <a:p>
            <a:pPr marL="40005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hlinkClick r:id="rId2"/>
              </a:rPr>
              <a:t>mark.piper@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colorado.edu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  <a:cs typeface="ＭＳ Ｐゴシック" charset="-128"/>
            </a:endParaRPr>
          </a:p>
          <a:p>
            <a:pPr marL="400050" lvl="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3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05-16 at 1.3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5" y="2685518"/>
            <a:ext cx="8758452" cy="3921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Help?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767839" y="2289174"/>
            <a:ext cx="523548" cy="1453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40111" y="1919842"/>
            <a:ext cx="137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 Click </a:t>
            </a:r>
            <a:r>
              <a:rPr lang="en-US" dirty="0"/>
              <a:t>H</a:t>
            </a:r>
            <a:r>
              <a:rPr lang="en-US" dirty="0" smtClean="0"/>
              <a:t>ere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99779" y="5409286"/>
            <a:ext cx="3243137" cy="24948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Help?</a:t>
            </a:r>
            <a:endParaRPr lang="en-US" dirty="0"/>
          </a:p>
        </p:txBody>
      </p:sp>
      <p:pic>
        <p:nvPicPr>
          <p:cNvPr id="4" name="Picture 3" descr="wiki_modelHelp_sedflux_over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829097"/>
            <a:ext cx="6232375" cy="4510330"/>
          </a:xfrm>
          <a:prstGeom prst="rect">
            <a:avLst/>
          </a:prstGeom>
        </p:spPr>
      </p:pic>
      <p:pic>
        <p:nvPicPr>
          <p:cNvPr id="5" name="Picture 4" descr="wiki_modelHelp_sedflux_equationszoom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20" y="4367582"/>
            <a:ext cx="5561256" cy="237685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023683" y="4480801"/>
            <a:ext cx="1300939" cy="177580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Model Labs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98673" y="2642346"/>
            <a:ext cx="4352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Overview of Labs for Teaching: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csdms.colorado.edu</a:t>
            </a:r>
            <a:r>
              <a:rPr lang="en-US" dirty="0"/>
              <a:t>/wiki/</a:t>
            </a:r>
            <a:r>
              <a:rPr lang="en-US" dirty="0" err="1"/>
              <a:t>Labs_portal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2490207"/>
            <a:ext cx="4539313" cy="3659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8206" y="1859548"/>
            <a:ext cx="447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to Education tab to find the “Labs</a:t>
            </a:r>
            <a:r>
              <a:rPr lang="en-US" smtClean="0"/>
              <a:t>” section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02541" y="2228880"/>
            <a:ext cx="824753" cy="550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8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51667"/>
            <a:ext cx="8788879" cy="3992563"/>
          </a:xfrm>
        </p:spPr>
        <p:txBody>
          <a:bodyPr>
            <a:noAutofit/>
          </a:bodyPr>
          <a:lstStyle/>
          <a:p>
            <a:r>
              <a:rPr lang="en-US" dirty="0" smtClean="0"/>
              <a:t>Labs are intended for advanced undergraduate and graduate classes (2-3 </a:t>
            </a:r>
            <a:r>
              <a:rPr lang="en-US" dirty="0" err="1" smtClean="0"/>
              <a:t>hrs</a:t>
            </a:r>
            <a:r>
              <a:rPr lang="en-US" dirty="0" smtClean="0"/>
              <a:t>, with homework). Labs include:</a:t>
            </a:r>
          </a:p>
          <a:p>
            <a:pPr marL="457200" indent="-457200">
              <a:buAutoNum type="arabicParenR"/>
            </a:pPr>
            <a:r>
              <a:rPr lang="en-US" dirty="0" smtClean="0"/>
              <a:t>Tutorial on use of WMT</a:t>
            </a:r>
          </a:p>
          <a:p>
            <a:pPr marL="457200" indent="-457200">
              <a:buAutoNum type="arabicParenR"/>
            </a:pPr>
            <a:r>
              <a:rPr lang="en-US" dirty="0" smtClean="0"/>
              <a:t>Tutorial on simple visualizations of </a:t>
            </a:r>
            <a:r>
              <a:rPr lang="en-US" dirty="0" err="1" smtClean="0"/>
              <a:t>NetCDF</a:t>
            </a:r>
            <a:r>
              <a:rPr lang="en-US" dirty="0" smtClean="0"/>
              <a:t> output</a:t>
            </a:r>
          </a:p>
          <a:p>
            <a:pPr marL="457200" indent="-457200">
              <a:buAutoNum type="arabicParenR"/>
            </a:pPr>
            <a:r>
              <a:rPr lang="en-US" dirty="0" smtClean="0"/>
              <a:t>Presentations on the specific model and processes.</a:t>
            </a:r>
          </a:p>
          <a:p>
            <a:pPr marL="457200" indent="-457200">
              <a:buAutoNum type="arabicParenR"/>
            </a:pPr>
            <a:r>
              <a:rPr lang="en-US" dirty="0" smtClean="0"/>
              <a:t>Instructions to run simulations. </a:t>
            </a:r>
            <a:r>
              <a:rPr lang="en-US" dirty="0"/>
              <a:t>T</a:t>
            </a:r>
            <a:r>
              <a:rPr lang="en-US" dirty="0" smtClean="0"/>
              <a:t>hese runs have been tested.</a:t>
            </a:r>
          </a:p>
          <a:p>
            <a:pPr marL="457200" indent="-457200">
              <a:buAutoNum type="arabicParenR"/>
            </a:pPr>
            <a:r>
              <a:rPr lang="en-US" dirty="0" smtClean="0"/>
              <a:t>Questions to meet topical learning objectives.</a:t>
            </a:r>
          </a:p>
          <a:p>
            <a:pPr marL="457200" indent="-457200">
              <a:buAutoNum type="arabicParenR"/>
            </a:pPr>
            <a:r>
              <a:rPr lang="en-US" dirty="0" smtClean="0"/>
              <a:t>Key references to learn more on relevant processes and models.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Logistics/classroom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429" y="2133600"/>
            <a:ext cx="8417822" cy="3992563"/>
          </a:xfrm>
        </p:spPr>
        <p:txBody>
          <a:bodyPr>
            <a:normAutofit/>
          </a:bodyPr>
          <a:lstStyle/>
          <a:p>
            <a:r>
              <a:rPr lang="en-US" dirty="0" smtClean="0"/>
              <a:t>Students </a:t>
            </a:r>
            <a:r>
              <a:rPr lang="en-US" dirty="0"/>
              <a:t>n</a:t>
            </a:r>
            <a:r>
              <a:rPr lang="en-US" dirty="0" smtClean="0"/>
              <a:t>eed accounts on the CSDMS super-computer. This takes time; count on 4-5 work days.</a:t>
            </a:r>
          </a:p>
          <a:p>
            <a:r>
              <a:rPr lang="en-US" dirty="0" smtClean="0"/>
              <a:t>Student need to familiarize with WMT</a:t>
            </a:r>
          </a:p>
          <a:p>
            <a:r>
              <a:rPr lang="en-US" dirty="0" smtClean="0"/>
              <a:t>Students learn to visualize </a:t>
            </a:r>
            <a:r>
              <a:rPr lang="en-US" dirty="0" err="1" smtClean="0"/>
              <a:t>NetCDF</a:t>
            </a:r>
            <a:r>
              <a:rPr lang="en-US" dirty="0" smtClean="0"/>
              <a:t> time-series and grids. All CSDMS compliant models output </a:t>
            </a:r>
            <a:r>
              <a:rPr lang="en-US" dirty="0" err="1" smtClean="0"/>
              <a:t>NetCDF</a:t>
            </a:r>
            <a:r>
              <a:rPr lang="en-US" dirty="0" smtClean="0"/>
              <a:t> files. </a:t>
            </a:r>
            <a:r>
              <a:rPr lang="en-US" dirty="0" err="1" smtClean="0"/>
              <a:t>NetCDF</a:t>
            </a:r>
            <a:r>
              <a:rPr lang="en-US" dirty="0" smtClean="0"/>
              <a:t> can be visualized in Panoply, </a:t>
            </a:r>
            <a:r>
              <a:rPr lang="en-US" dirty="0" err="1" smtClean="0"/>
              <a:t>VisIT</a:t>
            </a:r>
            <a:r>
              <a:rPr lang="en-US" dirty="0" smtClean="0"/>
              <a:t> or </a:t>
            </a:r>
            <a:r>
              <a:rPr lang="en-US" dirty="0" err="1" smtClean="0"/>
              <a:t>ParaView</a:t>
            </a:r>
            <a:r>
              <a:rPr lang="en-US" dirty="0" smtClean="0"/>
              <a:t> (all open-source visualization tools) or </a:t>
            </a:r>
            <a:r>
              <a:rPr lang="en-US" dirty="0" err="1" smtClean="0"/>
              <a:t>Matlab</a:t>
            </a:r>
            <a:r>
              <a:rPr lang="en-US" dirty="0" smtClean="0"/>
              <a:t>. Some models have their own ASCII files. We provide a few examples with Panoply.</a:t>
            </a:r>
          </a:p>
        </p:txBody>
      </p:sp>
    </p:spTree>
    <p:extLst>
      <p:ext uri="{BB962C8B-B14F-4D97-AF65-F5344CB8AC3E}">
        <p14:creationId xmlns:p14="http://schemas.microsoft.com/office/powerpoint/2010/main" val="39584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Model Lab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1815399"/>
            <a:ext cx="694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csdms.colorado.edu</a:t>
            </a:r>
            <a:r>
              <a:rPr lang="en-US" dirty="0"/>
              <a:t>/wiki/</a:t>
            </a:r>
            <a:r>
              <a:rPr lang="en-US" dirty="0" err="1"/>
              <a:t>Labs_WMT_PLUME</a:t>
            </a:r>
            <a:endParaRPr lang="en-US" dirty="0"/>
          </a:p>
        </p:txBody>
      </p:sp>
      <p:pic>
        <p:nvPicPr>
          <p:cNvPr id="9" name="Picture 8" descr="Screen Shot 2014-05-17 at 12.19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6" y="2574216"/>
            <a:ext cx="7351561" cy="21846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9799" y="3942679"/>
            <a:ext cx="365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Instructions on Parameter Settings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17489" y="4147829"/>
            <a:ext cx="79891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4-05-17 at 12.21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" y="5714787"/>
            <a:ext cx="8910990" cy="10811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59799" y="4863195"/>
            <a:ext cx="365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Questions to guide more in-depth analysis of parameters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250641" y="5120777"/>
            <a:ext cx="665763" cy="5940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Output Files</a:t>
            </a:r>
            <a:endParaRPr lang="en-US" dirty="0"/>
          </a:p>
        </p:txBody>
      </p:sp>
      <p:pic>
        <p:nvPicPr>
          <p:cNvPr id="4" name="Picture 3" descr="PlumeDepositionN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4148054"/>
            <a:ext cx="4113070" cy="2692191"/>
          </a:xfrm>
          <a:prstGeom prst="rect">
            <a:avLst/>
          </a:prstGeom>
        </p:spPr>
      </p:pic>
      <p:pic>
        <p:nvPicPr>
          <p:cNvPr id="5" name="Picture 4" descr="channel_outflow_end_bed_load_sed in channel_outflow_end_bed_load_sed.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695902"/>
            <a:ext cx="4291436" cy="2548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2086" y="2230376"/>
            <a:ext cx="387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Series Data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82086" y="3916361"/>
            <a:ext cx="35688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hlinkClick r:id="rId4"/>
              </a:rPr>
              <a:t>For straightforward visualization of </a:t>
            </a:r>
          </a:p>
          <a:p>
            <a:r>
              <a:rPr lang="en-US" sz="2400" u="sng" dirty="0" smtClean="0">
                <a:hlinkClick r:id="rId4"/>
              </a:rPr>
              <a:t>netCDF files, Panoply software is handy.</a:t>
            </a:r>
          </a:p>
          <a:p>
            <a:r>
              <a:rPr lang="en-US" sz="2400" dirty="0" smtClean="0">
                <a:hlinkClick r:id="rId4"/>
              </a:rPr>
              <a:t> </a:t>
            </a:r>
          </a:p>
          <a:p>
            <a:r>
              <a:rPr lang="en-US" sz="2400" dirty="0" smtClean="0">
                <a:hlinkClick r:id="rId4"/>
              </a:rPr>
              <a:t>http</a:t>
            </a:r>
            <a:r>
              <a:rPr lang="en-US" sz="2400" dirty="0">
                <a:hlinkClick r:id="rId4"/>
              </a:rPr>
              <a:t>://www.giss.nasa.gov/tools/panoply/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095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of WMT features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062746"/>
            <a:ext cx="4572000" cy="7325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Mark Piper</a:t>
            </a:r>
          </a:p>
          <a:p>
            <a:pPr marL="400050" indent="-40005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2"/>
              </a:rPr>
              <a:t>mark.piper@colorado.edu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39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Example </a:t>
            </a:r>
            <a:r>
              <a:rPr lang="en-US" dirty="0" err="1" smtClean="0"/>
              <a:t>CEM+Waves+Avulsion</a:t>
            </a:r>
            <a:endParaRPr lang="en-US" dirty="0"/>
          </a:p>
        </p:txBody>
      </p:sp>
      <p:pic>
        <p:nvPicPr>
          <p:cNvPr id="4" name="Picture 3" descr="800px-Open_CEM_example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6" y="1856714"/>
            <a:ext cx="8462742" cy="462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12" y="6379313"/>
            <a:ext cx="760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Option: use the pre-wired example; and start changing parameters from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3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Setup</a:t>
            </a:r>
            <a:endParaRPr lang="en-US" dirty="0"/>
          </a:p>
        </p:txBody>
      </p:sp>
      <p:pic>
        <p:nvPicPr>
          <p:cNvPr id="4" name="Picture 3" descr="Screen Shot 2014-05-19 at 5.00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35" y="4377960"/>
            <a:ext cx="6356815" cy="21240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4-05-19 at 5.0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91" y="1972182"/>
            <a:ext cx="5853459" cy="1271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4-05-19 at 5.02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556"/>
            <a:ext cx="2002904" cy="163958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1818457" y="4464556"/>
            <a:ext cx="682978" cy="760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4-05-19 at 5.04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9" y="1972182"/>
            <a:ext cx="2010886" cy="1610615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1818457" y="2799969"/>
            <a:ext cx="1318141" cy="163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4048" y="2194559"/>
            <a:ext cx="8494202" cy="4506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</a:t>
            </a:r>
            <a:r>
              <a:rPr lang="en-US" dirty="0" smtClean="0"/>
              <a:t>sing models in classroom</a:t>
            </a:r>
            <a:r>
              <a:rPr lang="en-US" dirty="0" smtClean="0"/>
              <a:t>?				45 minutes</a:t>
            </a:r>
            <a:endParaRPr lang="en-US" dirty="0" smtClean="0"/>
          </a:p>
          <a:p>
            <a:r>
              <a:rPr lang="en-US" dirty="0" smtClean="0"/>
              <a:t>Overview and demo of Web Modeling Tool</a:t>
            </a:r>
            <a:endParaRPr lang="en-US" dirty="0"/>
          </a:p>
          <a:p>
            <a:r>
              <a:rPr lang="en-US" dirty="0" smtClean="0"/>
              <a:t>Available Model-Labs in EKT </a:t>
            </a:r>
            <a:r>
              <a:rPr lang="en-US" dirty="0" smtClean="0"/>
              <a:t>Repository</a:t>
            </a:r>
          </a:p>
          <a:p>
            <a:endParaRPr lang="en-US" dirty="0" smtClean="0"/>
          </a:p>
          <a:p>
            <a:r>
              <a:rPr lang="en-US" dirty="0" smtClean="0"/>
              <a:t>Hands-</a:t>
            </a:r>
            <a:r>
              <a:rPr lang="en-US" dirty="0"/>
              <a:t>on Lab with </a:t>
            </a:r>
            <a:r>
              <a:rPr lang="en-US" dirty="0" smtClean="0"/>
              <a:t>ROMS-Lite				45 minutes</a:t>
            </a:r>
            <a:endParaRPr lang="en-US" dirty="0"/>
          </a:p>
          <a:p>
            <a:r>
              <a:rPr lang="en-US" dirty="0" smtClean="0"/>
              <a:t>Visualization with </a:t>
            </a:r>
            <a:r>
              <a:rPr lang="en-US" dirty="0" smtClean="0"/>
              <a:t>Panoply</a:t>
            </a:r>
          </a:p>
          <a:p>
            <a:endParaRPr lang="en-US" dirty="0" smtClean="0"/>
          </a:p>
          <a:p>
            <a:r>
              <a:rPr lang="en-US" dirty="0" smtClean="0"/>
              <a:t>New developments in Educational </a:t>
            </a:r>
            <a:r>
              <a:rPr lang="en-US" dirty="0" smtClean="0"/>
              <a:t>Resources		30 minutes</a:t>
            </a:r>
            <a:endParaRPr lang="en-US" dirty="0" smtClean="0"/>
          </a:p>
          <a:p>
            <a:r>
              <a:rPr lang="en-US" dirty="0" smtClean="0"/>
              <a:t>Discussion on community use of these resources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 on Model</a:t>
            </a:r>
            <a:endParaRPr lang="en-US" dirty="0"/>
          </a:p>
        </p:txBody>
      </p:sp>
      <p:pic>
        <p:nvPicPr>
          <p:cNvPr id="5" name="Picture 4" descr="Screen Shot 2014-05-19 at 5.3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882614"/>
            <a:ext cx="8483082" cy="456737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9010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Status</a:t>
            </a:r>
            <a:endParaRPr lang="en-US" dirty="0"/>
          </a:p>
        </p:txBody>
      </p:sp>
      <p:pic>
        <p:nvPicPr>
          <p:cNvPr id="6" name="Picture 5" descr="Screen Shot 2014-05-17 at 2.2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3" y="2190204"/>
            <a:ext cx="8560047" cy="304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507" y="5570753"/>
            <a:ext cx="813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takes about 5 minutes to complete, it reports progress in the ‘Simulation Status’ window</a:t>
            </a:r>
          </a:p>
          <a:p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csdms.colorado.edu</a:t>
            </a:r>
            <a:r>
              <a:rPr lang="en-US" dirty="0"/>
              <a:t>/</a:t>
            </a:r>
            <a:r>
              <a:rPr lang="en-US" dirty="0" err="1"/>
              <a:t>wmt</a:t>
            </a:r>
            <a:r>
              <a:rPr lang="en-US" dirty="0"/>
              <a:t>/</a:t>
            </a:r>
            <a:r>
              <a:rPr lang="en-US" dirty="0" err="1"/>
              <a:t>api-dev</a:t>
            </a:r>
            <a:r>
              <a:rPr lang="en-US" dirty="0"/>
              <a:t>/run/show</a:t>
            </a:r>
          </a:p>
        </p:txBody>
      </p:sp>
    </p:spTree>
    <p:extLst>
      <p:ext uri="{BB962C8B-B14F-4D97-AF65-F5344CB8AC3E}">
        <p14:creationId xmlns:p14="http://schemas.microsoft.com/office/powerpoint/2010/main" val="228834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Model Lab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163" y="2646988"/>
            <a:ext cx="8754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Explore a model lab on coastal </a:t>
            </a:r>
            <a:r>
              <a:rPr lang="en-US" sz="2400" dirty="0" smtClean="0"/>
              <a:t>plume modeling </a:t>
            </a:r>
            <a:r>
              <a:rPr lang="en-US" sz="2400" dirty="0" smtClean="0"/>
              <a:t>(45 minutes)</a:t>
            </a:r>
          </a:p>
          <a:p>
            <a:r>
              <a:rPr lang="en-US" sz="2400" dirty="0" smtClean="0"/>
              <a:t>ROMS-Lite, configured for teaching.</a:t>
            </a:r>
          </a:p>
          <a:p>
            <a:endParaRPr lang="en-US" sz="2400" dirty="0"/>
          </a:p>
          <a:p>
            <a:r>
              <a:rPr lang="en-US" sz="2400" dirty="0" smtClean="0"/>
              <a:t>Team up with people who have their Beach account information available: you will need your user name and password.</a:t>
            </a:r>
          </a:p>
          <a:p>
            <a:endParaRPr lang="en-US" sz="2400" dirty="0"/>
          </a:p>
          <a:p>
            <a:r>
              <a:rPr lang="en-US" sz="2400" dirty="0" smtClean="0"/>
              <a:t> Directions are on CSDMS wiki:</a:t>
            </a:r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https://</a:t>
            </a:r>
            <a:r>
              <a:rPr lang="en-US" sz="2400" dirty="0" err="1">
                <a:solidFill>
                  <a:schemeClr val="accent2"/>
                </a:solidFill>
              </a:rPr>
              <a:t>csdms.colorado.edu</a:t>
            </a:r>
            <a:r>
              <a:rPr lang="en-US" sz="2400" dirty="0">
                <a:solidFill>
                  <a:schemeClr val="accent2"/>
                </a:solidFill>
              </a:rPr>
              <a:t>/wiki/</a:t>
            </a:r>
            <a:r>
              <a:rPr lang="en-US" sz="2400" dirty="0" err="1">
                <a:solidFill>
                  <a:schemeClr val="accent2"/>
                </a:solidFill>
              </a:rPr>
              <a:t>Labs_WMT_ROMSLIte_RiverPlume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99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7"/>
            <a:ext cx="8229600" cy="1143000"/>
          </a:xfrm>
        </p:spPr>
        <p:txBody>
          <a:bodyPr/>
          <a:lstStyle/>
          <a:p>
            <a:r>
              <a:rPr lang="en-US" dirty="0" smtClean="0"/>
              <a:t>What is ROMS-Lite?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503" y="196981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dirty="0"/>
              <a:t>basic configuration of </a:t>
            </a:r>
            <a:r>
              <a:rPr lang="en-US" dirty="0" smtClean="0"/>
              <a:t>the Regional Ocean Modeling System (ROMS) </a:t>
            </a:r>
            <a:r>
              <a:rPr lang="en-US" dirty="0"/>
              <a:t>for inexperienced modelers to </a:t>
            </a:r>
            <a:r>
              <a:rPr lang="en-US" dirty="0" smtClean="0"/>
              <a:t>learn about ROMS, basic concepts in ocean modeling and look </a:t>
            </a:r>
            <a:r>
              <a:rPr lang="en-US" dirty="0"/>
              <a:t>at a river plume affecting the coastal ocean and sediment transport.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ROMS-Lite is based on </a:t>
            </a:r>
            <a:r>
              <a:rPr lang="en-US" dirty="0" err="1" smtClean="0">
                <a:solidFill>
                  <a:schemeClr val="tx1"/>
                </a:solidFill>
              </a:rPr>
              <a:t>RiverPlume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3" name="Picture 2" descr="RiverPlume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83" y="1266205"/>
            <a:ext cx="5833259" cy="3483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607" y="5103673"/>
            <a:ext cx="866298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set up a basic numerical experiment with inputs considered representative for a medium-sized river draining </a:t>
            </a:r>
            <a:r>
              <a:rPr lang="en-US" dirty="0" smtClean="0"/>
              <a:t>freshwater and sediment into </a:t>
            </a:r>
            <a:r>
              <a:rPr lang="en-US" dirty="0"/>
              <a:t>the coastal ocean. </a:t>
            </a:r>
            <a:r>
              <a:rPr lang="en-US" dirty="0" smtClean="0"/>
              <a:t>The </a:t>
            </a:r>
            <a:r>
              <a:rPr lang="en-US" dirty="0"/>
              <a:t>river discharge is kept constant </a:t>
            </a:r>
            <a:r>
              <a:rPr lang="en-US" dirty="0" smtClean="0"/>
              <a:t>at </a:t>
            </a:r>
            <a:r>
              <a:rPr lang="en-US" dirty="0"/>
              <a:t>1500 m</a:t>
            </a:r>
            <a:r>
              <a:rPr lang="en-US" baseline="30000" dirty="0"/>
              <a:t>3</a:t>
            </a:r>
            <a:r>
              <a:rPr lang="en-US" dirty="0"/>
              <a:t>/sec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Domain is 72 by 52 </a:t>
            </a:r>
            <a:r>
              <a:rPr lang="en-US" dirty="0" err="1" smtClean="0"/>
              <a:t>gridcells</a:t>
            </a:r>
            <a:r>
              <a:rPr lang="en-US" dirty="0" smtClean="0"/>
              <a:t>. ROMS </a:t>
            </a:r>
            <a:r>
              <a:rPr lang="en-US" dirty="0"/>
              <a:t>has 20 vertical layers in the water column, and stores 10 layers in the ocean bed. </a:t>
            </a:r>
          </a:p>
        </p:txBody>
      </p:sp>
    </p:spTree>
    <p:extLst>
      <p:ext uri="{BB962C8B-B14F-4D97-AF65-F5344CB8AC3E}">
        <p14:creationId xmlns:p14="http://schemas.microsoft.com/office/powerpoint/2010/main" val="14770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</a:t>
            </a:r>
            <a:r>
              <a:rPr lang="en-US" dirty="0" err="1" smtClean="0"/>
              <a:t>NetCDF</a:t>
            </a:r>
            <a:r>
              <a:rPr lang="en-US" dirty="0" smtClean="0"/>
              <a:t> files with Panoply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210" y="2133600"/>
            <a:ext cx="8330642" cy="3992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Download Panoply software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http://www.giss.nasa.gov/tools/panoply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</a:t>
            </a:r>
            <a:r>
              <a:rPr lang="en-US" dirty="0" err="1" smtClean="0"/>
              <a:t>crossplatform</a:t>
            </a:r>
            <a:r>
              <a:rPr lang="en-US" dirty="0" smtClean="0"/>
              <a:t> application. Downloads are available for Windows XP/Vista, Mac OS X, Linux.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Panoply is designed for </a:t>
            </a:r>
            <a:r>
              <a:rPr lang="en-US" dirty="0" err="1" smtClean="0"/>
              <a:t>NetCDF</a:t>
            </a:r>
            <a:r>
              <a:rPr lang="en-US" dirty="0" smtClean="0"/>
              <a:t> files</a:t>
            </a:r>
            <a:r>
              <a:rPr lang="en-US" dirty="0"/>
              <a:t> </a:t>
            </a:r>
            <a:r>
              <a:rPr lang="en-US" dirty="0" smtClean="0"/>
              <a:t>(and also handles HDF and GRIB).</a:t>
            </a:r>
          </a:p>
          <a:p>
            <a:pPr marL="0" indent="0">
              <a:buNone/>
            </a:pPr>
            <a:r>
              <a:rPr lang="en-US" dirty="0" smtClean="0"/>
              <a:t>If model output includes geospatial information, this software is especially powerful.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Model Lab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163" y="2646988"/>
            <a:ext cx="8754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Explore a model lab on coastal </a:t>
            </a:r>
            <a:r>
              <a:rPr lang="en-US" sz="2400" dirty="0" smtClean="0"/>
              <a:t>plume modeling </a:t>
            </a:r>
            <a:r>
              <a:rPr lang="en-US" sz="2400" dirty="0" smtClean="0"/>
              <a:t>(45 minutes)</a:t>
            </a:r>
          </a:p>
          <a:p>
            <a:r>
              <a:rPr lang="en-US" sz="2400" dirty="0" smtClean="0"/>
              <a:t>ROMS-Lite, configured for teaching.</a:t>
            </a:r>
          </a:p>
          <a:p>
            <a:endParaRPr lang="en-US" sz="2400" dirty="0"/>
          </a:p>
          <a:p>
            <a:r>
              <a:rPr lang="en-US" sz="2400" dirty="0" smtClean="0"/>
              <a:t>Team up with people who have their Beach account information available: you will need your user name and password.</a:t>
            </a:r>
          </a:p>
          <a:p>
            <a:endParaRPr lang="en-US" sz="2400" dirty="0"/>
          </a:p>
          <a:p>
            <a:r>
              <a:rPr lang="en-US" sz="2400" dirty="0" smtClean="0"/>
              <a:t> Directions are on CSDMS wiki:</a:t>
            </a:r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https://</a:t>
            </a:r>
            <a:r>
              <a:rPr lang="en-US" sz="2400" dirty="0" err="1">
                <a:solidFill>
                  <a:schemeClr val="accent2"/>
                </a:solidFill>
              </a:rPr>
              <a:t>csdms.colorado.edu</a:t>
            </a:r>
            <a:r>
              <a:rPr lang="en-US" sz="2400" dirty="0">
                <a:solidFill>
                  <a:schemeClr val="accent2"/>
                </a:solidFill>
              </a:rPr>
              <a:t>/wiki/</a:t>
            </a:r>
            <a:r>
              <a:rPr lang="en-US" sz="2400" dirty="0" err="1">
                <a:solidFill>
                  <a:schemeClr val="accent2"/>
                </a:solidFill>
              </a:rPr>
              <a:t>Labs_WMT_ROMSLIte_RiverPlume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68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228600" y="2408238"/>
            <a:ext cx="2774950" cy="3840163"/>
            <a:chOff x="144" y="1517"/>
            <a:chExt cx="1748" cy="2419"/>
          </a:xfrm>
        </p:grpSpPr>
        <p:pic>
          <p:nvPicPr>
            <p:cNvPr id="30" name="Picture 21"/>
            <p:cNvPicPr>
              <a:picLocks noChangeAspect="1" noChangeArrowheads="1"/>
            </p:cNvPicPr>
            <p:nvPr/>
          </p:nvPicPr>
          <p:blipFill rotWithShape="1">
            <a:blip r:embed="rId2"/>
            <a:srcRect r="67940"/>
            <a:stretch/>
          </p:blipFill>
          <p:spPr bwMode="auto">
            <a:xfrm>
              <a:off x="180" y="1517"/>
              <a:ext cx="1712" cy="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193" y="3579"/>
              <a:ext cx="147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i="1" dirty="0" err="1"/>
                <a:t>Fringer</a:t>
              </a:r>
              <a:r>
                <a:rPr lang="en-US" sz="1400" i="1" dirty="0"/>
                <a:t>, McWilliams, and Street, 2006.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144" y="1536"/>
              <a:ext cx="9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/>
                <a:t>Orthogonal curvilinear grid.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84838" y="24788"/>
            <a:ext cx="4344287" cy="1594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ROMS’ </a:t>
            </a:r>
            <a:br>
              <a:rPr lang="en-US" dirty="0" smtClean="0"/>
            </a:br>
            <a:r>
              <a:rPr lang="en-US" dirty="0" smtClean="0"/>
              <a:t>Horizontal Grid</a:t>
            </a:r>
            <a:endParaRPr lang="en-US" sz="3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525" y="147283"/>
            <a:ext cx="5029200" cy="42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74999" y="4360941"/>
            <a:ext cx="5800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Arakawa-C </a:t>
            </a:r>
            <a:r>
              <a:rPr lang="en-US" sz="2000" dirty="0" smtClean="0"/>
              <a:t>grids often used in coastal models..  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U, v, w, and </a:t>
            </a:r>
            <a:r>
              <a:rPr lang="el-GR" sz="2000" dirty="0" smtClean="0"/>
              <a:t>ρ</a:t>
            </a:r>
            <a:r>
              <a:rPr lang="en-US" sz="2000" dirty="0" smtClean="0"/>
              <a:t> are represented at different locations within the model grid.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u-, v-, and </a:t>
            </a:r>
            <a:r>
              <a:rPr lang="el-GR" sz="2000" dirty="0" smtClean="0"/>
              <a:t>ρ</a:t>
            </a:r>
            <a:r>
              <a:rPr lang="en-US" sz="2000" dirty="0"/>
              <a:t>-</a:t>
            </a:r>
            <a:r>
              <a:rPr lang="en-US" sz="2000" dirty="0" smtClean="0"/>
              <a:t>grids are different.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u-, v-, and </a:t>
            </a:r>
            <a:r>
              <a:rPr lang="el-GR" sz="2000" dirty="0" smtClean="0"/>
              <a:t>ρ</a:t>
            </a:r>
            <a:r>
              <a:rPr lang="en-US" sz="2000" dirty="0"/>
              <a:t>-grids are </a:t>
            </a:r>
            <a:r>
              <a:rPr lang="en-US" sz="2000" dirty="0" smtClean="0"/>
              <a:t>different *sizes*</a:t>
            </a:r>
          </a:p>
          <a:p>
            <a:pPr marL="285750" indent="-285750">
              <a:buFont typeface="Arial"/>
              <a:buChar char="•"/>
            </a:pPr>
            <a:endParaRPr lang="en-US" sz="2000" i="1" dirty="0"/>
          </a:p>
          <a:p>
            <a:r>
              <a:rPr lang="en-US" sz="2000" i="1" dirty="0" smtClean="0"/>
              <a:t>Figures from ROMS wiki.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0519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07" y="274638"/>
            <a:ext cx="580339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6019" y="258586"/>
            <a:ext cx="306011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ROMS Vertical Grid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8500" y="1912437"/>
            <a:ext cx="3365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vertical grid has two parts: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Water column shown in blue. “N” layers.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Sediment bed shown in brown. “</a:t>
            </a:r>
            <a:r>
              <a:rPr lang="en-US" sz="2400" dirty="0" err="1" smtClean="0"/>
              <a:t>Nbed</a:t>
            </a:r>
            <a:r>
              <a:rPr lang="en-US" sz="2400" dirty="0" smtClean="0"/>
              <a:t>” layers.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342909" y="1503226"/>
            <a:ext cx="313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from Warner et al. 2008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25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38" y="69659"/>
            <a:ext cx="3440258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ROMS’ </a:t>
            </a:r>
            <a:br>
              <a:rPr lang="en-US" sz="3600" dirty="0" smtClean="0"/>
            </a:br>
            <a:r>
              <a:rPr lang="en-US" sz="3600" dirty="0" smtClean="0"/>
              <a:t>Vertical Grid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12" y="237955"/>
            <a:ext cx="5104878" cy="6245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95020"/>
            <a:ext cx="386531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/>
              <a:buChar char="•"/>
            </a:pPr>
            <a:r>
              <a:rPr lang="en-US" sz="2800" dirty="0"/>
              <a:t>Terrain following</a:t>
            </a:r>
            <a:r>
              <a:rPr lang="en-US" sz="2800" dirty="0" smtClean="0"/>
              <a:t>.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 smtClean="0"/>
              <a:t>Number of vertical grids is constant.</a:t>
            </a:r>
            <a:endParaRPr lang="en-US" sz="2800" dirty="0"/>
          </a:p>
          <a:p>
            <a:pPr marL="168275" indent="-168275">
              <a:buFont typeface="Arial"/>
              <a:buChar char="•"/>
            </a:pPr>
            <a:r>
              <a:rPr lang="en-US" sz="2800" dirty="0" smtClean="0"/>
              <a:t>Stretched.</a:t>
            </a:r>
          </a:p>
          <a:p>
            <a:pPr marL="168275" indent="-168275">
              <a:buFont typeface="Arial"/>
              <a:buChar char="•"/>
            </a:pPr>
            <a:endParaRPr lang="en-US" sz="2800" dirty="0"/>
          </a:p>
          <a:p>
            <a:r>
              <a:rPr lang="en-US" sz="2800" dirty="0" smtClean="0"/>
              <a:t>Implications:  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an maintain thin layers at surface and bed.</a:t>
            </a:r>
            <a:endParaRPr lang="en-US" sz="2800" dirty="0"/>
          </a:p>
          <a:p>
            <a:pPr marL="168275" indent="-168275">
              <a:buFont typeface="Arial"/>
              <a:buChar char="•"/>
            </a:pPr>
            <a:r>
              <a:rPr lang="en-US" sz="2800" dirty="0" smtClean="0"/>
              <a:t>Need post-processing to calculate vertical water depths.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14759" y="6483925"/>
            <a:ext cx="319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 figure from ROMS wiki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635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48" y="1884115"/>
            <a:ext cx="8494202" cy="3992563"/>
          </a:xfrm>
        </p:spPr>
        <p:txBody>
          <a:bodyPr/>
          <a:lstStyle/>
          <a:p>
            <a:pPr lvl="0"/>
            <a:endParaRPr lang="en-US" i="1" dirty="0" smtClean="0"/>
          </a:p>
          <a:p>
            <a:pPr lvl="0"/>
            <a:r>
              <a:rPr lang="en-US" dirty="0" smtClean="0"/>
              <a:t>CSDMS motto: “Explore Earth’s Surface with Community Software”</a:t>
            </a:r>
          </a:p>
          <a:p>
            <a:pPr lvl="0"/>
            <a:r>
              <a:rPr lang="en-US" dirty="0" smtClean="0"/>
              <a:t>Develop </a:t>
            </a:r>
            <a:r>
              <a:rPr lang="en-US" dirty="0"/>
              <a:t>a modular modeling environment capable of significantly advancing fundamental earth-system science; and</a:t>
            </a:r>
          </a:p>
          <a:p>
            <a:pPr lvl="0"/>
            <a:r>
              <a:rPr lang="en-US" dirty="0" smtClean="0"/>
              <a:t>Develop </a:t>
            </a:r>
            <a:r>
              <a:rPr lang="en-US" dirty="0"/>
              <a:t>functional and useful repositories for models, supporting data and tools, and other products </a:t>
            </a:r>
            <a:r>
              <a:rPr lang="en-US" dirty="0">
                <a:solidFill>
                  <a:schemeClr val="accent2"/>
                </a:solidFill>
              </a:rPr>
              <a:t>for education in quantitative modeling.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Model Lab (1)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65" y="1835968"/>
            <a:ext cx="7432081" cy="486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12" y="471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Salinity at the River Mouth</a:t>
            </a:r>
            <a:br>
              <a:rPr lang="en-US" sz="3200" dirty="0" smtClean="0"/>
            </a:br>
            <a:r>
              <a:rPr lang="en-US" sz="3200" dirty="0" smtClean="0"/>
              <a:t>X-section, 96 hours simulation</a:t>
            </a:r>
            <a:endParaRPr lang="en-US" sz="3200" dirty="0"/>
          </a:p>
        </p:txBody>
      </p:sp>
      <p:pic>
        <p:nvPicPr>
          <p:cNvPr id="3" name="PlanviewSalinity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724" y="1343024"/>
            <a:ext cx="7422776" cy="48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018"/>
          <a:stretch/>
        </p:blipFill>
        <p:spPr>
          <a:xfrm>
            <a:off x="0" y="1814895"/>
            <a:ext cx="9144000" cy="51344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Model estimates for different river discharges</a:t>
            </a:r>
            <a:br>
              <a:rPr lang="en-US" sz="3600" dirty="0" smtClean="0"/>
            </a:br>
            <a:r>
              <a:rPr lang="en-US" sz="3600" dirty="0" smtClean="0"/>
              <a:t>Salinity and velocity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764348" y="1456141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by </a:t>
            </a:r>
            <a:r>
              <a:rPr lang="en-US" i="1" dirty="0" err="1" smtClean="0"/>
              <a:t>Fei</a:t>
            </a:r>
            <a:r>
              <a:rPr lang="en-US" i="1" dirty="0" smtClean="0"/>
              <a:t> Ye, VIMS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0508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0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Suspended Sediment Concentration</a:t>
            </a:r>
            <a:br>
              <a:rPr lang="en-US" sz="3200" dirty="0" smtClean="0"/>
            </a:br>
            <a:r>
              <a:rPr lang="en-US" sz="3200" dirty="0" err="1" smtClean="0"/>
              <a:t>Planview</a:t>
            </a:r>
            <a:r>
              <a:rPr lang="en-US" sz="3200" dirty="0" smtClean="0"/>
              <a:t>, 96 hours simulation</a:t>
            </a:r>
            <a:endParaRPr lang="en-US" sz="3200" dirty="0"/>
          </a:p>
        </p:txBody>
      </p:sp>
      <p:pic>
        <p:nvPicPr>
          <p:cNvPr id="3" name="Planview_slowsettling_mud001riverplume2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046" y="1359273"/>
            <a:ext cx="7835153" cy="51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9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Model 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896" y="1948588"/>
            <a:ext cx="4291174" cy="4130248"/>
          </a:xfrm>
        </p:spPr>
        <p:txBody>
          <a:bodyPr>
            <a:normAutofit fontScale="40000" lnSpcReduction="20000"/>
          </a:bodyPr>
          <a:lstStyle/>
          <a:p>
            <a:r>
              <a:rPr lang="en-US" sz="2500" dirty="0" smtClean="0"/>
              <a:t>Introduction to WMT and Panoply</a:t>
            </a:r>
          </a:p>
          <a:p>
            <a:r>
              <a:rPr lang="en-US" sz="2500" dirty="0" err="1" smtClean="0"/>
              <a:t>HydroTrend</a:t>
            </a:r>
            <a:endParaRPr lang="en-US" sz="2500" dirty="0" smtClean="0"/>
          </a:p>
          <a:p>
            <a:r>
              <a:rPr lang="en-US" sz="2500" dirty="0" err="1" smtClean="0"/>
              <a:t>HydroTrend</a:t>
            </a:r>
            <a:r>
              <a:rPr lang="en-US" sz="2500" dirty="0" smtClean="0"/>
              <a:t> and CESM input for future predictions</a:t>
            </a:r>
          </a:p>
          <a:p>
            <a:r>
              <a:rPr lang="en-US" sz="2500" dirty="0" smtClean="0"/>
              <a:t>River Plumes</a:t>
            </a:r>
          </a:p>
          <a:p>
            <a:r>
              <a:rPr lang="en-US" sz="2500" dirty="0" smtClean="0"/>
              <a:t>Coastal Evolution – Avulsion - Waves</a:t>
            </a:r>
          </a:p>
          <a:p>
            <a:r>
              <a:rPr lang="en-US" sz="2500" dirty="0" smtClean="0"/>
              <a:t>Stratigraphic modeling Sedflux2D and 3D</a:t>
            </a:r>
          </a:p>
          <a:p>
            <a:r>
              <a:rPr lang="en-US" dirty="0" smtClean="0"/>
              <a:t>Landscape Evolution Modeling with CHILD (Hillslopes, Drainage Networks, Erosion and Deposition, series of 3  labs modified from teaching material by Greg Tucker )</a:t>
            </a:r>
          </a:p>
          <a:p>
            <a:r>
              <a:rPr lang="en-US" dirty="0" smtClean="0"/>
              <a:t>TOPOFLOW hydrological modeling (3 labs)</a:t>
            </a:r>
          </a:p>
          <a:p>
            <a:r>
              <a:rPr lang="en-US" dirty="0" smtClean="0"/>
              <a:t>ROMS-Lite coastal processes (3 labs designed by Courtney Harris and Julia </a:t>
            </a:r>
            <a:r>
              <a:rPr lang="en-US" dirty="0" err="1" smtClean="0"/>
              <a:t>Moriarity</a:t>
            </a:r>
            <a:endParaRPr lang="en-US" dirty="0" smtClean="0"/>
          </a:p>
          <a:p>
            <a:r>
              <a:rPr lang="en-US" dirty="0" smtClean="0"/>
              <a:t>Permafrost Labs (3 labs  from permafrost modeling project)</a:t>
            </a:r>
            <a:endParaRPr lang="en-US" dirty="0"/>
          </a:p>
        </p:txBody>
      </p:sp>
      <p:pic>
        <p:nvPicPr>
          <p:cNvPr id="5" name="Picture 4" descr="Screen Shot 2015-05-25 at 12.5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878441"/>
            <a:ext cx="4366248" cy="44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Model Labs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880937"/>
            <a:ext cx="5537606" cy="4652211"/>
          </a:xfrm>
        </p:spPr>
      </p:pic>
    </p:spTree>
    <p:extLst>
      <p:ext uri="{BB962C8B-B14F-4D97-AF65-F5344CB8AC3E}">
        <p14:creationId xmlns:p14="http://schemas.microsoft.com/office/powerpoint/2010/main" val="967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Discussion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31838" y="2204642"/>
            <a:ext cx="581216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Community input through EKT WG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What models are next?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Which topics are next?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What about documenting output?</a:t>
            </a:r>
            <a:endParaRPr lang="en-US" dirty="0" smtClean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Community volunteering</a:t>
            </a:r>
          </a:p>
          <a:p>
            <a:endParaRPr lang="en-US" sz="2400" dirty="0" smtClean="0"/>
          </a:p>
          <a:p>
            <a:r>
              <a:rPr lang="en-US" sz="2400" dirty="0" smtClean="0"/>
              <a:t>- We are recruiting TA’s and faculty to adopt and evaluate these teaching resources</a:t>
            </a:r>
          </a:p>
        </p:txBody>
      </p:sp>
    </p:spTree>
    <p:extLst>
      <p:ext uri="{BB962C8B-B14F-4D97-AF65-F5344CB8AC3E}">
        <p14:creationId xmlns:p14="http://schemas.microsoft.com/office/powerpoint/2010/main" val="40975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Future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WMT and Dakota, develop associated teaching material</a:t>
            </a:r>
          </a:p>
          <a:p>
            <a:r>
              <a:rPr lang="en-US" dirty="0" smtClean="0"/>
              <a:t>RC-Delta, reduced complexity model of deltaic processes </a:t>
            </a:r>
          </a:p>
          <a:p>
            <a:r>
              <a:rPr lang="en-US" dirty="0" smtClean="0"/>
              <a:t>Pre- and post lab assessments</a:t>
            </a:r>
          </a:p>
          <a:p>
            <a:endParaRPr lang="en-US" dirty="0"/>
          </a:p>
          <a:p>
            <a:r>
              <a:rPr lang="en-US" dirty="0" smtClean="0"/>
              <a:t>Pathways to programming; </a:t>
            </a:r>
            <a:r>
              <a:rPr lang="en-US" dirty="0" err="1" smtClean="0"/>
              <a:t>IPython</a:t>
            </a:r>
            <a:r>
              <a:rPr lang="en-US" dirty="0" smtClean="0"/>
              <a:t> Notebooks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92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teach modeling? To  Future Citizens.</a:t>
            </a:r>
            <a:endParaRPr lang="en-US" dirty="0"/>
          </a:p>
        </p:txBody>
      </p:sp>
      <p:pic>
        <p:nvPicPr>
          <p:cNvPr id="5" name="Picture 8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9" y="1874786"/>
            <a:ext cx="2514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ic 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87" y="1874786"/>
            <a:ext cx="22383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4921" y="4707114"/>
            <a:ext cx="8588851" cy="2031325"/>
          </a:xfrm>
          <a:prstGeom prst="rect">
            <a:avLst/>
          </a:prstGeom>
          <a:solidFill>
            <a:srgbClr val="DDE9E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Essential basic elements </a:t>
            </a:r>
            <a:r>
              <a:rPr lang="en-US" dirty="0">
                <a:ea typeface="ＭＳ Ｐゴシック" charset="-128"/>
                <a:cs typeface="ＭＳ Ｐゴシック" charset="-128"/>
              </a:rPr>
              <a:t>of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the </a:t>
            </a:r>
            <a:r>
              <a:rPr lang="en-US" dirty="0">
                <a:ea typeface="ＭＳ Ｐゴシック" charset="-128"/>
                <a:cs typeface="ＭＳ Ｐゴシック" charset="-128"/>
              </a:rPr>
              <a:t>science and engineering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curriculum relate to modeling: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Asking questions and defining problems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Developing and using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‘models’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Analyzing </a:t>
            </a:r>
            <a:r>
              <a:rPr lang="en-US" dirty="0">
                <a:ea typeface="ＭＳ Ｐゴシック" charset="-128"/>
                <a:cs typeface="ＭＳ Ｐゴシック" charset="-128"/>
              </a:rPr>
              <a:t>and interpreting data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Using mathematics,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information and </a:t>
            </a:r>
            <a:r>
              <a:rPr lang="en-US" dirty="0">
                <a:ea typeface="ＭＳ Ｐゴシック" charset="-128"/>
                <a:cs typeface="ＭＳ Ｐゴシック" charset="-128"/>
              </a:rPr>
              <a:t>computer technology and computational thinking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Constructing explanations and designing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solutions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2017: emphasis on targeted lesson material, flexibility and online resources.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02" y="1786557"/>
            <a:ext cx="2953835" cy="26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each modeling to Future Earth Scientists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77289" y="2586806"/>
            <a:ext cx="3895725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/>
              <a:t>Modeling is imperative to forecasting </a:t>
            </a:r>
            <a:r>
              <a:rPr lang="en-US" sz="1800" dirty="0"/>
              <a:t>the behavior of a complex and evolving Earth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21" y="4826675"/>
            <a:ext cx="8588851" cy="2031325"/>
          </a:xfrm>
          <a:prstGeom prst="rect">
            <a:avLst/>
          </a:prstGeom>
          <a:solidFill>
            <a:srgbClr val="DDE9E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Geoscience research nowadays heavily uses models: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Asking questions and defining problems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Developing and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using codes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Planning and carrying out investigations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Analyzing and interpreting data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Using mathematics,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information and </a:t>
            </a:r>
            <a:r>
              <a:rPr lang="en-US" dirty="0">
                <a:ea typeface="ＭＳ Ｐゴシック" charset="-128"/>
                <a:cs typeface="ＭＳ Ｐゴシック" charset="-128"/>
              </a:rPr>
              <a:t>computer technology and computational thinking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  <a:cs typeface="ＭＳ Ｐゴシック" charset="-128"/>
              </a:rPr>
              <a:t>Constructing explanations and designing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solutions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waveheightKatrina_wavewatc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695040"/>
            <a:ext cx="3131635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outcomes of modeling 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78" y="2342586"/>
            <a:ext cx="9106387" cy="3992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Awareness of models versus instrumental data</a:t>
            </a:r>
          </a:p>
          <a:p>
            <a:r>
              <a:rPr lang="en-US" dirty="0" smtClean="0"/>
              <a:t>Awareness of simplification, assumptions and uncertainty in models</a:t>
            </a:r>
            <a:endParaRPr lang="en-US" dirty="0"/>
          </a:p>
          <a:p>
            <a:r>
              <a:rPr lang="en-US" dirty="0" smtClean="0"/>
              <a:t>Explore possible outcomes of a system under different parameters</a:t>
            </a:r>
          </a:p>
          <a:p>
            <a:r>
              <a:rPr lang="en-US" dirty="0" smtClean="0"/>
              <a:t>Describe feedbacks in coupled systems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Computing skills – </a:t>
            </a:r>
            <a:r>
              <a:rPr lang="en-US" dirty="0" smtClean="0"/>
              <a:t>basic familiarity </a:t>
            </a:r>
            <a:r>
              <a:rPr lang="en-US" dirty="0" smtClean="0"/>
              <a:t>with HPCC procedures</a:t>
            </a:r>
          </a:p>
          <a:p>
            <a:r>
              <a:rPr lang="en-US" dirty="0" smtClean="0"/>
              <a:t>Efficacy with </a:t>
            </a:r>
            <a:r>
              <a:rPr lang="en-US" dirty="0" err="1" smtClean="0"/>
              <a:t>NetCDF</a:t>
            </a:r>
            <a:r>
              <a:rPr lang="en-US" dirty="0" smtClean="0"/>
              <a:t> File format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8790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WMT for teaching</a:t>
            </a:r>
            <a:endParaRPr lang="en-US" dirty="0"/>
          </a:p>
        </p:txBody>
      </p:sp>
      <p:pic>
        <p:nvPicPr>
          <p:cNvPr id="4" name="Picture 3" descr="delta_dataanaly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924378"/>
            <a:ext cx="1931969" cy="1365936"/>
          </a:xfrm>
          <a:prstGeom prst="rect">
            <a:avLst/>
          </a:prstGeom>
        </p:spPr>
      </p:pic>
      <p:pic>
        <p:nvPicPr>
          <p:cNvPr id="6" name="Picture 5" descr="rivernetwork_analys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3531232"/>
            <a:ext cx="2740914" cy="1987163"/>
          </a:xfrm>
          <a:prstGeom prst="rect">
            <a:avLst/>
          </a:prstGeom>
        </p:spPr>
      </p:pic>
      <p:pic>
        <p:nvPicPr>
          <p:cNvPr id="7" name="Picture 6" descr="320px-Csdms2011annualmeeting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01" y="1924378"/>
            <a:ext cx="3225115" cy="2418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5840" y="4445312"/>
            <a:ext cx="5869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CSDMS members and &gt; 150 graduate students have been exposed to CSDMS </a:t>
            </a:r>
            <a:r>
              <a:rPr lang="en-US" dirty="0"/>
              <a:t>M</a:t>
            </a:r>
            <a:r>
              <a:rPr lang="en-US" dirty="0" smtClean="0"/>
              <a:t>odeling Tool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CSDMS clinics from 2010 to now.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CU graduate course on Earth Surface Process modeling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NCED SIESD 1 or 2-day clinics from 2011-now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We now use the WMT, the web-based tool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Modeling Tool</a:t>
            </a:r>
            <a:endParaRPr lang="en-US" dirty="0"/>
          </a:p>
        </p:txBody>
      </p:sp>
      <p:pic>
        <p:nvPicPr>
          <p:cNvPr id="9" name="Picture 8" descr="SelectPermafrostModeling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82" y="1685997"/>
            <a:ext cx="6766370" cy="46207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41438" y="6248116"/>
            <a:ext cx="5169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csdms.colorado.edu</a:t>
            </a:r>
            <a:r>
              <a:rPr lang="en-US" sz="2800" dirty="0"/>
              <a:t>/</a:t>
            </a:r>
            <a:r>
              <a:rPr lang="en-US" sz="2800" dirty="0" err="1"/>
              <a:t>wmt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4656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between WMT and wiki</a:t>
            </a:r>
            <a:endParaRPr lang="en-US" dirty="0"/>
          </a:p>
        </p:txBody>
      </p:sp>
      <p:pic>
        <p:nvPicPr>
          <p:cNvPr id="7" name="Picture 6" descr="pathtomodelhelp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82" y="2636290"/>
            <a:ext cx="7746897" cy="402042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963869" y="4978358"/>
            <a:ext cx="374209" cy="1134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3198" y="4609026"/>
            <a:ext cx="109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here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37829" y="5409286"/>
            <a:ext cx="3243137" cy="24948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Custom 3">
      <a:dk1>
        <a:sysClr val="windowText" lastClr="000000"/>
      </a:dk1>
      <a:lt1>
        <a:sysClr val="window" lastClr="FFFFFF"/>
      </a:lt1>
      <a:dk2>
        <a:srgbClr val="030839"/>
      </a:dk2>
      <a:lt2>
        <a:srgbClr val="CCD1B9"/>
      </a:lt2>
      <a:accent1>
        <a:srgbClr val="24564F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2857</TotalTime>
  <Words>1210</Words>
  <Application>Microsoft Macintosh PowerPoint</Application>
  <PresentationFormat>On-screen Show (4:3)</PresentationFormat>
  <Paragraphs>192</Paragraphs>
  <Slides>37</Slides>
  <Notes>1</Notes>
  <HiddenSlides>4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Corbel</vt:lpstr>
      <vt:lpstr>ＭＳ Ｐゴシック</vt:lpstr>
      <vt:lpstr>Wingdings</vt:lpstr>
      <vt:lpstr>Arial</vt:lpstr>
      <vt:lpstr>Spectrum</vt:lpstr>
      <vt:lpstr>Bringing CSDMS Models into the Classroom</vt:lpstr>
      <vt:lpstr>Agenda</vt:lpstr>
      <vt:lpstr>Vision</vt:lpstr>
      <vt:lpstr>Why teach modeling? To  Future Citizens.</vt:lpstr>
      <vt:lpstr>Teach modeling to Future Earth Scientists</vt:lpstr>
      <vt:lpstr>Learning outcomes of modeling labs</vt:lpstr>
      <vt:lpstr>Using WMT for teaching</vt:lpstr>
      <vt:lpstr>Web Modeling Tool</vt:lpstr>
      <vt:lpstr>Integration between WMT and wiki</vt:lpstr>
      <vt:lpstr>Model Help?</vt:lpstr>
      <vt:lpstr>Model Help?</vt:lpstr>
      <vt:lpstr>Existing Model Labs</vt:lpstr>
      <vt:lpstr>Model Labs</vt:lpstr>
      <vt:lpstr>Logistics/classroom management</vt:lpstr>
      <vt:lpstr>Example of a Model Lab</vt:lpstr>
      <vt:lpstr>Visualize Output Files</vt:lpstr>
      <vt:lpstr>Demonstration of WMT features</vt:lpstr>
      <vt:lpstr>Open Example CEM+Waves+Avulsion</vt:lpstr>
      <vt:lpstr>Parameter Setup</vt:lpstr>
      <vt:lpstr>More information on Model</vt:lpstr>
      <vt:lpstr>Simulation Status</vt:lpstr>
      <vt:lpstr>Hands-on Model Lab</vt:lpstr>
      <vt:lpstr>What is ROMS-Lite?</vt:lpstr>
      <vt:lpstr>ROMS-Lite is based on RiverPlume 2</vt:lpstr>
      <vt:lpstr>Visualize NetCDF files with Panoply</vt:lpstr>
      <vt:lpstr>Hands-on Model Lab</vt:lpstr>
      <vt:lpstr>PowerPoint Presentation</vt:lpstr>
      <vt:lpstr>ROMS Vertical Grid</vt:lpstr>
      <vt:lpstr>ROMS’  Vertical Grid</vt:lpstr>
      <vt:lpstr>Hands-on Model Lab (1)</vt:lpstr>
      <vt:lpstr>Salinity at the River Mouth X-section, 96 hours simulation</vt:lpstr>
      <vt:lpstr>Model estimates for different river discharges Salinity and velocity</vt:lpstr>
      <vt:lpstr>Suspended Sediment Concentration Planview, 96 hours simulation</vt:lpstr>
      <vt:lpstr>Available Model Labs</vt:lpstr>
      <vt:lpstr>Available Model Labs</vt:lpstr>
      <vt:lpstr>Questions and Discussion</vt:lpstr>
      <vt:lpstr>A couple of Future Developments</vt:lpstr>
    </vt:vector>
  </TitlesOfParts>
  <Company>Univ of CO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with WMT</dc:title>
  <dc:creator>Irina Overeem</dc:creator>
  <cp:lastModifiedBy>Microsoft Office User</cp:lastModifiedBy>
  <cp:revision>170</cp:revision>
  <dcterms:created xsi:type="dcterms:W3CDTF">2014-05-16T17:55:36Z</dcterms:created>
  <dcterms:modified xsi:type="dcterms:W3CDTF">2017-05-23T13:55:51Z</dcterms:modified>
</cp:coreProperties>
</file>