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1" r:id="rId2"/>
    <p:sldMasterId id="2147483714" r:id="rId3"/>
    <p:sldMasterId id="2147483726" r:id="rId4"/>
    <p:sldMasterId id="2147483742" r:id="rId5"/>
  </p:sldMasterIdLst>
  <p:notesMasterIdLst>
    <p:notesMasterId r:id="rId36"/>
  </p:notesMasterIdLst>
  <p:sldIdLst>
    <p:sldId id="258" r:id="rId6"/>
    <p:sldId id="361" r:id="rId7"/>
    <p:sldId id="362" r:id="rId8"/>
    <p:sldId id="363" r:id="rId9"/>
    <p:sldId id="364" r:id="rId10"/>
    <p:sldId id="406" r:id="rId11"/>
    <p:sldId id="365" r:id="rId12"/>
    <p:sldId id="366" r:id="rId13"/>
    <p:sldId id="265" r:id="rId14"/>
    <p:sldId id="386" r:id="rId15"/>
    <p:sldId id="352" r:id="rId16"/>
    <p:sldId id="367" r:id="rId17"/>
    <p:sldId id="368" r:id="rId18"/>
    <p:sldId id="369" r:id="rId19"/>
    <p:sldId id="377" r:id="rId20"/>
    <p:sldId id="379" r:id="rId21"/>
    <p:sldId id="380" r:id="rId22"/>
    <p:sldId id="394" r:id="rId23"/>
    <p:sldId id="395" r:id="rId24"/>
    <p:sldId id="399" r:id="rId25"/>
    <p:sldId id="400" r:id="rId26"/>
    <p:sldId id="401" r:id="rId27"/>
    <p:sldId id="402" r:id="rId28"/>
    <p:sldId id="396" r:id="rId29"/>
    <p:sldId id="405" r:id="rId30"/>
    <p:sldId id="389" r:id="rId31"/>
    <p:sldId id="290" r:id="rId32"/>
    <p:sldId id="398" r:id="rId33"/>
    <p:sldId id="293" r:id="rId34"/>
    <p:sldId id="40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fano" initials="S" lastIdx="4" clrIdx="0">
    <p:extLst>
      <p:ext uri="{19B8F6BF-5375-455C-9EA6-DF929625EA0E}">
        <p15:presenceInfo xmlns:p15="http://schemas.microsoft.com/office/powerpoint/2012/main" userId="Stef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CC3300"/>
    <a:srgbClr val="FFFF99"/>
    <a:srgbClr val="CC6600"/>
    <a:srgbClr val="FF9966"/>
    <a:srgbClr val="FFCC66"/>
    <a:srgbClr val="FFCCCC"/>
    <a:srgbClr val="996633"/>
    <a:srgbClr val="FFCA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09" autoAdjust="0"/>
    <p:restoredTop sz="94660"/>
  </p:normalViewPr>
  <p:slideViewPr>
    <p:cSldViewPr snapToGrid="0">
      <p:cViewPr varScale="1">
        <p:scale>
          <a:sx n="63" d="100"/>
          <a:sy n="63" d="100"/>
        </p:scale>
        <p:origin x="5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image" Target="../media/image1.jpeg"/><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100" baseline="0">
                <a:solidFill>
                  <a:schemeClr val="accent6">
                    <a:lumMod val="20000"/>
                    <a:lumOff val="80000"/>
                  </a:schemeClr>
                </a:solidFill>
                <a:effectLst>
                  <a:outerShdw blurRad="50800" dist="38100" dir="5400000" algn="t" rotWithShape="0">
                    <a:prstClr val="black">
                      <a:alpha val="40000"/>
                    </a:prstClr>
                  </a:outerShdw>
                </a:effectLst>
                <a:latin typeface="+mn-lt"/>
                <a:ea typeface="+mn-ea"/>
                <a:cs typeface="+mn-cs"/>
              </a:defRPr>
            </a:pPr>
            <a:r>
              <a:rPr lang="en-US" sz="2400" dirty="0" smtClean="0">
                <a:solidFill>
                  <a:schemeClr val="accent6">
                    <a:lumMod val="20000"/>
                    <a:lumOff val="80000"/>
                  </a:schemeClr>
                </a:solidFill>
              </a:rPr>
              <a:t>Potential Users</a:t>
            </a:r>
            <a:endParaRPr lang="en-US" sz="2400" dirty="0">
              <a:solidFill>
                <a:schemeClr val="accent6">
                  <a:lumMod val="20000"/>
                  <a:lumOff val="80000"/>
                </a:schemeClr>
              </a:solidFill>
            </a:endParaRPr>
          </a:p>
        </c:rich>
      </c:tx>
      <c:layout>
        <c:manualLayout>
          <c:xMode val="edge"/>
          <c:yMode val="edge"/>
          <c:x val="0.38009724530466371"/>
          <c:y val="1.3128723520412453E-2"/>
        </c:manualLayout>
      </c:layout>
      <c:overlay val="0"/>
      <c:spPr>
        <a:noFill/>
        <a:ln>
          <a:noFill/>
        </a:ln>
        <a:effectLst/>
      </c:spPr>
      <c:txPr>
        <a:bodyPr rot="0" spcFirstLastPara="1" vertOverflow="ellipsis" vert="horz" wrap="square" anchor="ctr" anchorCtr="1"/>
        <a:lstStyle/>
        <a:p>
          <a:pPr>
            <a:defRPr sz="2400" b="1" i="0" u="none" strike="noStrike" kern="1200" spc="100" baseline="0">
              <a:solidFill>
                <a:schemeClr val="accent6">
                  <a:lumMod val="20000"/>
                  <a:lumOff val="80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Foglio1!$B$1</c:f>
              <c:strCache>
                <c:ptCount val="1"/>
                <c:pt idx="0">
                  <c:v>Discoverability</c:v>
                </c:pt>
              </c:strCache>
            </c:strRef>
          </c:tx>
          <c:spPr>
            <a:blipFill rotWithShape="1">
              <a:blip xmlns:r="http://schemas.openxmlformats.org/officeDocument/2006/relationships" r:embed="rId3">
                <a:duotone>
                  <a:schemeClr val="accent1">
                    <a:tint val="98000"/>
                    <a:lumMod val="102000"/>
                  </a:schemeClr>
                  <a:schemeClr val="accent1">
                    <a:shade val="98000"/>
                    <a:lumMod val="98000"/>
                  </a:schemeClr>
                </a:duotone>
              </a:blip>
              <a:tile tx="0" ty="0" sx="100000" sy="100000" flip="none" algn="tl"/>
            </a:blipFill>
            <a:ln>
              <a:noFill/>
            </a:ln>
            <a:effectLst>
              <a:innerShdw blurRad="63500" dist="25400" dir="13500000">
                <a:srgbClr val="000000">
                  <a:alpha val="75000"/>
                </a:srgb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Foglio1!$A$2:$A$5</c:f>
              <c:strCache>
                <c:ptCount val="4"/>
                <c:pt idx="0">
                  <c:v>Indexes</c:v>
                </c:pt>
                <c:pt idx="1">
                  <c:v>Indicators</c:v>
                </c:pt>
                <c:pt idx="2">
                  <c:v>Essential Variables</c:v>
                </c:pt>
                <c:pt idx="3">
                  <c:v>Observations</c:v>
                </c:pt>
              </c:strCache>
            </c:strRef>
          </c:cat>
          <c:val>
            <c:numRef>
              <c:f>Foglio1!$B$2:$B$5</c:f>
              <c:numCache>
                <c:formatCode>General</c:formatCode>
                <c:ptCount val="4"/>
              </c:numCache>
            </c:numRef>
          </c:val>
        </c:ser>
        <c:ser>
          <c:idx val="1"/>
          <c:order val="1"/>
          <c:tx>
            <c:strRef>
              <c:f>Foglio1!$C$1</c:f>
              <c:strCache>
                <c:ptCount val="1"/>
                <c:pt idx="0">
                  <c:v>Accessability</c:v>
                </c:pt>
              </c:strCache>
            </c:strRef>
          </c:tx>
          <c:spPr>
            <a:blipFill rotWithShape="1">
              <a:blip xmlns:r="http://schemas.openxmlformats.org/officeDocument/2006/relationships" r:embed="rId3">
                <a:duotone>
                  <a:schemeClr val="accent2">
                    <a:tint val="98000"/>
                    <a:lumMod val="102000"/>
                  </a:schemeClr>
                  <a:schemeClr val="accent2">
                    <a:shade val="98000"/>
                    <a:lumMod val="98000"/>
                  </a:schemeClr>
                </a:duotone>
              </a:blip>
              <a:tile tx="0" ty="0" sx="100000" sy="100000" flip="none" algn="tl"/>
            </a:blipFill>
            <a:ln>
              <a:noFill/>
            </a:ln>
            <a:effectLst>
              <a:innerShdw blurRad="63500" dist="25400" dir="13500000">
                <a:srgbClr val="000000">
                  <a:alpha val="75000"/>
                </a:srgbClr>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Foglio1!$A$2:$A$5</c:f>
              <c:strCache>
                <c:ptCount val="4"/>
                <c:pt idx="0">
                  <c:v>Indexes</c:v>
                </c:pt>
                <c:pt idx="1">
                  <c:v>Indicators</c:v>
                </c:pt>
                <c:pt idx="2">
                  <c:v>Essential Variables</c:v>
                </c:pt>
                <c:pt idx="3">
                  <c:v>Observations</c:v>
                </c:pt>
              </c:strCache>
            </c:strRef>
          </c:cat>
          <c:val>
            <c:numRef>
              <c:f>Foglio1!$C$2:$C$5</c:f>
              <c:numCache>
                <c:formatCode>General</c:formatCode>
                <c:ptCount val="4"/>
              </c:numCache>
            </c:numRef>
          </c:val>
        </c:ser>
        <c:dLbls>
          <c:showLegendKey val="0"/>
          <c:showVal val="1"/>
          <c:showCatName val="0"/>
          <c:showSerName val="0"/>
          <c:showPercent val="0"/>
          <c:showBubbleSize val="0"/>
        </c:dLbls>
        <c:gapWidth val="150"/>
        <c:overlap val="-25"/>
        <c:axId val="-1549572560"/>
        <c:axId val="-1549575280"/>
      </c:barChart>
      <c:lineChart>
        <c:grouping val="standard"/>
        <c:varyColors val="0"/>
        <c:ser>
          <c:idx val="2"/>
          <c:order val="2"/>
          <c:tx>
            <c:strRef>
              <c:f>Foglio1!$D$1</c:f>
              <c:strCache>
                <c:ptCount val="1"/>
                <c:pt idx="0">
                  <c:v>Re-usability</c:v>
                </c:pt>
              </c:strCache>
            </c:strRef>
          </c:tx>
          <c:spPr>
            <a:ln w="34925" cap="rnd">
              <a:solidFill>
                <a:schemeClr val="accent3"/>
              </a:solidFill>
              <a:round/>
            </a:ln>
            <a:effectLst>
              <a:innerShdw blurRad="63500" dist="25400" dir="13500000">
                <a:srgbClr val="000000">
                  <a:alpha val="75000"/>
                </a:srgbClr>
              </a:inn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Foglio1!$A$2:$A$5</c:f>
              <c:strCache>
                <c:ptCount val="4"/>
                <c:pt idx="0">
                  <c:v>Indexes</c:v>
                </c:pt>
                <c:pt idx="1">
                  <c:v>Indicators</c:v>
                </c:pt>
                <c:pt idx="2">
                  <c:v>Essential Variables</c:v>
                </c:pt>
                <c:pt idx="3">
                  <c:v>Observations</c:v>
                </c:pt>
              </c:strCache>
            </c:strRef>
          </c:cat>
          <c:val>
            <c:numRef>
              <c:f>Foglio1!$D$2:$D$5</c:f>
              <c:numCache>
                <c:formatCode>General</c:formatCode>
                <c:ptCount val="4"/>
              </c:numCache>
            </c:numRef>
          </c:val>
          <c:smooth val="0"/>
        </c:ser>
        <c:dLbls>
          <c:showLegendKey val="0"/>
          <c:showVal val="1"/>
          <c:showCatName val="0"/>
          <c:showSerName val="0"/>
          <c:showPercent val="0"/>
          <c:showBubbleSize val="0"/>
        </c:dLbls>
        <c:marker val="1"/>
        <c:smooth val="0"/>
        <c:axId val="-1549572560"/>
        <c:axId val="-1549575280"/>
      </c:lineChart>
      <c:catAx>
        <c:axId val="-1549572560"/>
        <c:scaling>
          <c:orientation val="minMax"/>
        </c:scaling>
        <c:delete val="0"/>
        <c:axPos val="b"/>
        <c:numFmt formatCode="General" sourceLinked="1"/>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49575280"/>
        <c:crossesAt val="0"/>
        <c:auto val="0"/>
        <c:lblAlgn val="ctr"/>
        <c:lblOffset val="100"/>
        <c:noMultiLvlLbl val="0"/>
      </c:catAx>
      <c:valAx>
        <c:axId val="-1549575280"/>
        <c:scaling>
          <c:orientation val="minMax"/>
        </c:scaling>
        <c:delete val="0"/>
        <c:axPos val="l"/>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5495725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F62F4C-059F-455D-AEB8-81B77D9E7617}"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916ECBC9-EAB1-4E4A-8BAE-4DB1494C663E}">
      <dgm:prSet phldrT="[Testo]"/>
      <dgm:spPr/>
      <dgm:t>
        <a:bodyPr/>
        <a:lstStyle/>
        <a:p>
          <a:r>
            <a:rPr lang="en-US" dirty="0" smtClean="0"/>
            <a:t>GEOSS</a:t>
          </a:r>
          <a:endParaRPr lang="en-US" dirty="0"/>
        </a:p>
      </dgm:t>
    </dgm:pt>
    <dgm:pt modelId="{6B2AD14E-1FBB-4A70-A67D-CA96EC748146}" type="parTrans" cxnId="{A7B9C596-08F7-4A19-9EFF-0D001CD7221D}">
      <dgm:prSet/>
      <dgm:spPr/>
      <dgm:t>
        <a:bodyPr/>
        <a:lstStyle/>
        <a:p>
          <a:endParaRPr lang="en-US"/>
        </a:p>
      </dgm:t>
    </dgm:pt>
    <dgm:pt modelId="{4C70D667-E682-4E78-A28C-F3E5BBA41095}" type="sibTrans" cxnId="{A7B9C596-08F7-4A19-9EFF-0D001CD7221D}">
      <dgm:prSet/>
      <dgm:spPr/>
      <dgm:t>
        <a:bodyPr/>
        <a:lstStyle/>
        <a:p>
          <a:endParaRPr lang="en-US"/>
        </a:p>
      </dgm:t>
    </dgm:pt>
    <dgm:pt modelId="{9569EC0B-A56C-4E86-AD8F-C70322F129FF}">
      <dgm:prSet phldrT="[Testo]" custT="1"/>
      <dgm:spPr/>
      <dgm:t>
        <a:bodyPr/>
        <a:lstStyle/>
        <a:p>
          <a:r>
            <a:rPr lang="en-US" sz="2000" dirty="0" smtClean="0"/>
            <a:t>Users</a:t>
          </a:r>
          <a:endParaRPr lang="en-US" sz="2000" dirty="0"/>
        </a:p>
      </dgm:t>
    </dgm:pt>
    <dgm:pt modelId="{D58108FB-C7DD-46F3-8982-DB7C367101D6}" type="parTrans" cxnId="{25514740-DBD9-46B3-B8C9-25A0C9D135D9}">
      <dgm:prSet/>
      <dgm:spPr/>
      <dgm:t>
        <a:bodyPr/>
        <a:lstStyle/>
        <a:p>
          <a:endParaRPr lang="en-US"/>
        </a:p>
      </dgm:t>
    </dgm:pt>
    <dgm:pt modelId="{570CBF19-49E9-4298-B434-110F42CD9CB8}" type="sibTrans" cxnId="{25514740-DBD9-46B3-B8C9-25A0C9D135D9}">
      <dgm:prSet/>
      <dgm:spPr/>
      <dgm:t>
        <a:bodyPr/>
        <a:lstStyle/>
        <a:p>
          <a:endParaRPr lang="en-US"/>
        </a:p>
      </dgm:t>
    </dgm:pt>
    <dgm:pt modelId="{CF2E17CA-045B-4A19-8080-980FACCCF7CB}">
      <dgm:prSet phldrT="[Testo]" custT="1"/>
      <dgm:spPr/>
      <dgm:t>
        <a:bodyPr/>
        <a:lstStyle/>
        <a:p>
          <a:endParaRPr lang="en-US" sz="2000" dirty="0"/>
        </a:p>
      </dgm:t>
    </dgm:pt>
    <dgm:pt modelId="{15837CE1-22DB-4F98-B381-F095A69FA948}" type="parTrans" cxnId="{66319F89-273E-4D20-B15E-343FF2B5AFAF}">
      <dgm:prSet/>
      <dgm:spPr/>
      <dgm:t>
        <a:bodyPr/>
        <a:lstStyle/>
        <a:p>
          <a:endParaRPr lang="en-US"/>
        </a:p>
      </dgm:t>
    </dgm:pt>
    <dgm:pt modelId="{0AD250B8-04B1-41BF-A81D-1484E34DBF49}" type="sibTrans" cxnId="{66319F89-273E-4D20-B15E-343FF2B5AFAF}">
      <dgm:prSet/>
      <dgm:spPr/>
      <dgm:t>
        <a:bodyPr/>
        <a:lstStyle/>
        <a:p>
          <a:endParaRPr lang="en-US"/>
        </a:p>
      </dgm:t>
    </dgm:pt>
    <dgm:pt modelId="{C5726690-305F-47F1-9522-1365C061606B}">
      <dgm:prSet phldrT="[Testo]" custT="1"/>
      <dgm:spPr/>
      <dgm:t>
        <a:bodyPr/>
        <a:lstStyle/>
        <a:p>
          <a:endParaRPr lang="en-US" sz="2000" dirty="0"/>
        </a:p>
      </dgm:t>
    </dgm:pt>
    <dgm:pt modelId="{D0DB701A-8974-4D89-B552-86CCEAB9AA17}" type="parTrans" cxnId="{63DBC9C3-4DF0-4896-8F99-825B9F7E9B70}">
      <dgm:prSet/>
      <dgm:spPr/>
      <dgm:t>
        <a:bodyPr/>
        <a:lstStyle/>
        <a:p>
          <a:endParaRPr lang="en-US"/>
        </a:p>
      </dgm:t>
    </dgm:pt>
    <dgm:pt modelId="{C56DD0AD-BE62-43F6-8C5F-9E5C0CF011C4}" type="sibTrans" cxnId="{63DBC9C3-4DF0-4896-8F99-825B9F7E9B70}">
      <dgm:prSet/>
      <dgm:spPr/>
      <dgm:t>
        <a:bodyPr/>
        <a:lstStyle/>
        <a:p>
          <a:endParaRPr lang="en-US"/>
        </a:p>
      </dgm:t>
    </dgm:pt>
    <dgm:pt modelId="{EB50E7D2-A574-48BE-AC42-9C595355B0E7}" type="pres">
      <dgm:prSet presAssocID="{1CF62F4C-059F-455D-AEB8-81B77D9E7617}" presName="Name0" presStyleCnt="0">
        <dgm:presLayoutVars>
          <dgm:chMax val="1"/>
          <dgm:dir/>
          <dgm:animLvl val="ctr"/>
          <dgm:resizeHandles val="exact"/>
        </dgm:presLayoutVars>
      </dgm:prSet>
      <dgm:spPr/>
      <dgm:t>
        <a:bodyPr/>
        <a:lstStyle/>
        <a:p>
          <a:endParaRPr lang="en-US"/>
        </a:p>
      </dgm:t>
    </dgm:pt>
    <dgm:pt modelId="{5BC4C310-EECF-4F03-BDE0-DD9ABE3FB6A6}" type="pres">
      <dgm:prSet presAssocID="{916ECBC9-EAB1-4E4A-8BAE-4DB1494C663E}" presName="centerShape" presStyleLbl="node0" presStyleIdx="0" presStyleCnt="1"/>
      <dgm:spPr/>
      <dgm:t>
        <a:bodyPr/>
        <a:lstStyle/>
        <a:p>
          <a:endParaRPr lang="en-US"/>
        </a:p>
      </dgm:t>
    </dgm:pt>
    <dgm:pt modelId="{0EBAB42D-F797-436E-87B6-6D89B9872D62}" type="pres">
      <dgm:prSet presAssocID="{9569EC0B-A56C-4E86-AD8F-C70322F129FF}" presName="node" presStyleLbl="node1" presStyleIdx="0" presStyleCnt="3" custScaleX="137128" custScaleY="132086">
        <dgm:presLayoutVars>
          <dgm:bulletEnabled val="1"/>
        </dgm:presLayoutVars>
      </dgm:prSet>
      <dgm:spPr/>
      <dgm:t>
        <a:bodyPr/>
        <a:lstStyle/>
        <a:p>
          <a:endParaRPr lang="en-US"/>
        </a:p>
      </dgm:t>
    </dgm:pt>
    <dgm:pt modelId="{6394CB10-A07E-4979-A87B-0B651F12BF5A}" type="pres">
      <dgm:prSet presAssocID="{9569EC0B-A56C-4E86-AD8F-C70322F129FF}" presName="dummy" presStyleCnt="0"/>
      <dgm:spPr/>
    </dgm:pt>
    <dgm:pt modelId="{FAAC0E2B-582C-4764-923D-87688BE7750F}" type="pres">
      <dgm:prSet presAssocID="{570CBF19-49E9-4298-B434-110F42CD9CB8}" presName="sibTrans" presStyleLbl="sibTrans2D1" presStyleIdx="0" presStyleCnt="3"/>
      <dgm:spPr/>
      <dgm:t>
        <a:bodyPr/>
        <a:lstStyle/>
        <a:p>
          <a:endParaRPr lang="en-US"/>
        </a:p>
      </dgm:t>
    </dgm:pt>
    <dgm:pt modelId="{72D3F4E6-20ED-4D53-9EFD-577ED1EF6488}" type="pres">
      <dgm:prSet presAssocID="{CF2E17CA-045B-4A19-8080-980FACCCF7CB}" presName="node" presStyleLbl="node1" presStyleIdx="1" presStyleCnt="3" custScaleX="137128" custScaleY="132086">
        <dgm:presLayoutVars>
          <dgm:bulletEnabled val="1"/>
        </dgm:presLayoutVars>
      </dgm:prSet>
      <dgm:spPr/>
      <dgm:t>
        <a:bodyPr/>
        <a:lstStyle/>
        <a:p>
          <a:endParaRPr lang="en-US"/>
        </a:p>
      </dgm:t>
    </dgm:pt>
    <dgm:pt modelId="{8A728DF1-567F-4F33-AE6B-807199E39E5C}" type="pres">
      <dgm:prSet presAssocID="{CF2E17CA-045B-4A19-8080-980FACCCF7CB}" presName="dummy" presStyleCnt="0"/>
      <dgm:spPr/>
    </dgm:pt>
    <dgm:pt modelId="{496960D8-FCF5-422F-92B0-9A03D0FFCA14}" type="pres">
      <dgm:prSet presAssocID="{0AD250B8-04B1-41BF-A81D-1484E34DBF49}" presName="sibTrans" presStyleLbl="sibTrans2D1" presStyleIdx="1" presStyleCnt="3"/>
      <dgm:spPr/>
      <dgm:t>
        <a:bodyPr/>
        <a:lstStyle/>
        <a:p>
          <a:endParaRPr lang="en-US"/>
        </a:p>
      </dgm:t>
    </dgm:pt>
    <dgm:pt modelId="{D83885D3-12D6-4866-BD35-15094BDFBD2F}" type="pres">
      <dgm:prSet presAssocID="{C5726690-305F-47F1-9522-1365C061606B}" presName="node" presStyleLbl="node1" presStyleIdx="2" presStyleCnt="3" custScaleX="137128" custScaleY="132086">
        <dgm:presLayoutVars>
          <dgm:bulletEnabled val="1"/>
        </dgm:presLayoutVars>
      </dgm:prSet>
      <dgm:spPr/>
      <dgm:t>
        <a:bodyPr/>
        <a:lstStyle/>
        <a:p>
          <a:endParaRPr lang="en-US"/>
        </a:p>
      </dgm:t>
    </dgm:pt>
    <dgm:pt modelId="{45A50827-CF94-432B-83D6-57ADE871CDAA}" type="pres">
      <dgm:prSet presAssocID="{C5726690-305F-47F1-9522-1365C061606B}" presName="dummy" presStyleCnt="0"/>
      <dgm:spPr/>
    </dgm:pt>
    <dgm:pt modelId="{DEACC2D0-DDB3-4D00-AC6C-01A9B8AB86EC}" type="pres">
      <dgm:prSet presAssocID="{C56DD0AD-BE62-43F6-8C5F-9E5C0CF011C4}" presName="sibTrans" presStyleLbl="sibTrans2D1" presStyleIdx="2" presStyleCnt="3"/>
      <dgm:spPr/>
      <dgm:t>
        <a:bodyPr/>
        <a:lstStyle/>
        <a:p>
          <a:endParaRPr lang="en-US"/>
        </a:p>
      </dgm:t>
    </dgm:pt>
  </dgm:ptLst>
  <dgm:cxnLst>
    <dgm:cxn modelId="{63DBC9C3-4DF0-4896-8F99-825B9F7E9B70}" srcId="{916ECBC9-EAB1-4E4A-8BAE-4DB1494C663E}" destId="{C5726690-305F-47F1-9522-1365C061606B}" srcOrd="2" destOrd="0" parTransId="{D0DB701A-8974-4D89-B552-86CCEAB9AA17}" sibTransId="{C56DD0AD-BE62-43F6-8C5F-9E5C0CF011C4}"/>
    <dgm:cxn modelId="{66C9BFBC-BA1B-4EDA-AA09-0A77910E64D4}" type="presOf" srcId="{CF2E17CA-045B-4A19-8080-980FACCCF7CB}" destId="{72D3F4E6-20ED-4D53-9EFD-577ED1EF6488}" srcOrd="0" destOrd="0" presId="urn:microsoft.com/office/officeart/2005/8/layout/radial6"/>
    <dgm:cxn modelId="{4C12926F-ABBE-4146-887D-4C88614227CA}" type="presOf" srcId="{9569EC0B-A56C-4E86-AD8F-C70322F129FF}" destId="{0EBAB42D-F797-436E-87B6-6D89B9872D62}" srcOrd="0" destOrd="0" presId="urn:microsoft.com/office/officeart/2005/8/layout/radial6"/>
    <dgm:cxn modelId="{9AE08CF4-D95B-4B7E-BE97-0F54010785DB}" type="presOf" srcId="{C5726690-305F-47F1-9522-1365C061606B}" destId="{D83885D3-12D6-4866-BD35-15094BDFBD2F}" srcOrd="0" destOrd="0" presId="urn:microsoft.com/office/officeart/2005/8/layout/radial6"/>
    <dgm:cxn modelId="{696B2924-F0A0-474B-A11E-9E28D76458F9}" type="presOf" srcId="{C56DD0AD-BE62-43F6-8C5F-9E5C0CF011C4}" destId="{DEACC2D0-DDB3-4D00-AC6C-01A9B8AB86EC}" srcOrd="0" destOrd="0" presId="urn:microsoft.com/office/officeart/2005/8/layout/radial6"/>
    <dgm:cxn modelId="{66319F89-273E-4D20-B15E-343FF2B5AFAF}" srcId="{916ECBC9-EAB1-4E4A-8BAE-4DB1494C663E}" destId="{CF2E17CA-045B-4A19-8080-980FACCCF7CB}" srcOrd="1" destOrd="0" parTransId="{15837CE1-22DB-4F98-B381-F095A69FA948}" sibTransId="{0AD250B8-04B1-41BF-A81D-1484E34DBF49}"/>
    <dgm:cxn modelId="{C17F8F5C-4A3D-4519-B194-40ADEBC2015F}" type="presOf" srcId="{570CBF19-49E9-4298-B434-110F42CD9CB8}" destId="{FAAC0E2B-582C-4764-923D-87688BE7750F}" srcOrd="0" destOrd="0" presId="urn:microsoft.com/office/officeart/2005/8/layout/radial6"/>
    <dgm:cxn modelId="{A7B9C596-08F7-4A19-9EFF-0D001CD7221D}" srcId="{1CF62F4C-059F-455D-AEB8-81B77D9E7617}" destId="{916ECBC9-EAB1-4E4A-8BAE-4DB1494C663E}" srcOrd="0" destOrd="0" parTransId="{6B2AD14E-1FBB-4A70-A67D-CA96EC748146}" sibTransId="{4C70D667-E682-4E78-A28C-F3E5BBA41095}"/>
    <dgm:cxn modelId="{243667B2-4235-4079-BACF-5E510788367A}" type="presOf" srcId="{1CF62F4C-059F-455D-AEB8-81B77D9E7617}" destId="{EB50E7D2-A574-48BE-AC42-9C595355B0E7}" srcOrd="0" destOrd="0" presId="urn:microsoft.com/office/officeart/2005/8/layout/radial6"/>
    <dgm:cxn modelId="{25514740-DBD9-46B3-B8C9-25A0C9D135D9}" srcId="{916ECBC9-EAB1-4E4A-8BAE-4DB1494C663E}" destId="{9569EC0B-A56C-4E86-AD8F-C70322F129FF}" srcOrd="0" destOrd="0" parTransId="{D58108FB-C7DD-46F3-8982-DB7C367101D6}" sibTransId="{570CBF19-49E9-4298-B434-110F42CD9CB8}"/>
    <dgm:cxn modelId="{06C4707F-255D-4CFF-9209-2EC66FE22816}" type="presOf" srcId="{916ECBC9-EAB1-4E4A-8BAE-4DB1494C663E}" destId="{5BC4C310-EECF-4F03-BDE0-DD9ABE3FB6A6}" srcOrd="0" destOrd="0" presId="urn:microsoft.com/office/officeart/2005/8/layout/radial6"/>
    <dgm:cxn modelId="{B8F35515-5C95-46E8-8176-25317D2D819F}" type="presOf" srcId="{0AD250B8-04B1-41BF-A81D-1484E34DBF49}" destId="{496960D8-FCF5-422F-92B0-9A03D0FFCA14}" srcOrd="0" destOrd="0" presId="urn:microsoft.com/office/officeart/2005/8/layout/radial6"/>
    <dgm:cxn modelId="{8A71610A-6187-4773-83E6-6080D83EF999}" type="presParOf" srcId="{EB50E7D2-A574-48BE-AC42-9C595355B0E7}" destId="{5BC4C310-EECF-4F03-BDE0-DD9ABE3FB6A6}" srcOrd="0" destOrd="0" presId="urn:microsoft.com/office/officeart/2005/8/layout/radial6"/>
    <dgm:cxn modelId="{15597312-4F30-4AA9-8ABA-06784AB5BAAF}" type="presParOf" srcId="{EB50E7D2-A574-48BE-AC42-9C595355B0E7}" destId="{0EBAB42D-F797-436E-87B6-6D89B9872D62}" srcOrd="1" destOrd="0" presId="urn:microsoft.com/office/officeart/2005/8/layout/radial6"/>
    <dgm:cxn modelId="{61ED8FA3-B6B7-4A49-8153-1405E0C55353}" type="presParOf" srcId="{EB50E7D2-A574-48BE-AC42-9C595355B0E7}" destId="{6394CB10-A07E-4979-A87B-0B651F12BF5A}" srcOrd="2" destOrd="0" presId="urn:microsoft.com/office/officeart/2005/8/layout/radial6"/>
    <dgm:cxn modelId="{01D9B33F-2B48-4A3B-9EE5-C9D0FE7BC2D7}" type="presParOf" srcId="{EB50E7D2-A574-48BE-AC42-9C595355B0E7}" destId="{FAAC0E2B-582C-4764-923D-87688BE7750F}" srcOrd="3" destOrd="0" presId="urn:microsoft.com/office/officeart/2005/8/layout/radial6"/>
    <dgm:cxn modelId="{EC4C3EA9-4665-47CD-920E-5CAC9FD0AFAD}" type="presParOf" srcId="{EB50E7D2-A574-48BE-AC42-9C595355B0E7}" destId="{72D3F4E6-20ED-4D53-9EFD-577ED1EF6488}" srcOrd="4" destOrd="0" presId="urn:microsoft.com/office/officeart/2005/8/layout/radial6"/>
    <dgm:cxn modelId="{E1D4A8F1-EC7A-4ED1-B798-BE6E4F901F1A}" type="presParOf" srcId="{EB50E7D2-A574-48BE-AC42-9C595355B0E7}" destId="{8A728DF1-567F-4F33-AE6B-807199E39E5C}" srcOrd="5" destOrd="0" presId="urn:microsoft.com/office/officeart/2005/8/layout/radial6"/>
    <dgm:cxn modelId="{C0DC6AE9-44AD-4A8A-8AF6-B504F4A53EA0}" type="presParOf" srcId="{EB50E7D2-A574-48BE-AC42-9C595355B0E7}" destId="{496960D8-FCF5-422F-92B0-9A03D0FFCA14}" srcOrd="6" destOrd="0" presId="urn:microsoft.com/office/officeart/2005/8/layout/radial6"/>
    <dgm:cxn modelId="{B7F0E6D7-453C-40D6-B11C-52F5F7AA9FEC}" type="presParOf" srcId="{EB50E7D2-A574-48BE-AC42-9C595355B0E7}" destId="{D83885D3-12D6-4866-BD35-15094BDFBD2F}" srcOrd="7" destOrd="0" presId="urn:microsoft.com/office/officeart/2005/8/layout/radial6"/>
    <dgm:cxn modelId="{E4975EA3-E629-4DBC-AABC-0305EF6A482A}" type="presParOf" srcId="{EB50E7D2-A574-48BE-AC42-9C595355B0E7}" destId="{45A50827-CF94-432B-83D6-57ADE871CDAA}" srcOrd="8" destOrd="0" presId="urn:microsoft.com/office/officeart/2005/8/layout/radial6"/>
    <dgm:cxn modelId="{61D24A76-035D-401E-ACCF-47C523488F28}" type="presParOf" srcId="{EB50E7D2-A574-48BE-AC42-9C595355B0E7}" destId="{DEACC2D0-DDB3-4D00-AC6C-01A9B8AB86EC}" srcOrd="9"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FC078C-C531-4A51-8A12-EE12AE93FFFB}" type="doc">
      <dgm:prSet loTypeId="urn:microsoft.com/office/officeart/2005/8/layout/pyramid2" loCatId="pyramid" qsTypeId="urn:microsoft.com/office/officeart/2005/8/quickstyle/3d1" qsCatId="3D" csTypeId="urn:microsoft.com/office/officeart/2005/8/colors/colorful5" csCatId="colorful" phldr="1"/>
      <dgm:spPr/>
    </dgm:pt>
    <dgm:pt modelId="{D0C6F5C0-76D6-4A09-BF1E-FB38A87645CF}">
      <dgm:prSet phldrT="[Testo]"/>
      <dgm:spPr/>
      <dgm:t>
        <a:bodyPr/>
        <a:lstStyle/>
        <a:p>
          <a:pPr algn="l"/>
          <a:r>
            <a:rPr lang="en-US" altLang="ja-JP" dirty="0" smtClean="0">
              <a:solidFill>
                <a:srgbClr val="009999"/>
              </a:solidFill>
            </a:rPr>
            <a:t>More than </a:t>
          </a:r>
          <a:r>
            <a:rPr lang="en-US" altLang="ja-JP" b="1" dirty="0" smtClean="0">
              <a:solidFill>
                <a:srgbClr val="FF0000"/>
              </a:solidFill>
            </a:rPr>
            <a:t>40</a:t>
          </a:r>
          <a:r>
            <a:rPr lang="en-US" altLang="ja-JP" b="1" dirty="0" smtClean="0">
              <a:solidFill>
                <a:srgbClr val="009999"/>
              </a:solidFill>
            </a:rPr>
            <a:t> brokered Data Providers </a:t>
          </a:r>
          <a:r>
            <a:rPr lang="en-US" altLang="ja-JP" dirty="0" smtClean="0">
              <a:solidFill>
                <a:srgbClr val="009999"/>
              </a:solidFill>
            </a:rPr>
            <a:t>– capacities, systems, Communities</a:t>
          </a:r>
          <a:endParaRPr lang="en-US" dirty="0"/>
        </a:p>
      </dgm:t>
    </dgm:pt>
    <dgm:pt modelId="{D982EC58-32A9-4B68-93CD-161398B70A6D}" type="parTrans" cxnId="{FDB323B0-BD77-4F9B-92D2-3BE7D51CA91B}">
      <dgm:prSet/>
      <dgm:spPr/>
      <dgm:t>
        <a:bodyPr/>
        <a:lstStyle/>
        <a:p>
          <a:endParaRPr lang="en-US"/>
        </a:p>
      </dgm:t>
    </dgm:pt>
    <dgm:pt modelId="{C3C88FEC-FCB7-4400-B6BF-34D30E50BEC5}" type="sibTrans" cxnId="{FDB323B0-BD77-4F9B-92D2-3BE7D51CA91B}">
      <dgm:prSet/>
      <dgm:spPr/>
      <dgm:t>
        <a:bodyPr/>
        <a:lstStyle/>
        <a:p>
          <a:endParaRPr lang="en-US"/>
        </a:p>
      </dgm:t>
    </dgm:pt>
    <dgm:pt modelId="{8BB091F5-3AE1-4CB8-89EF-55AD09828188}">
      <dgm:prSet phldrT="[Testo]" custT="1"/>
      <dgm:spPr/>
      <dgm:t>
        <a:bodyPr/>
        <a:lstStyle/>
        <a:p>
          <a:pPr algn="l"/>
          <a:r>
            <a:rPr lang="en-US" altLang="ja-JP" sz="1400" dirty="0" smtClean="0">
              <a:solidFill>
                <a:srgbClr val="009999"/>
              </a:solidFill>
            </a:rPr>
            <a:t>About </a:t>
          </a:r>
          <a:r>
            <a:rPr lang="en-US" altLang="ja-JP" sz="1400" b="1" dirty="0" smtClean="0">
              <a:solidFill>
                <a:srgbClr val="FF0000"/>
              </a:solidFill>
            </a:rPr>
            <a:t>40 Million </a:t>
          </a:r>
          <a:r>
            <a:rPr lang="en-US" altLang="ja-JP" sz="1400" dirty="0" smtClean="0">
              <a:solidFill>
                <a:srgbClr val="009999"/>
              </a:solidFill>
            </a:rPr>
            <a:t>(about </a:t>
          </a:r>
          <a:r>
            <a:rPr lang="en-US" altLang="ja-JP" sz="1400" b="1" dirty="0" smtClean="0">
              <a:solidFill>
                <a:srgbClr val="FF0000"/>
              </a:solidFill>
            </a:rPr>
            <a:t>2 Million</a:t>
          </a:r>
          <a:r>
            <a:rPr lang="en-US" altLang="ja-JP" sz="1400" b="1" dirty="0" smtClean="0">
              <a:solidFill>
                <a:srgbClr val="009999"/>
              </a:solidFill>
            </a:rPr>
            <a:t> </a:t>
          </a:r>
          <a:r>
            <a:rPr lang="en-US" altLang="ja-JP" sz="1400" dirty="0" smtClean="0">
              <a:solidFill>
                <a:srgbClr val="009999"/>
              </a:solidFill>
            </a:rPr>
            <a:t>GEOSS Data Core) Discoverable and potentially Accessible </a:t>
          </a:r>
          <a:r>
            <a:rPr lang="en-US" altLang="ja-JP" sz="1400" b="1" dirty="0" smtClean="0">
              <a:solidFill>
                <a:srgbClr val="009999"/>
              </a:solidFill>
            </a:rPr>
            <a:t>first level resources </a:t>
          </a:r>
          <a:br>
            <a:rPr lang="en-US" altLang="ja-JP" sz="1400" b="1" dirty="0" smtClean="0">
              <a:solidFill>
                <a:srgbClr val="009999"/>
              </a:solidFill>
            </a:rPr>
          </a:br>
          <a:r>
            <a:rPr lang="en-US" altLang="ja-JP" sz="1400" b="1" dirty="0" smtClean="0">
              <a:solidFill>
                <a:srgbClr val="009999"/>
              </a:solidFill>
            </a:rPr>
            <a:t/>
          </a:r>
          <a:br>
            <a:rPr lang="en-US" altLang="ja-JP" sz="1400" b="1" dirty="0" smtClean="0">
              <a:solidFill>
                <a:srgbClr val="009999"/>
              </a:solidFill>
            </a:rPr>
          </a:br>
          <a:r>
            <a:rPr lang="en-US" altLang="ja-JP" sz="1400" dirty="0" smtClean="0">
              <a:solidFill>
                <a:srgbClr val="009999"/>
              </a:solidFill>
            </a:rPr>
            <a:t>(mix of data collections, datasets and individual images) </a:t>
          </a:r>
          <a:endParaRPr lang="en-US" sz="1400" dirty="0"/>
        </a:p>
      </dgm:t>
    </dgm:pt>
    <dgm:pt modelId="{ACD1980D-1D7B-410B-A71E-7B7506B79FC6}" type="parTrans" cxnId="{34CA47E1-F5D3-4B63-8F22-4CA5AF75C5A7}">
      <dgm:prSet/>
      <dgm:spPr/>
      <dgm:t>
        <a:bodyPr/>
        <a:lstStyle/>
        <a:p>
          <a:endParaRPr lang="en-US"/>
        </a:p>
      </dgm:t>
    </dgm:pt>
    <dgm:pt modelId="{BFED09B0-6D43-4FA3-A204-AC991E5C9605}" type="sibTrans" cxnId="{34CA47E1-F5D3-4B63-8F22-4CA5AF75C5A7}">
      <dgm:prSet/>
      <dgm:spPr/>
      <dgm:t>
        <a:bodyPr/>
        <a:lstStyle/>
        <a:p>
          <a:endParaRPr lang="en-US"/>
        </a:p>
      </dgm:t>
    </dgm:pt>
    <dgm:pt modelId="{435591B2-868E-48CE-904A-53E3D4A43E68}">
      <dgm:prSet phldrT="[Testo]" custT="1"/>
      <dgm:spPr/>
      <dgm:t>
        <a:bodyPr/>
        <a:lstStyle/>
        <a:p>
          <a:pPr algn="l"/>
          <a:r>
            <a:rPr lang="en-US" altLang="ja-JP" sz="1400" dirty="0" smtClean="0">
              <a:solidFill>
                <a:srgbClr val="009999"/>
              </a:solidFill>
            </a:rPr>
            <a:t>More than </a:t>
          </a:r>
          <a:r>
            <a:rPr lang="en-US" altLang="ja-JP" sz="1400" b="1" dirty="0" smtClean="0">
              <a:solidFill>
                <a:srgbClr val="FF0000"/>
              </a:solidFill>
            </a:rPr>
            <a:t>170 Million </a:t>
          </a:r>
          <a:r>
            <a:rPr lang="en-US" altLang="ja-JP" sz="1400" b="1" dirty="0" smtClean="0">
              <a:solidFill>
                <a:srgbClr val="009999"/>
              </a:solidFill>
            </a:rPr>
            <a:t>(more than </a:t>
          </a:r>
          <a:r>
            <a:rPr lang="en-US" altLang="ja-JP" sz="1400" b="1" dirty="0" smtClean="0">
              <a:solidFill>
                <a:srgbClr val="FF0000"/>
              </a:solidFill>
            </a:rPr>
            <a:t>51 Million</a:t>
          </a:r>
          <a:r>
            <a:rPr lang="en-US" altLang="ja-JP" sz="1400" b="1" dirty="0" smtClean="0">
              <a:solidFill>
                <a:srgbClr val="009999"/>
              </a:solidFill>
            </a:rPr>
            <a:t> </a:t>
          </a:r>
          <a:br>
            <a:rPr lang="en-US" altLang="ja-JP" sz="1400" b="1" dirty="0" smtClean="0">
              <a:solidFill>
                <a:srgbClr val="009999"/>
              </a:solidFill>
            </a:rPr>
          </a:br>
          <a:r>
            <a:rPr lang="en-US" altLang="ja-JP" sz="1400" b="1" dirty="0" smtClean="0">
              <a:solidFill>
                <a:srgbClr val="009999"/>
              </a:solidFill>
            </a:rPr>
            <a:t>GEOSS Data Core) </a:t>
          </a:r>
          <a:r>
            <a:rPr lang="en-US" altLang="ja-JP" sz="1400" dirty="0" smtClean="0">
              <a:solidFill>
                <a:srgbClr val="009999"/>
              </a:solidFill>
            </a:rPr>
            <a:t>Discoverable and potentially Accessible </a:t>
          </a:r>
          <a:r>
            <a:rPr lang="en-US" altLang="ja-JP" sz="1400" b="1" dirty="0" smtClean="0">
              <a:solidFill>
                <a:srgbClr val="009999"/>
              </a:solidFill>
            </a:rPr>
            <a:t>individual resources </a:t>
          </a:r>
        </a:p>
        <a:p>
          <a:pPr algn="l"/>
          <a:r>
            <a:rPr lang="en-US" altLang="ja-JP" sz="1400" dirty="0" smtClean="0">
              <a:solidFill>
                <a:srgbClr val="009999"/>
              </a:solidFill>
            </a:rPr>
            <a:t>(e.g. satellite scenes, rain gauge records) </a:t>
          </a:r>
          <a:endParaRPr lang="en-US" sz="1400" dirty="0"/>
        </a:p>
      </dgm:t>
    </dgm:pt>
    <dgm:pt modelId="{E71B2792-2517-41FD-B750-F310535AEA57}" type="parTrans" cxnId="{3D9058AB-AA3F-4DCF-8340-F41ED3603A58}">
      <dgm:prSet/>
      <dgm:spPr/>
      <dgm:t>
        <a:bodyPr/>
        <a:lstStyle/>
        <a:p>
          <a:endParaRPr lang="en-US"/>
        </a:p>
      </dgm:t>
    </dgm:pt>
    <dgm:pt modelId="{4EAD2B9B-3185-4379-9C48-AFEDF337065F}" type="sibTrans" cxnId="{3D9058AB-AA3F-4DCF-8340-F41ED3603A58}">
      <dgm:prSet/>
      <dgm:spPr/>
      <dgm:t>
        <a:bodyPr/>
        <a:lstStyle/>
        <a:p>
          <a:endParaRPr lang="en-US"/>
        </a:p>
      </dgm:t>
    </dgm:pt>
    <dgm:pt modelId="{DFA57528-E36E-408B-9F04-D2FF849106BF}" type="pres">
      <dgm:prSet presAssocID="{C3FC078C-C531-4A51-8A12-EE12AE93FFFB}" presName="compositeShape" presStyleCnt="0">
        <dgm:presLayoutVars>
          <dgm:dir/>
          <dgm:resizeHandles/>
        </dgm:presLayoutVars>
      </dgm:prSet>
      <dgm:spPr/>
    </dgm:pt>
    <dgm:pt modelId="{24B14B2D-868C-4994-BE76-58534057516E}" type="pres">
      <dgm:prSet presAssocID="{C3FC078C-C531-4A51-8A12-EE12AE93FFFB}" presName="pyramid" presStyleLbl="node1" presStyleIdx="0" presStyleCnt="1"/>
      <dgm:spPr>
        <a:solidFill>
          <a:srgbClr val="FF9900"/>
        </a:solidFill>
      </dgm:spPr>
    </dgm:pt>
    <dgm:pt modelId="{C55F3803-0FF8-47F0-BE6B-6BBA9FDB4ECC}" type="pres">
      <dgm:prSet presAssocID="{C3FC078C-C531-4A51-8A12-EE12AE93FFFB}" presName="theList" presStyleCnt="0"/>
      <dgm:spPr/>
    </dgm:pt>
    <dgm:pt modelId="{158F0B41-37AE-4EAC-A7A6-043BF8E24382}" type="pres">
      <dgm:prSet presAssocID="{D0C6F5C0-76D6-4A09-BF1E-FB38A87645CF}" presName="aNode" presStyleLbl="fgAcc1" presStyleIdx="0" presStyleCnt="3" custScaleX="228263" custScaleY="115134" custLinFactNeighborX="64615" custLinFactNeighborY="-50693">
        <dgm:presLayoutVars>
          <dgm:bulletEnabled val="1"/>
        </dgm:presLayoutVars>
      </dgm:prSet>
      <dgm:spPr/>
      <dgm:t>
        <a:bodyPr/>
        <a:lstStyle/>
        <a:p>
          <a:endParaRPr lang="en-US"/>
        </a:p>
      </dgm:t>
    </dgm:pt>
    <dgm:pt modelId="{D9FB75CD-E9A3-4632-B8D8-FE891C18A8BA}" type="pres">
      <dgm:prSet presAssocID="{D0C6F5C0-76D6-4A09-BF1E-FB38A87645CF}" presName="aSpace" presStyleCnt="0"/>
      <dgm:spPr/>
    </dgm:pt>
    <dgm:pt modelId="{7575FB30-7FB4-449F-91D9-A0562DEAF581}" type="pres">
      <dgm:prSet presAssocID="{8BB091F5-3AE1-4CB8-89EF-55AD09828188}" presName="aNode" presStyleLbl="fgAcc1" presStyleIdx="1" presStyleCnt="3" custScaleX="228263" custScaleY="195407" custLinFactY="28502" custLinFactNeighborX="64615" custLinFactNeighborY="100000">
        <dgm:presLayoutVars>
          <dgm:bulletEnabled val="1"/>
        </dgm:presLayoutVars>
      </dgm:prSet>
      <dgm:spPr/>
      <dgm:t>
        <a:bodyPr/>
        <a:lstStyle/>
        <a:p>
          <a:endParaRPr lang="en-US"/>
        </a:p>
      </dgm:t>
    </dgm:pt>
    <dgm:pt modelId="{7540CD9E-8136-48EF-8720-6123039C5743}" type="pres">
      <dgm:prSet presAssocID="{8BB091F5-3AE1-4CB8-89EF-55AD09828188}" presName="aSpace" presStyleCnt="0"/>
      <dgm:spPr/>
    </dgm:pt>
    <dgm:pt modelId="{5F93DECD-B5BF-4775-9375-73B75F05A663}" type="pres">
      <dgm:prSet presAssocID="{435591B2-868E-48CE-904A-53E3D4A43E68}" presName="aNode" presStyleLbl="fgAcc1" presStyleIdx="2" presStyleCnt="3" custScaleX="228263" custScaleY="257667" custLinFactY="61333" custLinFactNeighborX="62972" custLinFactNeighborY="100000">
        <dgm:presLayoutVars>
          <dgm:bulletEnabled val="1"/>
        </dgm:presLayoutVars>
      </dgm:prSet>
      <dgm:spPr/>
      <dgm:t>
        <a:bodyPr/>
        <a:lstStyle/>
        <a:p>
          <a:endParaRPr lang="en-US"/>
        </a:p>
      </dgm:t>
    </dgm:pt>
    <dgm:pt modelId="{701E66F2-4751-4C16-BE4B-FFC525108868}" type="pres">
      <dgm:prSet presAssocID="{435591B2-868E-48CE-904A-53E3D4A43E68}" presName="aSpace" presStyleCnt="0"/>
      <dgm:spPr/>
    </dgm:pt>
  </dgm:ptLst>
  <dgm:cxnLst>
    <dgm:cxn modelId="{E87522EC-AFE9-4055-83DF-ED2F96867FE4}" type="presOf" srcId="{C3FC078C-C531-4A51-8A12-EE12AE93FFFB}" destId="{DFA57528-E36E-408B-9F04-D2FF849106BF}" srcOrd="0" destOrd="0" presId="urn:microsoft.com/office/officeart/2005/8/layout/pyramid2"/>
    <dgm:cxn modelId="{527A4134-64A4-43B2-A6C6-842EF1551A98}" type="presOf" srcId="{8BB091F5-3AE1-4CB8-89EF-55AD09828188}" destId="{7575FB30-7FB4-449F-91D9-A0562DEAF581}" srcOrd="0" destOrd="0" presId="urn:microsoft.com/office/officeart/2005/8/layout/pyramid2"/>
    <dgm:cxn modelId="{34CA47E1-F5D3-4B63-8F22-4CA5AF75C5A7}" srcId="{C3FC078C-C531-4A51-8A12-EE12AE93FFFB}" destId="{8BB091F5-3AE1-4CB8-89EF-55AD09828188}" srcOrd="1" destOrd="0" parTransId="{ACD1980D-1D7B-410B-A71E-7B7506B79FC6}" sibTransId="{BFED09B0-6D43-4FA3-A204-AC991E5C9605}"/>
    <dgm:cxn modelId="{4A478B0E-1C84-40D6-8D85-490746E5DE01}" type="presOf" srcId="{D0C6F5C0-76D6-4A09-BF1E-FB38A87645CF}" destId="{158F0B41-37AE-4EAC-A7A6-043BF8E24382}" srcOrd="0" destOrd="0" presId="urn:microsoft.com/office/officeart/2005/8/layout/pyramid2"/>
    <dgm:cxn modelId="{FDB323B0-BD77-4F9B-92D2-3BE7D51CA91B}" srcId="{C3FC078C-C531-4A51-8A12-EE12AE93FFFB}" destId="{D0C6F5C0-76D6-4A09-BF1E-FB38A87645CF}" srcOrd="0" destOrd="0" parTransId="{D982EC58-32A9-4B68-93CD-161398B70A6D}" sibTransId="{C3C88FEC-FCB7-4400-B6BF-34D30E50BEC5}"/>
    <dgm:cxn modelId="{0BA36C45-849E-4DF1-9787-FA7945968CAB}" type="presOf" srcId="{435591B2-868E-48CE-904A-53E3D4A43E68}" destId="{5F93DECD-B5BF-4775-9375-73B75F05A663}" srcOrd="0" destOrd="0" presId="urn:microsoft.com/office/officeart/2005/8/layout/pyramid2"/>
    <dgm:cxn modelId="{3D9058AB-AA3F-4DCF-8340-F41ED3603A58}" srcId="{C3FC078C-C531-4A51-8A12-EE12AE93FFFB}" destId="{435591B2-868E-48CE-904A-53E3D4A43E68}" srcOrd="2" destOrd="0" parTransId="{E71B2792-2517-41FD-B750-F310535AEA57}" sibTransId="{4EAD2B9B-3185-4379-9C48-AFEDF337065F}"/>
    <dgm:cxn modelId="{6C478AAD-7069-4D0B-A214-0E8501285459}" type="presParOf" srcId="{DFA57528-E36E-408B-9F04-D2FF849106BF}" destId="{24B14B2D-868C-4994-BE76-58534057516E}" srcOrd="0" destOrd="0" presId="urn:microsoft.com/office/officeart/2005/8/layout/pyramid2"/>
    <dgm:cxn modelId="{FCDF5509-A1DB-46D3-B694-7C04F1FC0492}" type="presParOf" srcId="{DFA57528-E36E-408B-9F04-D2FF849106BF}" destId="{C55F3803-0FF8-47F0-BE6B-6BBA9FDB4ECC}" srcOrd="1" destOrd="0" presId="urn:microsoft.com/office/officeart/2005/8/layout/pyramid2"/>
    <dgm:cxn modelId="{2A91E93B-306E-452C-B9C4-C21642D387C7}" type="presParOf" srcId="{C55F3803-0FF8-47F0-BE6B-6BBA9FDB4ECC}" destId="{158F0B41-37AE-4EAC-A7A6-043BF8E24382}" srcOrd="0" destOrd="0" presId="urn:microsoft.com/office/officeart/2005/8/layout/pyramid2"/>
    <dgm:cxn modelId="{AADCDE90-93F4-41EA-995F-81BE97AD9529}" type="presParOf" srcId="{C55F3803-0FF8-47F0-BE6B-6BBA9FDB4ECC}" destId="{D9FB75CD-E9A3-4632-B8D8-FE891C18A8BA}" srcOrd="1" destOrd="0" presId="urn:microsoft.com/office/officeart/2005/8/layout/pyramid2"/>
    <dgm:cxn modelId="{43377F93-1CD0-495F-AFF0-7733E5C82733}" type="presParOf" srcId="{C55F3803-0FF8-47F0-BE6B-6BBA9FDB4ECC}" destId="{7575FB30-7FB4-449F-91D9-A0562DEAF581}" srcOrd="2" destOrd="0" presId="urn:microsoft.com/office/officeart/2005/8/layout/pyramid2"/>
    <dgm:cxn modelId="{C957C081-525B-4574-956E-ECFC426D23A4}" type="presParOf" srcId="{C55F3803-0FF8-47F0-BE6B-6BBA9FDB4ECC}" destId="{7540CD9E-8136-48EF-8720-6123039C5743}" srcOrd="3" destOrd="0" presId="urn:microsoft.com/office/officeart/2005/8/layout/pyramid2"/>
    <dgm:cxn modelId="{4C2BA451-84E5-462D-80D6-C086331FC329}" type="presParOf" srcId="{C55F3803-0FF8-47F0-BE6B-6BBA9FDB4ECC}" destId="{5F93DECD-B5BF-4775-9375-73B75F05A663}" srcOrd="4" destOrd="0" presId="urn:microsoft.com/office/officeart/2005/8/layout/pyramid2"/>
    <dgm:cxn modelId="{CF169CC4-8725-418D-8914-DE0B68287C27}" type="presParOf" srcId="{C55F3803-0FF8-47F0-BE6B-6BBA9FDB4ECC}" destId="{701E66F2-4751-4C16-BE4B-FFC525108868}"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7F9FC3-0110-4500-BC0D-D76969110A69}" type="doc">
      <dgm:prSet loTypeId="urn:microsoft.com/office/officeart/2005/8/layout/radial1" loCatId="relationship" qsTypeId="urn:microsoft.com/office/officeart/2005/8/quickstyle/3d6" qsCatId="3D" csTypeId="urn:microsoft.com/office/officeart/2005/8/colors/colorful5" csCatId="colorful" phldr="1"/>
      <dgm:spPr/>
      <dgm:t>
        <a:bodyPr/>
        <a:lstStyle/>
        <a:p>
          <a:endParaRPr lang="en-US"/>
        </a:p>
      </dgm:t>
    </dgm:pt>
    <dgm:pt modelId="{897F5AB2-691D-40F0-BF1E-6CA48D1B4B4B}">
      <dgm:prSet phldrT="[Testo]"/>
      <dgm:spPr/>
      <dgm:t>
        <a:bodyPr/>
        <a:lstStyle/>
        <a:p>
          <a:r>
            <a:rPr lang="en-US" dirty="0" smtClean="0"/>
            <a:t>Expert Knowledge</a:t>
          </a:r>
          <a:endParaRPr lang="en-US" dirty="0"/>
        </a:p>
      </dgm:t>
    </dgm:pt>
    <dgm:pt modelId="{03C037E4-94C2-4ECC-B91C-A07617C1F70F}" type="parTrans" cxnId="{0C447814-9BAA-4903-B3AB-91C2A17E901F}">
      <dgm:prSet/>
      <dgm:spPr/>
      <dgm:t>
        <a:bodyPr/>
        <a:lstStyle/>
        <a:p>
          <a:endParaRPr lang="en-US"/>
        </a:p>
      </dgm:t>
    </dgm:pt>
    <dgm:pt modelId="{C9484C9F-A6F8-4D28-8940-A8996BB30A62}" type="sibTrans" cxnId="{0C447814-9BAA-4903-B3AB-91C2A17E901F}">
      <dgm:prSet/>
      <dgm:spPr/>
      <dgm:t>
        <a:bodyPr/>
        <a:lstStyle/>
        <a:p>
          <a:endParaRPr lang="en-US"/>
        </a:p>
      </dgm:t>
    </dgm:pt>
    <dgm:pt modelId="{A770688F-2467-4837-9754-1DDBE08F35EE}">
      <dgm:prSet phldrT="[Testo]"/>
      <dgm:spPr>
        <a:solidFill>
          <a:srgbClr val="C00000"/>
        </a:solidFill>
      </dgm:spPr>
      <dgm:t>
        <a:bodyPr/>
        <a:lstStyle/>
        <a:p>
          <a:r>
            <a:rPr lang="en-US" dirty="0" smtClean="0"/>
            <a:t>Models</a:t>
          </a:r>
          <a:endParaRPr lang="en-US" dirty="0"/>
        </a:p>
      </dgm:t>
    </dgm:pt>
    <dgm:pt modelId="{C6D86FC8-B5E0-46B4-944A-994D014A83A4}" type="parTrans" cxnId="{098739B1-4573-41CD-8823-85C07E5B2712}">
      <dgm:prSet/>
      <dgm:spPr/>
      <dgm:t>
        <a:bodyPr/>
        <a:lstStyle/>
        <a:p>
          <a:endParaRPr lang="en-US"/>
        </a:p>
      </dgm:t>
    </dgm:pt>
    <dgm:pt modelId="{B4932CCE-274D-45E7-AB7E-95835BD4F83D}" type="sibTrans" cxnId="{098739B1-4573-41CD-8823-85C07E5B2712}">
      <dgm:prSet/>
      <dgm:spPr/>
      <dgm:t>
        <a:bodyPr/>
        <a:lstStyle/>
        <a:p>
          <a:endParaRPr lang="en-US"/>
        </a:p>
      </dgm:t>
    </dgm:pt>
    <dgm:pt modelId="{08E4EF0D-25EF-4B1D-A813-50EFD7322B17}">
      <dgm:prSet phldrT="[Testo]"/>
      <dgm:spPr>
        <a:solidFill>
          <a:srgbClr val="FF6600"/>
        </a:solidFill>
      </dgm:spPr>
      <dgm:t>
        <a:bodyPr/>
        <a:lstStyle/>
        <a:p>
          <a:r>
            <a:rPr lang="en-US" dirty="0" smtClean="0"/>
            <a:t>Socio-economic Data</a:t>
          </a:r>
          <a:endParaRPr lang="en-US" dirty="0"/>
        </a:p>
      </dgm:t>
    </dgm:pt>
    <dgm:pt modelId="{4FE2AC0F-6461-4F20-BEDD-7DD727C1D5C2}" type="parTrans" cxnId="{70845065-32B6-4326-975B-4BEF8CE4E5F6}">
      <dgm:prSet/>
      <dgm:spPr/>
      <dgm:t>
        <a:bodyPr/>
        <a:lstStyle/>
        <a:p>
          <a:endParaRPr lang="en-US"/>
        </a:p>
      </dgm:t>
    </dgm:pt>
    <dgm:pt modelId="{EA32B771-1983-43E2-8644-46B40DE92E16}" type="sibTrans" cxnId="{70845065-32B6-4326-975B-4BEF8CE4E5F6}">
      <dgm:prSet/>
      <dgm:spPr/>
      <dgm:t>
        <a:bodyPr/>
        <a:lstStyle/>
        <a:p>
          <a:endParaRPr lang="en-US"/>
        </a:p>
      </dgm:t>
    </dgm:pt>
    <dgm:pt modelId="{45162211-683D-4A1F-8253-A41BA953ED2E}">
      <dgm:prSet phldrT="[Testo]"/>
      <dgm:spPr>
        <a:solidFill>
          <a:srgbClr val="00B050"/>
        </a:solidFill>
      </dgm:spPr>
      <dgm:t>
        <a:bodyPr/>
        <a:lstStyle/>
        <a:p>
          <a:r>
            <a:rPr lang="en-US" dirty="0" smtClean="0"/>
            <a:t>EO Data</a:t>
          </a:r>
          <a:endParaRPr lang="en-US" dirty="0"/>
        </a:p>
      </dgm:t>
    </dgm:pt>
    <dgm:pt modelId="{2FD3E1CB-4DDE-4F81-944C-F7FABA8F5798}" type="parTrans" cxnId="{344A643A-E195-4CB4-ADFE-F7559E4D3E1E}">
      <dgm:prSet/>
      <dgm:spPr/>
      <dgm:t>
        <a:bodyPr/>
        <a:lstStyle/>
        <a:p>
          <a:endParaRPr lang="en-US"/>
        </a:p>
      </dgm:t>
    </dgm:pt>
    <dgm:pt modelId="{82923266-57E9-490A-BECD-C75E1CA8706D}" type="sibTrans" cxnId="{344A643A-E195-4CB4-ADFE-F7559E4D3E1E}">
      <dgm:prSet/>
      <dgm:spPr/>
      <dgm:t>
        <a:bodyPr/>
        <a:lstStyle/>
        <a:p>
          <a:endParaRPr lang="en-US"/>
        </a:p>
      </dgm:t>
    </dgm:pt>
    <dgm:pt modelId="{E28FA4BB-779F-40AD-8E98-A9BF6A4A8BE9}">
      <dgm:prSet phldrT="[Testo]"/>
      <dgm:spPr/>
      <dgm:t>
        <a:bodyPr/>
        <a:lstStyle/>
        <a:p>
          <a:endParaRPr lang="en-US" dirty="0"/>
        </a:p>
      </dgm:t>
    </dgm:pt>
    <dgm:pt modelId="{EDA64CFE-22FB-4AF3-9D95-8EAEFC1DC0B4}" type="parTrans" cxnId="{8F1B9FEC-BF4D-4CFD-91C4-7A66E7BA8793}">
      <dgm:prSet/>
      <dgm:spPr/>
      <dgm:t>
        <a:bodyPr/>
        <a:lstStyle/>
        <a:p>
          <a:endParaRPr lang="en-US"/>
        </a:p>
      </dgm:t>
    </dgm:pt>
    <dgm:pt modelId="{3ECFACC1-552D-488F-A7C7-E722F6695590}" type="sibTrans" cxnId="{8F1B9FEC-BF4D-4CFD-91C4-7A66E7BA8793}">
      <dgm:prSet/>
      <dgm:spPr/>
      <dgm:t>
        <a:bodyPr/>
        <a:lstStyle/>
        <a:p>
          <a:endParaRPr lang="en-US"/>
        </a:p>
      </dgm:t>
    </dgm:pt>
    <dgm:pt modelId="{87199CA2-D408-42C5-8E00-9EBDA2A99F9D}" type="pres">
      <dgm:prSet presAssocID="{8B7F9FC3-0110-4500-BC0D-D76969110A69}" presName="cycle" presStyleCnt="0">
        <dgm:presLayoutVars>
          <dgm:chMax val="1"/>
          <dgm:dir/>
          <dgm:animLvl val="ctr"/>
          <dgm:resizeHandles val="exact"/>
        </dgm:presLayoutVars>
      </dgm:prSet>
      <dgm:spPr/>
      <dgm:t>
        <a:bodyPr/>
        <a:lstStyle/>
        <a:p>
          <a:endParaRPr lang="en-US"/>
        </a:p>
      </dgm:t>
    </dgm:pt>
    <dgm:pt modelId="{7E217B1A-A56D-4975-8211-579A83717A28}" type="pres">
      <dgm:prSet presAssocID="{897F5AB2-691D-40F0-BF1E-6CA48D1B4B4B}" presName="centerShape" presStyleLbl="node0" presStyleIdx="0" presStyleCnt="1"/>
      <dgm:spPr/>
      <dgm:t>
        <a:bodyPr/>
        <a:lstStyle/>
        <a:p>
          <a:endParaRPr lang="en-US"/>
        </a:p>
      </dgm:t>
    </dgm:pt>
    <dgm:pt modelId="{94DAEA4E-F1D4-4EE4-A8B2-3B7F6A3C5945}" type="pres">
      <dgm:prSet presAssocID="{C6D86FC8-B5E0-46B4-944A-994D014A83A4}" presName="Name9" presStyleLbl="parChTrans1D2" presStyleIdx="0" presStyleCnt="3"/>
      <dgm:spPr/>
      <dgm:t>
        <a:bodyPr/>
        <a:lstStyle/>
        <a:p>
          <a:endParaRPr lang="en-US"/>
        </a:p>
      </dgm:t>
    </dgm:pt>
    <dgm:pt modelId="{9B7DA047-538B-4B2D-97AB-51C482F09445}" type="pres">
      <dgm:prSet presAssocID="{C6D86FC8-B5E0-46B4-944A-994D014A83A4}" presName="connTx" presStyleLbl="parChTrans1D2" presStyleIdx="0" presStyleCnt="3"/>
      <dgm:spPr/>
      <dgm:t>
        <a:bodyPr/>
        <a:lstStyle/>
        <a:p>
          <a:endParaRPr lang="en-US"/>
        </a:p>
      </dgm:t>
    </dgm:pt>
    <dgm:pt modelId="{951F59E6-9E16-4809-AD47-13E23E9E22BE}" type="pres">
      <dgm:prSet presAssocID="{A770688F-2467-4837-9754-1DDBE08F35EE}" presName="node" presStyleLbl="node1" presStyleIdx="0" presStyleCnt="3">
        <dgm:presLayoutVars>
          <dgm:bulletEnabled val="1"/>
        </dgm:presLayoutVars>
      </dgm:prSet>
      <dgm:spPr/>
      <dgm:t>
        <a:bodyPr/>
        <a:lstStyle/>
        <a:p>
          <a:endParaRPr lang="en-US"/>
        </a:p>
      </dgm:t>
    </dgm:pt>
    <dgm:pt modelId="{D6571B6D-30D0-44B6-911F-8793B54C2FD4}" type="pres">
      <dgm:prSet presAssocID="{4FE2AC0F-6461-4F20-BEDD-7DD727C1D5C2}" presName="Name9" presStyleLbl="parChTrans1D2" presStyleIdx="1" presStyleCnt="3"/>
      <dgm:spPr/>
      <dgm:t>
        <a:bodyPr/>
        <a:lstStyle/>
        <a:p>
          <a:endParaRPr lang="en-US"/>
        </a:p>
      </dgm:t>
    </dgm:pt>
    <dgm:pt modelId="{8111E106-9351-4AB4-AEC8-96652654919F}" type="pres">
      <dgm:prSet presAssocID="{4FE2AC0F-6461-4F20-BEDD-7DD727C1D5C2}" presName="connTx" presStyleLbl="parChTrans1D2" presStyleIdx="1" presStyleCnt="3"/>
      <dgm:spPr/>
      <dgm:t>
        <a:bodyPr/>
        <a:lstStyle/>
        <a:p>
          <a:endParaRPr lang="en-US"/>
        </a:p>
      </dgm:t>
    </dgm:pt>
    <dgm:pt modelId="{EDE960B7-3805-45FA-89BE-F492D92BEE89}" type="pres">
      <dgm:prSet presAssocID="{08E4EF0D-25EF-4B1D-A813-50EFD7322B17}" presName="node" presStyleLbl="node1" presStyleIdx="1" presStyleCnt="3">
        <dgm:presLayoutVars>
          <dgm:bulletEnabled val="1"/>
        </dgm:presLayoutVars>
      </dgm:prSet>
      <dgm:spPr/>
      <dgm:t>
        <a:bodyPr/>
        <a:lstStyle/>
        <a:p>
          <a:endParaRPr lang="en-US"/>
        </a:p>
      </dgm:t>
    </dgm:pt>
    <dgm:pt modelId="{8501F2A3-5F33-4A37-9260-A0A48653D4AE}" type="pres">
      <dgm:prSet presAssocID="{2FD3E1CB-4DDE-4F81-944C-F7FABA8F5798}" presName="Name9" presStyleLbl="parChTrans1D2" presStyleIdx="2" presStyleCnt="3"/>
      <dgm:spPr/>
      <dgm:t>
        <a:bodyPr/>
        <a:lstStyle/>
        <a:p>
          <a:endParaRPr lang="en-US"/>
        </a:p>
      </dgm:t>
    </dgm:pt>
    <dgm:pt modelId="{A438A99F-0439-4EFC-92B9-6A3AB7343726}" type="pres">
      <dgm:prSet presAssocID="{2FD3E1CB-4DDE-4F81-944C-F7FABA8F5798}" presName="connTx" presStyleLbl="parChTrans1D2" presStyleIdx="2" presStyleCnt="3"/>
      <dgm:spPr/>
      <dgm:t>
        <a:bodyPr/>
        <a:lstStyle/>
        <a:p>
          <a:endParaRPr lang="en-US"/>
        </a:p>
      </dgm:t>
    </dgm:pt>
    <dgm:pt modelId="{3129E1F7-3433-417E-9610-DCA33A746A6D}" type="pres">
      <dgm:prSet presAssocID="{45162211-683D-4A1F-8253-A41BA953ED2E}" presName="node" presStyleLbl="node1" presStyleIdx="2" presStyleCnt="3">
        <dgm:presLayoutVars>
          <dgm:bulletEnabled val="1"/>
        </dgm:presLayoutVars>
      </dgm:prSet>
      <dgm:spPr/>
      <dgm:t>
        <a:bodyPr/>
        <a:lstStyle/>
        <a:p>
          <a:endParaRPr lang="en-US"/>
        </a:p>
      </dgm:t>
    </dgm:pt>
  </dgm:ptLst>
  <dgm:cxnLst>
    <dgm:cxn modelId="{8F1B9FEC-BF4D-4CFD-91C4-7A66E7BA8793}" srcId="{8B7F9FC3-0110-4500-BC0D-D76969110A69}" destId="{E28FA4BB-779F-40AD-8E98-A9BF6A4A8BE9}" srcOrd="1" destOrd="0" parTransId="{EDA64CFE-22FB-4AF3-9D95-8EAEFC1DC0B4}" sibTransId="{3ECFACC1-552D-488F-A7C7-E722F6695590}"/>
    <dgm:cxn modelId="{70845065-32B6-4326-975B-4BEF8CE4E5F6}" srcId="{897F5AB2-691D-40F0-BF1E-6CA48D1B4B4B}" destId="{08E4EF0D-25EF-4B1D-A813-50EFD7322B17}" srcOrd="1" destOrd="0" parTransId="{4FE2AC0F-6461-4F20-BEDD-7DD727C1D5C2}" sibTransId="{EA32B771-1983-43E2-8644-46B40DE92E16}"/>
    <dgm:cxn modelId="{80C70472-8630-4752-8807-A671BFDCDD6E}" type="presOf" srcId="{C6D86FC8-B5E0-46B4-944A-994D014A83A4}" destId="{94DAEA4E-F1D4-4EE4-A8B2-3B7F6A3C5945}" srcOrd="0" destOrd="0" presId="urn:microsoft.com/office/officeart/2005/8/layout/radial1"/>
    <dgm:cxn modelId="{E4112F8E-D3BA-464E-8B4B-F0AA775C49FB}" type="presOf" srcId="{C6D86FC8-B5E0-46B4-944A-994D014A83A4}" destId="{9B7DA047-538B-4B2D-97AB-51C482F09445}" srcOrd="1" destOrd="0" presId="urn:microsoft.com/office/officeart/2005/8/layout/radial1"/>
    <dgm:cxn modelId="{A0F3BB89-A514-4332-92EE-B87F17704A0E}" type="presOf" srcId="{A770688F-2467-4837-9754-1DDBE08F35EE}" destId="{951F59E6-9E16-4809-AD47-13E23E9E22BE}" srcOrd="0" destOrd="0" presId="urn:microsoft.com/office/officeart/2005/8/layout/radial1"/>
    <dgm:cxn modelId="{098739B1-4573-41CD-8823-85C07E5B2712}" srcId="{897F5AB2-691D-40F0-BF1E-6CA48D1B4B4B}" destId="{A770688F-2467-4837-9754-1DDBE08F35EE}" srcOrd="0" destOrd="0" parTransId="{C6D86FC8-B5E0-46B4-944A-994D014A83A4}" sibTransId="{B4932CCE-274D-45E7-AB7E-95835BD4F83D}"/>
    <dgm:cxn modelId="{7AFE3C11-FD86-460F-BE52-CCB3A6F5329B}" type="presOf" srcId="{4FE2AC0F-6461-4F20-BEDD-7DD727C1D5C2}" destId="{8111E106-9351-4AB4-AEC8-96652654919F}" srcOrd="1" destOrd="0" presId="urn:microsoft.com/office/officeart/2005/8/layout/radial1"/>
    <dgm:cxn modelId="{532669E5-75AC-4CDA-A651-6CC23B2BA9A4}" type="presOf" srcId="{08E4EF0D-25EF-4B1D-A813-50EFD7322B17}" destId="{EDE960B7-3805-45FA-89BE-F492D92BEE89}" srcOrd="0" destOrd="0" presId="urn:microsoft.com/office/officeart/2005/8/layout/radial1"/>
    <dgm:cxn modelId="{463FDEDE-2A47-42A5-A8B7-3D9F4B74D418}" type="presOf" srcId="{8B7F9FC3-0110-4500-BC0D-D76969110A69}" destId="{87199CA2-D408-42C5-8E00-9EBDA2A99F9D}" srcOrd="0" destOrd="0" presId="urn:microsoft.com/office/officeart/2005/8/layout/radial1"/>
    <dgm:cxn modelId="{A2C8E149-3EAD-4199-8D87-B9524DBA84A0}" type="presOf" srcId="{4FE2AC0F-6461-4F20-BEDD-7DD727C1D5C2}" destId="{D6571B6D-30D0-44B6-911F-8793B54C2FD4}" srcOrd="0" destOrd="0" presId="urn:microsoft.com/office/officeart/2005/8/layout/radial1"/>
    <dgm:cxn modelId="{180FD827-D98D-40F1-B952-8254E20A68B9}" type="presOf" srcId="{2FD3E1CB-4DDE-4F81-944C-F7FABA8F5798}" destId="{8501F2A3-5F33-4A37-9260-A0A48653D4AE}" srcOrd="0" destOrd="0" presId="urn:microsoft.com/office/officeart/2005/8/layout/radial1"/>
    <dgm:cxn modelId="{A767CE27-7EDC-47D8-A244-8E2318C8E45A}" type="presOf" srcId="{45162211-683D-4A1F-8253-A41BA953ED2E}" destId="{3129E1F7-3433-417E-9610-DCA33A746A6D}" srcOrd="0" destOrd="0" presId="urn:microsoft.com/office/officeart/2005/8/layout/radial1"/>
    <dgm:cxn modelId="{344A643A-E195-4CB4-ADFE-F7559E4D3E1E}" srcId="{897F5AB2-691D-40F0-BF1E-6CA48D1B4B4B}" destId="{45162211-683D-4A1F-8253-A41BA953ED2E}" srcOrd="2" destOrd="0" parTransId="{2FD3E1CB-4DDE-4F81-944C-F7FABA8F5798}" sibTransId="{82923266-57E9-490A-BECD-C75E1CA8706D}"/>
    <dgm:cxn modelId="{30995CD3-DA0B-49CA-90AC-6264B1448ED3}" type="presOf" srcId="{2FD3E1CB-4DDE-4F81-944C-F7FABA8F5798}" destId="{A438A99F-0439-4EFC-92B9-6A3AB7343726}" srcOrd="1" destOrd="0" presId="urn:microsoft.com/office/officeart/2005/8/layout/radial1"/>
    <dgm:cxn modelId="{8CEA4972-C7C4-425A-B75C-03F03A2C95FA}" type="presOf" srcId="{897F5AB2-691D-40F0-BF1E-6CA48D1B4B4B}" destId="{7E217B1A-A56D-4975-8211-579A83717A28}" srcOrd="0" destOrd="0" presId="urn:microsoft.com/office/officeart/2005/8/layout/radial1"/>
    <dgm:cxn modelId="{0C447814-9BAA-4903-B3AB-91C2A17E901F}" srcId="{8B7F9FC3-0110-4500-BC0D-D76969110A69}" destId="{897F5AB2-691D-40F0-BF1E-6CA48D1B4B4B}" srcOrd="0" destOrd="0" parTransId="{03C037E4-94C2-4ECC-B91C-A07617C1F70F}" sibTransId="{C9484C9F-A6F8-4D28-8940-A8996BB30A62}"/>
    <dgm:cxn modelId="{E2CEBE53-973A-42BB-9EDB-520D16F3C12E}" type="presParOf" srcId="{87199CA2-D408-42C5-8E00-9EBDA2A99F9D}" destId="{7E217B1A-A56D-4975-8211-579A83717A28}" srcOrd="0" destOrd="0" presId="urn:microsoft.com/office/officeart/2005/8/layout/radial1"/>
    <dgm:cxn modelId="{4C9F5FFC-721F-4900-9955-C49340B0F418}" type="presParOf" srcId="{87199CA2-D408-42C5-8E00-9EBDA2A99F9D}" destId="{94DAEA4E-F1D4-4EE4-A8B2-3B7F6A3C5945}" srcOrd="1" destOrd="0" presId="urn:microsoft.com/office/officeart/2005/8/layout/radial1"/>
    <dgm:cxn modelId="{30C93F76-705E-4F42-AB41-FBAA35FD36DB}" type="presParOf" srcId="{94DAEA4E-F1D4-4EE4-A8B2-3B7F6A3C5945}" destId="{9B7DA047-538B-4B2D-97AB-51C482F09445}" srcOrd="0" destOrd="0" presId="urn:microsoft.com/office/officeart/2005/8/layout/radial1"/>
    <dgm:cxn modelId="{79E470C9-79DF-497A-A8B8-AD3331EA211D}" type="presParOf" srcId="{87199CA2-D408-42C5-8E00-9EBDA2A99F9D}" destId="{951F59E6-9E16-4809-AD47-13E23E9E22BE}" srcOrd="2" destOrd="0" presId="urn:microsoft.com/office/officeart/2005/8/layout/radial1"/>
    <dgm:cxn modelId="{797A936B-5FD9-4972-B045-6E1D1488CE4F}" type="presParOf" srcId="{87199CA2-D408-42C5-8E00-9EBDA2A99F9D}" destId="{D6571B6D-30D0-44B6-911F-8793B54C2FD4}" srcOrd="3" destOrd="0" presId="urn:microsoft.com/office/officeart/2005/8/layout/radial1"/>
    <dgm:cxn modelId="{49BAD086-0F47-4902-8822-89968F3C4C56}" type="presParOf" srcId="{D6571B6D-30D0-44B6-911F-8793B54C2FD4}" destId="{8111E106-9351-4AB4-AEC8-96652654919F}" srcOrd="0" destOrd="0" presId="urn:microsoft.com/office/officeart/2005/8/layout/radial1"/>
    <dgm:cxn modelId="{091C93E0-5316-47AC-A7F5-EBFE189F8C2C}" type="presParOf" srcId="{87199CA2-D408-42C5-8E00-9EBDA2A99F9D}" destId="{EDE960B7-3805-45FA-89BE-F492D92BEE89}" srcOrd="4" destOrd="0" presId="urn:microsoft.com/office/officeart/2005/8/layout/radial1"/>
    <dgm:cxn modelId="{2CF1CABE-D4BB-4D6B-89BB-766788CCC746}" type="presParOf" srcId="{87199CA2-D408-42C5-8E00-9EBDA2A99F9D}" destId="{8501F2A3-5F33-4A37-9260-A0A48653D4AE}" srcOrd="5" destOrd="0" presId="urn:microsoft.com/office/officeart/2005/8/layout/radial1"/>
    <dgm:cxn modelId="{CA98FCBB-C88D-4A49-8E9B-173F1FE490D9}" type="presParOf" srcId="{8501F2A3-5F33-4A37-9260-A0A48653D4AE}" destId="{A438A99F-0439-4EFC-92B9-6A3AB7343726}" srcOrd="0" destOrd="0" presId="urn:microsoft.com/office/officeart/2005/8/layout/radial1"/>
    <dgm:cxn modelId="{44DA5C67-AB66-4F30-827D-1B1E2333EBC7}" type="presParOf" srcId="{87199CA2-D408-42C5-8E00-9EBDA2A99F9D}" destId="{3129E1F7-3433-417E-9610-DCA33A746A6D}" srcOrd="6" destOrd="0" presId="urn:microsoft.com/office/officeart/2005/8/layout/radial1"/>
  </dgm:cxnLst>
  <dgm:bg>
    <a:solidFill>
      <a:schemeClr val="bg1">
        <a:lumMod val="85000"/>
        <a:alpha val="85000"/>
      </a:schemeClr>
    </a:solidFill>
    <a:effectLst>
      <a:softEdge rad="317500"/>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FFC70E-72F7-49F8-A3C8-2B74E4342452}" type="doc">
      <dgm:prSet loTypeId="urn:microsoft.com/office/officeart/2009/layout/CircleArrowProcess" loCatId="process" qsTypeId="urn:microsoft.com/office/officeart/2005/8/quickstyle/simple4" qsCatId="simple" csTypeId="urn:microsoft.com/office/officeart/2005/8/colors/colorful5" csCatId="colorful" phldr="1"/>
      <dgm:spPr/>
      <dgm:t>
        <a:bodyPr/>
        <a:lstStyle/>
        <a:p>
          <a:endParaRPr lang="en-US"/>
        </a:p>
      </dgm:t>
    </dgm:pt>
    <dgm:pt modelId="{98D71A85-26FF-4325-B2C8-4B48FF1A8599}">
      <dgm:prSet phldrT="[Testo]"/>
      <dgm:spPr/>
      <dgm:t>
        <a:bodyPr/>
        <a:lstStyle/>
        <a:p>
          <a:r>
            <a:rPr lang="en-US" dirty="0" smtClean="0">
              <a:solidFill>
                <a:srgbClr val="CC3300"/>
              </a:solidFill>
            </a:rPr>
            <a:t>2015</a:t>
          </a:r>
          <a:endParaRPr lang="en-US" dirty="0">
            <a:solidFill>
              <a:srgbClr val="CC3300"/>
            </a:solidFill>
          </a:endParaRPr>
        </a:p>
      </dgm:t>
    </dgm:pt>
    <dgm:pt modelId="{7024AF5E-5F8E-4713-9AB1-1E6754775376}" type="parTrans" cxnId="{E232680C-978F-4004-840D-5776EC705D12}">
      <dgm:prSet/>
      <dgm:spPr/>
      <dgm:t>
        <a:bodyPr/>
        <a:lstStyle/>
        <a:p>
          <a:endParaRPr lang="en-US"/>
        </a:p>
      </dgm:t>
    </dgm:pt>
    <dgm:pt modelId="{540AE639-8E79-4720-BC9F-957B24869AE7}" type="sibTrans" cxnId="{E232680C-978F-4004-840D-5776EC705D12}">
      <dgm:prSet/>
      <dgm:spPr/>
      <dgm:t>
        <a:bodyPr/>
        <a:lstStyle/>
        <a:p>
          <a:endParaRPr lang="en-US"/>
        </a:p>
      </dgm:t>
    </dgm:pt>
    <dgm:pt modelId="{EBA148A0-401C-4C4C-B635-225D57F51F88}">
      <dgm:prSet phldrT="[Testo]" custT="1"/>
      <dgm:spPr/>
      <dgm:t>
        <a:bodyPr/>
        <a:lstStyle/>
        <a:p>
          <a:r>
            <a:rPr lang="en-US" sz="2400" dirty="0" smtClean="0">
              <a:solidFill>
                <a:srgbClr val="002060"/>
              </a:solidFill>
            </a:rPr>
            <a:t>next decade</a:t>
          </a:r>
          <a:endParaRPr lang="en-US" sz="2000" dirty="0">
            <a:solidFill>
              <a:srgbClr val="002060"/>
            </a:solidFill>
          </a:endParaRPr>
        </a:p>
      </dgm:t>
    </dgm:pt>
    <dgm:pt modelId="{9535347A-5404-43C3-B7F5-7F7FCE1A5AB5}" type="parTrans" cxnId="{A081201C-1B3E-42C9-84C6-120CB4ED2689}">
      <dgm:prSet/>
      <dgm:spPr/>
      <dgm:t>
        <a:bodyPr/>
        <a:lstStyle/>
        <a:p>
          <a:endParaRPr lang="en-US"/>
        </a:p>
      </dgm:t>
    </dgm:pt>
    <dgm:pt modelId="{E30096F5-C1BE-4537-95D7-79553EDE6BBF}" type="sibTrans" cxnId="{A081201C-1B3E-42C9-84C6-120CB4ED2689}">
      <dgm:prSet/>
      <dgm:spPr/>
      <dgm:t>
        <a:bodyPr/>
        <a:lstStyle/>
        <a:p>
          <a:endParaRPr lang="en-US"/>
        </a:p>
      </dgm:t>
    </dgm:pt>
    <dgm:pt modelId="{B6254179-6F9A-4447-B659-50C1B58D280F}">
      <dgm:prSet phldrT="[Testo]"/>
      <dgm:spPr/>
      <dgm:t>
        <a:bodyPr/>
        <a:lstStyle/>
        <a:p>
          <a:r>
            <a:rPr lang="en-US" dirty="0" smtClean="0">
              <a:solidFill>
                <a:srgbClr val="CC3300"/>
              </a:solidFill>
            </a:rPr>
            <a:t>2020</a:t>
          </a:r>
          <a:endParaRPr lang="en-US" dirty="0">
            <a:solidFill>
              <a:srgbClr val="CC3300"/>
            </a:solidFill>
          </a:endParaRPr>
        </a:p>
      </dgm:t>
    </dgm:pt>
    <dgm:pt modelId="{38316B43-17F3-46C0-9F85-96D39BE0DC05}" type="parTrans" cxnId="{DFF79208-DD21-46D2-86F8-41FD754B5C83}">
      <dgm:prSet/>
      <dgm:spPr/>
      <dgm:t>
        <a:bodyPr/>
        <a:lstStyle/>
        <a:p>
          <a:endParaRPr lang="en-US"/>
        </a:p>
      </dgm:t>
    </dgm:pt>
    <dgm:pt modelId="{32CAFB91-5350-46E1-8F79-DD1BFC15A78E}" type="sibTrans" cxnId="{DFF79208-DD21-46D2-86F8-41FD754B5C83}">
      <dgm:prSet/>
      <dgm:spPr/>
      <dgm:t>
        <a:bodyPr/>
        <a:lstStyle/>
        <a:p>
          <a:endParaRPr lang="en-US"/>
        </a:p>
      </dgm:t>
    </dgm:pt>
    <dgm:pt modelId="{D191C48E-35AD-47B2-9349-5A33199246D1}" type="pres">
      <dgm:prSet presAssocID="{4FFFC70E-72F7-49F8-A3C8-2B74E4342452}" presName="Name0" presStyleCnt="0">
        <dgm:presLayoutVars>
          <dgm:chMax val="7"/>
          <dgm:chPref val="7"/>
          <dgm:dir/>
          <dgm:animLvl val="lvl"/>
        </dgm:presLayoutVars>
      </dgm:prSet>
      <dgm:spPr/>
      <dgm:t>
        <a:bodyPr/>
        <a:lstStyle/>
        <a:p>
          <a:endParaRPr lang="en-US"/>
        </a:p>
      </dgm:t>
    </dgm:pt>
    <dgm:pt modelId="{BE27E9B1-BC98-4C17-8D49-C1C31F6D6B61}" type="pres">
      <dgm:prSet presAssocID="{98D71A85-26FF-4325-B2C8-4B48FF1A8599}" presName="Accent1" presStyleCnt="0"/>
      <dgm:spPr/>
    </dgm:pt>
    <dgm:pt modelId="{B34FBD2F-0C4F-478F-B03C-5CECDF8FE4F2}" type="pres">
      <dgm:prSet presAssocID="{98D71A85-26FF-4325-B2C8-4B48FF1A8599}" presName="Accent" presStyleLbl="node1" presStyleIdx="0" presStyleCnt="3"/>
      <dgm:spPr/>
    </dgm:pt>
    <dgm:pt modelId="{D5F6137A-8AC8-4BC3-8EDF-05E4099B37F8}" type="pres">
      <dgm:prSet presAssocID="{98D71A85-26FF-4325-B2C8-4B48FF1A8599}" presName="Parent1" presStyleLbl="revTx" presStyleIdx="0" presStyleCnt="3">
        <dgm:presLayoutVars>
          <dgm:chMax val="1"/>
          <dgm:chPref val="1"/>
          <dgm:bulletEnabled val="1"/>
        </dgm:presLayoutVars>
      </dgm:prSet>
      <dgm:spPr/>
      <dgm:t>
        <a:bodyPr/>
        <a:lstStyle/>
        <a:p>
          <a:endParaRPr lang="en-US"/>
        </a:p>
      </dgm:t>
    </dgm:pt>
    <dgm:pt modelId="{ADF75551-67DE-426A-A4BF-9A3CC0C3D5DE}" type="pres">
      <dgm:prSet presAssocID="{EBA148A0-401C-4C4C-B635-225D57F51F88}" presName="Accent2" presStyleCnt="0"/>
      <dgm:spPr/>
    </dgm:pt>
    <dgm:pt modelId="{013E738B-BD06-426E-9689-800189B60403}" type="pres">
      <dgm:prSet presAssocID="{EBA148A0-401C-4C4C-B635-225D57F51F88}" presName="Accent" presStyleLbl="node1" presStyleIdx="1" presStyleCnt="3"/>
      <dgm:spPr/>
    </dgm:pt>
    <dgm:pt modelId="{8262E9C8-3B49-40C8-86BE-9E505728A529}" type="pres">
      <dgm:prSet presAssocID="{EBA148A0-401C-4C4C-B635-225D57F51F88}" presName="Parent2" presStyleLbl="revTx" presStyleIdx="1" presStyleCnt="3">
        <dgm:presLayoutVars>
          <dgm:chMax val="1"/>
          <dgm:chPref val="1"/>
          <dgm:bulletEnabled val="1"/>
        </dgm:presLayoutVars>
      </dgm:prSet>
      <dgm:spPr/>
      <dgm:t>
        <a:bodyPr/>
        <a:lstStyle/>
        <a:p>
          <a:endParaRPr lang="en-US"/>
        </a:p>
      </dgm:t>
    </dgm:pt>
    <dgm:pt modelId="{CC07ADB5-EBCD-4918-A3EE-1A7F48F527EC}" type="pres">
      <dgm:prSet presAssocID="{B6254179-6F9A-4447-B659-50C1B58D280F}" presName="Accent3" presStyleCnt="0"/>
      <dgm:spPr/>
    </dgm:pt>
    <dgm:pt modelId="{0AA521C1-2F2D-415A-9647-1CFE94A7D3ED}" type="pres">
      <dgm:prSet presAssocID="{B6254179-6F9A-4447-B659-50C1B58D280F}" presName="Accent" presStyleLbl="node1" presStyleIdx="2" presStyleCnt="3"/>
      <dgm:spPr/>
    </dgm:pt>
    <dgm:pt modelId="{2EF03F2F-2CE3-44B5-B1D6-13841CAC4E59}" type="pres">
      <dgm:prSet presAssocID="{B6254179-6F9A-4447-B659-50C1B58D280F}" presName="Parent3" presStyleLbl="revTx" presStyleIdx="2" presStyleCnt="3">
        <dgm:presLayoutVars>
          <dgm:chMax val="1"/>
          <dgm:chPref val="1"/>
          <dgm:bulletEnabled val="1"/>
        </dgm:presLayoutVars>
      </dgm:prSet>
      <dgm:spPr/>
      <dgm:t>
        <a:bodyPr/>
        <a:lstStyle/>
        <a:p>
          <a:endParaRPr lang="en-US"/>
        </a:p>
      </dgm:t>
    </dgm:pt>
  </dgm:ptLst>
  <dgm:cxnLst>
    <dgm:cxn modelId="{A081201C-1B3E-42C9-84C6-120CB4ED2689}" srcId="{4FFFC70E-72F7-49F8-A3C8-2B74E4342452}" destId="{EBA148A0-401C-4C4C-B635-225D57F51F88}" srcOrd="1" destOrd="0" parTransId="{9535347A-5404-43C3-B7F5-7F7FCE1A5AB5}" sibTransId="{E30096F5-C1BE-4537-95D7-79553EDE6BBF}"/>
    <dgm:cxn modelId="{180F2495-69C1-4945-9EC0-4B59E43B7516}" type="presOf" srcId="{EBA148A0-401C-4C4C-B635-225D57F51F88}" destId="{8262E9C8-3B49-40C8-86BE-9E505728A529}" srcOrd="0" destOrd="0" presId="urn:microsoft.com/office/officeart/2009/layout/CircleArrowProcess"/>
    <dgm:cxn modelId="{E232680C-978F-4004-840D-5776EC705D12}" srcId="{4FFFC70E-72F7-49F8-A3C8-2B74E4342452}" destId="{98D71A85-26FF-4325-B2C8-4B48FF1A8599}" srcOrd="0" destOrd="0" parTransId="{7024AF5E-5F8E-4713-9AB1-1E6754775376}" sibTransId="{540AE639-8E79-4720-BC9F-957B24869AE7}"/>
    <dgm:cxn modelId="{DFF79208-DD21-46D2-86F8-41FD754B5C83}" srcId="{4FFFC70E-72F7-49F8-A3C8-2B74E4342452}" destId="{B6254179-6F9A-4447-B659-50C1B58D280F}" srcOrd="2" destOrd="0" parTransId="{38316B43-17F3-46C0-9F85-96D39BE0DC05}" sibTransId="{32CAFB91-5350-46E1-8F79-DD1BFC15A78E}"/>
    <dgm:cxn modelId="{3C9BEA7A-E92C-4CDA-AD21-AB9024861F9F}" type="presOf" srcId="{98D71A85-26FF-4325-B2C8-4B48FF1A8599}" destId="{D5F6137A-8AC8-4BC3-8EDF-05E4099B37F8}" srcOrd="0" destOrd="0" presId="urn:microsoft.com/office/officeart/2009/layout/CircleArrowProcess"/>
    <dgm:cxn modelId="{1FCC2DB9-699E-483A-97AA-75A7D338B7BC}" type="presOf" srcId="{4FFFC70E-72F7-49F8-A3C8-2B74E4342452}" destId="{D191C48E-35AD-47B2-9349-5A33199246D1}" srcOrd="0" destOrd="0" presId="urn:microsoft.com/office/officeart/2009/layout/CircleArrowProcess"/>
    <dgm:cxn modelId="{C93231FA-073F-4280-9D9E-6FC25480BABC}" type="presOf" srcId="{B6254179-6F9A-4447-B659-50C1B58D280F}" destId="{2EF03F2F-2CE3-44B5-B1D6-13841CAC4E59}" srcOrd="0" destOrd="0" presId="urn:microsoft.com/office/officeart/2009/layout/CircleArrowProcess"/>
    <dgm:cxn modelId="{EAF3DB01-BC32-4AC5-BD63-0A9E5D47E157}" type="presParOf" srcId="{D191C48E-35AD-47B2-9349-5A33199246D1}" destId="{BE27E9B1-BC98-4C17-8D49-C1C31F6D6B61}" srcOrd="0" destOrd="0" presId="urn:microsoft.com/office/officeart/2009/layout/CircleArrowProcess"/>
    <dgm:cxn modelId="{1CBE07B5-A6AF-46EA-BA0E-518B030DD235}" type="presParOf" srcId="{BE27E9B1-BC98-4C17-8D49-C1C31F6D6B61}" destId="{B34FBD2F-0C4F-478F-B03C-5CECDF8FE4F2}" srcOrd="0" destOrd="0" presId="urn:microsoft.com/office/officeart/2009/layout/CircleArrowProcess"/>
    <dgm:cxn modelId="{0F01E64C-457B-48D8-AA23-00EC738534B7}" type="presParOf" srcId="{D191C48E-35AD-47B2-9349-5A33199246D1}" destId="{D5F6137A-8AC8-4BC3-8EDF-05E4099B37F8}" srcOrd="1" destOrd="0" presId="urn:microsoft.com/office/officeart/2009/layout/CircleArrowProcess"/>
    <dgm:cxn modelId="{14A06409-E956-4E35-AE23-6A45895284B9}" type="presParOf" srcId="{D191C48E-35AD-47B2-9349-5A33199246D1}" destId="{ADF75551-67DE-426A-A4BF-9A3CC0C3D5DE}" srcOrd="2" destOrd="0" presId="urn:microsoft.com/office/officeart/2009/layout/CircleArrowProcess"/>
    <dgm:cxn modelId="{34A9B93E-04DA-4039-989C-B17369AADE59}" type="presParOf" srcId="{ADF75551-67DE-426A-A4BF-9A3CC0C3D5DE}" destId="{013E738B-BD06-426E-9689-800189B60403}" srcOrd="0" destOrd="0" presId="urn:microsoft.com/office/officeart/2009/layout/CircleArrowProcess"/>
    <dgm:cxn modelId="{988D624B-B273-43F3-9DF1-BECACB3BACCA}" type="presParOf" srcId="{D191C48E-35AD-47B2-9349-5A33199246D1}" destId="{8262E9C8-3B49-40C8-86BE-9E505728A529}" srcOrd="3" destOrd="0" presId="urn:microsoft.com/office/officeart/2009/layout/CircleArrowProcess"/>
    <dgm:cxn modelId="{2B7A87A9-B478-448C-8AD2-6AA9D1A0BDE7}" type="presParOf" srcId="{D191C48E-35AD-47B2-9349-5A33199246D1}" destId="{CC07ADB5-EBCD-4918-A3EE-1A7F48F527EC}" srcOrd="4" destOrd="0" presId="urn:microsoft.com/office/officeart/2009/layout/CircleArrowProcess"/>
    <dgm:cxn modelId="{58F401C2-7102-47E0-B189-2DCB6F952B36}" type="presParOf" srcId="{CC07ADB5-EBCD-4918-A3EE-1A7F48F527EC}" destId="{0AA521C1-2F2D-415A-9647-1CFE94A7D3ED}" srcOrd="0" destOrd="0" presId="urn:microsoft.com/office/officeart/2009/layout/CircleArrowProcess"/>
    <dgm:cxn modelId="{2C34B68F-E12D-4002-BDC6-061BCF911DD5}" type="presParOf" srcId="{D191C48E-35AD-47B2-9349-5A33199246D1}" destId="{2EF03F2F-2CE3-44B5-B1D6-13841CAC4E59}"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14B2D-868C-4994-BE76-58534057516E}">
      <dsp:nvSpPr>
        <dsp:cNvPr id="0" name=""/>
        <dsp:cNvSpPr/>
      </dsp:nvSpPr>
      <dsp:spPr>
        <a:xfrm>
          <a:off x="1746578" y="0"/>
          <a:ext cx="4211320" cy="4211320"/>
        </a:xfrm>
        <a:prstGeom prst="triangle">
          <a:avLst/>
        </a:prstGeom>
        <a:solidFill>
          <a:srgbClr val="FF99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58F0B41-37AE-4EAC-A7A6-043BF8E24382}">
      <dsp:nvSpPr>
        <dsp:cNvPr id="0" name=""/>
        <dsp:cNvSpPr/>
      </dsp:nvSpPr>
      <dsp:spPr>
        <a:xfrm>
          <a:off x="3843308" y="386480"/>
          <a:ext cx="6248375" cy="640174"/>
        </a:xfrm>
        <a:prstGeom prst="roundRect">
          <a:avLst/>
        </a:prstGeom>
        <a:solidFill>
          <a:schemeClr val="lt1">
            <a:alpha val="90000"/>
            <a:hueOff val="0"/>
            <a:satOff val="0"/>
            <a:lumOff val="0"/>
            <a:alphaOff val="0"/>
          </a:schemeClr>
        </a:solidFill>
        <a:ln w="9525" cap="rnd" cmpd="sng" algn="ctr">
          <a:solidFill>
            <a:schemeClr val="accent5">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altLang="ja-JP" sz="1600" kern="1200" dirty="0" smtClean="0">
              <a:solidFill>
                <a:srgbClr val="009999"/>
              </a:solidFill>
            </a:rPr>
            <a:t>More than </a:t>
          </a:r>
          <a:r>
            <a:rPr lang="en-US" altLang="ja-JP" sz="1600" b="1" kern="1200" dirty="0" smtClean="0">
              <a:solidFill>
                <a:srgbClr val="FF0000"/>
              </a:solidFill>
            </a:rPr>
            <a:t>40</a:t>
          </a:r>
          <a:r>
            <a:rPr lang="en-US" altLang="ja-JP" sz="1600" b="1" kern="1200" dirty="0" smtClean="0">
              <a:solidFill>
                <a:srgbClr val="009999"/>
              </a:solidFill>
            </a:rPr>
            <a:t> brokered Data Providers </a:t>
          </a:r>
          <a:r>
            <a:rPr lang="en-US" altLang="ja-JP" sz="1600" kern="1200" dirty="0" smtClean="0">
              <a:solidFill>
                <a:srgbClr val="009999"/>
              </a:solidFill>
            </a:rPr>
            <a:t>– capacities, systems, Communities</a:t>
          </a:r>
          <a:endParaRPr lang="en-US" sz="1600" kern="1200" dirty="0"/>
        </a:p>
      </dsp:txBody>
      <dsp:txXfrm>
        <a:off x="3874559" y="417731"/>
        <a:ext cx="6185873" cy="577672"/>
      </dsp:txXfrm>
    </dsp:sp>
    <dsp:sp modelId="{7575FB30-7FB4-449F-91D9-A0562DEAF581}">
      <dsp:nvSpPr>
        <dsp:cNvPr id="0" name=""/>
        <dsp:cNvSpPr/>
      </dsp:nvSpPr>
      <dsp:spPr>
        <a:xfrm>
          <a:off x="3843308" y="1359373"/>
          <a:ext cx="6248375" cy="1086513"/>
        </a:xfrm>
        <a:prstGeom prst="roundRect">
          <a:avLst/>
        </a:prstGeom>
        <a:solidFill>
          <a:schemeClr val="lt1">
            <a:alpha val="90000"/>
            <a:hueOff val="0"/>
            <a:satOff val="0"/>
            <a:lumOff val="0"/>
            <a:alphaOff val="0"/>
          </a:schemeClr>
        </a:solidFill>
        <a:ln w="9525" cap="rnd" cmpd="sng" algn="ctr">
          <a:solidFill>
            <a:schemeClr val="accent5">
              <a:hueOff val="187884"/>
              <a:satOff val="18001"/>
              <a:lumOff val="4411"/>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ja-JP" sz="1400" kern="1200" dirty="0" smtClean="0">
              <a:solidFill>
                <a:srgbClr val="009999"/>
              </a:solidFill>
            </a:rPr>
            <a:t>About </a:t>
          </a:r>
          <a:r>
            <a:rPr lang="en-US" altLang="ja-JP" sz="1400" b="1" kern="1200" dirty="0" smtClean="0">
              <a:solidFill>
                <a:srgbClr val="FF0000"/>
              </a:solidFill>
            </a:rPr>
            <a:t>40 Million </a:t>
          </a:r>
          <a:r>
            <a:rPr lang="en-US" altLang="ja-JP" sz="1400" kern="1200" dirty="0" smtClean="0">
              <a:solidFill>
                <a:srgbClr val="009999"/>
              </a:solidFill>
            </a:rPr>
            <a:t>(about </a:t>
          </a:r>
          <a:r>
            <a:rPr lang="en-US" altLang="ja-JP" sz="1400" b="1" kern="1200" dirty="0" smtClean="0">
              <a:solidFill>
                <a:srgbClr val="FF0000"/>
              </a:solidFill>
            </a:rPr>
            <a:t>2 Million</a:t>
          </a:r>
          <a:r>
            <a:rPr lang="en-US" altLang="ja-JP" sz="1400" b="1" kern="1200" dirty="0" smtClean="0">
              <a:solidFill>
                <a:srgbClr val="009999"/>
              </a:solidFill>
            </a:rPr>
            <a:t> </a:t>
          </a:r>
          <a:r>
            <a:rPr lang="en-US" altLang="ja-JP" sz="1400" kern="1200" dirty="0" smtClean="0">
              <a:solidFill>
                <a:srgbClr val="009999"/>
              </a:solidFill>
            </a:rPr>
            <a:t>GEOSS Data Core) Discoverable and potentially Accessible </a:t>
          </a:r>
          <a:r>
            <a:rPr lang="en-US" altLang="ja-JP" sz="1400" b="1" kern="1200" dirty="0" smtClean="0">
              <a:solidFill>
                <a:srgbClr val="009999"/>
              </a:solidFill>
            </a:rPr>
            <a:t>first level resources </a:t>
          </a:r>
          <a:br>
            <a:rPr lang="en-US" altLang="ja-JP" sz="1400" b="1" kern="1200" dirty="0" smtClean="0">
              <a:solidFill>
                <a:srgbClr val="009999"/>
              </a:solidFill>
            </a:rPr>
          </a:br>
          <a:r>
            <a:rPr lang="en-US" altLang="ja-JP" sz="1400" b="1" kern="1200" dirty="0" smtClean="0">
              <a:solidFill>
                <a:srgbClr val="009999"/>
              </a:solidFill>
            </a:rPr>
            <a:t/>
          </a:r>
          <a:br>
            <a:rPr lang="en-US" altLang="ja-JP" sz="1400" b="1" kern="1200" dirty="0" smtClean="0">
              <a:solidFill>
                <a:srgbClr val="009999"/>
              </a:solidFill>
            </a:rPr>
          </a:br>
          <a:r>
            <a:rPr lang="en-US" altLang="ja-JP" sz="1400" kern="1200" dirty="0" smtClean="0">
              <a:solidFill>
                <a:srgbClr val="009999"/>
              </a:solidFill>
            </a:rPr>
            <a:t>(mix of data collections, datasets and individual images) </a:t>
          </a:r>
          <a:endParaRPr lang="en-US" sz="1400" kern="1200" dirty="0"/>
        </a:p>
      </dsp:txBody>
      <dsp:txXfrm>
        <a:off x="3896347" y="1412412"/>
        <a:ext cx="6142297" cy="980435"/>
      </dsp:txXfrm>
    </dsp:sp>
    <dsp:sp modelId="{5F93DECD-B5BF-4775-9375-73B75F05A663}">
      <dsp:nvSpPr>
        <dsp:cNvPr id="0" name=""/>
        <dsp:cNvSpPr/>
      </dsp:nvSpPr>
      <dsp:spPr>
        <a:xfrm>
          <a:off x="3820498" y="2697938"/>
          <a:ext cx="6248375" cy="1432695"/>
        </a:xfrm>
        <a:prstGeom prst="roundRect">
          <a:avLst/>
        </a:prstGeom>
        <a:solidFill>
          <a:schemeClr val="lt1">
            <a:alpha val="90000"/>
            <a:hueOff val="0"/>
            <a:satOff val="0"/>
            <a:lumOff val="0"/>
            <a:alphaOff val="0"/>
          </a:schemeClr>
        </a:solidFill>
        <a:ln w="9525" cap="rnd" cmpd="sng" algn="ctr">
          <a:solidFill>
            <a:schemeClr val="accent5">
              <a:hueOff val="375767"/>
              <a:satOff val="36001"/>
              <a:lumOff val="8823"/>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altLang="ja-JP" sz="1400" kern="1200" dirty="0" smtClean="0">
              <a:solidFill>
                <a:srgbClr val="009999"/>
              </a:solidFill>
            </a:rPr>
            <a:t>More than </a:t>
          </a:r>
          <a:r>
            <a:rPr lang="en-US" altLang="ja-JP" sz="1400" b="1" kern="1200" dirty="0" smtClean="0">
              <a:solidFill>
                <a:srgbClr val="FF0000"/>
              </a:solidFill>
            </a:rPr>
            <a:t>170 Million </a:t>
          </a:r>
          <a:r>
            <a:rPr lang="en-US" altLang="ja-JP" sz="1400" b="1" kern="1200" dirty="0" smtClean="0">
              <a:solidFill>
                <a:srgbClr val="009999"/>
              </a:solidFill>
            </a:rPr>
            <a:t>(more than </a:t>
          </a:r>
          <a:r>
            <a:rPr lang="en-US" altLang="ja-JP" sz="1400" b="1" kern="1200" dirty="0" smtClean="0">
              <a:solidFill>
                <a:srgbClr val="FF0000"/>
              </a:solidFill>
            </a:rPr>
            <a:t>51 Million</a:t>
          </a:r>
          <a:r>
            <a:rPr lang="en-US" altLang="ja-JP" sz="1400" b="1" kern="1200" dirty="0" smtClean="0">
              <a:solidFill>
                <a:srgbClr val="009999"/>
              </a:solidFill>
            </a:rPr>
            <a:t> </a:t>
          </a:r>
          <a:br>
            <a:rPr lang="en-US" altLang="ja-JP" sz="1400" b="1" kern="1200" dirty="0" smtClean="0">
              <a:solidFill>
                <a:srgbClr val="009999"/>
              </a:solidFill>
            </a:rPr>
          </a:br>
          <a:r>
            <a:rPr lang="en-US" altLang="ja-JP" sz="1400" b="1" kern="1200" dirty="0" smtClean="0">
              <a:solidFill>
                <a:srgbClr val="009999"/>
              </a:solidFill>
            </a:rPr>
            <a:t>GEOSS Data Core) </a:t>
          </a:r>
          <a:r>
            <a:rPr lang="en-US" altLang="ja-JP" sz="1400" kern="1200" dirty="0" smtClean="0">
              <a:solidFill>
                <a:srgbClr val="009999"/>
              </a:solidFill>
            </a:rPr>
            <a:t>Discoverable and potentially Accessible </a:t>
          </a:r>
          <a:r>
            <a:rPr lang="en-US" altLang="ja-JP" sz="1400" b="1" kern="1200" dirty="0" smtClean="0">
              <a:solidFill>
                <a:srgbClr val="009999"/>
              </a:solidFill>
            </a:rPr>
            <a:t>individual resources </a:t>
          </a:r>
        </a:p>
        <a:p>
          <a:pPr lvl="0" algn="l" defTabSz="622300">
            <a:lnSpc>
              <a:spcPct val="90000"/>
            </a:lnSpc>
            <a:spcBef>
              <a:spcPct val="0"/>
            </a:spcBef>
            <a:spcAft>
              <a:spcPct val="35000"/>
            </a:spcAft>
          </a:pPr>
          <a:r>
            <a:rPr lang="en-US" altLang="ja-JP" sz="1400" kern="1200" dirty="0" smtClean="0">
              <a:solidFill>
                <a:srgbClr val="009999"/>
              </a:solidFill>
            </a:rPr>
            <a:t>(e.g. satellite scenes, rain gauge records) </a:t>
          </a:r>
          <a:endParaRPr lang="en-US" sz="1400" kern="1200" dirty="0"/>
        </a:p>
      </dsp:txBody>
      <dsp:txXfrm>
        <a:off x="3890436" y="2767876"/>
        <a:ext cx="6108499" cy="12928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17B1A-A56D-4975-8211-579A83717A28}">
      <dsp:nvSpPr>
        <dsp:cNvPr id="0" name=""/>
        <dsp:cNvSpPr/>
      </dsp:nvSpPr>
      <dsp:spPr>
        <a:xfrm>
          <a:off x="2360414" y="1791746"/>
          <a:ext cx="1375171" cy="1375171"/>
        </a:xfrm>
        <a:prstGeom prst="ellipse">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Expert Knowledge</a:t>
          </a:r>
          <a:endParaRPr lang="en-US" sz="1500" kern="1200" dirty="0"/>
        </a:p>
      </dsp:txBody>
      <dsp:txXfrm>
        <a:off x="2561803" y="1993135"/>
        <a:ext cx="972393" cy="972393"/>
      </dsp:txXfrm>
    </dsp:sp>
    <dsp:sp modelId="{94DAEA4E-F1D4-4EE4-A8B2-3B7F6A3C5945}">
      <dsp:nvSpPr>
        <dsp:cNvPr id="0" name=""/>
        <dsp:cNvSpPr/>
      </dsp:nvSpPr>
      <dsp:spPr>
        <a:xfrm rot="16200000">
          <a:off x="2840920" y="1564364"/>
          <a:ext cx="414159" cy="40605"/>
        </a:xfrm>
        <a:custGeom>
          <a:avLst/>
          <a:gdLst/>
          <a:ahLst/>
          <a:cxnLst/>
          <a:rect l="0" t="0" r="0" b="0"/>
          <a:pathLst>
            <a:path>
              <a:moveTo>
                <a:pt x="0" y="20302"/>
              </a:moveTo>
              <a:lnTo>
                <a:pt x="414159" y="20302"/>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7646" y="1574313"/>
        <a:ext cx="20707" cy="20707"/>
      </dsp:txXfrm>
    </dsp:sp>
    <dsp:sp modelId="{951F59E6-9E16-4809-AD47-13E23E9E22BE}">
      <dsp:nvSpPr>
        <dsp:cNvPr id="0" name=""/>
        <dsp:cNvSpPr/>
      </dsp:nvSpPr>
      <dsp:spPr>
        <a:xfrm>
          <a:off x="2360414" y="2415"/>
          <a:ext cx="1375171" cy="1375171"/>
        </a:xfrm>
        <a:prstGeom prst="ellipse">
          <a:avLst/>
        </a:prstGeom>
        <a:solidFill>
          <a:srgbClr val="C0000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Models</a:t>
          </a:r>
          <a:endParaRPr lang="en-US" sz="1700" kern="1200" dirty="0"/>
        </a:p>
      </dsp:txBody>
      <dsp:txXfrm>
        <a:off x="2561803" y="203804"/>
        <a:ext cx="972393" cy="972393"/>
      </dsp:txXfrm>
    </dsp:sp>
    <dsp:sp modelId="{D6571B6D-30D0-44B6-911F-8793B54C2FD4}">
      <dsp:nvSpPr>
        <dsp:cNvPr id="0" name=""/>
        <dsp:cNvSpPr/>
      </dsp:nvSpPr>
      <dsp:spPr>
        <a:xfrm rot="1800000">
          <a:off x="3615723" y="2906362"/>
          <a:ext cx="414159" cy="40605"/>
        </a:xfrm>
        <a:custGeom>
          <a:avLst/>
          <a:gdLst/>
          <a:ahLst/>
          <a:cxnLst/>
          <a:rect l="0" t="0" r="0" b="0"/>
          <a:pathLst>
            <a:path>
              <a:moveTo>
                <a:pt x="0" y="20302"/>
              </a:moveTo>
              <a:lnTo>
                <a:pt x="414159" y="20302"/>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812449" y="2916311"/>
        <a:ext cx="20707" cy="20707"/>
      </dsp:txXfrm>
    </dsp:sp>
    <dsp:sp modelId="{EDE960B7-3805-45FA-89BE-F492D92BEE89}">
      <dsp:nvSpPr>
        <dsp:cNvPr id="0" name=""/>
        <dsp:cNvSpPr/>
      </dsp:nvSpPr>
      <dsp:spPr>
        <a:xfrm>
          <a:off x="3910020" y="2686412"/>
          <a:ext cx="1375171" cy="1375171"/>
        </a:xfrm>
        <a:prstGeom prst="ellipse">
          <a:avLst/>
        </a:prstGeom>
        <a:solidFill>
          <a:srgbClr val="FF660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Socio-economic Data</a:t>
          </a:r>
          <a:endParaRPr lang="en-US" sz="1700" kern="1200" dirty="0"/>
        </a:p>
      </dsp:txBody>
      <dsp:txXfrm>
        <a:off x="4111409" y="2887801"/>
        <a:ext cx="972393" cy="972393"/>
      </dsp:txXfrm>
    </dsp:sp>
    <dsp:sp modelId="{8501F2A3-5F33-4A37-9260-A0A48653D4AE}">
      <dsp:nvSpPr>
        <dsp:cNvPr id="0" name=""/>
        <dsp:cNvSpPr/>
      </dsp:nvSpPr>
      <dsp:spPr>
        <a:xfrm rot="9000000">
          <a:off x="2066117" y="2906362"/>
          <a:ext cx="414159" cy="40605"/>
        </a:xfrm>
        <a:custGeom>
          <a:avLst/>
          <a:gdLst/>
          <a:ahLst/>
          <a:cxnLst/>
          <a:rect l="0" t="0" r="0" b="0"/>
          <a:pathLst>
            <a:path>
              <a:moveTo>
                <a:pt x="0" y="20302"/>
              </a:moveTo>
              <a:lnTo>
                <a:pt x="414159" y="20302"/>
              </a:lnTo>
            </a:path>
          </a:pathLst>
        </a:custGeom>
        <a:noFill/>
        <a:ln w="12700" cap="flat" cmpd="sng" algn="ctr">
          <a:solidFill>
            <a:schemeClr val="accent6">
              <a:hueOff val="0"/>
              <a:satOff val="0"/>
              <a:lumOff val="0"/>
              <a:alphaOff val="0"/>
            </a:schemeClr>
          </a:solidFill>
          <a:prstDash val="solid"/>
          <a:miter lim="800000"/>
        </a:ln>
        <a:effectLst/>
        <a:sp3d z="-25400" prstMaterial="plastic"/>
      </dsp:spPr>
      <dsp:style>
        <a:lnRef idx="2">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262843" y="2916311"/>
        <a:ext cx="20707" cy="20707"/>
      </dsp:txXfrm>
    </dsp:sp>
    <dsp:sp modelId="{3129E1F7-3433-417E-9610-DCA33A746A6D}">
      <dsp:nvSpPr>
        <dsp:cNvPr id="0" name=""/>
        <dsp:cNvSpPr/>
      </dsp:nvSpPr>
      <dsp:spPr>
        <a:xfrm>
          <a:off x="810808" y="2686412"/>
          <a:ext cx="1375171" cy="1375171"/>
        </a:xfrm>
        <a:prstGeom prst="ellipse">
          <a:avLst/>
        </a:prstGeom>
        <a:solidFill>
          <a:srgbClr val="00B050"/>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kern="1200" dirty="0" smtClean="0"/>
            <a:t>EO Data</a:t>
          </a:r>
          <a:endParaRPr lang="en-US" sz="1700" kern="1200" dirty="0"/>
        </a:p>
      </dsp:txBody>
      <dsp:txXfrm>
        <a:off x="1012197" y="2887801"/>
        <a:ext cx="972393" cy="972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A3C49-D6BD-403D-8A7A-91FAD9E6DC5B}" type="datetimeFigureOut">
              <a:rPr lang="en-US" smtClean="0"/>
              <a:t>27-May-15</a:t>
            </a:fld>
            <a:endParaRPr lang="en-US"/>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37875-794B-4115-B45B-97B6590EE4B8}" type="slidenum">
              <a:rPr lang="en-US" smtClean="0"/>
              <a:t>‹N›</a:t>
            </a:fld>
            <a:endParaRPr lang="en-US"/>
          </a:p>
        </p:txBody>
      </p:sp>
    </p:spTree>
    <p:extLst>
      <p:ext uri="{BB962C8B-B14F-4D97-AF65-F5344CB8AC3E}">
        <p14:creationId xmlns:p14="http://schemas.microsoft.com/office/powerpoint/2010/main" val="360775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1pPr>
            <a:lvl2pPr eaLnBrk="0" hangingPunc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2pPr>
            <a:lvl3pPr eaLnBrk="0" hangingPunc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3pPr>
            <a:lvl4pPr eaLnBrk="0" hangingPunc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4pPr>
            <a:lvl5pPr eaLnBrk="0" hangingPunc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5pPr>
            <a:lvl6pPr marL="2378560" indent="-216233" defTabSz="432465" eaLnBrk="0" fontAlgn="base" hangingPunct="0">
              <a:spcBef>
                <a:spcPct val="0"/>
              </a:spcBef>
              <a:spcAft>
                <a:spcPct val="0"/>
              </a:spcAft>
              <a:buClr>
                <a:srgbClr val="000000"/>
              </a:buClr>
              <a:buSzPct val="100000"/>
              <a:buFont typeface="Times New Roman" charse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6pPr>
            <a:lvl7pPr marL="2811026" indent="-216233" defTabSz="432465" eaLnBrk="0" fontAlgn="base" hangingPunct="0">
              <a:spcBef>
                <a:spcPct val="0"/>
              </a:spcBef>
              <a:spcAft>
                <a:spcPct val="0"/>
              </a:spcAft>
              <a:buClr>
                <a:srgbClr val="000000"/>
              </a:buClr>
              <a:buSzPct val="100000"/>
              <a:buFont typeface="Times New Roman" charse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7pPr>
            <a:lvl8pPr marL="3243491" indent="-216233" defTabSz="432465" eaLnBrk="0" fontAlgn="base" hangingPunct="0">
              <a:spcBef>
                <a:spcPct val="0"/>
              </a:spcBef>
              <a:spcAft>
                <a:spcPct val="0"/>
              </a:spcAft>
              <a:buClr>
                <a:srgbClr val="000000"/>
              </a:buClr>
              <a:buSzPct val="100000"/>
              <a:buFont typeface="Times New Roman" charse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8pPr>
            <a:lvl9pPr marL="3675957" indent="-216233" defTabSz="432465" eaLnBrk="0" fontAlgn="base" hangingPunct="0">
              <a:spcBef>
                <a:spcPct val="0"/>
              </a:spcBef>
              <a:spcAft>
                <a:spcPct val="0"/>
              </a:spcAft>
              <a:buClr>
                <a:srgbClr val="000000"/>
              </a:buClr>
              <a:buSzPct val="100000"/>
              <a:buFont typeface="Times New Roman" charset="0"/>
              <a:tabLst>
                <a:tab pos="0" algn="l"/>
                <a:tab pos="864931" algn="l"/>
                <a:tab pos="1729862" algn="l"/>
                <a:tab pos="2594793" algn="l"/>
                <a:tab pos="3459724" algn="l"/>
                <a:tab pos="4324655" algn="l"/>
                <a:tab pos="5189586" algn="l"/>
                <a:tab pos="6054517" algn="l"/>
                <a:tab pos="6919448" algn="l"/>
                <a:tab pos="7784379" algn="l"/>
                <a:tab pos="8649310" algn="l"/>
                <a:tab pos="9514241" algn="l"/>
              </a:tabLst>
              <a:defRPr>
                <a:solidFill>
                  <a:schemeClr val="bg1"/>
                </a:solidFill>
                <a:latin typeface="Arial" charset="0"/>
                <a:cs typeface="Arial" charset="0"/>
              </a:defRPr>
            </a:lvl9pPr>
          </a:lstStyle>
          <a:p>
            <a:pPr eaLnBrk="1" hangingPunct="1"/>
            <a:fld id="{F875D0A2-775A-4826-A38C-61D16014B77E}" type="slidenum">
              <a:rPr lang="en-ZA">
                <a:solidFill>
                  <a:srgbClr val="000000"/>
                </a:solidFill>
              </a:rPr>
              <a:pPr eaLnBrk="1" hangingPunct="1"/>
              <a:t>2</a:t>
            </a:fld>
            <a:endParaRPr lang="en-ZA">
              <a:solidFill>
                <a:srgbClr val="000000"/>
              </a:solidFill>
            </a:endParaRPr>
          </a:p>
        </p:txBody>
      </p:sp>
      <p:sp>
        <p:nvSpPr>
          <p:cNvPr id="31747" name="Text Box 1"/>
          <p:cNvSpPr>
            <a:spLocks noGrp="1" noRot="1" noChangeAspect="1" noChangeArrowheads="1" noTextEdit="1"/>
          </p:cNvSpPr>
          <p:nvPr>
            <p:ph type="sldImg"/>
          </p:nvPr>
        </p:nvSpPr>
        <p:spPr>
          <a:xfrm>
            <a:off x="823913" y="709613"/>
            <a:ext cx="4725987" cy="3544887"/>
          </a:xfrm>
          <a:ln/>
        </p:spPr>
      </p:sp>
      <p:sp>
        <p:nvSpPr>
          <p:cNvPr id="31748" name="Text Box 2"/>
          <p:cNvSpPr>
            <a:spLocks noGrp="1" noChangeArrowheads="1"/>
          </p:cNvSpPr>
          <p:nvPr>
            <p:ph type="body" idx="1"/>
          </p:nvPr>
        </p:nvSpPr>
        <p:spPr>
          <a:xfrm>
            <a:off x="636985" y="4490358"/>
            <a:ext cx="5098852" cy="425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5131" tIns="44268" rIns="85131" bIns="44268"/>
          <a:lstStyle/>
          <a:p>
            <a:pPr>
              <a:spcBef>
                <a:spcPts val="426"/>
              </a:spcBef>
              <a:tabLst>
                <a:tab pos="0" algn="l"/>
                <a:tab pos="864931" algn="l"/>
                <a:tab pos="1729862" algn="l"/>
                <a:tab pos="2594793" algn="l"/>
                <a:tab pos="3459724" algn="l"/>
                <a:tab pos="4324655" algn="l"/>
                <a:tab pos="5189586" algn="l"/>
                <a:tab pos="6054517" algn="l"/>
                <a:tab pos="6919448" algn="l"/>
                <a:tab pos="7784379" algn="l"/>
                <a:tab pos="8649310" algn="l"/>
                <a:tab pos="9514241" algn="l"/>
              </a:tabLst>
            </a:pPr>
            <a:r>
              <a:rPr lang="en-US" smtClean="0">
                <a:latin typeface="Arial" charset="0"/>
                <a:ea typeface="ＭＳ Ｐゴシック" charset="-128"/>
              </a:rPr>
              <a:t>The 10-year Implementation Plan is the implicit convention that glues together all Members and POs.</a:t>
            </a:r>
          </a:p>
        </p:txBody>
      </p:sp>
    </p:spTree>
    <p:extLst>
      <p:ext uri="{BB962C8B-B14F-4D97-AF65-F5344CB8AC3E}">
        <p14:creationId xmlns:p14="http://schemas.microsoft.com/office/powerpoint/2010/main" val="95543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2F91F-262A-47E6-BF12-AF9E0094146D}" type="slidenum">
              <a:rPr lang="en-US" sz="1100" b="1" smtClean="0">
                <a:solidFill>
                  <a:srgbClr val="000000"/>
                </a:solidFill>
                <a:latin typeface="Arial" pitchFamily="34" charset="0"/>
              </a:rPr>
              <a:pPr fontAlgn="base">
                <a:spcBef>
                  <a:spcPct val="0"/>
                </a:spcBef>
                <a:spcAft>
                  <a:spcPct val="0"/>
                </a:spcAft>
                <a:defRPr/>
              </a:pPr>
              <a:t>22</a:t>
            </a:fld>
            <a:endParaRPr lang="en-US" sz="1100" b="1" smtClean="0">
              <a:solidFill>
                <a:srgbClr val="000000"/>
              </a:solidFill>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75028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2F91F-262A-47E6-BF12-AF9E0094146D}" type="slidenum">
              <a:rPr lang="en-US" sz="1100" b="1" smtClean="0">
                <a:solidFill>
                  <a:srgbClr val="000000"/>
                </a:solidFill>
                <a:latin typeface="Arial" pitchFamily="34" charset="0"/>
              </a:rPr>
              <a:pPr fontAlgn="base">
                <a:spcBef>
                  <a:spcPct val="0"/>
                </a:spcBef>
                <a:spcAft>
                  <a:spcPct val="0"/>
                </a:spcAft>
                <a:defRPr/>
              </a:pPr>
              <a:t>23</a:t>
            </a:fld>
            <a:endParaRPr lang="en-US" sz="1100" b="1" smtClean="0">
              <a:solidFill>
                <a:srgbClr val="000000"/>
              </a:solidFill>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51211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IT" smtClean="0"/>
              <a:t>Microsoft (Tony Hey)</a:t>
            </a:r>
          </a:p>
          <a:p>
            <a:pPr eaLnBrk="1" hangingPunct="1"/>
            <a:r>
              <a:rPr lang="it-IT" smtClean="0"/>
              <a:t>Goggle (Ed Parsons)</a:t>
            </a:r>
            <a:endParaRPr lang="en-US" smtClean="0"/>
          </a:p>
        </p:txBody>
      </p:sp>
      <p:sp>
        <p:nvSpPr>
          <p:cNvPr id="4" name="Segnaposto numero diapositiva 3"/>
          <p:cNvSpPr>
            <a:spLocks noGrp="1"/>
          </p:cNvSpPr>
          <p:nvPr>
            <p:ph type="sldNum" sz="quarter" idx="5"/>
          </p:nvPr>
        </p:nvSpPr>
        <p:spPr/>
        <p:txBody>
          <a:bodyPr/>
          <a:lstStyle/>
          <a:p>
            <a:pPr>
              <a:defRPr/>
            </a:pPr>
            <a:fld id="{D24FBA45-23EA-44E5-941E-27828563013E}"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119499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1225">
              <a:defRPr sz="2000" b="1" u="sng">
                <a:solidFill>
                  <a:schemeClr val="tx2"/>
                </a:solidFill>
                <a:latin typeface="Tahoma" panose="020B0604030504040204" pitchFamily="34" charset="0"/>
                <a:ea typeface="MS PGothic" panose="020B0600070205080204" pitchFamily="34" charset="-128"/>
              </a:defRPr>
            </a:lvl1pPr>
            <a:lvl2pPr marL="742950" indent="-285750" defTabSz="911225">
              <a:defRPr sz="2000" b="1" u="sng">
                <a:solidFill>
                  <a:schemeClr val="tx2"/>
                </a:solidFill>
                <a:latin typeface="Tahoma" panose="020B0604030504040204" pitchFamily="34" charset="0"/>
                <a:ea typeface="MS PGothic" panose="020B0600070205080204" pitchFamily="34" charset="-128"/>
              </a:defRPr>
            </a:lvl2pPr>
            <a:lvl3pPr marL="1143000" indent="-228600" defTabSz="911225">
              <a:defRPr sz="2000" b="1" u="sng">
                <a:solidFill>
                  <a:schemeClr val="tx2"/>
                </a:solidFill>
                <a:latin typeface="Tahoma" panose="020B0604030504040204" pitchFamily="34" charset="0"/>
                <a:ea typeface="MS PGothic" panose="020B0600070205080204" pitchFamily="34" charset="-128"/>
              </a:defRPr>
            </a:lvl3pPr>
            <a:lvl4pPr marL="1600200" indent="-228600" defTabSz="911225">
              <a:defRPr sz="2000" b="1" u="sng">
                <a:solidFill>
                  <a:schemeClr val="tx2"/>
                </a:solidFill>
                <a:latin typeface="Tahoma" panose="020B0604030504040204" pitchFamily="34" charset="0"/>
                <a:ea typeface="MS PGothic" panose="020B0600070205080204" pitchFamily="34" charset="-128"/>
              </a:defRPr>
            </a:lvl4pPr>
            <a:lvl5pPr marL="2057400" indent="-228600" defTabSz="911225">
              <a:defRPr sz="2000" b="1" u="sng">
                <a:solidFill>
                  <a:schemeClr val="tx2"/>
                </a:solidFill>
                <a:latin typeface="Tahoma" panose="020B0604030504040204" pitchFamily="34" charset="0"/>
                <a:ea typeface="MS PGothic" panose="020B0600070205080204" pitchFamily="34" charset="-128"/>
              </a:defRPr>
            </a:lvl5pPr>
            <a:lvl6pPr marL="2514600" indent="-228600" defTabSz="911225"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6pPr>
            <a:lvl7pPr marL="2971800" indent="-228600" defTabSz="911225"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7pPr>
            <a:lvl8pPr marL="3429000" indent="-228600" defTabSz="911225"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8pPr>
            <a:lvl9pPr marL="3886200" indent="-228600" defTabSz="911225"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9pPr>
          </a:lstStyle>
          <a:p>
            <a:pPr algn="r"/>
            <a:fld id="{B15C8547-7A78-4BC5-81E7-604A60EC7279}" type="slidenum">
              <a:rPr kumimoji="1" lang="en-US" altLang="ja-JP" sz="1200" b="0" u="none">
                <a:solidFill>
                  <a:srgbClr val="000000"/>
                </a:solidFill>
                <a:latin typeface="Arial" panose="020B0604020202020204" pitchFamily="34" charset="0"/>
              </a:rPr>
              <a:pPr algn="r"/>
              <a:t>4</a:t>
            </a:fld>
            <a:endParaRPr kumimoji="1" lang="en-US" altLang="ja-JP" sz="1200" b="0" u="none">
              <a:solidFill>
                <a:srgbClr val="000000"/>
              </a:solidFill>
              <a:latin typeface="Arial" panose="020B0604020202020204" pitchFamily="34" charset="0"/>
            </a:endParaRPr>
          </a:p>
        </p:txBody>
      </p:sp>
      <p:sp>
        <p:nvSpPr>
          <p:cNvPr id="8195"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defTabSz="457200">
              <a:defRPr sz="2000" b="1" u="sng">
                <a:solidFill>
                  <a:schemeClr val="tx2"/>
                </a:solidFill>
                <a:latin typeface="Tahoma" panose="020B0604030504040204" pitchFamily="34" charset="0"/>
                <a:ea typeface="MS PGothic" panose="020B0600070205080204" pitchFamily="34" charset="-128"/>
              </a:defRPr>
            </a:lvl1pPr>
            <a:lvl2pPr marL="742950" indent="-285750" defTabSz="457200">
              <a:defRPr sz="2000" b="1" u="sng">
                <a:solidFill>
                  <a:schemeClr val="tx2"/>
                </a:solidFill>
                <a:latin typeface="Tahoma" panose="020B0604030504040204" pitchFamily="34" charset="0"/>
                <a:ea typeface="MS PGothic" panose="020B0600070205080204" pitchFamily="34" charset="-128"/>
              </a:defRPr>
            </a:lvl2pPr>
            <a:lvl3pPr marL="1143000" indent="-228600" defTabSz="457200">
              <a:defRPr sz="2000" b="1" u="sng">
                <a:solidFill>
                  <a:schemeClr val="tx2"/>
                </a:solidFill>
                <a:latin typeface="Tahoma" panose="020B0604030504040204" pitchFamily="34" charset="0"/>
                <a:ea typeface="MS PGothic" panose="020B0600070205080204" pitchFamily="34" charset="-128"/>
              </a:defRPr>
            </a:lvl3pPr>
            <a:lvl4pPr marL="1600200" indent="-228600" defTabSz="457200">
              <a:defRPr sz="2000" b="1" u="sng">
                <a:solidFill>
                  <a:schemeClr val="tx2"/>
                </a:solidFill>
                <a:latin typeface="Tahoma" panose="020B0604030504040204" pitchFamily="34" charset="0"/>
                <a:ea typeface="MS PGothic" panose="020B0600070205080204" pitchFamily="34" charset="-128"/>
              </a:defRPr>
            </a:lvl4pPr>
            <a:lvl5pPr marL="2057400" indent="-228600" defTabSz="457200">
              <a:defRPr sz="2000" b="1" u="sng">
                <a:solidFill>
                  <a:schemeClr val="tx2"/>
                </a:solidFill>
                <a:latin typeface="Tahoma" panose="020B0604030504040204" pitchFamily="34" charset="0"/>
                <a:ea typeface="MS PGothic" panose="020B0600070205080204" pitchFamily="34" charset="-128"/>
              </a:defRPr>
            </a:lvl5pPr>
            <a:lvl6pPr marL="2514600" indent="-228600" defTabSz="4572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6pPr>
            <a:lvl7pPr marL="2971800" indent="-228600" defTabSz="4572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7pPr>
            <a:lvl8pPr marL="3429000" indent="-228600" defTabSz="4572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8pPr>
            <a:lvl9pPr marL="3886200" indent="-228600" defTabSz="4572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9pPr>
          </a:lstStyle>
          <a:p>
            <a:pPr algn="r"/>
            <a:fld id="{E1C963CF-71BF-4372-A591-8B5D89A76622}" type="slidenum">
              <a:rPr kumimoji="1" lang="en-GB" altLang="ja-JP" sz="1200" b="0" u="none">
                <a:solidFill>
                  <a:srgbClr val="000000"/>
                </a:solidFill>
                <a:latin typeface="Arial" panose="020B0604020202020204" pitchFamily="34" charset="0"/>
              </a:rPr>
              <a:pPr algn="r"/>
              <a:t>4</a:t>
            </a:fld>
            <a:endParaRPr kumimoji="1" lang="en-GB" altLang="ja-JP" sz="1200" b="0" u="none">
              <a:solidFill>
                <a:srgbClr val="000000"/>
              </a:solidFill>
              <a:latin typeface="Arial" panose="020B0604020202020204" pitchFamily="34" charset="0"/>
            </a:endParaRPr>
          </a:p>
        </p:txBody>
      </p:sp>
      <p:sp>
        <p:nvSpPr>
          <p:cNvPr id="8196" name="Rectangle 2"/>
          <p:cNvSpPr>
            <a:spLocks noGrp="1" noRot="1" noChangeAspect="1" noChangeArrowheads="1" noTextEdit="1"/>
          </p:cNvSpPr>
          <p:nvPr>
            <p:ph type="sldImg"/>
          </p:nvPr>
        </p:nvSpPr>
        <p:spPr>
          <a:xfrm>
            <a:off x="917575" y="744538"/>
            <a:ext cx="4962525" cy="3722687"/>
          </a:xfrm>
          <a:ln/>
        </p:spPr>
      </p:sp>
      <p:sp>
        <p:nvSpPr>
          <p:cNvPr id="81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lstStyle/>
          <a:p>
            <a:pPr defTabSz="457200" eaLnBrk="1" hangingPunct="1">
              <a:spcBef>
                <a:spcPct val="0"/>
              </a:spcBef>
            </a:pPr>
            <a:r>
              <a:rPr lang="en-US" altLang="ja-JP" smtClean="0">
                <a:ea typeface="MS PGothic" panose="020B0600070205080204" pitchFamily="34" charset="-128"/>
                <a:cs typeface="Arial" panose="020B0604020202020204" pitchFamily="34" charset="0"/>
              </a:rPr>
              <a:t>This Figure depicts the enhanced capabilities in an operational view diagram. The contribution of resources related to earth observing systems are primarily data and services, and their descriptions (metadata). The central portion of the diagram shows the GEOSS Common Infrastructure that coordinates access to the systems, applications, models, and products. Users are shown in the context of the nine official GEO SBAs.</a:t>
            </a:r>
            <a:endParaRPr lang="en-GB" altLang="ja-JP" smtClean="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0300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917575" y="744538"/>
            <a:ext cx="4962525" cy="3722687"/>
          </a:xfrm>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mtClean="0">
                <a:ea typeface="MS PGothic" panose="020B0600070205080204" pitchFamily="34" charset="-128"/>
              </a:rPr>
              <a:t>Added GEOSS Clearinghouse, IDN, and CWIC, moved NOAA, added JAXA</a:t>
            </a: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u="sng">
                <a:solidFill>
                  <a:schemeClr val="tx2"/>
                </a:solidFill>
                <a:latin typeface="Tahoma" panose="020B0604030504040204" pitchFamily="34" charset="0"/>
                <a:ea typeface="MS PGothic" panose="020B0600070205080204" pitchFamily="34" charset="-128"/>
              </a:defRPr>
            </a:lvl1pPr>
            <a:lvl2pPr marL="742950" indent="-285750">
              <a:defRPr sz="2000" b="1" u="sng">
                <a:solidFill>
                  <a:schemeClr val="tx2"/>
                </a:solidFill>
                <a:latin typeface="Tahoma" panose="020B0604030504040204" pitchFamily="34" charset="0"/>
                <a:ea typeface="MS PGothic" panose="020B0600070205080204" pitchFamily="34" charset="-128"/>
              </a:defRPr>
            </a:lvl2pPr>
            <a:lvl3pPr marL="1143000" indent="-228600">
              <a:defRPr sz="2000" b="1" u="sng">
                <a:solidFill>
                  <a:schemeClr val="tx2"/>
                </a:solidFill>
                <a:latin typeface="Tahoma" panose="020B0604030504040204" pitchFamily="34" charset="0"/>
                <a:ea typeface="MS PGothic" panose="020B0600070205080204" pitchFamily="34" charset="-128"/>
              </a:defRPr>
            </a:lvl3pPr>
            <a:lvl4pPr marL="1600200" indent="-228600">
              <a:defRPr sz="2000" b="1" u="sng">
                <a:solidFill>
                  <a:schemeClr val="tx2"/>
                </a:solidFill>
                <a:latin typeface="Tahoma" panose="020B0604030504040204" pitchFamily="34" charset="0"/>
                <a:ea typeface="MS PGothic" panose="020B0600070205080204" pitchFamily="34" charset="-128"/>
              </a:defRPr>
            </a:lvl4pPr>
            <a:lvl5pPr marL="2057400" indent="-228600">
              <a:defRPr sz="2000" b="1" u="sng">
                <a:solidFill>
                  <a:schemeClr val="tx2"/>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000" b="1" u="sng">
                <a:solidFill>
                  <a:schemeClr val="tx2"/>
                </a:solidFill>
                <a:latin typeface="Tahoma" panose="020B0604030504040204" pitchFamily="34" charset="0"/>
                <a:ea typeface="MS PGothic" panose="020B0600070205080204" pitchFamily="34" charset="-128"/>
              </a:defRPr>
            </a:lvl9pPr>
          </a:lstStyle>
          <a:p>
            <a:fld id="{F1017890-9FF8-4956-B3B9-BE6C350FFE7B}" type="slidenum">
              <a:rPr lang="en-ZA" altLang="ja-JP" sz="1200" b="0" u="none" smtClean="0">
                <a:solidFill>
                  <a:srgbClr val="000000"/>
                </a:solidFill>
                <a:latin typeface="Arial" panose="020B0604020202020204" pitchFamily="34" charset="0"/>
              </a:rPr>
              <a:pPr/>
              <a:t>9</a:t>
            </a:fld>
            <a:endParaRPr lang="en-ZA" altLang="ja-JP" sz="1200" b="0" u="none"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475808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7E37875-794B-4115-B45B-97B6590EE4B8}" type="slidenum">
              <a:rPr lang="en-US" smtClean="0"/>
              <a:t>17</a:t>
            </a:fld>
            <a:endParaRPr lang="en-US"/>
          </a:p>
        </p:txBody>
      </p:sp>
    </p:spTree>
    <p:extLst>
      <p:ext uri="{BB962C8B-B14F-4D97-AF65-F5344CB8AC3E}">
        <p14:creationId xmlns:p14="http://schemas.microsoft.com/office/powerpoint/2010/main" val="1644635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32930-7276-495C-BEE2-1FC2C1D8AD96}" type="slidenum">
              <a:rPr lang="en-ZA" altLang="en-US">
                <a:solidFill>
                  <a:srgbClr val="000000"/>
                </a:solidFill>
              </a:rPr>
              <a:pPr/>
              <a:t>18</a:t>
            </a:fld>
            <a:endParaRPr lang="en-ZA" altLang="en-US">
              <a:solidFill>
                <a:srgbClr val="000000"/>
              </a:solidFill>
            </a:endParaRPr>
          </a:p>
        </p:txBody>
      </p:sp>
      <p:sp>
        <p:nvSpPr>
          <p:cNvPr id="4019202" name="Rectangle 2"/>
          <p:cNvSpPr>
            <a:spLocks noGrp="1" noRot="1" noChangeAspect="1" noChangeArrowheads="1" noTextEdit="1"/>
          </p:cNvSpPr>
          <p:nvPr>
            <p:ph type="sldImg"/>
          </p:nvPr>
        </p:nvSpPr>
        <p:spPr>
          <a:ln/>
        </p:spPr>
      </p:sp>
      <p:sp>
        <p:nvSpPr>
          <p:cNvPr id="4019203" name="Rectangle 3"/>
          <p:cNvSpPr>
            <a:spLocks noGrp="1" noChangeArrowheads="1"/>
          </p:cNvSpPr>
          <p:nvPr>
            <p:ph type="body" idx="1"/>
          </p:nvPr>
        </p:nvSpPr>
        <p:spPr/>
        <p:txBody>
          <a:bodyPr/>
          <a:lstStyle/>
          <a:p>
            <a:endParaRPr lang="en-GB" altLang="en-US"/>
          </a:p>
        </p:txBody>
      </p:sp>
    </p:spTree>
    <p:extLst>
      <p:ext uri="{BB962C8B-B14F-4D97-AF65-F5344CB8AC3E}">
        <p14:creationId xmlns:p14="http://schemas.microsoft.com/office/powerpoint/2010/main" val="36823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2F91F-262A-47E6-BF12-AF9E0094146D}" type="slidenum">
              <a:rPr lang="en-US" sz="1100" b="1" smtClean="0">
                <a:solidFill>
                  <a:srgbClr val="000000"/>
                </a:solidFill>
                <a:latin typeface="Arial" pitchFamily="34" charset="0"/>
              </a:rPr>
              <a:pPr fontAlgn="base">
                <a:spcBef>
                  <a:spcPct val="0"/>
                </a:spcBef>
                <a:spcAft>
                  <a:spcPct val="0"/>
                </a:spcAft>
                <a:defRPr/>
              </a:pPr>
              <a:t>19</a:t>
            </a:fld>
            <a:endParaRPr lang="en-US" sz="1100" b="1" smtClean="0">
              <a:solidFill>
                <a:srgbClr val="000000"/>
              </a:solidFill>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65517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2F91F-262A-47E6-BF12-AF9E0094146D}" type="slidenum">
              <a:rPr lang="en-US" sz="1100" b="1" smtClean="0">
                <a:solidFill>
                  <a:srgbClr val="000000"/>
                </a:solidFill>
                <a:latin typeface="Arial" pitchFamily="34" charset="0"/>
              </a:rPr>
              <a:pPr fontAlgn="base">
                <a:spcBef>
                  <a:spcPct val="0"/>
                </a:spcBef>
                <a:spcAft>
                  <a:spcPct val="0"/>
                </a:spcAft>
                <a:defRPr/>
              </a:pPr>
              <a:t>20</a:t>
            </a:fld>
            <a:endParaRPr lang="en-US" sz="1100" b="1" smtClean="0">
              <a:solidFill>
                <a:srgbClr val="000000"/>
              </a:solidFill>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7692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02F91F-262A-47E6-BF12-AF9E0094146D}" type="slidenum">
              <a:rPr lang="en-US" sz="1100" b="1" smtClean="0">
                <a:solidFill>
                  <a:srgbClr val="000000"/>
                </a:solidFill>
                <a:latin typeface="Arial" pitchFamily="34" charset="0"/>
              </a:rPr>
              <a:pPr fontAlgn="base">
                <a:spcBef>
                  <a:spcPct val="0"/>
                </a:spcBef>
                <a:spcAft>
                  <a:spcPct val="0"/>
                </a:spcAft>
                <a:defRPr/>
              </a:pPr>
              <a:t>21</a:t>
            </a:fld>
            <a:endParaRPr lang="en-US" sz="1100" b="1" smtClean="0">
              <a:solidFill>
                <a:srgbClr val="000000"/>
              </a:solidFill>
              <a:latin typeface="Arial" pitchFamily="34" charset="0"/>
            </a:endParaRPr>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08867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Rettangolo 7"/>
          <p:cNvSpPr/>
          <p:nvPr userDrawn="1"/>
        </p:nvSpPr>
        <p:spPr>
          <a:xfrm>
            <a:off x="0" y="4920792"/>
            <a:ext cx="9144000" cy="19372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srgbClr val="99CB38">
                  <a:lumMod val="40000"/>
                  <a:lumOff val="60000"/>
                </a:srgbClr>
              </a:solidFill>
            </a:endParaRPr>
          </a:p>
        </p:txBody>
      </p:sp>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97955481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it-IT" smtClean="0"/>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Rettangolo 10"/>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3" name="CasellaDiTesto 12"/>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31936284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it-IT" smtClean="0"/>
              <a:t>Fare clic per modificare stili del testo dello schema</a:t>
            </a:r>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2"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3" name="Rettangolo 12"/>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4" name="Immagin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5" name="CasellaDiTesto 14"/>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4961973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it-IT" smtClean="0"/>
              <a:t>Fare clic per modificare lo stile del titolo</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it-IT" smtClean="0"/>
              <a:t>Fare clic per modificare stili del testo dello schema</a:t>
            </a:r>
          </a:p>
        </p:txBody>
      </p:sp>
      <p:sp>
        <p:nvSpPr>
          <p:cNvPr id="2" name="Date Placeholder 1"/>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3" name="Footer Placeholder 2"/>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4" name="Slide Number Placeholder 3"/>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281018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Rettangolo 10"/>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3" name="CasellaDiTesto 12"/>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134355642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6732328" y="446089"/>
            <a:ext cx="2411671"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7028486" y="586171"/>
            <a:ext cx="1701800" cy="513479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0"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11"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13" name="Slide Number Placeholder 5"/>
          <p:cNvSpPr>
            <a:spLocks noGrp="1"/>
          </p:cNvSpPr>
          <p:nvPr>
            <p:ph type="sldNum" sz="quarter" idx="12"/>
          </p:nvPr>
        </p:nvSpPr>
        <p:spPr>
          <a:xfrm>
            <a:off x="7904584"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4"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5"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6"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7" name="Rettangolo 16"/>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9" name="CasellaDiTesto 18"/>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13305070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11" name="Titolo 10"/>
          <p:cNvSpPr>
            <a:spLocks noGrp="1"/>
          </p:cNvSpPr>
          <p:nvPr>
            <p:ph type="title"/>
          </p:nvPr>
        </p:nvSpPr>
        <p:spPr/>
        <p:txBody>
          <a:bodyPr/>
          <a:lstStyle/>
          <a:p>
            <a:r>
              <a:rPr lang="it-IT" smtClean="0"/>
              <a:t>Fare clic per modificare lo stile del titolo</a:t>
            </a:r>
            <a:endParaRPr lang="en-US"/>
          </a:p>
        </p:txBody>
      </p:sp>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03747522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11" name="Rettangolo 10"/>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ttangolo 11"/>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3"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442" y="6381328"/>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433218"/>
            <a:ext cx="432210" cy="218380"/>
          </a:xfrm>
          <a:prstGeom prst="rect">
            <a:avLst/>
          </a:prstGeom>
        </p:spPr>
      </p:pic>
      <p:sp>
        <p:nvSpPr>
          <p:cNvPr id="15" name="CasellaDiTesto 14"/>
          <p:cNvSpPr txBox="1"/>
          <p:nvPr userDrawn="1"/>
        </p:nvSpPr>
        <p:spPr>
          <a:xfrm>
            <a:off x="7324627" y="6513098"/>
            <a:ext cx="1476110" cy="276999"/>
          </a:xfrm>
          <a:prstGeom prst="rect">
            <a:avLst/>
          </a:prstGeom>
          <a:noFill/>
        </p:spPr>
        <p:txBody>
          <a:bodyPr wrap="none" rtlCol="0">
            <a:spAutoFit/>
          </a:bodyPr>
          <a:lstStyle/>
          <a:p>
            <a:r>
              <a:rPr lang="en-US" sz="1200" dirty="0" smtClean="0"/>
              <a:t>stefano.nativi@cnr.it</a:t>
            </a:r>
            <a:endParaRPr lang="en-US" sz="1200" dirty="0"/>
          </a:p>
        </p:txBody>
      </p:sp>
    </p:spTree>
    <p:extLst>
      <p:ext uri="{BB962C8B-B14F-4D97-AF65-F5344CB8AC3E}">
        <p14:creationId xmlns:p14="http://schemas.microsoft.com/office/powerpoint/2010/main" val="23108088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10" name="Rettangolo 9"/>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8"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442" y="6381328"/>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433218"/>
            <a:ext cx="432210" cy="218380"/>
          </a:xfrm>
          <a:prstGeom prst="rect">
            <a:avLst/>
          </a:prstGeom>
        </p:spPr>
      </p:pic>
      <p:sp>
        <p:nvSpPr>
          <p:cNvPr id="11" name="Titolo 10"/>
          <p:cNvSpPr>
            <a:spLocks noGrp="1"/>
          </p:cNvSpPr>
          <p:nvPr>
            <p:ph type="title"/>
          </p:nvPr>
        </p:nvSpPr>
        <p:spPr/>
        <p:txBody>
          <a:bodyPr/>
          <a:lstStyle/>
          <a:p>
            <a:r>
              <a:rPr lang="it-IT" smtClean="0"/>
              <a:t>Fare clic per modificare lo stile del titolo</a:t>
            </a:r>
            <a:endParaRPr lang="en-US"/>
          </a:p>
        </p:txBody>
      </p:sp>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CasellaDiTesto 1"/>
          <p:cNvSpPr txBox="1"/>
          <p:nvPr userDrawn="1"/>
        </p:nvSpPr>
        <p:spPr>
          <a:xfrm>
            <a:off x="7324627" y="6513098"/>
            <a:ext cx="1476110" cy="276999"/>
          </a:xfrm>
          <a:prstGeom prst="rect">
            <a:avLst/>
          </a:prstGeom>
          <a:noFill/>
        </p:spPr>
        <p:txBody>
          <a:bodyPr wrap="none" rtlCol="0">
            <a:spAutoFit/>
          </a:bodyPr>
          <a:lstStyle/>
          <a:p>
            <a:r>
              <a:rPr lang="en-US" sz="1200" dirty="0" smtClean="0"/>
              <a:t>stefano.nativi@cnr.it</a:t>
            </a:r>
            <a:endParaRPr lang="en-US" sz="1200" dirty="0"/>
          </a:p>
        </p:txBody>
      </p:sp>
    </p:spTree>
    <p:extLst>
      <p:ext uri="{BB962C8B-B14F-4D97-AF65-F5344CB8AC3E}">
        <p14:creationId xmlns:p14="http://schemas.microsoft.com/office/powerpoint/2010/main" val="429206326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11" name="Rettangolo 10"/>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ettangolo 11"/>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3"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442" y="6381328"/>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magin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433218"/>
            <a:ext cx="432210" cy="218380"/>
          </a:xfrm>
          <a:prstGeom prst="rect">
            <a:avLst/>
          </a:prstGeom>
        </p:spPr>
      </p:pic>
      <p:sp>
        <p:nvSpPr>
          <p:cNvPr id="15" name="CasellaDiTesto 14"/>
          <p:cNvSpPr txBox="1"/>
          <p:nvPr userDrawn="1"/>
        </p:nvSpPr>
        <p:spPr>
          <a:xfrm>
            <a:off x="7324627" y="6513098"/>
            <a:ext cx="1476110" cy="276999"/>
          </a:xfrm>
          <a:prstGeom prst="rect">
            <a:avLst/>
          </a:prstGeom>
          <a:noFill/>
        </p:spPr>
        <p:txBody>
          <a:bodyPr wrap="none" rtlCol="0">
            <a:spAutoFit/>
          </a:bodyPr>
          <a:lstStyle/>
          <a:p>
            <a:r>
              <a:rPr lang="en-US" sz="1200" dirty="0" smtClean="0"/>
              <a:t>stefano.nativi@cnr.it</a:t>
            </a:r>
            <a:endParaRPr lang="en-US" sz="1200" dirty="0"/>
          </a:p>
        </p:txBody>
      </p:sp>
    </p:spTree>
    <p:extLst>
      <p:ext uri="{BB962C8B-B14F-4D97-AF65-F5344CB8AC3E}">
        <p14:creationId xmlns:p14="http://schemas.microsoft.com/office/powerpoint/2010/main" val="187886206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18372323-B6EF-45DA-A091-EA67C2BB2949}" type="datetimeFigureOut">
              <a:rPr lang="es-ES">
                <a:solidFill>
                  <a:prstClr val="black">
                    <a:tint val="75000"/>
                  </a:prstClr>
                </a:solidFill>
              </a:rPr>
              <a:pPr>
                <a:defRPr/>
              </a:pPr>
              <a:t>27/05/2015</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65EAE03-9060-4A27-ABC1-2F5E925CFC32}" type="slidenum">
              <a:rPr lang="es-ES">
                <a:solidFill>
                  <a:prstClr val="black">
                    <a:tint val="75000"/>
                  </a:prstClr>
                </a:solidFill>
              </a:rPr>
              <a:pPr>
                <a:defRPr/>
              </a:pPr>
              <a:t>‹N›</a:t>
            </a:fld>
            <a:endParaRPr lang="es-ES">
              <a:solidFill>
                <a:prstClr val="black">
                  <a:tint val="75000"/>
                </a:prstClr>
              </a:solidFill>
            </a:endParaRPr>
          </a:p>
        </p:txBody>
      </p:sp>
      <p:sp>
        <p:nvSpPr>
          <p:cNvPr id="8" name="Rettangolo 7"/>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9" name="Immagin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91422" y="6488179"/>
            <a:ext cx="309546" cy="2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47423" y="6436289"/>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501" y="6488179"/>
            <a:ext cx="432210" cy="218380"/>
          </a:xfrm>
          <a:prstGeom prst="rect">
            <a:avLst/>
          </a:prstGeom>
        </p:spPr>
      </p:pic>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41261408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9144000" cy="188536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356945" y="2222287"/>
            <a:ext cx="8541958" cy="363651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Rettangolo 8"/>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2" name="CasellaDiTesto 11"/>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136139397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2A2513FC-2B14-40E0-A6E0-6C3BF5E5B3AE}" type="datetimeFigureOut">
              <a:rPr lang="es-ES">
                <a:solidFill>
                  <a:prstClr val="black">
                    <a:tint val="75000"/>
                  </a:prstClr>
                </a:solidFill>
              </a:rPr>
              <a:pPr>
                <a:defRPr/>
              </a:pPr>
              <a:t>27/05/2015</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193725D4-835A-4EC2-9C5C-FA752B76920A}" type="slidenum">
              <a:rPr lang="es-ES">
                <a:solidFill>
                  <a:prstClr val="black">
                    <a:tint val="75000"/>
                  </a:prstClr>
                </a:solidFill>
              </a:rPr>
              <a:pPr>
                <a:defRPr/>
              </a:pPr>
              <a:t>‹N›</a:t>
            </a:fld>
            <a:endParaRPr lang="es-ES">
              <a:solidFill>
                <a:prstClr val="black">
                  <a:tint val="75000"/>
                </a:prstClr>
              </a:solidFill>
            </a:endParaRPr>
          </a:p>
        </p:txBody>
      </p:sp>
    </p:spTree>
    <p:extLst>
      <p:ext uri="{BB962C8B-B14F-4D97-AF65-F5344CB8AC3E}">
        <p14:creationId xmlns:p14="http://schemas.microsoft.com/office/powerpoint/2010/main" val="1229489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A7ED41DE-F810-453C-81A3-43122FD29446}" type="slidenum">
              <a:rPr lang="es-ES">
                <a:solidFill>
                  <a:prstClr val="black">
                    <a:tint val="75000"/>
                  </a:prstClr>
                </a:solidFill>
              </a:rPr>
              <a:pPr>
                <a:defRPr/>
              </a:pPr>
              <a:t>‹N›</a:t>
            </a:fld>
            <a:endParaRPr lang="es-ES">
              <a:solidFill>
                <a:prstClr val="black">
                  <a:tint val="75000"/>
                </a:prstClr>
              </a:solidFill>
            </a:endParaRPr>
          </a:p>
        </p:txBody>
      </p:sp>
      <p:sp>
        <p:nvSpPr>
          <p:cNvPr id="6" name="Rettangolo 5"/>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 name="Rettangolo 9"/>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ettangolo 10"/>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12"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442" y="6381328"/>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433218"/>
            <a:ext cx="432210" cy="218380"/>
          </a:xfrm>
          <a:prstGeom prst="rect">
            <a:avLst/>
          </a:prstGeom>
        </p:spPr>
      </p:pic>
      <p:sp>
        <p:nvSpPr>
          <p:cNvPr id="14" name="CasellaDiTesto 13"/>
          <p:cNvSpPr txBox="1"/>
          <p:nvPr userDrawn="1"/>
        </p:nvSpPr>
        <p:spPr>
          <a:xfrm>
            <a:off x="7324627" y="6513098"/>
            <a:ext cx="1476110" cy="276999"/>
          </a:xfrm>
          <a:prstGeom prst="rect">
            <a:avLst/>
          </a:prstGeom>
          <a:noFill/>
        </p:spPr>
        <p:txBody>
          <a:bodyPr wrap="none" rtlCol="0">
            <a:spAutoFit/>
          </a:bodyPr>
          <a:lstStyle/>
          <a:p>
            <a:r>
              <a:rPr lang="en-US" sz="1200" dirty="0" smtClean="0"/>
              <a:t>stefano.nativi@cnr.it</a:t>
            </a:r>
            <a:endParaRPr lang="en-US" sz="1200" dirty="0"/>
          </a:p>
        </p:txBody>
      </p:sp>
    </p:spTree>
    <p:extLst>
      <p:ext uri="{BB962C8B-B14F-4D97-AF65-F5344CB8AC3E}">
        <p14:creationId xmlns:p14="http://schemas.microsoft.com/office/powerpoint/2010/main" val="25714516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274EB64E-30F2-410D-B8AB-A9AD07BFF56E}" type="datetimeFigureOut">
              <a:rPr lang="es-ES">
                <a:solidFill>
                  <a:prstClr val="black">
                    <a:tint val="75000"/>
                  </a:prstClr>
                </a:solidFill>
              </a:rPr>
              <a:pPr>
                <a:defRPr/>
              </a:pPr>
              <a:t>27/05/2015</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4D3A2012-8F8B-41C2-95BE-FE3F21D89DB1}" type="slidenum">
              <a:rPr lang="es-ES">
                <a:solidFill>
                  <a:prstClr val="black">
                    <a:tint val="75000"/>
                  </a:prstClr>
                </a:solidFill>
              </a:rPr>
              <a:pPr>
                <a:defRPr/>
              </a:pPr>
              <a:t>‹N›</a:t>
            </a:fld>
            <a:endParaRPr lang="es-ES">
              <a:solidFill>
                <a:prstClr val="black">
                  <a:tint val="75000"/>
                </a:prstClr>
              </a:solidFill>
            </a:endParaRPr>
          </a:p>
        </p:txBody>
      </p:sp>
      <p:sp>
        <p:nvSpPr>
          <p:cNvPr id="5" name="Rettangolo 4"/>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6" name="Immagin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536" y="6488179"/>
            <a:ext cx="309546" cy="2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640588" y="6436289"/>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44666" y="6488179"/>
            <a:ext cx="432210" cy="218380"/>
          </a:xfrm>
          <a:prstGeom prst="rect">
            <a:avLst/>
          </a:prstGeom>
        </p:spPr>
      </p:pic>
      <p:sp>
        <p:nvSpPr>
          <p:cNvPr id="9" name="Rettangolo 8"/>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61182722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894861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E1BB1AFD-8312-4C31-9A97-A6874E8754AD}" type="datetimeFigureOut">
              <a:rPr lang="es-ES">
                <a:solidFill>
                  <a:prstClr val="black">
                    <a:tint val="75000"/>
                  </a:prstClr>
                </a:solidFill>
              </a:rPr>
              <a:pPr>
                <a:defRPr/>
              </a:pPr>
              <a:t>27/05/2015</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57F4BE41-908A-4101-88EF-A77914973A6F}" type="slidenum">
              <a:rPr lang="es-ES">
                <a:solidFill>
                  <a:prstClr val="black">
                    <a:tint val="75000"/>
                  </a:prstClr>
                </a:solidFill>
              </a:rPr>
              <a:pPr>
                <a:defRPr/>
              </a:pPr>
              <a:t>‹N›</a:t>
            </a:fld>
            <a:endParaRPr lang="es-ES">
              <a:solidFill>
                <a:prstClr val="black">
                  <a:tint val="75000"/>
                </a:prstClr>
              </a:solidFill>
            </a:endParaRPr>
          </a:p>
        </p:txBody>
      </p:sp>
      <p:sp>
        <p:nvSpPr>
          <p:cNvPr id="8" name="Rettangolo 7"/>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9" name="Immagine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91422" y="6488179"/>
            <a:ext cx="309546" cy="26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3"/>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47423" y="6436289"/>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1501" y="6488179"/>
            <a:ext cx="432210" cy="218380"/>
          </a:xfrm>
          <a:prstGeom prst="rect">
            <a:avLst/>
          </a:prstGeom>
        </p:spPr>
      </p:pic>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29329502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19F174C1-E1D2-43A6-914C-8F66D72D1067}" type="datetimeFigureOut">
              <a:rPr lang="es-ES">
                <a:solidFill>
                  <a:prstClr val="black">
                    <a:tint val="75000"/>
                  </a:prstClr>
                </a:solidFill>
              </a:rPr>
              <a:pPr>
                <a:defRPr/>
              </a:pPr>
              <a:t>27/05/2015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33F52A50-C00B-4E81-BB99-77090419894A}" type="slidenum">
              <a:rPr lang="es-ES">
                <a:solidFill>
                  <a:prstClr val="black">
                    <a:tint val="75000"/>
                  </a:prstClr>
                </a:solidFill>
              </a:rPr>
              <a:pPr>
                <a:defRPr/>
              </a:pPr>
              <a:t>‹N›</a:t>
            </a:fld>
            <a:endParaRPr lang="es-ES">
              <a:solidFill>
                <a:prstClr val="black">
                  <a:tint val="75000"/>
                </a:prstClr>
              </a:solidFill>
            </a:endParaRPr>
          </a:p>
        </p:txBody>
      </p:sp>
    </p:spTree>
    <p:extLst>
      <p:ext uri="{BB962C8B-B14F-4D97-AF65-F5344CB8AC3E}">
        <p14:creationId xmlns:p14="http://schemas.microsoft.com/office/powerpoint/2010/main" val="2751311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E4DA8B7-F9CE-4DA5-AF07-E1D3FA83FE68}" type="datetimeFigureOut">
              <a:rPr lang="es-ES">
                <a:solidFill>
                  <a:prstClr val="black">
                    <a:tint val="75000"/>
                  </a:prstClr>
                </a:solidFill>
              </a:rPr>
              <a:pPr>
                <a:defRPr/>
              </a:pPr>
              <a:t>27/05/2015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F07D2E96-132D-4182-954D-785B4972FE19}" type="slidenum">
              <a:rPr lang="es-ES">
                <a:solidFill>
                  <a:prstClr val="black">
                    <a:tint val="75000"/>
                  </a:prstClr>
                </a:solidFill>
              </a:rPr>
              <a:pPr>
                <a:defRPr/>
              </a:pPr>
              <a:t>‹N›</a:t>
            </a:fld>
            <a:endParaRPr lang="es-ES">
              <a:solidFill>
                <a:prstClr val="black">
                  <a:tint val="75000"/>
                </a:prstClr>
              </a:solidFill>
            </a:endParaRPr>
          </a:p>
        </p:txBody>
      </p:sp>
    </p:spTree>
    <p:extLst>
      <p:ext uri="{BB962C8B-B14F-4D97-AF65-F5344CB8AC3E}">
        <p14:creationId xmlns:p14="http://schemas.microsoft.com/office/powerpoint/2010/main" val="189375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dirty="0"/>
          </a:p>
        </p:txBody>
      </p:sp>
      <p:sp>
        <p:nvSpPr>
          <p:cNvPr id="3" name="Segnaposto contenuto 2"/>
          <p:cNvSpPr>
            <a:spLocks noGrp="1"/>
          </p:cNvSpPr>
          <p:nvPr>
            <p:ph idx="1"/>
          </p:nvPr>
        </p:nvSpPr>
        <p:spPr/>
        <p:txBody>
          <a:bodyPr/>
          <a:lstStyle>
            <a:lvl1pPr marL="539750" indent="-363538" algn="l" rtl="0" eaLnBrk="1" fontAlgn="base" hangingPunct="1">
              <a:spcBef>
                <a:spcPts val="600"/>
              </a:spcBef>
              <a:spcAft>
                <a:spcPct val="0"/>
              </a:spcAft>
              <a:buChar char="•"/>
              <a:defRPr lang="it-IT" sz="2000" dirty="0" smtClean="0">
                <a:solidFill>
                  <a:srgbClr val="006699"/>
                </a:solidFill>
                <a:latin typeface="Verdana" pitchFamily="-1" charset="0"/>
                <a:ea typeface="+mn-ea"/>
                <a:cs typeface="+mn-cs"/>
              </a:defRPr>
            </a:lvl1pPr>
            <a:lvl2pPr>
              <a:spcBef>
                <a:spcPts val="600"/>
              </a:spcBef>
              <a:defRPr sz="1800"/>
            </a:lvl2pPr>
            <a:lvl3pPr>
              <a:buFont typeface="Wingdings" pitchFamily="2" charset="2"/>
              <a:buChar char="ü"/>
              <a:defRPr sz="1600"/>
            </a:lvl3pPr>
            <a:lvl4pPr>
              <a:buFont typeface="Wingdings" pitchFamily="2" charset="2"/>
              <a:buChar char="§"/>
              <a:defRPr sz="1600"/>
            </a:lvl4pPr>
            <a:lvl5pPr>
              <a:buFont typeface="Wingdings" pitchFamily="2" charset="2"/>
              <a:buChar char="Ø"/>
              <a:defRPr sz="1400"/>
            </a:lvl5p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7" name="Rettangolo 6"/>
          <p:cNvSpPr/>
          <p:nvPr userDrawn="1"/>
        </p:nvSpPr>
        <p:spPr>
          <a:xfrm>
            <a:off x="251520" y="6381328"/>
            <a:ext cx="316835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8" name="Immagine 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7442" y="6381328"/>
            <a:ext cx="395908" cy="32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433218"/>
            <a:ext cx="432210" cy="218380"/>
          </a:xfrm>
          <a:prstGeom prst="rect">
            <a:avLst/>
          </a:prstGeom>
        </p:spPr>
      </p:pic>
      <p:sp>
        <p:nvSpPr>
          <p:cNvPr id="10" name="CasellaDiTesto 9"/>
          <p:cNvSpPr txBox="1"/>
          <p:nvPr userDrawn="1"/>
        </p:nvSpPr>
        <p:spPr>
          <a:xfrm>
            <a:off x="7324627" y="6513098"/>
            <a:ext cx="1476110" cy="276999"/>
          </a:xfrm>
          <a:prstGeom prst="rect">
            <a:avLst/>
          </a:prstGeom>
          <a:noFill/>
        </p:spPr>
        <p:txBody>
          <a:bodyPr wrap="none" rtlCol="0">
            <a:spAutoFit/>
          </a:bodyPr>
          <a:lstStyle/>
          <a:p>
            <a:r>
              <a:rPr lang="en-US" sz="1200" dirty="0" smtClean="0"/>
              <a:t>stefano.nativi@cnr.it</a:t>
            </a:r>
            <a:endParaRPr lang="en-US" sz="1200" dirty="0"/>
          </a:p>
        </p:txBody>
      </p:sp>
    </p:spTree>
    <p:extLst>
      <p:ext uri="{BB962C8B-B14F-4D97-AF65-F5344CB8AC3E}">
        <p14:creationId xmlns:p14="http://schemas.microsoft.com/office/powerpoint/2010/main" val="3617928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endParaRPr lang="en-GB" altLang="en-US">
              <a:solidFill>
                <a:srgbClr val="000098"/>
              </a:solidFill>
            </a:endParaRPr>
          </a:p>
        </p:txBody>
      </p:sp>
      <p:sp>
        <p:nvSpPr>
          <p:cNvPr id="5" name="Segnaposto piè di pagina 4"/>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6" name="Segnaposto numero diapositiva 5"/>
          <p:cNvSpPr>
            <a:spLocks noGrp="1"/>
          </p:cNvSpPr>
          <p:nvPr>
            <p:ph type="sldNum" sz="quarter" idx="12"/>
          </p:nvPr>
        </p:nvSpPr>
        <p:spPr/>
        <p:txBody>
          <a:bodyPr/>
          <a:lstStyle>
            <a:lvl1pPr>
              <a:defRPr/>
            </a:lvl1pPr>
          </a:lstStyle>
          <a:p>
            <a:r>
              <a:rPr lang="en-GB" altLang="en-US">
                <a:solidFill>
                  <a:srgbClr val="000098"/>
                </a:solidFill>
              </a:rPr>
              <a:t>slide </a:t>
            </a:r>
            <a:fld id="{667E78F2-87E8-484B-B49A-A89220131029}"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471841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GB" altLang="en-US">
              <a:solidFill>
                <a:srgbClr val="000098"/>
              </a:solidFill>
            </a:endParaRPr>
          </a:p>
        </p:txBody>
      </p:sp>
      <p:sp>
        <p:nvSpPr>
          <p:cNvPr id="5" name="Segnaposto piè di pagina 4"/>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6" name="Segnaposto numero diapositiva 5"/>
          <p:cNvSpPr>
            <a:spLocks noGrp="1"/>
          </p:cNvSpPr>
          <p:nvPr>
            <p:ph type="sldNum" sz="quarter" idx="12"/>
          </p:nvPr>
        </p:nvSpPr>
        <p:spPr/>
        <p:txBody>
          <a:bodyPr/>
          <a:lstStyle>
            <a:lvl1pPr>
              <a:defRPr/>
            </a:lvl1pPr>
          </a:lstStyle>
          <a:p>
            <a:r>
              <a:rPr lang="en-GB" altLang="en-US">
                <a:solidFill>
                  <a:srgbClr val="000098"/>
                </a:solidFill>
              </a:rPr>
              <a:t>slide </a:t>
            </a:r>
            <a:fld id="{A5F0D9AA-8087-4051-A4C7-39B25A302A74}"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1665970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1"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2" name="Rettangolo 11"/>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4" name="CasellaDiTesto 13"/>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249726113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en-GB" altLang="en-US">
              <a:solidFill>
                <a:srgbClr val="000098"/>
              </a:solidFill>
            </a:endParaRPr>
          </a:p>
        </p:txBody>
      </p:sp>
      <p:sp>
        <p:nvSpPr>
          <p:cNvPr id="5" name="Segnaposto piè di pagina 4"/>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6" name="Segnaposto numero diapositiva 5"/>
          <p:cNvSpPr>
            <a:spLocks noGrp="1"/>
          </p:cNvSpPr>
          <p:nvPr>
            <p:ph type="sldNum" sz="quarter" idx="12"/>
          </p:nvPr>
        </p:nvSpPr>
        <p:spPr/>
        <p:txBody>
          <a:bodyPr/>
          <a:lstStyle>
            <a:lvl1pPr>
              <a:defRPr/>
            </a:lvl1pPr>
          </a:lstStyle>
          <a:p>
            <a:r>
              <a:rPr lang="en-GB" altLang="en-US">
                <a:solidFill>
                  <a:srgbClr val="000098"/>
                </a:solidFill>
              </a:rPr>
              <a:t>slide </a:t>
            </a:r>
            <a:fld id="{CCDB172C-8B08-498E-9BD1-D700E41AA8C7}"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572266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293688" y="1638300"/>
            <a:ext cx="4276725" cy="47720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722813" y="1638300"/>
            <a:ext cx="4276725" cy="47720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lstStyle>
          <a:p>
            <a:endParaRPr lang="en-GB" altLang="en-US">
              <a:solidFill>
                <a:srgbClr val="000098"/>
              </a:solidFill>
            </a:endParaRPr>
          </a:p>
        </p:txBody>
      </p:sp>
      <p:sp>
        <p:nvSpPr>
          <p:cNvPr id="6" name="Segnaposto piè di pagina 5"/>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7" name="Segnaposto numero diapositiva 6"/>
          <p:cNvSpPr>
            <a:spLocks noGrp="1"/>
          </p:cNvSpPr>
          <p:nvPr>
            <p:ph type="sldNum" sz="quarter" idx="12"/>
          </p:nvPr>
        </p:nvSpPr>
        <p:spPr/>
        <p:txBody>
          <a:bodyPr/>
          <a:lstStyle>
            <a:lvl1pPr>
              <a:defRPr/>
            </a:lvl1pPr>
          </a:lstStyle>
          <a:p>
            <a:r>
              <a:rPr lang="en-GB" altLang="en-US">
                <a:solidFill>
                  <a:srgbClr val="000098"/>
                </a:solidFill>
              </a:rPr>
              <a:t>slide </a:t>
            </a:r>
            <a:fld id="{0EEEFD20-9672-46A9-A2F5-5071AD1C91BB}"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125857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lstStyle>
          <a:p>
            <a:endParaRPr lang="en-GB" altLang="en-US">
              <a:solidFill>
                <a:srgbClr val="000098"/>
              </a:solidFill>
            </a:endParaRPr>
          </a:p>
        </p:txBody>
      </p:sp>
      <p:sp>
        <p:nvSpPr>
          <p:cNvPr id="8" name="Segnaposto piè di pagina 7"/>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9" name="Segnaposto numero diapositiva 8"/>
          <p:cNvSpPr>
            <a:spLocks noGrp="1"/>
          </p:cNvSpPr>
          <p:nvPr>
            <p:ph type="sldNum" sz="quarter" idx="12"/>
          </p:nvPr>
        </p:nvSpPr>
        <p:spPr/>
        <p:txBody>
          <a:bodyPr/>
          <a:lstStyle>
            <a:lvl1pPr>
              <a:defRPr/>
            </a:lvl1pPr>
          </a:lstStyle>
          <a:p>
            <a:r>
              <a:rPr lang="en-GB" altLang="en-US">
                <a:solidFill>
                  <a:srgbClr val="000098"/>
                </a:solidFill>
              </a:rPr>
              <a:t>slide </a:t>
            </a:r>
            <a:fld id="{4377A3D0-BA52-4BFF-A648-339DDC61A452}"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463677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endParaRPr lang="en-GB" altLang="en-US">
              <a:solidFill>
                <a:srgbClr val="000098"/>
              </a:solidFill>
            </a:endParaRPr>
          </a:p>
        </p:txBody>
      </p:sp>
      <p:sp>
        <p:nvSpPr>
          <p:cNvPr id="4" name="Segnaposto piè di pagina 3"/>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5" name="Segnaposto numero diapositiva 4"/>
          <p:cNvSpPr>
            <a:spLocks noGrp="1"/>
          </p:cNvSpPr>
          <p:nvPr>
            <p:ph type="sldNum" sz="quarter" idx="12"/>
          </p:nvPr>
        </p:nvSpPr>
        <p:spPr/>
        <p:txBody>
          <a:bodyPr/>
          <a:lstStyle>
            <a:lvl1pPr>
              <a:defRPr/>
            </a:lvl1pPr>
          </a:lstStyle>
          <a:p>
            <a:r>
              <a:rPr lang="en-GB" altLang="en-US">
                <a:solidFill>
                  <a:srgbClr val="000098"/>
                </a:solidFill>
              </a:rPr>
              <a:t>slide </a:t>
            </a:r>
            <a:fld id="{2ED7A531-18A7-4AE4-9372-6F8CA5A2EBC3}"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768005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en-GB" altLang="en-US">
              <a:solidFill>
                <a:srgbClr val="000098"/>
              </a:solidFill>
            </a:endParaRPr>
          </a:p>
        </p:txBody>
      </p:sp>
      <p:sp>
        <p:nvSpPr>
          <p:cNvPr id="3" name="Segnaposto piè di pagina 2"/>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4" name="Segnaposto numero diapositiva 3"/>
          <p:cNvSpPr>
            <a:spLocks noGrp="1"/>
          </p:cNvSpPr>
          <p:nvPr>
            <p:ph type="sldNum" sz="quarter" idx="12"/>
          </p:nvPr>
        </p:nvSpPr>
        <p:spPr/>
        <p:txBody>
          <a:bodyPr/>
          <a:lstStyle>
            <a:lvl1pPr>
              <a:defRPr/>
            </a:lvl1pPr>
          </a:lstStyle>
          <a:p>
            <a:r>
              <a:rPr lang="en-GB" altLang="en-US">
                <a:solidFill>
                  <a:srgbClr val="000098"/>
                </a:solidFill>
              </a:rPr>
              <a:t>slide </a:t>
            </a:r>
            <a:fld id="{2802BCCF-7F6A-4321-BC93-4583CE573FF4}"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3276395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ltLang="en-US">
              <a:solidFill>
                <a:srgbClr val="000098"/>
              </a:solidFill>
            </a:endParaRPr>
          </a:p>
        </p:txBody>
      </p:sp>
      <p:sp>
        <p:nvSpPr>
          <p:cNvPr id="6" name="Segnaposto piè di pagina 5"/>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7" name="Segnaposto numero diapositiva 6"/>
          <p:cNvSpPr>
            <a:spLocks noGrp="1"/>
          </p:cNvSpPr>
          <p:nvPr>
            <p:ph type="sldNum" sz="quarter" idx="12"/>
          </p:nvPr>
        </p:nvSpPr>
        <p:spPr/>
        <p:txBody>
          <a:bodyPr/>
          <a:lstStyle>
            <a:lvl1pPr>
              <a:defRPr/>
            </a:lvl1pPr>
          </a:lstStyle>
          <a:p>
            <a:r>
              <a:rPr lang="en-GB" altLang="en-US">
                <a:solidFill>
                  <a:srgbClr val="000098"/>
                </a:solidFill>
              </a:rPr>
              <a:t>slide </a:t>
            </a:r>
            <a:fld id="{2AC42525-FADE-4652-BD5D-93114498658A}"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6030444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en-GB" altLang="en-US">
              <a:solidFill>
                <a:srgbClr val="000098"/>
              </a:solidFill>
            </a:endParaRPr>
          </a:p>
        </p:txBody>
      </p:sp>
      <p:sp>
        <p:nvSpPr>
          <p:cNvPr id="6" name="Segnaposto piè di pagina 5"/>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7" name="Segnaposto numero diapositiva 6"/>
          <p:cNvSpPr>
            <a:spLocks noGrp="1"/>
          </p:cNvSpPr>
          <p:nvPr>
            <p:ph type="sldNum" sz="quarter" idx="12"/>
          </p:nvPr>
        </p:nvSpPr>
        <p:spPr/>
        <p:txBody>
          <a:bodyPr/>
          <a:lstStyle>
            <a:lvl1pPr>
              <a:defRPr/>
            </a:lvl1pPr>
          </a:lstStyle>
          <a:p>
            <a:r>
              <a:rPr lang="en-GB" altLang="en-US">
                <a:solidFill>
                  <a:srgbClr val="000098"/>
                </a:solidFill>
              </a:rPr>
              <a:t>slide </a:t>
            </a:r>
            <a:fld id="{B56E4167-84B0-4DC5-B7FD-D169CF6CCA58}"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830398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GB" altLang="en-US">
              <a:solidFill>
                <a:srgbClr val="000098"/>
              </a:solidFill>
            </a:endParaRPr>
          </a:p>
        </p:txBody>
      </p:sp>
      <p:sp>
        <p:nvSpPr>
          <p:cNvPr id="5" name="Segnaposto piè di pagina 4"/>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6" name="Segnaposto numero diapositiva 5"/>
          <p:cNvSpPr>
            <a:spLocks noGrp="1"/>
          </p:cNvSpPr>
          <p:nvPr>
            <p:ph type="sldNum" sz="quarter" idx="12"/>
          </p:nvPr>
        </p:nvSpPr>
        <p:spPr/>
        <p:txBody>
          <a:bodyPr/>
          <a:lstStyle>
            <a:lvl1pPr>
              <a:defRPr/>
            </a:lvl1pPr>
          </a:lstStyle>
          <a:p>
            <a:r>
              <a:rPr lang="en-GB" altLang="en-US">
                <a:solidFill>
                  <a:srgbClr val="000098"/>
                </a:solidFill>
              </a:rPr>
              <a:t>slide </a:t>
            </a:r>
            <a:fld id="{D90B6C6F-0C59-4F53-9F5F-9EDA93DCA929}"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2782580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1650" y="950913"/>
            <a:ext cx="2185988" cy="5459412"/>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293688" y="950913"/>
            <a:ext cx="6405562" cy="54594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lvl1pPr>
              <a:defRPr/>
            </a:lvl1pPr>
          </a:lstStyle>
          <a:p>
            <a:endParaRPr lang="en-GB" altLang="en-US">
              <a:solidFill>
                <a:srgbClr val="000098"/>
              </a:solidFill>
            </a:endParaRPr>
          </a:p>
        </p:txBody>
      </p:sp>
      <p:sp>
        <p:nvSpPr>
          <p:cNvPr id="5" name="Segnaposto piè di pagina 4"/>
          <p:cNvSpPr>
            <a:spLocks noGrp="1"/>
          </p:cNvSpPr>
          <p:nvPr>
            <p:ph type="ftr" sz="quarter" idx="11"/>
          </p:nvPr>
        </p:nvSpPr>
        <p:spPr/>
        <p:txBody>
          <a:bodyPr/>
          <a:lstStyle>
            <a:lvl1pPr>
              <a:defRPr/>
            </a:lvl1pPr>
          </a:lstStyle>
          <a:p>
            <a:r>
              <a:rPr lang="en-GB" altLang="en-US">
                <a:solidFill>
                  <a:srgbClr val="000098"/>
                </a:solidFill>
              </a:rPr>
              <a:t>© GEO Secretariat</a:t>
            </a:r>
          </a:p>
        </p:txBody>
      </p:sp>
      <p:sp>
        <p:nvSpPr>
          <p:cNvPr id="6" name="Segnaposto numero diapositiva 5"/>
          <p:cNvSpPr>
            <a:spLocks noGrp="1"/>
          </p:cNvSpPr>
          <p:nvPr>
            <p:ph type="sldNum" sz="quarter" idx="12"/>
          </p:nvPr>
        </p:nvSpPr>
        <p:spPr/>
        <p:txBody>
          <a:bodyPr/>
          <a:lstStyle>
            <a:lvl1pPr>
              <a:defRPr/>
            </a:lvl1pPr>
          </a:lstStyle>
          <a:p>
            <a:r>
              <a:rPr lang="en-GB" altLang="en-US">
                <a:solidFill>
                  <a:srgbClr val="000098"/>
                </a:solidFill>
              </a:rPr>
              <a:t>slide </a:t>
            </a:r>
            <a:fld id="{306E74D1-8D3F-459E-9B50-66F2B17FA6C7}" type="slidenum">
              <a:rPr lang="en-GB" altLang="en-US">
                <a:solidFill>
                  <a:srgbClr val="000098"/>
                </a:solidFill>
              </a:rPr>
              <a:pPr/>
              <a:t>‹N›</a:t>
            </a:fld>
            <a:endParaRPr lang="en-GB" altLang="en-US">
              <a:solidFill>
                <a:srgbClr val="000098"/>
              </a:solidFill>
            </a:endParaRPr>
          </a:p>
        </p:txBody>
      </p:sp>
    </p:spTree>
    <p:extLst>
      <p:ext uri="{BB962C8B-B14F-4D97-AF65-F5344CB8AC3E}">
        <p14:creationId xmlns:p14="http://schemas.microsoft.com/office/powerpoint/2010/main" val="2648060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Rettangolo 7"/>
          <p:cNvSpPr/>
          <p:nvPr userDrawn="1"/>
        </p:nvSpPr>
        <p:spPr>
          <a:xfrm>
            <a:off x="0" y="4920792"/>
            <a:ext cx="9144000" cy="193720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srgbClr val="99CB38">
                  <a:lumMod val="40000"/>
                  <a:lumOff val="60000"/>
                </a:srgbClr>
              </a:solidFill>
            </a:endParaRPr>
          </a:p>
        </p:txBody>
      </p:sp>
      <p:sp>
        <p:nvSpPr>
          <p:cNvPr id="11" name="Freeform 6"/>
          <p:cNvSpPr/>
          <p:nvPr/>
        </p:nvSpPr>
        <p:spPr bwMode="auto">
          <a:xfrm>
            <a:off x="0" y="-3175"/>
            <a:ext cx="9144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08831" y="1449146"/>
            <a:ext cx="7526338" cy="2971051"/>
          </a:xfrm>
        </p:spPr>
        <p:txBody>
          <a:bodyPr/>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808831" y="5280847"/>
            <a:ext cx="7526338"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30592528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9"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0"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1"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2" name="Rettangolo 11"/>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4" name="CasellaDiTesto 13"/>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215955916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11" name="Freeform 6"/>
          <p:cNvSpPr/>
          <p:nvPr/>
        </p:nvSpPr>
        <p:spPr bwMode="auto">
          <a:xfrm>
            <a:off x="0" y="0"/>
            <a:ext cx="9144000" cy="188536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356945" y="2222287"/>
            <a:ext cx="8541958" cy="363651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Rettangolo 8"/>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0" name="Immagin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2" name="CasellaDiTesto 11"/>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409566108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10" name="Freeform 7"/>
          <p:cNvSpPr/>
          <p:nvPr/>
        </p:nvSpPr>
        <p:spPr bwMode="auto">
          <a:xfrm>
            <a:off x="0" y="0"/>
            <a:ext cx="9144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3" y="2951396"/>
            <a:ext cx="7526337" cy="1468800"/>
          </a:xfrm>
        </p:spPr>
        <p:txBody>
          <a:bodyPr anchor="b"/>
          <a:lstStyle>
            <a:lvl1pPr algn="r">
              <a:defRPr sz="4800" b="1"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04863" y="5281200"/>
            <a:ext cx="7526337"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1"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2" name="Rettangolo 11"/>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4" name="CasellaDiTesto 13"/>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59702331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09996" y="2222287"/>
            <a:ext cx="3670723" cy="36387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63280" y="2222287"/>
            <a:ext cx="3670720" cy="36387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9"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0"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1"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2" name="Rettangolo 11"/>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3" name="Immagin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4" name="CasellaDiTesto 13"/>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315943024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8" name="Footer Placeholder 7"/>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9" name="Slide Number Placeholder 8"/>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20181873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9144000" cy="192306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4" name="Footer Placeholder 3"/>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5" name="Slide Number Placeholder 4"/>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7"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8"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9"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0" name="Rettangolo 9"/>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2" name="CasellaDiTesto 11"/>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1030699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3" name="Footer Placeholder 2"/>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4" name="Slide Number Placeholder 3"/>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924803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437220" y="31410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7220" y="330050"/>
            <a:ext cx="2660650" cy="1618396"/>
          </a:xfrm>
        </p:spPr>
        <p:txBody>
          <a:bodyPr anchor="b"/>
          <a:lstStyle>
            <a:lvl1pPr algn="l">
              <a:defRPr sz="2000" b="1"/>
            </a:lvl1pPr>
          </a:lstStyle>
          <a:p>
            <a:r>
              <a:rPr lang="it-IT" dirty="0" smtClean="0"/>
              <a:t>Fare clic per modificare lo stile del titolo</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37220"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10"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11" name="Slide Number Placeholder 6"/>
          <p:cNvSpPr>
            <a:spLocks noGrp="1"/>
          </p:cNvSpPr>
          <p:nvPr>
            <p:ph type="sldNum" sz="quarter" idx="12"/>
          </p:nvPr>
        </p:nvSpPr>
        <p:spPr>
          <a:xfrm>
            <a:off x="7904584"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3"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4"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5"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6" name="Rettangolo 15"/>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7" name="Immagin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8" name="CasellaDiTesto 17"/>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305571966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it-IT" smtClean="0"/>
              <a:t>Fare clic per modificare lo stile del titolo</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2914357" y="6041361"/>
            <a:ext cx="732659"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2471560"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a:xfrm>
            <a:off x="3647017"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30460659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4863" y="4800600"/>
            <a:ext cx="7526337" cy="566738"/>
          </a:xfrm>
        </p:spPr>
        <p:txBody>
          <a:bodyPr anchor="b">
            <a:normAutofit/>
          </a:bodyPr>
          <a:lstStyle>
            <a:lvl1pPr algn="l">
              <a:defRPr sz="2400" b="0"/>
            </a:lvl1pPr>
          </a:lstStyle>
          <a:p>
            <a:r>
              <a:rPr lang="it-IT" smtClean="0"/>
              <a:t>Fare clic per modificare lo stile del titolo</a:t>
            </a:r>
            <a:endParaRPr lang="en-US" dirty="0"/>
          </a:p>
        </p:txBody>
      </p:sp>
      <p:sp>
        <p:nvSpPr>
          <p:cNvPr id="15" name="Picture Placeholder 14"/>
          <p:cNvSpPr>
            <a:spLocks noGrp="1" noChangeAspect="1"/>
          </p:cNvSpPr>
          <p:nvPr>
            <p:ph type="pic" sz="quarter" idx="13"/>
          </p:nvPr>
        </p:nvSpPr>
        <p:spPr bwMode="auto">
          <a:xfrm>
            <a:off x="0" y="0"/>
            <a:ext cx="9144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04863" y="5367338"/>
            <a:ext cx="7526337"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Rettangolo 10"/>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3" name="CasellaDiTesto 12"/>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276072843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8" name="Freeform 6"/>
          <p:cNvSpPr>
            <a:spLocks noChangeAspect="1"/>
          </p:cNvSpPr>
          <p:nvPr/>
        </p:nvSpPr>
        <p:spPr bwMode="auto">
          <a:xfrm>
            <a:off x="485107" y="1338479"/>
            <a:ext cx="4749312"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49573" y="1495525"/>
            <a:ext cx="4420380" cy="2645912"/>
          </a:xfrm>
        </p:spPr>
        <p:txBody>
          <a:bodyPr anchor="b"/>
          <a:lstStyle>
            <a:lvl1pPr algn="l">
              <a:defRPr sz="4200" b="1"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51226" y="4700702"/>
            <a:ext cx="4418727"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9" name="Text Placeholder 5"/>
          <p:cNvSpPr>
            <a:spLocks noGrp="1"/>
          </p:cNvSpPr>
          <p:nvPr>
            <p:ph type="body" sz="quarter" idx="16"/>
          </p:nvPr>
        </p:nvSpPr>
        <p:spPr>
          <a:xfrm>
            <a:off x="5398884" y="1338479"/>
            <a:ext cx="3302316" cy="4075464"/>
          </a:xfrm>
        </p:spPr>
        <p:txBody>
          <a:bodyPr anchor="t"/>
          <a:lstStyle>
            <a:lvl1pPr marL="0" indent="0">
              <a:buFontTx/>
              <a:buNone/>
              <a:defRPr/>
            </a:lvl1pPr>
          </a:lstStyle>
          <a:p>
            <a:pPr lvl="0"/>
            <a:r>
              <a:rPr lang="it-IT" smtClean="0"/>
              <a:t>Fare clic per modificare stili del testo dello schema</a:t>
            </a:r>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2"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3" name="Rettangolo 12"/>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4" name="Immagin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5" name="CasellaDiTesto 14"/>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36231003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09996" y="2174875"/>
            <a:ext cx="367072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09996" y="2751137"/>
            <a:ext cx="3687391" cy="3109913"/>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63280" y="2174875"/>
            <a:ext cx="3670720"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63280" y="2751137"/>
            <a:ext cx="3670720" cy="3109913"/>
          </a:xfrm>
        </p:spPr>
        <p:txBody>
          <a:bodyPr anchor="t">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8" name="Footer Placeholder 7"/>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9" name="Slide Number Placeholder 8"/>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205764862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9" name="Freeform 6"/>
          <p:cNvSpPr>
            <a:spLocks noChangeAspect="1"/>
          </p:cNvSpPr>
          <p:nvPr/>
        </p:nvSpPr>
        <p:spPr bwMode="auto">
          <a:xfrm>
            <a:off x="855663" y="2286585"/>
            <a:ext cx="3671336"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6" y="2435956"/>
            <a:ext cx="3286891" cy="2007789"/>
          </a:xfrm>
        </p:spPr>
        <p:txBody>
          <a:bodyPr/>
          <a:lstStyle>
            <a:lvl1pPr>
              <a:defRPr sz="3200"/>
            </a:lvl1pPr>
          </a:lstStyle>
          <a:p>
            <a:r>
              <a:rPr lang="it-IT" smtClean="0"/>
              <a:t>Fare clic per modificare lo stile del titolo</a:t>
            </a:r>
            <a:endParaRPr lang="en-US" dirty="0"/>
          </a:p>
        </p:txBody>
      </p:sp>
      <p:sp>
        <p:nvSpPr>
          <p:cNvPr id="6" name="Text Placeholder 5"/>
          <p:cNvSpPr>
            <a:spLocks noGrp="1"/>
          </p:cNvSpPr>
          <p:nvPr>
            <p:ph type="body" sz="quarter" idx="16"/>
          </p:nvPr>
        </p:nvSpPr>
        <p:spPr>
          <a:xfrm>
            <a:off x="4616450" y="2286000"/>
            <a:ext cx="3671888" cy="2300288"/>
          </a:xfrm>
        </p:spPr>
        <p:txBody>
          <a:bodyPr anchor="t"/>
          <a:lstStyle>
            <a:lvl1pPr marL="0" indent="0">
              <a:buFontTx/>
              <a:buNone/>
              <a:defRPr/>
            </a:lvl1pPr>
          </a:lstStyle>
          <a:p>
            <a:pPr lvl="0"/>
            <a:r>
              <a:rPr lang="it-IT" smtClean="0"/>
              <a:t>Fare clic per modificare stili del testo dello schema</a:t>
            </a:r>
          </a:p>
        </p:txBody>
      </p:sp>
      <p:sp>
        <p:nvSpPr>
          <p:cNvPr id="2" name="Date Placeholder 1"/>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3" name="Footer Placeholder 2"/>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4" name="Slide Number Placeholder 3"/>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3577076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7" name="Freeform 6"/>
          <p:cNvSpPr/>
          <p:nvPr/>
        </p:nvSpPr>
        <p:spPr bwMode="auto">
          <a:xfrm>
            <a:off x="0" y="0"/>
            <a:ext cx="9144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5"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6" name="Slide Number Placeholder 5"/>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8"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9"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0"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1" name="Rettangolo 10"/>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IT Advancements and the Next Ten Years of GEOSS,</a:t>
            </a:r>
          </a:p>
          <a:p>
            <a:pPr algn="ctr" defTabSz="457200"/>
            <a:r>
              <a:rPr lang="en-US" sz="1400" dirty="0" smtClean="0">
                <a:solidFill>
                  <a:srgbClr val="99CB38">
                    <a:lumMod val="40000"/>
                    <a:lumOff val="60000"/>
                  </a:srgbClr>
                </a:solidFill>
              </a:rPr>
              <a:t>Washington DC, February 10, 2015</a:t>
            </a:r>
          </a:p>
        </p:txBody>
      </p:sp>
      <p:pic>
        <p:nvPicPr>
          <p:cNvPr id="12" name="Immagin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3" name="CasellaDiTesto 12"/>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203298598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12" name="Freeform 6"/>
          <p:cNvSpPr>
            <a:spLocks noChangeAspect="1"/>
          </p:cNvSpPr>
          <p:nvPr/>
        </p:nvSpPr>
        <p:spPr bwMode="auto">
          <a:xfrm>
            <a:off x="6732328" y="446089"/>
            <a:ext cx="2411671"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9" name="AutoShape 4"/>
          <p:cNvSpPr>
            <a:spLocks noChangeAspect="1" noChangeArrowheads="1" noTextEdit="1"/>
          </p:cNvSpPr>
          <p:nvPr/>
        </p:nvSpPr>
        <p:spPr bwMode="auto">
          <a:xfrm>
            <a:off x="5233988" y="0"/>
            <a:ext cx="39100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 name="Vertical Title 1"/>
          <p:cNvSpPr>
            <a:spLocks noGrp="1"/>
          </p:cNvSpPr>
          <p:nvPr>
            <p:ph type="title" orient="vert"/>
          </p:nvPr>
        </p:nvSpPr>
        <p:spPr>
          <a:xfrm>
            <a:off x="7028486" y="586171"/>
            <a:ext cx="1701800" cy="513479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04862" y="446089"/>
            <a:ext cx="4947376" cy="5414962"/>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0" name="Date Placeholder 3"/>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11" name="Footer Placeholder 4"/>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13" name="Slide Number Placeholder 5"/>
          <p:cNvSpPr>
            <a:spLocks noGrp="1"/>
          </p:cNvSpPr>
          <p:nvPr>
            <p:ph type="sldNum" sz="quarter" idx="12"/>
          </p:nvPr>
        </p:nvSpPr>
        <p:spPr>
          <a:xfrm>
            <a:off x="7904584"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4"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5"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6"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7" name="Rettangolo 16"/>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4th GEOSS Science and Technology Stakeholder Workshop,</a:t>
            </a:r>
          </a:p>
          <a:p>
            <a:pPr algn="ctr" defTabSz="457200"/>
            <a:r>
              <a:rPr lang="en-US" sz="1400" dirty="0" smtClean="0">
                <a:solidFill>
                  <a:srgbClr val="99CB38">
                    <a:lumMod val="40000"/>
                    <a:lumOff val="60000"/>
                  </a:srgbClr>
                </a:solidFill>
              </a:rPr>
              <a:t>March 24-26, 2015, Norfolk, VA, USA</a:t>
            </a:r>
          </a:p>
        </p:txBody>
      </p:sp>
      <p:pic>
        <p:nvPicPr>
          <p:cNvPr id="18" name="Immagin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9" name="CasellaDiTesto 18"/>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397546203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11" name="Titolo 10"/>
          <p:cNvSpPr>
            <a:spLocks noGrp="1"/>
          </p:cNvSpPr>
          <p:nvPr>
            <p:ph type="title"/>
          </p:nvPr>
        </p:nvSpPr>
        <p:spPr/>
        <p:txBody>
          <a:bodyPr/>
          <a:lstStyle/>
          <a:p>
            <a:r>
              <a:rPr lang="it-IT" smtClean="0"/>
              <a:t>Fare clic per modificare lo stile del titolo</a:t>
            </a:r>
            <a:endParaRPr lang="en-US"/>
          </a:p>
        </p:txBody>
      </p:sp>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62617202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Tree>
    <p:extLst>
      <p:ext uri="{BB962C8B-B14F-4D97-AF65-F5344CB8AC3E}">
        <p14:creationId xmlns:p14="http://schemas.microsoft.com/office/powerpoint/2010/main" val="7280521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CasellaDiTesto 3"/>
          <p:cNvSpPr txBox="1"/>
          <p:nvPr userDrawn="1"/>
        </p:nvSpPr>
        <p:spPr>
          <a:xfrm>
            <a:off x="251520" y="6515471"/>
            <a:ext cx="2164375" cy="307777"/>
          </a:xfrm>
          <a:prstGeom prst="rect">
            <a:avLst/>
          </a:prstGeom>
          <a:noFill/>
        </p:spPr>
        <p:txBody>
          <a:bodyPr wrap="none" rtlCol="0">
            <a:spAutoFit/>
          </a:bodyPr>
          <a:lstStyle/>
          <a:p>
            <a:r>
              <a:rPr lang="it-IT" sz="1400" i="1" dirty="0">
                <a:solidFill>
                  <a:srgbClr val="000000"/>
                </a:solidFill>
              </a:rPr>
              <a:t>From Data to Knowledge</a:t>
            </a:r>
            <a:endParaRPr lang="en-US" sz="1400" i="1" dirty="0">
              <a:solidFill>
                <a:srgbClr val="000000"/>
              </a:solidFill>
            </a:endParaRPr>
          </a:p>
        </p:txBody>
      </p:sp>
      <p:sp>
        <p:nvSpPr>
          <p:cNvPr id="5" name="CasellaDiTesto 4"/>
          <p:cNvSpPr txBox="1"/>
          <p:nvPr userDrawn="1"/>
        </p:nvSpPr>
        <p:spPr>
          <a:xfrm>
            <a:off x="7164288" y="6510653"/>
            <a:ext cx="1800236" cy="307777"/>
          </a:xfrm>
          <a:prstGeom prst="rect">
            <a:avLst/>
          </a:prstGeom>
          <a:noFill/>
        </p:spPr>
        <p:txBody>
          <a:bodyPr wrap="none" rtlCol="0">
            <a:spAutoFit/>
          </a:bodyPr>
          <a:lstStyle/>
          <a:p>
            <a:r>
              <a:rPr lang="en-US" sz="1400" dirty="0">
                <a:solidFill>
                  <a:srgbClr val="000000"/>
                </a:solidFill>
              </a:rPr>
              <a:t>stefano.nativi@cnr.it</a:t>
            </a:r>
          </a:p>
        </p:txBody>
      </p:sp>
    </p:spTree>
    <p:extLst>
      <p:ext uri="{BB962C8B-B14F-4D97-AF65-F5344CB8AC3E}">
        <p14:creationId xmlns:p14="http://schemas.microsoft.com/office/powerpoint/2010/main" val="339515211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4244220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6858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20574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2171817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4118841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372173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Freeform 6"/>
          <p:cNvSpPr/>
          <p:nvPr/>
        </p:nvSpPr>
        <p:spPr bwMode="auto">
          <a:xfrm>
            <a:off x="0" y="0"/>
            <a:ext cx="9144000" cy="192306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4" name="Footer Placeholder 3"/>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5" name="Slide Number Placeholder 4"/>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7"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8"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9"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0" name="Rettangolo 9"/>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1" name="Immagin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2" name="CasellaDiTesto 11"/>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77674619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586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28639675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329685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3150053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838200"/>
            <a:ext cx="1943100" cy="5029200"/>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685800" y="838200"/>
            <a:ext cx="5676900" cy="50292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1813258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838200"/>
            <a:ext cx="7772400" cy="1143000"/>
          </a:xfrm>
        </p:spPr>
        <p:txBody>
          <a:bodyPr/>
          <a:lstStyle/>
          <a:p>
            <a:r>
              <a:rPr lang="it-IT" smtClean="0"/>
              <a:t>Fare clic per modificare lo stile del titolo</a:t>
            </a:r>
            <a:endParaRPr lang="en-US"/>
          </a:p>
        </p:txBody>
      </p:sp>
      <p:sp>
        <p:nvSpPr>
          <p:cNvPr id="3" name="Segnaposto testo 2"/>
          <p:cNvSpPr>
            <a:spLocks noGrp="1"/>
          </p:cNvSpPr>
          <p:nvPr>
            <p:ph type="body" sz="half" idx="1"/>
          </p:nvPr>
        </p:nvSpPr>
        <p:spPr>
          <a:xfrm>
            <a:off x="685800" y="2057400"/>
            <a:ext cx="3810000" cy="3810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2057400"/>
            <a:ext cx="3810000" cy="3810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Tree>
    <p:extLst>
      <p:ext uri="{BB962C8B-B14F-4D97-AF65-F5344CB8AC3E}">
        <p14:creationId xmlns:p14="http://schemas.microsoft.com/office/powerpoint/2010/main" val="32449763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11" name="Titolo 10"/>
          <p:cNvSpPr>
            <a:spLocks noGrp="1"/>
          </p:cNvSpPr>
          <p:nvPr>
            <p:ph type="title"/>
          </p:nvPr>
        </p:nvSpPr>
        <p:spPr/>
        <p:txBody>
          <a:bodyPr/>
          <a:lstStyle/>
          <a:p>
            <a:r>
              <a:rPr lang="it-IT" smtClean="0"/>
              <a:t>Fare clic per modificare lo stile del titolo</a:t>
            </a:r>
            <a:endParaRPr lang="en-US"/>
          </a:p>
        </p:txBody>
      </p:sp>
      <p:sp>
        <p:nvSpPr>
          <p:cNvPr id="12" name="Rettangolo 11"/>
          <p:cNvSpPr/>
          <p:nvPr userDrawn="1"/>
        </p:nvSpPr>
        <p:spPr>
          <a:xfrm>
            <a:off x="107504" y="116632"/>
            <a:ext cx="295232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407962892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3" name="Footer Placeholder 2"/>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4" name="Slide Number Placeholder 3"/>
          <p:cNvSpPr>
            <a:spLocks noGrp="1"/>
          </p:cNvSpPr>
          <p:nvPr>
            <p:ph type="sldNum" sz="quarter" idx="12"/>
          </p:nvPr>
        </p:nvSpPr>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426951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12" name="Freeform 6"/>
          <p:cNvSpPr>
            <a:spLocks noChangeAspect="1"/>
          </p:cNvSpPr>
          <p:nvPr/>
        </p:nvSpPr>
        <p:spPr bwMode="auto">
          <a:xfrm>
            <a:off x="437220" y="314108"/>
            <a:ext cx="2660650"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7220" y="330050"/>
            <a:ext cx="2660650" cy="1618396"/>
          </a:xfrm>
        </p:spPr>
        <p:txBody>
          <a:bodyPr anchor="b"/>
          <a:lstStyle>
            <a:lvl1pPr algn="l">
              <a:defRPr sz="2000" b="1"/>
            </a:lvl1pPr>
          </a:lstStyle>
          <a:p>
            <a:r>
              <a:rPr lang="it-IT" dirty="0" smtClean="0"/>
              <a:t>Fare clic per modificare lo stile del titolo</a:t>
            </a:r>
            <a:endParaRPr lang="en-US" dirty="0"/>
          </a:p>
        </p:txBody>
      </p:sp>
      <p:sp>
        <p:nvSpPr>
          <p:cNvPr id="3" name="Content Placeholder 2"/>
          <p:cNvSpPr>
            <a:spLocks noGrp="1"/>
          </p:cNvSpPr>
          <p:nvPr>
            <p:ph idx="1"/>
          </p:nvPr>
        </p:nvSpPr>
        <p:spPr>
          <a:xfrm>
            <a:off x="3641724" y="446087"/>
            <a:ext cx="4689475" cy="5414963"/>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437220" y="2260737"/>
            <a:ext cx="2660650"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9" name="Date Placeholder 4"/>
          <p:cNvSpPr>
            <a:spLocks noGrp="1"/>
          </p:cNvSpPr>
          <p:nvPr>
            <p:ph type="dt" sz="half" idx="10"/>
          </p:nvPr>
        </p:nvSpPr>
        <p:spPr>
          <a:xfrm>
            <a:off x="6911422" y="6041361"/>
            <a:ext cx="993161"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10" name="Footer Placeholder 5"/>
          <p:cNvSpPr>
            <a:spLocks noGrp="1"/>
          </p:cNvSpPr>
          <p:nvPr>
            <p:ph type="ftr" sz="quarter" idx="11"/>
          </p:nvPr>
        </p:nvSpPr>
        <p:spPr>
          <a:xfrm>
            <a:off x="442797" y="6041361"/>
            <a:ext cx="6289532" cy="365125"/>
          </a:xfrm>
          <a:prstGeom prst="rect">
            <a:avLst/>
          </a:prstGeom>
        </p:spPr>
        <p:txBody>
          <a:bodyPr/>
          <a:lstStyle/>
          <a:p>
            <a:pPr defTabSz="457200"/>
            <a:endParaRPr lang="en-GB">
              <a:solidFill>
                <a:prstClr val="white"/>
              </a:solidFill>
            </a:endParaRPr>
          </a:p>
        </p:txBody>
      </p:sp>
      <p:sp>
        <p:nvSpPr>
          <p:cNvPr id="11" name="Slide Number Placeholder 6"/>
          <p:cNvSpPr>
            <a:spLocks noGrp="1"/>
          </p:cNvSpPr>
          <p:nvPr>
            <p:ph type="sldNum" sz="quarter" idx="12"/>
          </p:nvPr>
        </p:nvSpPr>
        <p:spPr>
          <a:xfrm>
            <a:off x="7904584"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
        <p:nvSpPr>
          <p:cNvPr id="13" name="Date Placeholder 3"/>
          <p:cNvSpPr txBox="1">
            <a:spLocks/>
          </p:cNvSpPr>
          <p:nvPr userDrawn="1"/>
        </p:nvSpPr>
        <p:spPr>
          <a:xfrm>
            <a:off x="6911422" y="6041361"/>
            <a:ext cx="993161" cy="365125"/>
          </a:xfrm>
          <a:prstGeom prst="rect">
            <a:avLst/>
          </a:prstGeom>
        </p:spPr>
        <p:txBody>
          <a:bodyPr/>
          <a:ls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4" name="Slide Number Placeholder 5"/>
          <p:cNvSpPr txBox="1">
            <a:spLocks/>
          </p:cNvSpPr>
          <p:nvPr userDrawn="1"/>
        </p:nvSpPr>
        <p:spPr>
          <a:xfrm>
            <a:off x="7904584" y="5915887"/>
            <a:ext cx="796616" cy="490599"/>
          </a:xfrm>
          <a:prstGeom prst="rect">
            <a:avLst/>
          </a:prstGeom>
        </p:spPr>
        <p:txBody>
          <a:bodyPr vert="horz" lIns="91440" tIns="45720" rIns="91440" bIns="10800" rtlCol="0" anchor="b"/>
          <a:lstStyle>
            <a:defPPr>
              <a:defRPr lang="it-IT"/>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B632B90-26A2-C94C-82BF-87A24744036B}" type="slidenum">
              <a:rPr lang="en-GB" smtClean="0">
                <a:solidFill>
                  <a:srgbClr val="99CB38"/>
                </a:solidFill>
              </a:rPr>
              <a:pPr/>
              <a:t>‹N›</a:t>
            </a:fld>
            <a:endParaRPr lang="en-GB">
              <a:solidFill>
                <a:srgbClr val="99CB38"/>
              </a:solidFill>
            </a:endParaRPr>
          </a:p>
        </p:txBody>
      </p:sp>
      <p:sp>
        <p:nvSpPr>
          <p:cNvPr id="15" name="Date Placeholder 3"/>
          <p:cNvSpPr txBox="1">
            <a:spLocks/>
          </p:cNvSpPr>
          <p:nvPr userDrawn="1"/>
        </p:nvSpPr>
        <p:spPr>
          <a:xfrm>
            <a:off x="6911422" y="6041361"/>
            <a:ext cx="993161" cy="365125"/>
          </a:xfrm>
          <a:prstGeom prst="rect">
            <a:avLst/>
          </a:prstGeom>
        </p:spPr>
        <p:txBody>
          <a:bodyPr vert="horz" lIns="91440" tIns="45720" rIns="91440" bIns="45720" rtlCol="0" anchor="b"/>
          <a:lstStyle>
            <a:defPPr>
              <a:defRPr lang="it-IT"/>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05455D5-AD0A-7044-BB98-0982BC8DE1CB}" type="datetimeFigureOut">
              <a:rPr lang="it-IT" smtClean="0">
                <a:solidFill>
                  <a:prstClr val="white"/>
                </a:solidFill>
              </a:rPr>
              <a:pPr/>
              <a:t>27/05/2015</a:t>
            </a:fld>
            <a:endParaRPr lang="en-GB">
              <a:solidFill>
                <a:prstClr val="white"/>
              </a:solidFill>
            </a:endParaRPr>
          </a:p>
        </p:txBody>
      </p:sp>
      <p:sp>
        <p:nvSpPr>
          <p:cNvPr id="16" name="Rettangolo 15"/>
          <p:cNvSpPr/>
          <p:nvPr userDrawn="1"/>
        </p:nvSpPr>
        <p:spPr>
          <a:xfrm>
            <a:off x="0" y="6041361"/>
            <a:ext cx="9144000" cy="81663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dirty="0" smtClean="0">
                <a:solidFill>
                  <a:srgbClr val="99CB38">
                    <a:lumMod val="40000"/>
                    <a:lumOff val="60000"/>
                  </a:srgbClr>
                </a:solidFill>
              </a:rPr>
              <a:t>CSDMS 2015 Annual Meeting,</a:t>
            </a:r>
          </a:p>
          <a:p>
            <a:pPr algn="ctr" defTabSz="457200"/>
            <a:r>
              <a:rPr lang="en-US" sz="1400" dirty="0" smtClean="0">
                <a:solidFill>
                  <a:srgbClr val="99CB38">
                    <a:lumMod val="40000"/>
                    <a:lumOff val="60000"/>
                  </a:srgbClr>
                </a:solidFill>
              </a:rPr>
              <a:t>May 26 -28th 2015, Boulder Colorado, USA</a:t>
            </a:r>
          </a:p>
        </p:txBody>
      </p:sp>
      <p:pic>
        <p:nvPicPr>
          <p:cNvPr id="17" name="Immagin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945" y="6250087"/>
            <a:ext cx="1292746" cy="399185"/>
          </a:xfrm>
          <a:prstGeom prst="rect">
            <a:avLst/>
          </a:prstGeom>
        </p:spPr>
      </p:pic>
      <p:sp>
        <p:nvSpPr>
          <p:cNvPr id="18" name="CasellaDiTesto 17"/>
          <p:cNvSpPr txBox="1"/>
          <p:nvPr userDrawn="1"/>
        </p:nvSpPr>
        <p:spPr>
          <a:xfrm>
            <a:off x="7315460" y="6463576"/>
            <a:ext cx="1688283" cy="276999"/>
          </a:xfrm>
          <a:prstGeom prst="rect">
            <a:avLst/>
          </a:prstGeom>
          <a:noFill/>
        </p:spPr>
        <p:txBody>
          <a:bodyPr wrap="none" rtlCol="0">
            <a:spAutoFit/>
          </a:bodyPr>
          <a:lstStyle/>
          <a:p>
            <a:pPr defTabSz="457200"/>
            <a:r>
              <a:rPr lang="en-US" sz="1200" dirty="0">
                <a:solidFill>
                  <a:prstClr val="white"/>
                </a:solidFill>
              </a:rPr>
              <a:t>stefano.nativi@cnr.it</a:t>
            </a:r>
          </a:p>
        </p:txBody>
      </p:sp>
    </p:spTree>
    <p:extLst>
      <p:ext uri="{BB962C8B-B14F-4D97-AF65-F5344CB8AC3E}">
        <p14:creationId xmlns:p14="http://schemas.microsoft.com/office/powerpoint/2010/main" val="10424604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09996" y="727521"/>
            <a:ext cx="3501548" cy="1617163"/>
          </a:xfrm>
        </p:spPr>
        <p:txBody>
          <a:bodyPr anchor="b">
            <a:normAutofit/>
          </a:bodyPr>
          <a:lstStyle>
            <a:lvl1pPr algn="l">
              <a:defRPr sz="2400" b="0"/>
            </a:lvl1pPr>
          </a:lstStyle>
          <a:p>
            <a:r>
              <a:rPr lang="it-IT" smtClean="0"/>
              <a:t>Fare clic per modificare lo stile del titolo</a:t>
            </a:r>
            <a:endParaRPr lang="en-US" dirty="0"/>
          </a:p>
        </p:txBody>
      </p:sp>
      <p:sp>
        <p:nvSpPr>
          <p:cNvPr id="9" name="Picture Placeholder 11"/>
          <p:cNvSpPr>
            <a:spLocks noGrp="1" noChangeAspect="1"/>
          </p:cNvSpPr>
          <p:nvPr>
            <p:ph type="pic" sz="quarter" idx="13"/>
          </p:nvPr>
        </p:nvSpPr>
        <p:spPr bwMode="auto">
          <a:xfrm>
            <a:off x="4573588" y="0"/>
            <a:ext cx="4570412"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09996" y="2344684"/>
            <a:ext cx="350154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a:xfrm>
            <a:off x="2914357" y="6041361"/>
            <a:ext cx="732659" cy="365125"/>
          </a:xfrm>
          <a:prstGeom prst="rect">
            <a:avLst/>
          </a:prstGeom>
        </p:spPr>
        <p:txBody>
          <a:bodyPr/>
          <a:lstStyle/>
          <a:p>
            <a:pPr defTabSz="457200"/>
            <a:fld id="{605455D5-AD0A-7044-BB98-0982BC8DE1CB}" type="datetimeFigureOut">
              <a:rPr lang="it-IT">
                <a:solidFill>
                  <a:prstClr val="white"/>
                </a:solidFill>
              </a:rPr>
              <a:pPr defTabSz="457200"/>
              <a:t>27/05/2015</a:t>
            </a:fld>
            <a:endParaRPr lang="en-GB">
              <a:solidFill>
                <a:prstClr val="white"/>
              </a:solidFill>
            </a:endParaRPr>
          </a:p>
        </p:txBody>
      </p:sp>
      <p:sp>
        <p:nvSpPr>
          <p:cNvPr id="6" name="Footer Placeholder 5"/>
          <p:cNvSpPr>
            <a:spLocks noGrp="1"/>
          </p:cNvSpPr>
          <p:nvPr>
            <p:ph type="ftr" sz="quarter" idx="11"/>
          </p:nvPr>
        </p:nvSpPr>
        <p:spPr>
          <a:xfrm>
            <a:off x="442797" y="6041361"/>
            <a:ext cx="2471560" cy="365125"/>
          </a:xfrm>
          <a:prstGeom prst="rect">
            <a:avLst/>
          </a:prstGeom>
        </p:spPr>
        <p:txBody>
          <a:bodyPr/>
          <a:lstStyle/>
          <a:p>
            <a:pPr defTabSz="457200"/>
            <a:endParaRPr lang="en-GB">
              <a:solidFill>
                <a:prstClr val="white"/>
              </a:solidFill>
            </a:endParaRPr>
          </a:p>
        </p:txBody>
      </p:sp>
      <p:sp>
        <p:nvSpPr>
          <p:cNvPr id="7" name="Slide Number Placeholder 6"/>
          <p:cNvSpPr>
            <a:spLocks noGrp="1"/>
          </p:cNvSpPr>
          <p:nvPr>
            <p:ph type="sldNum" sz="quarter" idx="12"/>
          </p:nvPr>
        </p:nvSpPr>
        <p:spPr>
          <a:xfrm>
            <a:off x="3647017" y="5915887"/>
            <a:ext cx="796616" cy="490599"/>
          </a:xfrm>
        </p:spPr>
        <p:txBody>
          <a:bodyPr/>
          <a:lstStyle/>
          <a:p>
            <a:fld id="{EB632B90-26A2-C94C-82BF-87A24744036B}" type="slidenum">
              <a:rPr lang="en-GB" smtClean="0">
                <a:solidFill>
                  <a:srgbClr val="99CB38"/>
                </a:solidFill>
              </a:rPr>
              <a:pPr/>
              <a:t>‹N›</a:t>
            </a:fld>
            <a:endParaRPr lang="en-GB">
              <a:solidFill>
                <a:srgbClr val="99CB38"/>
              </a:solidFill>
            </a:endParaRPr>
          </a:p>
        </p:txBody>
      </p:sp>
    </p:spTree>
    <p:extLst>
      <p:ext uri="{BB962C8B-B14F-4D97-AF65-F5344CB8AC3E}">
        <p14:creationId xmlns:p14="http://schemas.microsoft.com/office/powerpoint/2010/main" val="39861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7.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7.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dirty="0" smtClean="0"/>
              <a:t>Fare clic per modificare lo stile del titolo</a:t>
            </a:r>
            <a:endParaRPr lang="en-US" dirty="0"/>
          </a:p>
        </p:txBody>
      </p:sp>
      <p:sp>
        <p:nvSpPr>
          <p:cNvPr id="3" name="Text Placeholder 2"/>
          <p:cNvSpPr>
            <a:spLocks noGrp="1"/>
          </p:cNvSpPr>
          <p:nvPr>
            <p:ph type="body" idx="1"/>
          </p:nvPr>
        </p:nvSpPr>
        <p:spPr>
          <a:xfrm>
            <a:off x="659877" y="1839854"/>
            <a:ext cx="7674124" cy="4018944"/>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EB632B90-26A2-C94C-82BF-87A24744036B}" type="slidenum">
              <a:rPr lang="en-GB" smtClean="0">
                <a:solidFill>
                  <a:srgbClr val="99CB38"/>
                </a:solidFill>
              </a:rPr>
              <a:pPr defTabSz="457200"/>
              <a:t>‹N›</a:t>
            </a:fld>
            <a:endParaRPr lang="en-GB">
              <a:solidFill>
                <a:srgbClr val="99CB38"/>
              </a:solidFill>
            </a:endParaRPr>
          </a:p>
        </p:txBody>
      </p:sp>
    </p:spTree>
    <p:extLst>
      <p:ext uri="{BB962C8B-B14F-4D97-AF65-F5344CB8AC3E}">
        <p14:creationId xmlns:p14="http://schemas.microsoft.com/office/powerpoint/2010/main" val="213220328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2">
              <a:lumMod val="10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2">
              <a:lumMod val="10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2">
              <a:lumMod val="10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2">
              <a:lumMod val="10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2">
              <a:lumMod val="1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765175"/>
            <a:ext cx="8229600"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384A80A-2503-492D-BF3F-F00B5999F641}" type="datetimeFigureOut">
              <a:rPr lang="es-ES">
                <a:solidFill>
                  <a:prstClr val="black">
                    <a:tint val="75000"/>
                  </a:prstClr>
                </a:solidFill>
              </a:rPr>
              <a:pPr>
                <a:defRPr/>
              </a:pPr>
              <a:t>27/05/2015</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5F8752F-40F6-4D18-AFE4-EA04AB871D44}" type="slidenum">
              <a:rPr lang="es-ES">
                <a:solidFill>
                  <a:prstClr val="black">
                    <a:tint val="75000"/>
                  </a:prstClr>
                </a:solidFill>
              </a:rPr>
              <a:pPr>
                <a:defRPr/>
              </a:pPr>
              <a:t>‹N›</a:t>
            </a:fld>
            <a:endParaRPr lang="es-ES">
              <a:solidFill>
                <a:prstClr val="black">
                  <a:tint val="75000"/>
                </a:prstClr>
              </a:solidFill>
            </a:endParaRPr>
          </a:p>
        </p:txBody>
      </p:sp>
    </p:spTree>
    <p:extLst>
      <p:ext uri="{BB962C8B-B14F-4D97-AF65-F5344CB8AC3E}">
        <p14:creationId xmlns:p14="http://schemas.microsoft.com/office/powerpoint/2010/main" val="30781334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iming>
    <p:tnLst>
      <p:par>
        <p:cTn id="1" dur="indefinite" restart="never" nodeType="tmRoot"/>
      </p:par>
    </p:tnLst>
  </p:timing>
  <p:txStyles>
    <p:titleStyle>
      <a:lvl1pPr algn="ctr" rtl="0" eaLnBrk="0" fontAlgn="base" hangingPunct="0">
        <a:spcBef>
          <a:spcPct val="0"/>
        </a:spcBef>
        <a:spcAft>
          <a:spcPct val="0"/>
        </a:spcAft>
        <a:defRPr sz="2800" kern="1200">
          <a:solidFill>
            <a:srgbClr val="376092"/>
          </a:solidFill>
          <a:latin typeface="+mn-lt"/>
          <a:ea typeface="+mj-ea"/>
          <a:cs typeface="+mj-cs"/>
        </a:defRPr>
      </a:lvl1pPr>
      <a:lvl2pPr algn="ctr" rtl="0" eaLnBrk="0" fontAlgn="base" hangingPunct="0">
        <a:spcBef>
          <a:spcPct val="0"/>
        </a:spcBef>
        <a:spcAft>
          <a:spcPct val="0"/>
        </a:spcAft>
        <a:defRPr sz="2800">
          <a:solidFill>
            <a:srgbClr val="376092"/>
          </a:solidFill>
          <a:latin typeface="Calibri" pitchFamily="34" charset="0"/>
        </a:defRPr>
      </a:lvl2pPr>
      <a:lvl3pPr algn="ctr" rtl="0" eaLnBrk="0" fontAlgn="base" hangingPunct="0">
        <a:spcBef>
          <a:spcPct val="0"/>
        </a:spcBef>
        <a:spcAft>
          <a:spcPct val="0"/>
        </a:spcAft>
        <a:defRPr sz="2800">
          <a:solidFill>
            <a:srgbClr val="376092"/>
          </a:solidFill>
          <a:latin typeface="Calibri" pitchFamily="34" charset="0"/>
        </a:defRPr>
      </a:lvl3pPr>
      <a:lvl4pPr algn="ctr" rtl="0" eaLnBrk="0" fontAlgn="base" hangingPunct="0">
        <a:spcBef>
          <a:spcPct val="0"/>
        </a:spcBef>
        <a:spcAft>
          <a:spcPct val="0"/>
        </a:spcAft>
        <a:defRPr sz="2800">
          <a:solidFill>
            <a:srgbClr val="376092"/>
          </a:solidFill>
          <a:latin typeface="Calibri" pitchFamily="34" charset="0"/>
        </a:defRPr>
      </a:lvl4pPr>
      <a:lvl5pPr algn="ctr" rtl="0" eaLnBrk="0" fontAlgn="base" hangingPunct="0">
        <a:spcBef>
          <a:spcPct val="0"/>
        </a:spcBef>
        <a:spcAft>
          <a:spcPct val="0"/>
        </a:spcAft>
        <a:defRPr sz="2800">
          <a:solidFill>
            <a:srgbClr val="376092"/>
          </a:solidFill>
          <a:latin typeface="Calibri" pitchFamily="34" charset="0"/>
        </a:defRPr>
      </a:lvl5pPr>
      <a:lvl6pPr marL="457200" algn="ctr" rtl="0" fontAlgn="base">
        <a:spcBef>
          <a:spcPct val="0"/>
        </a:spcBef>
        <a:spcAft>
          <a:spcPct val="0"/>
        </a:spcAft>
        <a:defRPr sz="2800">
          <a:solidFill>
            <a:srgbClr val="376092"/>
          </a:solidFill>
          <a:latin typeface="Calibri" pitchFamily="34" charset="0"/>
        </a:defRPr>
      </a:lvl6pPr>
      <a:lvl7pPr marL="914400" algn="ctr" rtl="0" fontAlgn="base">
        <a:spcBef>
          <a:spcPct val="0"/>
        </a:spcBef>
        <a:spcAft>
          <a:spcPct val="0"/>
        </a:spcAft>
        <a:defRPr sz="2800">
          <a:solidFill>
            <a:srgbClr val="376092"/>
          </a:solidFill>
          <a:latin typeface="Calibri" pitchFamily="34" charset="0"/>
        </a:defRPr>
      </a:lvl7pPr>
      <a:lvl8pPr marL="1371600" algn="ctr" rtl="0" fontAlgn="base">
        <a:spcBef>
          <a:spcPct val="0"/>
        </a:spcBef>
        <a:spcAft>
          <a:spcPct val="0"/>
        </a:spcAft>
        <a:defRPr sz="2800">
          <a:solidFill>
            <a:srgbClr val="376092"/>
          </a:solidFill>
          <a:latin typeface="Calibri" pitchFamily="34" charset="0"/>
        </a:defRPr>
      </a:lvl8pPr>
      <a:lvl9pPr marL="1828800" algn="ctr" rtl="0" fontAlgn="base">
        <a:spcBef>
          <a:spcPct val="0"/>
        </a:spcBef>
        <a:spcAft>
          <a:spcPct val="0"/>
        </a:spcAft>
        <a:defRPr sz="2800">
          <a:solidFill>
            <a:srgbClr val="376092"/>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376092"/>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rgbClr val="37609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rgbClr val="376092"/>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rgbClr val="376092"/>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rgbClr val="37609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bwMode="auto">
          <a:xfrm>
            <a:off x="298450" y="950913"/>
            <a:ext cx="8739188" cy="611187"/>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80227" name="Rectangle 3"/>
          <p:cNvSpPr>
            <a:spLocks noGrp="1" noChangeArrowheads="1"/>
          </p:cNvSpPr>
          <p:nvPr>
            <p:ph type="body" idx="1"/>
          </p:nvPr>
        </p:nvSpPr>
        <p:spPr bwMode="auto">
          <a:xfrm>
            <a:off x="293688" y="1638300"/>
            <a:ext cx="8705850" cy="477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80228" name="Rectangle 4"/>
          <p:cNvSpPr>
            <a:spLocks noGrp="1" noChangeArrowheads="1"/>
          </p:cNvSpPr>
          <p:nvPr>
            <p:ph type="dt" sz="half" idx="2"/>
          </p:nvPr>
        </p:nvSpPr>
        <p:spPr bwMode="auto">
          <a:xfrm>
            <a:off x="319088" y="6500813"/>
            <a:ext cx="223361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800" b="0" u="none">
                <a:solidFill>
                  <a:schemeClr val="tx1"/>
                </a:solidFill>
              </a:defRPr>
            </a:lvl1pPr>
          </a:lstStyle>
          <a:p>
            <a:pPr fontAlgn="base">
              <a:spcBef>
                <a:spcPct val="0"/>
              </a:spcBef>
              <a:spcAft>
                <a:spcPct val="0"/>
              </a:spcAft>
            </a:pPr>
            <a:endParaRPr lang="en-GB" altLang="en-US" smtClean="0">
              <a:solidFill>
                <a:srgbClr val="000098"/>
              </a:solidFill>
            </a:endParaRPr>
          </a:p>
        </p:txBody>
      </p:sp>
      <p:sp>
        <p:nvSpPr>
          <p:cNvPr id="180229" name="Rectangle 5"/>
          <p:cNvSpPr>
            <a:spLocks noGrp="1" noChangeArrowheads="1"/>
          </p:cNvSpPr>
          <p:nvPr>
            <p:ph type="ftr" sz="quarter" idx="3"/>
          </p:nvPr>
        </p:nvSpPr>
        <p:spPr bwMode="auto">
          <a:xfrm>
            <a:off x="3065463" y="6500813"/>
            <a:ext cx="34512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u="none">
                <a:solidFill>
                  <a:schemeClr val="tx1"/>
                </a:solidFill>
              </a:defRPr>
            </a:lvl1pPr>
          </a:lstStyle>
          <a:p>
            <a:pPr algn="ctr" fontAlgn="base">
              <a:spcBef>
                <a:spcPct val="0"/>
              </a:spcBef>
              <a:spcAft>
                <a:spcPct val="0"/>
              </a:spcAft>
            </a:pPr>
            <a:r>
              <a:rPr lang="en-GB" altLang="en-US" smtClean="0">
                <a:solidFill>
                  <a:srgbClr val="000098"/>
                </a:solidFill>
              </a:rPr>
              <a:t>© GEO Secretariat</a:t>
            </a:r>
          </a:p>
        </p:txBody>
      </p:sp>
      <p:sp>
        <p:nvSpPr>
          <p:cNvPr id="180230" name="Rectangle 6"/>
          <p:cNvSpPr>
            <a:spLocks noGrp="1" noChangeArrowheads="1"/>
          </p:cNvSpPr>
          <p:nvPr>
            <p:ph type="sldNum" sz="quarter" idx="4"/>
          </p:nvPr>
        </p:nvSpPr>
        <p:spPr bwMode="auto">
          <a:xfrm>
            <a:off x="7037388" y="6500813"/>
            <a:ext cx="19050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800" b="0" u="none">
                <a:solidFill>
                  <a:schemeClr val="tx1"/>
                </a:solidFill>
              </a:defRPr>
            </a:lvl1pPr>
          </a:lstStyle>
          <a:p>
            <a:pPr fontAlgn="base">
              <a:spcBef>
                <a:spcPct val="0"/>
              </a:spcBef>
              <a:spcAft>
                <a:spcPct val="0"/>
              </a:spcAft>
            </a:pPr>
            <a:r>
              <a:rPr lang="en-GB" altLang="en-US" smtClean="0">
                <a:solidFill>
                  <a:srgbClr val="000098"/>
                </a:solidFill>
              </a:rPr>
              <a:t>slide </a:t>
            </a:r>
            <a:fld id="{22EE8ABA-2069-409C-8864-B8C6F8530EC7}" type="slidenum">
              <a:rPr lang="en-GB" altLang="en-US" smtClean="0">
                <a:solidFill>
                  <a:srgbClr val="000098"/>
                </a:solidFill>
              </a:rPr>
              <a:pPr fontAlgn="base">
                <a:spcBef>
                  <a:spcPct val="0"/>
                </a:spcBef>
                <a:spcAft>
                  <a:spcPct val="0"/>
                </a:spcAft>
              </a:pPr>
              <a:t>‹N›</a:t>
            </a:fld>
            <a:endParaRPr lang="en-GB" altLang="en-US" smtClean="0">
              <a:solidFill>
                <a:srgbClr val="000098"/>
              </a:solidFill>
            </a:endParaRPr>
          </a:p>
        </p:txBody>
      </p:sp>
      <p:pic>
        <p:nvPicPr>
          <p:cNvPr id="180232"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83146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dt="0"/>
  <p:txStyles>
    <p:titleStyle>
      <a:lvl1pPr algn="ctr" rtl="0" fontAlgn="base">
        <a:spcBef>
          <a:spcPct val="0"/>
        </a:spcBef>
        <a:spcAft>
          <a:spcPct val="0"/>
        </a:spcAft>
        <a:defRPr sz="3200" kern="1200">
          <a:solidFill>
            <a:schemeClr val="tx2"/>
          </a:solidFill>
          <a:latin typeface="+mj-lt"/>
          <a:ea typeface="+mj-ea"/>
          <a:cs typeface="+mj-cs"/>
        </a:defRPr>
      </a:lvl1pPr>
      <a:lvl2pPr algn="ctr" rtl="0" fontAlgn="base">
        <a:spcBef>
          <a:spcPct val="0"/>
        </a:spcBef>
        <a:spcAft>
          <a:spcPct val="0"/>
        </a:spcAft>
        <a:defRPr sz="3200">
          <a:solidFill>
            <a:schemeClr val="tx2"/>
          </a:solidFill>
          <a:latin typeface="Tahoma" panose="020B0604030504040204" pitchFamily="34" charset="0"/>
        </a:defRPr>
      </a:lvl2pPr>
      <a:lvl3pPr algn="ctr" rtl="0" fontAlgn="base">
        <a:spcBef>
          <a:spcPct val="0"/>
        </a:spcBef>
        <a:spcAft>
          <a:spcPct val="0"/>
        </a:spcAft>
        <a:defRPr sz="3200">
          <a:solidFill>
            <a:schemeClr val="tx2"/>
          </a:solidFill>
          <a:latin typeface="Tahoma" panose="020B0604030504040204" pitchFamily="34" charset="0"/>
        </a:defRPr>
      </a:lvl3pPr>
      <a:lvl4pPr algn="ctr" rtl="0" fontAlgn="base">
        <a:spcBef>
          <a:spcPct val="0"/>
        </a:spcBef>
        <a:spcAft>
          <a:spcPct val="0"/>
        </a:spcAft>
        <a:defRPr sz="3200">
          <a:solidFill>
            <a:schemeClr val="tx2"/>
          </a:solidFill>
          <a:latin typeface="Tahoma" panose="020B0604030504040204" pitchFamily="34" charset="0"/>
        </a:defRPr>
      </a:lvl4pPr>
      <a:lvl5pPr algn="ctr" rtl="0" fontAlgn="base">
        <a:spcBef>
          <a:spcPct val="0"/>
        </a:spcBef>
        <a:spcAft>
          <a:spcPct val="0"/>
        </a:spcAft>
        <a:defRPr sz="3200">
          <a:solidFill>
            <a:schemeClr val="tx2"/>
          </a:solidFill>
          <a:latin typeface="Tahoma" panose="020B0604030504040204" pitchFamily="34" charset="0"/>
        </a:defRPr>
      </a:lvl5pPr>
      <a:lvl6pPr marL="457200" algn="ctr" rtl="0" fontAlgn="base">
        <a:spcBef>
          <a:spcPct val="0"/>
        </a:spcBef>
        <a:spcAft>
          <a:spcPct val="0"/>
        </a:spcAft>
        <a:defRPr sz="3200">
          <a:solidFill>
            <a:schemeClr val="tx2"/>
          </a:solidFill>
          <a:latin typeface="Tahoma" panose="020B0604030504040204" pitchFamily="34" charset="0"/>
        </a:defRPr>
      </a:lvl6pPr>
      <a:lvl7pPr marL="914400" algn="ctr" rtl="0" fontAlgn="base">
        <a:spcBef>
          <a:spcPct val="0"/>
        </a:spcBef>
        <a:spcAft>
          <a:spcPct val="0"/>
        </a:spcAft>
        <a:defRPr sz="3200">
          <a:solidFill>
            <a:schemeClr val="tx2"/>
          </a:solidFill>
          <a:latin typeface="Tahoma" panose="020B0604030504040204" pitchFamily="34" charset="0"/>
        </a:defRPr>
      </a:lvl7pPr>
      <a:lvl8pPr marL="1371600" algn="ctr" rtl="0" fontAlgn="base">
        <a:spcBef>
          <a:spcPct val="0"/>
        </a:spcBef>
        <a:spcAft>
          <a:spcPct val="0"/>
        </a:spcAft>
        <a:defRPr sz="3200">
          <a:solidFill>
            <a:schemeClr val="tx2"/>
          </a:solidFill>
          <a:latin typeface="Tahoma" panose="020B0604030504040204" pitchFamily="34" charset="0"/>
        </a:defRPr>
      </a:lvl8pPr>
      <a:lvl9pPr marL="1828800" algn="ctr" rtl="0" fontAlgn="base">
        <a:spcBef>
          <a:spcPct val="0"/>
        </a:spcBef>
        <a:spcAft>
          <a:spcPct val="0"/>
        </a:spcAft>
        <a:defRPr sz="3200">
          <a:solidFill>
            <a:schemeClr val="tx2"/>
          </a:solidFill>
          <a:latin typeface="Tahoma" panose="020B0604030504040204" pitchFamily="34" charset="0"/>
        </a:defRPr>
      </a:lvl9pPr>
    </p:titleStyle>
    <p:bodyStyle>
      <a:lvl1pPr marL="342900" indent="-342900" algn="l" rtl="0" fontAlgn="base">
        <a:spcBef>
          <a:spcPct val="20000"/>
        </a:spcBef>
        <a:spcAft>
          <a:spcPct val="0"/>
        </a:spcAft>
        <a:buChar char="•"/>
        <a:defRPr sz="2400" kern="1200">
          <a:solidFill>
            <a:schemeClr val="tx1"/>
          </a:solidFill>
          <a:latin typeface="+mn-lt"/>
          <a:ea typeface="+mn-ea"/>
          <a:cs typeface="+mn-cs"/>
        </a:defRPr>
      </a:lvl1pPr>
      <a:lvl2pPr marL="742950" indent="-285750" algn="l" rtl="0" fontAlgn="base">
        <a:spcBef>
          <a:spcPct val="20000"/>
        </a:spcBef>
        <a:spcAft>
          <a:spcPct val="0"/>
        </a:spcAft>
        <a:buChar char="–"/>
        <a:defRPr sz="2000" kern="1200">
          <a:solidFill>
            <a:schemeClr val="tx1"/>
          </a:solidFill>
          <a:latin typeface="+mn-lt"/>
          <a:ea typeface="+mn-ea"/>
          <a:cs typeface="+mn-cs"/>
        </a:defRPr>
      </a:lvl2pPr>
      <a:lvl3pPr marL="1143000" indent="-228600" algn="l" rtl="0" fontAlgn="base">
        <a:spcBef>
          <a:spcPct val="20000"/>
        </a:spcBef>
        <a:spcAft>
          <a:spcPct val="0"/>
        </a:spcAft>
        <a:buChar char="•"/>
        <a:defRPr kern="1200">
          <a:solidFill>
            <a:schemeClr val="tx1"/>
          </a:solidFill>
          <a:latin typeface="+mn-lt"/>
          <a:ea typeface="+mn-ea"/>
          <a:cs typeface="+mn-cs"/>
        </a:defRPr>
      </a:lvl3pPr>
      <a:lvl4pPr marL="1600200" indent="-228600" algn="l" rtl="0" fontAlgn="base">
        <a:spcBef>
          <a:spcPct val="20000"/>
        </a:spcBef>
        <a:spcAft>
          <a:spcPct val="0"/>
        </a:spcAft>
        <a:buChar char="–"/>
        <a:defRPr sz="1600" kern="1200">
          <a:solidFill>
            <a:schemeClr val="tx1"/>
          </a:solidFill>
          <a:latin typeface="+mn-lt"/>
          <a:ea typeface="+mn-ea"/>
          <a:cs typeface="+mn-cs"/>
        </a:defRPr>
      </a:lvl4pPr>
      <a:lvl5pPr marL="2057400" indent="-228600" algn="l" rtl="0" fontAlgn="base">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997" y="447188"/>
            <a:ext cx="7524003"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it-IT" dirty="0" smtClean="0"/>
              <a:t>Fare clic per modificare lo stile del titolo</a:t>
            </a:r>
            <a:endParaRPr lang="en-US" dirty="0"/>
          </a:p>
        </p:txBody>
      </p:sp>
      <p:sp>
        <p:nvSpPr>
          <p:cNvPr id="3" name="Text Placeholder 2"/>
          <p:cNvSpPr>
            <a:spLocks noGrp="1"/>
          </p:cNvSpPr>
          <p:nvPr>
            <p:ph type="body" idx="1"/>
          </p:nvPr>
        </p:nvSpPr>
        <p:spPr>
          <a:xfrm>
            <a:off x="659877" y="1839854"/>
            <a:ext cx="7674124" cy="4018944"/>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en-US" dirty="0"/>
          </a:p>
        </p:txBody>
      </p:sp>
      <p:sp>
        <p:nvSpPr>
          <p:cNvPr id="6" name="Slide Number Placeholder 5"/>
          <p:cNvSpPr>
            <a:spLocks noGrp="1"/>
          </p:cNvSpPr>
          <p:nvPr>
            <p:ph type="sldNum" sz="quarter" idx="4"/>
          </p:nvPr>
        </p:nvSpPr>
        <p:spPr>
          <a:xfrm>
            <a:off x="7904584" y="5915887"/>
            <a:ext cx="796616" cy="490599"/>
          </a:xfrm>
          <a:prstGeom prst="rect">
            <a:avLst/>
          </a:prstGeom>
        </p:spPr>
        <p:txBody>
          <a:bodyPr vert="horz" lIns="91440" tIns="45720" rIns="91440" bIns="10800" rtlCol="0" anchor="b"/>
          <a:lstStyle>
            <a:lvl1pPr algn="r">
              <a:defRPr sz="2000">
                <a:solidFill>
                  <a:schemeClr val="accent1"/>
                </a:solidFill>
              </a:defRPr>
            </a:lvl1pPr>
          </a:lstStyle>
          <a:p>
            <a:pPr defTabSz="457200"/>
            <a:fld id="{EB632B90-26A2-C94C-82BF-87A24744036B}" type="slidenum">
              <a:rPr lang="en-GB" smtClean="0">
                <a:solidFill>
                  <a:srgbClr val="99CB38"/>
                </a:solidFill>
              </a:rPr>
              <a:pPr defTabSz="457200"/>
              <a:t>‹N›</a:t>
            </a:fld>
            <a:endParaRPr lang="en-GB">
              <a:solidFill>
                <a:srgbClr val="99CB38"/>
              </a:solidFill>
            </a:endParaRPr>
          </a:p>
        </p:txBody>
      </p:sp>
    </p:spTree>
    <p:extLst>
      <p:ext uri="{BB962C8B-B14F-4D97-AF65-F5344CB8AC3E}">
        <p14:creationId xmlns:p14="http://schemas.microsoft.com/office/powerpoint/2010/main" val="427090026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xStyles>
    <p:titleStyle>
      <a:lvl1pPr algn="l" defTabSz="457200" rtl="0" eaLnBrk="1" latinLnBrk="0" hangingPunct="1">
        <a:spcBef>
          <a:spcPct val="0"/>
        </a:spcBef>
        <a:buNone/>
        <a:defRPr sz="4000" b="1" kern="1200">
          <a:solidFill>
            <a:srgbClr val="FEFEFE"/>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2">
              <a:lumMod val="10000"/>
            </a:schemeClr>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2">
              <a:lumMod val="10000"/>
            </a:schemeClr>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2">
              <a:lumMod val="10000"/>
            </a:schemeClr>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2">
              <a:lumMod val="10000"/>
            </a:schemeClr>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2">
              <a:lumMod val="10000"/>
            </a:schemeClr>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40963" name="Rectangle 3"/>
          <p:cNvSpPr>
            <a:spLocks noGrp="1" noChangeArrowheads="1"/>
          </p:cNvSpPr>
          <p:nvPr>
            <p:ph type="title"/>
          </p:nvPr>
        </p:nvSpPr>
        <p:spPr bwMode="auto">
          <a:xfrm>
            <a:off x="685800" y="8382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40964" name="Rectangle 4"/>
          <p:cNvSpPr>
            <a:spLocks noGrp="1" noChangeArrowheads="1"/>
          </p:cNvSpPr>
          <p:nvPr>
            <p:ph type="body" idx="1"/>
          </p:nvPr>
        </p:nvSpPr>
        <p:spPr bwMode="auto">
          <a:xfrm>
            <a:off x="685800" y="2057400"/>
            <a:ext cx="7772400" cy="3810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3240965" name="Picture 5"/>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1113862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txStyles>
    <p:titleStyle>
      <a:lvl1pPr algn="l" rtl="0" fontAlgn="base">
        <a:spcBef>
          <a:spcPct val="0"/>
        </a:spcBef>
        <a:spcAft>
          <a:spcPct val="0"/>
        </a:spcAft>
        <a:defRPr sz="2800" b="1">
          <a:solidFill>
            <a:srgbClr val="005FAA"/>
          </a:solidFill>
          <a:latin typeface="+mj-lt"/>
          <a:ea typeface="+mj-ea"/>
          <a:cs typeface="+mj-cs"/>
        </a:defRPr>
      </a:lvl1pPr>
      <a:lvl2pPr algn="l" rtl="0" fontAlgn="base">
        <a:spcBef>
          <a:spcPct val="0"/>
        </a:spcBef>
        <a:spcAft>
          <a:spcPct val="0"/>
        </a:spcAft>
        <a:defRPr sz="2800" b="1">
          <a:solidFill>
            <a:srgbClr val="005FAA"/>
          </a:solidFill>
          <a:latin typeface="Arial" charset="0"/>
          <a:cs typeface="Arial" charset="0"/>
        </a:defRPr>
      </a:lvl2pPr>
      <a:lvl3pPr algn="l" rtl="0" fontAlgn="base">
        <a:spcBef>
          <a:spcPct val="0"/>
        </a:spcBef>
        <a:spcAft>
          <a:spcPct val="0"/>
        </a:spcAft>
        <a:defRPr sz="2800" b="1">
          <a:solidFill>
            <a:srgbClr val="005FAA"/>
          </a:solidFill>
          <a:latin typeface="Arial" charset="0"/>
          <a:cs typeface="Arial" charset="0"/>
        </a:defRPr>
      </a:lvl3pPr>
      <a:lvl4pPr algn="l" rtl="0" fontAlgn="base">
        <a:spcBef>
          <a:spcPct val="0"/>
        </a:spcBef>
        <a:spcAft>
          <a:spcPct val="0"/>
        </a:spcAft>
        <a:defRPr sz="2800" b="1">
          <a:solidFill>
            <a:srgbClr val="005FAA"/>
          </a:solidFill>
          <a:latin typeface="Arial" charset="0"/>
          <a:cs typeface="Arial" charset="0"/>
        </a:defRPr>
      </a:lvl4pPr>
      <a:lvl5pPr algn="l" rtl="0" fontAlgn="base">
        <a:spcBef>
          <a:spcPct val="0"/>
        </a:spcBef>
        <a:spcAft>
          <a:spcPct val="0"/>
        </a:spcAft>
        <a:defRPr sz="2800" b="1">
          <a:solidFill>
            <a:srgbClr val="005FAA"/>
          </a:solidFill>
          <a:latin typeface="Arial" charset="0"/>
          <a:cs typeface="Arial" charset="0"/>
        </a:defRPr>
      </a:lvl5pPr>
      <a:lvl6pPr marL="457200" algn="l" rtl="0" fontAlgn="base">
        <a:spcBef>
          <a:spcPct val="0"/>
        </a:spcBef>
        <a:spcAft>
          <a:spcPct val="0"/>
        </a:spcAft>
        <a:defRPr sz="2800" b="1">
          <a:solidFill>
            <a:srgbClr val="005FAA"/>
          </a:solidFill>
          <a:latin typeface="Arial" charset="0"/>
          <a:cs typeface="Arial" charset="0"/>
        </a:defRPr>
      </a:lvl6pPr>
      <a:lvl7pPr marL="914400" algn="l" rtl="0" fontAlgn="base">
        <a:spcBef>
          <a:spcPct val="0"/>
        </a:spcBef>
        <a:spcAft>
          <a:spcPct val="0"/>
        </a:spcAft>
        <a:defRPr sz="2800" b="1">
          <a:solidFill>
            <a:srgbClr val="005FAA"/>
          </a:solidFill>
          <a:latin typeface="Arial" charset="0"/>
          <a:cs typeface="Arial" charset="0"/>
        </a:defRPr>
      </a:lvl7pPr>
      <a:lvl8pPr marL="1371600" algn="l" rtl="0" fontAlgn="base">
        <a:spcBef>
          <a:spcPct val="0"/>
        </a:spcBef>
        <a:spcAft>
          <a:spcPct val="0"/>
        </a:spcAft>
        <a:defRPr sz="2800" b="1">
          <a:solidFill>
            <a:srgbClr val="005FAA"/>
          </a:solidFill>
          <a:latin typeface="Arial" charset="0"/>
          <a:cs typeface="Arial" charset="0"/>
        </a:defRPr>
      </a:lvl8pPr>
      <a:lvl9pPr marL="1828800" algn="l" rtl="0" fontAlgn="base">
        <a:spcBef>
          <a:spcPct val="0"/>
        </a:spcBef>
        <a:spcAft>
          <a:spcPct val="0"/>
        </a:spcAft>
        <a:defRPr sz="2800" b="1">
          <a:solidFill>
            <a:srgbClr val="005FAA"/>
          </a:solidFill>
          <a:latin typeface="Arial" charset="0"/>
          <a:cs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400">
          <a:solidFill>
            <a:schemeClr val="tx1"/>
          </a:solidFill>
          <a:latin typeface="+mn-lt"/>
          <a:cs typeface="+mn-cs"/>
        </a:defRPr>
      </a:lvl4pPr>
      <a:lvl5pPr marL="2057400" indent="-228600" algn="l" rtl="0" fontAlgn="base">
        <a:spcBef>
          <a:spcPct val="20000"/>
        </a:spcBef>
        <a:spcAft>
          <a:spcPct val="0"/>
        </a:spcAft>
        <a:buChar char="»"/>
        <a:defRPr sz="2400">
          <a:solidFill>
            <a:schemeClr val="tx1"/>
          </a:solidFill>
          <a:latin typeface="+mn-lt"/>
          <a:cs typeface="+mn-cs"/>
        </a:defRPr>
      </a:lvl5pPr>
      <a:lvl6pPr marL="2514600" indent="-228600" algn="l" rtl="0" fontAlgn="base">
        <a:spcBef>
          <a:spcPct val="20000"/>
        </a:spcBef>
        <a:spcAft>
          <a:spcPct val="0"/>
        </a:spcAft>
        <a:buChar char="»"/>
        <a:defRPr sz="2400">
          <a:solidFill>
            <a:schemeClr val="tx1"/>
          </a:solidFill>
          <a:latin typeface="+mn-lt"/>
          <a:cs typeface="+mn-cs"/>
        </a:defRPr>
      </a:lvl6pPr>
      <a:lvl7pPr marL="2971800" indent="-228600" algn="l" rtl="0" fontAlgn="base">
        <a:spcBef>
          <a:spcPct val="20000"/>
        </a:spcBef>
        <a:spcAft>
          <a:spcPct val="0"/>
        </a:spcAft>
        <a:buChar char="»"/>
        <a:defRPr sz="2400">
          <a:solidFill>
            <a:schemeClr val="tx1"/>
          </a:solidFill>
          <a:latin typeface="+mn-lt"/>
          <a:cs typeface="+mn-cs"/>
        </a:defRPr>
      </a:lvl7pPr>
      <a:lvl8pPr marL="3429000" indent="-228600" algn="l" rtl="0" fontAlgn="base">
        <a:spcBef>
          <a:spcPct val="20000"/>
        </a:spcBef>
        <a:spcAft>
          <a:spcPct val="0"/>
        </a:spcAft>
        <a:buChar char="»"/>
        <a:defRPr sz="2400">
          <a:solidFill>
            <a:schemeClr val="tx1"/>
          </a:solidFill>
          <a:latin typeface="+mn-lt"/>
          <a:cs typeface="+mn-cs"/>
        </a:defRPr>
      </a:lvl8pPr>
      <a:lvl9pPr marL="3886200" indent="-228600" algn="l" rtl="0" fontAlgn="base">
        <a:spcBef>
          <a:spcPct val="20000"/>
        </a:spcBef>
        <a:spcAft>
          <a:spcPct val="0"/>
        </a:spcAft>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3" Type="http://schemas.openxmlformats.org/officeDocument/2006/relationships/diagramLayout" Target="../diagrams/layout2.xml"/><Relationship Id="rId7" Type="http://schemas.openxmlformats.org/officeDocument/2006/relationships/image" Target="../media/image79.png"/><Relationship Id="rId12" Type="http://schemas.openxmlformats.org/officeDocument/2006/relationships/image" Target="../media/image83.jpeg"/><Relationship Id="rId2" Type="http://schemas.openxmlformats.org/officeDocument/2006/relationships/diagramData" Target="../diagrams/data2.xml"/><Relationship Id="rId16" Type="http://schemas.openxmlformats.org/officeDocument/2006/relationships/image" Target="../media/image87.png"/><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82.png"/><Relationship Id="rId5" Type="http://schemas.openxmlformats.org/officeDocument/2006/relationships/diagramColors" Target="../diagrams/colors2.xml"/><Relationship Id="rId15" Type="http://schemas.openxmlformats.org/officeDocument/2006/relationships/image" Target="../media/image86.jpeg"/><Relationship Id="rId10" Type="http://schemas.openxmlformats.org/officeDocument/2006/relationships/image" Target="../media/image81.png"/><Relationship Id="rId4" Type="http://schemas.openxmlformats.org/officeDocument/2006/relationships/diagramQuickStyle" Target="../diagrams/quickStyle2.xml"/><Relationship Id="rId9" Type="http://schemas.microsoft.com/office/2007/relationships/hdphoto" Target="../media/hdphoto1.wdp"/><Relationship Id="rId14" Type="http://schemas.openxmlformats.org/officeDocument/2006/relationships/image" Target="../media/image85.pn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13" Type="http://schemas.openxmlformats.org/officeDocument/2006/relationships/image" Target="../media/image104.png"/><Relationship Id="rId18" Type="http://schemas.openxmlformats.org/officeDocument/2006/relationships/image" Target="../media/image109.png"/><Relationship Id="rId26" Type="http://schemas.openxmlformats.org/officeDocument/2006/relationships/image" Target="../media/image74.png"/><Relationship Id="rId3" Type="http://schemas.openxmlformats.org/officeDocument/2006/relationships/image" Target="../media/image75.jpg"/><Relationship Id="rId21" Type="http://schemas.openxmlformats.org/officeDocument/2006/relationships/image" Target="../media/image112.pn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5" Type="http://schemas.openxmlformats.org/officeDocument/2006/relationships/image" Target="../media/image73.png"/><Relationship Id="rId33" Type="http://schemas.openxmlformats.org/officeDocument/2006/relationships/image" Target="../media/image120.png"/><Relationship Id="rId2" Type="http://schemas.openxmlformats.org/officeDocument/2006/relationships/image" Target="../media/image94.png"/><Relationship Id="rId16" Type="http://schemas.openxmlformats.org/officeDocument/2006/relationships/image" Target="../media/image107.png"/><Relationship Id="rId20" Type="http://schemas.openxmlformats.org/officeDocument/2006/relationships/image" Target="../media/image111.png"/><Relationship Id="rId29" Type="http://schemas.openxmlformats.org/officeDocument/2006/relationships/image" Target="../media/image116.png"/><Relationship Id="rId1" Type="http://schemas.openxmlformats.org/officeDocument/2006/relationships/slideLayout" Target="../slideLayouts/slideLayout10.xml"/><Relationship Id="rId6" Type="http://schemas.openxmlformats.org/officeDocument/2006/relationships/image" Target="../media/image97.png"/><Relationship Id="rId11" Type="http://schemas.openxmlformats.org/officeDocument/2006/relationships/image" Target="../media/image102.png"/><Relationship Id="rId24" Type="http://schemas.openxmlformats.org/officeDocument/2006/relationships/image" Target="../media/image72.png"/><Relationship Id="rId32" Type="http://schemas.openxmlformats.org/officeDocument/2006/relationships/image" Target="../media/image119.png"/><Relationship Id="rId5" Type="http://schemas.openxmlformats.org/officeDocument/2006/relationships/image" Target="../media/image96.png"/><Relationship Id="rId15" Type="http://schemas.openxmlformats.org/officeDocument/2006/relationships/image" Target="../media/image106.png"/><Relationship Id="rId23" Type="http://schemas.openxmlformats.org/officeDocument/2006/relationships/image" Target="../media/image70.png"/><Relationship Id="rId28" Type="http://schemas.openxmlformats.org/officeDocument/2006/relationships/image" Target="../media/image115.png"/><Relationship Id="rId10" Type="http://schemas.openxmlformats.org/officeDocument/2006/relationships/image" Target="../media/image101.png"/><Relationship Id="rId19" Type="http://schemas.openxmlformats.org/officeDocument/2006/relationships/image" Target="../media/image110.png"/><Relationship Id="rId31" Type="http://schemas.openxmlformats.org/officeDocument/2006/relationships/image" Target="../media/image118.jpe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 Id="rId22" Type="http://schemas.openxmlformats.org/officeDocument/2006/relationships/image" Target="../media/image113.png"/><Relationship Id="rId27" Type="http://schemas.openxmlformats.org/officeDocument/2006/relationships/image" Target="../media/image114.png"/><Relationship Id="rId30" Type="http://schemas.openxmlformats.org/officeDocument/2006/relationships/image" Target="../media/image117.jpg"/><Relationship Id="rId8"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1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7.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6.png"/><Relationship Id="rId18" Type="http://schemas.openxmlformats.org/officeDocument/2006/relationships/image" Target="../media/image150.png"/><Relationship Id="rId3" Type="http://schemas.openxmlformats.org/officeDocument/2006/relationships/image" Target="../media/image138.png"/><Relationship Id="rId21" Type="http://schemas.openxmlformats.org/officeDocument/2006/relationships/image" Target="../media/image116.png"/><Relationship Id="rId7" Type="http://schemas.openxmlformats.org/officeDocument/2006/relationships/image" Target="../media/image119.png"/><Relationship Id="rId12" Type="http://schemas.openxmlformats.org/officeDocument/2006/relationships/image" Target="../media/image145.png"/><Relationship Id="rId17" Type="http://schemas.openxmlformats.org/officeDocument/2006/relationships/image" Target="../media/image117.jpg"/><Relationship Id="rId25" Type="http://schemas.openxmlformats.org/officeDocument/2006/relationships/image" Target="../media/image154.png"/><Relationship Id="rId2" Type="http://schemas.openxmlformats.org/officeDocument/2006/relationships/notesSlide" Target="../notesSlides/notesSlide5.xml"/><Relationship Id="rId16" Type="http://schemas.openxmlformats.org/officeDocument/2006/relationships/image" Target="../media/image149.png"/><Relationship Id="rId20"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4.png"/><Relationship Id="rId24" Type="http://schemas.openxmlformats.org/officeDocument/2006/relationships/image" Target="../media/image153.png"/><Relationship Id="rId5" Type="http://schemas.openxmlformats.org/officeDocument/2006/relationships/image" Target="../media/image140.png"/><Relationship Id="rId15" Type="http://schemas.openxmlformats.org/officeDocument/2006/relationships/image" Target="../media/image148.png"/><Relationship Id="rId23" Type="http://schemas.openxmlformats.org/officeDocument/2006/relationships/image" Target="../media/image152.png"/><Relationship Id="rId10" Type="http://schemas.openxmlformats.org/officeDocument/2006/relationships/image" Target="../media/image143.png"/><Relationship Id="rId19" Type="http://schemas.openxmlformats.org/officeDocument/2006/relationships/image" Target="../media/image151.png"/><Relationship Id="rId4" Type="http://schemas.openxmlformats.org/officeDocument/2006/relationships/image" Target="../media/image139.png"/><Relationship Id="rId9" Type="http://schemas.openxmlformats.org/officeDocument/2006/relationships/image" Target="../media/image115.png"/><Relationship Id="rId14" Type="http://schemas.openxmlformats.org/officeDocument/2006/relationships/image" Target="../media/image147.png"/><Relationship Id="rId22"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5.pn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156.png"/><Relationship Id="rId4" Type="http://schemas.openxmlformats.org/officeDocument/2006/relationships/diagramData" Target="../diagrams/data3.xml"/><Relationship Id="rId9" Type="http://schemas.openxmlformats.org/officeDocument/2006/relationships/image" Target="../media/image154.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57.png"/><Relationship Id="rId7" Type="http://schemas.openxmlformats.org/officeDocument/2006/relationships/image" Target="../media/image159.png"/><Relationship Id="rId12" Type="http://schemas.openxmlformats.org/officeDocument/2006/relationships/image" Target="../media/image162.png"/><Relationship Id="rId2" Type="http://schemas.openxmlformats.org/officeDocument/2006/relationships/notesSlide" Target="../notesSlides/notesSlide7.xml"/><Relationship Id="rId16" Type="http://schemas.openxmlformats.org/officeDocument/2006/relationships/image" Target="../media/image164.png"/><Relationship Id="rId1" Type="http://schemas.openxmlformats.org/officeDocument/2006/relationships/slideLayout" Target="../slideLayouts/slideLayout48.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58.png"/><Relationship Id="rId15" Type="http://schemas.microsoft.com/office/2007/relationships/hdphoto" Target="../media/hdphoto7.wdp"/><Relationship Id="rId10" Type="http://schemas.openxmlformats.org/officeDocument/2006/relationships/image" Target="../media/image161.png"/><Relationship Id="rId4" Type="http://schemas.microsoft.com/office/2007/relationships/hdphoto" Target="../media/hdphoto2.wdp"/><Relationship Id="rId9" Type="http://schemas.openxmlformats.org/officeDocument/2006/relationships/image" Target="../media/image160.png"/><Relationship Id="rId14" Type="http://schemas.openxmlformats.org/officeDocument/2006/relationships/image" Target="../media/image16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55.xml"/><Relationship Id="rId4" Type="http://schemas.openxmlformats.org/officeDocument/2006/relationships/image" Target="../media/image165.png"/></Relationships>
</file>

<file path=ppt/slides/_rels/slide2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166.png"/><Relationship Id="rId4" Type="http://schemas.openxmlformats.org/officeDocument/2006/relationships/image" Target="../media/image165.png"/></Relationships>
</file>

<file path=ppt/slides/_rels/slide22.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7.jpg"/><Relationship Id="rId7" Type="http://schemas.openxmlformats.org/officeDocument/2006/relationships/image" Target="../media/image169.jpeg"/><Relationship Id="rId2" Type="http://schemas.openxmlformats.org/officeDocument/2006/relationships/notesSlide" Target="../notesSlides/notesSlide10.xml"/><Relationship Id="rId1" Type="http://schemas.openxmlformats.org/officeDocument/2006/relationships/slideLayout" Target="../slideLayouts/slideLayout55.xml"/><Relationship Id="rId6" Type="http://schemas.microsoft.com/office/2007/relationships/hdphoto" Target="../media/hdphoto8.wdp"/><Relationship Id="rId11" Type="http://schemas.openxmlformats.org/officeDocument/2006/relationships/image" Target="../media/image172.png"/><Relationship Id="rId5" Type="http://schemas.openxmlformats.org/officeDocument/2006/relationships/image" Target="../media/image168.png"/><Relationship Id="rId10" Type="http://schemas.openxmlformats.org/officeDocument/2006/relationships/image" Target="../media/image165.png"/><Relationship Id="rId4" Type="http://schemas.openxmlformats.org/officeDocument/2006/relationships/image" Target="../media/image160.png"/><Relationship Id="rId9" Type="http://schemas.openxmlformats.org/officeDocument/2006/relationships/image" Target="../media/image171.png"/></Relationships>
</file>

<file path=ppt/slides/_rels/slide23.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74.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173.png"/><Relationship Id="rId5" Type="http://schemas.openxmlformats.org/officeDocument/2006/relationships/image" Target="../media/image171.png"/><Relationship Id="rId4" Type="http://schemas.openxmlformats.org/officeDocument/2006/relationships/image" Target="../media/image170.png"/><Relationship Id="rId9" Type="http://schemas.openxmlformats.org/officeDocument/2006/relationships/image" Target="../media/image175.jpe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176.jpg"/><Relationship Id="rId1" Type="http://schemas.openxmlformats.org/officeDocument/2006/relationships/slideLayout" Target="../slideLayouts/slideLayout57.xml"/><Relationship Id="rId6" Type="http://schemas.microsoft.com/office/2007/relationships/hdphoto" Target="../media/hdphoto10.wdp"/><Relationship Id="rId5" Type="http://schemas.openxmlformats.org/officeDocument/2006/relationships/image" Target="../media/image178.png"/><Relationship Id="rId4" Type="http://schemas.microsoft.com/office/2007/relationships/hdphoto" Target="../media/hdphoto9.wdp"/><Relationship Id="rId9" Type="http://schemas.openxmlformats.org/officeDocument/2006/relationships/image" Target="../media/image171.pn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181.png"/><Relationship Id="rId7" Type="http://schemas.openxmlformats.org/officeDocument/2006/relationships/diagramData" Target="../diagrams/data4.xml"/><Relationship Id="rId2" Type="http://schemas.openxmlformats.org/officeDocument/2006/relationships/image" Target="../media/image180.png"/><Relationship Id="rId1" Type="http://schemas.openxmlformats.org/officeDocument/2006/relationships/slideLayout" Target="../slideLayouts/slideLayout48.xml"/><Relationship Id="rId6" Type="http://schemas.openxmlformats.org/officeDocument/2006/relationships/image" Target="../media/image183.png"/><Relationship Id="rId11" Type="http://schemas.microsoft.com/office/2007/relationships/diagramDrawing" Target="../diagrams/drawing4.xml"/><Relationship Id="rId5" Type="http://schemas.openxmlformats.org/officeDocument/2006/relationships/image" Target="../media/image153.png"/><Relationship Id="rId10" Type="http://schemas.openxmlformats.org/officeDocument/2006/relationships/diagramColors" Target="../diagrams/colors4.xml"/><Relationship Id="rId4" Type="http://schemas.openxmlformats.org/officeDocument/2006/relationships/image" Target="../media/image182.png"/><Relationship Id="rId9"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12" Type="http://schemas.openxmlformats.org/officeDocument/2006/relationships/image" Target="../media/image192.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87.png"/><Relationship Id="rId11" Type="http://schemas.microsoft.com/office/2007/relationships/hdphoto" Target="../media/hdphoto12.wdp"/><Relationship Id="rId5" Type="http://schemas.openxmlformats.org/officeDocument/2006/relationships/image" Target="../media/image186.png"/><Relationship Id="rId10" Type="http://schemas.openxmlformats.org/officeDocument/2006/relationships/image" Target="../media/image191.png"/><Relationship Id="rId4" Type="http://schemas.openxmlformats.org/officeDocument/2006/relationships/image" Target="../media/image185.png"/><Relationship Id="rId9" Type="http://schemas.openxmlformats.org/officeDocument/2006/relationships/image" Target="../media/image19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29.jp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jpg"/><Relationship Id="rId42" Type="http://schemas.openxmlformats.org/officeDocument/2006/relationships/image" Target="../media/image75.jpg"/><Relationship Id="rId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49.png"/><Relationship Id="rId29"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jpeg"/><Relationship Id="rId37" Type="http://schemas.openxmlformats.org/officeDocument/2006/relationships/image" Target="../media/image70.png"/><Relationship Id="rId40" Type="http://schemas.openxmlformats.org/officeDocument/2006/relationships/image" Target="../media/image73.png"/><Relationship Id="rId45" Type="http://schemas.openxmlformats.org/officeDocument/2006/relationships/image" Target="../media/image78.jpe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4" Type="http://schemas.openxmlformats.org/officeDocument/2006/relationships/image" Target="../media/image77.jp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jpeg"/><Relationship Id="rId27" Type="http://schemas.openxmlformats.org/officeDocument/2006/relationships/image" Target="../media/image60.png"/><Relationship Id="rId30" Type="http://schemas.openxmlformats.org/officeDocument/2006/relationships/image" Target="../media/image63.jpeg"/><Relationship Id="rId35" Type="http://schemas.openxmlformats.org/officeDocument/2006/relationships/image" Target="../media/image68.png"/><Relationship Id="rId43" Type="http://schemas.openxmlformats.org/officeDocument/2006/relationships/image" Target="../media/image76.png"/><Relationship Id="rId8" Type="http://schemas.openxmlformats.org/officeDocument/2006/relationships/image" Target="../media/image41.png"/><Relationship Id="rId3" Type="http://schemas.openxmlformats.org/officeDocument/2006/relationships/image" Target="../media/image36.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20" Type="http://schemas.openxmlformats.org/officeDocument/2006/relationships/image" Target="../media/image53.png"/><Relationship Id="rId41"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30278" y="3013490"/>
            <a:ext cx="8913722" cy="1189043"/>
          </a:xfrm>
        </p:spPr>
        <p:txBody>
          <a:bodyPr/>
          <a:lstStyle/>
          <a:p>
            <a:r>
              <a:rPr lang="en-US" dirty="0"/>
              <a:t>GEOSS </a:t>
            </a:r>
            <a:r>
              <a:rPr lang="en-US" dirty="0" smtClean="0"/>
              <a:t>and its Architecture</a:t>
            </a:r>
            <a:endParaRPr lang="en-GB" dirty="0"/>
          </a:p>
        </p:txBody>
      </p:sp>
      <p:sp>
        <p:nvSpPr>
          <p:cNvPr id="3" name="Sottotitolo 2"/>
          <p:cNvSpPr>
            <a:spLocks noGrp="1"/>
          </p:cNvSpPr>
          <p:nvPr>
            <p:ph type="subTitle" idx="1"/>
          </p:nvPr>
        </p:nvSpPr>
        <p:spPr>
          <a:xfrm>
            <a:off x="808831" y="5280847"/>
            <a:ext cx="7526338" cy="1071827"/>
          </a:xfrm>
        </p:spPr>
        <p:txBody>
          <a:bodyPr>
            <a:normAutofit/>
          </a:bodyPr>
          <a:lstStyle/>
          <a:p>
            <a:r>
              <a:rPr lang="en-GB" sz="1900" dirty="0" smtClean="0"/>
              <a:t>Stefano Nativi</a:t>
            </a:r>
            <a:endParaRPr lang="en-GB" dirty="0"/>
          </a:p>
          <a:p>
            <a:pPr algn="r"/>
            <a:r>
              <a:rPr lang="en-GB" dirty="0" smtClean="0">
                <a:solidFill>
                  <a:schemeClr val="accent1">
                    <a:lumMod val="40000"/>
                    <a:lumOff val="60000"/>
                  </a:schemeClr>
                </a:solidFill>
              </a:rPr>
              <a:t>National Research Council of Italy (CNR-IIA)</a:t>
            </a:r>
            <a:endParaRPr lang="en-GB" dirty="0">
              <a:solidFill>
                <a:schemeClr val="accent1">
                  <a:lumMod val="40000"/>
                  <a:lumOff val="60000"/>
                </a:schemeClr>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043" y="5887117"/>
            <a:ext cx="2338791" cy="722192"/>
          </a:xfrm>
          <a:prstGeom prst="rect">
            <a:avLst/>
          </a:prstGeom>
        </p:spPr>
      </p:pic>
      <p:sp>
        <p:nvSpPr>
          <p:cNvPr id="9" name="CasellaDiTesto 8"/>
          <p:cNvSpPr txBox="1"/>
          <p:nvPr/>
        </p:nvSpPr>
        <p:spPr>
          <a:xfrm>
            <a:off x="4067379" y="158109"/>
            <a:ext cx="4353723" cy="1323439"/>
          </a:xfrm>
          <a:prstGeom prst="rect">
            <a:avLst/>
          </a:prstGeom>
          <a:noFill/>
        </p:spPr>
        <p:txBody>
          <a:bodyPr wrap="square" rtlCol="0">
            <a:spAutoFit/>
          </a:bodyPr>
          <a:lstStyle/>
          <a:p>
            <a:r>
              <a:rPr lang="en-US" sz="1600" dirty="0"/>
              <a:t>CSDMS 2015 Annual Meeting</a:t>
            </a:r>
            <a:br>
              <a:rPr lang="en-US" sz="1600" dirty="0"/>
            </a:br>
            <a:r>
              <a:rPr lang="en-US" sz="1600" b="1" dirty="0"/>
              <a:t>Models meet Data, Data meet Models</a:t>
            </a:r>
            <a:r>
              <a:rPr lang="en-US" sz="1600" dirty="0"/>
              <a:t/>
            </a:r>
            <a:br>
              <a:rPr lang="en-US" sz="1600" dirty="0"/>
            </a:br>
            <a:r>
              <a:rPr lang="en-US" sz="1600" dirty="0"/>
              <a:t/>
            </a:r>
            <a:br>
              <a:rPr lang="en-US" sz="1600" dirty="0"/>
            </a:br>
            <a:r>
              <a:rPr lang="en-US" sz="1600" dirty="0"/>
              <a:t>May 26 -28</a:t>
            </a:r>
            <a:r>
              <a:rPr lang="en-US" sz="1600" baseline="30000" dirty="0"/>
              <a:t>th</a:t>
            </a:r>
            <a:r>
              <a:rPr lang="en-US" sz="1600" dirty="0"/>
              <a:t> 2015, Boulder Colorado, USA</a:t>
            </a:r>
          </a:p>
          <a:p>
            <a:pPr algn="r" defTabSz="457200"/>
            <a:endParaRPr lang="en-US" sz="1600" dirty="0">
              <a:solidFill>
                <a:prstClr val="white"/>
              </a:solidFill>
            </a:endParaRPr>
          </a:p>
        </p:txBody>
      </p:sp>
      <p:pic>
        <p:nvPicPr>
          <p:cNvPr id="10" name="Immagin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0278" y="193606"/>
            <a:ext cx="3322320" cy="664862"/>
          </a:xfrm>
          <a:prstGeom prst="rect">
            <a:avLst/>
          </a:prstGeom>
        </p:spPr>
      </p:pic>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1444" y="3013490"/>
            <a:ext cx="3516313" cy="22504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1582363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2170" y="223238"/>
            <a:ext cx="8438668" cy="970450"/>
          </a:xfrm>
        </p:spPr>
        <p:txBody>
          <a:bodyPr/>
          <a:lstStyle/>
          <a:p>
            <a:r>
              <a:rPr lang="it-IT" altLang="ja-JP" sz="5400" dirty="0"/>
              <a:t>GEOSS </a:t>
            </a:r>
            <a:r>
              <a:rPr lang="it-IT" altLang="ja-JP" sz="5400" dirty="0" err="1"/>
              <a:t>Assets</a:t>
            </a:r>
            <a:r>
              <a:rPr lang="it-IT" altLang="ja-JP" sz="5400" dirty="0"/>
              <a:t> (</a:t>
            </a:r>
            <a:r>
              <a:rPr lang="it-IT" altLang="ja-JP" sz="5400" dirty="0" err="1"/>
              <a:t>Apr</a:t>
            </a:r>
            <a:r>
              <a:rPr lang="it-IT" altLang="ja-JP" sz="5400" dirty="0"/>
              <a:t> 2015)</a:t>
            </a:r>
            <a:endParaRPr lang="en-US" sz="4400" dirty="0"/>
          </a:p>
        </p:txBody>
      </p:sp>
      <p:graphicFrame>
        <p:nvGraphicFramePr>
          <p:cNvPr id="4" name="Diagramma 3"/>
          <p:cNvGraphicFramePr/>
          <p:nvPr>
            <p:extLst>
              <p:ext uri="{D42A27DB-BD31-4B8C-83A1-F6EECF244321}">
                <p14:modId xmlns:p14="http://schemas.microsoft.com/office/powerpoint/2010/main" val="3828814221"/>
              </p:ext>
            </p:extLst>
          </p:nvPr>
        </p:nvGraphicFramePr>
        <p:xfrm>
          <a:off x="-1100084" y="1742440"/>
          <a:ext cx="10091684" cy="4211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8"/>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2782888" y="1256721"/>
            <a:ext cx="1648478" cy="78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p:cNvPicPr>
            <a:picLocks noChangeAspect="1"/>
          </p:cNvPicPr>
          <p:nvPr/>
        </p:nvPicPr>
        <p:blipFill>
          <a:blip r:embed="rId8">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9">
                    <a14:imgEffect>
                      <a14:backgroundRemoval t="4682" b="93980" l="4734" r="96450"/>
                    </a14:imgEffect>
                  </a14:imgLayer>
                </a14:imgProps>
              </a:ext>
            </a:extLst>
          </a:blip>
          <a:stretch>
            <a:fillRect/>
          </a:stretch>
        </p:blipFill>
        <p:spPr>
          <a:xfrm>
            <a:off x="5842000" y="2658380"/>
            <a:ext cx="377716" cy="668267"/>
          </a:xfrm>
          <a:prstGeom prst="rect">
            <a:avLst/>
          </a:prstGeom>
        </p:spPr>
      </p:pic>
      <p:sp>
        <p:nvSpPr>
          <p:cNvPr id="7" name="CasellaDiTesto 50"/>
          <p:cNvSpPr txBox="1">
            <a:spLocks noChangeArrowheads="1"/>
          </p:cNvSpPr>
          <p:nvPr/>
        </p:nvSpPr>
        <p:spPr bwMode="auto">
          <a:xfrm>
            <a:off x="6441379" y="4127378"/>
            <a:ext cx="25274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r>
              <a:rPr kumimoji="0" lang="en-US" altLang="ja-JP" sz="1500" i="1" dirty="0">
                <a:solidFill>
                  <a:srgbClr val="7575D1"/>
                </a:solidFill>
                <a:latin typeface="Tahoma" panose="020B0604030504040204" pitchFamily="34" charset="0"/>
              </a:rPr>
              <a:t>Contain </a:t>
            </a:r>
            <a:r>
              <a:rPr kumimoji="0" lang="en-US" altLang="ja-JP" sz="1200" i="1" dirty="0">
                <a:solidFill>
                  <a:srgbClr val="7575D1"/>
                </a:solidFill>
                <a:latin typeface="Tahoma" panose="020B0604030504040204" pitchFamily="34" charset="0"/>
              </a:rPr>
              <a:t>[source: data providers]</a:t>
            </a:r>
          </a:p>
        </p:txBody>
      </p:sp>
      <p:pic>
        <p:nvPicPr>
          <p:cNvPr id="8" name="Immagine 7"/>
          <p:cNvPicPr>
            <a:picLocks noChangeAspect="1"/>
          </p:cNvPicPr>
          <p:nvPr/>
        </p:nvPicPr>
        <p:blipFill rotWithShape="1">
          <a:blip r:embed="rId8">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9">
                    <a14:imgEffect>
                      <a14:backgroundRemoval t="4682" b="93980" l="4734" r="96450"/>
                    </a14:imgEffect>
                  </a14:imgLayer>
                </a14:imgProps>
              </a:ext>
            </a:extLst>
          </a:blip>
          <a:srcRect t="14856"/>
          <a:stretch/>
        </p:blipFill>
        <p:spPr>
          <a:xfrm>
            <a:off x="5600769" y="4038950"/>
            <a:ext cx="424985" cy="640199"/>
          </a:xfrm>
          <a:prstGeom prst="rect">
            <a:avLst/>
          </a:prstGeom>
        </p:spPr>
      </p:pic>
      <p:pic>
        <p:nvPicPr>
          <p:cNvPr id="9" name="Immagine 8"/>
          <p:cNvPicPr>
            <a:picLocks noChangeAspect="1"/>
          </p:cNvPicPr>
          <p:nvPr/>
        </p:nvPicPr>
        <p:blipFill rotWithShape="1">
          <a:blip r:embed="rId8">
            <a:clrChange>
              <a:clrFrom>
                <a:srgbClr val="FFFFFF"/>
              </a:clrFrom>
              <a:clrTo>
                <a:srgbClr val="FFFFFF">
                  <a:alpha val="0"/>
                </a:srgbClr>
              </a:clrTo>
            </a:clrChange>
            <a:duotone>
              <a:schemeClr val="accent5">
                <a:shade val="45000"/>
                <a:satMod val="135000"/>
              </a:schemeClr>
              <a:prstClr val="white"/>
            </a:duotone>
            <a:extLst>
              <a:ext uri="{BEBA8EAE-BF5A-486C-A8C5-ECC9F3942E4B}">
                <a14:imgProps xmlns:a14="http://schemas.microsoft.com/office/drawing/2010/main">
                  <a14:imgLayer r:embed="rId9">
                    <a14:imgEffect>
                      <a14:backgroundRemoval t="4682" b="93980" l="4734" r="96450"/>
                    </a14:imgEffect>
                  </a14:imgLayer>
                </a14:imgProps>
              </a:ext>
            </a:extLst>
          </a:blip>
          <a:srcRect t="14856"/>
          <a:stretch/>
        </p:blipFill>
        <p:spPr>
          <a:xfrm>
            <a:off x="6049235" y="4031709"/>
            <a:ext cx="424985" cy="640199"/>
          </a:xfrm>
          <a:prstGeom prst="rect">
            <a:avLst/>
          </a:prstGeom>
        </p:spPr>
      </p:pic>
      <p:sp>
        <p:nvSpPr>
          <p:cNvPr id="10" name="CasellaDiTesto 40"/>
          <p:cNvSpPr txBox="1">
            <a:spLocks noChangeArrowheads="1"/>
          </p:cNvSpPr>
          <p:nvPr/>
        </p:nvSpPr>
        <p:spPr bwMode="auto">
          <a:xfrm>
            <a:off x="6261727" y="2790290"/>
            <a:ext cx="78438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r>
              <a:rPr kumimoji="0" lang="en-US" altLang="ja-JP" sz="1500" i="1" dirty="0">
                <a:solidFill>
                  <a:srgbClr val="002060"/>
                </a:solidFill>
                <a:latin typeface="Tahoma" panose="020B0604030504040204" pitchFamily="34" charset="0"/>
              </a:rPr>
              <a:t>Publish</a:t>
            </a:r>
          </a:p>
        </p:txBody>
      </p:sp>
      <p:grpSp>
        <p:nvGrpSpPr>
          <p:cNvPr id="47" name="Gruppo 46"/>
          <p:cNvGrpSpPr/>
          <p:nvPr/>
        </p:nvGrpSpPr>
        <p:grpSpPr>
          <a:xfrm>
            <a:off x="412169" y="2041830"/>
            <a:ext cx="2211653" cy="647030"/>
            <a:chOff x="412169" y="2153590"/>
            <a:chExt cx="2211653" cy="647030"/>
          </a:xfrm>
        </p:grpSpPr>
        <p:pic>
          <p:nvPicPr>
            <p:cNvPr id="11" name="Immagine 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32370" y="2310622"/>
              <a:ext cx="491452" cy="4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magine 8"/>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06867" y="2294470"/>
              <a:ext cx="474004" cy="474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9"/>
            <p:cNvSpPr txBox="1">
              <a:spLocks noChangeArrowheads="1"/>
            </p:cNvSpPr>
            <p:nvPr/>
          </p:nvSpPr>
          <p:spPr bwMode="auto">
            <a:xfrm>
              <a:off x="1732121" y="2437076"/>
              <a:ext cx="5714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r>
                <a:rPr kumimoji="0" lang="en-US" altLang="ja-JP" sz="1350">
                  <a:solidFill>
                    <a:srgbClr val="000000"/>
                  </a:solidFill>
                  <a:latin typeface="Tahoma" panose="020B0604030504040204" pitchFamily="34" charset="0"/>
                </a:rPr>
                <a:t>.. .</a:t>
              </a:r>
            </a:p>
          </p:txBody>
        </p:sp>
        <p:pic>
          <p:nvPicPr>
            <p:cNvPr id="14" name="Immagine 4"/>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169" y="2153590"/>
              <a:ext cx="825872" cy="64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Immagine 44"/>
          <p:cNvPicPr>
            <a:picLocks noChangeAspect="1"/>
          </p:cNvPicPr>
          <p:nvPr/>
        </p:nvPicPr>
        <p:blipFill>
          <a:blip r:embed="rId13"/>
          <a:stretch>
            <a:fillRect/>
          </a:stretch>
        </p:blipFill>
        <p:spPr>
          <a:xfrm>
            <a:off x="-20953" y="4354011"/>
            <a:ext cx="2695575" cy="1695450"/>
          </a:xfrm>
          <a:prstGeom prst="rect">
            <a:avLst/>
          </a:prstGeom>
          <a:effectLst>
            <a:softEdge rad="317500"/>
          </a:effectLst>
        </p:spPr>
      </p:pic>
      <p:grpSp>
        <p:nvGrpSpPr>
          <p:cNvPr id="48" name="Gruppo 47"/>
          <p:cNvGrpSpPr/>
          <p:nvPr/>
        </p:nvGrpSpPr>
        <p:grpSpPr>
          <a:xfrm>
            <a:off x="52787" y="3359572"/>
            <a:ext cx="2566272" cy="626787"/>
            <a:chOff x="52787" y="3471332"/>
            <a:chExt cx="2566272" cy="626787"/>
          </a:xfrm>
        </p:grpSpPr>
        <p:pic>
          <p:nvPicPr>
            <p:cNvPr id="15" name="Immagine 1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7090" y="3555189"/>
              <a:ext cx="511969" cy="51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magine 19"/>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546" y="3486132"/>
              <a:ext cx="611981" cy="61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asellaDiTesto 24"/>
            <p:cNvSpPr txBox="1">
              <a:spLocks noChangeArrowheads="1"/>
            </p:cNvSpPr>
            <p:nvPr/>
          </p:nvSpPr>
          <p:spPr bwMode="auto">
            <a:xfrm>
              <a:off x="1624887" y="3595670"/>
              <a:ext cx="35123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r>
                <a:rPr kumimoji="0" lang="en-US" altLang="ja-JP" sz="1350" dirty="0">
                  <a:solidFill>
                    <a:srgbClr val="000000"/>
                  </a:solidFill>
                  <a:latin typeface="Tahoma" panose="020B0604030504040204" pitchFamily="34" charset="0"/>
                </a:rPr>
                <a:t>.. .</a:t>
              </a:r>
            </a:p>
          </p:txBody>
        </p:sp>
        <p:pic>
          <p:nvPicPr>
            <p:cNvPr id="46" name="Immagine 45"/>
            <p:cNvPicPr>
              <a:picLocks noChangeAspect="1"/>
            </p:cNvPicPr>
            <p:nvPr/>
          </p:nvPicPr>
          <p:blipFill>
            <a:blip r:embed="rId16"/>
            <a:stretch>
              <a:fillRect/>
            </a:stretch>
          </p:blipFill>
          <p:spPr>
            <a:xfrm>
              <a:off x="52787" y="3471332"/>
              <a:ext cx="797399" cy="598049"/>
            </a:xfrm>
            <a:prstGeom prst="rect">
              <a:avLst/>
            </a:prstGeom>
          </p:spPr>
        </p:pic>
      </p:grpSp>
      <p:sp>
        <p:nvSpPr>
          <p:cNvPr id="49" name="Rettangolo 48"/>
          <p:cNvSpPr/>
          <p:nvPr/>
        </p:nvSpPr>
        <p:spPr>
          <a:xfrm>
            <a:off x="702630" y="5465876"/>
            <a:ext cx="3943984" cy="923330"/>
          </a:xfrm>
          <a:prstGeom prst="rect">
            <a:avLst/>
          </a:prstGeom>
          <a:noFill/>
        </p:spPr>
        <p:txBody>
          <a:bodyPr wrap="square">
            <a:spAutoFit/>
          </a:bodyPr>
          <a:lstStyle/>
          <a:p>
            <a:pPr algn="ctr" eaLnBrk="0" fontAlgn="base" hangingPunct="0">
              <a:spcBef>
                <a:spcPct val="0"/>
              </a:spcBef>
              <a:spcAft>
                <a:spcPct val="0"/>
              </a:spcAft>
              <a:defRPr/>
            </a:pPr>
            <a:r>
              <a:rPr lang="it-IT" sz="5400" b="1" dirty="0" err="1">
                <a:ln w="6600">
                  <a:solidFill>
                    <a:srgbClr val="333399"/>
                  </a:solidFill>
                  <a:prstDash val="solid"/>
                </a:ln>
                <a:solidFill>
                  <a:srgbClr val="00B0F0"/>
                </a:solidFill>
                <a:effectLst>
                  <a:outerShdw dist="38100" dir="2700000" algn="tl" rotWithShape="0">
                    <a:srgbClr val="333399"/>
                  </a:outerShdw>
                </a:effectLst>
                <a:latin typeface="Tahoma" panose="020B0604030504040204" pitchFamily="34" charset="0"/>
                <a:ea typeface="MS PGothic" panose="020B0600070205080204" pitchFamily="34" charset="-128"/>
              </a:rPr>
              <a:t>Resources</a:t>
            </a:r>
            <a:endParaRPr lang="it-IT" sz="5400" b="1" dirty="0">
              <a:ln w="6600">
                <a:solidFill>
                  <a:srgbClr val="333399"/>
                </a:solidFill>
                <a:prstDash val="solid"/>
              </a:ln>
              <a:solidFill>
                <a:srgbClr val="00B0F0"/>
              </a:solidFill>
              <a:effectLst>
                <a:outerShdw dist="38100" dir="2700000" algn="tl" rotWithShape="0">
                  <a:srgbClr val="333399"/>
                </a:outerShdw>
              </a:effectLst>
              <a:latin typeface="Tahom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358157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graphicEl>
                                              <a:dgm id="{24B14B2D-868C-4994-BE76-58534057516E}"/>
                                            </p:graphicEl>
                                          </p:spTgt>
                                        </p:tgtEl>
                                        <p:attrNameLst>
                                          <p:attrName>style.visibility</p:attrName>
                                        </p:attrNameLst>
                                      </p:cBhvr>
                                      <p:to>
                                        <p:strVal val="visible"/>
                                      </p:to>
                                    </p:set>
                                    <p:anim calcmode="lin" valueType="num">
                                      <p:cBhvr additive="base">
                                        <p:cTn id="7" dur="500" fill="hold"/>
                                        <p:tgtEl>
                                          <p:spTgt spid="4">
                                            <p:graphicEl>
                                              <a:dgm id="{24B14B2D-868C-4994-BE76-58534057516E}"/>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24B14B2D-868C-4994-BE76-58534057516E}"/>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graphicEl>
                                              <a:dgm id="{158F0B41-37AE-4EAC-A7A6-043BF8E24382}"/>
                                            </p:graphicEl>
                                          </p:spTgt>
                                        </p:tgtEl>
                                        <p:attrNameLst>
                                          <p:attrName>style.visibility</p:attrName>
                                        </p:attrNameLst>
                                      </p:cBhvr>
                                      <p:to>
                                        <p:strVal val="visible"/>
                                      </p:to>
                                    </p:set>
                                    <p:anim calcmode="lin" valueType="num">
                                      <p:cBhvr additive="base">
                                        <p:cTn id="13" dur="500" fill="hold"/>
                                        <p:tgtEl>
                                          <p:spTgt spid="4">
                                            <p:graphicEl>
                                              <a:dgm id="{158F0B41-37AE-4EAC-A7A6-043BF8E24382}"/>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158F0B41-37AE-4EAC-A7A6-043BF8E24382}"/>
                                            </p:graphic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additive="base">
                                        <p:cTn id="18" dur="500" fill="hold"/>
                                        <p:tgtEl>
                                          <p:spTgt spid="47"/>
                                        </p:tgtEl>
                                        <p:attrNameLst>
                                          <p:attrName>ppt_x</p:attrName>
                                        </p:attrNameLst>
                                      </p:cBhvr>
                                      <p:tavLst>
                                        <p:tav tm="0">
                                          <p:val>
                                            <p:strVal val="0-#ppt_w/2"/>
                                          </p:val>
                                        </p:tav>
                                        <p:tav tm="100000">
                                          <p:val>
                                            <p:strVal val="#ppt_x"/>
                                          </p:val>
                                        </p:tav>
                                      </p:tavLst>
                                    </p:anim>
                                    <p:anim calcmode="lin" valueType="num">
                                      <p:cBhvr additive="base">
                                        <p:cTn id="19"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
                                            <p:graphicEl>
                                              <a:dgm id="{7575FB30-7FB4-449F-91D9-A0562DEAF581}"/>
                                            </p:graphicEl>
                                          </p:spTgt>
                                        </p:tgtEl>
                                        <p:attrNameLst>
                                          <p:attrName>style.visibility</p:attrName>
                                        </p:attrNameLst>
                                      </p:cBhvr>
                                      <p:to>
                                        <p:strVal val="visible"/>
                                      </p:to>
                                    </p:set>
                                    <p:anim calcmode="lin" valueType="num">
                                      <p:cBhvr additive="base">
                                        <p:cTn id="24" dur="500" fill="hold"/>
                                        <p:tgtEl>
                                          <p:spTgt spid="4">
                                            <p:graphicEl>
                                              <a:dgm id="{7575FB30-7FB4-449F-91D9-A0562DEAF581}"/>
                                            </p:graphic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
                                            <p:graphicEl>
                                              <a:dgm id="{7575FB30-7FB4-449F-91D9-A0562DEAF581}"/>
                                            </p:graphicEl>
                                          </p:spTgt>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additive="base">
                                        <p:cTn id="29" dur="500" fill="hold"/>
                                        <p:tgtEl>
                                          <p:spTgt spid="48"/>
                                        </p:tgtEl>
                                        <p:attrNameLst>
                                          <p:attrName>ppt_x</p:attrName>
                                        </p:attrNameLst>
                                      </p:cBhvr>
                                      <p:tavLst>
                                        <p:tav tm="0">
                                          <p:val>
                                            <p:strVal val="0-#ppt_w/2"/>
                                          </p:val>
                                        </p:tav>
                                        <p:tav tm="100000">
                                          <p:val>
                                            <p:strVal val="#ppt_x"/>
                                          </p:val>
                                        </p:tav>
                                      </p:tavLst>
                                    </p:anim>
                                    <p:anim calcmode="lin" valueType="num">
                                      <p:cBhvr additive="base">
                                        <p:cTn id="30" dur="500" fill="hold"/>
                                        <p:tgtEl>
                                          <p:spTgt spid="4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0-#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graphicEl>
                                              <a:dgm id="{5F93DECD-B5BF-4775-9375-73B75F05A663}"/>
                                            </p:graphicEl>
                                          </p:spTgt>
                                        </p:tgtEl>
                                        <p:attrNameLst>
                                          <p:attrName>style.visibility</p:attrName>
                                        </p:attrNameLst>
                                      </p:cBhvr>
                                      <p:to>
                                        <p:strVal val="visible"/>
                                      </p:to>
                                    </p:set>
                                    <p:anim calcmode="lin" valueType="num">
                                      <p:cBhvr additive="base">
                                        <p:cTn id="43" dur="500" fill="hold"/>
                                        <p:tgtEl>
                                          <p:spTgt spid="4">
                                            <p:graphicEl>
                                              <a:dgm id="{5F93DECD-B5BF-4775-9375-73B75F05A663}"/>
                                            </p:graphic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
                                            <p:graphicEl>
                                              <a:dgm id="{5F93DECD-B5BF-4775-9375-73B75F05A663}"/>
                                            </p:graphicEl>
                                          </p:spTgt>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0-#ppt_w/2"/>
                                          </p:val>
                                        </p:tav>
                                        <p:tav tm="100000">
                                          <p:val>
                                            <p:strVal val="#ppt_x"/>
                                          </p:val>
                                        </p:tav>
                                      </p:tavLst>
                                    </p:anim>
                                    <p:anim calcmode="lin" valueType="num">
                                      <p:cBhvr additive="base">
                                        <p:cTn id="49" dur="500" fill="hold"/>
                                        <p:tgtEl>
                                          <p:spTgt spid="45"/>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0-#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0-#ppt_w/2"/>
                                          </p:val>
                                        </p:tav>
                                        <p:tav tm="100000">
                                          <p:val>
                                            <p:strVal val="#ppt_x"/>
                                          </p:val>
                                        </p:tav>
                                      </p:tavLst>
                                    </p:anim>
                                    <p:anim calcmode="lin" valueType="num">
                                      <p:cBhvr additive="base">
                                        <p:cTn id="6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b="11349"/>
          <a:stretch/>
        </p:blipFill>
        <p:spPr>
          <a:xfrm>
            <a:off x="76518" y="66697"/>
            <a:ext cx="7452042" cy="5815943"/>
          </a:xfrm>
          <a:prstGeom prst="rect">
            <a:avLst/>
          </a:prstGeom>
        </p:spPr>
      </p:pic>
      <p:grpSp>
        <p:nvGrpSpPr>
          <p:cNvPr id="4" name="Gruppo 3"/>
          <p:cNvGrpSpPr/>
          <p:nvPr/>
        </p:nvGrpSpPr>
        <p:grpSpPr>
          <a:xfrm>
            <a:off x="198120" y="5667505"/>
            <a:ext cx="7162800" cy="388975"/>
            <a:chOff x="228600" y="5535425"/>
            <a:chExt cx="7162800" cy="388975"/>
          </a:xfrm>
        </p:grpSpPr>
        <p:cxnSp>
          <p:nvCxnSpPr>
            <p:cNvPr id="52227" name="Connettore 1 7"/>
            <p:cNvCxnSpPr>
              <a:cxnSpLocks noChangeShapeType="1"/>
            </p:cNvCxnSpPr>
            <p:nvPr/>
          </p:nvCxnSpPr>
          <p:spPr bwMode="auto">
            <a:xfrm>
              <a:off x="228600" y="5746750"/>
              <a:ext cx="7162800" cy="0"/>
            </a:xfrm>
            <a:prstGeom prst="line">
              <a:avLst/>
            </a:prstGeom>
            <a:noFill/>
            <a:ln w="19050" algn="ctr">
              <a:solidFill>
                <a:srgbClr val="969696"/>
              </a:solidFill>
              <a:prstDash val="dash"/>
              <a:round/>
              <a:headEnd/>
              <a:tailEnd/>
            </a:ln>
            <a:extLst>
              <a:ext uri="{909E8E84-426E-40DD-AFC4-6F175D3DCCD1}">
                <a14:hiddenFill xmlns:a14="http://schemas.microsoft.com/office/drawing/2010/main">
                  <a:noFill/>
                </a14:hiddenFill>
              </a:ext>
            </a:extLst>
          </p:spPr>
        </p:cxnSp>
        <p:sp>
          <p:nvSpPr>
            <p:cNvPr id="12" name="CasellaDiTesto 11"/>
            <p:cNvSpPr txBox="1"/>
            <p:nvPr/>
          </p:nvSpPr>
          <p:spPr>
            <a:xfrm>
              <a:off x="762000" y="5535426"/>
              <a:ext cx="449162" cy="369332"/>
            </a:xfrm>
            <a:prstGeom prst="rect">
              <a:avLst/>
            </a:prstGeom>
            <a:solidFill>
              <a:srgbClr val="FFFFFF"/>
            </a:solidFill>
            <a:effectLst>
              <a:softEdge rad="127000"/>
            </a:effectLst>
          </p:spPr>
          <p:txBody>
            <a:bodyPr wrap="none">
              <a:spAutoFit/>
            </a:bodyPr>
            <a:lstStyle/>
            <a:p>
              <a:pPr>
                <a:defRPr/>
              </a:pPr>
              <a:r>
                <a:rPr lang="en-US" dirty="0">
                  <a:solidFill>
                    <a:schemeClr val="bg1"/>
                  </a:solidFill>
                  <a:sym typeface="Wingdings" panose="05000000000000000000" pitchFamily="2" charset="2"/>
                </a:rPr>
                <a:t></a:t>
              </a:r>
              <a:endParaRPr lang="en-US" dirty="0">
                <a:solidFill>
                  <a:schemeClr val="bg1"/>
                </a:solidFill>
              </a:endParaRPr>
            </a:p>
          </p:txBody>
        </p:sp>
        <p:sp>
          <p:nvSpPr>
            <p:cNvPr id="13" name="CasellaDiTesto 12"/>
            <p:cNvSpPr txBox="1"/>
            <p:nvPr/>
          </p:nvSpPr>
          <p:spPr>
            <a:xfrm>
              <a:off x="2362200" y="5555068"/>
              <a:ext cx="449162" cy="369332"/>
            </a:xfrm>
            <a:prstGeom prst="rect">
              <a:avLst/>
            </a:prstGeom>
            <a:solidFill>
              <a:srgbClr val="FFFFFF"/>
            </a:solidFill>
            <a:effectLst>
              <a:softEdge rad="127000"/>
            </a:effectLst>
          </p:spPr>
          <p:txBody>
            <a:bodyPr wrap="none">
              <a:spAutoFit/>
            </a:bodyPr>
            <a:lstStyle/>
            <a:p>
              <a:pPr>
                <a:defRPr/>
              </a:pPr>
              <a:r>
                <a:rPr lang="en-US" dirty="0">
                  <a:solidFill>
                    <a:schemeClr val="bg1"/>
                  </a:solidFill>
                  <a:sym typeface="Wingdings" panose="05000000000000000000" pitchFamily="2" charset="2"/>
                </a:rPr>
                <a:t></a:t>
              </a:r>
              <a:endParaRPr lang="en-US" dirty="0">
                <a:solidFill>
                  <a:schemeClr val="bg1"/>
                </a:solidFill>
              </a:endParaRPr>
            </a:p>
          </p:txBody>
        </p:sp>
        <p:sp>
          <p:nvSpPr>
            <p:cNvPr id="14" name="CasellaDiTesto 13"/>
            <p:cNvSpPr txBox="1"/>
            <p:nvPr/>
          </p:nvSpPr>
          <p:spPr>
            <a:xfrm>
              <a:off x="4154208" y="5555068"/>
              <a:ext cx="449162" cy="369332"/>
            </a:xfrm>
            <a:prstGeom prst="rect">
              <a:avLst/>
            </a:prstGeom>
            <a:solidFill>
              <a:srgbClr val="FFFFFF"/>
            </a:solidFill>
            <a:effectLst>
              <a:softEdge rad="127000"/>
            </a:effectLst>
          </p:spPr>
          <p:txBody>
            <a:bodyPr wrap="none">
              <a:spAutoFit/>
            </a:bodyPr>
            <a:lstStyle/>
            <a:p>
              <a:pPr>
                <a:defRPr/>
              </a:pPr>
              <a:r>
                <a:rPr lang="en-US" dirty="0">
                  <a:solidFill>
                    <a:schemeClr val="bg1"/>
                  </a:solidFill>
                  <a:sym typeface="Wingdings" panose="05000000000000000000" pitchFamily="2" charset="2"/>
                </a:rPr>
                <a:t></a:t>
              </a:r>
              <a:endParaRPr lang="en-US" dirty="0">
                <a:solidFill>
                  <a:schemeClr val="bg1"/>
                </a:solidFill>
              </a:endParaRPr>
            </a:p>
          </p:txBody>
        </p:sp>
        <p:sp>
          <p:nvSpPr>
            <p:cNvPr id="15" name="CasellaDiTesto 14"/>
            <p:cNvSpPr txBox="1"/>
            <p:nvPr/>
          </p:nvSpPr>
          <p:spPr>
            <a:xfrm>
              <a:off x="5976772" y="5535425"/>
              <a:ext cx="449162" cy="369332"/>
            </a:xfrm>
            <a:prstGeom prst="rect">
              <a:avLst/>
            </a:prstGeom>
            <a:solidFill>
              <a:srgbClr val="FFFFFF"/>
            </a:solidFill>
            <a:effectLst>
              <a:softEdge rad="127000"/>
            </a:effectLst>
          </p:spPr>
          <p:txBody>
            <a:bodyPr wrap="none">
              <a:spAutoFit/>
            </a:bodyPr>
            <a:lstStyle/>
            <a:p>
              <a:pPr>
                <a:defRPr/>
              </a:pPr>
              <a:r>
                <a:rPr lang="en-US" dirty="0">
                  <a:solidFill>
                    <a:schemeClr val="bg1"/>
                  </a:solidFill>
                  <a:sym typeface="Wingdings" panose="05000000000000000000" pitchFamily="2" charset="2"/>
                </a:rPr>
                <a:t></a:t>
              </a:r>
              <a:endParaRPr lang="en-US" dirty="0">
                <a:solidFill>
                  <a:schemeClr val="bg1"/>
                </a:solidFill>
              </a:endParaRPr>
            </a:p>
          </p:txBody>
        </p:sp>
      </p:grpSp>
      <p:sp>
        <p:nvSpPr>
          <p:cNvPr id="2" name="Rettangolo arrotondato 1"/>
          <p:cNvSpPr/>
          <p:nvPr/>
        </p:nvSpPr>
        <p:spPr>
          <a:xfrm>
            <a:off x="3549593" y="934189"/>
            <a:ext cx="5100320" cy="4601858"/>
          </a:xfrm>
          <a:prstGeom prst="roundRect">
            <a:avLst/>
          </a:prstGeom>
          <a:solidFill>
            <a:schemeClr val="tx1"/>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rgbClr val="002060"/>
                </a:solidFill>
              </a:rPr>
              <a:t>Ongoing Brokering tests</a:t>
            </a:r>
            <a:r>
              <a:rPr lang="en-US" sz="2400" dirty="0" smtClean="0">
                <a:solidFill>
                  <a:srgbClr val="002060"/>
                </a:solidFill>
              </a:rPr>
              <a:t>:</a:t>
            </a:r>
          </a:p>
          <a:p>
            <a:pPr marL="285750" indent="-285750">
              <a:buFont typeface="Arial" panose="020B0604020202020204" pitchFamily="34" charset="0"/>
              <a:buChar char="•"/>
            </a:pPr>
            <a:r>
              <a:rPr lang="en-US" sz="2400" dirty="0" smtClean="0">
                <a:solidFill>
                  <a:srgbClr val="002060"/>
                </a:solidFill>
              </a:rPr>
              <a:t>IGN</a:t>
            </a:r>
          </a:p>
          <a:p>
            <a:pPr marL="285750" indent="-285750">
              <a:buFont typeface="Arial" panose="020B0604020202020204" pitchFamily="34" charset="0"/>
              <a:buChar char="•"/>
            </a:pPr>
            <a:r>
              <a:rPr lang="en-US" sz="2400" dirty="0" err="1" smtClean="0">
                <a:solidFill>
                  <a:srgbClr val="002060"/>
                </a:solidFill>
              </a:rPr>
              <a:t>DigitalGlobe</a:t>
            </a: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GBIF</a:t>
            </a:r>
          </a:p>
          <a:p>
            <a:pPr marL="285750" indent="-285750">
              <a:buFont typeface="Arial" panose="020B0604020202020204" pitchFamily="34" charset="0"/>
              <a:buChar char="•"/>
            </a:pPr>
            <a:r>
              <a:rPr lang="en-US" sz="2400" dirty="0" smtClean="0">
                <a:solidFill>
                  <a:srgbClr val="002060"/>
                </a:solidFill>
              </a:rPr>
              <a:t>Geoscience Australia</a:t>
            </a:r>
          </a:p>
          <a:p>
            <a:pPr marL="285750" indent="-285750">
              <a:buFont typeface="Arial" panose="020B0604020202020204" pitchFamily="34" charset="0"/>
              <a:buChar char="•"/>
            </a:pPr>
            <a:r>
              <a:rPr lang="en-US" sz="2400" dirty="0" smtClean="0">
                <a:solidFill>
                  <a:srgbClr val="002060"/>
                </a:solidFill>
              </a:rPr>
              <a:t>FP7 </a:t>
            </a:r>
            <a:r>
              <a:rPr lang="en-US" sz="2400" dirty="0" err="1" smtClean="0">
                <a:solidFill>
                  <a:srgbClr val="002060"/>
                </a:solidFill>
              </a:rPr>
              <a:t>GeoCarbon</a:t>
            </a:r>
            <a:r>
              <a:rPr lang="en-US" sz="2400" dirty="0" smtClean="0">
                <a:solidFill>
                  <a:srgbClr val="002060"/>
                </a:solidFill>
              </a:rPr>
              <a:t> DBs</a:t>
            </a:r>
          </a:p>
          <a:p>
            <a:pPr marL="285750" indent="-285750">
              <a:buFont typeface="Arial" panose="020B0604020202020204" pitchFamily="34" charset="0"/>
              <a:buChar char="•"/>
            </a:pPr>
            <a:r>
              <a:rPr lang="en-US" sz="2400" dirty="0" smtClean="0">
                <a:solidFill>
                  <a:srgbClr val="002060"/>
                </a:solidFill>
              </a:rPr>
              <a:t>UK.gov</a:t>
            </a:r>
          </a:p>
          <a:p>
            <a:pPr marL="285750" indent="-285750">
              <a:buFont typeface="Arial" panose="020B0604020202020204" pitchFamily="34" charset="0"/>
              <a:buChar char="•"/>
            </a:pPr>
            <a:r>
              <a:rPr lang="en-US" sz="2400" dirty="0" smtClean="0">
                <a:solidFill>
                  <a:srgbClr val="002060"/>
                </a:solidFill>
              </a:rPr>
              <a:t>FAO</a:t>
            </a:r>
          </a:p>
          <a:p>
            <a:pPr marL="285750" indent="-285750">
              <a:buFont typeface="Arial" panose="020B0604020202020204" pitchFamily="34" charset="0"/>
              <a:buChar char="•"/>
            </a:pPr>
            <a:r>
              <a:rPr lang="en-US" sz="2400" dirty="0" err="1" smtClean="0">
                <a:solidFill>
                  <a:srgbClr val="002060"/>
                </a:solidFill>
              </a:rPr>
              <a:t>RapidEye</a:t>
            </a:r>
            <a:endParaRPr lang="en-US" sz="2400" dirty="0" smtClean="0">
              <a:solidFill>
                <a:srgbClr val="002060"/>
              </a:solidFill>
            </a:endParaRPr>
          </a:p>
          <a:p>
            <a:pPr marL="285750" indent="-285750">
              <a:buFont typeface="Arial" panose="020B0604020202020204" pitchFamily="34" charset="0"/>
              <a:buChar char="•"/>
            </a:pPr>
            <a:r>
              <a:rPr lang="en-US" sz="2400" dirty="0" smtClean="0">
                <a:solidFill>
                  <a:srgbClr val="002060"/>
                </a:solidFill>
              </a:rPr>
              <a:t>EO MAP</a:t>
            </a:r>
          </a:p>
          <a:p>
            <a:pPr marL="285750" indent="-285750">
              <a:buFont typeface="Arial" panose="020B0604020202020204" pitchFamily="34" charset="0"/>
              <a:buChar char="•"/>
            </a:pPr>
            <a:r>
              <a:rPr lang="en-US" sz="2400" dirty="0" smtClean="0">
                <a:solidFill>
                  <a:srgbClr val="002060"/>
                </a:solidFill>
              </a:rPr>
              <a:t>…. ..</a:t>
            </a:r>
          </a:p>
        </p:txBody>
      </p:sp>
      <p:pic>
        <p:nvPicPr>
          <p:cNvPr id="5" name="Immagine 4"/>
          <p:cNvPicPr>
            <a:picLocks noChangeAspect="1"/>
          </p:cNvPicPr>
          <p:nvPr/>
        </p:nvPicPr>
        <p:blipFill>
          <a:blip r:embed="rId3"/>
          <a:stretch>
            <a:fillRect/>
          </a:stretch>
        </p:blipFill>
        <p:spPr>
          <a:xfrm>
            <a:off x="96837" y="6014098"/>
            <a:ext cx="7284403" cy="900966"/>
          </a:xfrm>
          <a:prstGeom prst="rect">
            <a:avLst/>
          </a:prstGeom>
        </p:spPr>
      </p:pic>
    </p:spTree>
    <p:extLst>
      <p:ext uri="{BB962C8B-B14F-4D97-AF65-F5344CB8AC3E}">
        <p14:creationId xmlns:p14="http://schemas.microsoft.com/office/powerpoint/2010/main" val="134433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93976" y="593120"/>
            <a:ext cx="8506723" cy="970450"/>
          </a:xfrm>
        </p:spPr>
        <p:txBody>
          <a:bodyPr/>
          <a:lstStyle/>
          <a:p>
            <a:r>
              <a:rPr lang="en-US" sz="4800" dirty="0" smtClean="0"/>
              <a:t>Big Data challenges for GEOSS</a:t>
            </a:r>
            <a:endParaRPr lang="en-US" sz="4800" dirty="0"/>
          </a:p>
        </p:txBody>
      </p:sp>
      <p:pic>
        <p:nvPicPr>
          <p:cNvPr id="8" name="Immagine 7"/>
          <p:cNvPicPr>
            <a:picLocks noChangeAspect="1"/>
          </p:cNvPicPr>
          <p:nvPr/>
        </p:nvPicPr>
        <p:blipFill>
          <a:blip r:embed="rId2"/>
          <a:stretch>
            <a:fillRect/>
          </a:stretch>
        </p:blipFill>
        <p:spPr>
          <a:xfrm>
            <a:off x="2508853" y="1787090"/>
            <a:ext cx="6645307" cy="4247950"/>
          </a:xfrm>
          <a:prstGeom prst="rect">
            <a:avLst/>
          </a:prstGeom>
        </p:spPr>
      </p:pic>
      <p:sp>
        <p:nvSpPr>
          <p:cNvPr id="9" name="Rettangolo arrotondato 8"/>
          <p:cNvSpPr/>
          <p:nvPr/>
        </p:nvSpPr>
        <p:spPr>
          <a:xfrm>
            <a:off x="2540000" y="2008927"/>
            <a:ext cx="6614160" cy="3975313"/>
          </a:xfrm>
          <a:prstGeom prst="roundRect">
            <a:avLst>
              <a:gd name="adj" fmla="val 4144"/>
            </a:avLst>
          </a:prstGeom>
          <a:solidFill>
            <a:schemeClr val="tx1">
              <a:alpha val="6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egnaposto contenuto 5"/>
          <p:cNvSpPr>
            <a:spLocks noGrp="1"/>
          </p:cNvSpPr>
          <p:nvPr>
            <p:ph idx="1"/>
          </p:nvPr>
        </p:nvSpPr>
        <p:spPr>
          <a:xfrm>
            <a:off x="162459" y="1958127"/>
            <a:ext cx="8541958" cy="4300433"/>
          </a:xfrm>
        </p:spPr>
        <p:txBody>
          <a:bodyPr>
            <a:normAutofit fontScale="92500" lnSpcReduction="20000"/>
          </a:bodyPr>
          <a:lstStyle/>
          <a:p>
            <a:pPr marL="342900" lvl="1" indent="-342900">
              <a:buSzPct val="65000"/>
            </a:pPr>
            <a:r>
              <a:rPr lang="it-IT" sz="3600" b="1" dirty="0" smtClean="0">
                <a:solidFill>
                  <a:srgbClr val="0070C0"/>
                </a:solidFill>
                <a:latin typeface="Forte" panose="03060902040502070203" pitchFamily="66" charset="0"/>
                <a:ea typeface="Adobe Gothic Std B" panose="020B0800000000000000" pitchFamily="34" charset="-128"/>
              </a:rPr>
              <a:t>V</a:t>
            </a:r>
            <a:r>
              <a:rPr lang="it-IT" sz="2800" b="1" dirty="0" smtClean="0">
                <a:solidFill>
                  <a:srgbClr val="0070C0"/>
                </a:solidFill>
                <a:latin typeface="Forte" panose="03060902040502070203" pitchFamily="66" charset="0"/>
                <a:ea typeface="Adobe Gothic Std B" panose="020B0800000000000000" pitchFamily="34" charset="-128"/>
              </a:rPr>
              <a:t>olume:  </a:t>
            </a:r>
            <a:r>
              <a:rPr lang="it-IT" sz="1900" b="1" dirty="0" err="1"/>
              <a:t>Millions</a:t>
            </a:r>
            <a:r>
              <a:rPr lang="it-IT" sz="1900" dirty="0"/>
              <a:t> of </a:t>
            </a:r>
            <a:r>
              <a:rPr lang="it-IT" sz="1900" dirty="0" err="1"/>
              <a:t>discoverable</a:t>
            </a:r>
            <a:r>
              <a:rPr lang="it-IT" sz="1900" dirty="0"/>
              <a:t> (small &amp; medium) </a:t>
            </a:r>
            <a:r>
              <a:rPr lang="it-IT" sz="1900" dirty="0" err="1" smtClean="0"/>
              <a:t>products</a:t>
            </a:r>
            <a:r>
              <a:rPr lang="it-IT" sz="1900" dirty="0" smtClean="0"/>
              <a:t>; </a:t>
            </a:r>
            <a:r>
              <a:rPr lang="it-IT" sz="1900" b="1" dirty="0"/>
              <a:t>Long</a:t>
            </a:r>
            <a:r>
              <a:rPr lang="it-IT" sz="1900" dirty="0"/>
              <a:t> EO time/</a:t>
            </a:r>
            <a:r>
              <a:rPr lang="it-IT" sz="1900" dirty="0" err="1"/>
              <a:t>space</a:t>
            </a:r>
            <a:r>
              <a:rPr lang="it-IT" sz="1900" dirty="0"/>
              <a:t> </a:t>
            </a:r>
            <a:r>
              <a:rPr lang="it-IT" sz="1900" dirty="0" err="1" smtClean="0"/>
              <a:t>series</a:t>
            </a:r>
            <a:r>
              <a:rPr lang="it-IT" sz="1900" dirty="0" smtClean="0"/>
              <a:t>, … .</a:t>
            </a:r>
            <a:endParaRPr lang="it-IT" sz="1700" dirty="0"/>
          </a:p>
          <a:p>
            <a:pPr>
              <a:buSzPct val="65000"/>
            </a:pPr>
            <a:r>
              <a:rPr lang="it-IT" sz="3600" b="1" dirty="0" err="1" smtClean="0">
                <a:solidFill>
                  <a:srgbClr val="0070C0"/>
                </a:solidFill>
                <a:latin typeface="Forte" panose="03060902040502070203" pitchFamily="66" charset="0"/>
                <a:ea typeface="Adobe Gothic Std B" panose="020B0800000000000000" pitchFamily="34" charset="-128"/>
              </a:rPr>
              <a:t>V</a:t>
            </a:r>
            <a:r>
              <a:rPr lang="it-IT" sz="2800" b="1" dirty="0" err="1" smtClean="0">
                <a:solidFill>
                  <a:srgbClr val="0070C0"/>
                </a:solidFill>
                <a:latin typeface="Forte" panose="03060902040502070203" pitchFamily="66" charset="0"/>
                <a:ea typeface="Adobe Gothic Std B" panose="020B0800000000000000" pitchFamily="34" charset="-128"/>
              </a:rPr>
              <a:t>ariety</a:t>
            </a:r>
            <a:r>
              <a:rPr lang="it-IT" sz="2800" b="1" dirty="0" smtClean="0">
                <a:solidFill>
                  <a:srgbClr val="0070C0"/>
                </a:solidFill>
                <a:latin typeface="Forte" panose="03060902040502070203" pitchFamily="66" charset="0"/>
                <a:ea typeface="Adobe Gothic Std B" panose="020B0800000000000000" pitchFamily="34" charset="-128"/>
              </a:rPr>
              <a:t>: </a:t>
            </a:r>
            <a:r>
              <a:rPr lang="it-IT" sz="1900" dirty="0" err="1" smtClean="0">
                <a:solidFill>
                  <a:srgbClr val="E2DFCC">
                    <a:lumMod val="10000"/>
                  </a:srgbClr>
                </a:solidFill>
              </a:rPr>
              <a:t>Different</a:t>
            </a:r>
            <a:r>
              <a:rPr lang="it-IT" sz="1900" dirty="0" smtClean="0">
                <a:solidFill>
                  <a:srgbClr val="E2DFCC">
                    <a:lumMod val="10000"/>
                  </a:srgbClr>
                </a:solidFill>
              </a:rPr>
              <a:t> </a:t>
            </a:r>
            <a:r>
              <a:rPr lang="it-IT" sz="1900" b="1" dirty="0" err="1">
                <a:solidFill>
                  <a:srgbClr val="E2DFCC">
                    <a:lumMod val="10000"/>
                  </a:srgbClr>
                </a:solidFill>
              </a:rPr>
              <a:t>product</a:t>
            </a:r>
            <a:r>
              <a:rPr lang="it-IT" sz="1900" b="1" dirty="0">
                <a:solidFill>
                  <a:srgbClr val="E2DFCC">
                    <a:lumMod val="10000"/>
                  </a:srgbClr>
                </a:solidFill>
              </a:rPr>
              <a:t> </a:t>
            </a:r>
            <a:r>
              <a:rPr lang="it-IT" sz="1900" b="1" dirty="0" err="1">
                <a:solidFill>
                  <a:srgbClr val="E2DFCC">
                    <a:lumMod val="10000"/>
                  </a:srgbClr>
                </a:solidFill>
              </a:rPr>
              <a:t>types</a:t>
            </a:r>
            <a:r>
              <a:rPr lang="it-IT" sz="1900" b="1" dirty="0">
                <a:solidFill>
                  <a:srgbClr val="E2DFCC">
                    <a:lumMod val="10000"/>
                  </a:srgbClr>
                </a:solidFill>
              </a:rPr>
              <a:t> </a:t>
            </a:r>
            <a:r>
              <a:rPr lang="it-IT" sz="1900" dirty="0">
                <a:solidFill>
                  <a:srgbClr val="E2DFCC">
                    <a:lumMod val="10000"/>
                  </a:srgbClr>
                </a:solidFill>
              </a:rPr>
              <a:t>(data, </a:t>
            </a:r>
            <a:r>
              <a:rPr lang="it-IT" sz="1900" dirty="0" err="1">
                <a:solidFill>
                  <a:srgbClr val="E2DFCC">
                    <a:lumMod val="10000"/>
                  </a:srgbClr>
                </a:solidFill>
              </a:rPr>
              <a:t>services</a:t>
            </a:r>
            <a:r>
              <a:rPr lang="it-IT" sz="1900" dirty="0">
                <a:solidFill>
                  <a:srgbClr val="E2DFCC">
                    <a:lumMod val="10000"/>
                  </a:srgbClr>
                </a:solidFill>
              </a:rPr>
              <a:t>, </a:t>
            </a:r>
            <a:r>
              <a:rPr lang="it-IT" sz="1900" dirty="0" err="1">
                <a:solidFill>
                  <a:srgbClr val="E2DFCC">
                    <a:lumMod val="10000"/>
                  </a:srgbClr>
                </a:solidFill>
              </a:rPr>
              <a:t>models</a:t>
            </a:r>
            <a:r>
              <a:rPr lang="it-IT" sz="1900" dirty="0">
                <a:solidFill>
                  <a:srgbClr val="E2DFCC">
                    <a:lumMod val="10000"/>
                  </a:srgbClr>
                </a:solidFill>
              </a:rPr>
              <a:t>, </a:t>
            </a:r>
            <a:r>
              <a:rPr lang="it-IT" sz="1900" dirty="0" err="1">
                <a:solidFill>
                  <a:srgbClr val="E2DFCC">
                    <a:lumMod val="10000"/>
                  </a:srgbClr>
                </a:solidFill>
              </a:rPr>
              <a:t>documents</a:t>
            </a:r>
            <a:r>
              <a:rPr lang="it-IT" sz="1900" dirty="0">
                <a:solidFill>
                  <a:srgbClr val="E2DFCC">
                    <a:lumMod val="10000"/>
                  </a:srgbClr>
                </a:solidFill>
              </a:rPr>
              <a:t>); </a:t>
            </a:r>
            <a:r>
              <a:rPr lang="it-IT" sz="1900" b="1" dirty="0">
                <a:solidFill>
                  <a:srgbClr val="E2DFCC">
                    <a:lumMod val="10000"/>
                  </a:srgbClr>
                </a:solidFill>
              </a:rPr>
              <a:t>Data </a:t>
            </a:r>
            <a:r>
              <a:rPr lang="it-IT" sz="1900" b="1" dirty="0" err="1">
                <a:solidFill>
                  <a:srgbClr val="E2DFCC">
                    <a:lumMod val="10000"/>
                  </a:srgbClr>
                </a:solidFill>
              </a:rPr>
              <a:t>models</a:t>
            </a:r>
            <a:r>
              <a:rPr lang="it-IT" sz="1900" dirty="0">
                <a:solidFill>
                  <a:srgbClr val="E2DFCC">
                    <a:lumMod val="10000"/>
                  </a:srgbClr>
                </a:solidFill>
              </a:rPr>
              <a:t>; </a:t>
            </a:r>
            <a:r>
              <a:rPr lang="it-IT" sz="1900" b="1" dirty="0" err="1">
                <a:solidFill>
                  <a:srgbClr val="E2DFCC">
                    <a:lumMod val="10000"/>
                  </a:srgbClr>
                </a:solidFill>
              </a:rPr>
              <a:t>Protocols</a:t>
            </a:r>
            <a:r>
              <a:rPr lang="it-IT" sz="1900" dirty="0">
                <a:solidFill>
                  <a:srgbClr val="E2DFCC">
                    <a:lumMod val="10000"/>
                  </a:srgbClr>
                </a:solidFill>
              </a:rPr>
              <a:t>; </a:t>
            </a:r>
            <a:r>
              <a:rPr lang="it-IT" sz="1900" b="1" dirty="0" err="1">
                <a:solidFill>
                  <a:srgbClr val="E2DFCC">
                    <a:lumMod val="10000"/>
                  </a:srgbClr>
                </a:solidFill>
              </a:rPr>
              <a:t>Semantics</a:t>
            </a:r>
            <a:r>
              <a:rPr lang="it-IT" sz="1900" dirty="0">
                <a:solidFill>
                  <a:srgbClr val="E2DFCC">
                    <a:lumMod val="10000"/>
                  </a:srgbClr>
                </a:solidFill>
              </a:rPr>
              <a:t>; </a:t>
            </a:r>
            <a:r>
              <a:rPr lang="it-IT" sz="1900" b="1" dirty="0" err="1">
                <a:solidFill>
                  <a:srgbClr val="E2DFCC">
                    <a:lumMod val="10000"/>
                  </a:srgbClr>
                </a:solidFill>
              </a:rPr>
              <a:t>Granularity</a:t>
            </a:r>
            <a:r>
              <a:rPr lang="it-IT" sz="1900" b="1" dirty="0">
                <a:solidFill>
                  <a:srgbClr val="E2DFCC">
                    <a:lumMod val="10000"/>
                  </a:srgbClr>
                </a:solidFill>
              </a:rPr>
              <a:t> </a:t>
            </a:r>
            <a:r>
              <a:rPr lang="it-IT" sz="1900" dirty="0" err="1">
                <a:solidFill>
                  <a:srgbClr val="E2DFCC">
                    <a:lumMod val="10000"/>
                  </a:srgbClr>
                </a:solidFill>
              </a:rPr>
              <a:t>levels</a:t>
            </a:r>
            <a:r>
              <a:rPr lang="it-IT" sz="1900" b="1" dirty="0">
                <a:solidFill>
                  <a:srgbClr val="E2DFCC">
                    <a:lumMod val="10000"/>
                  </a:srgbClr>
                </a:solidFill>
              </a:rPr>
              <a:t>; </a:t>
            </a:r>
            <a:r>
              <a:rPr lang="it-IT" sz="1900" b="1" dirty="0" err="1">
                <a:solidFill>
                  <a:srgbClr val="E2DFCC">
                    <a:lumMod val="10000"/>
                  </a:srgbClr>
                </a:solidFill>
              </a:rPr>
              <a:t>Organizations</a:t>
            </a:r>
            <a:r>
              <a:rPr lang="it-IT" sz="1900" b="1" dirty="0">
                <a:solidFill>
                  <a:srgbClr val="E2DFCC">
                    <a:lumMod val="10000"/>
                  </a:srgbClr>
                </a:solidFill>
              </a:rPr>
              <a:t>; </a:t>
            </a:r>
            <a:r>
              <a:rPr lang="it-IT" sz="1900" b="1" dirty="0" err="1">
                <a:solidFill>
                  <a:srgbClr val="E2DFCC">
                    <a:lumMod val="10000"/>
                  </a:srgbClr>
                </a:solidFill>
              </a:rPr>
              <a:t>Maturity</a:t>
            </a:r>
            <a:r>
              <a:rPr lang="it-IT" sz="1900" b="1" dirty="0">
                <a:solidFill>
                  <a:srgbClr val="E2DFCC">
                    <a:lumMod val="10000"/>
                  </a:srgbClr>
                </a:solidFill>
              </a:rPr>
              <a:t> </a:t>
            </a:r>
            <a:r>
              <a:rPr lang="it-IT" sz="1900" dirty="0" err="1" smtClean="0">
                <a:solidFill>
                  <a:srgbClr val="E2DFCC">
                    <a:lumMod val="10000"/>
                  </a:srgbClr>
                </a:solidFill>
              </a:rPr>
              <a:t>level</a:t>
            </a:r>
            <a:r>
              <a:rPr lang="it-IT" sz="1900" dirty="0" smtClean="0">
                <a:solidFill>
                  <a:srgbClr val="E2DFCC">
                    <a:lumMod val="10000"/>
                  </a:srgbClr>
                </a:solidFill>
              </a:rPr>
              <a:t>, … .</a:t>
            </a:r>
            <a:endParaRPr lang="it-IT" sz="1900" dirty="0" smtClean="0"/>
          </a:p>
          <a:p>
            <a:pPr>
              <a:buSzPct val="65000"/>
            </a:pPr>
            <a:r>
              <a:rPr lang="it-IT" sz="3500" b="1" dirty="0" err="1" smtClean="0">
                <a:solidFill>
                  <a:srgbClr val="0070C0"/>
                </a:solidFill>
                <a:latin typeface="Forte" panose="03060902040502070203" pitchFamily="66" charset="0"/>
                <a:ea typeface="Adobe Gothic Std B" panose="020B0800000000000000" pitchFamily="34" charset="-128"/>
              </a:rPr>
              <a:t>V</a:t>
            </a:r>
            <a:r>
              <a:rPr lang="it-IT" sz="2800" b="1" dirty="0" err="1" smtClean="0">
                <a:solidFill>
                  <a:srgbClr val="0070C0"/>
                </a:solidFill>
                <a:latin typeface="Forte" panose="03060902040502070203" pitchFamily="66" charset="0"/>
                <a:ea typeface="Adobe Gothic Std B" panose="020B0800000000000000" pitchFamily="34" charset="-128"/>
              </a:rPr>
              <a:t>eracity</a:t>
            </a:r>
            <a:r>
              <a:rPr lang="it-IT" sz="2800" b="1" dirty="0" smtClean="0">
                <a:solidFill>
                  <a:srgbClr val="0070C0"/>
                </a:solidFill>
                <a:latin typeface="Forte" panose="03060902040502070203" pitchFamily="66" charset="0"/>
                <a:ea typeface="Adobe Gothic Std B" panose="020B0800000000000000" pitchFamily="34" charset="-128"/>
              </a:rPr>
              <a:t>/</a:t>
            </a:r>
            <a:r>
              <a:rPr lang="it-IT" sz="2800" b="1" dirty="0" err="1" smtClean="0">
                <a:solidFill>
                  <a:srgbClr val="0070C0"/>
                </a:solidFill>
                <a:latin typeface="Forte" panose="03060902040502070203" pitchFamily="66" charset="0"/>
                <a:ea typeface="Adobe Gothic Std B" panose="020B0800000000000000" pitchFamily="34" charset="-128"/>
              </a:rPr>
              <a:t>Validity</a:t>
            </a:r>
            <a:r>
              <a:rPr lang="it-IT" sz="2800" b="1" dirty="0" smtClean="0">
                <a:solidFill>
                  <a:srgbClr val="0070C0"/>
                </a:solidFill>
                <a:latin typeface="Forte" panose="03060902040502070203" pitchFamily="66" charset="0"/>
                <a:ea typeface="Adobe Gothic Std B" panose="020B0800000000000000" pitchFamily="34" charset="-128"/>
              </a:rPr>
              <a:t>/Value: </a:t>
            </a:r>
            <a:r>
              <a:rPr lang="it-IT" sz="1900" b="1" dirty="0">
                <a:solidFill>
                  <a:srgbClr val="E2DFCC">
                    <a:lumMod val="10000"/>
                  </a:srgbClr>
                </a:solidFill>
              </a:rPr>
              <a:t>Evaluation</a:t>
            </a:r>
            <a:r>
              <a:rPr lang="it-IT" sz="1900" dirty="0">
                <a:solidFill>
                  <a:srgbClr val="E2DFCC">
                    <a:lumMod val="10000"/>
                  </a:srgbClr>
                </a:solidFill>
              </a:rPr>
              <a:t> </a:t>
            </a:r>
            <a:r>
              <a:rPr lang="it-IT" sz="1900" dirty="0" err="1">
                <a:solidFill>
                  <a:srgbClr val="E2DFCC">
                    <a:lumMod val="10000"/>
                  </a:srgbClr>
                </a:solidFill>
              </a:rPr>
              <a:t>support</a:t>
            </a:r>
            <a:r>
              <a:rPr lang="it-IT" sz="1900" dirty="0">
                <a:solidFill>
                  <a:srgbClr val="E2DFCC">
                    <a:lumMod val="10000"/>
                  </a:srgbClr>
                </a:solidFill>
              </a:rPr>
              <a:t>, </a:t>
            </a:r>
            <a:r>
              <a:rPr lang="it-IT" sz="1900" b="1" dirty="0" err="1">
                <a:solidFill>
                  <a:srgbClr val="E2DFCC">
                    <a:lumMod val="10000"/>
                  </a:srgbClr>
                </a:solidFill>
              </a:rPr>
              <a:t>Essential</a:t>
            </a:r>
            <a:r>
              <a:rPr lang="it-IT" sz="1900" b="1" dirty="0">
                <a:solidFill>
                  <a:srgbClr val="E2DFCC">
                    <a:lumMod val="10000"/>
                  </a:srgbClr>
                </a:solidFill>
              </a:rPr>
              <a:t> </a:t>
            </a:r>
            <a:r>
              <a:rPr lang="it-IT" sz="1900" b="1" dirty="0" err="1">
                <a:solidFill>
                  <a:srgbClr val="E2DFCC">
                    <a:lumMod val="10000"/>
                  </a:srgbClr>
                </a:solidFill>
              </a:rPr>
              <a:t>Variables</a:t>
            </a:r>
            <a:r>
              <a:rPr lang="it-IT" sz="1900" dirty="0">
                <a:solidFill>
                  <a:srgbClr val="E2DFCC">
                    <a:lumMod val="10000"/>
                  </a:srgbClr>
                </a:solidFill>
              </a:rPr>
              <a:t>, </a:t>
            </a:r>
            <a:r>
              <a:rPr lang="it-IT" sz="1900" dirty="0" err="1">
                <a:solidFill>
                  <a:srgbClr val="E2DFCC">
                    <a:lumMod val="10000"/>
                  </a:srgbClr>
                </a:solidFill>
              </a:rPr>
              <a:t>Discovery</a:t>
            </a:r>
            <a:r>
              <a:rPr lang="it-IT" sz="1900" dirty="0">
                <a:solidFill>
                  <a:srgbClr val="E2DFCC">
                    <a:lumMod val="10000"/>
                  </a:srgbClr>
                </a:solidFill>
              </a:rPr>
              <a:t> </a:t>
            </a:r>
            <a:r>
              <a:rPr lang="it-IT" sz="1900" b="1" dirty="0">
                <a:solidFill>
                  <a:srgbClr val="E2DFCC">
                    <a:lumMod val="10000"/>
                  </a:srgbClr>
                </a:solidFill>
              </a:rPr>
              <a:t>Ranking</a:t>
            </a:r>
            <a:r>
              <a:rPr lang="it-IT" sz="1900" dirty="0">
                <a:solidFill>
                  <a:srgbClr val="E2DFCC">
                    <a:lumMod val="10000"/>
                  </a:srgbClr>
                </a:solidFill>
              </a:rPr>
              <a:t>, User </a:t>
            </a:r>
            <a:r>
              <a:rPr lang="it-IT" sz="1900" b="1" dirty="0" err="1" smtClean="0">
                <a:solidFill>
                  <a:srgbClr val="E2DFCC">
                    <a:lumMod val="10000"/>
                  </a:srgbClr>
                </a:solidFill>
              </a:rPr>
              <a:t>Feedbacks</a:t>
            </a:r>
            <a:r>
              <a:rPr lang="it-IT" sz="1900" b="1" dirty="0" smtClean="0">
                <a:solidFill>
                  <a:srgbClr val="E2DFCC">
                    <a:lumMod val="10000"/>
                  </a:srgbClr>
                </a:solidFill>
              </a:rPr>
              <a:t>, … .</a:t>
            </a:r>
            <a:endParaRPr lang="it-IT" sz="1700" b="1" dirty="0" smtClean="0"/>
          </a:p>
          <a:p>
            <a:pPr marL="355600" indent="-355600">
              <a:buSzPct val="100000"/>
              <a:buFont typeface="Courier New" panose="02070309020205020404" pitchFamily="49" charset="0"/>
              <a:buChar char="o"/>
            </a:pPr>
            <a:r>
              <a:rPr lang="it-IT" sz="3500" b="1" dirty="0" err="1" smtClean="0">
                <a:solidFill>
                  <a:srgbClr val="0070C0"/>
                </a:solidFill>
                <a:latin typeface="Forte" panose="03060902040502070203" pitchFamily="66" charset="0"/>
                <a:ea typeface="Adobe Gothic Std B" panose="020B0800000000000000" pitchFamily="34" charset="-128"/>
              </a:rPr>
              <a:t>V</a:t>
            </a:r>
            <a:r>
              <a:rPr lang="it-IT" sz="2800" b="1" dirty="0" err="1" smtClean="0">
                <a:solidFill>
                  <a:srgbClr val="0070C0"/>
                </a:solidFill>
                <a:latin typeface="Forte" panose="03060902040502070203" pitchFamily="66" charset="0"/>
                <a:ea typeface="Adobe Gothic Std B" panose="020B0800000000000000" pitchFamily="34" charset="-128"/>
              </a:rPr>
              <a:t>elocity</a:t>
            </a:r>
            <a:r>
              <a:rPr lang="it-IT" sz="2800" b="1" dirty="0" smtClean="0">
                <a:solidFill>
                  <a:srgbClr val="0070C0"/>
                </a:solidFill>
                <a:latin typeface="Forte" panose="03060902040502070203" pitchFamily="66" charset="0"/>
                <a:ea typeface="Adobe Gothic Std B" panose="020B0800000000000000" pitchFamily="34" charset="-128"/>
              </a:rPr>
              <a:t>:  </a:t>
            </a:r>
            <a:r>
              <a:rPr lang="en-US" sz="1900" dirty="0" smtClean="0"/>
              <a:t>serve Countries with </a:t>
            </a:r>
            <a:r>
              <a:rPr lang="en-US" sz="1900" b="1" dirty="0"/>
              <a:t>limited </a:t>
            </a:r>
            <a:r>
              <a:rPr lang="en-US" sz="1900" b="1" dirty="0" smtClean="0"/>
              <a:t>Internet access</a:t>
            </a:r>
            <a:r>
              <a:rPr lang="en-US" sz="1900" dirty="0"/>
              <a:t>, </a:t>
            </a:r>
            <a:r>
              <a:rPr lang="en-US" sz="1900" b="1" dirty="0"/>
              <a:t>Fast Discovery  &amp; </a:t>
            </a:r>
            <a:r>
              <a:rPr lang="en-US" sz="1900" b="1" dirty="0" smtClean="0"/>
              <a:t>Access</a:t>
            </a:r>
            <a:r>
              <a:rPr lang="en-US" sz="1900" dirty="0"/>
              <a:t>, Data </a:t>
            </a:r>
            <a:r>
              <a:rPr lang="en-US" sz="1900" dirty="0" smtClean="0"/>
              <a:t>Transformation and Analytics</a:t>
            </a:r>
            <a:endParaRPr lang="en-US" sz="1900" dirty="0"/>
          </a:p>
          <a:p>
            <a:pPr marL="21812" indent="-202406">
              <a:buSzPct val="100000"/>
              <a:buFont typeface="Courier New" panose="02070309020205020404" pitchFamily="49" charset="0"/>
              <a:buChar char="o"/>
            </a:pPr>
            <a:r>
              <a:rPr lang="it-IT" sz="2800" b="1" dirty="0" smtClean="0">
                <a:solidFill>
                  <a:srgbClr val="0070C0"/>
                </a:solidFill>
                <a:latin typeface="Forte" panose="03060902040502070203" pitchFamily="66" charset="0"/>
                <a:ea typeface="Adobe Gothic Std B" panose="020B0800000000000000" pitchFamily="34" charset="-128"/>
              </a:rPr>
              <a:t> </a:t>
            </a:r>
            <a:r>
              <a:rPr lang="it-IT" sz="3500" b="1" dirty="0" err="1" smtClean="0">
                <a:solidFill>
                  <a:srgbClr val="0070C0"/>
                </a:solidFill>
                <a:latin typeface="Forte" panose="03060902040502070203" pitchFamily="66" charset="0"/>
                <a:ea typeface="Adobe Gothic Std B" panose="020B0800000000000000" pitchFamily="34" charset="-128"/>
              </a:rPr>
              <a:t>V</a:t>
            </a:r>
            <a:r>
              <a:rPr lang="it-IT" sz="2800" b="1" dirty="0" err="1" smtClean="0">
                <a:solidFill>
                  <a:srgbClr val="0070C0"/>
                </a:solidFill>
                <a:latin typeface="Forte" panose="03060902040502070203" pitchFamily="66" charset="0"/>
                <a:ea typeface="Adobe Gothic Std B" panose="020B0800000000000000" pitchFamily="34" charset="-128"/>
              </a:rPr>
              <a:t>isualization</a:t>
            </a:r>
            <a:r>
              <a:rPr lang="it-IT" sz="2800" b="1" dirty="0" smtClean="0">
                <a:solidFill>
                  <a:srgbClr val="0070C0"/>
                </a:solidFill>
                <a:latin typeface="Forte" panose="03060902040502070203" pitchFamily="66" charset="0"/>
                <a:ea typeface="Adobe Gothic Std B" panose="020B0800000000000000" pitchFamily="34" charset="-128"/>
              </a:rPr>
              <a:t>: </a:t>
            </a:r>
            <a:r>
              <a:rPr lang="it-IT" sz="1900" b="1" dirty="0" smtClean="0"/>
              <a:t>Preview</a:t>
            </a:r>
            <a:r>
              <a:rPr lang="it-IT" sz="1900" dirty="0" smtClean="0"/>
              <a:t>, </a:t>
            </a:r>
            <a:r>
              <a:rPr lang="it-IT" sz="1900" b="1" dirty="0" err="1" smtClean="0"/>
              <a:t>Tiling</a:t>
            </a:r>
            <a:r>
              <a:rPr lang="it-IT" sz="1900" dirty="0" smtClean="0"/>
              <a:t> </a:t>
            </a:r>
            <a:r>
              <a:rPr lang="it-IT" sz="1900" dirty="0" err="1" smtClean="0"/>
              <a:t>services</a:t>
            </a:r>
            <a:r>
              <a:rPr lang="it-IT" sz="1900" dirty="0" smtClean="0"/>
              <a:t>, </a:t>
            </a:r>
            <a:r>
              <a:rPr lang="it-IT" sz="1900" dirty="0" err="1" smtClean="0"/>
              <a:t>visual</a:t>
            </a:r>
            <a:r>
              <a:rPr lang="it-IT" sz="1900" dirty="0" smtClean="0"/>
              <a:t> </a:t>
            </a:r>
            <a:r>
              <a:rPr lang="it-IT" sz="1900" dirty="0" err="1" smtClean="0"/>
              <a:t>exploration</a:t>
            </a:r>
            <a:r>
              <a:rPr lang="it-IT" sz="1900" dirty="0" smtClean="0"/>
              <a:t>, … .</a:t>
            </a:r>
            <a:endParaRPr lang="it-IT" sz="1900" dirty="0"/>
          </a:p>
          <a:p>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21" y="1645921"/>
            <a:ext cx="9155621" cy="5212080"/>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4">
            <a:clrChange>
              <a:clrFrom>
                <a:srgbClr val="FFFFFF"/>
              </a:clrFrom>
              <a:clrTo>
                <a:srgbClr val="FFFFFF">
                  <a:alpha val="0"/>
                </a:srgbClr>
              </a:clrTo>
            </a:clrChange>
          </a:blip>
          <a:stretch>
            <a:fillRect/>
          </a:stretch>
        </p:blipFill>
        <p:spPr>
          <a:xfrm>
            <a:off x="930698" y="5719837"/>
            <a:ext cx="767929" cy="1139235"/>
          </a:xfrm>
          <a:prstGeom prst="rect">
            <a:avLst/>
          </a:prstGeom>
        </p:spPr>
      </p:pic>
      <p:pic>
        <p:nvPicPr>
          <p:cNvPr id="10" name="Immagine 9"/>
          <p:cNvPicPr>
            <a:picLocks noChangeAspect="1"/>
          </p:cNvPicPr>
          <p:nvPr/>
        </p:nvPicPr>
        <p:blipFill>
          <a:blip r:embed="rId4">
            <a:clrChange>
              <a:clrFrom>
                <a:srgbClr val="FFFFFF"/>
              </a:clrFrom>
              <a:clrTo>
                <a:srgbClr val="FFFFFF">
                  <a:alpha val="0"/>
                </a:srgbClr>
              </a:clrTo>
            </a:clrChange>
          </a:blip>
          <a:stretch>
            <a:fillRect/>
          </a:stretch>
        </p:blipFill>
        <p:spPr>
          <a:xfrm>
            <a:off x="3743010" y="5717083"/>
            <a:ext cx="767929" cy="1139235"/>
          </a:xfrm>
          <a:prstGeom prst="rect">
            <a:avLst/>
          </a:prstGeom>
        </p:spPr>
      </p:pic>
      <p:pic>
        <p:nvPicPr>
          <p:cNvPr id="11" name="Immagine 10"/>
          <p:cNvPicPr>
            <a:picLocks noChangeAspect="1"/>
          </p:cNvPicPr>
          <p:nvPr/>
        </p:nvPicPr>
        <p:blipFill>
          <a:blip r:embed="rId4">
            <a:clrChange>
              <a:clrFrom>
                <a:srgbClr val="FFFFFF"/>
              </a:clrFrom>
              <a:clrTo>
                <a:srgbClr val="FFFFFF">
                  <a:alpha val="0"/>
                </a:srgbClr>
              </a:clrTo>
            </a:clrChange>
          </a:blip>
          <a:stretch>
            <a:fillRect/>
          </a:stretch>
        </p:blipFill>
        <p:spPr>
          <a:xfrm>
            <a:off x="6343970" y="5749246"/>
            <a:ext cx="767929" cy="1139235"/>
          </a:xfrm>
          <a:prstGeom prst="rect">
            <a:avLst/>
          </a:prstGeom>
        </p:spPr>
      </p:pic>
      <p:pic>
        <p:nvPicPr>
          <p:cNvPr id="13" name="Immagine 12"/>
          <p:cNvPicPr>
            <a:picLocks noChangeAspect="1"/>
          </p:cNvPicPr>
          <p:nvPr/>
        </p:nvPicPr>
        <p:blipFill>
          <a:blip r:embed="rId5">
            <a:clrChange>
              <a:clrFrom>
                <a:srgbClr val="FFFFFF"/>
              </a:clrFrom>
              <a:clrTo>
                <a:srgbClr val="FFFFFF">
                  <a:alpha val="0"/>
                </a:srgbClr>
              </a:clrTo>
            </a:clrChange>
          </a:blip>
          <a:stretch>
            <a:fillRect/>
          </a:stretch>
        </p:blipFill>
        <p:spPr>
          <a:xfrm>
            <a:off x="8294544" y="5706347"/>
            <a:ext cx="919913" cy="1225032"/>
          </a:xfrm>
          <a:prstGeom prst="rect">
            <a:avLst/>
          </a:prstGeom>
        </p:spPr>
      </p:pic>
    </p:spTree>
    <p:extLst>
      <p:ext uri="{BB962C8B-B14F-4D97-AF65-F5344CB8AC3E}">
        <p14:creationId xmlns:p14="http://schemas.microsoft.com/office/powerpoint/2010/main" val="93631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p:cNvPicPr>
            <a:picLocks noChangeAspect="1"/>
          </p:cNvPicPr>
          <p:nvPr/>
        </p:nvPicPr>
        <p:blipFill>
          <a:blip r:embed="rId2">
            <a:clrChange>
              <a:clrFrom>
                <a:srgbClr val="FFFFFF"/>
              </a:clrFrom>
              <a:clrTo>
                <a:srgbClr val="FFFFFF">
                  <a:alpha val="0"/>
                </a:srgbClr>
              </a:clrTo>
            </a:clrChange>
          </a:blip>
          <a:stretch>
            <a:fillRect/>
          </a:stretch>
        </p:blipFill>
        <p:spPr>
          <a:xfrm>
            <a:off x="5421457" y="3452987"/>
            <a:ext cx="4019550" cy="2857500"/>
          </a:xfrm>
          <a:prstGeom prst="rect">
            <a:avLst/>
          </a:prstGeom>
        </p:spPr>
      </p:pic>
      <p:pic>
        <p:nvPicPr>
          <p:cNvPr id="9" name="Immagine 8"/>
          <p:cNvPicPr>
            <a:picLocks noChangeAspect="1"/>
          </p:cNvPicPr>
          <p:nvPr/>
        </p:nvPicPr>
        <p:blipFill rotWithShape="1">
          <a:blip r:embed="rId3">
            <a:extLst>
              <a:ext uri="{28A0092B-C50C-407E-A947-70E740481C1C}">
                <a14:useLocalDpi xmlns:a14="http://schemas.microsoft.com/office/drawing/2010/main" val="0"/>
              </a:ext>
            </a:extLst>
          </a:blip>
          <a:srcRect b="19225"/>
          <a:stretch/>
        </p:blipFill>
        <p:spPr>
          <a:xfrm>
            <a:off x="116183" y="3009243"/>
            <a:ext cx="3717333" cy="3002678"/>
          </a:xfrm>
          <a:prstGeom prst="rect">
            <a:avLst/>
          </a:prstGeom>
        </p:spPr>
      </p:pic>
      <p:pic>
        <p:nvPicPr>
          <p:cNvPr id="171" name="Immagine 170"/>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8143" y="-285487"/>
            <a:ext cx="3101662" cy="1576113"/>
          </a:xfrm>
          <a:prstGeom prst="rect">
            <a:avLst/>
          </a:prstGeom>
        </p:spPr>
      </p:pic>
      <p:pic>
        <p:nvPicPr>
          <p:cNvPr id="170" name="Immagine 1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65" y="-204372"/>
            <a:ext cx="3227525" cy="1640070"/>
          </a:xfrm>
          <a:prstGeom prst="rect">
            <a:avLst/>
          </a:prstGeom>
        </p:spPr>
      </p:pic>
      <p:grpSp>
        <p:nvGrpSpPr>
          <p:cNvPr id="156" name="Gruppo 155"/>
          <p:cNvGrpSpPr/>
          <p:nvPr/>
        </p:nvGrpSpPr>
        <p:grpSpPr>
          <a:xfrm>
            <a:off x="7371053" y="3713068"/>
            <a:ext cx="1094854" cy="1207502"/>
            <a:chOff x="7138988" y="3759215"/>
            <a:chExt cx="783951" cy="914200"/>
          </a:xfrm>
        </p:grpSpPr>
        <p:grpSp>
          <p:nvGrpSpPr>
            <p:cNvPr id="158" name="Gruppo 157"/>
            <p:cNvGrpSpPr/>
            <p:nvPr/>
          </p:nvGrpSpPr>
          <p:grpSpPr>
            <a:xfrm>
              <a:off x="7138988" y="3759215"/>
              <a:ext cx="783951" cy="392552"/>
              <a:chOff x="7970292" y="-1149210"/>
              <a:chExt cx="1045268" cy="523402"/>
            </a:xfrm>
          </p:grpSpPr>
          <p:sp>
            <p:nvSpPr>
              <p:cNvPr id="161" name="Fumetto 3 160"/>
              <p:cNvSpPr/>
              <p:nvPr/>
            </p:nvSpPr>
            <p:spPr>
              <a:xfrm>
                <a:off x="8033655" y="-1149210"/>
                <a:ext cx="884613" cy="523402"/>
              </a:xfrm>
              <a:prstGeom prst="wedgeEllipseCallout">
                <a:avLst>
                  <a:gd name="adj1" fmla="val 16630"/>
                  <a:gd name="adj2" fmla="val 97223"/>
                </a:avLst>
              </a:prstGeom>
              <a:solidFill>
                <a:srgbClr val="D7D447">
                  <a:lumMod val="75000"/>
                </a:srgbClr>
              </a:solidFill>
              <a:ln w="19050" cap="flat" cmpd="sng" algn="ctr">
                <a:solidFill>
                  <a:srgbClr val="002060"/>
                </a:solidFill>
                <a:prstDash val="solid"/>
              </a:ln>
              <a:effectLst/>
            </p:spPr>
            <p:txBody>
              <a:bodyPr rtlCol="0" anchor="ctr"/>
              <a:lstStyle/>
              <a:p>
                <a:pPr algn="ctr">
                  <a:defRPr/>
                </a:pPr>
                <a:endParaRPr lang="en-US" sz="1350" kern="0">
                  <a:solidFill>
                    <a:srgbClr val="FFFFFF"/>
                  </a:solidFill>
                  <a:latin typeface="Corbel" panose="020B0503020204020204"/>
                </a:endParaRPr>
              </a:p>
            </p:txBody>
          </p:sp>
          <p:sp>
            <p:nvSpPr>
              <p:cNvPr id="162" name="CasellaDiTesto 161"/>
              <p:cNvSpPr txBox="1"/>
              <p:nvPr/>
            </p:nvSpPr>
            <p:spPr>
              <a:xfrm>
                <a:off x="7970292" y="-1029337"/>
                <a:ext cx="1045268" cy="310690"/>
              </a:xfrm>
              <a:prstGeom prst="rect">
                <a:avLst/>
              </a:prstGeom>
              <a:noFill/>
            </p:spPr>
            <p:txBody>
              <a:bodyPr wrap="square" rtlCol="0">
                <a:spAutoFit/>
              </a:bodyPr>
              <a:lstStyle/>
              <a:p>
                <a:pPr algn="ctr">
                  <a:defRPr/>
                </a:pPr>
                <a:r>
                  <a:rPr lang="it-IT" sz="1400" b="1" kern="0" dirty="0">
                    <a:solidFill>
                      <a:srgbClr val="FFFFFF"/>
                    </a:solidFill>
                    <a:effectLst>
                      <a:outerShdw blurRad="38100" dist="38100" dir="2700000" algn="tl">
                        <a:srgbClr val="000000">
                          <a:alpha val="43137"/>
                        </a:srgbClr>
                      </a:outerShdw>
                    </a:effectLst>
                    <a:latin typeface="Corbel" panose="020B0503020204020204"/>
                  </a:rPr>
                  <a:t>Data Server</a:t>
                </a:r>
                <a:endParaRPr lang="en-US" sz="1400" b="1" kern="0" dirty="0">
                  <a:solidFill>
                    <a:srgbClr val="FFFFFF"/>
                  </a:solidFill>
                  <a:effectLst>
                    <a:outerShdw blurRad="38100" dist="38100" dir="2700000" algn="tl">
                      <a:srgbClr val="000000">
                        <a:alpha val="43137"/>
                      </a:srgbClr>
                    </a:outerShdw>
                  </a:effectLst>
                  <a:latin typeface="Corbel" panose="020B0503020204020204"/>
                </a:endParaRPr>
              </a:p>
            </p:txBody>
          </p:sp>
        </p:grpSp>
        <p:pic>
          <p:nvPicPr>
            <p:cNvPr id="159" name="Immagine 158"/>
            <p:cNvPicPr>
              <a:picLocks noChangeAspect="1"/>
            </p:cNvPicPr>
            <p:nvPr/>
          </p:nvPicPr>
          <p:blipFill>
            <a:blip r:embed="rId5">
              <a:clrChange>
                <a:clrFrom>
                  <a:srgbClr val="FFFFFF"/>
                </a:clrFrom>
                <a:clrTo>
                  <a:srgbClr val="FFFFFF">
                    <a:alpha val="0"/>
                  </a:srgbClr>
                </a:clrTo>
              </a:clrChange>
            </a:blip>
            <a:stretch>
              <a:fillRect/>
            </a:stretch>
          </p:blipFill>
          <p:spPr>
            <a:xfrm>
              <a:off x="7606136" y="4218590"/>
              <a:ext cx="295409" cy="419365"/>
            </a:xfrm>
            <a:prstGeom prst="rect">
              <a:avLst/>
            </a:prstGeom>
          </p:spPr>
        </p:pic>
        <p:pic>
          <p:nvPicPr>
            <p:cNvPr id="160" name="Immagine 15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3948" y="4392618"/>
              <a:ext cx="267490" cy="280797"/>
            </a:xfrm>
            <a:prstGeom prst="rect">
              <a:avLst/>
            </a:prstGeom>
          </p:spPr>
        </p:pic>
      </p:grpSp>
      <p:grpSp>
        <p:nvGrpSpPr>
          <p:cNvPr id="141" name="Gruppo 140"/>
          <p:cNvGrpSpPr/>
          <p:nvPr/>
        </p:nvGrpSpPr>
        <p:grpSpPr>
          <a:xfrm>
            <a:off x="-38442" y="3488865"/>
            <a:ext cx="1260689" cy="1276179"/>
            <a:chOff x="660975" y="3569577"/>
            <a:chExt cx="767513" cy="886812"/>
          </a:xfrm>
        </p:grpSpPr>
        <p:grpSp>
          <p:nvGrpSpPr>
            <p:cNvPr id="149" name="Gruppo 148"/>
            <p:cNvGrpSpPr/>
            <p:nvPr/>
          </p:nvGrpSpPr>
          <p:grpSpPr>
            <a:xfrm>
              <a:off x="660975" y="3569577"/>
              <a:ext cx="767512" cy="380792"/>
              <a:chOff x="6353898" y="-787888"/>
              <a:chExt cx="1045268" cy="523402"/>
            </a:xfrm>
            <a:solidFill>
              <a:srgbClr val="F4823C"/>
            </a:solidFill>
          </p:grpSpPr>
          <p:sp>
            <p:nvSpPr>
              <p:cNvPr id="152" name="Fumetto 3 151"/>
              <p:cNvSpPr/>
              <p:nvPr/>
            </p:nvSpPr>
            <p:spPr>
              <a:xfrm>
                <a:off x="6445787" y="-787888"/>
                <a:ext cx="884613" cy="523402"/>
              </a:xfrm>
              <a:prstGeom prst="wedgeEllipseCallout">
                <a:avLst>
                  <a:gd name="adj1" fmla="val 16630"/>
                  <a:gd name="adj2" fmla="val 97223"/>
                </a:avLst>
              </a:prstGeom>
              <a:grpFill/>
              <a:ln w="19050" cap="flat" cmpd="sng" algn="ctr">
                <a:solidFill>
                  <a:srgbClr val="C00000"/>
                </a:solidFill>
                <a:prstDash val="solid"/>
              </a:ln>
              <a:effectLst/>
            </p:spPr>
            <p:txBody>
              <a:bodyPr rtlCol="0" anchor="ctr"/>
              <a:lstStyle/>
              <a:p>
                <a:pPr algn="ctr">
                  <a:defRPr/>
                </a:pPr>
                <a:endParaRPr lang="en-US" kern="0">
                  <a:solidFill>
                    <a:srgbClr val="FFFFFF"/>
                  </a:solidFill>
                  <a:latin typeface="Corbel" panose="020B0503020204020204"/>
                </a:endParaRPr>
              </a:p>
            </p:txBody>
          </p:sp>
          <p:sp>
            <p:nvSpPr>
              <p:cNvPr id="153" name="CasellaDiTesto 152"/>
              <p:cNvSpPr txBox="1"/>
              <p:nvPr/>
            </p:nvSpPr>
            <p:spPr>
              <a:xfrm>
                <a:off x="6353898" y="-681075"/>
                <a:ext cx="1045268" cy="293970"/>
              </a:xfrm>
              <a:prstGeom prst="rect">
                <a:avLst/>
              </a:prstGeom>
              <a:noFill/>
              <a:ln>
                <a:noFill/>
              </a:ln>
            </p:spPr>
            <p:txBody>
              <a:bodyPr wrap="square" rtlCol="0">
                <a:spAutoFit/>
              </a:bodyPr>
              <a:lstStyle/>
              <a:p>
                <a:pPr algn="ctr">
                  <a:defRPr/>
                </a:pPr>
                <a:r>
                  <a:rPr lang="it-IT" sz="1400" b="1" kern="0" dirty="0">
                    <a:solidFill>
                      <a:srgbClr val="FFFFFF"/>
                    </a:solidFill>
                    <a:effectLst>
                      <a:outerShdw blurRad="38100" dist="38100" dir="2700000" algn="tl">
                        <a:srgbClr val="000000">
                          <a:alpha val="43137"/>
                        </a:srgbClr>
                      </a:outerShdw>
                    </a:effectLst>
                    <a:latin typeface="Corbel" panose="020B0503020204020204"/>
                  </a:rPr>
                  <a:t>Data Server</a:t>
                </a:r>
                <a:endParaRPr lang="en-US" sz="1400" b="1" kern="0" dirty="0">
                  <a:solidFill>
                    <a:srgbClr val="FFFFFF"/>
                  </a:solidFill>
                  <a:effectLst>
                    <a:outerShdw blurRad="38100" dist="38100" dir="2700000" algn="tl">
                      <a:srgbClr val="000000">
                        <a:alpha val="43137"/>
                      </a:srgbClr>
                    </a:outerShdw>
                  </a:effectLst>
                  <a:latin typeface="Corbel" panose="020B0503020204020204"/>
                </a:endParaRPr>
              </a:p>
            </p:txBody>
          </p:sp>
        </p:grpSp>
        <p:pic>
          <p:nvPicPr>
            <p:cNvPr id="150" name="Immagine 149"/>
            <p:cNvPicPr>
              <a:picLocks noChangeAspect="1"/>
            </p:cNvPicPr>
            <p:nvPr/>
          </p:nvPicPr>
          <p:blipFill>
            <a:blip r:embed="rId5">
              <a:clrChange>
                <a:clrFrom>
                  <a:srgbClr val="FFFFFF"/>
                </a:clrFrom>
                <a:clrTo>
                  <a:srgbClr val="FFFFFF">
                    <a:alpha val="0"/>
                  </a:srgbClr>
                </a:clrTo>
              </a:clrChange>
            </a:blip>
            <a:stretch>
              <a:fillRect/>
            </a:stretch>
          </p:blipFill>
          <p:spPr>
            <a:xfrm>
              <a:off x="1139273" y="4015189"/>
              <a:ext cx="289215" cy="406802"/>
            </a:xfrm>
            <a:prstGeom prst="rect">
              <a:avLst/>
            </a:prstGeom>
          </p:spPr>
        </p:pic>
        <p:pic>
          <p:nvPicPr>
            <p:cNvPr id="151" name="Immagine 150"/>
            <p:cNvPicPr>
              <a:picLocks noChangeAspect="1"/>
            </p:cNvPicPr>
            <p:nvPr/>
          </p:nvPicPr>
          <p:blipFill>
            <a:blip r:embed="rId6" cstate="print">
              <a:duotone>
                <a:prstClr val="black"/>
                <a:srgbClr val="70AD47">
                  <a:tint val="45000"/>
                  <a:satMod val="400000"/>
                </a:srgbClr>
              </a:duotone>
              <a:extLst>
                <a:ext uri="{28A0092B-C50C-407E-A947-70E740481C1C}">
                  <a14:useLocalDpi xmlns:a14="http://schemas.microsoft.com/office/drawing/2010/main" val="0"/>
                </a:ext>
              </a:extLst>
            </a:blip>
            <a:stretch>
              <a:fillRect/>
            </a:stretch>
          </p:blipFill>
          <p:spPr>
            <a:xfrm>
              <a:off x="990276" y="4184004"/>
              <a:ext cx="261881" cy="272385"/>
            </a:xfrm>
            <a:prstGeom prst="rect">
              <a:avLst/>
            </a:prstGeom>
          </p:spPr>
        </p:pic>
      </p:grpSp>
      <p:sp>
        <p:nvSpPr>
          <p:cNvPr id="142" name="Ovale 141"/>
          <p:cNvSpPr/>
          <p:nvPr/>
        </p:nvSpPr>
        <p:spPr>
          <a:xfrm>
            <a:off x="4428697" y="2489790"/>
            <a:ext cx="434522" cy="389545"/>
          </a:xfrm>
          <a:prstGeom prst="ellipse">
            <a:avLst/>
          </a:prstGeom>
          <a:solidFill>
            <a:srgbClr val="FFFFFF"/>
          </a:solidFill>
          <a:ln w="19050" cap="flat" cmpd="sng" algn="ctr">
            <a:solidFill>
              <a:srgbClr val="FFFFFF"/>
            </a:solidFill>
            <a:prstDash val="solid"/>
          </a:ln>
          <a:effectLst/>
        </p:spPr>
        <p:txBody>
          <a:bodyPr rtlCol="0" anchor="ctr"/>
          <a:lstStyle/>
          <a:p>
            <a:pPr algn="ctr">
              <a:defRPr/>
            </a:pPr>
            <a:endParaRPr lang="en-US" sz="1500" kern="0">
              <a:solidFill>
                <a:srgbClr val="FFFFFF"/>
              </a:solidFill>
              <a:latin typeface="Corbel" panose="020B0503020204020204"/>
            </a:endParaRPr>
          </a:p>
        </p:txBody>
      </p:sp>
      <p:pic>
        <p:nvPicPr>
          <p:cNvPr id="6" name="Immagine 5"/>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824973" y="-399548"/>
            <a:ext cx="3857415" cy="1960149"/>
          </a:xfrm>
          <a:prstGeom prst="rect">
            <a:avLst/>
          </a:prstGeom>
        </p:spPr>
      </p:pic>
      <p:grpSp>
        <p:nvGrpSpPr>
          <p:cNvPr id="117" name="Gruppo 116"/>
          <p:cNvGrpSpPr/>
          <p:nvPr/>
        </p:nvGrpSpPr>
        <p:grpSpPr>
          <a:xfrm>
            <a:off x="4358207" y="344263"/>
            <a:ext cx="4171998" cy="2734259"/>
            <a:chOff x="2850504" y="4183781"/>
            <a:chExt cx="4171998" cy="2734259"/>
          </a:xfrm>
        </p:grpSpPr>
        <p:pic>
          <p:nvPicPr>
            <p:cNvPr id="123" name="Immagine 122"/>
            <p:cNvPicPr>
              <a:picLocks noChangeAspect="1"/>
            </p:cNvPicPr>
            <p:nvPr/>
          </p:nvPicPr>
          <p:blipFill>
            <a:blip r:embed="rId7">
              <a:clrChange>
                <a:clrFrom>
                  <a:srgbClr val="FF0000"/>
                </a:clrFrom>
                <a:clrTo>
                  <a:srgbClr val="FF0000">
                    <a:alpha val="0"/>
                  </a:srgbClr>
                </a:clrTo>
              </a:clrChange>
            </a:blip>
            <a:stretch>
              <a:fillRect/>
            </a:stretch>
          </p:blipFill>
          <p:spPr>
            <a:xfrm>
              <a:off x="2850504" y="4183781"/>
              <a:ext cx="4171998" cy="2734259"/>
            </a:xfrm>
            <a:prstGeom prst="rect">
              <a:avLst/>
            </a:prstGeom>
          </p:spPr>
        </p:pic>
        <p:pic>
          <p:nvPicPr>
            <p:cNvPr id="124" name="Immagine 123"/>
            <p:cNvPicPr>
              <a:picLocks noChangeAspect="1"/>
            </p:cNvPicPr>
            <p:nvPr/>
          </p:nvPicPr>
          <p:blipFill>
            <a:blip r:embed="rId8"/>
            <a:stretch>
              <a:fillRect/>
            </a:stretch>
          </p:blipFill>
          <p:spPr>
            <a:xfrm>
              <a:off x="3825738" y="5408576"/>
              <a:ext cx="2314777" cy="980534"/>
            </a:xfrm>
            <a:prstGeom prst="rect">
              <a:avLst/>
            </a:prstGeom>
          </p:spPr>
        </p:pic>
      </p:grpSp>
      <p:pic>
        <p:nvPicPr>
          <p:cNvPr id="5" name="Immagine 4"/>
          <p:cNvPicPr>
            <a:picLocks noChangeAspect="1"/>
          </p:cNvPicPr>
          <p:nvPr/>
        </p:nvPicPr>
        <p:blipFill>
          <a:blip r:embed="rId9"/>
          <a:stretch>
            <a:fillRect/>
          </a:stretch>
        </p:blipFill>
        <p:spPr>
          <a:xfrm>
            <a:off x="2977228" y="518387"/>
            <a:ext cx="995763" cy="569965"/>
          </a:xfrm>
          <a:prstGeom prst="rect">
            <a:avLst/>
          </a:prstGeom>
        </p:spPr>
      </p:pic>
      <p:sp>
        <p:nvSpPr>
          <p:cNvPr id="267" name="Ovale 266"/>
          <p:cNvSpPr/>
          <p:nvPr/>
        </p:nvSpPr>
        <p:spPr>
          <a:xfrm>
            <a:off x="3621257" y="2488085"/>
            <a:ext cx="385648" cy="412591"/>
          </a:xfrm>
          <a:prstGeom prst="ellipse">
            <a:avLst/>
          </a:prstGeom>
          <a:solidFill>
            <a:srgbClr val="FFFFFF"/>
          </a:solidFill>
          <a:ln w="19050" cap="flat" cmpd="sng" algn="ctr">
            <a:solidFill>
              <a:srgbClr val="FFFFFF"/>
            </a:solidFill>
            <a:prstDash val="solid"/>
          </a:ln>
          <a:effectLst/>
        </p:spPr>
        <p:txBody>
          <a:bodyPr rtlCol="0" anchor="ctr"/>
          <a:lstStyle/>
          <a:p>
            <a:pPr algn="ctr">
              <a:defRPr/>
            </a:pPr>
            <a:endParaRPr lang="en-US" sz="1500" kern="0">
              <a:solidFill>
                <a:srgbClr val="FFFFFF"/>
              </a:solidFill>
              <a:latin typeface="Corbel" panose="020B0503020204020204"/>
            </a:endParaRPr>
          </a:p>
        </p:txBody>
      </p:sp>
      <p:sp>
        <p:nvSpPr>
          <p:cNvPr id="268" name="Ovale 267"/>
          <p:cNvSpPr/>
          <p:nvPr/>
        </p:nvSpPr>
        <p:spPr>
          <a:xfrm>
            <a:off x="4428697" y="2489790"/>
            <a:ext cx="434522" cy="389545"/>
          </a:xfrm>
          <a:prstGeom prst="ellipse">
            <a:avLst/>
          </a:prstGeom>
          <a:solidFill>
            <a:srgbClr val="FFFFFF"/>
          </a:solidFill>
          <a:ln w="19050" cap="flat" cmpd="sng" algn="ctr">
            <a:solidFill>
              <a:srgbClr val="FFFFFF"/>
            </a:solidFill>
            <a:prstDash val="solid"/>
          </a:ln>
          <a:effectLst/>
        </p:spPr>
        <p:txBody>
          <a:bodyPr rtlCol="0" anchor="ctr"/>
          <a:lstStyle/>
          <a:p>
            <a:pPr algn="ctr">
              <a:defRPr/>
            </a:pPr>
            <a:endParaRPr lang="en-US" sz="1500" kern="0">
              <a:solidFill>
                <a:srgbClr val="FFFFFF"/>
              </a:solidFill>
              <a:latin typeface="Corbel" panose="020B0503020204020204"/>
            </a:endParaRPr>
          </a:p>
        </p:txBody>
      </p:sp>
      <p:sp>
        <p:nvSpPr>
          <p:cNvPr id="269" name="Ovale 268"/>
          <p:cNvSpPr/>
          <p:nvPr/>
        </p:nvSpPr>
        <p:spPr>
          <a:xfrm>
            <a:off x="5326008" y="2488085"/>
            <a:ext cx="385648" cy="389545"/>
          </a:xfrm>
          <a:prstGeom prst="ellipse">
            <a:avLst/>
          </a:prstGeom>
          <a:solidFill>
            <a:srgbClr val="FFFFFF"/>
          </a:solidFill>
          <a:ln w="19050" cap="flat" cmpd="sng" algn="ctr">
            <a:solidFill>
              <a:srgbClr val="FFFFFF"/>
            </a:solidFill>
            <a:prstDash val="solid"/>
          </a:ln>
          <a:effectLst/>
        </p:spPr>
        <p:txBody>
          <a:bodyPr rtlCol="0" anchor="ctr"/>
          <a:lstStyle/>
          <a:p>
            <a:pPr algn="ctr">
              <a:defRPr/>
            </a:pPr>
            <a:endParaRPr lang="en-US" sz="1500" kern="0">
              <a:solidFill>
                <a:srgbClr val="FFFFFF"/>
              </a:solidFill>
              <a:latin typeface="Corbel" panose="020B0503020204020204"/>
            </a:endParaRPr>
          </a:p>
        </p:txBody>
      </p:sp>
      <p:grpSp>
        <p:nvGrpSpPr>
          <p:cNvPr id="10" name="Gruppo 9"/>
          <p:cNvGrpSpPr/>
          <p:nvPr/>
        </p:nvGrpSpPr>
        <p:grpSpPr>
          <a:xfrm>
            <a:off x="1480427" y="1049808"/>
            <a:ext cx="5801542" cy="4501243"/>
            <a:chOff x="1469917" y="1049808"/>
            <a:chExt cx="5801542" cy="4501243"/>
          </a:xfrm>
        </p:grpSpPr>
        <p:pic>
          <p:nvPicPr>
            <p:cNvPr id="266" name="Immagine 265"/>
            <p:cNvPicPr>
              <a:picLocks noChangeAspect="1"/>
            </p:cNvPicPr>
            <p:nvPr/>
          </p:nvPicPr>
          <p:blipFill>
            <a:blip r:embed="rId7">
              <a:clrChange>
                <a:clrFrom>
                  <a:srgbClr val="FF0000"/>
                </a:clrFrom>
                <a:clrTo>
                  <a:srgbClr val="FF0000">
                    <a:alpha val="0"/>
                  </a:srgbClr>
                </a:clrTo>
              </a:clrChange>
              <a:duotone>
                <a:srgbClr val="4472C4">
                  <a:shade val="45000"/>
                  <a:satMod val="135000"/>
                </a:srgbClr>
                <a:prstClr val="white"/>
              </a:duotone>
            </a:blip>
            <a:stretch>
              <a:fillRect/>
            </a:stretch>
          </p:blipFill>
          <p:spPr>
            <a:xfrm>
              <a:off x="1469917" y="1049808"/>
              <a:ext cx="5801542" cy="4501243"/>
            </a:xfrm>
            <a:prstGeom prst="rect">
              <a:avLst/>
            </a:prstGeom>
          </p:spPr>
        </p:pic>
        <p:grpSp>
          <p:nvGrpSpPr>
            <p:cNvPr id="270" name="Gruppo 269"/>
            <p:cNvGrpSpPr/>
            <p:nvPr/>
          </p:nvGrpSpPr>
          <p:grpSpPr>
            <a:xfrm>
              <a:off x="2588712" y="3063419"/>
              <a:ext cx="572248" cy="430664"/>
              <a:chOff x="3146722" y="2952652"/>
              <a:chExt cx="762997" cy="574219"/>
            </a:xfrm>
          </p:grpSpPr>
          <p:sp>
            <p:nvSpPr>
              <p:cNvPr id="271" name="Rettangolo 270"/>
              <p:cNvSpPr/>
              <p:nvPr/>
            </p:nvSpPr>
            <p:spPr>
              <a:xfrm>
                <a:off x="3146722" y="3363953"/>
                <a:ext cx="762997" cy="162918"/>
              </a:xfrm>
              <a:prstGeom prst="rect">
                <a:avLst/>
              </a:prstGeom>
              <a:noFill/>
              <a:ln w="19050" cap="flat" cmpd="sng" algn="ctr">
                <a:noFill/>
                <a:prstDash val="solid"/>
              </a:ln>
              <a:effectLst/>
            </p:spPr>
            <p:txBody>
              <a:bodyPr rtlCol="0" anchor="ctr"/>
              <a:lstStyle/>
              <a:p>
                <a:pPr algn="ctr">
                  <a:defRPr/>
                </a:pPr>
                <a:r>
                  <a:rPr lang="it-IT" sz="750" kern="0" dirty="0" err="1">
                    <a:solidFill>
                      <a:srgbClr val="000000">
                        <a:lumMod val="85000"/>
                        <a:lumOff val="15000"/>
                      </a:srgbClr>
                    </a:solidFill>
                    <a:latin typeface="Corbel" panose="020B0503020204020204"/>
                  </a:rPr>
                  <a:t>Brokering</a:t>
                </a:r>
                <a:endParaRPr lang="en-US" sz="750" kern="0" dirty="0">
                  <a:solidFill>
                    <a:srgbClr val="000000">
                      <a:lumMod val="85000"/>
                      <a:lumOff val="15000"/>
                    </a:srgbClr>
                  </a:solidFill>
                  <a:latin typeface="Corbel" panose="020B0503020204020204"/>
                </a:endParaRPr>
              </a:p>
            </p:txBody>
          </p:sp>
          <p:pic>
            <p:nvPicPr>
              <p:cNvPr id="272" name="Immagine 271"/>
              <p:cNvPicPr>
                <a:picLocks noChangeAspect="1"/>
              </p:cNvPicPr>
              <p:nvPr/>
            </p:nvPicPr>
            <p:blipFill>
              <a:blip r:embed="rId10">
                <a:clrChange>
                  <a:clrFrom>
                    <a:srgbClr val="FFFFFF"/>
                  </a:clrFrom>
                  <a:clrTo>
                    <a:srgbClr val="FFFFFF">
                      <a:alpha val="0"/>
                    </a:srgbClr>
                  </a:clrTo>
                </a:clrChange>
              </a:blip>
              <a:stretch>
                <a:fillRect/>
              </a:stretch>
            </p:blipFill>
            <p:spPr>
              <a:xfrm>
                <a:off x="3333323" y="2952652"/>
                <a:ext cx="377198" cy="415025"/>
              </a:xfrm>
              <a:prstGeom prst="rect">
                <a:avLst/>
              </a:prstGeom>
            </p:spPr>
          </p:pic>
        </p:grpSp>
        <p:sp>
          <p:nvSpPr>
            <p:cNvPr id="296" name="Rettangolo 295"/>
            <p:cNvSpPr/>
            <p:nvPr/>
          </p:nvSpPr>
          <p:spPr>
            <a:xfrm>
              <a:off x="3252736" y="4078109"/>
              <a:ext cx="532245" cy="121501"/>
            </a:xfrm>
            <a:prstGeom prst="rect">
              <a:avLst/>
            </a:prstGeom>
            <a:solidFill>
              <a:srgbClr val="FFFFFF"/>
            </a:solidFill>
            <a:ln w="19050" cap="flat" cmpd="sng" algn="ctr">
              <a:noFill/>
              <a:prstDash val="solid"/>
            </a:ln>
            <a:effectLst/>
          </p:spPr>
          <p:txBody>
            <a:bodyPr rtlCol="0" anchor="ctr"/>
            <a:lstStyle/>
            <a:p>
              <a:pPr algn="ctr">
                <a:defRPr/>
              </a:pPr>
              <a:endParaRPr lang="en-US" sz="1500" kern="0">
                <a:solidFill>
                  <a:srgbClr val="FFFFFF"/>
                </a:solidFill>
                <a:latin typeface="Corbel" panose="020B0503020204020204"/>
              </a:endParaRPr>
            </a:p>
          </p:txBody>
        </p:sp>
        <p:grpSp>
          <p:nvGrpSpPr>
            <p:cNvPr id="297" name="Gruppo 296"/>
            <p:cNvGrpSpPr/>
            <p:nvPr/>
          </p:nvGrpSpPr>
          <p:grpSpPr>
            <a:xfrm>
              <a:off x="4678139" y="3138168"/>
              <a:ext cx="694172" cy="349780"/>
              <a:chOff x="3895284" y="2978415"/>
              <a:chExt cx="925563" cy="466372"/>
            </a:xfrm>
          </p:grpSpPr>
          <p:sp>
            <p:nvSpPr>
              <p:cNvPr id="298" name="Rettangolo 297"/>
              <p:cNvSpPr/>
              <p:nvPr/>
            </p:nvSpPr>
            <p:spPr>
              <a:xfrm>
                <a:off x="3895284" y="3235502"/>
                <a:ext cx="925563" cy="209285"/>
              </a:xfrm>
              <a:prstGeom prst="rect">
                <a:avLst/>
              </a:prstGeom>
              <a:noFill/>
              <a:ln w="19050" cap="flat" cmpd="sng" algn="ctr">
                <a:solidFill>
                  <a:srgbClr val="FFFFFF"/>
                </a:solidFill>
                <a:prstDash val="solid"/>
              </a:ln>
              <a:effectLst/>
            </p:spPr>
            <p:txBody>
              <a:bodyPr rtlCol="0" anchor="ctr"/>
              <a:lstStyle/>
              <a:p>
                <a:pPr algn="ctr">
                  <a:defRPr/>
                </a:pPr>
                <a:r>
                  <a:rPr lang="it-IT" sz="750" kern="0" dirty="0" err="1">
                    <a:solidFill>
                      <a:srgbClr val="000000">
                        <a:lumMod val="85000"/>
                        <a:lumOff val="15000"/>
                      </a:srgbClr>
                    </a:solidFill>
                    <a:latin typeface="Corbel" panose="020B0503020204020204"/>
                  </a:rPr>
                  <a:t>QoS</a:t>
                </a:r>
                <a:r>
                  <a:rPr lang="it-IT" sz="750" kern="0" dirty="0">
                    <a:solidFill>
                      <a:srgbClr val="000000">
                        <a:lumMod val="85000"/>
                        <a:lumOff val="15000"/>
                      </a:srgbClr>
                    </a:solidFill>
                    <a:latin typeface="Corbel" panose="020B0503020204020204"/>
                  </a:rPr>
                  <a:t> control</a:t>
                </a:r>
                <a:endParaRPr lang="en-US" sz="750" kern="0" dirty="0">
                  <a:solidFill>
                    <a:srgbClr val="000000">
                      <a:lumMod val="85000"/>
                      <a:lumOff val="15000"/>
                    </a:srgbClr>
                  </a:solidFill>
                  <a:latin typeface="Corbel" panose="020B0503020204020204"/>
                </a:endParaRPr>
              </a:p>
            </p:txBody>
          </p:sp>
          <p:pic>
            <p:nvPicPr>
              <p:cNvPr id="299" name="Immagine 298"/>
              <p:cNvPicPr>
                <a:picLocks noChangeAspect="1"/>
              </p:cNvPicPr>
              <p:nvPr/>
            </p:nvPicPr>
            <p:blipFill>
              <a:blip r:embed="rId11">
                <a:clrChange>
                  <a:clrFrom>
                    <a:srgbClr val="FFFFFF"/>
                  </a:clrFrom>
                  <a:clrTo>
                    <a:srgbClr val="FFFFFF">
                      <a:alpha val="0"/>
                    </a:srgbClr>
                  </a:clrTo>
                </a:clrChange>
              </a:blip>
              <a:stretch>
                <a:fillRect/>
              </a:stretch>
            </p:blipFill>
            <p:spPr>
              <a:xfrm>
                <a:off x="4163616" y="2978415"/>
                <a:ext cx="256596" cy="254845"/>
              </a:xfrm>
              <a:prstGeom prst="rect">
                <a:avLst/>
              </a:prstGeom>
            </p:spPr>
          </p:pic>
        </p:grpSp>
        <p:sp>
          <p:nvSpPr>
            <p:cNvPr id="300" name="Rettangolo 299"/>
            <p:cNvSpPr/>
            <p:nvPr/>
          </p:nvSpPr>
          <p:spPr>
            <a:xfrm>
              <a:off x="3323723" y="4076906"/>
              <a:ext cx="532245" cy="121501"/>
            </a:xfrm>
            <a:prstGeom prst="rect">
              <a:avLst/>
            </a:prstGeom>
            <a:solidFill>
              <a:srgbClr val="FFFFFF"/>
            </a:solidFill>
            <a:ln w="19050" cap="flat" cmpd="sng" algn="ctr">
              <a:noFill/>
              <a:prstDash val="solid"/>
            </a:ln>
            <a:effectLst/>
          </p:spPr>
          <p:txBody>
            <a:bodyPr rtlCol="0" anchor="ctr"/>
            <a:lstStyle/>
            <a:p>
              <a:pPr algn="ctr">
                <a:defRPr/>
              </a:pPr>
              <a:endParaRPr lang="en-US" sz="1500" kern="0">
                <a:solidFill>
                  <a:srgbClr val="FFFFFF"/>
                </a:solidFill>
                <a:latin typeface="Corbel" panose="020B0503020204020204"/>
              </a:endParaRPr>
            </a:p>
          </p:txBody>
        </p:sp>
        <p:grpSp>
          <p:nvGrpSpPr>
            <p:cNvPr id="301" name="Gruppo 300"/>
            <p:cNvGrpSpPr/>
            <p:nvPr/>
          </p:nvGrpSpPr>
          <p:grpSpPr>
            <a:xfrm>
              <a:off x="2809424" y="3571089"/>
              <a:ext cx="3082784" cy="253916"/>
              <a:chOff x="3647691" y="4009260"/>
              <a:chExt cx="4110379" cy="338555"/>
            </a:xfrm>
          </p:grpSpPr>
          <p:cxnSp>
            <p:nvCxnSpPr>
              <p:cNvPr id="302" name="Connettore 1 301"/>
              <p:cNvCxnSpPr/>
              <p:nvPr/>
            </p:nvCxnSpPr>
            <p:spPr>
              <a:xfrm>
                <a:off x="3647691" y="4125091"/>
                <a:ext cx="4110379" cy="33857"/>
              </a:xfrm>
              <a:prstGeom prst="line">
                <a:avLst/>
              </a:prstGeom>
              <a:noFill/>
              <a:ln w="28575" cap="flat" cmpd="sng" algn="ctr">
                <a:solidFill>
                  <a:sysClr val="window" lastClr="FFFFFF">
                    <a:lumMod val="85000"/>
                  </a:sysClr>
                </a:solidFill>
                <a:prstDash val="solid"/>
              </a:ln>
              <a:effectLst>
                <a:reflection blurRad="6350" stA="50000" endA="300" endPos="90000" dir="5400000" sy="-100000" algn="bl" rotWithShape="0"/>
              </a:effectLst>
            </p:spPr>
          </p:cxnSp>
          <p:sp>
            <p:nvSpPr>
              <p:cNvPr id="303" name="CasellaDiTesto 302"/>
              <p:cNvSpPr txBox="1"/>
              <p:nvPr/>
            </p:nvSpPr>
            <p:spPr>
              <a:xfrm>
                <a:off x="5418755" y="4009260"/>
                <a:ext cx="902384" cy="338555"/>
              </a:xfrm>
              <a:prstGeom prst="rect">
                <a:avLst/>
              </a:prstGeom>
              <a:solidFill>
                <a:sysClr val="window" lastClr="FFFFFF"/>
              </a:solidFill>
            </p:spPr>
            <p:txBody>
              <a:bodyPr wrap="none" rtlCol="0">
                <a:spAutoFit/>
              </a:bodyPr>
              <a:lstStyle/>
              <a:p>
                <a:pPr>
                  <a:defRPr/>
                </a:pPr>
                <a:r>
                  <a:rPr lang="it-IT" sz="1050" kern="0" dirty="0">
                    <a:solidFill>
                      <a:prstClr val="white">
                        <a:lumMod val="50000"/>
                      </a:prstClr>
                    </a:solidFill>
                    <a:latin typeface="Corbel" panose="020B0503020204020204"/>
                  </a:rPr>
                  <a:t>Platform</a:t>
                </a:r>
                <a:endParaRPr lang="en-US" sz="1050" kern="0" dirty="0">
                  <a:solidFill>
                    <a:prstClr val="white">
                      <a:lumMod val="50000"/>
                    </a:prstClr>
                  </a:solidFill>
                  <a:latin typeface="Corbel" panose="020B0503020204020204"/>
                </a:endParaRPr>
              </a:p>
            </p:txBody>
          </p:sp>
        </p:grpSp>
        <p:grpSp>
          <p:nvGrpSpPr>
            <p:cNvPr id="304" name="Gruppo 303"/>
            <p:cNvGrpSpPr/>
            <p:nvPr/>
          </p:nvGrpSpPr>
          <p:grpSpPr>
            <a:xfrm>
              <a:off x="3139948" y="2017293"/>
              <a:ext cx="1606330" cy="400110"/>
              <a:chOff x="4727477" y="1984114"/>
              <a:chExt cx="2141770" cy="533479"/>
            </a:xfrm>
          </p:grpSpPr>
          <p:cxnSp>
            <p:nvCxnSpPr>
              <p:cNvPr id="305" name="Connettore 1 304"/>
              <p:cNvCxnSpPr/>
              <p:nvPr/>
            </p:nvCxnSpPr>
            <p:spPr>
              <a:xfrm>
                <a:off x="4827621" y="2449055"/>
                <a:ext cx="2041626" cy="15977"/>
              </a:xfrm>
              <a:prstGeom prst="line">
                <a:avLst/>
              </a:prstGeom>
              <a:noFill/>
              <a:ln w="28575" cap="flat" cmpd="sng" algn="ctr">
                <a:solidFill>
                  <a:srgbClr val="5B9BD5"/>
                </a:solidFill>
                <a:prstDash val="solid"/>
              </a:ln>
              <a:effectLst>
                <a:reflection blurRad="6350" stA="50000" endA="300" endPos="90000" dir="5400000" sy="-100000" algn="bl" rotWithShape="0"/>
              </a:effectLst>
            </p:spPr>
          </p:cxnSp>
          <p:sp>
            <p:nvSpPr>
              <p:cNvPr id="306" name="CasellaDiTesto 305"/>
              <p:cNvSpPr txBox="1"/>
              <p:nvPr/>
            </p:nvSpPr>
            <p:spPr>
              <a:xfrm>
                <a:off x="4727477" y="1984114"/>
                <a:ext cx="1509387" cy="533479"/>
              </a:xfrm>
              <a:prstGeom prst="rect">
                <a:avLst/>
              </a:prstGeom>
              <a:noFill/>
            </p:spPr>
            <p:txBody>
              <a:bodyPr wrap="none" rtlCol="0">
                <a:spAutoFit/>
              </a:bodyPr>
              <a:lstStyle/>
              <a:p>
                <a:pPr>
                  <a:defRPr/>
                </a:pPr>
                <a:r>
                  <a:rPr lang="it-IT" sz="1600" b="1" kern="0" dirty="0">
                    <a:solidFill>
                      <a:srgbClr val="0070C0"/>
                    </a:solidFill>
                    <a:latin typeface="Corbel" panose="020B0503020204020204"/>
                  </a:rPr>
                  <a:t>DAB </a:t>
                </a:r>
                <a:r>
                  <a:rPr lang="it-IT" sz="2000" b="1" kern="0" dirty="0" err="1">
                    <a:solidFill>
                      <a:srgbClr val="0070C0"/>
                    </a:solidFill>
                    <a:latin typeface="Corbel" panose="020B0503020204020204"/>
                  </a:rPr>
                  <a:t>APIs</a:t>
                </a:r>
                <a:endParaRPr lang="en-US" sz="1600" b="1" kern="0" dirty="0">
                  <a:solidFill>
                    <a:srgbClr val="0070C0"/>
                  </a:solidFill>
                  <a:latin typeface="Corbel" panose="020B0503020204020204"/>
                </a:endParaRPr>
              </a:p>
            </p:txBody>
          </p:sp>
        </p:grpSp>
        <p:grpSp>
          <p:nvGrpSpPr>
            <p:cNvPr id="307" name="Gruppo 306"/>
            <p:cNvGrpSpPr/>
            <p:nvPr/>
          </p:nvGrpSpPr>
          <p:grpSpPr>
            <a:xfrm>
              <a:off x="3101105" y="2443105"/>
              <a:ext cx="628840" cy="501023"/>
              <a:chOff x="3784604" y="2133402"/>
              <a:chExt cx="838453" cy="666000"/>
            </a:xfrm>
          </p:grpSpPr>
          <p:sp>
            <p:nvSpPr>
              <p:cNvPr id="308" name="Rettangolo 307"/>
              <p:cNvSpPr/>
              <p:nvPr/>
            </p:nvSpPr>
            <p:spPr>
              <a:xfrm>
                <a:off x="3784604" y="2592339"/>
                <a:ext cx="838453" cy="207063"/>
              </a:xfrm>
              <a:prstGeom prst="rect">
                <a:avLst/>
              </a:prstGeom>
              <a:noFill/>
              <a:ln w="19050" cap="flat" cmpd="sng" algn="ctr">
                <a:solidFill>
                  <a:srgbClr val="FFFFFF"/>
                </a:solidFill>
                <a:prstDash val="solid"/>
              </a:ln>
              <a:effectLst>
                <a:softEdge rad="31750"/>
              </a:effectLst>
            </p:spPr>
            <p:txBody>
              <a:bodyPr rtlCol="0" anchor="ctr"/>
              <a:lstStyle/>
              <a:p>
                <a:pPr algn="ctr">
                  <a:defRPr/>
                </a:pPr>
                <a:r>
                  <a:rPr lang="it-IT" sz="750" kern="0" dirty="0" err="1">
                    <a:solidFill>
                      <a:srgbClr val="000000">
                        <a:lumMod val="85000"/>
                        <a:lumOff val="15000"/>
                      </a:srgbClr>
                    </a:solidFill>
                    <a:latin typeface="Corbel" panose="020B0503020204020204"/>
                  </a:rPr>
                  <a:t>Discovery</a:t>
                </a:r>
                <a:endParaRPr lang="en-US" sz="750" kern="0" dirty="0">
                  <a:solidFill>
                    <a:srgbClr val="000000">
                      <a:lumMod val="85000"/>
                      <a:lumOff val="15000"/>
                    </a:srgbClr>
                  </a:solidFill>
                  <a:latin typeface="Corbel" panose="020B0503020204020204"/>
                </a:endParaRPr>
              </a:p>
            </p:txBody>
          </p:sp>
          <p:pic>
            <p:nvPicPr>
              <p:cNvPr id="309" name="Immagine 308"/>
              <p:cNvPicPr>
                <a:picLocks noChangeAspect="1"/>
              </p:cNvPicPr>
              <p:nvPr/>
            </p:nvPicPr>
            <p:blipFill>
              <a:blip r:embed="rId12">
                <a:clrChange>
                  <a:clrFrom>
                    <a:srgbClr val="FFFFFF"/>
                  </a:clrFrom>
                  <a:clrTo>
                    <a:srgbClr val="FFFFFF">
                      <a:alpha val="0"/>
                    </a:srgbClr>
                  </a:clrTo>
                </a:clrChange>
              </a:blip>
              <a:stretch>
                <a:fillRect/>
              </a:stretch>
            </p:blipFill>
            <p:spPr>
              <a:xfrm>
                <a:off x="3857869" y="2133402"/>
                <a:ext cx="506802" cy="478630"/>
              </a:xfrm>
              <a:prstGeom prst="rect">
                <a:avLst/>
              </a:prstGeom>
            </p:spPr>
          </p:pic>
        </p:grpSp>
        <p:grpSp>
          <p:nvGrpSpPr>
            <p:cNvPr id="310" name="Gruppo 309"/>
            <p:cNvGrpSpPr/>
            <p:nvPr/>
          </p:nvGrpSpPr>
          <p:grpSpPr>
            <a:xfrm>
              <a:off x="4214028" y="2479524"/>
              <a:ext cx="744373" cy="587422"/>
              <a:chOff x="2879465" y="2110901"/>
              <a:chExt cx="992497" cy="780848"/>
            </a:xfrm>
          </p:grpSpPr>
          <p:sp>
            <p:nvSpPr>
              <p:cNvPr id="311" name="Rettangolo 310"/>
              <p:cNvSpPr/>
              <p:nvPr/>
            </p:nvSpPr>
            <p:spPr>
              <a:xfrm>
                <a:off x="2879465" y="2441674"/>
                <a:ext cx="992497" cy="450075"/>
              </a:xfrm>
              <a:prstGeom prst="rect">
                <a:avLst/>
              </a:prstGeom>
              <a:noFill/>
              <a:ln w="19050" cap="flat" cmpd="sng" algn="ctr">
                <a:solidFill>
                  <a:srgbClr val="FFFFFF"/>
                </a:solidFill>
                <a:prstDash val="solid"/>
              </a:ln>
              <a:effectLst>
                <a:softEdge rad="31750"/>
              </a:effectLst>
            </p:spPr>
            <p:txBody>
              <a:bodyPr rtlCol="0" anchor="ctr"/>
              <a:lstStyle/>
              <a:p>
                <a:pPr algn="ctr">
                  <a:defRPr/>
                </a:pPr>
                <a:r>
                  <a:rPr lang="it-IT" sz="750" kern="0" dirty="0">
                    <a:solidFill>
                      <a:srgbClr val="000000">
                        <a:lumMod val="85000"/>
                        <a:lumOff val="15000"/>
                      </a:srgbClr>
                    </a:solidFill>
                    <a:latin typeface="Corbel" panose="020B0503020204020204"/>
                  </a:rPr>
                  <a:t>Processing</a:t>
                </a:r>
                <a:endParaRPr lang="it-IT" sz="675" kern="0" dirty="0">
                  <a:solidFill>
                    <a:srgbClr val="000000">
                      <a:lumMod val="85000"/>
                      <a:lumOff val="15000"/>
                    </a:srgbClr>
                  </a:solidFill>
                  <a:latin typeface="Corbel" panose="020B0503020204020204"/>
                </a:endParaRPr>
              </a:p>
              <a:p>
                <a:pPr algn="ctr">
                  <a:defRPr/>
                </a:pPr>
                <a:r>
                  <a:rPr lang="it-IT" sz="675" kern="0" dirty="0">
                    <a:solidFill>
                      <a:srgbClr val="000000">
                        <a:lumMod val="85000"/>
                        <a:lumOff val="15000"/>
                      </a:srgbClr>
                    </a:solidFill>
                    <a:latin typeface="Corbel" panose="020B0503020204020204"/>
                  </a:rPr>
                  <a:t>(</a:t>
                </a:r>
                <a:r>
                  <a:rPr lang="it-IT" sz="675" kern="0" dirty="0" err="1">
                    <a:solidFill>
                      <a:srgbClr val="000000">
                        <a:lumMod val="85000"/>
                        <a:lumOff val="15000"/>
                      </a:srgbClr>
                    </a:solidFill>
                    <a:latin typeface="Corbel" panose="020B0503020204020204"/>
                  </a:rPr>
                  <a:t>simple</a:t>
                </a:r>
                <a:r>
                  <a:rPr lang="it-IT" sz="675" kern="0" dirty="0">
                    <a:solidFill>
                      <a:srgbClr val="000000">
                        <a:lumMod val="85000"/>
                        <a:lumOff val="15000"/>
                      </a:srgbClr>
                    </a:solidFill>
                    <a:latin typeface="Corbel" panose="020B0503020204020204"/>
                  </a:rPr>
                  <a:t>)</a:t>
                </a:r>
                <a:endParaRPr lang="en-US" sz="675" kern="0" dirty="0">
                  <a:solidFill>
                    <a:srgbClr val="000000">
                      <a:lumMod val="85000"/>
                      <a:lumOff val="15000"/>
                    </a:srgbClr>
                  </a:solidFill>
                  <a:latin typeface="Corbel" panose="020B0503020204020204"/>
                </a:endParaRPr>
              </a:p>
            </p:txBody>
          </p:sp>
          <p:pic>
            <p:nvPicPr>
              <p:cNvPr id="312" name="Immagine 311"/>
              <p:cNvPicPr>
                <a:picLocks noChangeAspect="1"/>
              </p:cNvPicPr>
              <p:nvPr/>
            </p:nvPicPr>
            <p:blipFill>
              <a:blip r:embed="rId13">
                <a:clrChange>
                  <a:clrFrom>
                    <a:srgbClr val="FFFFFF"/>
                  </a:clrFrom>
                  <a:clrTo>
                    <a:srgbClr val="FFFFFF">
                      <a:alpha val="0"/>
                    </a:srgbClr>
                  </a:clrTo>
                </a:clrChange>
              </a:blip>
              <a:stretch>
                <a:fillRect/>
              </a:stretch>
            </p:blipFill>
            <p:spPr>
              <a:xfrm>
                <a:off x="3096933" y="2110901"/>
                <a:ext cx="533603" cy="457107"/>
              </a:xfrm>
              <a:prstGeom prst="rect">
                <a:avLst/>
              </a:prstGeom>
            </p:spPr>
          </p:pic>
        </p:grpSp>
        <p:grpSp>
          <p:nvGrpSpPr>
            <p:cNvPr id="313" name="Gruppo 312"/>
            <p:cNvGrpSpPr/>
            <p:nvPr/>
          </p:nvGrpSpPr>
          <p:grpSpPr>
            <a:xfrm>
              <a:off x="4798994" y="2488110"/>
              <a:ext cx="565361" cy="523359"/>
              <a:chOff x="4374607" y="2118426"/>
              <a:chExt cx="753814" cy="695691"/>
            </a:xfrm>
          </p:grpSpPr>
          <p:sp>
            <p:nvSpPr>
              <p:cNvPr id="314" name="Rettangolo 313"/>
              <p:cNvSpPr/>
              <p:nvPr/>
            </p:nvSpPr>
            <p:spPr>
              <a:xfrm>
                <a:off x="4374607" y="2621898"/>
                <a:ext cx="753814" cy="192219"/>
              </a:xfrm>
              <a:prstGeom prst="rect">
                <a:avLst/>
              </a:prstGeom>
              <a:noFill/>
              <a:ln w="19050" cap="flat" cmpd="sng" algn="ctr">
                <a:solidFill>
                  <a:srgbClr val="FFFFFF"/>
                </a:solidFill>
                <a:prstDash val="solid"/>
              </a:ln>
              <a:effectLst>
                <a:softEdge rad="31750"/>
              </a:effectLst>
            </p:spPr>
            <p:txBody>
              <a:bodyPr rtlCol="0" anchor="ctr"/>
              <a:lstStyle/>
              <a:p>
                <a:pPr algn="ctr">
                  <a:defRPr/>
                </a:pPr>
                <a:r>
                  <a:rPr lang="it-IT" sz="750" kern="0" dirty="0">
                    <a:solidFill>
                      <a:srgbClr val="000000">
                        <a:lumMod val="85000"/>
                        <a:lumOff val="15000"/>
                      </a:srgbClr>
                    </a:solidFill>
                    <a:latin typeface="Corbel" panose="020B0503020204020204"/>
                  </a:rPr>
                  <a:t>Access</a:t>
                </a:r>
                <a:endParaRPr lang="en-US" sz="750" kern="0" dirty="0">
                  <a:solidFill>
                    <a:srgbClr val="000000">
                      <a:lumMod val="85000"/>
                      <a:lumOff val="15000"/>
                    </a:srgbClr>
                  </a:solidFill>
                  <a:latin typeface="Corbel" panose="020B0503020204020204"/>
                </a:endParaRPr>
              </a:p>
            </p:txBody>
          </p:sp>
          <p:pic>
            <p:nvPicPr>
              <p:cNvPr id="315" name="Immagine 314"/>
              <p:cNvPicPr>
                <a:picLocks noChangeAspect="1"/>
              </p:cNvPicPr>
              <p:nvPr/>
            </p:nvPicPr>
            <p:blipFill>
              <a:blip r:embed="rId14">
                <a:clrChange>
                  <a:clrFrom>
                    <a:srgbClr val="FFFFFF"/>
                  </a:clrFrom>
                  <a:clrTo>
                    <a:srgbClr val="FFFFFF">
                      <a:alpha val="0"/>
                    </a:srgbClr>
                  </a:clrTo>
                </a:clrChange>
              </a:blip>
              <a:stretch>
                <a:fillRect/>
              </a:stretch>
            </p:blipFill>
            <p:spPr>
              <a:xfrm>
                <a:off x="4495465" y="2118426"/>
                <a:ext cx="523059" cy="559535"/>
              </a:xfrm>
              <a:prstGeom prst="rect">
                <a:avLst/>
              </a:prstGeom>
            </p:spPr>
          </p:pic>
        </p:grpSp>
        <p:grpSp>
          <p:nvGrpSpPr>
            <p:cNvPr id="316" name="Gruppo 315"/>
            <p:cNvGrpSpPr/>
            <p:nvPr/>
          </p:nvGrpSpPr>
          <p:grpSpPr>
            <a:xfrm>
              <a:off x="3637601" y="2473230"/>
              <a:ext cx="659037" cy="473992"/>
              <a:chOff x="5001965" y="2174291"/>
              <a:chExt cx="878716" cy="630068"/>
            </a:xfrm>
          </p:grpSpPr>
          <p:pic>
            <p:nvPicPr>
              <p:cNvPr id="317" name="Immagine 316"/>
              <p:cNvPicPr>
                <a:picLocks noChangeAspect="1"/>
              </p:cNvPicPr>
              <p:nvPr/>
            </p:nvPicPr>
            <p:blipFill>
              <a:blip r:embed="rId15">
                <a:clrChange>
                  <a:clrFrom>
                    <a:srgbClr val="FFFFFF"/>
                  </a:clrFrom>
                  <a:clrTo>
                    <a:srgbClr val="FFFFFF">
                      <a:alpha val="0"/>
                    </a:srgbClr>
                  </a:clrTo>
                </a:clrChange>
                <a:duotone>
                  <a:srgbClr val="DF5327">
                    <a:shade val="45000"/>
                    <a:satMod val="135000"/>
                  </a:srgbClr>
                  <a:prstClr val="white"/>
                </a:duotone>
              </a:blip>
              <a:stretch>
                <a:fillRect/>
              </a:stretch>
            </p:blipFill>
            <p:spPr>
              <a:xfrm>
                <a:off x="5274696" y="2174291"/>
                <a:ext cx="371751" cy="532968"/>
              </a:xfrm>
              <a:prstGeom prst="rect">
                <a:avLst/>
              </a:prstGeom>
            </p:spPr>
          </p:pic>
          <p:sp>
            <p:nvSpPr>
              <p:cNvPr id="318" name="Rettangolo 317"/>
              <p:cNvSpPr/>
              <p:nvPr/>
            </p:nvSpPr>
            <p:spPr>
              <a:xfrm>
                <a:off x="5001965" y="2612140"/>
                <a:ext cx="878716" cy="192219"/>
              </a:xfrm>
              <a:prstGeom prst="rect">
                <a:avLst/>
              </a:prstGeom>
              <a:noFill/>
              <a:ln w="19050" cap="flat" cmpd="sng" algn="ctr">
                <a:solidFill>
                  <a:srgbClr val="FFFFFF"/>
                </a:solidFill>
                <a:prstDash val="solid"/>
              </a:ln>
              <a:effectLst>
                <a:softEdge rad="31750"/>
              </a:effectLst>
            </p:spPr>
            <p:txBody>
              <a:bodyPr rtlCol="0" anchor="ctr"/>
              <a:lstStyle/>
              <a:p>
                <a:pPr algn="ctr">
                  <a:defRPr/>
                </a:pPr>
                <a:r>
                  <a:rPr lang="it-IT" sz="750" kern="0" dirty="0">
                    <a:solidFill>
                      <a:srgbClr val="000000">
                        <a:lumMod val="85000"/>
                        <a:lumOff val="15000"/>
                      </a:srgbClr>
                    </a:solidFill>
                    <a:latin typeface="Corbel" panose="020B0503020204020204"/>
                  </a:rPr>
                  <a:t>Evaluation</a:t>
                </a:r>
                <a:endParaRPr lang="en-US" sz="750" kern="0" dirty="0">
                  <a:solidFill>
                    <a:srgbClr val="000000">
                      <a:lumMod val="85000"/>
                      <a:lumOff val="15000"/>
                    </a:srgbClr>
                  </a:solidFill>
                  <a:latin typeface="Corbel" panose="020B0503020204020204"/>
                </a:endParaRPr>
              </a:p>
            </p:txBody>
          </p:sp>
        </p:grpSp>
        <p:grpSp>
          <p:nvGrpSpPr>
            <p:cNvPr id="319" name="Gruppo 318"/>
            <p:cNvGrpSpPr/>
            <p:nvPr/>
          </p:nvGrpSpPr>
          <p:grpSpPr>
            <a:xfrm>
              <a:off x="5274098" y="2472918"/>
              <a:ext cx="726031" cy="472105"/>
              <a:chOff x="5646729" y="2131122"/>
              <a:chExt cx="968041" cy="627559"/>
            </a:xfrm>
          </p:grpSpPr>
          <p:sp>
            <p:nvSpPr>
              <p:cNvPr id="320" name="Rettangolo 319"/>
              <p:cNvSpPr/>
              <p:nvPr/>
            </p:nvSpPr>
            <p:spPr>
              <a:xfrm>
                <a:off x="5646729" y="2558105"/>
                <a:ext cx="968041" cy="200576"/>
              </a:xfrm>
              <a:prstGeom prst="rect">
                <a:avLst/>
              </a:prstGeom>
              <a:noFill/>
              <a:ln w="19050" cap="flat" cmpd="sng" algn="ctr">
                <a:solidFill>
                  <a:srgbClr val="FFFFFF"/>
                </a:solidFill>
                <a:prstDash val="solid"/>
              </a:ln>
              <a:effectLst>
                <a:softEdge rad="31750"/>
              </a:effectLst>
            </p:spPr>
            <p:txBody>
              <a:bodyPr rtlCol="0" anchor="ctr"/>
              <a:lstStyle/>
              <a:p>
                <a:pPr algn="ctr">
                  <a:defRPr/>
                </a:pPr>
                <a:r>
                  <a:rPr lang="it-IT" sz="750" kern="0" dirty="0" err="1">
                    <a:solidFill>
                      <a:srgbClr val="000000">
                        <a:lumMod val="85000"/>
                        <a:lumOff val="15000"/>
                      </a:srgbClr>
                    </a:solidFill>
                    <a:latin typeface="Corbel" panose="020B0503020204020204"/>
                  </a:rPr>
                  <a:t>Visualization</a:t>
                </a:r>
                <a:endParaRPr lang="en-US" sz="750" kern="0" dirty="0">
                  <a:solidFill>
                    <a:srgbClr val="000000">
                      <a:lumMod val="85000"/>
                      <a:lumOff val="15000"/>
                    </a:srgbClr>
                  </a:solidFill>
                  <a:latin typeface="Corbel" panose="020B0503020204020204"/>
                </a:endParaRPr>
              </a:p>
            </p:txBody>
          </p:sp>
          <p:pic>
            <p:nvPicPr>
              <p:cNvPr id="321" name="Immagine 320"/>
              <p:cNvPicPr>
                <a:picLocks noChangeAspect="1"/>
              </p:cNvPicPr>
              <p:nvPr/>
            </p:nvPicPr>
            <p:blipFill>
              <a:blip r:embed="rId16">
                <a:clrChange>
                  <a:clrFrom>
                    <a:srgbClr val="FFFFFF"/>
                  </a:clrFrom>
                  <a:clrTo>
                    <a:srgbClr val="FFFFFF">
                      <a:alpha val="0"/>
                    </a:srgbClr>
                  </a:clrTo>
                </a:clrChange>
              </a:blip>
              <a:stretch>
                <a:fillRect/>
              </a:stretch>
            </p:blipFill>
            <p:spPr>
              <a:xfrm>
                <a:off x="5817061" y="2131122"/>
                <a:ext cx="535617" cy="572970"/>
              </a:xfrm>
              <a:prstGeom prst="rect">
                <a:avLst/>
              </a:prstGeom>
            </p:spPr>
          </p:pic>
        </p:grpSp>
        <p:grpSp>
          <p:nvGrpSpPr>
            <p:cNvPr id="322" name="Gruppo 321"/>
            <p:cNvGrpSpPr/>
            <p:nvPr/>
          </p:nvGrpSpPr>
          <p:grpSpPr>
            <a:xfrm>
              <a:off x="3639872" y="3124758"/>
              <a:ext cx="1028969" cy="499859"/>
              <a:chOff x="1304565" y="318391"/>
              <a:chExt cx="1028969" cy="499859"/>
            </a:xfrm>
          </p:grpSpPr>
          <p:sp>
            <p:nvSpPr>
              <p:cNvPr id="323" name="Rettangolo 322"/>
              <p:cNvSpPr/>
              <p:nvPr/>
            </p:nvSpPr>
            <p:spPr>
              <a:xfrm>
                <a:off x="1304565" y="449075"/>
                <a:ext cx="1028969" cy="369175"/>
              </a:xfrm>
              <a:prstGeom prst="rect">
                <a:avLst/>
              </a:prstGeom>
              <a:noFill/>
              <a:ln w="12700" cap="flat" cmpd="sng" algn="ctr">
                <a:solidFill>
                  <a:sysClr val="window" lastClr="FFFFFF"/>
                </a:solidFill>
                <a:prstDash val="solid"/>
                <a:miter lim="800000"/>
              </a:ln>
              <a:effectLst>
                <a:softEdge rad="31750"/>
              </a:effectLst>
            </p:spPr>
            <p:txBody>
              <a:bodyPr rtlCol="0" anchor="ctr"/>
              <a:lstStyle/>
              <a:p>
                <a:pPr algn="ctr">
                  <a:defRPr/>
                </a:pPr>
                <a:r>
                  <a:rPr lang="it-IT" sz="800" kern="0" dirty="0" err="1">
                    <a:solidFill>
                      <a:prstClr val="black">
                        <a:lumMod val="85000"/>
                        <a:lumOff val="15000"/>
                      </a:prstClr>
                    </a:solidFill>
                    <a:latin typeface="Calibri" panose="020F0502020204030204"/>
                  </a:rPr>
                  <a:t>Workflow</a:t>
                </a:r>
                <a:r>
                  <a:rPr lang="it-IT" sz="800" kern="0" dirty="0">
                    <a:solidFill>
                      <a:prstClr val="black">
                        <a:lumMod val="85000"/>
                        <a:lumOff val="15000"/>
                      </a:prstClr>
                    </a:solidFill>
                    <a:latin typeface="Calibri" panose="020F0502020204030204"/>
                  </a:rPr>
                  <a:t> </a:t>
                </a:r>
                <a:r>
                  <a:rPr lang="it-IT" sz="800" kern="0" dirty="0" err="1">
                    <a:solidFill>
                      <a:prstClr val="black">
                        <a:lumMod val="85000"/>
                        <a:lumOff val="15000"/>
                      </a:prstClr>
                    </a:solidFill>
                    <a:latin typeface="Calibri" panose="020F0502020204030204"/>
                  </a:rPr>
                  <a:t>mangmt</a:t>
                </a:r>
                <a:endParaRPr lang="en-US" sz="800" kern="0" dirty="0">
                  <a:solidFill>
                    <a:prstClr val="black">
                      <a:lumMod val="85000"/>
                      <a:lumOff val="15000"/>
                    </a:prstClr>
                  </a:solidFill>
                  <a:latin typeface="Calibri" panose="020F0502020204030204"/>
                </a:endParaRPr>
              </a:p>
            </p:txBody>
          </p:sp>
          <p:pic>
            <p:nvPicPr>
              <p:cNvPr id="324" name="Immagine 323"/>
              <p:cNvPicPr>
                <a:picLocks noChangeAspect="1"/>
              </p:cNvPicPr>
              <p:nvPr/>
            </p:nvPicPr>
            <p:blipFill>
              <a:blip r:embed="rId17"/>
              <a:stretch>
                <a:fillRect/>
              </a:stretch>
            </p:blipFill>
            <p:spPr>
              <a:xfrm>
                <a:off x="1540204" y="318391"/>
                <a:ext cx="549260" cy="261955"/>
              </a:xfrm>
              <a:prstGeom prst="rect">
                <a:avLst/>
              </a:prstGeom>
            </p:spPr>
          </p:pic>
        </p:grpSp>
        <p:grpSp>
          <p:nvGrpSpPr>
            <p:cNvPr id="325" name="Gruppo 324"/>
            <p:cNvGrpSpPr/>
            <p:nvPr/>
          </p:nvGrpSpPr>
          <p:grpSpPr>
            <a:xfrm>
              <a:off x="2970457" y="3123384"/>
              <a:ext cx="844006" cy="483440"/>
              <a:chOff x="-5968" y="347433"/>
              <a:chExt cx="844006" cy="483440"/>
            </a:xfrm>
          </p:grpSpPr>
          <p:pic>
            <p:nvPicPr>
              <p:cNvPr id="326" name="Immagine 325"/>
              <p:cNvPicPr>
                <a:picLocks noChangeAspect="1"/>
              </p:cNvPicPr>
              <p:nvPr/>
            </p:nvPicPr>
            <p:blipFill>
              <a:blip r:embed="rId18"/>
              <a:stretch>
                <a:fillRect/>
              </a:stretch>
            </p:blipFill>
            <p:spPr>
              <a:xfrm>
                <a:off x="274901" y="347433"/>
                <a:ext cx="378991" cy="223241"/>
              </a:xfrm>
              <a:prstGeom prst="rect">
                <a:avLst/>
              </a:prstGeom>
            </p:spPr>
          </p:pic>
          <p:sp>
            <p:nvSpPr>
              <p:cNvPr id="327" name="Rettangolo 326"/>
              <p:cNvSpPr/>
              <p:nvPr/>
            </p:nvSpPr>
            <p:spPr>
              <a:xfrm>
                <a:off x="-5968" y="461698"/>
                <a:ext cx="844006" cy="369175"/>
              </a:xfrm>
              <a:prstGeom prst="rect">
                <a:avLst/>
              </a:prstGeom>
              <a:noFill/>
              <a:ln w="12700" cap="flat" cmpd="sng" algn="ctr">
                <a:solidFill>
                  <a:sysClr val="window" lastClr="FFFFFF"/>
                </a:solidFill>
                <a:prstDash val="solid"/>
                <a:miter lim="800000"/>
              </a:ln>
              <a:effectLst>
                <a:softEdge rad="31750"/>
              </a:effectLst>
            </p:spPr>
            <p:txBody>
              <a:bodyPr rtlCol="0" anchor="ctr"/>
              <a:lstStyle/>
              <a:p>
                <a:pPr algn="ctr">
                  <a:defRPr/>
                </a:pPr>
                <a:r>
                  <a:rPr lang="it-IT" sz="800" kern="0" dirty="0" err="1">
                    <a:solidFill>
                      <a:prstClr val="black">
                        <a:lumMod val="85000"/>
                        <a:lumOff val="15000"/>
                      </a:prstClr>
                    </a:solidFill>
                    <a:latin typeface="Calibri" panose="020F0502020204030204"/>
                  </a:rPr>
                  <a:t>Tagging</a:t>
                </a:r>
                <a:endParaRPr lang="en-US" sz="800" kern="0" dirty="0">
                  <a:solidFill>
                    <a:prstClr val="black">
                      <a:lumMod val="85000"/>
                      <a:lumOff val="15000"/>
                    </a:prstClr>
                  </a:solidFill>
                  <a:latin typeface="Calibri" panose="020F0502020204030204"/>
                </a:endParaRPr>
              </a:p>
            </p:txBody>
          </p:sp>
        </p:grpSp>
        <p:pic>
          <p:nvPicPr>
            <p:cNvPr id="331" name="Immagine 330"/>
            <p:cNvPicPr>
              <a:picLocks noChangeAspect="1"/>
            </p:cNvPicPr>
            <p:nvPr/>
          </p:nvPicPr>
          <p:blipFill>
            <a:blip r:embed="rId19">
              <a:duotone>
                <a:srgbClr val="E7E6E6">
                  <a:shade val="45000"/>
                  <a:satMod val="135000"/>
                </a:srgbClr>
                <a:prstClr val="white"/>
              </a:duotone>
            </a:blip>
            <a:stretch>
              <a:fillRect/>
            </a:stretch>
          </p:blipFill>
          <p:spPr>
            <a:xfrm>
              <a:off x="3138678" y="3760620"/>
              <a:ext cx="2816596" cy="536494"/>
            </a:xfrm>
            <a:prstGeom prst="rect">
              <a:avLst/>
            </a:prstGeom>
          </p:spPr>
        </p:pic>
        <p:pic>
          <p:nvPicPr>
            <p:cNvPr id="332" name="Immagine 331"/>
            <p:cNvPicPr>
              <a:picLocks noChangeAspect="1"/>
            </p:cNvPicPr>
            <p:nvPr/>
          </p:nvPicPr>
          <p:blipFill>
            <a:blip r:embed="rId20">
              <a:duotone>
                <a:srgbClr val="E7E6E6">
                  <a:shade val="45000"/>
                  <a:satMod val="135000"/>
                </a:srgbClr>
                <a:prstClr val="white"/>
              </a:duotone>
            </a:blip>
            <a:stretch>
              <a:fillRect/>
            </a:stretch>
          </p:blipFill>
          <p:spPr>
            <a:xfrm>
              <a:off x="3565919" y="4446300"/>
              <a:ext cx="1786283" cy="463336"/>
            </a:xfrm>
            <a:prstGeom prst="rect">
              <a:avLst/>
            </a:prstGeom>
          </p:spPr>
        </p:pic>
        <p:grpSp>
          <p:nvGrpSpPr>
            <p:cNvPr id="336" name="Gruppo 335"/>
            <p:cNvGrpSpPr/>
            <p:nvPr/>
          </p:nvGrpSpPr>
          <p:grpSpPr>
            <a:xfrm>
              <a:off x="3110707" y="4205859"/>
              <a:ext cx="2589093" cy="253916"/>
              <a:chOff x="4534080" y="4874742"/>
              <a:chExt cx="3452125" cy="338555"/>
            </a:xfrm>
          </p:grpSpPr>
          <p:cxnSp>
            <p:nvCxnSpPr>
              <p:cNvPr id="337" name="Connettore 1 336"/>
              <p:cNvCxnSpPr/>
              <p:nvPr/>
            </p:nvCxnSpPr>
            <p:spPr>
              <a:xfrm flipV="1">
                <a:off x="4534080" y="5044019"/>
                <a:ext cx="3452125" cy="11105"/>
              </a:xfrm>
              <a:prstGeom prst="line">
                <a:avLst/>
              </a:prstGeom>
              <a:noFill/>
              <a:ln w="28575" cap="flat" cmpd="sng" algn="ctr">
                <a:solidFill>
                  <a:sysClr val="window" lastClr="FFFFFF">
                    <a:lumMod val="85000"/>
                  </a:sysClr>
                </a:solidFill>
                <a:prstDash val="solid"/>
              </a:ln>
              <a:effectLst>
                <a:reflection blurRad="6350" stA="50000" endA="300" endPos="90000" dir="5400000" sy="-100000" algn="bl" rotWithShape="0"/>
              </a:effectLst>
            </p:spPr>
          </p:cxnSp>
          <p:sp>
            <p:nvSpPr>
              <p:cNvPr id="338" name="CasellaDiTesto 337"/>
              <p:cNvSpPr txBox="1"/>
              <p:nvPr/>
            </p:nvSpPr>
            <p:spPr>
              <a:xfrm>
                <a:off x="5739442" y="4874742"/>
                <a:ext cx="1259319" cy="338555"/>
              </a:xfrm>
              <a:prstGeom prst="rect">
                <a:avLst/>
              </a:prstGeom>
              <a:solidFill>
                <a:sysClr val="window" lastClr="FFFFFF"/>
              </a:solidFill>
            </p:spPr>
            <p:txBody>
              <a:bodyPr wrap="none" rtlCol="0">
                <a:spAutoFit/>
              </a:bodyPr>
              <a:lstStyle/>
              <a:p>
                <a:pPr>
                  <a:defRPr/>
                </a:pPr>
                <a:r>
                  <a:rPr lang="it-IT" sz="1050" kern="0" dirty="0" err="1">
                    <a:solidFill>
                      <a:prstClr val="white">
                        <a:lumMod val="50000"/>
                      </a:prstClr>
                    </a:solidFill>
                    <a:latin typeface="Corbel" panose="020B0503020204020204"/>
                  </a:rPr>
                  <a:t>Infrastructure</a:t>
                </a:r>
                <a:endParaRPr lang="en-US" sz="1050" kern="0" dirty="0">
                  <a:solidFill>
                    <a:prstClr val="white">
                      <a:lumMod val="50000"/>
                    </a:prstClr>
                  </a:solidFill>
                  <a:latin typeface="Corbel" panose="020B0503020204020204"/>
                </a:endParaRPr>
              </a:p>
            </p:txBody>
          </p:sp>
        </p:grpSp>
        <p:grpSp>
          <p:nvGrpSpPr>
            <p:cNvPr id="3" name="Gruppo 2"/>
            <p:cNvGrpSpPr/>
            <p:nvPr/>
          </p:nvGrpSpPr>
          <p:grpSpPr>
            <a:xfrm>
              <a:off x="5310879" y="3118571"/>
              <a:ext cx="440916" cy="406613"/>
              <a:chOff x="419800" y="1684579"/>
              <a:chExt cx="440916" cy="406613"/>
            </a:xfrm>
          </p:grpSpPr>
          <p:sp>
            <p:nvSpPr>
              <p:cNvPr id="355" name="Rettangolo 354"/>
              <p:cNvSpPr/>
              <p:nvPr/>
            </p:nvSpPr>
            <p:spPr>
              <a:xfrm>
                <a:off x="419800" y="1953004"/>
                <a:ext cx="440916" cy="138188"/>
              </a:xfrm>
              <a:prstGeom prst="rect">
                <a:avLst/>
              </a:prstGeom>
              <a:noFill/>
              <a:ln w="19050" cap="flat" cmpd="sng" algn="ctr">
                <a:solidFill>
                  <a:srgbClr val="FFFFFF"/>
                </a:solidFill>
                <a:prstDash val="solid"/>
              </a:ln>
              <a:effectLst/>
            </p:spPr>
            <p:txBody>
              <a:bodyPr rtlCol="0" anchor="ctr"/>
              <a:lstStyle/>
              <a:p>
                <a:pPr algn="ctr">
                  <a:defRPr/>
                </a:pPr>
                <a:r>
                  <a:rPr lang="it-IT" sz="525" kern="0" dirty="0" err="1">
                    <a:solidFill>
                      <a:srgbClr val="000000">
                        <a:lumMod val="85000"/>
                        <a:lumOff val="15000"/>
                      </a:srgbClr>
                    </a:solidFill>
                    <a:latin typeface="Corbel" panose="020B0503020204020204"/>
                  </a:rPr>
                  <a:t>Tiling</a:t>
                </a:r>
                <a:endParaRPr lang="en-US" sz="525" kern="0" dirty="0">
                  <a:solidFill>
                    <a:srgbClr val="000000">
                      <a:lumMod val="85000"/>
                      <a:lumOff val="15000"/>
                    </a:srgbClr>
                  </a:solidFill>
                  <a:latin typeface="Corbel" panose="020B0503020204020204"/>
                </a:endParaRPr>
              </a:p>
            </p:txBody>
          </p:sp>
          <p:pic>
            <p:nvPicPr>
              <p:cNvPr id="357" name="Immagine 356"/>
              <p:cNvPicPr>
                <a:picLocks noChangeAspect="1"/>
              </p:cNvPicPr>
              <p:nvPr/>
            </p:nvPicPr>
            <p:blipFill>
              <a:blip r:embed="rId21">
                <a:clrChange>
                  <a:clrFrom>
                    <a:srgbClr val="F1F1F1"/>
                  </a:clrFrom>
                  <a:clrTo>
                    <a:srgbClr val="F1F1F1">
                      <a:alpha val="0"/>
                    </a:srgbClr>
                  </a:clrTo>
                </a:clrChange>
              </a:blip>
              <a:stretch>
                <a:fillRect/>
              </a:stretch>
            </p:blipFill>
            <p:spPr>
              <a:xfrm>
                <a:off x="492727" y="1684579"/>
                <a:ext cx="272741" cy="298139"/>
              </a:xfrm>
              <a:prstGeom prst="rect">
                <a:avLst/>
              </a:prstGeom>
            </p:spPr>
          </p:pic>
        </p:grpSp>
        <p:grpSp>
          <p:nvGrpSpPr>
            <p:cNvPr id="2" name="Gruppo 1"/>
            <p:cNvGrpSpPr/>
            <p:nvPr/>
          </p:nvGrpSpPr>
          <p:grpSpPr>
            <a:xfrm>
              <a:off x="5711279" y="3162225"/>
              <a:ext cx="610498" cy="400406"/>
              <a:chOff x="859419" y="1755334"/>
              <a:chExt cx="610498" cy="400406"/>
            </a:xfrm>
          </p:grpSpPr>
          <p:sp>
            <p:nvSpPr>
              <p:cNvPr id="356" name="Rettangolo 355"/>
              <p:cNvSpPr/>
              <p:nvPr/>
            </p:nvSpPr>
            <p:spPr>
              <a:xfrm>
                <a:off x="859419" y="2031033"/>
                <a:ext cx="610498" cy="124707"/>
              </a:xfrm>
              <a:prstGeom prst="rect">
                <a:avLst/>
              </a:prstGeom>
              <a:noFill/>
              <a:ln w="19050" cap="flat" cmpd="sng" algn="ctr">
                <a:solidFill>
                  <a:srgbClr val="FFFFFF"/>
                </a:solidFill>
                <a:prstDash val="solid"/>
              </a:ln>
              <a:effectLst/>
            </p:spPr>
            <p:txBody>
              <a:bodyPr rtlCol="0" anchor="ctr"/>
              <a:lstStyle/>
              <a:p>
                <a:pPr algn="ctr">
                  <a:defRPr/>
                </a:pPr>
                <a:r>
                  <a:rPr lang="it-IT" sz="525" kern="0" dirty="0" err="1">
                    <a:solidFill>
                      <a:srgbClr val="000000">
                        <a:lumMod val="85000"/>
                        <a:lumOff val="15000"/>
                      </a:srgbClr>
                    </a:solidFill>
                    <a:latin typeface="Corbel" panose="020B0503020204020204"/>
                  </a:rPr>
                  <a:t>Monitoring</a:t>
                </a:r>
                <a:endParaRPr lang="en-US" sz="525" kern="0" dirty="0">
                  <a:solidFill>
                    <a:srgbClr val="000000">
                      <a:lumMod val="85000"/>
                      <a:lumOff val="15000"/>
                    </a:srgbClr>
                  </a:solidFill>
                  <a:latin typeface="Corbel" panose="020B0503020204020204"/>
                </a:endParaRPr>
              </a:p>
            </p:txBody>
          </p:sp>
          <p:pic>
            <p:nvPicPr>
              <p:cNvPr id="358" name="Immagine 357"/>
              <p:cNvPicPr>
                <a:picLocks noChangeAspect="1"/>
              </p:cNvPicPr>
              <p:nvPr/>
            </p:nvPicPr>
            <p:blipFill>
              <a:blip r:embed="rId22">
                <a:clrChange>
                  <a:clrFrom>
                    <a:srgbClr val="FFFFFF"/>
                  </a:clrFrom>
                  <a:clrTo>
                    <a:srgbClr val="FFFFFF">
                      <a:alpha val="0"/>
                    </a:srgbClr>
                  </a:clrTo>
                </a:clrChange>
              </a:blip>
              <a:stretch>
                <a:fillRect/>
              </a:stretch>
            </p:blipFill>
            <p:spPr>
              <a:xfrm>
                <a:off x="1033255" y="1755334"/>
                <a:ext cx="262826" cy="287300"/>
              </a:xfrm>
              <a:prstGeom prst="rect">
                <a:avLst/>
              </a:prstGeom>
            </p:spPr>
          </p:pic>
        </p:grpSp>
      </p:grpSp>
      <p:grpSp>
        <p:nvGrpSpPr>
          <p:cNvPr id="378" name="Group 80"/>
          <p:cNvGrpSpPr>
            <a:grpSpLocks/>
          </p:cNvGrpSpPr>
          <p:nvPr/>
        </p:nvGrpSpPr>
        <p:grpSpPr bwMode="auto">
          <a:xfrm>
            <a:off x="5757667" y="319863"/>
            <a:ext cx="1732621" cy="1899362"/>
            <a:chOff x="5405" y="6"/>
            <a:chExt cx="1597" cy="1681"/>
          </a:xfrm>
        </p:grpSpPr>
        <p:pic>
          <p:nvPicPr>
            <p:cNvPr id="379" name="Picture 68" descr="GEOSS_Portal_Website_link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05" y="6"/>
              <a:ext cx="1597" cy="16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80" name="Line 69"/>
            <p:cNvSpPr>
              <a:spLocks noChangeShapeType="1"/>
            </p:cNvSpPr>
            <p:nvPr/>
          </p:nvSpPr>
          <p:spPr bwMode="auto">
            <a:xfrm flipH="1">
              <a:off x="5431" y="71"/>
              <a:ext cx="917" cy="360"/>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381" name="Line 70"/>
            <p:cNvSpPr>
              <a:spLocks noChangeShapeType="1"/>
            </p:cNvSpPr>
            <p:nvPr/>
          </p:nvSpPr>
          <p:spPr bwMode="auto">
            <a:xfrm flipH="1">
              <a:off x="6418" y="205"/>
              <a:ext cx="71" cy="1482"/>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382" name="Line 71"/>
            <p:cNvSpPr>
              <a:spLocks noChangeShapeType="1"/>
            </p:cNvSpPr>
            <p:nvPr/>
          </p:nvSpPr>
          <p:spPr bwMode="auto">
            <a:xfrm flipH="1">
              <a:off x="5944" y="148"/>
              <a:ext cx="409" cy="490"/>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383" name="Freeform 72"/>
            <p:cNvSpPr>
              <a:spLocks/>
            </p:cNvSpPr>
            <p:nvPr/>
          </p:nvSpPr>
          <p:spPr bwMode="auto">
            <a:xfrm>
              <a:off x="6138" y="157"/>
              <a:ext cx="338" cy="377"/>
            </a:xfrm>
            <a:custGeom>
              <a:avLst/>
              <a:gdLst>
                <a:gd name="T0" fmla="*/ 0 w 276"/>
                <a:gd name="T1" fmla="*/ 0 h 315"/>
                <a:gd name="T2" fmla="*/ 0 w 276"/>
                <a:gd name="T3" fmla="*/ 2147483646 h 315"/>
                <a:gd name="T4" fmla="*/ 2147483646 w 276"/>
                <a:gd name="T5" fmla="*/ 2147483646 h 315"/>
                <a:gd name="T6" fmla="*/ 2147483646 w 276"/>
                <a:gd name="T7" fmla="*/ 2147483646 h 315"/>
                <a:gd name="T8" fmla="*/ 0 w 276"/>
                <a:gd name="T9" fmla="*/ 0 h 315"/>
                <a:gd name="T10" fmla="*/ 0 60000 65536"/>
                <a:gd name="T11" fmla="*/ 0 60000 65536"/>
                <a:gd name="T12" fmla="*/ 0 60000 65536"/>
                <a:gd name="T13" fmla="*/ 0 60000 65536"/>
                <a:gd name="T14" fmla="*/ 0 60000 65536"/>
                <a:gd name="T15" fmla="*/ 0 w 276"/>
                <a:gd name="T16" fmla="*/ 0 h 315"/>
                <a:gd name="T17" fmla="*/ 276 w 276"/>
                <a:gd name="T18" fmla="*/ 315 h 315"/>
              </a:gdLst>
              <a:ahLst/>
              <a:cxnLst>
                <a:cxn ang="T10">
                  <a:pos x="T0" y="T1"/>
                </a:cxn>
                <a:cxn ang="T11">
                  <a:pos x="T2" y="T3"/>
                </a:cxn>
                <a:cxn ang="T12">
                  <a:pos x="T4" y="T5"/>
                </a:cxn>
                <a:cxn ang="T13">
                  <a:pos x="T6" y="T7"/>
                </a:cxn>
                <a:cxn ang="T14">
                  <a:pos x="T8" y="T9"/>
                </a:cxn>
              </a:cxnLst>
              <a:rect l="T15" t="T16" r="T17" b="T18"/>
              <a:pathLst>
                <a:path w="276" h="315">
                  <a:moveTo>
                    <a:pt x="0" y="0"/>
                  </a:moveTo>
                  <a:lnTo>
                    <a:pt x="0" y="204"/>
                  </a:lnTo>
                  <a:lnTo>
                    <a:pt x="276" y="315"/>
                  </a:lnTo>
                  <a:lnTo>
                    <a:pt x="274" y="103"/>
                  </a:lnTo>
                  <a:lnTo>
                    <a:pt x="0" y="0"/>
                  </a:lnTo>
                  <a:close/>
                </a:path>
              </a:pathLst>
            </a:custGeom>
            <a:solidFill>
              <a:schemeClr val="accent1">
                <a:alpha val="36862"/>
              </a:schemeClr>
            </a:solidFill>
            <a:ln w="9525">
              <a:solidFill>
                <a:schemeClr val="accent5">
                  <a:lumMod val="75000"/>
                </a:schemeClr>
              </a:solidFill>
              <a:round/>
              <a:headEnd/>
              <a:tailEnd/>
            </a:ln>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384" name="Line 73"/>
            <p:cNvSpPr>
              <a:spLocks noChangeShapeType="1"/>
            </p:cNvSpPr>
            <p:nvPr/>
          </p:nvSpPr>
          <p:spPr bwMode="auto">
            <a:xfrm flipH="1">
              <a:off x="6405" y="133"/>
              <a:ext cx="84" cy="684"/>
            </a:xfrm>
            <a:prstGeom prst="line">
              <a:avLst/>
            </a:prstGeom>
            <a:noFill/>
            <a:ln w="9525">
              <a:solidFill>
                <a:schemeClr val="accent5">
                  <a:lumMod val="75000"/>
                </a:schemeClr>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grpSp>
      <p:sp>
        <p:nvSpPr>
          <p:cNvPr id="385" name="Text Box 72"/>
          <p:cNvSpPr txBox="1">
            <a:spLocks noChangeArrowheads="1"/>
          </p:cNvSpPr>
          <p:nvPr/>
        </p:nvSpPr>
        <p:spPr bwMode="auto">
          <a:xfrm>
            <a:off x="7591871" y="473793"/>
            <a:ext cx="1354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002060"/>
                </a:solidFill>
              </a:rPr>
              <a:t>GEO</a:t>
            </a:r>
            <a:r>
              <a:rPr kumimoji="0" lang="fr-CH" altLang="ja-JP" sz="1200" dirty="0" smtClean="0">
                <a:solidFill>
                  <a:srgbClr val="002060"/>
                </a:solidFill>
              </a:rPr>
              <a:t>             </a:t>
            </a:r>
            <a:r>
              <a:rPr kumimoji="0" lang="fr-CH" altLang="ja-JP" sz="1200" i="1" dirty="0" smtClean="0">
                <a:solidFill>
                  <a:srgbClr val="002060"/>
                </a:solidFill>
              </a:rPr>
              <a:t>Home Page</a:t>
            </a:r>
          </a:p>
        </p:txBody>
      </p:sp>
      <p:sp>
        <p:nvSpPr>
          <p:cNvPr id="387" name="Text Box 72"/>
          <p:cNvSpPr txBox="1">
            <a:spLocks noChangeArrowheads="1"/>
          </p:cNvSpPr>
          <p:nvPr/>
        </p:nvSpPr>
        <p:spPr bwMode="auto">
          <a:xfrm>
            <a:off x="6840515" y="1406930"/>
            <a:ext cx="1477962"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002060"/>
                </a:solidFill>
              </a:rPr>
              <a:t>GEOSS</a:t>
            </a:r>
            <a:r>
              <a:rPr kumimoji="0" lang="fr-CH" altLang="ja-JP" sz="1200" dirty="0" smtClean="0">
                <a:solidFill>
                  <a:srgbClr val="002060"/>
                </a:solidFill>
              </a:rPr>
              <a:t>             </a:t>
            </a:r>
            <a:r>
              <a:rPr kumimoji="0" lang="fr-CH" altLang="ja-JP" sz="1200" i="1" dirty="0" smtClean="0">
                <a:solidFill>
                  <a:srgbClr val="002060"/>
                </a:solidFill>
              </a:rPr>
              <a:t>Portal</a:t>
            </a:r>
          </a:p>
        </p:txBody>
      </p:sp>
      <p:grpSp>
        <p:nvGrpSpPr>
          <p:cNvPr id="388" name="Group 26"/>
          <p:cNvGrpSpPr>
            <a:grpSpLocks/>
          </p:cNvGrpSpPr>
          <p:nvPr/>
        </p:nvGrpSpPr>
        <p:grpSpPr bwMode="auto">
          <a:xfrm>
            <a:off x="4823288" y="-53200"/>
            <a:ext cx="2209800" cy="1200150"/>
            <a:chOff x="3497" y="273"/>
            <a:chExt cx="1392" cy="756"/>
          </a:xfrm>
        </p:grpSpPr>
        <p:pic>
          <p:nvPicPr>
            <p:cNvPr id="389" name="Immagine 3"/>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r="49464"/>
            <a:stretch>
              <a:fillRect/>
            </a:stretch>
          </p:blipFill>
          <p:spPr bwMode="auto">
            <a:xfrm>
              <a:off x="3678" y="338"/>
              <a:ext cx="40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 name="Immagine 25"/>
            <p:cNvPicPr>
              <a:picLocks noChangeAspect="1"/>
            </p:cNvPicPr>
            <p:nvPr/>
          </p:nvPicPr>
          <p:blipFill>
            <a:blip r:embed="rId25">
              <a:clrChange>
                <a:clrFrom>
                  <a:srgbClr val="F5F6E8"/>
                </a:clrFrom>
                <a:clrTo>
                  <a:srgbClr val="F5F6E8">
                    <a:alpha val="0"/>
                  </a:srgbClr>
                </a:clrTo>
              </a:clrChange>
              <a:extLst>
                <a:ext uri="{28A0092B-C50C-407E-A947-70E740481C1C}">
                  <a14:useLocalDpi xmlns:a14="http://schemas.microsoft.com/office/drawing/2010/main" val="0"/>
                </a:ext>
              </a:extLst>
            </a:blip>
            <a:srcRect t="86078" r="79437" b="2097"/>
            <a:stretch>
              <a:fillRect/>
            </a:stretch>
          </p:blipFill>
          <p:spPr bwMode="auto">
            <a:xfrm>
              <a:off x="3497" y="782"/>
              <a:ext cx="58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Immagine 9"/>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l="79410" t="59428" r="3648" b="25609"/>
            <a:stretch>
              <a:fillRect/>
            </a:stretch>
          </p:blipFill>
          <p:spPr bwMode="auto">
            <a:xfrm rot="-610650">
              <a:off x="3868" y="273"/>
              <a:ext cx="1021"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asellaDiTesto 6"/>
          <p:cNvSpPr txBox="1"/>
          <p:nvPr/>
        </p:nvSpPr>
        <p:spPr>
          <a:xfrm>
            <a:off x="4493629" y="5267934"/>
            <a:ext cx="982961" cy="707886"/>
          </a:xfrm>
          <a:prstGeom prst="rect">
            <a:avLst/>
          </a:prstGeom>
          <a:noFill/>
        </p:spPr>
        <p:txBody>
          <a:bodyPr wrap="none" rtlCol="0">
            <a:spAutoFit/>
          </a:bodyPr>
          <a:lstStyle/>
          <a:p>
            <a:r>
              <a:rPr lang="en-US" sz="4000" dirty="0" smtClean="0">
                <a:solidFill>
                  <a:srgbClr val="3E3E3E"/>
                </a:solidFill>
              </a:rPr>
              <a:t>… .</a:t>
            </a:r>
            <a:endParaRPr lang="en-US" sz="4000" dirty="0">
              <a:solidFill>
                <a:srgbClr val="3E3E3E"/>
              </a:solidFill>
            </a:endParaRPr>
          </a:p>
        </p:txBody>
      </p:sp>
      <p:grpSp>
        <p:nvGrpSpPr>
          <p:cNvPr id="273" name="Gruppo 272"/>
          <p:cNvGrpSpPr/>
          <p:nvPr/>
        </p:nvGrpSpPr>
        <p:grpSpPr>
          <a:xfrm>
            <a:off x="1191191" y="326673"/>
            <a:ext cx="605395" cy="870361"/>
            <a:chOff x="3005318" y="2166435"/>
            <a:chExt cx="735166" cy="971163"/>
          </a:xfrm>
        </p:grpSpPr>
        <p:grpSp>
          <p:nvGrpSpPr>
            <p:cNvPr id="274" name="Gruppo 273"/>
            <p:cNvGrpSpPr/>
            <p:nvPr/>
          </p:nvGrpSpPr>
          <p:grpSpPr>
            <a:xfrm>
              <a:off x="3005318" y="2166435"/>
              <a:ext cx="735166" cy="386350"/>
              <a:chOff x="3730434" y="1683835"/>
              <a:chExt cx="735166" cy="386350"/>
            </a:xfrm>
          </p:grpSpPr>
          <p:sp>
            <p:nvSpPr>
              <p:cNvPr id="277" name="Fumetto 3 276"/>
              <p:cNvSpPr/>
              <p:nvPr/>
            </p:nvSpPr>
            <p:spPr>
              <a:xfrm>
                <a:off x="3782105" y="1722967"/>
                <a:ext cx="650875" cy="330200"/>
              </a:xfrm>
              <a:prstGeom prst="wedgeEllipseCallout">
                <a:avLst>
                  <a:gd name="adj1" fmla="val 22094"/>
                  <a:gd name="adj2" fmla="val 86538"/>
                </a:avLst>
              </a:prstGeom>
              <a:solidFill>
                <a:srgbClr val="818183"/>
              </a:solidFill>
              <a:ln w="19050" cap="flat" cmpd="sng" algn="ctr">
                <a:solidFill>
                  <a:srgbClr val="818183">
                    <a:shade val="50000"/>
                  </a:srgbClr>
                </a:solidFill>
                <a:prstDash val="solid"/>
              </a:ln>
              <a:effectLst/>
            </p:spPr>
            <p:txBody>
              <a:bodyPr rtlCol="0" anchor="ctr"/>
              <a:lstStyle/>
              <a:p>
                <a:pPr algn="ctr">
                  <a:defRPr/>
                </a:pPr>
                <a:endParaRPr lang="en-US" kern="0">
                  <a:solidFill>
                    <a:srgbClr val="FFFFFF"/>
                  </a:solidFill>
                  <a:latin typeface="Corbel" panose="020B0503020204020204"/>
                </a:endParaRPr>
              </a:p>
            </p:txBody>
          </p:sp>
          <p:sp>
            <p:nvSpPr>
              <p:cNvPr id="278" name="CasellaDiTesto 277"/>
              <p:cNvSpPr txBox="1"/>
              <p:nvPr/>
            </p:nvSpPr>
            <p:spPr>
              <a:xfrm>
                <a:off x="3730434" y="1683835"/>
                <a:ext cx="735166" cy="386350"/>
              </a:xfrm>
              <a:prstGeom prst="rect">
                <a:avLst/>
              </a:prstGeom>
              <a:noFill/>
            </p:spPr>
            <p:txBody>
              <a:bodyPr wrap="square" rtlCol="0">
                <a:spAutoFit/>
              </a:bodyPr>
              <a:lstStyle/>
              <a:p>
                <a:pPr algn="ctr">
                  <a:defRPr/>
                </a:pPr>
                <a:r>
                  <a:rPr lang="it-IT" sz="825" kern="0" dirty="0">
                    <a:solidFill>
                      <a:srgbClr val="FFFFFF"/>
                    </a:solidFill>
                    <a:effectLst>
                      <a:outerShdw blurRad="38100" dist="38100" dir="2700000" algn="tl">
                        <a:srgbClr val="000000">
                          <a:alpha val="43137"/>
                        </a:srgbClr>
                      </a:outerShdw>
                    </a:effectLst>
                    <a:latin typeface="Corbel" panose="020B0503020204020204"/>
                  </a:rPr>
                  <a:t>Web Browser</a:t>
                </a:r>
                <a:endParaRPr lang="en-US" sz="825" kern="0" dirty="0">
                  <a:solidFill>
                    <a:srgbClr val="FFFFFF"/>
                  </a:solidFill>
                  <a:effectLst>
                    <a:outerShdw blurRad="38100" dist="38100" dir="2700000" algn="tl">
                      <a:srgbClr val="000000">
                        <a:alpha val="43137"/>
                      </a:srgbClr>
                    </a:outerShdw>
                  </a:effectLst>
                  <a:latin typeface="Corbel" panose="020B0503020204020204"/>
                </a:endParaRPr>
              </a:p>
            </p:txBody>
          </p:sp>
        </p:grpSp>
        <p:pic>
          <p:nvPicPr>
            <p:cNvPr id="275" name="Immagine 274"/>
            <p:cNvPicPr>
              <a:picLocks noChangeAspect="1"/>
            </p:cNvPicPr>
            <p:nvPr/>
          </p:nvPicPr>
          <p:blipFill>
            <a:blip r:embed="rId27">
              <a:clrChange>
                <a:clrFrom>
                  <a:srgbClr val="FFFFFF"/>
                </a:clrFrom>
                <a:clrTo>
                  <a:srgbClr val="FFFFFF">
                    <a:alpha val="0"/>
                  </a:srgbClr>
                </a:clrTo>
              </a:clrChange>
            </a:blip>
            <a:stretch>
              <a:fillRect/>
            </a:stretch>
          </p:blipFill>
          <p:spPr>
            <a:xfrm>
              <a:off x="3077557" y="2527332"/>
              <a:ext cx="610266" cy="610266"/>
            </a:xfrm>
            <a:prstGeom prst="rect">
              <a:avLst/>
            </a:prstGeom>
          </p:spPr>
        </p:pic>
      </p:grpSp>
      <p:grpSp>
        <p:nvGrpSpPr>
          <p:cNvPr id="284" name="Gruppo 283"/>
          <p:cNvGrpSpPr/>
          <p:nvPr/>
        </p:nvGrpSpPr>
        <p:grpSpPr>
          <a:xfrm>
            <a:off x="3705695" y="395300"/>
            <a:ext cx="852759" cy="877169"/>
            <a:chOff x="7707910" y="4599654"/>
            <a:chExt cx="1035555" cy="978759"/>
          </a:xfrm>
        </p:grpSpPr>
        <p:grpSp>
          <p:nvGrpSpPr>
            <p:cNvPr id="285" name="Gruppo 284"/>
            <p:cNvGrpSpPr/>
            <p:nvPr/>
          </p:nvGrpSpPr>
          <p:grpSpPr>
            <a:xfrm>
              <a:off x="8092590" y="4599654"/>
              <a:ext cx="650875" cy="386350"/>
              <a:chOff x="7955491" y="4564593"/>
              <a:chExt cx="650875" cy="386350"/>
            </a:xfrm>
          </p:grpSpPr>
          <p:sp>
            <p:nvSpPr>
              <p:cNvPr id="288" name="Fumetto 3 287"/>
              <p:cNvSpPr/>
              <p:nvPr/>
            </p:nvSpPr>
            <p:spPr>
              <a:xfrm>
                <a:off x="7955491" y="4578325"/>
                <a:ext cx="650875" cy="330200"/>
              </a:xfrm>
              <a:prstGeom prst="wedgeEllipseCallout">
                <a:avLst>
                  <a:gd name="adj1" fmla="val -35467"/>
                  <a:gd name="adj2" fmla="val 65384"/>
                </a:avLst>
              </a:prstGeom>
              <a:solidFill>
                <a:srgbClr val="DF5327"/>
              </a:solidFill>
              <a:ln w="19050" cap="flat" cmpd="sng" algn="ctr">
                <a:solidFill>
                  <a:srgbClr val="DF5327">
                    <a:shade val="50000"/>
                  </a:srgbClr>
                </a:solidFill>
                <a:prstDash val="solid"/>
              </a:ln>
              <a:effectLst/>
            </p:spPr>
            <p:txBody>
              <a:bodyPr rtlCol="0" anchor="ctr"/>
              <a:lstStyle/>
              <a:p>
                <a:pPr algn="ctr">
                  <a:defRPr/>
                </a:pPr>
                <a:endParaRPr lang="en-US" kern="0">
                  <a:solidFill>
                    <a:srgbClr val="FFFFFF"/>
                  </a:solidFill>
                  <a:latin typeface="Corbel" panose="020B0503020204020204"/>
                </a:endParaRPr>
              </a:p>
            </p:txBody>
          </p:sp>
          <p:sp>
            <p:nvSpPr>
              <p:cNvPr id="289" name="CasellaDiTesto 288"/>
              <p:cNvSpPr txBox="1"/>
              <p:nvPr/>
            </p:nvSpPr>
            <p:spPr>
              <a:xfrm>
                <a:off x="7990416" y="4564593"/>
                <a:ext cx="595336" cy="386350"/>
              </a:xfrm>
              <a:prstGeom prst="rect">
                <a:avLst/>
              </a:prstGeom>
              <a:noFill/>
            </p:spPr>
            <p:txBody>
              <a:bodyPr wrap="square" rtlCol="0">
                <a:spAutoFit/>
              </a:bodyPr>
              <a:lstStyle/>
              <a:p>
                <a:pPr algn="ctr">
                  <a:defRPr/>
                </a:pPr>
                <a:r>
                  <a:rPr lang="it-IT" sz="825" kern="0" dirty="0">
                    <a:solidFill>
                      <a:srgbClr val="FFFFFF"/>
                    </a:solidFill>
                    <a:effectLst>
                      <a:outerShdw blurRad="38100" dist="38100" dir="2700000" algn="tl">
                        <a:srgbClr val="000000">
                          <a:alpha val="43137"/>
                        </a:srgbClr>
                      </a:outerShdw>
                    </a:effectLst>
                    <a:latin typeface="Corbel" panose="020B0503020204020204"/>
                  </a:rPr>
                  <a:t>Mobile </a:t>
                </a:r>
                <a:r>
                  <a:rPr lang="it-IT" sz="825" kern="0" dirty="0" err="1">
                    <a:solidFill>
                      <a:srgbClr val="FFFFFF"/>
                    </a:solidFill>
                    <a:effectLst>
                      <a:outerShdw blurRad="38100" dist="38100" dir="2700000" algn="tl">
                        <a:srgbClr val="000000">
                          <a:alpha val="43137"/>
                        </a:srgbClr>
                      </a:outerShdw>
                    </a:effectLst>
                    <a:latin typeface="Corbel" panose="020B0503020204020204"/>
                  </a:rPr>
                  <a:t>App</a:t>
                </a:r>
                <a:endParaRPr lang="en-US" sz="825" kern="0" dirty="0">
                  <a:solidFill>
                    <a:srgbClr val="FFFFFF"/>
                  </a:solidFill>
                  <a:effectLst>
                    <a:outerShdw blurRad="38100" dist="38100" dir="2700000" algn="tl">
                      <a:srgbClr val="000000">
                        <a:alpha val="43137"/>
                      </a:srgbClr>
                    </a:outerShdw>
                  </a:effectLst>
                  <a:latin typeface="Corbel" panose="020B0503020204020204"/>
                </a:endParaRPr>
              </a:p>
            </p:txBody>
          </p:sp>
        </p:grpSp>
        <p:pic>
          <p:nvPicPr>
            <p:cNvPr id="286" name="Immagine 285"/>
            <p:cNvPicPr>
              <a:picLocks noChangeAspect="1"/>
            </p:cNvPicPr>
            <p:nvPr/>
          </p:nvPicPr>
          <p:blipFill>
            <a:blip r:embed="rId28">
              <a:clrChange>
                <a:clrFrom>
                  <a:srgbClr val="FFFFFF"/>
                </a:clrFrom>
                <a:clrTo>
                  <a:srgbClr val="FFFFFF">
                    <a:alpha val="0"/>
                  </a:srgbClr>
                </a:clrTo>
              </a:clrChange>
            </a:blip>
            <a:stretch>
              <a:fillRect/>
            </a:stretch>
          </p:blipFill>
          <p:spPr>
            <a:xfrm>
              <a:off x="7707910" y="4957318"/>
              <a:ext cx="621095" cy="621095"/>
            </a:xfrm>
            <a:prstGeom prst="rect">
              <a:avLst/>
            </a:prstGeom>
          </p:spPr>
        </p:pic>
      </p:grpSp>
      <p:pic>
        <p:nvPicPr>
          <p:cNvPr id="4" name="Immagine 3"/>
          <p:cNvPicPr>
            <a:picLocks noChangeAspect="1"/>
          </p:cNvPicPr>
          <p:nvPr/>
        </p:nvPicPr>
        <p:blipFill>
          <a:blip r:embed="rId29">
            <a:clrChange>
              <a:clrFrom>
                <a:srgbClr val="FEFEFE"/>
              </a:clrFrom>
              <a:clrTo>
                <a:srgbClr val="FEFEFE">
                  <a:alpha val="0"/>
                </a:srgbClr>
              </a:clrTo>
            </a:clrChange>
          </a:blip>
          <a:stretch>
            <a:fillRect/>
          </a:stretch>
        </p:blipFill>
        <p:spPr>
          <a:xfrm>
            <a:off x="2200716" y="-36087"/>
            <a:ext cx="1033279" cy="1033279"/>
          </a:xfrm>
          <a:prstGeom prst="rect">
            <a:avLst/>
          </a:prstGeom>
        </p:spPr>
      </p:pic>
      <p:pic>
        <p:nvPicPr>
          <p:cNvPr id="398" name="Immagine 397"/>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337445">
            <a:off x="1663151" y="1052765"/>
            <a:ext cx="1673989" cy="1861804"/>
          </a:xfrm>
          <a:prstGeom prst="rect">
            <a:avLst/>
          </a:prstGeom>
        </p:spPr>
      </p:pic>
      <p:pic>
        <p:nvPicPr>
          <p:cNvPr id="394" name="Immagine 11"/>
          <p:cNvPicPr>
            <a:picLocks noChangeAspect="1"/>
          </p:cNvPicPr>
          <p:nvPr/>
        </p:nvPicPr>
        <p:blipFill>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853" y="1597850"/>
            <a:ext cx="1375160" cy="88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9" name="Gruppo 278"/>
          <p:cNvGrpSpPr/>
          <p:nvPr/>
        </p:nvGrpSpPr>
        <p:grpSpPr>
          <a:xfrm>
            <a:off x="1823078" y="471039"/>
            <a:ext cx="672588" cy="650870"/>
            <a:chOff x="3450064" y="4707423"/>
            <a:chExt cx="816762" cy="726250"/>
          </a:xfrm>
        </p:grpSpPr>
        <p:sp>
          <p:nvSpPr>
            <p:cNvPr id="280" name="Fumetto 3 279"/>
            <p:cNvSpPr/>
            <p:nvPr/>
          </p:nvSpPr>
          <p:spPr>
            <a:xfrm>
              <a:off x="3615948" y="4729113"/>
              <a:ext cx="650878" cy="330200"/>
            </a:xfrm>
            <a:prstGeom prst="wedgeEllipseCallout">
              <a:avLst>
                <a:gd name="adj1" fmla="val -52803"/>
                <a:gd name="adj2" fmla="val 100745"/>
              </a:avLst>
            </a:prstGeom>
            <a:solidFill>
              <a:srgbClr val="DF5327"/>
            </a:solidFill>
            <a:ln w="19050" cap="flat" cmpd="sng" algn="ctr">
              <a:solidFill>
                <a:srgbClr val="DF5327">
                  <a:shade val="50000"/>
                </a:srgbClr>
              </a:solidFill>
              <a:prstDash val="solid"/>
            </a:ln>
            <a:effectLst/>
          </p:spPr>
          <p:txBody>
            <a:bodyPr rtlCol="0" anchor="ctr"/>
            <a:lstStyle/>
            <a:p>
              <a:pPr algn="ctr">
                <a:defRPr/>
              </a:pPr>
              <a:endParaRPr lang="en-US" kern="0">
                <a:solidFill>
                  <a:srgbClr val="FFFFFF"/>
                </a:solidFill>
                <a:latin typeface="Corbel" panose="020B0503020204020204"/>
              </a:endParaRPr>
            </a:p>
          </p:txBody>
        </p:sp>
        <p:sp>
          <p:nvSpPr>
            <p:cNvPr id="281" name="CasellaDiTesto 280"/>
            <p:cNvSpPr txBox="1"/>
            <p:nvPr/>
          </p:nvSpPr>
          <p:spPr>
            <a:xfrm>
              <a:off x="3615722" y="4707423"/>
              <a:ext cx="606426" cy="386350"/>
            </a:xfrm>
            <a:prstGeom prst="rect">
              <a:avLst/>
            </a:prstGeom>
            <a:noFill/>
          </p:spPr>
          <p:txBody>
            <a:bodyPr wrap="square" rtlCol="0">
              <a:spAutoFit/>
            </a:bodyPr>
            <a:lstStyle/>
            <a:p>
              <a:pPr algn="ctr">
                <a:defRPr/>
              </a:pPr>
              <a:r>
                <a:rPr lang="it-IT" sz="825" kern="0" dirty="0">
                  <a:solidFill>
                    <a:srgbClr val="FFFFFF"/>
                  </a:solidFill>
                  <a:effectLst>
                    <a:outerShdw blurRad="38100" dist="38100" dir="2700000" algn="tl">
                      <a:srgbClr val="000000">
                        <a:alpha val="43137"/>
                      </a:srgbClr>
                    </a:outerShdw>
                  </a:effectLst>
                  <a:latin typeface="Corbel" panose="020B0503020204020204"/>
                </a:rPr>
                <a:t>Mobile </a:t>
              </a:r>
              <a:r>
                <a:rPr lang="it-IT" sz="825" kern="0" dirty="0" err="1">
                  <a:solidFill>
                    <a:srgbClr val="FFFFFF"/>
                  </a:solidFill>
                  <a:effectLst>
                    <a:outerShdw blurRad="38100" dist="38100" dir="2700000" algn="tl">
                      <a:srgbClr val="000000">
                        <a:alpha val="43137"/>
                      </a:srgbClr>
                    </a:outerShdw>
                  </a:effectLst>
                  <a:latin typeface="Corbel" panose="020B0503020204020204"/>
                </a:rPr>
                <a:t>App</a:t>
              </a:r>
              <a:endParaRPr lang="en-US" sz="825" kern="0" dirty="0">
                <a:solidFill>
                  <a:srgbClr val="FFFFFF"/>
                </a:solidFill>
                <a:effectLst>
                  <a:outerShdw blurRad="38100" dist="38100" dir="2700000" algn="tl">
                    <a:srgbClr val="000000">
                      <a:alpha val="43137"/>
                    </a:srgbClr>
                  </a:outerShdw>
                </a:effectLst>
                <a:latin typeface="Corbel" panose="020B0503020204020204"/>
              </a:endParaRPr>
            </a:p>
          </p:txBody>
        </p:sp>
        <p:pic>
          <p:nvPicPr>
            <p:cNvPr id="282" name="Immagine 281"/>
            <p:cNvPicPr>
              <a:picLocks noChangeAspect="1"/>
            </p:cNvPicPr>
            <p:nvPr/>
          </p:nvPicPr>
          <p:blipFill>
            <a:blip r:embed="rId32"/>
            <a:stretch>
              <a:fillRect/>
            </a:stretch>
          </p:blipFill>
          <p:spPr>
            <a:xfrm>
              <a:off x="3450064" y="4991339"/>
              <a:ext cx="228664" cy="442334"/>
            </a:xfrm>
            <a:prstGeom prst="rect">
              <a:avLst/>
            </a:prstGeom>
          </p:spPr>
        </p:pic>
      </p:grpSp>
      <p:pic>
        <p:nvPicPr>
          <p:cNvPr id="173" name="Immagine 172"/>
          <p:cNvPicPr>
            <a:picLocks noChangeAspect="1"/>
          </p:cNvPicPr>
          <p:nvPr/>
        </p:nvPicPr>
        <p:blipFill>
          <a:blip r:embed="rId3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95234" y="3467261"/>
            <a:ext cx="1616691" cy="1585557"/>
          </a:xfrm>
          <a:prstGeom prst="rect">
            <a:avLst/>
          </a:prstGeom>
        </p:spPr>
      </p:pic>
      <p:pic>
        <p:nvPicPr>
          <p:cNvPr id="174" name="Immagine 173"/>
          <p:cNvPicPr>
            <a:picLocks noChangeAspect="1"/>
          </p:cNvPicPr>
          <p:nvPr/>
        </p:nvPicPr>
        <p:blipFill>
          <a:blip r:embed="rId30">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rot="1496750" flipH="1">
            <a:off x="1403796" y="3643987"/>
            <a:ext cx="1303649" cy="1449913"/>
          </a:xfrm>
          <a:prstGeom prst="rect">
            <a:avLst/>
          </a:prstGeom>
        </p:spPr>
      </p:pic>
      <p:sp>
        <p:nvSpPr>
          <p:cNvPr id="8" name="CasellaDiTesto 7"/>
          <p:cNvSpPr txBox="1"/>
          <p:nvPr/>
        </p:nvSpPr>
        <p:spPr>
          <a:xfrm rot="21420932">
            <a:off x="859613" y="5306964"/>
            <a:ext cx="2616422"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400" b="1" dirty="0" smtClean="0">
                <a:ln w="0"/>
                <a:solidFill>
                  <a:schemeClr val="tx1"/>
                </a:solidFill>
              </a:rPr>
              <a:t>GEOSS Providers</a:t>
            </a:r>
            <a:endParaRPr lang="en-US" sz="2400" b="1" dirty="0">
              <a:ln w="0"/>
              <a:solidFill>
                <a:schemeClr val="tx1"/>
              </a:solidFill>
            </a:endParaRPr>
          </a:p>
        </p:txBody>
      </p:sp>
      <p:sp>
        <p:nvSpPr>
          <p:cNvPr id="167" name="CasellaDiTesto 166"/>
          <p:cNvSpPr txBox="1"/>
          <p:nvPr/>
        </p:nvSpPr>
        <p:spPr>
          <a:xfrm rot="21341358">
            <a:off x="6008400" y="5402803"/>
            <a:ext cx="2616422" cy="461665"/>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2400" b="1" dirty="0" smtClean="0">
                <a:ln w="0"/>
                <a:solidFill>
                  <a:schemeClr val="tx1"/>
                </a:solidFill>
              </a:rPr>
              <a:t>GEOSS Providers</a:t>
            </a:r>
            <a:endParaRPr lang="en-US" sz="2400" b="1" dirty="0">
              <a:ln w="0"/>
              <a:solidFill>
                <a:schemeClr val="tx1"/>
              </a:solidFill>
            </a:endParaRPr>
          </a:p>
        </p:txBody>
      </p:sp>
      <p:sp>
        <p:nvSpPr>
          <p:cNvPr id="168" name="CasellaDiTesto 167"/>
          <p:cNvSpPr txBox="1"/>
          <p:nvPr/>
        </p:nvSpPr>
        <p:spPr>
          <a:xfrm rot="21420932">
            <a:off x="5017504" y="3642147"/>
            <a:ext cx="1568058" cy="461665"/>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2400" b="1" dirty="0" smtClean="0">
                <a:ln w="0"/>
                <a:solidFill>
                  <a:schemeClr val="tx1"/>
                </a:solidFill>
              </a:rPr>
              <a:t>GEO DAB</a:t>
            </a:r>
            <a:endParaRPr lang="en-US" sz="2400" b="1" dirty="0">
              <a:ln w="0"/>
              <a:solidFill>
                <a:schemeClr val="tx1"/>
              </a:solidFill>
            </a:endParaRPr>
          </a:p>
        </p:txBody>
      </p:sp>
      <p:sp>
        <p:nvSpPr>
          <p:cNvPr id="169" name="CasellaDiTesto 168"/>
          <p:cNvSpPr txBox="1"/>
          <p:nvPr/>
        </p:nvSpPr>
        <p:spPr>
          <a:xfrm rot="21420932">
            <a:off x="7102918" y="2454493"/>
            <a:ext cx="893193" cy="461665"/>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2400" b="1" dirty="0" smtClean="0">
                <a:ln w="0"/>
                <a:solidFill>
                  <a:schemeClr val="tx1"/>
                </a:solidFill>
              </a:rPr>
              <a:t>GWP</a:t>
            </a:r>
            <a:endParaRPr lang="en-US" sz="2400" b="1" dirty="0">
              <a:ln w="0"/>
              <a:solidFill>
                <a:schemeClr val="tx1"/>
              </a:solidFill>
            </a:endParaRPr>
          </a:p>
        </p:txBody>
      </p:sp>
      <p:sp>
        <p:nvSpPr>
          <p:cNvPr id="172" name="CasellaDiTesto 171"/>
          <p:cNvSpPr txBox="1"/>
          <p:nvPr/>
        </p:nvSpPr>
        <p:spPr>
          <a:xfrm rot="21420932">
            <a:off x="147098" y="1228193"/>
            <a:ext cx="3086101" cy="369332"/>
          </a:xfrm>
          <a:prstGeom prst="rect">
            <a:avLst/>
          </a:prstGeom>
        </p:spPr>
        <p:style>
          <a:lnRef idx="1">
            <a:schemeClr val="accent1"/>
          </a:lnRef>
          <a:fillRef idx="3">
            <a:schemeClr val="accent1"/>
          </a:fillRef>
          <a:effectRef idx="2">
            <a:schemeClr val="accent1"/>
          </a:effectRef>
          <a:fontRef idx="minor">
            <a:schemeClr val="lt1"/>
          </a:fontRef>
        </p:style>
        <p:txBody>
          <a:bodyPr wrap="none" rtlCol="0">
            <a:spAutoFit/>
          </a:bodyPr>
          <a:lstStyle/>
          <a:p>
            <a:r>
              <a:rPr lang="en-US" b="1" dirty="0" smtClean="0">
                <a:ln w="0"/>
                <a:solidFill>
                  <a:schemeClr val="tx1"/>
                </a:solidFill>
              </a:rPr>
              <a:t>GEOSS Community Portals</a:t>
            </a:r>
            <a:endParaRPr lang="en-US" b="1" dirty="0">
              <a:ln w="0"/>
              <a:solidFill>
                <a:schemeClr val="tx1"/>
              </a:solidFill>
            </a:endParaRPr>
          </a:p>
        </p:txBody>
      </p:sp>
      <p:pic>
        <p:nvPicPr>
          <p:cNvPr id="20" name="Immagine 19"/>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7001" y="694686"/>
            <a:ext cx="1616691" cy="1585557"/>
          </a:xfrm>
          <a:prstGeom prst="rect">
            <a:avLst/>
          </a:prstGeom>
        </p:spPr>
      </p:pic>
      <p:sp>
        <p:nvSpPr>
          <p:cNvPr id="128" name="CasellaDiTesto 127"/>
          <p:cNvSpPr txBox="1"/>
          <p:nvPr/>
        </p:nvSpPr>
        <p:spPr>
          <a:xfrm>
            <a:off x="2771074" y="3772441"/>
            <a:ext cx="3482043" cy="1323439"/>
          </a:xfrm>
          <a:prstGeom prst="rect">
            <a:avLst/>
          </a:prstGeom>
          <a:noFill/>
        </p:spPr>
        <p:txBody>
          <a:bodyPr wrap="none" rtlCol="0">
            <a:spAutoFit/>
          </a:bodyPr>
          <a:lstStyle/>
          <a:p>
            <a:r>
              <a:rPr lang="en-US" sz="8000" b="1" dirty="0">
                <a:solidFill>
                  <a:srgbClr val="FF9900"/>
                </a:solidFill>
                <a:latin typeface="Adobe Gothic Std B" panose="020B0800000000000000" pitchFamily="34" charset="-128"/>
                <a:ea typeface="Adobe Gothic Std B" panose="020B0800000000000000" pitchFamily="34" charset="-128"/>
              </a:rPr>
              <a:t>GCI 2.0</a:t>
            </a:r>
          </a:p>
        </p:txBody>
      </p:sp>
      <p:pic>
        <p:nvPicPr>
          <p:cNvPr id="183" name="Immagine 182"/>
          <p:cNvPicPr>
            <a:picLocks noChangeAspect="1"/>
          </p:cNvPicPr>
          <p:nvPr/>
        </p:nvPicPr>
        <p:blipFill>
          <a:blip r:embed="rId33">
            <a:clrChange>
              <a:clrFrom>
                <a:srgbClr val="FFFFFF"/>
              </a:clrFrom>
              <a:clrTo>
                <a:srgbClr val="FFFFFF">
                  <a:alpha val="0"/>
                </a:srgbClr>
              </a:clrTo>
            </a:clrChange>
          </a:blip>
          <a:stretch>
            <a:fillRect/>
          </a:stretch>
        </p:blipFill>
        <p:spPr>
          <a:xfrm>
            <a:off x="4265036" y="2013057"/>
            <a:ext cx="334587" cy="334587"/>
          </a:xfrm>
          <a:prstGeom prst="rect">
            <a:avLst/>
          </a:prstGeom>
        </p:spPr>
      </p:pic>
      <p:pic>
        <p:nvPicPr>
          <p:cNvPr id="396" name="Immagine 395"/>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96750" flipH="1">
            <a:off x="4566425" y="1209777"/>
            <a:ext cx="1303649" cy="1449913"/>
          </a:xfrm>
          <a:prstGeom prst="rect">
            <a:avLst/>
          </a:prstGeom>
        </p:spPr>
      </p:pic>
      <p:grpSp>
        <p:nvGrpSpPr>
          <p:cNvPr id="185" name="Gruppo 184"/>
          <p:cNvGrpSpPr/>
          <p:nvPr/>
        </p:nvGrpSpPr>
        <p:grpSpPr>
          <a:xfrm>
            <a:off x="1232674" y="1165572"/>
            <a:ext cx="5790553" cy="2570313"/>
            <a:chOff x="1302280" y="2896460"/>
            <a:chExt cx="5790553" cy="2570313"/>
          </a:xfrm>
        </p:grpSpPr>
        <p:sp>
          <p:nvSpPr>
            <p:cNvPr id="186" name="Onda 1 185"/>
            <p:cNvSpPr/>
            <p:nvPr/>
          </p:nvSpPr>
          <p:spPr>
            <a:xfrm>
              <a:off x="1302280" y="2896460"/>
              <a:ext cx="5790553" cy="2570313"/>
            </a:xfrm>
            <a:prstGeom prst="wave">
              <a:avLst>
                <a:gd name="adj1" fmla="val 11709"/>
                <a:gd name="adj2" fmla="val 0"/>
              </a:avLst>
            </a:prstGeom>
          </p:spPr>
          <p:style>
            <a:lnRef idx="3">
              <a:schemeClr val="lt1"/>
            </a:lnRef>
            <a:fillRef idx="1">
              <a:schemeClr val="accent3"/>
            </a:fillRef>
            <a:effectRef idx="1">
              <a:schemeClr val="accent3"/>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187" name="Rettangolo 186"/>
            <p:cNvSpPr/>
            <p:nvPr/>
          </p:nvSpPr>
          <p:spPr>
            <a:xfrm>
              <a:off x="1573303" y="3202155"/>
              <a:ext cx="5305907" cy="1877917"/>
            </a:xfrm>
            <a:prstGeom prst="rect">
              <a:avLst/>
            </a:prstGeom>
          </p:spPr>
          <p:txBody>
            <a:bodyPr>
              <a:prstTxWarp prst="textWave1">
                <a:avLst>
                  <a:gd name="adj1" fmla="val 12500"/>
                  <a:gd name="adj2" fmla="val -201"/>
                </a:avLst>
              </a:prstTxWarp>
              <a:spAutoFit/>
            </a:bodyPr>
            <a:lstStyle/>
            <a:p>
              <a:pPr algn="ctr"/>
              <a:r>
                <a:rPr lang="en-US" sz="2000" b="1" dirty="0" smtClean="0"/>
                <a:t>Hybrid Cloud services</a:t>
              </a:r>
            </a:p>
            <a:p>
              <a:pPr algn="ctr"/>
              <a:r>
                <a:rPr lang="en-US" sz="2000" b="1" dirty="0" smtClean="0"/>
                <a:t>(integrating public and private clouds) </a:t>
              </a:r>
              <a:endParaRPr lang="en-US" sz="2000" b="1" dirty="0"/>
            </a:p>
          </p:txBody>
        </p:sp>
      </p:grpSp>
      <p:grpSp>
        <p:nvGrpSpPr>
          <p:cNvPr id="188" name="Gruppo 187"/>
          <p:cNvGrpSpPr/>
          <p:nvPr/>
        </p:nvGrpSpPr>
        <p:grpSpPr>
          <a:xfrm>
            <a:off x="1786807" y="2029287"/>
            <a:ext cx="5790553" cy="2570313"/>
            <a:chOff x="1302280" y="2896460"/>
            <a:chExt cx="5790553" cy="2570313"/>
          </a:xfrm>
        </p:grpSpPr>
        <p:sp>
          <p:nvSpPr>
            <p:cNvPr id="189" name="Onda 1 188"/>
            <p:cNvSpPr/>
            <p:nvPr/>
          </p:nvSpPr>
          <p:spPr>
            <a:xfrm>
              <a:off x="1302280" y="2896460"/>
              <a:ext cx="5790553" cy="2570313"/>
            </a:xfrm>
            <a:prstGeom prst="wave">
              <a:avLst>
                <a:gd name="adj1" fmla="val 11709"/>
                <a:gd name="adj2" fmla="val 0"/>
              </a:avLst>
            </a:prstGeom>
          </p:spPr>
          <p:style>
            <a:lnRef idx="3">
              <a:schemeClr val="lt1"/>
            </a:lnRef>
            <a:fillRef idx="1">
              <a:schemeClr val="accent3"/>
            </a:fillRef>
            <a:effectRef idx="1">
              <a:schemeClr val="accent3"/>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190" name="Rettangolo 189"/>
            <p:cNvSpPr/>
            <p:nvPr/>
          </p:nvSpPr>
          <p:spPr>
            <a:xfrm>
              <a:off x="1573303" y="3202155"/>
              <a:ext cx="5305907" cy="1877917"/>
            </a:xfrm>
            <a:prstGeom prst="rect">
              <a:avLst/>
            </a:prstGeom>
          </p:spPr>
          <p:txBody>
            <a:bodyPr>
              <a:prstTxWarp prst="textWave1">
                <a:avLst>
                  <a:gd name="adj1" fmla="val 12500"/>
                  <a:gd name="adj2" fmla="val -201"/>
                </a:avLst>
              </a:prstTxWarp>
              <a:spAutoFit/>
            </a:bodyPr>
            <a:lstStyle/>
            <a:p>
              <a:pPr algn="ctr"/>
              <a:r>
                <a:rPr lang="en-US" sz="2000" b="1" dirty="0" smtClean="0"/>
                <a:t>(Cloud-based)</a:t>
              </a:r>
            </a:p>
            <a:p>
              <a:pPr algn="ctr"/>
              <a:r>
                <a:rPr lang="en-US" sz="2000" b="1" dirty="0" smtClean="0"/>
                <a:t>Software Ecosystem</a:t>
              </a:r>
            </a:p>
          </p:txBody>
        </p:sp>
      </p:grpSp>
      <p:grpSp>
        <p:nvGrpSpPr>
          <p:cNvPr id="191" name="Gruppo 190"/>
          <p:cNvGrpSpPr/>
          <p:nvPr/>
        </p:nvGrpSpPr>
        <p:grpSpPr>
          <a:xfrm>
            <a:off x="746943" y="2413869"/>
            <a:ext cx="6244374" cy="3067319"/>
            <a:chOff x="1222987" y="3749765"/>
            <a:chExt cx="6244374" cy="3067319"/>
          </a:xfrm>
        </p:grpSpPr>
        <p:grpSp>
          <p:nvGrpSpPr>
            <p:cNvPr id="192" name="Gruppo 191"/>
            <p:cNvGrpSpPr/>
            <p:nvPr/>
          </p:nvGrpSpPr>
          <p:grpSpPr>
            <a:xfrm>
              <a:off x="1222987" y="3749765"/>
              <a:ext cx="6244374" cy="3067319"/>
              <a:chOff x="1302280" y="2896460"/>
              <a:chExt cx="5790553" cy="2570313"/>
            </a:xfrm>
          </p:grpSpPr>
          <p:sp>
            <p:nvSpPr>
              <p:cNvPr id="194" name="Onda 1 193"/>
              <p:cNvSpPr/>
              <p:nvPr/>
            </p:nvSpPr>
            <p:spPr>
              <a:xfrm>
                <a:off x="1302280" y="2896460"/>
                <a:ext cx="5790553" cy="2570313"/>
              </a:xfrm>
              <a:prstGeom prst="wave">
                <a:avLst>
                  <a:gd name="adj1" fmla="val 11709"/>
                  <a:gd name="adj2" fmla="val 0"/>
                </a:avLst>
              </a:prstGeom>
            </p:spPr>
            <p:style>
              <a:lnRef idx="3">
                <a:schemeClr val="lt1"/>
              </a:lnRef>
              <a:fillRef idx="1">
                <a:schemeClr val="accent6"/>
              </a:fillRef>
              <a:effectRef idx="1">
                <a:schemeClr val="accent6"/>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195" name="Rettangolo 194"/>
              <p:cNvSpPr/>
              <p:nvPr/>
            </p:nvSpPr>
            <p:spPr>
              <a:xfrm>
                <a:off x="1573303" y="3453192"/>
                <a:ext cx="5305907" cy="1437479"/>
              </a:xfrm>
              <a:prstGeom prst="rect">
                <a:avLst/>
              </a:prstGeom>
            </p:spPr>
            <p:txBody>
              <a:bodyPr>
                <a:prstTxWarp prst="textWave1">
                  <a:avLst>
                    <a:gd name="adj1" fmla="val 12500"/>
                    <a:gd name="adj2" fmla="val -201"/>
                  </a:avLst>
                </a:prstTxWarp>
                <a:spAutoFit/>
              </a:bodyPr>
              <a:lstStyle/>
              <a:p>
                <a:pPr algn="ctr"/>
                <a:r>
                  <a:rPr lang="en-US" sz="2000" b="1" dirty="0" smtClean="0"/>
                  <a:t>Collaborative-Acknowledged </a:t>
                </a:r>
                <a:br>
                  <a:rPr lang="en-US" sz="2000" b="1" dirty="0" smtClean="0"/>
                </a:br>
                <a:r>
                  <a:rPr lang="en-US" sz="2000" b="1" dirty="0" smtClean="0"/>
                  <a:t>Management approach </a:t>
                </a:r>
                <a:endParaRPr lang="en-US" sz="2000" b="1" dirty="0"/>
              </a:p>
            </p:txBody>
          </p:sp>
        </p:grpSp>
        <p:sp>
          <p:nvSpPr>
            <p:cNvPr id="193" name="CasellaDiTesto 192"/>
            <p:cNvSpPr txBox="1"/>
            <p:nvPr/>
          </p:nvSpPr>
          <p:spPr>
            <a:xfrm rot="21086907">
              <a:off x="5615007" y="6331624"/>
              <a:ext cx="1760888" cy="381867"/>
            </a:xfrm>
            <a:prstGeom prst="rect">
              <a:avLst/>
            </a:prstGeom>
            <a:noFill/>
          </p:spPr>
          <p:txBody>
            <a:bodyPr wrap="none" rtlCol="0">
              <a:prstTxWarp prst="textTriangleInverted">
                <a:avLst/>
              </a:prstTxWarp>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[Governance]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177573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1000" fill="hold"/>
                                        <p:tgtEl>
                                          <p:spTgt spid="141"/>
                                        </p:tgtEl>
                                        <p:attrNameLst>
                                          <p:attrName>ppt_w</p:attrName>
                                        </p:attrNameLst>
                                      </p:cBhvr>
                                      <p:tavLst>
                                        <p:tav tm="0">
                                          <p:val>
                                            <p:fltVal val="0"/>
                                          </p:val>
                                        </p:tav>
                                        <p:tav tm="100000">
                                          <p:val>
                                            <p:strVal val="#ppt_w"/>
                                          </p:val>
                                        </p:tav>
                                      </p:tavLst>
                                    </p:anim>
                                    <p:anim calcmode="lin" valueType="num">
                                      <p:cBhvr>
                                        <p:cTn id="8" dur="1000" fill="hold"/>
                                        <p:tgtEl>
                                          <p:spTgt spid="141"/>
                                        </p:tgtEl>
                                        <p:attrNameLst>
                                          <p:attrName>ppt_h</p:attrName>
                                        </p:attrNameLst>
                                      </p:cBhvr>
                                      <p:tavLst>
                                        <p:tav tm="0">
                                          <p:val>
                                            <p:fltVal val="0"/>
                                          </p:val>
                                        </p:tav>
                                        <p:tav tm="100000">
                                          <p:val>
                                            <p:strVal val="#ppt_h"/>
                                          </p:val>
                                        </p:tav>
                                      </p:tavLst>
                                    </p:anim>
                                    <p:anim calcmode="lin" valueType="num">
                                      <p:cBhvr>
                                        <p:cTn id="9" dur="1000" fill="hold"/>
                                        <p:tgtEl>
                                          <p:spTgt spid="141"/>
                                        </p:tgtEl>
                                        <p:attrNameLst>
                                          <p:attrName>style.rotation</p:attrName>
                                        </p:attrNameLst>
                                      </p:cBhvr>
                                      <p:tavLst>
                                        <p:tav tm="0">
                                          <p:val>
                                            <p:fltVal val="90"/>
                                          </p:val>
                                        </p:tav>
                                        <p:tav tm="100000">
                                          <p:val>
                                            <p:fltVal val="0"/>
                                          </p:val>
                                        </p:tav>
                                      </p:tavLst>
                                    </p:anim>
                                    <p:animEffect transition="in" filter="fade">
                                      <p:cBhvr>
                                        <p:cTn id="10" dur="1000"/>
                                        <p:tgtEl>
                                          <p:spTgt spid="141"/>
                                        </p:tgtEl>
                                      </p:cBhvr>
                                    </p:animEffect>
                                  </p:childTnLst>
                                </p:cTn>
                              </p:par>
                              <p:par>
                                <p:cTn id="11" presetID="31" presetClass="entr" presetSubtype="0" fill="hold" nodeType="withEffect">
                                  <p:stCondLst>
                                    <p:cond delay="0"/>
                                  </p:stCondLst>
                                  <p:childTnLst>
                                    <p:set>
                                      <p:cBhvr>
                                        <p:cTn id="12" dur="1" fill="hold">
                                          <p:stCondLst>
                                            <p:cond delay="0"/>
                                          </p:stCondLst>
                                        </p:cTn>
                                        <p:tgtEl>
                                          <p:spTgt spid="156"/>
                                        </p:tgtEl>
                                        <p:attrNameLst>
                                          <p:attrName>style.visibility</p:attrName>
                                        </p:attrNameLst>
                                      </p:cBhvr>
                                      <p:to>
                                        <p:strVal val="visible"/>
                                      </p:to>
                                    </p:set>
                                    <p:anim calcmode="lin" valueType="num">
                                      <p:cBhvr>
                                        <p:cTn id="13" dur="1000" fill="hold"/>
                                        <p:tgtEl>
                                          <p:spTgt spid="156"/>
                                        </p:tgtEl>
                                        <p:attrNameLst>
                                          <p:attrName>ppt_w</p:attrName>
                                        </p:attrNameLst>
                                      </p:cBhvr>
                                      <p:tavLst>
                                        <p:tav tm="0">
                                          <p:val>
                                            <p:fltVal val="0"/>
                                          </p:val>
                                        </p:tav>
                                        <p:tav tm="100000">
                                          <p:val>
                                            <p:strVal val="#ppt_w"/>
                                          </p:val>
                                        </p:tav>
                                      </p:tavLst>
                                    </p:anim>
                                    <p:anim calcmode="lin" valueType="num">
                                      <p:cBhvr>
                                        <p:cTn id="14" dur="1000" fill="hold"/>
                                        <p:tgtEl>
                                          <p:spTgt spid="156"/>
                                        </p:tgtEl>
                                        <p:attrNameLst>
                                          <p:attrName>ppt_h</p:attrName>
                                        </p:attrNameLst>
                                      </p:cBhvr>
                                      <p:tavLst>
                                        <p:tav tm="0">
                                          <p:val>
                                            <p:fltVal val="0"/>
                                          </p:val>
                                        </p:tav>
                                        <p:tav tm="100000">
                                          <p:val>
                                            <p:strVal val="#ppt_h"/>
                                          </p:val>
                                        </p:tav>
                                      </p:tavLst>
                                    </p:anim>
                                    <p:anim calcmode="lin" valueType="num">
                                      <p:cBhvr>
                                        <p:cTn id="15" dur="1000" fill="hold"/>
                                        <p:tgtEl>
                                          <p:spTgt spid="156"/>
                                        </p:tgtEl>
                                        <p:attrNameLst>
                                          <p:attrName>style.rotation</p:attrName>
                                        </p:attrNameLst>
                                      </p:cBhvr>
                                      <p:tavLst>
                                        <p:tav tm="0">
                                          <p:val>
                                            <p:fltVal val="90"/>
                                          </p:val>
                                        </p:tav>
                                        <p:tav tm="100000">
                                          <p:val>
                                            <p:fltVal val="0"/>
                                          </p:val>
                                        </p:tav>
                                      </p:tavLst>
                                    </p:anim>
                                    <p:animEffect transition="in" filter="fade">
                                      <p:cBhvr>
                                        <p:cTn id="16" dur="1000"/>
                                        <p:tgtEl>
                                          <p:spTgt spid="156"/>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67"/>
                                        </p:tgtEl>
                                        <p:attrNameLst>
                                          <p:attrName>style.visibility</p:attrName>
                                        </p:attrNameLst>
                                      </p:cBhvr>
                                      <p:to>
                                        <p:strVal val="visible"/>
                                      </p:to>
                                    </p:set>
                                    <p:anim calcmode="lin" valueType="num">
                                      <p:cBhvr>
                                        <p:cTn id="29" dur="1000" fill="hold"/>
                                        <p:tgtEl>
                                          <p:spTgt spid="167"/>
                                        </p:tgtEl>
                                        <p:attrNameLst>
                                          <p:attrName>ppt_w</p:attrName>
                                        </p:attrNameLst>
                                      </p:cBhvr>
                                      <p:tavLst>
                                        <p:tav tm="0">
                                          <p:val>
                                            <p:fltVal val="0"/>
                                          </p:val>
                                        </p:tav>
                                        <p:tav tm="100000">
                                          <p:val>
                                            <p:strVal val="#ppt_w"/>
                                          </p:val>
                                        </p:tav>
                                      </p:tavLst>
                                    </p:anim>
                                    <p:anim calcmode="lin" valueType="num">
                                      <p:cBhvr>
                                        <p:cTn id="30" dur="1000" fill="hold"/>
                                        <p:tgtEl>
                                          <p:spTgt spid="167"/>
                                        </p:tgtEl>
                                        <p:attrNameLst>
                                          <p:attrName>ppt_h</p:attrName>
                                        </p:attrNameLst>
                                      </p:cBhvr>
                                      <p:tavLst>
                                        <p:tav tm="0">
                                          <p:val>
                                            <p:fltVal val="0"/>
                                          </p:val>
                                        </p:tav>
                                        <p:tav tm="100000">
                                          <p:val>
                                            <p:strVal val="#ppt_h"/>
                                          </p:val>
                                        </p:tav>
                                      </p:tavLst>
                                    </p:anim>
                                    <p:anim calcmode="lin" valueType="num">
                                      <p:cBhvr>
                                        <p:cTn id="31" dur="1000" fill="hold"/>
                                        <p:tgtEl>
                                          <p:spTgt spid="167"/>
                                        </p:tgtEl>
                                        <p:attrNameLst>
                                          <p:attrName>style.rotation</p:attrName>
                                        </p:attrNameLst>
                                      </p:cBhvr>
                                      <p:tavLst>
                                        <p:tav tm="0">
                                          <p:val>
                                            <p:fltVal val="90"/>
                                          </p:val>
                                        </p:tav>
                                        <p:tav tm="100000">
                                          <p:val>
                                            <p:fltVal val="0"/>
                                          </p:val>
                                        </p:tav>
                                      </p:tavLst>
                                    </p:anim>
                                    <p:animEffect transition="in" filter="fade">
                                      <p:cBhvr>
                                        <p:cTn id="32" dur="1000"/>
                                        <p:tgtEl>
                                          <p:spTgt spid="16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68"/>
                                        </p:tgtEl>
                                        <p:attrNameLst>
                                          <p:attrName>style.visibility</p:attrName>
                                        </p:attrNameLst>
                                      </p:cBhvr>
                                      <p:to>
                                        <p:strVal val="visible"/>
                                      </p:to>
                                    </p:set>
                                    <p:anim calcmode="lin" valueType="num">
                                      <p:cBhvr>
                                        <p:cTn id="53" dur="1000" fill="hold"/>
                                        <p:tgtEl>
                                          <p:spTgt spid="168"/>
                                        </p:tgtEl>
                                        <p:attrNameLst>
                                          <p:attrName>ppt_w</p:attrName>
                                        </p:attrNameLst>
                                      </p:cBhvr>
                                      <p:tavLst>
                                        <p:tav tm="0">
                                          <p:val>
                                            <p:fltVal val="0"/>
                                          </p:val>
                                        </p:tav>
                                        <p:tav tm="100000">
                                          <p:val>
                                            <p:strVal val="#ppt_w"/>
                                          </p:val>
                                        </p:tav>
                                      </p:tavLst>
                                    </p:anim>
                                    <p:anim calcmode="lin" valueType="num">
                                      <p:cBhvr>
                                        <p:cTn id="54" dur="1000" fill="hold"/>
                                        <p:tgtEl>
                                          <p:spTgt spid="168"/>
                                        </p:tgtEl>
                                        <p:attrNameLst>
                                          <p:attrName>ppt_h</p:attrName>
                                        </p:attrNameLst>
                                      </p:cBhvr>
                                      <p:tavLst>
                                        <p:tav tm="0">
                                          <p:val>
                                            <p:fltVal val="0"/>
                                          </p:val>
                                        </p:tav>
                                        <p:tav tm="100000">
                                          <p:val>
                                            <p:strVal val="#ppt_h"/>
                                          </p:val>
                                        </p:tav>
                                      </p:tavLst>
                                    </p:anim>
                                    <p:anim calcmode="lin" valueType="num">
                                      <p:cBhvr>
                                        <p:cTn id="55" dur="1000" fill="hold"/>
                                        <p:tgtEl>
                                          <p:spTgt spid="168"/>
                                        </p:tgtEl>
                                        <p:attrNameLst>
                                          <p:attrName>style.rotation</p:attrName>
                                        </p:attrNameLst>
                                      </p:cBhvr>
                                      <p:tavLst>
                                        <p:tav tm="0">
                                          <p:val>
                                            <p:fltVal val="90"/>
                                          </p:val>
                                        </p:tav>
                                        <p:tav tm="100000">
                                          <p:val>
                                            <p:fltVal val="0"/>
                                          </p:val>
                                        </p:tav>
                                      </p:tavLst>
                                    </p:anim>
                                    <p:animEffect transition="in" filter="fade">
                                      <p:cBhvr>
                                        <p:cTn id="56" dur="1000"/>
                                        <p:tgtEl>
                                          <p:spTgt spid="168"/>
                                        </p:tgtEl>
                                      </p:cBhvr>
                                    </p:animEffect>
                                  </p:childTnLst>
                                </p:cTn>
                              </p:par>
                            </p:childTnLst>
                          </p:cTn>
                        </p:par>
                        <p:par>
                          <p:cTn id="57" fill="hold">
                            <p:stCondLst>
                              <p:cond delay="1000"/>
                            </p:stCondLst>
                            <p:childTnLst>
                              <p:par>
                                <p:cTn id="58" presetID="53" presetClass="entr" presetSubtype="16" fill="hold" nodeType="afterEffect">
                                  <p:stCondLst>
                                    <p:cond delay="0"/>
                                  </p:stCondLst>
                                  <p:childTnLst>
                                    <p:set>
                                      <p:cBhvr>
                                        <p:cTn id="59" dur="1" fill="hold">
                                          <p:stCondLst>
                                            <p:cond delay="0"/>
                                          </p:stCondLst>
                                        </p:cTn>
                                        <p:tgtEl>
                                          <p:spTgt spid="173"/>
                                        </p:tgtEl>
                                        <p:attrNameLst>
                                          <p:attrName>style.visibility</p:attrName>
                                        </p:attrNameLst>
                                      </p:cBhvr>
                                      <p:to>
                                        <p:strVal val="visible"/>
                                      </p:to>
                                    </p:set>
                                    <p:anim calcmode="lin" valueType="num">
                                      <p:cBhvr>
                                        <p:cTn id="60" dur="500" fill="hold"/>
                                        <p:tgtEl>
                                          <p:spTgt spid="173"/>
                                        </p:tgtEl>
                                        <p:attrNameLst>
                                          <p:attrName>ppt_w</p:attrName>
                                        </p:attrNameLst>
                                      </p:cBhvr>
                                      <p:tavLst>
                                        <p:tav tm="0">
                                          <p:val>
                                            <p:fltVal val="0"/>
                                          </p:val>
                                        </p:tav>
                                        <p:tav tm="100000">
                                          <p:val>
                                            <p:strVal val="#ppt_w"/>
                                          </p:val>
                                        </p:tav>
                                      </p:tavLst>
                                    </p:anim>
                                    <p:anim calcmode="lin" valueType="num">
                                      <p:cBhvr>
                                        <p:cTn id="61" dur="500" fill="hold"/>
                                        <p:tgtEl>
                                          <p:spTgt spid="173"/>
                                        </p:tgtEl>
                                        <p:attrNameLst>
                                          <p:attrName>ppt_h</p:attrName>
                                        </p:attrNameLst>
                                      </p:cBhvr>
                                      <p:tavLst>
                                        <p:tav tm="0">
                                          <p:val>
                                            <p:fltVal val="0"/>
                                          </p:val>
                                        </p:tav>
                                        <p:tav tm="100000">
                                          <p:val>
                                            <p:strVal val="#ppt_h"/>
                                          </p:val>
                                        </p:tav>
                                      </p:tavLst>
                                    </p:anim>
                                    <p:animEffect transition="in" filter="fade">
                                      <p:cBhvr>
                                        <p:cTn id="62" dur="500"/>
                                        <p:tgtEl>
                                          <p:spTgt spid="173"/>
                                        </p:tgtEl>
                                      </p:cBhvr>
                                    </p:animEffect>
                                  </p:childTnLst>
                                </p:cTn>
                              </p:par>
                            </p:childTnLst>
                          </p:cTn>
                        </p:par>
                        <p:par>
                          <p:cTn id="63" fill="hold">
                            <p:stCondLst>
                              <p:cond delay="1500"/>
                            </p:stCondLst>
                            <p:childTnLst>
                              <p:par>
                                <p:cTn id="64" presetID="53" presetClass="entr" presetSubtype="16" fill="hold" nodeType="afterEffect">
                                  <p:stCondLst>
                                    <p:cond delay="0"/>
                                  </p:stCondLst>
                                  <p:childTnLst>
                                    <p:set>
                                      <p:cBhvr>
                                        <p:cTn id="65" dur="1" fill="hold">
                                          <p:stCondLst>
                                            <p:cond delay="0"/>
                                          </p:stCondLst>
                                        </p:cTn>
                                        <p:tgtEl>
                                          <p:spTgt spid="174"/>
                                        </p:tgtEl>
                                        <p:attrNameLst>
                                          <p:attrName>style.visibility</p:attrName>
                                        </p:attrNameLst>
                                      </p:cBhvr>
                                      <p:to>
                                        <p:strVal val="visible"/>
                                      </p:to>
                                    </p:set>
                                    <p:anim calcmode="lin" valueType="num">
                                      <p:cBhvr>
                                        <p:cTn id="66" dur="500" fill="hold"/>
                                        <p:tgtEl>
                                          <p:spTgt spid="174"/>
                                        </p:tgtEl>
                                        <p:attrNameLst>
                                          <p:attrName>ppt_w</p:attrName>
                                        </p:attrNameLst>
                                      </p:cBhvr>
                                      <p:tavLst>
                                        <p:tav tm="0">
                                          <p:val>
                                            <p:fltVal val="0"/>
                                          </p:val>
                                        </p:tav>
                                        <p:tav tm="100000">
                                          <p:val>
                                            <p:strVal val="#ppt_w"/>
                                          </p:val>
                                        </p:tav>
                                      </p:tavLst>
                                    </p:anim>
                                    <p:anim calcmode="lin" valueType="num">
                                      <p:cBhvr>
                                        <p:cTn id="67" dur="500" fill="hold"/>
                                        <p:tgtEl>
                                          <p:spTgt spid="174"/>
                                        </p:tgtEl>
                                        <p:attrNameLst>
                                          <p:attrName>ppt_h</p:attrName>
                                        </p:attrNameLst>
                                      </p:cBhvr>
                                      <p:tavLst>
                                        <p:tav tm="0">
                                          <p:val>
                                            <p:fltVal val="0"/>
                                          </p:val>
                                        </p:tav>
                                        <p:tav tm="100000">
                                          <p:val>
                                            <p:strVal val="#ppt_h"/>
                                          </p:val>
                                        </p:tav>
                                      </p:tavLst>
                                    </p:anim>
                                    <p:animEffect transition="in" filter="fade">
                                      <p:cBhvr>
                                        <p:cTn id="68" dur="500"/>
                                        <p:tgtEl>
                                          <p:spTgt spid="174"/>
                                        </p:tgtEl>
                                      </p:cBhvr>
                                    </p:animEffect>
                                  </p:childTnLst>
                                </p:cTn>
                              </p:par>
                              <p:par>
                                <p:cTn id="69" presetID="53" presetClass="entr" presetSubtype="16" fill="hold" nodeType="withEffect">
                                  <p:stCondLst>
                                    <p:cond delay="0"/>
                                  </p:stCondLst>
                                  <p:childTnLst>
                                    <p:set>
                                      <p:cBhvr>
                                        <p:cTn id="70" dur="1" fill="hold">
                                          <p:stCondLst>
                                            <p:cond delay="0"/>
                                          </p:stCondLst>
                                        </p:cTn>
                                        <p:tgtEl>
                                          <p:spTgt spid="183"/>
                                        </p:tgtEl>
                                        <p:attrNameLst>
                                          <p:attrName>style.visibility</p:attrName>
                                        </p:attrNameLst>
                                      </p:cBhvr>
                                      <p:to>
                                        <p:strVal val="visible"/>
                                      </p:to>
                                    </p:set>
                                    <p:anim calcmode="lin" valueType="num">
                                      <p:cBhvr>
                                        <p:cTn id="71" dur="500" fill="hold"/>
                                        <p:tgtEl>
                                          <p:spTgt spid="183"/>
                                        </p:tgtEl>
                                        <p:attrNameLst>
                                          <p:attrName>ppt_w</p:attrName>
                                        </p:attrNameLst>
                                      </p:cBhvr>
                                      <p:tavLst>
                                        <p:tav tm="0">
                                          <p:val>
                                            <p:fltVal val="0"/>
                                          </p:val>
                                        </p:tav>
                                        <p:tav tm="100000">
                                          <p:val>
                                            <p:strVal val="#ppt_w"/>
                                          </p:val>
                                        </p:tav>
                                      </p:tavLst>
                                    </p:anim>
                                    <p:anim calcmode="lin" valueType="num">
                                      <p:cBhvr>
                                        <p:cTn id="72" dur="500" fill="hold"/>
                                        <p:tgtEl>
                                          <p:spTgt spid="183"/>
                                        </p:tgtEl>
                                        <p:attrNameLst>
                                          <p:attrName>ppt_h</p:attrName>
                                        </p:attrNameLst>
                                      </p:cBhvr>
                                      <p:tavLst>
                                        <p:tav tm="0">
                                          <p:val>
                                            <p:fltVal val="0"/>
                                          </p:val>
                                        </p:tav>
                                        <p:tav tm="100000">
                                          <p:val>
                                            <p:strVal val="#ppt_h"/>
                                          </p:val>
                                        </p:tav>
                                      </p:tavLst>
                                    </p:anim>
                                    <p:animEffect transition="in" filter="fade">
                                      <p:cBhvr>
                                        <p:cTn id="73" dur="500"/>
                                        <p:tgtEl>
                                          <p:spTgt spid="183"/>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385"/>
                                        </p:tgtEl>
                                        <p:attrNameLst>
                                          <p:attrName>style.visibility</p:attrName>
                                        </p:attrNameLst>
                                      </p:cBhvr>
                                      <p:to>
                                        <p:strVal val="visible"/>
                                      </p:to>
                                    </p:set>
                                    <p:anim calcmode="lin" valueType="num">
                                      <p:cBhvr>
                                        <p:cTn id="78" dur="1000" fill="hold"/>
                                        <p:tgtEl>
                                          <p:spTgt spid="385"/>
                                        </p:tgtEl>
                                        <p:attrNameLst>
                                          <p:attrName>ppt_w</p:attrName>
                                        </p:attrNameLst>
                                      </p:cBhvr>
                                      <p:tavLst>
                                        <p:tav tm="0">
                                          <p:val>
                                            <p:fltVal val="0"/>
                                          </p:val>
                                        </p:tav>
                                        <p:tav tm="100000">
                                          <p:val>
                                            <p:strVal val="#ppt_w"/>
                                          </p:val>
                                        </p:tav>
                                      </p:tavLst>
                                    </p:anim>
                                    <p:anim calcmode="lin" valueType="num">
                                      <p:cBhvr>
                                        <p:cTn id="79" dur="1000" fill="hold"/>
                                        <p:tgtEl>
                                          <p:spTgt spid="385"/>
                                        </p:tgtEl>
                                        <p:attrNameLst>
                                          <p:attrName>ppt_h</p:attrName>
                                        </p:attrNameLst>
                                      </p:cBhvr>
                                      <p:tavLst>
                                        <p:tav tm="0">
                                          <p:val>
                                            <p:fltVal val="0"/>
                                          </p:val>
                                        </p:tav>
                                        <p:tav tm="100000">
                                          <p:val>
                                            <p:strVal val="#ppt_h"/>
                                          </p:val>
                                        </p:tav>
                                      </p:tavLst>
                                    </p:anim>
                                    <p:anim calcmode="lin" valueType="num">
                                      <p:cBhvr>
                                        <p:cTn id="80" dur="1000" fill="hold"/>
                                        <p:tgtEl>
                                          <p:spTgt spid="385"/>
                                        </p:tgtEl>
                                        <p:attrNameLst>
                                          <p:attrName>style.rotation</p:attrName>
                                        </p:attrNameLst>
                                      </p:cBhvr>
                                      <p:tavLst>
                                        <p:tav tm="0">
                                          <p:val>
                                            <p:fltVal val="90"/>
                                          </p:val>
                                        </p:tav>
                                        <p:tav tm="100000">
                                          <p:val>
                                            <p:fltVal val="0"/>
                                          </p:val>
                                        </p:tav>
                                      </p:tavLst>
                                    </p:anim>
                                    <p:animEffect transition="in" filter="fade">
                                      <p:cBhvr>
                                        <p:cTn id="81" dur="1000"/>
                                        <p:tgtEl>
                                          <p:spTgt spid="385"/>
                                        </p:tgtEl>
                                      </p:cBhvr>
                                    </p:animEffect>
                                  </p:childTnLst>
                                </p:cTn>
                              </p:par>
                              <p:par>
                                <p:cTn id="82" presetID="31" presetClass="entr" presetSubtype="0" fill="hold" nodeType="withEffect">
                                  <p:stCondLst>
                                    <p:cond delay="0"/>
                                  </p:stCondLst>
                                  <p:childTnLst>
                                    <p:set>
                                      <p:cBhvr>
                                        <p:cTn id="83" dur="1" fill="hold">
                                          <p:stCondLst>
                                            <p:cond delay="0"/>
                                          </p:stCondLst>
                                        </p:cTn>
                                        <p:tgtEl>
                                          <p:spTgt spid="378"/>
                                        </p:tgtEl>
                                        <p:attrNameLst>
                                          <p:attrName>style.visibility</p:attrName>
                                        </p:attrNameLst>
                                      </p:cBhvr>
                                      <p:to>
                                        <p:strVal val="visible"/>
                                      </p:to>
                                    </p:set>
                                    <p:anim calcmode="lin" valueType="num">
                                      <p:cBhvr>
                                        <p:cTn id="84" dur="1000" fill="hold"/>
                                        <p:tgtEl>
                                          <p:spTgt spid="378"/>
                                        </p:tgtEl>
                                        <p:attrNameLst>
                                          <p:attrName>ppt_w</p:attrName>
                                        </p:attrNameLst>
                                      </p:cBhvr>
                                      <p:tavLst>
                                        <p:tav tm="0">
                                          <p:val>
                                            <p:fltVal val="0"/>
                                          </p:val>
                                        </p:tav>
                                        <p:tav tm="100000">
                                          <p:val>
                                            <p:strVal val="#ppt_w"/>
                                          </p:val>
                                        </p:tav>
                                      </p:tavLst>
                                    </p:anim>
                                    <p:anim calcmode="lin" valueType="num">
                                      <p:cBhvr>
                                        <p:cTn id="85" dur="1000" fill="hold"/>
                                        <p:tgtEl>
                                          <p:spTgt spid="378"/>
                                        </p:tgtEl>
                                        <p:attrNameLst>
                                          <p:attrName>ppt_h</p:attrName>
                                        </p:attrNameLst>
                                      </p:cBhvr>
                                      <p:tavLst>
                                        <p:tav tm="0">
                                          <p:val>
                                            <p:fltVal val="0"/>
                                          </p:val>
                                        </p:tav>
                                        <p:tav tm="100000">
                                          <p:val>
                                            <p:strVal val="#ppt_h"/>
                                          </p:val>
                                        </p:tav>
                                      </p:tavLst>
                                    </p:anim>
                                    <p:anim calcmode="lin" valueType="num">
                                      <p:cBhvr>
                                        <p:cTn id="86" dur="1000" fill="hold"/>
                                        <p:tgtEl>
                                          <p:spTgt spid="378"/>
                                        </p:tgtEl>
                                        <p:attrNameLst>
                                          <p:attrName>style.rotation</p:attrName>
                                        </p:attrNameLst>
                                      </p:cBhvr>
                                      <p:tavLst>
                                        <p:tav tm="0">
                                          <p:val>
                                            <p:fltVal val="90"/>
                                          </p:val>
                                        </p:tav>
                                        <p:tav tm="100000">
                                          <p:val>
                                            <p:fltVal val="0"/>
                                          </p:val>
                                        </p:tav>
                                      </p:tavLst>
                                    </p:anim>
                                    <p:animEffect transition="in" filter="fade">
                                      <p:cBhvr>
                                        <p:cTn id="87" dur="1000"/>
                                        <p:tgtEl>
                                          <p:spTgt spid="378"/>
                                        </p:tgtEl>
                                      </p:cBhvr>
                                    </p:animEffect>
                                  </p:childTnLst>
                                </p:cTn>
                              </p:par>
                              <p:par>
                                <p:cTn id="88" presetID="31" presetClass="entr" presetSubtype="0" fill="hold" grpId="0" nodeType="withEffect">
                                  <p:stCondLst>
                                    <p:cond delay="0"/>
                                  </p:stCondLst>
                                  <p:childTnLst>
                                    <p:set>
                                      <p:cBhvr>
                                        <p:cTn id="89" dur="1" fill="hold">
                                          <p:stCondLst>
                                            <p:cond delay="0"/>
                                          </p:stCondLst>
                                        </p:cTn>
                                        <p:tgtEl>
                                          <p:spTgt spid="387"/>
                                        </p:tgtEl>
                                        <p:attrNameLst>
                                          <p:attrName>style.visibility</p:attrName>
                                        </p:attrNameLst>
                                      </p:cBhvr>
                                      <p:to>
                                        <p:strVal val="visible"/>
                                      </p:to>
                                    </p:set>
                                    <p:anim calcmode="lin" valueType="num">
                                      <p:cBhvr>
                                        <p:cTn id="90" dur="1000" fill="hold"/>
                                        <p:tgtEl>
                                          <p:spTgt spid="387"/>
                                        </p:tgtEl>
                                        <p:attrNameLst>
                                          <p:attrName>ppt_w</p:attrName>
                                        </p:attrNameLst>
                                      </p:cBhvr>
                                      <p:tavLst>
                                        <p:tav tm="0">
                                          <p:val>
                                            <p:fltVal val="0"/>
                                          </p:val>
                                        </p:tav>
                                        <p:tav tm="100000">
                                          <p:val>
                                            <p:strVal val="#ppt_w"/>
                                          </p:val>
                                        </p:tav>
                                      </p:tavLst>
                                    </p:anim>
                                    <p:anim calcmode="lin" valueType="num">
                                      <p:cBhvr>
                                        <p:cTn id="91" dur="1000" fill="hold"/>
                                        <p:tgtEl>
                                          <p:spTgt spid="387"/>
                                        </p:tgtEl>
                                        <p:attrNameLst>
                                          <p:attrName>ppt_h</p:attrName>
                                        </p:attrNameLst>
                                      </p:cBhvr>
                                      <p:tavLst>
                                        <p:tav tm="0">
                                          <p:val>
                                            <p:fltVal val="0"/>
                                          </p:val>
                                        </p:tav>
                                        <p:tav tm="100000">
                                          <p:val>
                                            <p:strVal val="#ppt_h"/>
                                          </p:val>
                                        </p:tav>
                                      </p:tavLst>
                                    </p:anim>
                                    <p:anim calcmode="lin" valueType="num">
                                      <p:cBhvr>
                                        <p:cTn id="92" dur="1000" fill="hold"/>
                                        <p:tgtEl>
                                          <p:spTgt spid="387"/>
                                        </p:tgtEl>
                                        <p:attrNameLst>
                                          <p:attrName>style.rotation</p:attrName>
                                        </p:attrNameLst>
                                      </p:cBhvr>
                                      <p:tavLst>
                                        <p:tav tm="0">
                                          <p:val>
                                            <p:fltVal val="90"/>
                                          </p:val>
                                        </p:tav>
                                        <p:tav tm="100000">
                                          <p:val>
                                            <p:fltVal val="0"/>
                                          </p:val>
                                        </p:tav>
                                      </p:tavLst>
                                    </p:anim>
                                    <p:animEffect transition="in" filter="fade">
                                      <p:cBhvr>
                                        <p:cTn id="93" dur="1000"/>
                                        <p:tgtEl>
                                          <p:spTgt spid="387"/>
                                        </p:tgtEl>
                                      </p:cBhvr>
                                    </p:animEffect>
                                  </p:childTnLst>
                                </p:cTn>
                              </p:par>
                              <p:par>
                                <p:cTn id="94" presetID="31" presetClass="entr" presetSubtype="0" fill="hold" nodeType="withEffect">
                                  <p:stCondLst>
                                    <p:cond delay="0"/>
                                  </p:stCondLst>
                                  <p:childTnLst>
                                    <p:set>
                                      <p:cBhvr>
                                        <p:cTn id="95" dur="1" fill="hold">
                                          <p:stCondLst>
                                            <p:cond delay="0"/>
                                          </p:stCondLst>
                                        </p:cTn>
                                        <p:tgtEl>
                                          <p:spTgt spid="388"/>
                                        </p:tgtEl>
                                        <p:attrNameLst>
                                          <p:attrName>style.visibility</p:attrName>
                                        </p:attrNameLst>
                                      </p:cBhvr>
                                      <p:to>
                                        <p:strVal val="visible"/>
                                      </p:to>
                                    </p:set>
                                    <p:anim calcmode="lin" valueType="num">
                                      <p:cBhvr>
                                        <p:cTn id="96" dur="1000" fill="hold"/>
                                        <p:tgtEl>
                                          <p:spTgt spid="388"/>
                                        </p:tgtEl>
                                        <p:attrNameLst>
                                          <p:attrName>ppt_w</p:attrName>
                                        </p:attrNameLst>
                                      </p:cBhvr>
                                      <p:tavLst>
                                        <p:tav tm="0">
                                          <p:val>
                                            <p:fltVal val="0"/>
                                          </p:val>
                                        </p:tav>
                                        <p:tav tm="100000">
                                          <p:val>
                                            <p:strVal val="#ppt_w"/>
                                          </p:val>
                                        </p:tav>
                                      </p:tavLst>
                                    </p:anim>
                                    <p:anim calcmode="lin" valueType="num">
                                      <p:cBhvr>
                                        <p:cTn id="97" dur="1000" fill="hold"/>
                                        <p:tgtEl>
                                          <p:spTgt spid="388"/>
                                        </p:tgtEl>
                                        <p:attrNameLst>
                                          <p:attrName>ppt_h</p:attrName>
                                        </p:attrNameLst>
                                      </p:cBhvr>
                                      <p:tavLst>
                                        <p:tav tm="0">
                                          <p:val>
                                            <p:fltVal val="0"/>
                                          </p:val>
                                        </p:tav>
                                        <p:tav tm="100000">
                                          <p:val>
                                            <p:strVal val="#ppt_h"/>
                                          </p:val>
                                        </p:tav>
                                      </p:tavLst>
                                    </p:anim>
                                    <p:anim calcmode="lin" valueType="num">
                                      <p:cBhvr>
                                        <p:cTn id="98" dur="1000" fill="hold"/>
                                        <p:tgtEl>
                                          <p:spTgt spid="388"/>
                                        </p:tgtEl>
                                        <p:attrNameLst>
                                          <p:attrName>style.rotation</p:attrName>
                                        </p:attrNameLst>
                                      </p:cBhvr>
                                      <p:tavLst>
                                        <p:tav tm="0">
                                          <p:val>
                                            <p:fltVal val="90"/>
                                          </p:val>
                                        </p:tav>
                                        <p:tav tm="100000">
                                          <p:val>
                                            <p:fltVal val="0"/>
                                          </p:val>
                                        </p:tav>
                                      </p:tavLst>
                                    </p:anim>
                                    <p:animEffect transition="in" filter="fade">
                                      <p:cBhvr>
                                        <p:cTn id="99" dur="1000"/>
                                        <p:tgtEl>
                                          <p:spTgt spid="388"/>
                                        </p:tgtEl>
                                      </p:cBhvr>
                                    </p:animEffect>
                                  </p:childTnLst>
                                </p:cTn>
                              </p:par>
                              <p:par>
                                <p:cTn id="100" presetID="31" presetClass="entr" presetSubtype="0" fill="hold" nodeType="withEffect">
                                  <p:stCondLst>
                                    <p:cond delay="0"/>
                                  </p:stCondLst>
                                  <p:childTnLst>
                                    <p:set>
                                      <p:cBhvr>
                                        <p:cTn id="101" dur="1" fill="hold">
                                          <p:stCondLst>
                                            <p:cond delay="0"/>
                                          </p:stCondLst>
                                        </p:cTn>
                                        <p:tgtEl>
                                          <p:spTgt spid="117"/>
                                        </p:tgtEl>
                                        <p:attrNameLst>
                                          <p:attrName>style.visibility</p:attrName>
                                        </p:attrNameLst>
                                      </p:cBhvr>
                                      <p:to>
                                        <p:strVal val="visible"/>
                                      </p:to>
                                    </p:set>
                                    <p:anim calcmode="lin" valueType="num">
                                      <p:cBhvr>
                                        <p:cTn id="102" dur="1000" fill="hold"/>
                                        <p:tgtEl>
                                          <p:spTgt spid="117"/>
                                        </p:tgtEl>
                                        <p:attrNameLst>
                                          <p:attrName>ppt_w</p:attrName>
                                        </p:attrNameLst>
                                      </p:cBhvr>
                                      <p:tavLst>
                                        <p:tav tm="0">
                                          <p:val>
                                            <p:fltVal val="0"/>
                                          </p:val>
                                        </p:tav>
                                        <p:tav tm="100000">
                                          <p:val>
                                            <p:strVal val="#ppt_w"/>
                                          </p:val>
                                        </p:tav>
                                      </p:tavLst>
                                    </p:anim>
                                    <p:anim calcmode="lin" valueType="num">
                                      <p:cBhvr>
                                        <p:cTn id="103" dur="1000" fill="hold"/>
                                        <p:tgtEl>
                                          <p:spTgt spid="117"/>
                                        </p:tgtEl>
                                        <p:attrNameLst>
                                          <p:attrName>ppt_h</p:attrName>
                                        </p:attrNameLst>
                                      </p:cBhvr>
                                      <p:tavLst>
                                        <p:tav tm="0">
                                          <p:val>
                                            <p:fltVal val="0"/>
                                          </p:val>
                                        </p:tav>
                                        <p:tav tm="100000">
                                          <p:val>
                                            <p:strVal val="#ppt_h"/>
                                          </p:val>
                                        </p:tav>
                                      </p:tavLst>
                                    </p:anim>
                                    <p:anim calcmode="lin" valueType="num">
                                      <p:cBhvr>
                                        <p:cTn id="104" dur="1000" fill="hold"/>
                                        <p:tgtEl>
                                          <p:spTgt spid="117"/>
                                        </p:tgtEl>
                                        <p:attrNameLst>
                                          <p:attrName>style.rotation</p:attrName>
                                        </p:attrNameLst>
                                      </p:cBhvr>
                                      <p:tavLst>
                                        <p:tav tm="0">
                                          <p:val>
                                            <p:fltVal val="90"/>
                                          </p:val>
                                        </p:tav>
                                        <p:tav tm="100000">
                                          <p:val>
                                            <p:fltVal val="0"/>
                                          </p:val>
                                        </p:tav>
                                      </p:tavLst>
                                    </p:anim>
                                    <p:animEffect transition="in" filter="fade">
                                      <p:cBhvr>
                                        <p:cTn id="105" dur="1000"/>
                                        <p:tgtEl>
                                          <p:spTgt spid="117"/>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169"/>
                                        </p:tgtEl>
                                        <p:attrNameLst>
                                          <p:attrName>style.visibility</p:attrName>
                                        </p:attrNameLst>
                                      </p:cBhvr>
                                      <p:to>
                                        <p:strVal val="visible"/>
                                      </p:to>
                                    </p:set>
                                    <p:anim calcmode="lin" valueType="num">
                                      <p:cBhvr>
                                        <p:cTn id="108" dur="1000" fill="hold"/>
                                        <p:tgtEl>
                                          <p:spTgt spid="169"/>
                                        </p:tgtEl>
                                        <p:attrNameLst>
                                          <p:attrName>ppt_w</p:attrName>
                                        </p:attrNameLst>
                                      </p:cBhvr>
                                      <p:tavLst>
                                        <p:tav tm="0">
                                          <p:val>
                                            <p:fltVal val="0"/>
                                          </p:val>
                                        </p:tav>
                                        <p:tav tm="100000">
                                          <p:val>
                                            <p:strVal val="#ppt_w"/>
                                          </p:val>
                                        </p:tav>
                                      </p:tavLst>
                                    </p:anim>
                                    <p:anim calcmode="lin" valueType="num">
                                      <p:cBhvr>
                                        <p:cTn id="109" dur="1000" fill="hold"/>
                                        <p:tgtEl>
                                          <p:spTgt spid="169"/>
                                        </p:tgtEl>
                                        <p:attrNameLst>
                                          <p:attrName>ppt_h</p:attrName>
                                        </p:attrNameLst>
                                      </p:cBhvr>
                                      <p:tavLst>
                                        <p:tav tm="0">
                                          <p:val>
                                            <p:fltVal val="0"/>
                                          </p:val>
                                        </p:tav>
                                        <p:tav tm="100000">
                                          <p:val>
                                            <p:strVal val="#ppt_h"/>
                                          </p:val>
                                        </p:tav>
                                      </p:tavLst>
                                    </p:anim>
                                    <p:anim calcmode="lin" valueType="num">
                                      <p:cBhvr>
                                        <p:cTn id="110" dur="1000" fill="hold"/>
                                        <p:tgtEl>
                                          <p:spTgt spid="169"/>
                                        </p:tgtEl>
                                        <p:attrNameLst>
                                          <p:attrName>style.rotation</p:attrName>
                                        </p:attrNameLst>
                                      </p:cBhvr>
                                      <p:tavLst>
                                        <p:tav tm="0">
                                          <p:val>
                                            <p:fltVal val="90"/>
                                          </p:val>
                                        </p:tav>
                                        <p:tav tm="100000">
                                          <p:val>
                                            <p:fltVal val="0"/>
                                          </p:val>
                                        </p:tav>
                                      </p:tavLst>
                                    </p:anim>
                                    <p:animEffect transition="in" filter="fade">
                                      <p:cBhvr>
                                        <p:cTn id="111" dur="1000"/>
                                        <p:tgtEl>
                                          <p:spTgt spid="169"/>
                                        </p:tgtEl>
                                      </p:cBhvr>
                                    </p:animEffect>
                                  </p:childTnLst>
                                </p:cTn>
                              </p:par>
                            </p:childTnLst>
                          </p:cTn>
                        </p:par>
                        <p:par>
                          <p:cTn id="112" fill="hold">
                            <p:stCondLst>
                              <p:cond delay="1000"/>
                            </p:stCondLst>
                            <p:childTnLst>
                              <p:par>
                                <p:cTn id="113" presetID="53" presetClass="entr" presetSubtype="16" fill="hold" nodeType="afterEffect">
                                  <p:stCondLst>
                                    <p:cond delay="0"/>
                                  </p:stCondLst>
                                  <p:childTnLst>
                                    <p:set>
                                      <p:cBhvr>
                                        <p:cTn id="114" dur="1" fill="hold">
                                          <p:stCondLst>
                                            <p:cond delay="0"/>
                                          </p:stCondLst>
                                        </p:cTn>
                                        <p:tgtEl>
                                          <p:spTgt spid="396"/>
                                        </p:tgtEl>
                                        <p:attrNameLst>
                                          <p:attrName>style.visibility</p:attrName>
                                        </p:attrNameLst>
                                      </p:cBhvr>
                                      <p:to>
                                        <p:strVal val="visible"/>
                                      </p:to>
                                    </p:set>
                                    <p:anim calcmode="lin" valueType="num">
                                      <p:cBhvr>
                                        <p:cTn id="115" dur="500" fill="hold"/>
                                        <p:tgtEl>
                                          <p:spTgt spid="396"/>
                                        </p:tgtEl>
                                        <p:attrNameLst>
                                          <p:attrName>ppt_w</p:attrName>
                                        </p:attrNameLst>
                                      </p:cBhvr>
                                      <p:tavLst>
                                        <p:tav tm="0">
                                          <p:val>
                                            <p:fltVal val="0"/>
                                          </p:val>
                                        </p:tav>
                                        <p:tav tm="100000">
                                          <p:val>
                                            <p:strVal val="#ppt_w"/>
                                          </p:val>
                                        </p:tav>
                                      </p:tavLst>
                                    </p:anim>
                                    <p:anim calcmode="lin" valueType="num">
                                      <p:cBhvr>
                                        <p:cTn id="116" dur="500" fill="hold"/>
                                        <p:tgtEl>
                                          <p:spTgt spid="396"/>
                                        </p:tgtEl>
                                        <p:attrNameLst>
                                          <p:attrName>ppt_h</p:attrName>
                                        </p:attrNameLst>
                                      </p:cBhvr>
                                      <p:tavLst>
                                        <p:tav tm="0">
                                          <p:val>
                                            <p:fltVal val="0"/>
                                          </p:val>
                                        </p:tav>
                                        <p:tav tm="100000">
                                          <p:val>
                                            <p:strVal val="#ppt_h"/>
                                          </p:val>
                                        </p:tav>
                                      </p:tavLst>
                                    </p:anim>
                                    <p:animEffect transition="in" filter="fade">
                                      <p:cBhvr>
                                        <p:cTn id="117" dur="500"/>
                                        <p:tgtEl>
                                          <p:spTgt spid="396"/>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nodeType="clickEffect">
                                  <p:stCondLst>
                                    <p:cond delay="0"/>
                                  </p:stCondLst>
                                  <p:childTnLst>
                                    <p:set>
                                      <p:cBhvr>
                                        <p:cTn id="121" dur="1" fill="hold">
                                          <p:stCondLst>
                                            <p:cond delay="0"/>
                                          </p:stCondLst>
                                        </p:cTn>
                                        <p:tgtEl>
                                          <p:spTgt spid="6"/>
                                        </p:tgtEl>
                                        <p:attrNameLst>
                                          <p:attrName>style.visibility</p:attrName>
                                        </p:attrNameLst>
                                      </p:cBhvr>
                                      <p:to>
                                        <p:strVal val="visible"/>
                                      </p:to>
                                    </p:set>
                                    <p:anim calcmode="lin" valueType="num">
                                      <p:cBhvr>
                                        <p:cTn id="122" dur="1000" fill="hold"/>
                                        <p:tgtEl>
                                          <p:spTgt spid="6"/>
                                        </p:tgtEl>
                                        <p:attrNameLst>
                                          <p:attrName>ppt_w</p:attrName>
                                        </p:attrNameLst>
                                      </p:cBhvr>
                                      <p:tavLst>
                                        <p:tav tm="0">
                                          <p:val>
                                            <p:fltVal val="0"/>
                                          </p:val>
                                        </p:tav>
                                        <p:tav tm="100000">
                                          <p:val>
                                            <p:strVal val="#ppt_w"/>
                                          </p:val>
                                        </p:tav>
                                      </p:tavLst>
                                    </p:anim>
                                    <p:anim calcmode="lin" valueType="num">
                                      <p:cBhvr>
                                        <p:cTn id="123" dur="1000" fill="hold"/>
                                        <p:tgtEl>
                                          <p:spTgt spid="6"/>
                                        </p:tgtEl>
                                        <p:attrNameLst>
                                          <p:attrName>ppt_h</p:attrName>
                                        </p:attrNameLst>
                                      </p:cBhvr>
                                      <p:tavLst>
                                        <p:tav tm="0">
                                          <p:val>
                                            <p:fltVal val="0"/>
                                          </p:val>
                                        </p:tav>
                                        <p:tav tm="100000">
                                          <p:val>
                                            <p:strVal val="#ppt_h"/>
                                          </p:val>
                                        </p:tav>
                                      </p:tavLst>
                                    </p:anim>
                                    <p:anim calcmode="lin" valueType="num">
                                      <p:cBhvr>
                                        <p:cTn id="124" dur="1000" fill="hold"/>
                                        <p:tgtEl>
                                          <p:spTgt spid="6"/>
                                        </p:tgtEl>
                                        <p:attrNameLst>
                                          <p:attrName>style.rotation</p:attrName>
                                        </p:attrNameLst>
                                      </p:cBhvr>
                                      <p:tavLst>
                                        <p:tav tm="0">
                                          <p:val>
                                            <p:fltVal val="90"/>
                                          </p:val>
                                        </p:tav>
                                        <p:tav tm="100000">
                                          <p:val>
                                            <p:fltVal val="0"/>
                                          </p:val>
                                        </p:tav>
                                      </p:tavLst>
                                    </p:anim>
                                    <p:animEffect transition="in" filter="fade">
                                      <p:cBhvr>
                                        <p:cTn id="125" dur="1000"/>
                                        <p:tgtEl>
                                          <p:spTgt spid="6"/>
                                        </p:tgtEl>
                                      </p:cBhvr>
                                    </p:animEffect>
                                  </p:childTnLst>
                                </p:cTn>
                              </p:par>
                            </p:childTnLst>
                          </p:cTn>
                        </p:par>
                        <p:par>
                          <p:cTn id="126" fill="hold">
                            <p:stCondLst>
                              <p:cond delay="1000"/>
                            </p:stCondLst>
                            <p:childTnLst>
                              <p:par>
                                <p:cTn id="127" presetID="31" presetClass="entr" presetSubtype="0" fill="hold" nodeType="afterEffect">
                                  <p:stCondLst>
                                    <p:cond delay="0"/>
                                  </p:stCondLst>
                                  <p:childTnLst>
                                    <p:set>
                                      <p:cBhvr>
                                        <p:cTn id="128" dur="1" fill="hold">
                                          <p:stCondLst>
                                            <p:cond delay="0"/>
                                          </p:stCondLst>
                                        </p:cTn>
                                        <p:tgtEl>
                                          <p:spTgt spid="170"/>
                                        </p:tgtEl>
                                        <p:attrNameLst>
                                          <p:attrName>style.visibility</p:attrName>
                                        </p:attrNameLst>
                                      </p:cBhvr>
                                      <p:to>
                                        <p:strVal val="visible"/>
                                      </p:to>
                                    </p:set>
                                    <p:anim calcmode="lin" valueType="num">
                                      <p:cBhvr>
                                        <p:cTn id="129" dur="1000" fill="hold"/>
                                        <p:tgtEl>
                                          <p:spTgt spid="170"/>
                                        </p:tgtEl>
                                        <p:attrNameLst>
                                          <p:attrName>ppt_w</p:attrName>
                                        </p:attrNameLst>
                                      </p:cBhvr>
                                      <p:tavLst>
                                        <p:tav tm="0">
                                          <p:val>
                                            <p:fltVal val="0"/>
                                          </p:val>
                                        </p:tav>
                                        <p:tav tm="100000">
                                          <p:val>
                                            <p:strVal val="#ppt_w"/>
                                          </p:val>
                                        </p:tav>
                                      </p:tavLst>
                                    </p:anim>
                                    <p:anim calcmode="lin" valueType="num">
                                      <p:cBhvr>
                                        <p:cTn id="130" dur="1000" fill="hold"/>
                                        <p:tgtEl>
                                          <p:spTgt spid="170"/>
                                        </p:tgtEl>
                                        <p:attrNameLst>
                                          <p:attrName>ppt_h</p:attrName>
                                        </p:attrNameLst>
                                      </p:cBhvr>
                                      <p:tavLst>
                                        <p:tav tm="0">
                                          <p:val>
                                            <p:fltVal val="0"/>
                                          </p:val>
                                        </p:tav>
                                        <p:tav tm="100000">
                                          <p:val>
                                            <p:strVal val="#ppt_h"/>
                                          </p:val>
                                        </p:tav>
                                      </p:tavLst>
                                    </p:anim>
                                    <p:anim calcmode="lin" valueType="num">
                                      <p:cBhvr>
                                        <p:cTn id="131" dur="1000" fill="hold"/>
                                        <p:tgtEl>
                                          <p:spTgt spid="170"/>
                                        </p:tgtEl>
                                        <p:attrNameLst>
                                          <p:attrName>style.rotation</p:attrName>
                                        </p:attrNameLst>
                                      </p:cBhvr>
                                      <p:tavLst>
                                        <p:tav tm="0">
                                          <p:val>
                                            <p:fltVal val="90"/>
                                          </p:val>
                                        </p:tav>
                                        <p:tav tm="100000">
                                          <p:val>
                                            <p:fltVal val="0"/>
                                          </p:val>
                                        </p:tav>
                                      </p:tavLst>
                                    </p:anim>
                                    <p:animEffect transition="in" filter="fade">
                                      <p:cBhvr>
                                        <p:cTn id="132" dur="1000"/>
                                        <p:tgtEl>
                                          <p:spTgt spid="170"/>
                                        </p:tgtEl>
                                      </p:cBhvr>
                                    </p:animEffect>
                                  </p:childTnLst>
                                </p:cTn>
                              </p:par>
                            </p:childTnLst>
                          </p:cTn>
                        </p:par>
                        <p:par>
                          <p:cTn id="133" fill="hold">
                            <p:stCondLst>
                              <p:cond delay="2000"/>
                            </p:stCondLst>
                            <p:childTnLst>
                              <p:par>
                                <p:cTn id="134" presetID="31" presetClass="entr" presetSubtype="0" fill="hold" nodeType="afterEffect">
                                  <p:stCondLst>
                                    <p:cond delay="0"/>
                                  </p:stCondLst>
                                  <p:childTnLst>
                                    <p:set>
                                      <p:cBhvr>
                                        <p:cTn id="135" dur="1" fill="hold">
                                          <p:stCondLst>
                                            <p:cond delay="0"/>
                                          </p:stCondLst>
                                        </p:cTn>
                                        <p:tgtEl>
                                          <p:spTgt spid="171"/>
                                        </p:tgtEl>
                                        <p:attrNameLst>
                                          <p:attrName>style.visibility</p:attrName>
                                        </p:attrNameLst>
                                      </p:cBhvr>
                                      <p:to>
                                        <p:strVal val="visible"/>
                                      </p:to>
                                    </p:set>
                                    <p:anim calcmode="lin" valueType="num">
                                      <p:cBhvr>
                                        <p:cTn id="136" dur="1000" fill="hold"/>
                                        <p:tgtEl>
                                          <p:spTgt spid="171"/>
                                        </p:tgtEl>
                                        <p:attrNameLst>
                                          <p:attrName>ppt_w</p:attrName>
                                        </p:attrNameLst>
                                      </p:cBhvr>
                                      <p:tavLst>
                                        <p:tav tm="0">
                                          <p:val>
                                            <p:fltVal val="0"/>
                                          </p:val>
                                        </p:tav>
                                        <p:tav tm="100000">
                                          <p:val>
                                            <p:strVal val="#ppt_w"/>
                                          </p:val>
                                        </p:tav>
                                      </p:tavLst>
                                    </p:anim>
                                    <p:anim calcmode="lin" valueType="num">
                                      <p:cBhvr>
                                        <p:cTn id="137" dur="1000" fill="hold"/>
                                        <p:tgtEl>
                                          <p:spTgt spid="171"/>
                                        </p:tgtEl>
                                        <p:attrNameLst>
                                          <p:attrName>ppt_h</p:attrName>
                                        </p:attrNameLst>
                                      </p:cBhvr>
                                      <p:tavLst>
                                        <p:tav tm="0">
                                          <p:val>
                                            <p:fltVal val="0"/>
                                          </p:val>
                                        </p:tav>
                                        <p:tav tm="100000">
                                          <p:val>
                                            <p:strVal val="#ppt_h"/>
                                          </p:val>
                                        </p:tav>
                                      </p:tavLst>
                                    </p:anim>
                                    <p:anim calcmode="lin" valueType="num">
                                      <p:cBhvr>
                                        <p:cTn id="138" dur="1000" fill="hold"/>
                                        <p:tgtEl>
                                          <p:spTgt spid="171"/>
                                        </p:tgtEl>
                                        <p:attrNameLst>
                                          <p:attrName>style.rotation</p:attrName>
                                        </p:attrNameLst>
                                      </p:cBhvr>
                                      <p:tavLst>
                                        <p:tav tm="0">
                                          <p:val>
                                            <p:fltVal val="90"/>
                                          </p:val>
                                        </p:tav>
                                        <p:tav tm="100000">
                                          <p:val>
                                            <p:fltVal val="0"/>
                                          </p:val>
                                        </p:tav>
                                      </p:tavLst>
                                    </p:anim>
                                    <p:animEffect transition="in" filter="fade">
                                      <p:cBhvr>
                                        <p:cTn id="139" dur="1000"/>
                                        <p:tgtEl>
                                          <p:spTgt spid="171"/>
                                        </p:tgtEl>
                                      </p:cBhvr>
                                    </p:animEffect>
                                  </p:childTnLst>
                                </p:cTn>
                              </p:par>
                              <p:par>
                                <p:cTn id="140" presetID="31" presetClass="entr" presetSubtype="0" fill="hold" nodeType="withEffect">
                                  <p:stCondLst>
                                    <p:cond delay="0"/>
                                  </p:stCondLst>
                                  <p:childTnLst>
                                    <p:set>
                                      <p:cBhvr>
                                        <p:cTn id="141" dur="1" fill="hold">
                                          <p:stCondLst>
                                            <p:cond delay="0"/>
                                          </p:stCondLst>
                                        </p:cTn>
                                        <p:tgtEl>
                                          <p:spTgt spid="4"/>
                                        </p:tgtEl>
                                        <p:attrNameLst>
                                          <p:attrName>style.visibility</p:attrName>
                                        </p:attrNameLst>
                                      </p:cBhvr>
                                      <p:to>
                                        <p:strVal val="visible"/>
                                      </p:to>
                                    </p:set>
                                    <p:anim calcmode="lin" valueType="num">
                                      <p:cBhvr>
                                        <p:cTn id="142" dur="1000" fill="hold"/>
                                        <p:tgtEl>
                                          <p:spTgt spid="4"/>
                                        </p:tgtEl>
                                        <p:attrNameLst>
                                          <p:attrName>ppt_w</p:attrName>
                                        </p:attrNameLst>
                                      </p:cBhvr>
                                      <p:tavLst>
                                        <p:tav tm="0">
                                          <p:val>
                                            <p:fltVal val="0"/>
                                          </p:val>
                                        </p:tav>
                                        <p:tav tm="100000">
                                          <p:val>
                                            <p:strVal val="#ppt_w"/>
                                          </p:val>
                                        </p:tav>
                                      </p:tavLst>
                                    </p:anim>
                                    <p:anim calcmode="lin" valueType="num">
                                      <p:cBhvr>
                                        <p:cTn id="143" dur="1000" fill="hold"/>
                                        <p:tgtEl>
                                          <p:spTgt spid="4"/>
                                        </p:tgtEl>
                                        <p:attrNameLst>
                                          <p:attrName>ppt_h</p:attrName>
                                        </p:attrNameLst>
                                      </p:cBhvr>
                                      <p:tavLst>
                                        <p:tav tm="0">
                                          <p:val>
                                            <p:fltVal val="0"/>
                                          </p:val>
                                        </p:tav>
                                        <p:tav tm="100000">
                                          <p:val>
                                            <p:strVal val="#ppt_h"/>
                                          </p:val>
                                        </p:tav>
                                      </p:tavLst>
                                    </p:anim>
                                    <p:anim calcmode="lin" valueType="num">
                                      <p:cBhvr>
                                        <p:cTn id="144" dur="1000" fill="hold"/>
                                        <p:tgtEl>
                                          <p:spTgt spid="4"/>
                                        </p:tgtEl>
                                        <p:attrNameLst>
                                          <p:attrName>style.rotation</p:attrName>
                                        </p:attrNameLst>
                                      </p:cBhvr>
                                      <p:tavLst>
                                        <p:tav tm="0">
                                          <p:val>
                                            <p:fltVal val="90"/>
                                          </p:val>
                                        </p:tav>
                                        <p:tav tm="100000">
                                          <p:val>
                                            <p:fltVal val="0"/>
                                          </p:val>
                                        </p:tav>
                                      </p:tavLst>
                                    </p:anim>
                                    <p:animEffect transition="in" filter="fade">
                                      <p:cBhvr>
                                        <p:cTn id="145" dur="1000"/>
                                        <p:tgtEl>
                                          <p:spTgt spid="4"/>
                                        </p:tgtEl>
                                      </p:cBhvr>
                                    </p:animEffect>
                                  </p:childTnLst>
                                </p:cTn>
                              </p:par>
                            </p:childTnLst>
                          </p:cTn>
                        </p:par>
                        <p:par>
                          <p:cTn id="146" fill="hold">
                            <p:stCondLst>
                              <p:cond delay="3000"/>
                            </p:stCondLst>
                            <p:childTnLst>
                              <p:par>
                                <p:cTn id="147" presetID="31" presetClass="entr" presetSubtype="0" fill="hold" nodeType="afterEffect">
                                  <p:stCondLst>
                                    <p:cond delay="0"/>
                                  </p:stCondLst>
                                  <p:childTnLst>
                                    <p:set>
                                      <p:cBhvr>
                                        <p:cTn id="148" dur="1" fill="hold">
                                          <p:stCondLst>
                                            <p:cond delay="0"/>
                                          </p:stCondLst>
                                        </p:cTn>
                                        <p:tgtEl>
                                          <p:spTgt spid="284"/>
                                        </p:tgtEl>
                                        <p:attrNameLst>
                                          <p:attrName>style.visibility</p:attrName>
                                        </p:attrNameLst>
                                      </p:cBhvr>
                                      <p:to>
                                        <p:strVal val="visible"/>
                                      </p:to>
                                    </p:set>
                                    <p:anim calcmode="lin" valueType="num">
                                      <p:cBhvr>
                                        <p:cTn id="149" dur="1000" fill="hold"/>
                                        <p:tgtEl>
                                          <p:spTgt spid="284"/>
                                        </p:tgtEl>
                                        <p:attrNameLst>
                                          <p:attrName>ppt_w</p:attrName>
                                        </p:attrNameLst>
                                      </p:cBhvr>
                                      <p:tavLst>
                                        <p:tav tm="0">
                                          <p:val>
                                            <p:fltVal val="0"/>
                                          </p:val>
                                        </p:tav>
                                        <p:tav tm="100000">
                                          <p:val>
                                            <p:strVal val="#ppt_w"/>
                                          </p:val>
                                        </p:tav>
                                      </p:tavLst>
                                    </p:anim>
                                    <p:anim calcmode="lin" valueType="num">
                                      <p:cBhvr>
                                        <p:cTn id="150" dur="1000" fill="hold"/>
                                        <p:tgtEl>
                                          <p:spTgt spid="284"/>
                                        </p:tgtEl>
                                        <p:attrNameLst>
                                          <p:attrName>ppt_h</p:attrName>
                                        </p:attrNameLst>
                                      </p:cBhvr>
                                      <p:tavLst>
                                        <p:tav tm="0">
                                          <p:val>
                                            <p:fltVal val="0"/>
                                          </p:val>
                                        </p:tav>
                                        <p:tav tm="100000">
                                          <p:val>
                                            <p:strVal val="#ppt_h"/>
                                          </p:val>
                                        </p:tav>
                                      </p:tavLst>
                                    </p:anim>
                                    <p:anim calcmode="lin" valueType="num">
                                      <p:cBhvr>
                                        <p:cTn id="151" dur="1000" fill="hold"/>
                                        <p:tgtEl>
                                          <p:spTgt spid="284"/>
                                        </p:tgtEl>
                                        <p:attrNameLst>
                                          <p:attrName>style.rotation</p:attrName>
                                        </p:attrNameLst>
                                      </p:cBhvr>
                                      <p:tavLst>
                                        <p:tav tm="0">
                                          <p:val>
                                            <p:fltVal val="90"/>
                                          </p:val>
                                        </p:tav>
                                        <p:tav tm="100000">
                                          <p:val>
                                            <p:fltVal val="0"/>
                                          </p:val>
                                        </p:tav>
                                      </p:tavLst>
                                    </p:anim>
                                    <p:animEffect transition="in" filter="fade">
                                      <p:cBhvr>
                                        <p:cTn id="152" dur="1000"/>
                                        <p:tgtEl>
                                          <p:spTgt spid="284"/>
                                        </p:tgtEl>
                                      </p:cBhvr>
                                    </p:animEffect>
                                  </p:childTnLst>
                                </p:cTn>
                              </p:par>
                              <p:par>
                                <p:cTn id="153" presetID="31" presetClass="entr" presetSubtype="0" fill="hold" nodeType="withEffect">
                                  <p:stCondLst>
                                    <p:cond delay="0"/>
                                  </p:stCondLst>
                                  <p:childTnLst>
                                    <p:set>
                                      <p:cBhvr>
                                        <p:cTn id="154" dur="1" fill="hold">
                                          <p:stCondLst>
                                            <p:cond delay="0"/>
                                          </p:stCondLst>
                                        </p:cTn>
                                        <p:tgtEl>
                                          <p:spTgt spid="279"/>
                                        </p:tgtEl>
                                        <p:attrNameLst>
                                          <p:attrName>style.visibility</p:attrName>
                                        </p:attrNameLst>
                                      </p:cBhvr>
                                      <p:to>
                                        <p:strVal val="visible"/>
                                      </p:to>
                                    </p:set>
                                    <p:anim calcmode="lin" valueType="num">
                                      <p:cBhvr>
                                        <p:cTn id="155" dur="1000" fill="hold"/>
                                        <p:tgtEl>
                                          <p:spTgt spid="279"/>
                                        </p:tgtEl>
                                        <p:attrNameLst>
                                          <p:attrName>ppt_w</p:attrName>
                                        </p:attrNameLst>
                                      </p:cBhvr>
                                      <p:tavLst>
                                        <p:tav tm="0">
                                          <p:val>
                                            <p:fltVal val="0"/>
                                          </p:val>
                                        </p:tav>
                                        <p:tav tm="100000">
                                          <p:val>
                                            <p:strVal val="#ppt_w"/>
                                          </p:val>
                                        </p:tav>
                                      </p:tavLst>
                                    </p:anim>
                                    <p:anim calcmode="lin" valueType="num">
                                      <p:cBhvr>
                                        <p:cTn id="156" dur="1000" fill="hold"/>
                                        <p:tgtEl>
                                          <p:spTgt spid="279"/>
                                        </p:tgtEl>
                                        <p:attrNameLst>
                                          <p:attrName>ppt_h</p:attrName>
                                        </p:attrNameLst>
                                      </p:cBhvr>
                                      <p:tavLst>
                                        <p:tav tm="0">
                                          <p:val>
                                            <p:fltVal val="0"/>
                                          </p:val>
                                        </p:tav>
                                        <p:tav tm="100000">
                                          <p:val>
                                            <p:strVal val="#ppt_h"/>
                                          </p:val>
                                        </p:tav>
                                      </p:tavLst>
                                    </p:anim>
                                    <p:anim calcmode="lin" valueType="num">
                                      <p:cBhvr>
                                        <p:cTn id="157" dur="1000" fill="hold"/>
                                        <p:tgtEl>
                                          <p:spTgt spid="279"/>
                                        </p:tgtEl>
                                        <p:attrNameLst>
                                          <p:attrName>style.rotation</p:attrName>
                                        </p:attrNameLst>
                                      </p:cBhvr>
                                      <p:tavLst>
                                        <p:tav tm="0">
                                          <p:val>
                                            <p:fltVal val="90"/>
                                          </p:val>
                                        </p:tav>
                                        <p:tav tm="100000">
                                          <p:val>
                                            <p:fltVal val="0"/>
                                          </p:val>
                                        </p:tav>
                                      </p:tavLst>
                                    </p:anim>
                                    <p:animEffect transition="in" filter="fade">
                                      <p:cBhvr>
                                        <p:cTn id="158" dur="1000"/>
                                        <p:tgtEl>
                                          <p:spTgt spid="279"/>
                                        </p:tgtEl>
                                      </p:cBhvr>
                                    </p:animEffect>
                                  </p:childTnLst>
                                </p:cTn>
                              </p:par>
                              <p:par>
                                <p:cTn id="159" presetID="31" presetClass="entr" presetSubtype="0" fill="hold" nodeType="withEffect">
                                  <p:stCondLst>
                                    <p:cond delay="0"/>
                                  </p:stCondLst>
                                  <p:childTnLst>
                                    <p:set>
                                      <p:cBhvr>
                                        <p:cTn id="160" dur="1" fill="hold">
                                          <p:stCondLst>
                                            <p:cond delay="0"/>
                                          </p:stCondLst>
                                        </p:cTn>
                                        <p:tgtEl>
                                          <p:spTgt spid="273"/>
                                        </p:tgtEl>
                                        <p:attrNameLst>
                                          <p:attrName>style.visibility</p:attrName>
                                        </p:attrNameLst>
                                      </p:cBhvr>
                                      <p:to>
                                        <p:strVal val="visible"/>
                                      </p:to>
                                    </p:set>
                                    <p:anim calcmode="lin" valueType="num">
                                      <p:cBhvr>
                                        <p:cTn id="161" dur="1000" fill="hold"/>
                                        <p:tgtEl>
                                          <p:spTgt spid="273"/>
                                        </p:tgtEl>
                                        <p:attrNameLst>
                                          <p:attrName>ppt_w</p:attrName>
                                        </p:attrNameLst>
                                      </p:cBhvr>
                                      <p:tavLst>
                                        <p:tav tm="0">
                                          <p:val>
                                            <p:fltVal val="0"/>
                                          </p:val>
                                        </p:tav>
                                        <p:tav tm="100000">
                                          <p:val>
                                            <p:strVal val="#ppt_w"/>
                                          </p:val>
                                        </p:tav>
                                      </p:tavLst>
                                    </p:anim>
                                    <p:anim calcmode="lin" valueType="num">
                                      <p:cBhvr>
                                        <p:cTn id="162" dur="1000" fill="hold"/>
                                        <p:tgtEl>
                                          <p:spTgt spid="273"/>
                                        </p:tgtEl>
                                        <p:attrNameLst>
                                          <p:attrName>ppt_h</p:attrName>
                                        </p:attrNameLst>
                                      </p:cBhvr>
                                      <p:tavLst>
                                        <p:tav tm="0">
                                          <p:val>
                                            <p:fltVal val="0"/>
                                          </p:val>
                                        </p:tav>
                                        <p:tav tm="100000">
                                          <p:val>
                                            <p:strVal val="#ppt_h"/>
                                          </p:val>
                                        </p:tav>
                                      </p:tavLst>
                                    </p:anim>
                                    <p:anim calcmode="lin" valueType="num">
                                      <p:cBhvr>
                                        <p:cTn id="163" dur="1000" fill="hold"/>
                                        <p:tgtEl>
                                          <p:spTgt spid="273"/>
                                        </p:tgtEl>
                                        <p:attrNameLst>
                                          <p:attrName>style.rotation</p:attrName>
                                        </p:attrNameLst>
                                      </p:cBhvr>
                                      <p:tavLst>
                                        <p:tav tm="0">
                                          <p:val>
                                            <p:fltVal val="90"/>
                                          </p:val>
                                        </p:tav>
                                        <p:tav tm="100000">
                                          <p:val>
                                            <p:fltVal val="0"/>
                                          </p:val>
                                        </p:tav>
                                      </p:tavLst>
                                    </p:anim>
                                    <p:animEffect transition="in" filter="fade">
                                      <p:cBhvr>
                                        <p:cTn id="164" dur="1000"/>
                                        <p:tgtEl>
                                          <p:spTgt spid="273"/>
                                        </p:tgtEl>
                                      </p:cBhvr>
                                    </p:animEffect>
                                  </p:childTnLst>
                                </p:cTn>
                              </p:par>
                              <p:par>
                                <p:cTn id="165" presetID="31" presetClass="entr" presetSubtype="0" fill="hold" nodeType="withEffect">
                                  <p:stCondLst>
                                    <p:cond delay="0"/>
                                  </p:stCondLst>
                                  <p:childTnLst>
                                    <p:set>
                                      <p:cBhvr>
                                        <p:cTn id="166" dur="1" fill="hold">
                                          <p:stCondLst>
                                            <p:cond delay="0"/>
                                          </p:stCondLst>
                                        </p:cTn>
                                        <p:tgtEl>
                                          <p:spTgt spid="5"/>
                                        </p:tgtEl>
                                        <p:attrNameLst>
                                          <p:attrName>style.visibility</p:attrName>
                                        </p:attrNameLst>
                                      </p:cBhvr>
                                      <p:to>
                                        <p:strVal val="visible"/>
                                      </p:to>
                                    </p:set>
                                    <p:anim calcmode="lin" valueType="num">
                                      <p:cBhvr>
                                        <p:cTn id="167" dur="1000" fill="hold"/>
                                        <p:tgtEl>
                                          <p:spTgt spid="5"/>
                                        </p:tgtEl>
                                        <p:attrNameLst>
                                          <p:attrName>ppt_w</p:attrName>
                                        </p:attrNameLst>
                                      </p:cBhvr>
                                      <p:tavLst>
                                        <p:tav tm="0">
                                          <p:val>
                                            <p:fltVal val="0"/>
                                          </p:val>
                                        </p:tav>
                                        <p:tav tm="100000">
                                          <p:val>
                                            <p:strVal val="#ppt_w"/>
                                          </p:val>
                                        </p:tav>
                                      </p:tavLst>
                                    </p:anim>
                                    <p:anim calcmode="lin" valueType="num">
                                      <p:cBhvr>
                                        <p:cTn id="168" dur="1000" fill="hold"/>
                                        <p:tgtEl>
                                          <p:spTgt spid="5"/>
                                        </p:tgtEl>
                                        <p:attrNameLst>
                                          <p:attrName>ppt_h</p:attrName>
                                        </p:attrNameLst>
                                      </p:cBhvr>
                                      <p:tavLst>
                                        <p:tav tm="0">
                                          <p:val>
                                            <p:fltVal val="0"/>
                                          </p:val>
                                        </p:tav>
                                        <p:tav tm="100000">
                                          <p:val>
                                            <p:strVal val="#ppt_h"/>
                                          </p:val>
                                        </p:tav>
                                      </p:tavLst>
                                    </p:anim>
                                    <p:anim calcmode="lin" valueType="num">
                                      <p:cBhvr>
                                        <p:cTn id="169" dur="1000" fill="hold"/>
                                        <p:tgtEl>
                                          <p:spTgt spid="5"/>
                                        </p:tgtEl>
                                        <p:attrNameLst>
                                          <p:attrName>style.rotation</p:attrName>
                                        </p:attrNameLst>
                                      </p:cBhvr>
                                      <p:tavLst>
                                        <p:tav tm="0">
                                          <p:val>
                                            <p:fltVal val="90"/>
                                          </p:val>
                                        </p:tav>
                                        <p:tav tm="100000">
                                          <p:val>
                                            <p:fltVal val="0"/>
                                          </p:val>
                                        </p:tav>
                                      </p:tavLst>
                                    </p:anim>
                                    <p:animEffect transition="in" filter="fade">
                                      <p:cBhvr>
                                        <p:cTn id="170" dur="1000"/>
                                        <p:tgtEl>
                                          <p:spTgt spid="5"/>
                                        </p:tgtEl>
                                      </p:cBhvr>
                                    </p:animEffect>
                                  </p:childTnLst>
                                </p:cTn>
                              </p:par>
                              <p:par>
                                <p:cTn id="171" presetID="31" presetClass="entr" presetSubtype="0" fill="hold" grpId="0" nodeType="withEffect">
                                  <p:stCondLst>
                                    <p:cond delay="0"/>
                                  </p:stCondLst>
                                  <p:childTnLst>
                                    <p:set>
                                      <p:cBhvr>
                                        <p:cTn id="172" dur="1" fill="hold">
                                          <p:stCondLst>
                                            <p:cond delay="0"/>
                                          </p:stCondLst>
                                        </p:cTn>
                                        <p:tgtEl>
                                          <p:spTgt spid="172"/>
                                        </p:tgtEl>
                                        <p:attrNameLst>
                                          <p:attrName>style.visibility</p:attrName>
                                        </p:attrNameLst>
                                      </p:cBhvr>
                                      <p:to>
                                        <p:strVal val="visible"/>
                                      </p:to>
                                    </p:set>
                                    <p:anim calcmode="lin" valueType="num">
                                      <p:cBhvr>
                                        <p:cTn id="173" dur="1000" fill="hold"/>
                                        <p:tgtEl>
                                          <p:spTgt spid="172"/>
                                        </p:tgtEl>
                                        <p:attrNameLst>
                                          <p:attrName>ppt_w</p:attrName>
                                        </p:attrNameLst>
                                      </p:cBhvr>
                                      <p:tavLst>
                                        <p:tav tm="0">
                                          <p:val>
                                            <p:fltVal val="0"/>
                                          </p:val>
                                        </p:tav>
                                        <p:tav tm="100000">
                                          <p:val>
                                            <p:strVal val="#ppt_w"/>
                                          </p:val>
                                        </p:tav>
                                      </p:tavLst>
                                    </p:anim>
                                    <p:anim calcmode="lin" valueType="num">
                                      <p:cBhvr>
                                        <p:cTn id="174" dur="1000" fill="hold"/>
                                        <p:tgtEl>
                                          <p:spTgt spid="172"/>
                                        </p:tgtEl>
                                        <p:attrNameLst>
                                          <p:attrName>ppt_h</p:attrName>
                                        </p:attrNameLst>
                                      </p:cBhvr>
                                      <p:tavLst>
                                        <p:tav tm="0">
                                          <p:val>
                                            <p:fltVal val="0"/>
                                          </p:val>
                                        </p:tav>
                                        <p:tav tm="100000">
                                          <p:val>
                                            <p:strVal val="#ppt_h"/>
                                          </p:val>
                                        </p:tav>
                                      </p:tavLst>
                                    </p:anim>
                                    <p:anim calcmode="lin" valueType="num">
                                      <p:cBhvr>
                                        <p:cTn id="175" dur="1000" fill="hold"/>
                                        <p:tgtEl>
                                          <p:spTgt spid="172"/>
                                        </p:tgtEl>
                                        <p:attrNameLst>
                                          <p:attrName>style.rotation</p:attrName>
                                        </p:attrNameLst>
                                      </p:cBhvr>
                                      <p:tavLst>
                                        <p:tav tm="0">
                                          <p:val>
                                            <p:fltVal val="90"/>
                                          </p:val>
                                        </p:tav>
                                        <p:tav tm="100000">
                                          <p:val>
                                            <p:fltVal val="0"/>
                                          </p:val>
                                        </p:tav>
                                      </p:tavLst>
                                    </p:anim>
                                    <p:animEffect transition="in" filter="fade">
                                      <p:cBhvr>
                                        <p:cTn id="176" dur="1000"/>
                                        <p:tgtEl>
                                          <p:spTgt spid="172"/>
                                        </p:tgtEl>
                                      </p:cBhvr>
                                    </p:animEffect>
                                  </p:childTnLst>
                                </p:cTn>
                              </p:par>
                            </p:childTnLst>
                          </p:cTn>
                        </p:par>
                        <p:par>
                          <p:cTn id="177" fill="hold">
                            <p:stCondLst>
                              <p:cond delay="4000"/>
                            </p:stCondLst>
                            <p:childTnLst>
                              <p:par>
                                <p:cTn id="178" presetID="53" presetClass="entr" presetSubtype="16" fill="hold" nodeType="afterEffect">
                                  <p:stCondLst>
                                    <p:cond delay="0"/>
                                  </p:stCondLst>
                                  <p:childTnLst>
                                    <p:set>
                                      <p:cBhvr>
                                        <p:cTn id="179" dur="1" fill="hold">
                                          <p:stCondLst>
                                            <p:cond delay="0"/>
                                          </p:stCondLst>
                                        </p:cTn>
                                        <p:tgtEl>
                                          <p:spTgt spid="20"/>
                                        </p:tgtEl>
                                        <p:attrNameLst>
                                          <p:attrName>style.visibility</p:attrName>
                                        </p:attrNameLst>
                                      </p:cBhvr>
                                      <p:to>
                                        <p:strVal val="visible"/>
                                      </p:to>
                                    </p:set>
                                    <p:anim calcmode="lin" valueType="num">
                                      <p:cBhvr>
                                        <p:cTn id="180" dur="500" fill="hold"/>
                                        <p:tgtEl>
                                          <p:spTgt spid="20"/>
                                        </p:tgtEl>
                                        <p:attrNameLst>
                                          <p:attrName>ppt_w</p:attrName>
                                        </p:attrNameLst>
                                      </p:cBhvr>
                                      <p:tavLst>
                                        <p:tav tm="0">
                                          <p:val>
                                            <p:fltVal val="0"/>
                                          </p:val>
                                        </p:tav>
                                        <p:tav tm="100000">
                                          <p:val>
                                            <p:strVal val="#ppt_w"/>
                                          </p:val>
                                        </p:tav>
                                      </p:tavLst>
                                    </p:anim>
                                    <p:anim calcmode="lin" valueType="num">
                                      <p:cBhvr>
                                        <p:cTn id="181" dur="500" fill="hold"/>
                                        <p:tgtEl>
                                          <p:spTgt spid="20"/>
                                        </p:tgtEl>
                                        <p:attrNameLst>
                                          <p:attrName>ppt_h</p:attrName>
                                        </p:attrNameLst>
                                      </p:cBhvr>
                                      <p:tavLst>
                                        <p:tav tm="0">
                                          <p:val>
                                            <p:fltVal val="0"/>
                                          </p:val>
                                        </p:tav>
                                        <p:tav tm="100000">
                                          <p:val>
                                            <p:strVal val="#ppt_h"/>
                                          </p:val>
                                        </p:tav>
                                      </p:tavLst>
                                    </p:anim>
                                    <p:animEffect transition="in" filter="fade">
                                      <p:cBhvr>
                                        <p:cTn id="182" dur="500"/>
                                        <p:tgtEl>
                                          <p:spTgt spid="20"/>
                                        </p:tgtEl>
                                      </p:cBhvr>
                                    </p:animEffect>
                                  </p:childTnLst>
                                </p:cTn>
                              </p:par>
                            </p:childTnLst>
                          </p:cTn>
                        </p:par>
                      </p:childTnLst>
                    </p:cTn>
                  </p:par>
                  <p:par>
                    <p:cTn id="183" fill="hold">
                      <p:stCondLst>
                        <p:cond delay="indefinite"/>
                      </p:stCondLst>
                      <p:childTnLst>
                        <p:par>
                          <p:cTn id="184" fill="hold">
                            <p:stCondLst>
                              <p:cond delay="0"/>
                            </p:stCondLst>
                            <p:childTnLst>
                              <p:par>
                                <p:cTn id="185" presetID="31" presetClass="entr" presetSubtype="0" fill="hold" nodeType="clickEffect">
                                  <p:stCondLst>
                                    <p:cond delay="0"/>
                                  </p:stCondLst>
                                  <p:childTnLst>
                                    <p:set>
                                      <p:cBhvr>
                                        <p:cTn id="186" dur="1" fill="hold">
                                          <p:stCondLst>
                                            <p:cond delay="0"/>
                                          </p:stCondLst>
                                        </p:cTn>
                                        <p:tgtEl>
                                          <p:spTgt spid="394"/>
                                        </p:tgtEl>
                                        <p:attrNameLst>
                                          <p:attrName>style.visibility</p:attrName>
                                        </p:attrNameLst>
                                      </p:cBhvr>
                                      <p:to>
                                        <p:strVal val="visible"/>
                                      </p:to>
                                    </p:set>
                                    <p:anim calcmode="lin" valueType="num">
                                      <p:cBhvr>
                                        <p:cTn id="187" dur="1000" fill="hold"/>
                                        <p:tgtEl>
                                          <p:spTgt spid="394"/>
                                        </p:tgtEl>
                                        <p:attrNameLst>
                                          <p:attrName>ppt_w</p:attrName>
                                        </p:attrNameLst>
                                      </p:cBhvr>
                                      <p:tavLst>
                                        <p:tav tm="0">
                                          <p:val>
                                            <p:fltVal val="0"/>
                                          </p:val>
                                        </p:tav>
                                        <p:tav tm="100000">
                                          <p:val>
                                            <p:strVal val="#ppt_w"/>
                                          </p:val>
                                        </p:tav>
                                      </p:tavLst>
                                    </p:anim>
                                    <p:anim calcmode="lin" valueType="num">
                                      <p:cBhvr>
                                        <p:cTn id="188" dur="1000" fill="hold"/>
                                        <p:tgtEl>
                                          <p:spTgt spid="394"/>
                                        </p:tgtEl>
                                        <p:attrNameLst>
                                          <p:attrName>ppt_h</p:attrName>
                                        </p:attrNameLst>
                                      </p:cBhvr>
                                      <p:tavLst>
                                        <p:tav tm="0">
                                          <p:val>
                                            <p:fltVal val="0"/>
                                          </p:val>
                                        </p:tav>
                                        <p:tav tm="100000">
                                          <p:val>
                                            <p:strVal val="#ppt_h"/>
                                          </p:val>
                                        </p:tav>
                                      </p:tavLst>
                                    </p:anim>
                                    <p:anim calcmode="lin" valueType="num">
                                      <p:cBhvr>
                                        <p:cTn id="189" dur="1000" fill="hold"/>
                                        <p:tgtEl>
                                          <p:spTgt spid="394"/>
                                        </p:tgtEl>
                                        <p:attrNameLst>
                                          <p:attrName>style.rotation</p:attrName>
                                        </p:attrNameLst>
                                      </p:cBhvr>
                                      <p:tavLst>
                                        <p:tav tm="0">
                                          <p:val>
                                            <p:fltVal val="90"/>
                                          </p:val>
                                        </p:tav>
                                        <p:tav tm="100000">
                                          <p:val>
                                            <p:fltVal val="0"/>
                                          </p:val>
                                        </p:tav>
                                      </p:tavLst>
                                    </p:anim>
                                    <p:animEffect transition="in" filter="fade">
                                      <p:cBhvr>
                                        <p:cTn id="190" dur="1000"/>
                                        <p:tgtEl>
                                          <p:spTgt spid="394"/>
                                        </p:tgtEl>
                                      </p:cBhvr>
                                    </p:animEffect>
                                  </p:childTnLst>
                                </p:cTn>
                              </p:par>
                            </p:childTnLst>
                          </p:cTn>
                        </p:par>
                        <p:par>
                          <p:cTn id="191" fill="hold">
                            <p:stCondLst>
                              <p:cond delay="1000"/>
                            </p:stCondLst>
                            <p:childTnLst>
                              <p:par>
                                <p:cTn id="192" presetID="53" presetClass="entr" presetSubtype="16" fill="hold" nodeType="afterEffect">
                                  <p:stCondLst>
                                    <p:cond delay="0"/>
                                  </p:stCondLst>
                                  <p:childTnLst>
                                    <p:set>
                                      <p:cBhvr>
                                        <p:cTn id="193" dur="1" fill="hold">
                                          <p:stCondLst>
                                            <p:cond delay="0"/>
                                          </p:stCondLst>
                                        </p:cTn>
                                        <p:tgtEl>
                                          <p:spTgt spid="398"/>
                                        </p:tgtEl>
                                        <p:attrNameLst>
                                          <p:attrName>style.visibility</p:attrName>
                                        </p:attrNameLst>
                                      </p:cBhvr>
                                      <p:to>
                                        <p:strVal val="visible"/>
                                      </p:to>
                                    </p:set>
                                    <p:anim calcmode="lin" valueType="num">
                                      <p:cBhvr>
                                        <p:cTn id="194" dur="500" fill="hold"/>
                                        <p:tgtEl>
                                          <p:spTgt spid="398"/>
                                        </p:tgtEl>
                                        <p:attrNameLst>
                                          <p:attrName>ppt_w</p:attrName>
                                        </p:attrNameLst>
                                      </p:cBhvr>
                                      <p:tavLst>
                                        <p:tav tm="0">
                                          <p:val>
                                            <p:fltVal val="0"/>
                                          </p:val>
                                        </p:tav>
                                        <p:tav tm="100000">
                                          <p:val>
                                            <p:strVal val="#ppt_w"/>
                                          </p:val>
                                        </p:tav>
                                      </p:tavLst>
                                    </p:anim>
                                    <p:anim calcmode="lin" valueType="num">
                                      <p:cBhvr>
                                        <p:cTn id="195" dur="500" fill="hold"/>
                                        <p:tgtEl>
                                          <p:spTgt spid="398"/>
                                        </p:tgtEl>
                                        <p:attrNameLst>
                                          <p:attrName>ppt_h</p:attrName>
                                        </p:attrNameLst>
                                      </p:cBhvr>
                                      <p:tavLst>
                                        <p:tav tm="0">
                                          <p:val>
                                            <p:fltVal val="0"/>
                                          </p:val>
                                        </p:tav>
                                        <p:tav tm="100000">
                                          <p:val>
                                            <p:strVal val="#ppt_h"/>
                                          </p:val>
                                        </p:tav>
                                      </p:tavLst>
                                    </p:anim>
                                    <p:animEffect transition="in" filter="fade">
                                      <p:cBhvr>
                                        <p:cTn id="196" dur="500"/>
                                        <p:tgtEl>
                                          <p:spTgt spid="398"/>
                                        </p:tgtEl>
                                      </p:cBhvr>
                                    </p:animEffect>
                                  </p:childTnLst>
                                </p:cTn>
                              </p:par>
                            </p:childTnLst>
                          </p:cTn>
                        </p:par>
                      </p:childTnLst>
                    </p:cTn>
                  </p:par>
                  <p:par>
                    <p:cTn id="197" fill="hold">
                      <p:stCondLst>
                        <p:cond delay="indefinite"/>
                      </p:stCondLst>
                      <p:childTnLst>
                        <p:par>
                          <p:cTn id="198" fill="hold">
                            <p:stCondLst>
                              <p:cond delay="0"/>
                            </p:stCondLst>
                            <p:childTnLst>
                              <p:par>
                                <p:cTn id="199" presetID="26" presetClass="entr" presetSubtype="0" fill="hold" grpId="0" nodeType="clickEffect">
                                  <p:stCondLst>
                                    <p:cond delay="0"/>
                                  </p:stCondLst>
                                  <p:childTnLst>
                                    <p:set>
                                      <p:cBhvr>
                                        <p:cTn id="200" dur="1" fill="hold">
                                          <p:stCondLst>
                                            <p:cond delay="0"/>
                                          </p:stCondLst>
                                        </p:cTn>
                                        <p:tgtEl>
                                          <p:spTgt spid="128"/>
                                        </p:tgtEl>
                                        <p:attrNameLst>
                                          <p:attrName>style.visibility</p:attrName>
                                        </p:attrNameLst>
                                      </p:cBhvr>
                                      <p:to>
                                        <p:strVal val="visible"/>
                                      </p:to>
                                    </p:set>
                                    <p:animEffect transition="in" filter="wipe(down)">
                                      <p:cBhvr>
                                        <p:cTn id="201" dur="580">
                                          <p:stCondLst>
                                            <p:cond delay="0"/>
                                          </p:stCondLst>
                                        </p:cTn>
                                        <p:tgtEl>
                                          <p:spTgt spid="128"/>
                                        </p:tgtEl>
                                      </p:cBhvr>
                                    </p:animEffect>
                                    <p:anim calcmode="lin" valueType="num">
                                      <p:cBhvr>
                                        <p:cTn id="202" dur="1822" tmFilter="0,0; 0.14,0.36; 0.43,0.73; 0.71,0.91; 1.0,1.0">
                                          <p:stCondLst>
                                            <p:cond delay="0"/>
                                          </p:stCondLst>
                                        </p:cTn>
                                        <p:tgtEl>
                                          <p:spTgt spid="128"/>
                                        </p:tgtEl>
                                        <p:attrNameLst>
                                          <p:attrName>ppt_x</p:attrName>
                                        </p:attrNameLst>
                                      </p:cBhvr>
                                      <p:tavLst>
                                        <p:tav tm="0">
                                          <p:val>
                                            <p:strVal val="#ppt_x-0.25"/>
                                          </p:val>
                                        </p:tav>
                                        <p:tav tm="100000">
                                          <p:val>
                                            <p:strVal val="#ppt_x"/>
                                          </p:val>
                                        </p:tav>
                                      </p:tavLst>
                                    </p:anim>
                                    <p:anim calcmode="lin" valueType="num">
                                      <p:cBhvr>
                                        <p:cTn id="203" dur="664" tmFilter="0.0,0.0; 0.25,0.07; 0.50,0.2; 0.75,0.467; 1.0,1.0">
                                          <p:stCondLst>
                                            <p:cond delay="0"/>
                                          </p:stCondLst>
                                        </p:cTn>
                                        <p:tgtEl>
                                          <p:spTgt spid="128"/>
                                        </p:tgtEl>
                                        <p:attrNameLst>
                                          <p:attrName>ppt_y</p:attrName>
                                        </p:attrNameLst>
                                      </p:cBhvr>
                                      <p:tavLst>
                                        <p:tav tm="0" fmla="#ppt_y-sin(pi*$)/3">
                                          <p:val>
                                            <p:fltVal val="0.5"/>
                                          </p:val>
                                        </p:tav>
                                        <p:tav tm="100000">
                                          <p:val>
                                            <p:fltVal val="1"/>
                                          </p:val>
                                        </p:tav>
                                      </p:tavLst>
                                    </p:anim>
                                    <p:anim calcmode="lin" valueType="num">
                                      <p:cBhvr>
                                        <p:cTn id="204" dur="664" tmFilter="0, 0; 0.125,0.2665; 0.25,0.4; 0.375,0.465; 0.5,0.5;  0.625,0.535; 0.75,0.6; 0.875,0.7335; 1,1">
                                          <p:stCondLst>
                                            <p:cond delay="664"/>
                                          </p:stCondLst>
                                        </p:cTn>
                                        <p:tgtEl>
                                          <p:spTgt spid="128"/>
                                        </p:tgtEl>
                                        <p:attrNameLst>
                                          <p:attrName>ppt_y</p:attrName>
                                        </p:attrNameLst>
                                      </p:cBhvr>
                                      <p:tavLst>
                                        <p:tav tm="0" fmla="#ppt_y-sin(pi*$)/9">
                                          <p:val>
                                            <p:fltVal val="0"/>
                                          </p:val>
                                        </p:tav>
                                        <p:tav tm="100000">
                                          <p:val>
                                            <p:fltVal val="1"/>
                                          </p:val>
                                        </p:tav>
                                      </p:tavLst>
                                    </p:anim>
                                    <p:anim calcmode="lin" valueType="num">
                                      <p:cBhvr>
                                        <p:cTn id="205" dur="332" tmFilter="0, 0; 0.125,0.2665; 0.25,0.4; 0.375,0.465; 0.5,0.5;  0.625,0.535; 0.75,0.6; 0.875,0.7335; 1,1">
                                          <p:stCondLst>
                                            <p:cond delay="1324"/>
                                          </p:stCondLst>
                                        </p:cTn>
                                        <p:tgtEl>
                                          <p:spTgt spid="128"/>
                                        </p:tgtEl>
                                        <p:attrNameLst>
                                          <p:attrName>ppt_y</p:attrName>
                                        </p:attrNameLst>
                                      </p:cBhvr>
                                      <p:tavLst>
                                        <p:tav tm="0" fmla="#ppt_y-sin(pi*$)/27">
                                          <p:val>
                                            <p:fltVal val="0"/>
                                          </p:val>
                                        </p:tav>
                                        <p:tav tm="100000">
                                          <p:val>
                                            <p:fltVal val="1"/>
                                          </p:val>
                                        </p:tav>
                                      </p:tavLst>
                                    </p:anim>
                                    <p:anim calcmode="lin" valueType="num">
                                      <p:cBhvr>
                                        <p:cTn id="206" dur="164" tmFilter="0, 0; 0.125,0.2665; 0.25,0.4; 0.375,0.465; 0.5,0.5;  0.625,0.535; 0.75,0.6; 0.875,0.7335; 1,1">
                                          <p:stCondLst>
                                            <p:cond delay="1656"/>
                                          </p:stCondLst>
                                        </p:cTn>
                                        <p:tgtEl>
                                          <p:spTgt spid="128"/>
                                        </p:tgtEl>
                                        <p:attrNameLst>
                                          <p:attrName>ppt_y</p:attrName>
                                        </p:attrNameLst>
                                      </p:cBhvr>
                                      <p:tavLst>
                                        <p:tav tm="0" fmla="#ppt_y-sin(pi*$)/81">
                                          <p:val>
                                            <p:fltVal val="0"/>
                                          </p:val>
                                        </p:tav>
                                        <p:tav tm="100000">
                                          <p:val>
                                            <p:fltVal val="1"/>
                                          </p:val>
                                        </p:tav>
                                      </p:tavLst>
                                    </p:anim>
                                    <p:animScale>
                                      <p:cBhvr>
                                        <p:cTn id="207" dur="26">
                                          <p:stCondLst>
                                            <p:cond delay="650"/>
                                          </p:stCondLst>
                                        </p:cTn>
                                        <p:tgtEl>
                                          <p:spTgt spid="128"/>
                                        </p:tgtEl>
                                      </p:cBhvr>
                                      <p:to x="100000" y="60000"/>
                                    </p:animScale>
                                    <p:animScale>
                                      <p:cBhvr>
                                        <p:cTn id="208" dur="166" decel="50000">
                                          <p:stCondLst>
                                            <p:cond delay="676"/>
                                          </p:stCondLst>
                                        </p:cTn>
                                        <p:tgtEl>
                                          <p:spTgt spid="128"/>
                                        </p:tgtEl>
                                      </p:cBhvr>
                                      <p:to x="100000" y="100000"/>
                                    </p:animScale>
                                    <p:animScale>
                                      <p:cBhvr>
                                        <p:cTn id="209" dur="26">
                                          <p:stCondLst>
                                            <p:cond delay="1312"/>
                                          </p:stCondLst>
                                        </p:cTn>
                                        <p:tgtEl>
                                          <p:spTgt spid="128"/>
                                        </p:tgtEl>
                                      </p:cBhvr>
                                      <p:to x="100000" y="80000"/>
                                    </p:animScale>
                                    <p:animScale>
                                      <p:cBhvr>
                                        <p:cTn id="210" dur="166" decel="50000">
                                          <p:stCondLst>
                                            <p:cond delay="1338"/>
                                          </p:stCondLst>
                                        </p:cTn>
                                        <p:tgtEl>
                                          <p:spTgt spid="128"/>
                                        </p:tgtEl>
                                      </p:cBhvr>
                                      <p:to x="100000" y="100000"/>
                                    </p:animScale>
                                    <p:animScale>
                                      <p:cBhvr>
                                        <p:cTn id="211" dur="26">
                                          <p:stCondLst>
                                            <p:cond delay="1642"/>
                                          </p:stCondLst>
                                        </p:cTn>
                                        <p:tgtEl>
                                          <p:spTgt spid="128"/>
                                        </p:tgtEl>
                                      </p:cBhvr>
                                      <p:to x="100000" y="90000"/>
                                    </p:animScale>
                                    <p:animScale>
                                      <p:cBhvr>
                                        <p:cTn id="212" dur="166" decel="50000">
                                          <p:stCondLst>
                                            <p:cond delay="1668"/>
                                          </p:stCondLst>
                                        </p:cTn>
                                        <p:tgtEl>
                                          <p:spTgt spid="128"/>
                                        </p:tgtEl>
                                      </p:cBhvr>
                                      <p:to x="100000" y="100000"/>
                                    </p:animScale>
                                    <p:animScale>
                                      <p:cBhvr>
                                        <p:cTn id="213" dur="26">
                                          <p:stCondLst>
                                            <p:cond delay="1808"/>
                                          </p:stCondLst>
                                        </p:cTn>
                                        <p:tgtEl>
                                          <p:spTgt spid="128"/>
                                        </p:tgtEl>
                                      </p:cBhvr>
                                      <p:to x="100000" y="95000"/>
                                    </p:animScale>
                                    <p:animScale>
                                      <p:cBhvr>
                                        <p:cTn id="214" dur="166" decel="50000">
                                          <p:stCondLst>
                                            <p:cond delay="1834"/>
                                          </p:stCondLst>
                                        </p:cTn>
                                        <p:tgtEl>
                                          <p:spTgt spid="128"/>
                                        </p:tgtEl>
                                      </p:cBhvr>
                                      <p:to x="100000" y="100000"/>
                                    </p:animScale>
                                  </p:childTnLst>
                                </p:cTn>
                              </p:par>
                            </p:childTnLst>
                          </p:cTn>
                        </p:par>
                      </p:childTnLst>
                    </p:cTn>
                  </p:par>
                  <p:par>
                    <p:cTn id="215" fill="hold">
                      <p:stCondLst>
                        <p:cond delay="indefinite"/>
                      </p:stCondLst>
                      <p:childTnLst>
                        <p:par>
                          <p:cTn id="216" fill="hold">
                            <p:stCondLst>
                              <p:cond delay="0"/>
                            </p:stCondLst>
                            <p:childTnLst>
                              <p:par>
                                <p:cTn id="217" presetID="26" presetClass="entr" presetSubtype="0" fill="hold" nodeType="clickEffect">
                                  <p:stCondLst>
                                    <p:cond delay="0"/>
                                  </p:stCondLst>
                                  <p:childTnLst>
                                    <p:set>
                                      <p:cBhvr>
                                        <p:cTn id="218" dur="1" fill="hold">
                                          <p:stCondLst>
                                            <p:cond delay="0"/>
                                          </p:stCondLst>
                                        </p:cTn>
                                        <p:tgtEl>
                                          <p:spTgt spid="185"/>
                                        </p:tgtEl>
                                        <p:attrNameLst>
                                          <p:attrName>style.visibility</p:attrName>
                                        </p:attrNameLst>
                                      </p:cBhvr>
                                      <p:to>
                                        <p:strVal val="visible"/>
                                      </p:to>
                                    </p:set>
                                    <p:animEffect transition="in" filter="wipe(down)">
                                      <p:cBhvr>
                                        <p:cTn id="219" dur="580">
                                          <p:stCondLst>
                                            <p:cond delay="0"/>
                                          </p:stCondLst>
                                        </p:cTn>
                                        <p:tgtEl>
                                          <p:spTgt spid="185"/>
                                        </p:tgtEl>
                                      </p:cBhvr>
                                    </p:animEffect>
                                    <p:anim calcmode="lin" valueType="num">
                                      <p:cBhvr>
                                        <p:cTn id="220" dur="1822" tmFilter="0,0; 0.14,0.36; 0.43,0.73; 0.71,0.91; 1.0,1.0">
                                          <p:stCondLst>
                                            <p:cond delay="0"/>
                                          </p:stCondLst>
                                        </p:cTn>
                                        <p:tgtEl>
                                          <p:spTgt spid="18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18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18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18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185"/>
                                        </p:tgtEl>
                                        <p:attrNameLst>
                                          <p:attrName>ppt_y</p:attrName>
                                        </p:attrNameLst>
                                      </p:cBhvr>
                                      <p:tavLst>
                                        <p:tav tm="0" fmla="#ppt_y-sin(pi*$)/81">
                                          <p:val>
                                            <p:fltVal val="0"/>
                                          </p:val>
                                        </p:tav>
                                        <p:tav tm="100000">
                                          <p:val>
                                            <p:fltVal val="1"/>
                                          </p:val>
                                        </p:tav>
                                      </p:tavLst>
                                    </p:anim>
                                    <p:animScale>
                                      <p:cBhvr>
                                        <p:cTn id="225" dur="26">
                                          <p:stCondLst>
                                            <p:cond delay="650"/>
                                          </p:stCondLst>
                                        </p:cTn>
                                        <p:tgtEl>
                                          <p:spTgt spid="185"/>
                                        </p:tgtEl>
                                      </p:cBhvr>
                                      <p:to x="100000" y="60000"/>
                                    </p:animScale>
                                    <p:animScale>
                                      <p:cBhvr>
                                        <p:cTn id="226" dur="166" decel="50000">
                                          <p:stCondLst>
                                            <p:cond delay="676"/>
                                          </p:stCondLst>
                                        </p:cTn>
                                        <p:tgtEl>
                                          <p:spTgt spid="185"/>
                                        </p:tgtEl>
                                      </p:cBhvr>
                                      <p:to x="100000" y="100000"/>
                                    </p:animScale>
                                    <p:animScale>
                                      <p:cBhvr>
                                        <p:cTn id="227" dur="26">
                                          <p:stCondLst>
                                            <p:cond delay="1312"/>
                                          </p:stCondLst>
                                        </p:cTn>
                                        <p:tgtEl>
                                          <p:spTgt spid="185"/>
                                        </p:tgtEl>
                                      </p:cBhvr>
                                      <p:to x="100000" y="80000"/>
                                    </p:animScale>
                                    <p:animScale>
                                      <p:cBhvr>
                                        <p:cTn id="228" dur="166" decel="50000">
                                          <p:stCondLst>
                                            <p:cond delay="1338"/>
                                          </p:stCondLst>
                                        </p:cTn>
                                        <p:tgtEl>
                                          <p:spTgt spid="185"/>
                                        </p:tgtEl>
                                      </p:cBhvr>
                                      <p:to x="100000" y="100000"/>
                                    </p:animScale>
                                    <p:animScale>
                                      <p:cBhvr>
                                        <p:cTn id="229" dur="26">
                                          <p:stCondLst>
                                            <p:cond delay="1642"/>
                                          </p:stCondLst>
                                        </p:cTn>
                                        <p:tgtEl>
                                          <p:spTgt spid="185"/>
                                        </p:tgtEl>
                                      </p:cBhvr>
                                      <p:to x="100000" y="90000"/>
                                    </p:animScale>
                                    <p:animScale>
                                      <p:cBhvr>
                                        <p:cTn id="230" dur="166" decel="50000">
                                          <p:stCondLst>
                                            <p:cond delay="1668"/>
                                          </p:stCondLst>
                                        </p:cTn>
                                        <p:tgtEl>
                                          <p:spTgt spid="185"/>
                                        </p:tgtEl>
                                      </p:cBhvr>
                                      <p:to x="100000" y="100000"/>
                                    </p:animScale>
                                    <p:animScale>
                                      <p:cBhvr>
                                        <p:cTn id="231" dur="26">
                                          <p:stCondLst>
                                            <p:cond delay="1808"/>
                                          </p:stCondLst>
                                        </p:cTn>
                                        <p:tgtEl>
                                          <p:spTgt spid="185"/>
                                        </p:tgtEl>
                                      </p:cBhvr>
                                      <p:to x="100000" y="95000"/>
                                    </p:animScale>
                                    <p:animScale>
                                      <p:cBhvr>
                                        <p:cTn id="232" dur="166" decel="50000">
                                          <p:stCondLst>
                                            <p:cond delay="1834"/>
                                          </p:stCondLst>
                                        </p:cTn>
                                        <p:tgtEl>
                                          <p:spTgt spid="185"/>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nodeType="clickEffect">
                                  <p:stCondLst>
                                    <p:cond delay="0"/>
                                  </p:stCondLst>
                                  <p:childTnLst>
                                    <p:set>
                                      <p:cBhvr>
                                        <p:cTn id="236" dur="1" fill="hold">
                                          <p:stCondLst>
                                            <p:cond delay="0"/>
                                          </p:stCondLst>
                                        </p:cTn>
                                        <p:tgtEl>
                                          <p:spTgt spid="188"/>
                                        </p:tgtEl>
                                        <p:attrNameLst>
                                          <p:attrName>style.visibility</p:attrName>
                                        </p:attrNameLst>
                                      </p:cBhvr>
                                      <p:to>
                                        <p:strVal val="visible"/>
                                      </p:to>
                                    </p:set>
                                    <p:animEffect transition="in" filter="wipe(down)">
                                      <p:cBhvr>
                                        <p:cTn id="237" dur="580">
                                          <p:stCondLst>
                                            <p:cond delay="0"/>
                                          </p:stCondLst>
                                        </p:cTn>
                                        <p:tgtEl>
                                          <p:spTgt spid="188"/>
                                        </p:tgtEl>
                                      </p:cBhvr>
                                    </p:animEffect>
                                    <p:anim calcmode="lin" valueType="num">
                                      <p:cBhvr>
                                        <p:cTn id="238" dur="1822" tmFilter="0,0; 0.14,0.36; 0.43,0.73; 0.71,0.91; 1.0,1.0">
                                          <p:stCondLst>
                                            <p:cond delay="0"/>
                                          </p:stCondLst>
                                        </p:cTn>
                                        <p:tgtEl>
                                          <p:spTgt spid="18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18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18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18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188"/>
                                        </p:tgtEl>
                                        <p:attrNameLst>
                                          <p:attrName>ppt_y</p:attrName>
                                        </p:attrNameLst>
                                      </p:cBhvr>
                                      <p:tavLst>
                                        <p:tav tm="0" fmla="#ppt_y-sin(pi*$)/81">
                                          <p:val>
                                            <p:fltVal val="0"/>
                                          </p:val>
                                        </p:tav>
                                        <p:tav tm="100000">
                                          <p:val>
                                            <p:fltVal val="1"/>
                                          </p:val>
                                        </p:tav>
                                      </p:tavLst>
                                    </p:anim>
                                    <p:animScale>
                                      <p:cBhvr>
                                        <p:cTn id="243" dur="26">
                                          <p:stCondLst>
                                            <p:cond delay="650"/>
                                          </p:stCondLst>
                                        </p:cTn>
                                        <p:tgtEl>
                                          <p:spTgt spid="188"/>
                                        </p:tgtEl>
                                      </p:cBhvr>
                                      <p:to x="100000" y="60000"/>
                                    </p:animScale>
                                    <p:animScale>
                                      <p:cBhvr>
                                        <p:cTn id="244" dur="166" decel="50000">
                                          <p:stCondLst>
                                            <p:cond delay="676"/>
                                          </p:stCondLst>
                                        </p:cTn>
                                        <p:tgtEl>
                                          <p:spTgt spid="188"/>
                                        </p:tgtEl>
                                      </p:cBhvr>
                                      <p:to x="100000" y="100000"/>
                                    </p:animScale>
                                    <p:animScale>
                                      <p:cBhvr>
                                        <p:cTn id="245" dur="26">
                                          <p:stCondLst>
                                            <p:cond delay="1312"/>
                                          </p:stCondLst>
                                        </p:cTn>
                                        <p:tgtEl>
                                          <p:spTgt spid="188"/>
                                        </p:tgtEl>
                                      </p:cBhvr>
                                      <p:to x="100000" y="80000"/>
                                    </p:animScale>
                                    <p:animScale>
                                      <p:cBhvr>
                                        <p:cTn id="246" dur="166" decel="50000">
                                          <p:stCondLst>
                                            <p:cond delay="1338"/>
                                          </p:stCondLst>
                                        </p:cTn>
                                        <p:tgtEl>
                                          <p:spTgt spid="188"/>
                                        </p:tgtEl>
                                      </p:cBhvr>
                                      <p:to x="100000" y="100000"/>
                                    </p:animScale>
                                    <p:animScale>
                                      <p:cBhvr>
                                        <p:cTn id="247" dur="26">
                                          <p:stCondLst>
                                            <p:cond delay="1642"/>
                                          </p:stCondLst>
                                        </p:cTn>
                                        <p:tgtEl>
                                          <p:spTgt spid="188"/>
                                        </p:tgtEl>
                                      </p:cBhvr>
                                      <p:to x="100000" y="90000"/>
                                    </p:animScale>
                                    <p:animScale>
                                      <p:cBhvr>
                                        <p:cTn id="248" dur="166" decel="50000">
                                          <p:stCondLst>
                                            <p:cond delay="1668"/>
                                          </p:stCondLst>
                                        </p:cTn>
                                        <p:tgtEl>
                                          <p:spTgt spid="188"/>
                                        </p:tgtEl>
                                      </p:cBhvr>
                                      <p:to x="100000" y="100000"/>
                                    </p:animScale>
                                    <p:animScale>
                                      <p:cBhvr>
                                        <p:cTn id="249" dur="26">
                                          <p:stCondLst>
                                            <p:cond delay="1808"/>
                                          </p:stCondLst>
                                        </p:cTn>
                                        <p:tgtEl>
                                          <p:spTgt spid="188"/>
                                        </p:tgtEl>
                                      </p:cBhvr>
                                      <p:to x="100000" y="95000"/>
                                    </p:animScale>
                                    <p:animScale>
                                      <p:cBhvr>
                                        <p:cTn id="250" dur="166" decel="50000">
                                          <p:stCondLst>
                                            <p:cond delay="1834"/>
                                          </p:stCondLst>
                                        </p:cTn>
                                        <p:tgtEl>
                                          <p:spTgt spid="188"/>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26" presetClass="entr" presetSubtype="0" fill="hold" nodeType="clickEffect">
                                  <p:stCondLst>
                                    <p:cond delay="0"/>
                                  </p:stCondLst>
                                  <p:childTnLst>
                                    <p:set>
                                      <p:cBhvr>
                                        <p:cTn id="254" dur="1" fill="hold">
                                          <p:stCondLst>
                                            <p:cond delay="0"/>
                                          </p:stCondLst>
                                        </p:cTn>
                                        <p:tgtEl>
                                          <p:spTgt spid="191"/>
                                        </p:tgtEl>
                                        <p:attrNameLst>
                                          <p:attrName>style.visibility</p:attrName>
                                        </p:attrNameLst>
                                      </p:cBhvr>
                                      <p:to>
                                        <p:strVal val="visible"/>
                                      </p:to>
                                    </p:set>
                                    <p:animEffect transition="in" filter="wipe(down)">
                                      <p:cBhvr>
                                        <p:cTn id="255" dur="580">
                                          <p:stCondLst>
                                            <p:cond delay="0"/>
                                          </p:stCondLst>
                                        </p:cTn>
                                        <p:tgtEl>
                                          <p:spTgt spid="191"/>
                                        </p:tgtEl>
                                      </p:cBhvr>
                                    </p:animEffect>
                                    <p:anim calcmode="lin" valueType="num">
                                      <p:cBhvr>
                                        <p:cTn id="256" dur="1822" tmFilter="0,0; 0.14,0.36; 0.43,0.73; 0.71,0.91; 1.0,1.0">
                                          <p:stCondLst>
                                            <p:cond delay="0"/>
                                          </p:stCondLst>
                                        </p:cTn>
                                        <p:tgtEl>
                                          <p:spTgt spid="191"/>
                                        </p:tgtEl>
                                        <p:attrNameLst>
                                          <p:attrName>ppt_x</p:attrName>
                                        </p:attrNameLst>
                                      </p:cBhvr>
                                      <p:tavLst>
                                        <p:tav tm="0">
                                          <p:val>
                                            <p:strVal val="#ppt_x-0.25"/>
                                          </p:val>
                                        </p:tav>
                                        <p:tav tm="100000">
                                          <p:val>
                                            <p:strVal val="#ppt_x"/>
                                          </p:val>
                                        </p:tav>
                                      </p:tavLst>
                                    </p:anim>
                                    <p:anim calcmode="lin" valueType="num">
                                      <p:cBhvr>
                                        <p:cTn id="257" dur="664" tmFilter="0.0,0.0; 0.25,0.07; 0.50,0.2; 0.75,0.467; 1.0,1.0">
                                          <p:stCondLst>
                                            <p:cond delay="0"/>
                                          </p:stCondLst>
                                        </p:cTn>
                                        <p:tgtEl>
                                          <p:spTgt spid="191"/>
                                        </p:tgtEl>
                                        <p:attrNameLst>
                                          <p:attrName>ppt_y</p:attrName>
                                        </p:attrNameLst>
                                      </p:cBhvr>
                                      <p:tavLst>
                                        <p:tav tm="0" fmla="#ppt_y-sin(pi*$)/3">
                                          <p:val>
                                            <p:fltVal val="0.5"/>
                                          </p:val>
                                        </p:tav>
                                        <p:tav tm="100000">
                                          <p:val>
                                            <p:fltVal val="1"/>
                                          </p:val>
                                        </p:tav>
                                      </p:tavLst>
                                    </p:anim>
                                    <p:anim calcmode="lin" valueType="num">
                                      <p:cBhvr>
                                        <p:cTn id="258" dur="664" tmFilter="0, 0; 0.125,0.2665; 0.25,0.4; 0.375,0.465; 0.5,0.5;  0.625,0.535; 0.75,0.6; 0.875,0.7335; 1,1">
                                          <p:stCondLst>
                                            <p:cond delay="664"/>
                                          </p:stCondLst>
                                        </p:cTn>
                                        <p:tgtEl>
                                          <p:spTgt spid="191"/>
                                        </p:tgtEl>
                                        <p:attrNameLst>
                                          <p:attrName>ppt_y</p:attrName>
                                        </p:attrNameLst>
                                      </p:cBhvr>
                                      <p:tavLst>
                                        <p:tav tm="0" fmla="#ppt_y-sin(pi*$)/9">
                                          <p:val>
                                            <p:fltVal val="0"/>
                                          </p:val>
                                        </p:tav>
                                        <p:tav tm="100000">
                                          <p:val>
                                            <p:fltVal val="1"/>
                                          </p:val>
                                        </p:tav>
                                      </p:tavLst>
                                    </p:anim>
                                    <p:anim calcmode="lin" valueType="num">
                                      <p:cBhvr>
                                        <p:cTn id="259" dur="332" tmFilter="0, 0; 0.125,0.2665; 0.25,0.4; 0.375,0.465; 0.5,0.5;  0.625,0.535; 0.75,0.6; 0.875,0.7335; 1,1">
                                          <p:stCondLst>
                                            <p:cond delay="1324"/>
                                          </p:stCondLst>
                                        </p:cTn>
                                        <p:tgtEl>
                                          <p:spTgt spid="191"/>
                                        </p:tgtEl>
                                        <p:attrNameLst>
                                          <p:attrName>ppt_y</p:attrName>
                                        </p:attrNameLst>
                                      </p:cBhvr>
                                      <p:tavLst>
                                        <p:tav tm="0" fmla="#ppt_y-sin(pi*$)/27">
                                          <p:val>
                                            <p:fltVal val="0"/>
                                          </p:val>
                                        </p:tav>
                                        <p:tav tm="100000">
                                          <p:val>
                                            <p:fltVal val="1"/>
                                          </p:val>
                                        </p:tav>
                                      </p:tavLst>
                                    </p:anim>
                                    <p:anim calcmode="lin" valueType="num">
                                      <p:cBhvr>
                                        <p:cTn id="260" dur="164" tmFilter="0, 0; 0.125,0.2665; 0.25,0.4; 0.375,0.465; 0.5,0.5;  0.625,0.535; 0.75,0.6; 0.875,0.7335; 1,1">
                                          <p:stCondLst>
                                            <p:cond delay="1656"/>
                                          </p:stCondLst>
                                        </p:cTn>
                                        <p:tgtEl>
                                          <p:spTgt spid="191"/>
                                        </p:tgtEl>
                                        <p:attrNameLst>
                                          <p:attrName>ppt_y</p:attrName>
                                        </p:attrNameLst>
                                      </p:cBhvr>
                                      <p:tavLst>
                                        <p:tav tm="0" fmla="#ppt_y-sin(pi*$)/81">
                                          <p:val>
                                            <p:fltVal val="0"/>
                                          </p:val>
                                        </p:tav>
                                        <p:tav tm="100000">
                                          <p:val>
                                            <p:fltVal val="1"/>
                                          </p:val>
                                        </p:tav>
                                      </p:tavLst>
                                    </p:anim>
                                    <p:animScale>
                                      <p:cBhvr>
                                        <p:cTn id="261" dur="26">
                                          <p:stCondLst>
                                            <p:cond delay="650"/>
                                          </p:stCondLst>
                                        </p:cTn>
                                        <p:tgtEl>
                                          <p:spTgt spid="191"/>
                                        </p:tgtEl>
                                      </p:cBhvr>
                                      <p:to x="100000" y="60000"/>
                                    </p:animScale>
                                    <p:animScale>
                                      <p:cBhvr>
                                        <p:cTn id="262" dur="166" decel="50000">
                                          <p:stCondLst>
                                            <p:cond delay="676"/>
                                          </p:stCondLst>
                                        </p:cTn>
                                        <p:tgtEl>
                                          <p:spTgt spid="191"/>
                                        </p:tgtEl>
                                      </p:cBhvr>
                                      <p:to x="100000" y="100000"/>
                                    </p:animScale>
                                    <p:animScale>
                                      <p:cBhvr>
                                        <p:cTn id="263" dur="26">
                                          <p:stCondLst>
                                            <p:cond delay="1312"/>
                                          </p:stCondLst>
                                        </p:cTn>
                                        <p:tgtEl>
                                          <p:spTgt spid="191"/>
                                        </p:tgtEl>
                                      </p:cBhvr>
                                      <p:to x="100000" y="80000"/>
                                    </p:animScale>
                                    <p:animScale>
                                      <p:cBhvr>
                                        <p:cTn id="264" dur="166" decel="50000">
                                          <p:stCondLst>
                                            <p:cond delay="1338"/>
                                          </p:stCondLst>
                                        </p:cTn>
                                        <p:tgtEl>
                                          <p:spTgt spid="191"/>
                                        </p:tgtEl>
                                      </p:cBhvr>
                                      <p:to x="100000" y="100000"/>
                                    </p:animScale>
                                    <p:animScale>
                                      <p:cBhvr>
                                        <p:cTn id="265" dur="26">
                                          <p:stCondLst>
                                            <p:cond delay="1642"/>
                                          </p:stCondLst>
                                        </p:cTn>
                                        <p:tgtEl>
                                          <p:spTgt spid="191"/>
                                        </p:tgtEl>
                                      </p:cBhvr>
                                      <p:to x="100000" y="90000"/>
                                    </p:animScale>
                                    <p:animScale>
                                      <p:cBhvr>
                                        <p:cTn id="266" dur="166" decel="50000">
                                          <p:stCondLst>
                                            <p:cond delay="1668"/>
                                          </p:stCondLst>
                                        </p:cTn>
                                        <p:tgtEl>
                                          <p:spTgt spid="191"/>
                                        </p:tgtEl>
                                      </p:cBhvr>
                                      <p:to x="100000" y="100000"/>
                                    </p:animScale>
                                    <p:animScale>
                                      <p:cBhvr>
                                        <p:cTn id="267" dur="26">
                                          <p:stCondLst>
                                            <p:cond delay="1808"/>
                                          </p:stCondLst>
                                        </p:cTn>
                                        <p:tgtEl>
                                          <p:spTgt spid="191"/>
                                        </p:tgtEl>
                                      </p:cBhvr>
                                      <p:to x="100000" y="95000"/>
                                    </p:animScale>
                                    <p:animScale>
                                      <p:cBhvr>
                                        <p:cTn id="268" dur="166" decel="50000">
                                          <p:stCondLst>
                                            <p:cond delay="1834"/>
                                          </p:stCondLst>
                                        </p:cTn>
                                        <p:tgtEl>
                                          <p:spTgt spid="19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p:bldP spid="387" grpId="0"/>
      <p:bldP spid="7" grpId="0"/>
      <p:bldP spid="8" grpId="0" animBg="1"/>
      <p:bldP spid="167" grpId="0" animBg="1"/>
      <p:bldP spid="168" grpId="0" animBg="1"/>
      <p:bldP spid="169" grpId="0" animBg="1"/>
      <p:bldP spid="172" grpId="0" animBg="1"/>
      <p:bldP spid="1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5597" y="390512"/>
            <a:ext cx="8656323" cy="970450"/>
          </a:xfrm>
        </p:spPr>
        <p:txBody>
          <a:bodyPr/>
          <a:lstStyle/>
          <a:p>
            <a:r>
              <a:rPr lang="en-GB" sz="4400" dirty="0" smtClean="0"/>
              <a:t>GCI (GEO DAB) Usage Statistics</a:t>
            </a:r>
            <a:endParaRPr lang="en-GB" sz="4400" dirty="0"/>
          </a:p>
        </p:txBody>
      </p:sp>
      <p:sp>
        <p:nvSpPr>
          <p:cNvPr id="3" name="Segnaposto contenuto 2"/>
          <p:cNvSpPr>
            <a:spLocks noGrp="1"/>
          </p:cNvSpPr>
          <p:nvPr>
            <p:ph sz="half" idx="1"/>
          </p:nvPr>
        </p:nvSpPr>
        <p:spPr>
          <a:xfrm>
            <a:off x="287519" y="2954463"/>
            <a:ext cx="5213587" cy="2633537"/>
          </a:xfrm>
        </p:spPr>
        <p:txBody>
          <a:bodyPr>
            <a:normAutofit/>
          </a:bodyPr>
          <a:lstStyle/>
          <a:p>
            <a:r>
              <a:rPr lang="en-GB" b="1" dirty="0"/>
              <a:t>Number of Discovery Queries </a:t>
            </a:r>
            <a:r>
              <a:rPr lang="en-GB" dirty="0"/>
              <a:t>finalized</a:t>
            </a:r>
          </a:p>
          <a:p>
            <a:pPr marL="630238"/>
            <a:r>
              <a:rPr lang="en-GB" dirty="0" smtClean="0"/>
              <a:t>Most Searched </a:t>
            </a:r>
            <a:r>
              <a:rPr lang="en-GB" dirty="0" smtClean="0">
                <a:solidFill>
                  <a:srgbClr val="02679D"/>
                </a:solidFill>
              </a:rPr>
              <a:t>Keywords</a:t>
            </a:r>
          </a:p>
          <a:p>
            <a:pPr marL="630238"/>
            <a:r>
              <a:rPr lang="en-GB" dirty="0"/>
              <a:t>Most </a:t>
            </a:r>
            <a:r>
              <a:rPr lang="en-GB" dirty="0" smtClean="0"/>
              <a:t>Searched </a:t>
            </a:r>
            <a:r>
              <a:rPr lang="en-GB" dirty="0" smtClean="0">
                <a:solidFill>
                  <a:schemeClr val="accent4">
                    <a:lumMod val="75000"/>
                  </a:schemeClr>
                </a:solidFill>
              </a:rPr>
              <a:t>Data Sources</a:t>
            </a:r>
            <a:endParaRPr lang="en-GB" dirty="0">
              <a:solidFill>
                <a:schemeClr val="accent4">
                  <a:lumMod val="75000"/>
                </a:schemeClr>
              </a:solidFill>
            </a:endParaRPr>
          </a:p>
          <a:p>
            <a:r>
              <a:rPr lang="en-GB" dirty="0"/>
              <a:t>Most Used </a:t>
            </a:r>
            <a:r>
              <a:rPr lang="en-GB" b="1" dirty="0"/>
              <a:t>Query </a:t>
            </a:r>
            <a:r>
              <a:rPr lang="en-GB" b="1" dirty="0" smtClean="0"/>
              <a:t>Constraints</a:t>
            </a:r>
            <a:r>
              <a:rPr lang="en-GB" dirty="0" smtClean="0"/>
              <a:t>:</a:t>
            </a:r>
            <a:endParaRPr lang="en-GB" dirty="0"/>
          </a:p>
          <a:p>
            <a:pPr marL="630238"/>
            <a:r>
              <a:rPr lang="en-GB" dirty="0" smtClean="0">
                <a:solidFill>
                  <a:srgbClr val="FF6600"/>
                </a:solidFill>
              </a:rPr>
              <a:t>Single </a:t>
            </a:r>
            <a:r>
              <a:rPr lang="en-GB" dirty="0"/>
              <a:t>constraint</a:t>
            </a:r>
          </a:p>
          <a:p>
            <a:pPr marL="630238"/>
            <a:r>
              <a:rPr lang="en-GB" dirty="0" smtClean="0">
                <a:solidFill>
                  <a:schemeClr val="accent1">
                    <a:lumMod val="50000"/>
                  </a:schemeClr>
                </a:solidFill>
              </a:rPr>
              <a:t>Complex </a:t>
            </a:r>
            <a:r>
              <a:rPr lang="en-GB" dirty="0"/>
              <a:t>constraint</a:t>
            </a:r>
            <a:endParaRPr lang="en-GB" dirty="0" smtClean="0">
              <a:solidFill>
                <a:schemeClr val="accent1">
                  <a:lumMod val="50000"/>
                </a:schemeClr>
              </a:solidFill>
            </a:endParaRPr>
          </a:p>
        </p:txBody>
      </p:sp>
      <p:sp>
        <p:nvSpPr>
          <p:cNvPr id="5" name="Segnaposto contenuto 2"/>
          <p:cNvSpPr txBox="1">
            <a:spLocks/>
          </p:cNvSpPr>
          <p:nvPr/>
        </p:nvSpPr>
        <p:spPr>
          <a:xfrm>
            <a:off x="57035" y="5400652"/>
            <a:ext cx="5444072" cy="913005"/>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rgbClr val="002060"/>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rgbClr val="002060"/>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rgbClr val="002060"/>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rgbClr val="002060"/>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rgbClr val="002060"/>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just">
              <a:buFont typeface="Wingdings 2" charset="2"/>
              <a:buNone/>
            </a:pPr>
            <a:r>
              <a:rPr lang="en-US" sz="1400" dirty="0" smtClean="0"/>
              <a:t>* </a:t>
            </a:r>
            <a:r>
              <a:rPr lang="en-US" sz="1400" dirty="0" smtClean="0">
                <a:solidFill>
                  <a:schemeClr val="bg1">
                    <a:lumMod val="95000"/>
                    <a:lumOff val="5000"/>
                  </a:schemeClr>
                </a:solidFill>
              </a:rPr>
              <a:t>Only User’s requests contribute to the statistics</a:t>
            </a:r>
            <a:endParaRPr lang="en-GB" sz="1400" dirty="0">
              <a:solidFill>
                <a:schemeClr val="bg1">
                  <a:lumMod val="95000"/>
                  <a:lumOff val="5000"/>
                </a:schemeClr>
              </a:solidFill>
            </a:endParaRPr>
          </a:p>
        </p:txBody>
      </p:sp>
      <p:grpSp>
        <p:nvGrpSpPr>
          <p:cNvPr id="11" name="Gruppo 10"/>
          <p:cNvGrpSpPr/>
          <p:nvPr/>
        </p:nvGrpSpPr>
        <p:grpSpPr>
          <a:xfrm>
            <a:off x="57035" y="2317764"/>
            <a:ext cx="5011686" cy="440843"/>
            <a:chOff x="1002783" y="3189226"/>
            <a:chExt cx="6256178" cy="440843"/>
          </a:xfrm>
        </p:grpSpPr>
        <p:sp>
          <p:nvSpPr>
            <p:cNvPr id="7" name="Rettangolo arrotondato 6"/>
            <p:cNvSpPr/>
            <p:nvPr/>
          </p:nvSpPr>
          <p:spPr>
            <a:xfrm>
              <a:off x="1002783" y="3189226"/>
              <a:ext cx="1311908" cy="4408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GB" sz="1600" dirty="0" smtClean="0"/>
                <a:t>All Time</a:t>
              </a:r>
              <a:endParaRPr lang="en-GB" sz="1600" dirty="0"/>
            </a:p>
          </p:txBody>
        </p:sp>
        <p:sp>
          <p:nvSpPr>
            <p:cNvPr id="8" name="Rettangolo arrotondato 7"/>
            <p:cNvSpPr/>
            <p:nvPr/>
          </p:nvSpPr>
          <p:spPr>
            <a:xfrm>
              <a:off x="2566321" y="3189226"/>
              <a:ext cx="1311907" cy="44084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600" dirty="0" smtClean="0"/>
                <a:t>Yearly</a:t>
              </a:r>
              <a:endParaRPr lang="en-GB" sz="1600" dirty="0"/>
            </a:p>
          </p:txBody>
        </p:sp>
        <p:sp>
          <p:nvSpPr>
            <p:cNvPr id="9" name="Rettangolo arrotondato 8"/>
            <p:cNvSpPr/>
            <p:nvPr/>
          </p:nvSpPr>
          <p:spPr>
            <a:xfrm>
              <a:off x="4218638" y="3189226"/>
              <a:ext cx="1311906" cy="440843"/>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GB" sz="1600" dirty="0" smtClean="0"/>
                <a:t>Monthly</a:t>
              </a:r>
              <a:endParaRPr lang="en-GB" sz="1600" dirty="0"/>
            </a:p>
          </p:txBody>
        </p:sp>
        <p:sp>
          <p:nvSpPr>
            <p:cNvPr id="10" name="Rettangolo arrotondato 9"/>
            <p:cNvSpPr/>
            <p:nvPr/>
          </p:nvSpPr>
          <p:spPr>
            <a:xfrm>
              <a:off x="5947055" y="3189226"/>
              <a:ext cx="1311906" cy="4408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600" dirty="0" smtClean="0"/>
                <a:t>Daily</a:t>
              </a:r>
              <a:endParaRPr lang="en-GB" sz="1600" dirty="0"/>
            </a:p>
          </p:txBody>
        </p:sp>
      </p:grpSp>
      <p:sp>
        <p:nvSpPr>
          <p:cNvPr id="12" name="Rettangolo 11"/>
          <p:cNvSpPr/>
          <p:nvPr/>
        </p:nvSpPr>
        <p:spPr>
          <a:xfrm>
            <a:off x="3931921" y="1628329"/>
            <a:ext cx="5212080" cy="369332"/>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n-US" dirty="0" smtClean="0"/>
              <a:t>Monitor and assess the GCI/GEO DAB Usage*</a:t>
            </a:r>
            <a:endParaRPr lang="it-IT" dirty="0"/>
          </a:p>
        </p:txBody>
      </p:sp>
      <p:pic>
        <p:nvPicPr>
          <p:cNvPr id="4" name="Immagine 3"/>
          <p:cNvPicPr>
            <a:picLocks noChangeAspect="1"/>
          </p:cNvPicPr>
          <p:nvPr/>
        </p:nvPicPr>
        <p:blipFill>
          <a:blip r:embed="rId2"/>
          <a:stretch>
            <a:fillRect/>
          </a:stretch>
        </p:blipFill>
        <p:spPr>
          <a:xfrm>
            <a:off x="5915992" y="2151030"/>
            <a:ext cx="3095928" cy="4162627"/>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rotWithShape="1">
          <a:blip r:embed="rId3"/>
          <a:srcRect r="8873"/>
          <a:stretch/>
        </p:blipFill>
        <p:spPr>
          <a:xfrm>
            <a:off x="227568" y="420399"/>
            <a:ext cx="8631365" cy="3582608"/>
          </a:xfrm>
          <a:prstGeom prst="rect">
            <a:avLst/>
          </a:prstGeom>
          <a:ln>
            <a:noFill/>
          </a:ln>
          <a:effectLst>
            <a:outerShdw blurRad="292100" dist="139700" dir="2700000" algn="tl" rotWithShape="0">
              <a:srgbClr val="333333">
                <a:alpha val="65000"/>
              </a:srgbClr>
            </a:outerShdw>
          </a:effectLst>
        </p:spPr>
      </p:pic>
      <p:sp>
        <p:nvSpPr>
          <p:cNvPr id="13" name="CasellaDiTesto 12"/>
          <p:cNvSpPr txBox="1"/>
          <p:nvPr/>
        </p:nvSpPr>
        <p:spPr>
          <a:xfrm>
            <a:off x="3081612" y="1288373"/>
            <a:ext cx="5487400" cy="923330"/>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marL="285750" indent="-285750">
              <a:buFont typeface="Arial" panose="020B0604020202020204" pitchFamily="34" charset="0"/>
              <a:buChar char="•"/>
            </a:pPr>
            <a:r>
              <a:rPr lang="en-US" dirty="0" smtClean="0"/>
              <a:t>2014: more than 410 thousands</a:t>
            </a:r>
          </a:p>
          <a:p>
            <a:pPr marL="285750" indent="-285750">
              <a:buFont typeface="Arial" panose="020B0604020202020204" pitchFamily="34" charset="0"/>
              <a:buChar char="•"/>
            </a:pPr>
            <a:r>
              <a:rPr lang="en-US" dirty="0" smtClean="0"/>
              <a:t>First 4 months 2015: more than 150 thousands</a:t>
            </a:r>
          </a:p>
          <a:p>
            <a:pPr marL="285750" indent="-285750">
              <a:buFont typeface="Arial" panose="020B0604020202020204" pitchFamily="34" charset="0"/>
              <a:buChar char="•"/>
            </a:pPr>
            <a:r>
              <a:rPr lang="en-US" dirty="0"/>
              <a:t>Last two weeks: around </a:t>
            </a:r>
            <a:r>
              <a:rPr lang="en-US" dirty="0" smtClean="0"/>
              <a:t>12 </a:t>
            </a:r>
            <a:r>
              <a:rPr lang="en-US" dirty="0"/>
              <a:t>thousand per </a:t>
            </a:r>
            <a:r>
              <a:rPr lang="en-US" dirty="0" smtClean="0"/>
              <a:t>day</a:t>
            </a:r>
            <a:endParaRPr lang="en-US" dirty="0"/>
          </a:p>
        </p:txBody>
      </p:sp>
      <p:pic>
        <p:nvPicPr>
          <p:cNvPr id="14" name="Immagine 13"/>
          <p:cNvPicPr>
            <a:picLocks noChangeAspect="1"/>
          </p:cNvPicPr>
          <p:nvPr/>
        </p:nvPicPr>
        <p:blipFill>
          <a:blip r:embed="rId4"/>
          <a:stretch>
            <a:fillRect/>
          </a:stretch>
        </p:blipFill>
        <p:spPr>
          <a:xfrm>
            <a:off x="667829" y="1961261"/>
            <a:ext cx="7991296" cy="4189554"/>
          </a:xfrm>
          <a:prstGeom prst="rect">
            <a:avLst/>
          </a:prstGeom>
          <a:ln>
            <a:noFill/>
          </a:ln>
          <a:effectLst>
            <a:outerShdw blurRad="292100" dist="139700" dir="2700000" algn="tl" rotWithShape="0">
              <a:srgbClr val="333333">
                <a:alpha val="65000"/>
              </a:srgbClr>
            </a:outerShdw>
          </a:effectLst>
        </p:spPr>
      </p:pic>
      <p:sp>
        <p:nvSpPr>
          <p:cNvPr id="15" name="CasellaDiTesto 14"/>
          <p:cNvSpPr txBox="1"/>
          <p:nvPr/>
        </p:nvSpPr>
        <p:spPr>
          <a:xfrm>
            <a:off x="2709490" y="2539191"/>
            <a:ext cx="2651760" cy="1754326"/>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342900" indent="-342900">
              <a:buFont typeface="+mj-lt"/>
              <a:buAutoNum type="arabicPeriod"/>
            </a:pPr>
            <a:r>
              <a:rPr lang="en-US" dirty="0" smtClean="0"/>
              <a:t>Temperature</a:t>
            </a:r>
          </a:p>
          <a:p>
            <a:pPr marL="342900" indent="-342900">
              <a:buFont typeface="+mj-lt"/>
              <a:buAutoNum type="arabicPeriod"/>
            </a:pPr>
            <a:r>
              <a:rPr lang="en-US" dirty="0" smtClean="0"/>
              <a:t>River Discharge</a:t>
            </a:r>
          </a:p>
          <a:p>
            <a:pPr marL="342900" indent="-342900">
              <a:buFont typeface="+mj-lt"/>
              <a:buAutoNum type="arabicPeriod"/>
            </a:pPr>
            <a:r>
              <a:rPr lang="en-US" dirty="0" smtClean="0"/>
              <a:t>Precipitation</a:t>
            </a:r>
          </a:p>
          <a:p>
            <a:pPr marL="342900" indent="-342900">
              <a:buFont typeface="+mj-lt"/>
              <a:buAutoNum type="arabicPeriod"/>
            </a:pPr>
            <a:r>
              <a:rPr lang="en-US" dirty="0" err="1" smtClean="0"/>
              <a:t>Lan</a:t>
            </a:r>
            <a:r>
              <a:rPr lang="en-US" dirty="0" smtClean="0"/>
              <a:t> Cover</a:t>
            </a:r>
          </a:p>
          <a:p>
            <a:pPr marL="342900" indent="-342900">
              <a:buFont typeface="+mj-lt"/>
              <a:buAutoNum type="arabicPeriod"/>
            </a:pPr>
            <a:r>
              <a:rPr lang="en-US" dirty="0" smtClean="0"/>
              <a:t>…. .</a:t>
            </a:r>
          </a:p>
          <a:p>
            <a:endParaRPr lang="en-US" dirty="0"/>
          </a:p>
        </p:txBody>
      </p:sp>
      <p:pic>
        <p:nvPicPr>
          <p:cNvPr id="16" name="Immagine 15"/>
          <p:cNvPicPr>
            <a:picLocks noChangeAspect="1"/>
          </p:cNvPicPr>
          <p:nvPr/>
        </p:nvPicPr>
        <p:blipFill>
          <a:blip r:embed="rId5"/>
          <a:stretch>
            <a:fillRect/>
          </a:stretch>
        </p:blipFill>
        <p:spPr>
          <a:xfrm>
            <a:off x="116955" y="1466607"/>
            <a:ext cx="8255882" cy="4237857"/>
          </a:xfrm>
          <a:prstGeom prst="rect">
            <a:avLst/>
          </a:prstGeom>
          <a:ln>
            <a:noFill/>
          </a:ln>
          <a:effectLst>
            <a:outerShdw blurRad="292100" dist="139700" dir="2700000" algn="tl" rotWithShape="0">
              <a:srgbClr val="333333">
                <a:alpha val="65000"/>
              </a:srgbClr>
            </a:outerShdw>
          </a:effectLst>
        </p:spPr>
      </p:pic>
      <p:sp>
        <p:nvSpPr>
          <p:cNvPr id="17" name="CasellaDiTesto 16"/>
          <p:cNvSpPr txBox="1"/>
          <p:nvPr/>
        </p:nvSpPr>
        <p:spPr>
          <a:xfrm>
            <a:off x="3117665" y="2554219"/>
            <a:ext cx="2651760" cy="20313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342900" indent="-342900">
              <a:buFont typeface="+mj-lt"/>
              <a:buAutoNum type="arabicPeriod"/>
            </a:pPr>
            <a:r>
              <a:rPr lang="en-US" dirty="0" smtClean="0"/>
              <a:t>PANGAEA</a:t>
            </a:r>
          </a:p>
          <a:p>
            <a:pPr marL="342900" indent="-342900">
              <a:buFont typeface="+mj-lt"/>
              <a:buAutoNum type="arabicPeriod"/>
            </a:pPr>
            <a:r>
              <a:rPr lang="en-US" dirty="0" smtClean="0"/>
              <a:t>GRDC GEOWOW</a:t>
            </a:r>
          </a:p>
          <a:p>
            <a:pPr marL="342900" indent="-342900">
              <a:buFont typeface="+mj-lt"/>
              <a:buAutoNum type="arabicPeriod"/>
            </a:pPr>
            <a:r>
              <a:rPr lang="en-US" dirty="0" smtClean="0"/>
              <a:t>CEOS WGISS</a:t>
            </a:r>
          </a:p>
          <a:p>
            <a:pPr marL="342900" indent="-342900">
              <a:buFont typeface="+mj-lt"/>
              <a:buAutoNum type="arabicPeriod"/>
            </a:pPr>
            <a:r>
              <a:rPr lang="en-US" dirty="0" err="1" smtClean="0"/>
              <a:t>FedEO</a:t>
            </a:r>
            <a:endParaRPr lang="en-US" dirty="0" smtClean="0"/>
          </a:p>
          <a:p>
            <a:pPr marL="342900" indent="-342900">
              <a:buFont typeface="+mj-lt"/>
              <a:buAutoNum type="arabicPeriod"/>
            </a:pPr>
            <a:r>
              <a:rPr lang="en-US" dirty="0" smtClean="0"/>
              <a:t>EEA SDI</a:t>
            </a:r>
          </a:p>
          <a:p>
            <a:pPr marL="342900" indent="-342900">
              <a:buFont typeface="+mj-lt"/>
              <a:buAutoNum type="arabicPeriod"/>
            </a:pPr>
            <a:r>
              <a:rPr lang="en-US" dirty="0" smtClean="0"/>
              <a:t>…. .</a:t>
            </a:r>
          </a:p>
          <a:p>
            <a:endParaRPr lang="en-US" dirty="0"/>
          </a:p>
        </p:txBody>
      </p:sp>
      <p:pic>
        <p:nvPicPr>
          <p:cNvPr id="20" name="Immagine 19"/>
          <p:cNvPicPr>
            <a:picLocks noChangeAspect="1"/>
          </p:cNvPicPr>
          <p:nvPr/>
        </p:nvPicPr>
        <p:blipFill>
          <a:blip r:embed="rId6"/>
          <a:stretch>
            <a:fillRect/>
          </a:stretch>
        </p:blipFill>
        <p:spPr>
          <a:xfrm>
            <a:off x="1034861" y="2492315"/>
            <a:ext cx="7508540" cy="3873585"/>
          </a:xfrm>
          <a:prstGeom prst="rect">
            <a:avLst/>
          </a:prstGeom>
          <a:ln>
            <a:noFill/>
          </a:ln>
          <a:effectLst>
            <a:outerShdw blurRad="292100" dist="139700" dir="2700000" algn="tl" rotWithShape="0">
              <a:srgbClr val="333333">
                <a:alpha val="65000"/>
              </a:srgbClr>
            </a:outerShdw>
          </a:effectLst>
        </p:spPr>
      </p:pic>
      <p:sp>
        <p:nvSpPr>
          <p:cNvPr id="21" name="CasellaDiTesto 20"/>
          <p:cNvSpPr txBox="1"/>
          <p:nvPr/>
        </p:nvSpPr>
        <p:spPr>
          <a:xfrm>
            <a:off x="3410704" y="3727024"/>
            <a:ext cx="2643672" cy="1200329"/>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pPr marL="342900" indent="-342900">
              <a:buFont typeface="+mj-lt"/>
              <a:buAutoNum type="arabicPeriod"/>
            </a:pPr>
            <a:r>
              <a:rPr lang="en-US" dirty="0" smtClean="0"/>
              <a:t>Keyword</a:t>
            </a:r>
          </a:p>
          <a:p>
            <a:pPr marL="342900" indent="-342900">
              <a:buFont typeface="+mj-lt"/>
              <a:buAutoNum type="arabicPeriod"/>
            </a:pPr>
            <a:r>
              <a:rPr lang="en-US" dirty="0" smtClean="0"/>
              <a:t>GEOSS Data-CORE</a:t>
            </a:r>
          </a:p>
          <a:p>
            <a:pPr marL="342900" indent="-342900">
              <a:buFont typeface="+mj-lt"/>
              <a:buAutoNum type="arabicPeriod"/>
            </a:pPr>
            <a:r>
              <a:rPr lang="en-US" dirty="0" smtClean="0"/>
              <a:t>BBOX</a:t>
            </a:r>
          </a:p>
          <a:p>
            <a:pPr marL="342900" indent="-342900">
              <a:buFont typeface="+mj-lt"/>
              <a:buAutoNum type="arabicPeriod"/>
            </a:pPr>
            <a:r>
              <a:rPr lang="en-US" dirty="0" smtClean="0"/>
              <a:t>… .</a:t>
            </a:r>
            <a:endParaRPr lang="en-US" dirty="0"/>
          </a:p>
        </p:txBody>
      </p:sp>
    </p:spTree>
    <p:extLst>
      <p:ext uri="{BB962C8B-B14F-4D97-AF65-F5344CB8AC3E}">
        <p14:creationId xmlns:p14="http://schemas.microsoft.com/office/powerpoint/2010/main" val="159058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 calcmode="lin" valueType="num">
                                      <p:cBhvr>
                                        <p:cTn id="55" dur="1000" fill="hold"/>
                                        <p:tgtEl>
                                          <p:spTgt spid="6"/>
                                        </p:tgtEl>
                                        <p:attrNameLst>
                                          <p:attrName>style.rotation</p:attrName>
                                        </p:attrNameLst>
                                      </p:cBhvr>
                                      <p:tavLst>
                                        <p:tav tm="0">
                                          <p:val>
                                            <p:fltVal val="90"/>
                                          </p:val>
                                        </p:tav>
                                        <p:tav tm="100000">
                                          <p:val>
                                            <p:fltVal val="0"/>
                                          </p:val>
                                        </p:tav>
                                      </p:tavLst>
                                    </p:anim>
                                    <p:animEffect transition="in" filter="fade">
                                      <p:cBhvr>
                                        <p:cTn id="56" dur="1000"/>
                                        <p:tgtEl>
                                          <p:spTgt spid="6"/>
                                        </p:tgtEl>
                                      </p:cBhvr>
                                    </p:animEffect>
                                  </p:childTnLst>
                                </p:cTn>
                              </p:par>
                            </p:childTnLst>
                          </p:cTn>
                        </p:par>
                        <p:par>
                          <p:cTn id="57" fill="hold">
                            <p:stCondLst>
                              <p:cond delay="1000"/>
                            </p:stCondLst>
                            <p:childTnLst>
                              <p:par>
                                <p:cTn id="58" presetID="53" presetClass="entr" presetSubtype="16"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fltVal val="0"/>
                                          </p:val>
                                        </p:tav>
                                        <p:tav tm="100000">
                                          <p:val>
                                            <p:strVal val="#ppt_w"/>
                                          </p:val>
                                        </p:tav>
                                      </p:tavLst>
                                    </p:anim>
                                    <p:anim calcmode="lin" valueType="num">
                                      <p:cBhvr>
                                        <p:cTn id="68" dur="1000" fill="hold"/>
                                        <p:tgtEl>
                                          <p:spTgt spid="14"/>
                                        </p:tgtEl>
                                        <p:attrNameLst>
                                          <p:attrName>ppt_h</p:attrName>
                                        </p:attrNameLst>
                                      </p:cBhvr>
                                      <p:tavLst>
                                        <p:tav tm="0">
                                          <p:val>
                                            <p:fltVal val="0"/>
                                          </p:val>
                                        </p:tav>
                                        <p:tav tm="100000">
                                          <p:val>
                                            <p:strVal val="#ppt_h"/>
                                          </p:val>
                                        </p:tav>
                                      </p:tavLst>
                                    </p:anim>
                                    <p:anim calcmode="lin" valueType="num">
                                      <p:cBhvr>
                                        <p:cTn id="69" dur="1000" fill="hold"/>
                                        <p:tgtEl>
                                          <p:spTgt spid="14"/>
                                        </p:tgtEl>
                                        <p:attrNameLst>
                                          <p:attrName>style.rotation</p:attrName>
                                        </p:attrNameLst>
                                      </p:cBhvr>
                                      <p:tavLst>
                                        <p:tav tm="0">
                                          <p:val>
                                            <p:fltVal val="90"/>
                                          </p:val>
                                        </p:tav>
                                        <p:tav tm="100000">
                                          <p:val>
                                            <p:fltVal val="0"/>
                                          </p:val>
                                        </p:tav>
                                      </p:tavLst>
                                    </p:anim>
                                    <p:animEffect transition="in" filter="fade">
                                      <p:cBhvr>
                                        <p:cTn id="70" dur="1000"/>
                                        <p:tgtEl>
                                          <p:spTgt spid="14"/>
                                        </p:tgtEl>
                                      </p:cBhvr>
                                    </p:animEffect>
                                  </p:childTnLst>
                                </p:cTn>
                              </p:par>
                            </p:childTnLst>
                          </p:cTn>
                        </p:par>
                        <p:par>
                          <p:cTn id="71" fill="hold">
                            <p:stCondLst>
                              <p:cond delay="1000"/>
                            </p:stCondLst>
                            <p:childTnLst>
                              <p:par>
                                <p:cTn id="72" presetID="53" presetClass="entr" presetSubtype="16"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par>
                          <p:cTn id="85" fill="hold">
                            <p:stCondLst>
                              <p:cond delay="1000"/>
                            </p:stCondLst>
                            <p:childTnLst>
                              <p:par>
                                <p:cTn id="86" presetID="53" presetClass="entr" presetSubtype="16"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1000" fill="hold"/>
                                        <p:tgtEl>
                                          <p:spTgt spid="20"/>
                                        </p:tgtEl>
                                        <p:attrNameLst>
                                          <p:attrName>ppt_w</p:attrName>
                                        </p:attrNameLst>
                                      </p:cBhvr>
                                      <p:tavLst>
                                        <p:tav tm="0">
                                          <p:val>
                                            <p:fltVal val="0"/>
                                          </p:val>
                                        </p:tav>
                                        <p:tav tm="100000">
                                          <p:val>
                                            <p:strVal val="#ppt_w"/>
                                          </p:val>
                                        </p:tav>
                                      </p:tavLst>
                                    </p:anim>
                                    <p:anim calcmode="lin" valueType="num">
                                      <p:cBhvr>
                                        <p:cTn id="96" dur="1000" fill="hold"/>
                                        <p:tgtEl>
                                          <p:spTgt spid="20"/>
                                        </p:tgtEl>
                                        <p:attrNameLst>
                                          <p:attrName>ppt_h</p:attrName>
                                        </p:attrNameLst>
                                      </p:cBhvr>
                                      <p:tavLst>
                                        <p:tav tm="0">
                                          <p:val>
                                            <p:fltVal val="0"/>
                                          </p:val>
                                        </p:tav>
                                        <p:tav tm="100000">
                                          <p:val>
                                            <p:strVal val="#ppt_h"/>
                                          </p:val>
                                        </p:tav>
                                      </p:tavLst>
                                    </p:anim>
                                    <p:anim calcmode="lin" valueType="num">
                                      <p:cBhvr>
                                        <p:cTn id="97" dur="1000" fill="hold"/>
                                        <p:tgtEl>
                                          <p:spTgt spid="20"/>
                                        </p:tgtEl>
                                        <p:attrNameLst>
                                          <p:attrName>style.rotation</p:attrName>
                                        </p:attrNameLst>
                                      </p:cBhvr>
                                      <p:tavLst>
                                        <p:tav tm="0">
                                          <p:val>
                                            <p:fltVal val="90"/>
                                          </p:val>
                                        </p:tav>
                                        <p:tav tm="100000">
                                          <p:val>
                                            <p:fltVal val="0"/>
                                          </p:val>
                                        </p:tav>
                                      </p:tavLst>
                                    </p:anim>
                                    <p:animEffect transition="in" filter="fade">
                                      <p:cBhvr>
                                        <p:cTn id="98" dur="1000"/>
                                        <p:tgtEl>
                                          <p:spTgt spid="20"/>
                                        </p:tgtEl>
                                      </p:cBhvr>
                                    </p:animEffect>
                                  </p:childTnLst>
                                </p:cTn>
                              </p:par>
                            </p:childTnLst>
                          </p:cTn>
                        </p:par>
                        <p:par>
                          <p:cTn id="99" fill="hold">
                            <p:stCondLst>
                              <p:cond delay="1000"/>
                            </p:stCondLst>
                            <p:childTnLst>
                              <p:par>
                                <p:cTn id="100" presetID="53" presetClass="entr" presetSubtype="16" fill="hold" grpId="0" nodeType="afterEffect">
                                  <p:stCondLst>
                                    <p:cond delay="0"/>
                                  </p:stCondLst>
                                  <p:childTnLst>
                                    <p:set>
                                      <p:cBhvr>
                                        <p:cTn id="101" dur="1" fill="hold">
                                          <p:stCondLst>
                                            <p:cond delay="0"/>
                                          </p:stCondLst>
                                        </p:cTn>
                                        <p:tgtEl>
                                          <p:spTgt spid="21"/>
                                        </p:tgtEl>
                                        <p:attrNameLst>
                                          <p:attrName>style.visibility</p:attrName>
                                        </p:attrNameLst>
                                      </p:cBhvr>
                                      <p:to>
                                        <p:strVal val="visible"/>
                                      </p:to>
                                    </p:set>
                                    <p:anim calcmode="lin" valueType="num">
                                      <p:cBhvr>
                                        <p:cTn id="102" dur="500" fill="hold"/>
                                        <p:tgtEl>
                                          <p:spTgt spid="21"/>
                                        </p:tgtEl>
                                        <p:attrNameLst>
                                          <p:attrName>ppt_w</p:attrName>
                                        </p:attrNameLst>
                                      </p:cBhvr>
                                      <p:tavLst>
                                        <p:tav tm="0">
                                          <p:val>
                                            <p:fltVal val="0"/>
                                          </p:val>
                                        </p:tav>
                                        <p:tav tm="100000">
                                          <p:val>
                                            <p:strVal val="#ppt_w"/>
                                          </p:val>
                                        </p:tav>
                                      </p:tavLst>
                                    </p:anim>
                                    <p:anim calcmode="lin" valueType="num">
                                      <p:cBhvr>
                                        <p:cTn id="103" dur="500" fill="hold"/>
                                        <p:tgtEl>
                                          <p:spTgt spid="21"/>
                                        </p:tgtEl>
                                        <p:attrNameLst>
                                          <p:attrName>ppt_h</p:attrName>
                                        </p:attrNameLst>
                                      </p:cBhvr>
                                      <p:tavLst>
                                        <p:tav tm="0">
                                          <p:val>
                                            <p:fltVal val="0"/>
                                          </p:val>
                                        </p:tav>
                                        <p:tav tm="100000">
                                          <p:val>
                                            <p:strVal val="#ppt_h"/>
                                          </p:val>
                                        </p:tav>
                                      </p:tavLst>
                                    </p:anim>
                                    <p:animEffect transition="in" filter="fade">
                                      <p:cBhvr>
                                        <p:cTn id="10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5" grpId="0" animBg="1"/>
      <p:bldP spid="17"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3771" y="1713404"/>
            <a:ext cx="4221294" cy="27059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HeroicExtremeLeftFacing"/>
            <a:lightRig rig="threePt" dir="t"/>
          </a:scene3d>
          <a:sp3d contourW="6350" prstMaterial="matte">
            <a:bevelT w="101600" h="101600"/>
            <a:contourClr>
              <a:srgbClr val="969696"/>
            </a:contourClr>
          </a:sp3d>
        </p:spPr>
      </p:pic>
      <p:cxnSp>
        <p:nvCxnSpPr>
          <p:cNvPr id="9" name="Connettore 1 8"/>
          <p:cNvCxnSpPr>
            <a:stCxn id="4" idx="1"/>
          </p:cNvCxnSpPr>
          <p:nvPr/>
        </p:nvCxnSpPr>
        <p:spPr>
          <a:xfrm>
            <a:off x="220970" y="2127196"/>
            <a:ext cx="9024630" cy="16564"/>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 name="CasellaDiTesto 3"/>
          <p:cNvSpPr txBox="1"/>
          <p:nvPr/>
        </p:nvSpPr>
        <p:spPr>
          <a:xfrm>
            <a:off x="220970" y="1927141"/>
            <a:ext cx="761747" cy="400110"/>
          </a:xfrm>
          <a:prstGeom prst="rect">
            <a:avLst/>
          </a:prstGeom>
          <a:solidFill>
            <a:schemeClr val="tx1"/>
          </a:solidFill>
        </p:spPr>
        <p:txBody>
          <a:bodyPr wrap="none" rtlCol="0">
            <a:spAutoFit/>
          </a:bodyPr>
          <a:lstStyle/>
          <a:p>
            <a:r>
              <a:rPr lang="en-US" sz="2000" b="1" dirty="0" smtClean="0">
                <a:solidFill>
                  <a:srgbClr val="FFC000"/>
                </a:solidFill>
              </a:rPr>
              <a:t>2005</a:t>
            </a:r>
            <a:endParaRPr lang="en-US" sz="2000" b="1" dirty="0">
              <a:solidFill>
                <a:srgbClr val="FFC000"/>
              </a:solidFill>
            </a:endParaRPr>
          </a:p>
        </p:txBody>
      </p:sp>
      <p:sp>
        <p:nvSpPr>
          <p:cNvPr id="5" name="CasellaDiTesto 4"/>
          <p:cNvSpPr txBox="1"/>
          <p:nvPr/>
        </p:nvSpPr>
        <p:spPr>
          <a:xfrm>
            <a:off x="2539166" y="1927141"/>
            <a:ext cx="761747" cy="400110"/>
          </a:xfrm>
          <a:prstGeom prst="rect">
            <a:avLst/>
          </a:prstGeom>
          <a:solidFill>
            <a:schemeClr val="tx1"/>
          </a:solidFill>
        </p:spPr>
        <p:txBody>
          <a:bodyPr wrap="none" rtlCol="0">
            <a:spAutoFit/>
          </a:bodyPr>
          <a:lstStyle/>
          <a:p>
            <a:r>
              <a:rPr lang="en-US" sz="2000" b="1" dirty="0" smtClean="0">
                <a:solidFill>
                  <a:srgbClr val="FFC000"/>
                </a:solidFill>
              </a:rPr>
              <a:t>2011</a:t>
            </a:r>
            <a:endParaRPr lang="en-US" sz="2000" b="1" dirty="0">
              <a:solidFill>
                <a:srgbClr val="FFC000"/>
              </a:solidFill>
            </a:endParaRPr>
          </a:p>
        </p:txBody>
      </p:sp>
      <p:sp>
        <p:nvSpPr>
          <p:cNvPr id="6" name="CasellaDiTesto 5"/>
          <p:cNvSpPr txBox="1"/>
          <p:nvPr/>
        </p:nvSpPr>
        <p:spPr>
          <a:xfrm>
            <a:off x="3644616" y="1927141"/>
            <a:ext cx="761747" cy="400110"/>
          </a:xfrm>
          <a:prstGeom prst="rect">
            <a:avLst/>
          </a:prstGeom>
          <a:solidFill>
            <a:schemeClr val="tx1"/>
          </a:solidFill>
        </p:spPr>
        <p:txBody>
          <a:bodyPr wrap="none" rtlCol="0">
            <a:spAutoFit/>
          </a:bodyPr>
          <a:lstStyle/>
          <a:p>
            <a:r>
              <a:rPr lang="en-US" sz="2000" b="1" dirty="0" smtClean="0">
                <a:solidFill>
                  <a:srgbClr val="FFC000"/>
                </a:solidFill>
              </a:rPr>
              <a:t>2013</a:t>
            </a:r>
            <a:endParaRPr lang="en-US" sz="2000" b="1" dirty="0">
              <a:solidFill>
                <a:srgbClr val="FFC000"/>
              </a:solidFill>
            </a:endParaRPr>
          </a:p>
        </p:txBody>
      </p:sp>
      <p:sp>
        <p:nvSpPr>
          <p:cNvPr id="7" name="CasellaDiTesto 6"/>
          <p:cNvSpPr txBox="1"/>
          <p:nvPr/>
        </p:nvSpPr>
        <p:spPr>
          <a:xfrm>
            <a:off x="4807801" y="1927141"/>
            <a:ext cx="761747" cy="400110"/>
          </a:xfrm>
          <a:prstGeom prst="rect">
            <a:avLst/>
          </a:prstGeom>
          <a:solidFill>
            <a:schemeClr val="tx1"/>
          </a:solidFill>
        </p:spPr>
        <p:txBody>
          <a:bodyPr wrap="none" rtlCol="0">
            <a:spAutoFit/>
          </a:bodyPr>
          <a:lstStyle/>
          <a:p>
            <a:r>
              <a:rPr lang="en-US" sz="2000" b="1" dirty="0" smtClean="0">
                <a:solidFill>
                  <a:srgbClr val="FFC000"/>
                </a:solidFill>
              </a:rPr>
              <a:t>2016</a:t>
            </a:r>
            <a:endParaRPr lang="en-US" sz="2000" b="1" dirty="0">
              <a:solidFill>
                <a:srgbClr val="FFC000"/>
              </a:solidFill>
            </a:endParaRPr>
          </a:p>
        </p:txBody>
      </p:sp>
      <p:sp>
        <p:nvSpPr>
          <p:cNvPr id="2" name="Titolo 1"/>
          <p:cNvSpPr>
            <a:spLocks noGrp="1"/>
          </p:cNvSpPr>
          <p:nvPr>
            <p:ph type="title"/>
          </p:nvPr>
        </p:nvSpPr>
        <p:spPr>
          <a:xfrm>
            <a:off x="230300" y="273635"/>
            <a:ext cx="8662061" cy="970450"/>
          </a:xfrm>
        </p:spPr>
        <p:txBody>
          <a:bodyPr/>
          <a:lstStyle/>
          <a:p>
            <a:r>
              <a:rPr lang="en-US" sz="4800" dirty="0"/>
              <a:t>The </a:t>
            </a:r>
            <a:r>
              <a:rPr lang="en-US" sz="4800" dirty="0" smtClean="0"/>
              <a:t>Architectural </a:t>
            </a:r>
            <a:r>
              <a:rPr lang="en-US" sz="5400" dirty="0" smtClean="0"/>
              <a:t>Evolutions</a:t>
            </a:r>
            <a:endParaRPr lang="en-US" sz="4800" dirty="0"/>
          </a:p>
        </p:txBody>
      </p:sp>
      <p:sp>
        <p:nvSpPr>
          <p:cNvPr id="15" name="Figura a mano libera 14"/>
          <p:cNvSpPr/>
          <p:nvPr/>
        </p:nvSpPr>
        <p:spPr>
          <a:xfrm>
            <a:off x="111760" y="2091749"/>
            <a:ext cx="7721600" cy="1124148"/>
          </a:xfrm>
          <a:custGeom>
            <a:avLst/>
            <a:gdLst>
              <a:gd name="connsiteX0" fmla="*/ 0 w 7721600"/>
              <a:gd name="connsiteY0" fmla="*/ 281037 h 1124148"/>
              <a:gd name="connsiteX1" fmla="*/ 7159526 w 7721600"/>
              <a:gd name="connsiteY1" fmla="*/ 281037 h 1124148"/>
              <a:gd name="connsiteX2" fmla="*/ 7159526 w 7721600"/>
              <a:gd name="connsiteY2" fmla="*/ 0 h 1124148"/>
              <a:gd name="connsiteX3" fmla="*/ 7721600 w 7721600"/>
              <a:gd name="connsiteY3" fmla="*/ 562074 h 1124148"/>
              <a:gd name="connsiteX4" fmla="*/ 7159526 w 7721600"/>
              <a:gd name="connsiteY4" fmla="*/ 1124148 h 1124148"/>
              <a:gd name="connsiteX5" fmla="*/ 7159526 w 7721600"/>
              <a:gd name="connsiteY5" fmla="*/ 843111 h 1124148"/>
              <a:gd name="connsiteX6" fmla="*/ 0 w 7721600"/>
              <a:gd name="connsiteY6" fmla="*/ 843111 h 1124148"/>
              <a:gd name="connsiteX7" fmla="*/ 0 w 7721600"/>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1600" h="1124148">
                <a:moveTo>
                  <a:pt x="0" y="281037"/>
                </a:moveTo>
                <a:lnTo>
                  <a:pt x="7159526" y="281037"/>
                </a:lnTo>
                <a:lnTo>
                  <a:pt x="7159526" y="0"/>
                </a:lnTo>
                <a:lnTo>
                  <a:pt x="7721600" y="562074"/>
                </a:lnTo>
                <a:lnTo>
                  <a:pt x="7159526" y="1124148"/>
                </a:lnTo>
                <a:lnTo>
                  <a:pt x="7159526" y="843111"/>
                </a:lnTo>
                <a:lnTo>
                  <a:pt x="0" y="843111"/>
                </a:lnTo>
                <a:lnTo>
                  <a:pt x="0" y="281037"/>
                </a:lnTo>
                <a:close/>
              </a:path>
            </a:pathLst>
          </a:custGeom>
        </p:spPr>
        <p:style>
          <a:lnRef idx="3">
            <a:schemeClr val="lt1">
              <a:hueOff val="0"/>
              <a:satOff val="0"/>
              <a:lumOff val="0"/>
              <a:alphaOff val="0"/>
            </a:schemeClr>
          </a:lnRef>
          <a:fillRef idx="1">
            <a:schemeClr val="accent4">
              <a:hueOff val="0"/>
              <a:satOff val="0"/>
              <a:lumOff val="0"/>
              <a:alphaOff val="0"/>
            </a:schemeClr>
          </a:fillRef>
          <a:effectRef idx="1">
            <a:schemeClr val="accent4">
              <a:hueOff val="0"/>
              <a:satOff val="0"/>
              <a:lumOff val="0"/>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1</a:t>
            </a:r>
            <a:r>
              <a:rPr lang="en-US" sz="2100" kern="1200" baseline="30000" dirty="0" smtClean="0"/>
              <a:t>st</a:t>
            </a:r>
            <a:r>
              <a:rPr lang="en-US" sz="2100" kern="1200" dirty="0" smtClean="0"/>
              <a:t> Evolution</a:t>
            </a:r>
            <a:endParaRPr lang="en-US" sz="2100" kern="1200" dirty="0"/>
          </a:p>
        </p:txBody>
      </p:sp>
      <p:sp>
        <p:nvSpPr>
          <p:cNvPr id="16" name="Figura a mano libera 15"/>
          <p:cNvSpPr/>
          <p:nvPr/>
        </p:nvSpPr>
        <p:spPr>
          <a:xfrm>
            <a:off x="111760" y="2960464"/>
            <a:ext cx="1779828" cy="2079336"/>
          </a:xfrm>
          <a:custGeom>
            <a:avLst/>
            <a:gdLst>
              <a:gd name="connsiteX0" fmla="*/ 0 w 1779828"/>
              <a:gd name="connsiteY0" fmla="*/ 0 h 2079336"/>
              <a:gd name="connsiteX1" fmla="*/ 1779828 w 1779828"/>
              <a:gd name="connsiteY1" fmla="*/ 0 h 2079336"/>
              <a:gd name="connsiteX2" fmla="*/ 1779828 w 1779828"/>
              <a:gd name="connsiteY2" fmla="*/ 2079336 h 2079336"/>
              <a:gd name="connsiteX3" fmla="*/ 0 w 1779828"/>
              <a:gd name="connsiteY3" fmla="*/ 2079336 h 2079336"/>
              <a:gd name="connsiteX4" fmla="*/ 0 w 1779828"/>
              <a:gd name="connsiteY4" fmla="*/ 0 h 207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79336">
                <a:moveTo>
                  <a:pt x="0" y="0"/>
                </a:moveTo>
                <a:lnTo>
                  <a:pt x="1779828" y="0"/>
                </a:lnTo>
                <a:lnTo>
                  <a:pt x="1779828" y="2079336"/>
                </a:lnTo>
                <a:lnTo>
                  <a:pt x="0" y="2079336"/>
                </a:lnTo>
                <a:lnTo>
                  <a:pt x="0" y="0"/>
                </a:lnTo>
                <a:close/>
              </a:path>
            </a:pathLst>
          </a:cu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[Service driven]</a:t>
            </a:r>
          </a:p>
          <a:p>
            <a:pPr lvl="0" algn="l" defTabSz="933450">
              <a:lnSpc>
                <a:spcPct val="90000"/>
              </a:lnSpc>
              <a:spcBef>
                <a:spcPct val="0"/>
              </a:spcBef>
              <a:spcAft>
                <a:spcPct val="35000"/>
              </a:spcAft>
            </a:pPr>
            <a:r>
              <a:rPr lang="en-US" sz="2100" i="1" kern="1200" dirty="0" smtClean="0">
                <a:solidFill>
                  <a:srgbClr val="0070C0"/>
                </a:solidFill>
              </a:rPr>
              <a:t>Catalog of catalogs</a:t>
            </a:r>
            <a:endParaRPr lang="en-US" sz="2100" i="1" kern="1200" dirty="0">
              <a:solidFill>
                <a:srgbClr val="0070C0"/>
              </a:solidFill>
            </a:endParaRPr>
          </a:p>
        </p:txBody>
      </p:sp>
      <p:sp>
        <p:nvSpPr>
          <p:cNvPr id="17" name="Figura a mano libera 16"/>
          <p:cNvSpPr/>
          <p:nvPr/>
        </p:nvSpPr>
        <p:spPr>
          <a:xfrm>
            <a:off x="1891588" y="2466333"/>
            <a:ext cx="5941771" cy="1124148"/>
          </a:xfrm>
          <a:custGeom>
            <a:avLst/>
            <a:gdLst>
              <a:gd name="connsiteX0" fmla="*/ 0 w 5941771"/>
              <a:gd name="connsiteY0" fmla="*/ 281037 h 1124148"/>
              <a:gd name="connsiteX1" fmla="*/ 5379697 w 5941771"/>
              <a:gd name="connsiteY1" fmla="*/ 281037 h 1124148"/>
              <a:gd name="connsiteX2" fmla="*/ 5379697 w 5941771"/>
              <a:gd name="connsiteY2" fmla="*/ 0 h 1124148"/>
              <a:gd name="connsiteX3" fmla="*/ 5941771 w 5941771"/>
              <a:gd name="connsiteY3" fmla="*/ 562074 h 1124148"/>
              <a:gd name="connsiteX4" fmla="*/ 5379697 w 5941771"/>
              <a:gd name="connsiteY4" fmla="*/ 1124148 h 1124148"/>
              <a:gd name="connsiteX5" fmla="*/ 5379697 w 5941771"/>
              <a:gd name="connsiteY5" fmla="*/ 843111 h 1124148"/>
              <a:gd name="connsiteX6" fmla="*/ 0 w 5941771"/>
              <a:gd name="connsiteY6" fmla="*/ 843111 h 1124148"/>
              <a:gd name="connsiteX7" fmla="*/ 0 w 5941771"/>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1771" h="1124148">
                <a:moveTo>
                  <a:pt x="0" y="281037"/>
                </a:moveTo>
                <a:lnTo>
                  <a:pt x="5379697" y="281037"/>
                </a:lnTo>
                <a:lnTo>
                  <a:pt x="5379697" y="0"/>
                </a:lnTo>
                <a:lnTo>
                  <a:pt x="5941771" y="562074"/>
                </a:lnTo>
                <a:lnTo>
                  <a:pt x="5379697" y="1124148"/>
                </a:lnTo>
                <a:lnTo>
                  <a:pt x="5379697" y="843111"/>
                </a:lnTo>
                <a:lnTo>
                  <a:pt x="0" y="843111"/>
                </a:lnTo>
                <a:lnTo>
                  <a:pt x="0" y="281037"/>
                </a:lnTo>
                <a:close/>
              </a:path>
            </a:pathLst>
          </a:custGeom>
        </p:spPr>
        <p:style>
          <a:lnRef idx="3">
            <a:schemeClr val="lt1">
              <a:hueOff val="0"/>
              <a:satOff val="0"/>
              <a:lumOff val="0"/>
              <a:alphaOff val="0"/>
            </a:schemeClr>
          </a:lnRef>
          <a:fillRef idx="1">
            <a:schemeClr val="accent4">
              <a:hueOff val="548478"/>
              <a:satOff val="2377"/>
              <a:lumOff val="1569"/>
              <a:alphaOff val="0"/>
            </a:schemeClr>
          </a:fillRef>
          <a:effectRef idx="1">
            <a:schemeClr val="accent4">
              <a:hueOff val="548478"/>
              <a:satOff val="2377"/>
              <a:lumOff val="1569"/>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2</a:t>
            </a:r>
            <a:r>
              <a:rPr lang="en-US" sz="2100" kern="1200" baseline="30000" dirty="0" smtClean="0"/>
              <a:t>nd</a:t>
            </a:r>
            <a:r>
              <a:rPr lang="en-US" sz="2100" kern="1200" dirty="0" smtClean="0"/>
              <a:t> Evolution</a:t>
            </a:r>
            <a:endParaRPr lang="en-US" sz="2100" kern="1200" dirty="0"/>
          </a:p>
        </p:txBody>
      </p:sp>
      <p:sp>
        <p:nvSpPr>
          <p:cNvPr id="18" name="Figura a mano libera 17"/>
          <p:cNvSpPr/>
          <p:nvPr/>
        </p:nvSpPr>
        <p:spPr>
          <a:xfrm>
            <a:off x="1891588" y="3335047"/>
            <a:ext cx="1779828" cy="2026337"/>
          </a:xfrm>
          <a:custGeom>
            <a:avLst/>
            <a:gdLst>
              <a:gd name="connsiteX0" fmla="*/ 0 w 1779828"/>
              <a:gd name="connsiteY0" fmla="*/ 0 h 2026337"/>
              <a:gd name="connsiteX1" fmla="*/ 1779828 w 1779828"/>
              <a:gd name="connsiteY1" fmla="*/ 0 h 2026337"/>
              <a:gd name="connsiteX2" fmla="*/ 1779828 w 1779828"/>
              <a:gd name="connsiteY2" fmla="*/ 2026337 h 2026337"/>
              <a:gd name="connsiteX3" fmla="*/ 0 w 1779828"/>
              <a:gd name="connsiteY3" fmla="*/ 2026337 h 2026337"/>
              <a:gd name="connsiteX4" fmla="*/ 0 w 1779828"/>
              <a:gd name="connsiteY4" fmla="*/ 0 h 202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26337">
                <a:moveTo>
                  <a:pt x="0" y="0"/>
                </a:moveTo>
                <a:lnTo>
                  <a:pt x="1779828" y="0"/>
                </a:lnTo>
                <a:lnTo>
                  <a:pt x="1779828" y="2026337"/>
                </a:lnTo>
                <a:lnTo>
                  <a:pt x="0" y="2026337"/>
                </a:lnTo>
                <a:lnTo>
                  <a:pt x="0" y="0"/>
                </a:lnTo>
                <a:close/>
              </a:path>
            </a:pathLst>
          </a:custGeom>
        </p:spPr>
        <p:style>
          <a:lnRef idx="2">
            <a:schemeClr val="accent4">
              <a:hueOff val="548478"/>
              <a:satOff val="2377"/>
              <a:lumOff val="156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[Brokering pattern]</a:t>
            </a:r>
          </a:p>
          <a:p>
            <a:pPr lvl="0" algn="l" defTabSz="933450">
              <a:lnSpc>
                <a:spcPct val="90000"/>
              </a:lnSpc>
              <a:spcBef>
                <a:spcPct val="0"/>
              </a:spcBef>
              <a:spcAft>
                <a:spcPct val="35000"/>
              </a:spcAft>
            </a:pPr>
            <a:r>
              <a:rPr lang="en-US" sz="2100" i="1" kern="1200" dirty="0" smtClean="0">
                <a:solidFill>
                  <a:srgbClr val="0070C0"/>
                </a:solidFill>
              </a:rPr>
              <a:t>Brokering framework</a:t>
            </a:r>
            <a:endParaRPr lang="en-US" sz="2100" i="1" kern="1200" dirty="0">
              <a:solidFill>
                <a:srgbClr val="0070C0"/>
              </a:solidFill>
            </a:endParaRPr>
          </a:p>
        </p:txBody>
      </p:sp>
      <p:sp>
        <p:nvSpPr>
          <p:cNvPr id="19" name="Figura a mano libera 18"/>
          <p:cNvSpPr/>
          <p:nvPr/>
        </p:nvSpPr>
        <p:spPr>
          <a:xfrm>
            <a:off x="3671417" y="2840916"/>
            <a:ext cx="4161942" cy="1124148"/>
          </a:xfrm>
          <a:custGeom>
            <a:avLst/>
            <a:gdLst>
              <a:gd name="connsiteX0" fmla="*/ 0 w 4161942"/>
              <a:gd name="connsiteY0" fmla="*/ 281037 h 1124148"/>
              <a:gd name="connsiteX1" fmla="*/ 3599868 w 4161942"/>
              <a:gd name="connsiteY1" fmla="*/ 281037 h 1124148"/>
              <a:gd name="connsiteX2" fmla="*/ 3599868 w 4161942"/>
              <a:gd name="connsiteY2" fmla="*/ 0 h 1124148"/>
              <a:gd name="connsiteX3" fmla="*/ 4161942 w 4161942"/>
              <a:gd name="connsiteY3" fmla="*/ 562074 h 1124148"/>
              <a:gd name="connsiteX4" fmla="*/ 3599868 w 4161942"/>
              <a:gd name="connsiteY4" fmla="*/ 1124148 h 1124148"/>
              <a:gd name="connsiteX5" fmla="*/ 3599868 w 4161942"/>
              <a:gd name="connsiteY5" fmla="*/ 843111 h 1124148"/>
              <a:gd name="connsiteX6" fmla="*/ 0 w 4161942"/>
              <a:gd name="connsiteY6" fmla="*/ 843111 h 1124148"/>
              <a:gd name="connsiteX7" fmla="*/ 0 w 4161942"/>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1942" h="1124148">
                <a:moveTo>
                  <a:pt x="0" y="281037"/>
                </a:moveTo>
                <a:lnTo>
                  <a:pt x="3599868" y="281037"/>
                </a:lnTo>
                <a:lnTo>
                  <a:pt x="3599868" y="0"/>
                </a:lnTo>
                <a:lnTo>
                  <a:pt x="4161942" y="562074"/>
                </a:lnTo>
                <a:lnTo>
                  <a:pt x="3599868" y="1124148"/>
                </a:lnTo>
                <a:lnTo>
                  <a:pt x="3599868" y="843111"/>
                </a:lnTo>
                <a:lnTo>
                  <a:pt x="0" y="843111"/>
                </a:lnTo>
                <a:lnTo>
                  <a:pt x="0" y="281037"/>
                </a:lnTo>
                <a:close/>
              </a:path>
            </a:pathLst>
          </a:custGeom>
        </p:spPr>
        <p:style>
          <a:lnRef idx="3">
            <a:schemeClr val="lt1">
              <a:hueOff val="0"/>
              <a:satOff val="0"/>
              <a:lumOff val="0"/>
              <a:alphaOff val="0"/>
            </a:schemeClr>
          </a:lnRef>
          <a:fillRef idx="1">
            <a:schemeClr val="accent4">
              <a:hueOff val="1096956"/>
              <a:satOff val="4755"/>
              <a:lumOff val="3137"/>
              <a:alphaOff val="0"/>
            </a:schemeClr>
          </a:fillRef>
          <a:effectRef idx="1">
            <a:schemeClr val="accent4">
              <a:hueOff val="1096956"/>
              <a:satOff val="4755"/>
              <a:lumOff val="3137"/>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3</a:t>
            </a:r>
            <a:r>
              <a:rPr lang="en-US" sz="2100" kern="1200" baseline="30000" dirty="0" smtClean="0"/>
              <a:t>rd</a:t>
            </a:r>
            <a:r>
              <a:rPr lang="en-US" sz="2100" kern="1200" dirty="0" smtClean="0"/>
              <a:t> Evolution</a:t>
            </a:r>
            <a:endParaRPr lang="en-US" sz="2100" kern="1200" dirty="0"/>
          </a:p>
        </p:txBody>
      </p:sp>
      <p:sp>
        <p:nvSpPr>
          <p:cNvPr id="20" name="Figura a mano libera 19"/>
          <p:cNvSpPr/>
          <p:nvPr/>
        </p:nvSpPr>
        <p:spPr>
          <a:xfrm>
            <a:off x="3671417" y="3709631"/>
            <a:ext cx="1779828" cy="2039885"/>
          </a:xfrm>
          <a:custGeom>
            <a:avLst/>
            <a:gdLst>
              <a:gd name="connsiteX0" fmla="*/ 0 w 1779828"/>
              <a:gd name="connsiteY0" fmla="*/ 0 h 2039885"/>
              <a:gd name="connsiteX1" fmla="*/ 1779828 w 1779828"/>
              <a:gd name="connsiteY1" fmla="*/ 0 h 2039885"/>
              <a:gd name="connsiteX2" fmla="*/ 1779828 w 1779828"/>
              <a:gd name="connsiteY2" fmla="*/ 2039885 h 2039885"/>
              <a:gd name="connsiteX3" fmla="*/ 0 w 1779828"/>
              <a:gd name="connsiteY3" fmla="*/ 2039885 h 2039885"/>
              <a:gd name="connsiteX4" fmla="*/ 0 w 1779828"/>
              <a:gd name="connsiteY4" fmla="*/ 0 h 203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828" h="2039885">
                <a:moveTo>
                  <a:pt x="0" y="0"/>
                </a:moveTo>
                <a:lnTo>
                  <a:pt x="1779828" y="0"/>
                </a:lnTo>
                <a:lnTo>
                  <a:pt x="1779828" y="2039885"/>
                </a:lnTo>
                <a:lnTo>
                  <a:pt x="0" y="2039885"/>
                </a:lnTo>
                <a:lnTo>
                  <a:pt x="0" y="0"/>
                </a:lnTo>
                <a:close/>
              </a:path>
            </a:pathLst>
          </a:custGeom>
        </p:spPr>
        <p:style>
          <a:lnRef idx="2">
            <a:schemeClr val="accent4">
              <a:hueOff val="1096956"/>
              <a:satOff val="4755"/>
              <a:lumOff val="313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[Big Data]</a:t>
            </a:r>
          </a:p>
          <a:p>
            <a:pPr lvl="0" algn="l" defTabSz="933450">
              <a:lnSpc>
                <a:spcPct val="90000"/>
              </a:lnSpc>
              <a:spcBef>
                <a:spcPct val="0"/>
              </a:spcBef>
              <a:spcAft>
                <a:spcPct val="35000"/>
              </a:spcAft>
            </a:pPr>
            <a:r>
              <a:rPr lang="en-US" sz="2100" i="1" kern="1200" dirty="0" smtClean="0">
                <a:solidFill>
                  <a:srgbClr val="0070C0"/>
                </a:solidFill>
              </a:rPr>
              <a:t>Cloud-based </a:t>
            </a:r>
            <a:r>
              <a:rPr lang="en-US" sz="2100" i="1" kern="1200" dirty="0" err="1" smtClean="0">
                <a:solidFill>
                  <a:srgbClr val="0070C0"/>
                </a:solidFill>
              </a:rPr>
              <a:t>EcoSystem</a:t>
            </a:r>
            <a:r>
              <a:rPr lang="en-US" sz="2100" i="1" kern="1200" dirty="0" smtClean="0">
                <a:solidFill>
                  <a:srgbClr val="0070C0"/>
                </a:solidFill>
              </a:rPr>
              <a:t> </a:t>
            </a:r>
            <a:endParaRPr lang="en-US" sz="2100" i="1" kern="1200" dirty="0">
              <a:solidFill>
                <a:srgbClr val="0070C0"/>
              </a:solidFill>
            </a:endParaRPr>
          </a:p>
        </p:txBody>
      </p:sp>
      <p:sp>
        <p:nvSpPr>
          <p:cNvPr id="21" name="Figura a mano libera 20"/>
          <p:cNvSpPr/>
          <p:nvPr/>
        </p:nvSpPr>
        <p:spPr>
          <a:xfrm>
            <a:off x="5451246" y="3215500"/>
            <a:ext cx="2382113" cy="1124148"/>
          </a:xfrm>
          <a:custGeom>
            <a:avLst/>
            <a:gdLst>
              <a:gd name="connsiteX0" fmla="*/ 0 w 2382113"/>
              <a:gd name="connsiteY0" fmla="*/ 281037 h 1124148"/>
              <a:gd name="connsiteX1" fmla="*/ 1820039 w 2382113"/>
              <a:gd name="connsiteY1" fmla="*/ 281037 h 1124148"/>
              <a:gd name="connsiteX2" fmla="*/ 1820039 w 2382113"/>
              <a:gd name="connsiteY2" fmla="*/ 0 h 1124148"/>
              <a:gd name="connsiteX3" fmla="*/ 2382113 w 2382113"/>
              <a:gd name="connsiteY3" fmla="*/ 562074 h 1124148"/>
              <a:gd name="connsiteX4" fmla="*/ 1820039 w 2382113"/>
              <a:gd name="connsiteY4" fmla="*/ 1124148 h 1124148"/>
              <a:gd name="connsiteX5" fmla="*/ 1820039 w 2382113"/>
              <a:gd name="connsiteY5" fmla="*/ 843111 h 1124148"/>
              <a:gd name="connsiteX6" fmla="*/ 0 w 2382113"/>
              <a:gd name="connsiteY6" fmla="*/ 843111 h 1124148"/>
              <a:gd name="connsiteX7" fmla="*/ 0 w 2382113"/>
              <a:gd name="connsiteY7" fmla="*/ 281037 h 11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2113" h="1124148">
                <a:moveTo>
                  <a:pt x="0" y="281037"/>
                </a:moveTo>
                <a:lnTo>
                  <a:pt x="1820039" y="281037"/>
                </a:lnTo>
                <a:lnTo>
                  <a:pt x="1820039" y="0"/>
                </a:lnTo>
                <a:lnTo>
                  <a:pt x="2382113" y="562074"/>
                </a:lnTo>
                <a:lnTo>
                  <a:pt x="1820039" y="1124148"/>
                </a:lnTo>
                <a:lnTo>
                  <a:pt x="1820039" y="843111"/>
                </a:lnTo>
                <a:lnTo>
                  <a:pt x="0" y="843111"/>
                </a:lnTo>
                <a:lnTo>
                  <a:pt x="0" y="281037"/>
                </a:lnTo>
                <a:close/>
              </a:path>
            </a:pathLst>
          </a:custGeom>
        </p:spPr>
        <p:style>
          <a:lnRef idx="3">
            <a:schemeClr val="lt1">
              <a:hueOff val="0"/>
              <a:satOff val="0"/>
              <a:lumOff val="0"/>
              <a:alphaOff val="0"/>
            </a:schemeClr>
          </a:lnRef>
          <a:fillRef idx="1">
            <a:schemeClr val="accent4">
              <a:hueOff val="1645434"/>
              <a:satOff val="7132"/>
              <a:lumOff val="4706"/>
              <a:alphaOff val="0"/>
            </a:schemeClr>
          </a:fillRef>
          <a:effectRef idx="1">
            <a:schemeClr val="accent4">
              <a:hueOff val="1645434"/>
              <a:satOff val="7132"/>
              <a:lumOff val="4706"/>
              <a:alphaOff val="0"/>
            </a:schemeClr>
          </a:effectRef>
          <a:fontRef idx="minor">
            <a:schemeClr val="lt1"/>
          </a:fontRef>
        </p:style>
        <p:txBody>
          <a:bodyPr spcFirstLastPara="0" vert="horz" wrap="square" lIns="80010" tIns="361047" rIns="535037" bIns="459496" numCol="1" spcCol="1270" anchor="ctr" anchorCtr="0">
            <a:noAutofit/>
          </a:bodyPr>
          <a:lstStyle/>
          <a:p>
            <a:pPr lvl="0" algn="l" defTabSz="933450">
              <a:lnSpc>
                <a:spcPct val="90000"/>
              </a:lnSpc>
              <a:spcBef>
                <a:spcPct val="0"/>
              </a:spcBef>
              <a:spcAft>
                <a:spcPct val="35000"/>
              </a:spcAft>
            </a:pPr>
            <a:r>
              <a:rPr lang="en-US" sz="2100" kern="1200" dirty="0" smtClean="0"/>
              <a:t>4</a:t>
            </a:r>
            <a:r>
              <a:rPr lang="en-US" sz="2100" kern="1200" baseline="30000" dirty="0" smtClean="0"/>
              <a:t>th</a:t>
            </a:r>
            <a:r>
              <a:rPr lang="en-US" sz="2100" kern="1200" dirty="0" smtClean="0"/>
              <a:t> Evolution</a:t>
            </a:r>
            <a:endParaRPr lang="en-US" sz="2100" kern="1200" dirty="0"/>
          </a:p>
        </p:txBody>
      </p:sp>
      <p:sp>
        <p:nvSpPr>
          <p:cNvPr id="22" name="Figura a mano libera 21"/>
          <p:cNvSpPr/>
          <p:nvPr/>
        </p:nvSpPr>
        <p:spPr>
          <a:xfrm>
            <a:off x="5451246" y="4084214"/>
            <a:ext cx="1796044" cy="2063795"/>
          </a:xfrm>
          <a:custGeom>
            <a:avLst/>
            <a:gdLst>
              <a:gd name="connsiteX0" fmla="*/ 0 w 1796044"/>
              <a:gd name="connsiteY0" fmla="*/ 0 h 2063795"/>
              <a:gd name="connsiteX1" fmla="*/ 1796044 w 1796044"/>
              <a:gd name="connsiteY1" fmla="*/ 0 h 2063795"/>
              <a:gd name="connsiteX2" fmla="*/ 1796044 w 1796044"/>
              <a:gd name="connsiteY2" fmla="*/ 2063795 h 2063795"/>
              <a:gd name="connsiteX3" fmla="*/ 0 w 1796044"/>
              <a:gd name="connsiteY3" fmla="*/ 2063795 h 2063795"/>
              <a:gd name="connsiteX4" fmla="*/ 0 w 1796044"/>
              <a:gd name="connsiteY4" fmla="*/ 0 h 2063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044" h="2063795">
                <a:moveTo>
                  <a:pt x="0" y="0"/>
                </a:moveTo>
                <a:lnTo>
                  <a:pt x="1796044" y="0"/>
                </a:lnTo>
                <a:lnTo>
                  <a:pt x="1796044" y="2063795"/>
                </a:lnTo>
                <a:lnTo>
                  <a:pt x="0" y="2063795"/>
                </a:lnTo>
                <a:lnTo>
                  <a:pt x="0" y="0"/>
                </a:lnTo>
                <a:close/>
              </a:path>
            </a:pathLst>
          </a:custGeom>
        </p:spPr>
        <p:style>
          <a:lnRef idx="2">
            <a:schemeClr val="accent4">
              <a:hueOff val="1645434"/>
              <a:satOff val="7132"/>
              <a:lumOff val="470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[VRE]</a:t>
            </a:r>
          </a:p>
          <a:p>
            <a:pPr lvl="0" algn="l" defTabSz="933450">
              <a:lnSpc>
                <a:spcPct val="90000"/>
              </a:lnSpc>
              <a:spcBef>
                <a:spcPct val="0"/>
              </a:spcBef>
              <a:spcAft>
                <a:spcPct val="35000"/>
              </a:spcAft>
            </a:pPr>
            <a:endParaRPr lang="en-US" sz="2100" kern="1200" baseline="-25000" dirty="0" smtClean="0"/>
          </a:p>
          <a:p>
            <a:pPr lvl="0" algn="l" defTabSz="933450">
              <a:lnSpc>
                <a:spcPct val="90000"/>
              </a:lnSpc>
              <a:spcBef>
                <a:spcPct val="0"/>
              </a:spcBef>
              <a:spcAft>
                <a:spcPct val="35000"/>
              </a:spcAft>
            </a:pPr>
            <a:r>
              <a:rPr lang="en-US" sz="2100" i="1" kern="1200" dirty="0" smtClean="0">
                <a:solidFill>
                  <a:srgbClr val="0070C0"/>
                </a:solidFill>
              </a:rPr>
              <a:t>… .</a:t>
            </a:r>
            <a:endParaRPr lang="en-US" sz="2100" i="1" kern="1200" dirty="0">
              <a:solidFill>
                <a:srgbClr val="0070C0"/>
              </a:solidFill>
            </a:endParaRPr>
          </a:p>
        </p:txBody>
      </p:sp>
      <p:pic>
        <p:nvPicPr>
          <p:cNvPr id="34" name="Immagine 33"/>
          <p:cNvPicPr>
            <a:picLocks noChangeAspect="1"/>
          </p:cNvPicPr>
          <p:nvPr/>
        </p:nvPicPr>
        <p:blipFill>
          <a:blip r:embed="rId3"/>
          <a:stretch>
            <a:fillRect/>
          </a:stretch>
        </p:blipFill>
        <p:spPr>
          <a:xfrm>
            <a:off x="116965" y="4348215"/>
            <a:ext cx="1465478" cy="1025027"/>
          </a:xfrm>
          <a:prstGeom prst="rect">
            <a:avLst/>
          </a:prstGeom>
        </p:spPr>
      </p:pic>
      <p:pic>
        <p:nvPicPr>
          <p:cNvPr id="36" name="Immagine 35"/>
          <p:cNvPicPr>
            <a:picLocks noChangeAspect="1"/>
          </p:cNvPicPr>
          <p:nvPr/>
        </p:nvPicPr>
        <p:blipFill>
          <a:blip r:embed="rId4"/>
          <a:stretch>
            <a:fillRect/>
          </a:stretch>
        </p:blipFill>
        <p:spPr>
          <a:xfrm>
            <a:off x="1621229" y="4860728"/>
            <a:ext cx="1580979" cy="1038971"/>
          </a:xfrm>
          <a:prstGeom prst="rect">
            <a:avLst/>
          </a:prstGeom>
        </p:spPr>
      </p:pic>
      <p:pic>
        <p:nvPicPr>
          <p:cNvPr id="38" name="Immagine 37"/>
          <p:cNvPicPr>
            <a:picLocks noChangeAspect="1"/>
          </p:cNvPicPr>
          <p:nvPr/>
        </p:nvPicPr>
        <p:blipFill>
          <a:blip r:embed="rId5"/>
          <a:stretch>
            <a:fillRect/>
          </a:stretch>
        </p:blipFill>
        <p:spPr>
          <a:xfrm>
            <a:off x="3351873" y="5116111"/>
            <a:ext cx="2057369" cy="1141154"/>
          </a:xfrm>
          <a:prstGeom prst="rect">
            <a:avLst/>
          </a:prstGeom>
        </p:spPr>
      </p:pic>
      <p:sp>
        <p:nvSpPr>
          <p:cNvPr id="8" name="Triangolo isoscele 7"/>
          <p:cNvSpPr/>
          <p:nvPr/>
        </p:nvSpPr>
        <p:spPr>
          <a:xfrm rot="5400000">
            <a:off x="139690" y="2050996"/>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olo isoscele 25"/>
          <p:cNvSpPr/>
          <p:nvPr/>
        </p:nvSpPr>
        <p:spPr>
          <a:xfrm rot="5400000">
            <a:off x="2457886" y="2059278"/>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olo isoscele 26"/>
          <p:cNvSpPr/>
          <p:nvPr/>
        </p:nvSpPr>
        <p:spPr>
          <a:xfrm rot="5400000">
            <a:off x="3590034" y="2059278"/>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olo isoscele 27"/>
          <p:cNvSpPr/>
          <p:nvPr/>
        </p:nvSpPr>
        <p:spPr>
          <a:xfrm rot="5400000">
            <a:off x="4727336" y="2050996"/>
            <a:ext cx="162560" cy="15240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magine 10"/>
          <p:cNvPicPr>
            <a:picLocks noChangeAspect="1"/>
          </p:cNvPicPr>
          <p:nvPr/>
        </p:nvPicPr>
        <p:blipFill>
          <a:blip r:embed="rId6"/>
          <a:stretch>
            <a:fillRect/>
          </a:stretch>
        </p:blipFill>
        <p:spPr>
          <a:xfrm>
            <a:off x="-36759" y="3512212"/>
            <a:ext cx="2013828" cy="973932"/>
          </a:xfrm>
          <a:prstGeom prst="rect">
            <a:avLst/>
          </a:prstGeom>
        </p:spPr>
      </p:pic>
      <p:pic>
        <p:nvPicPr>
          <p:cNvPr id="12" name="Immagine 11"/>
          <p:cNvPicPr>
            <a:picLocks noChangeAspect="1"/>
          </p:cNvPicPr>
          <p:nvPr/>
        </p:nvPicPr>
        <p:blipFill>
          <a:blip r:embed="rId7"/>
          <a:stretch>
            <a:fillRect/>
          </a:stretch>
        </p:blipFill>
        <p:spPr>
          <a:xfrm>
            <a:off x="2424651" y="4115908"/>
            <a:ext cx="2308634" cy="1139734"/>
          </a:xfrm>
          <a:prstGeom prst="rect">
            <a:avLst/>
          </a:prstGeom>
        </p:spPr>
      </p:pic>
      <p:sp>
        <p:nvSpPr>
          <p:cNvPr id="14" name="Pentagono 13"/>
          <p:cNvSpPr/>
          <p:nvPr/>
        </p:nvSpPr>
        <p:spPr>
          <a:xfrm>
            <a:off x="446998" y="5162846"/>
            <a:ext cx="2092167" cy="837616"/>
          </a:xfrm>
          <a:prstGeom prst="homePlate">
            <a:avLst>
              <a:gd name="adj" fmla="val 28132"/>
            </a:avLst>
          </a:prstGeom>
          <a:solidFill>
            <a:srgbClr val="FFCC66"/>
          </a:solidFill>
          <a:ln>
            <a:solidFill>
              <a:srgbClr val="FF99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a:solidFill>
                  <a:srgbClr val="002060"/>
                </a:solidFill>
              </a:rPr>
              <a:t>Discovery</a:t>
            </a:r>
          </a:p>
        </p:txBody>
      </p:sp>
      <p:sp>
        <p:nvSpPr>
          <p:cNvPr id="37" name="Pentagono 36"/>
          <p:cNvSpPr/>
          <p:nvPr/>
        </p:nvSpPr>
        <p:spPr>
          <a:xfrm>
            <a:off x="3390792" y="5599392"/>
            <a:ext cx="1971293" cy="926155"/>
          </a:xfrm>
          <a:prstGeom prst="homePlate">
            <a:avLst>
              <a:gd name="adj" fmla="val 28132"/>
            </a:avLst>
          </a:prstGeom>
          <a:solidFill>
            <a:srgbClr val="FF9966"/>
          </a:solidFill>
          <a:ln>
            <a:solidFill>
              <a:srgbClr val="CC66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2060"/>
                </a:solidFill>
              </a:rPr>
              <a:t>Access</a:t>
            </a:r>
            <a:endParaRPr lang="en-US" sz="2000" dirty="0">
              <a:solidFill>
                <a:srgbClr val="002060"/>
              </a:solidFill>
            </a:endParaRPr>
          </a:p>
        </p:txBody>
      </p:sp>
      <p:pic>
        <p:nvPicPr>
          <p:cNvPr id="41" name="Immagine 40"/>
          <p:cNvPicPr>
            <a:picLocks noChangeAspect="1"/>
          </p:cNvPicPr>
          <p:nvPr/>
        </p:nvPicPr>
        <p:blipFill>
          <a:blip r:embed="rId8"/>
          <a:stretch>
            <a:fillRect/>
          </a:stretch>
        </p:blipFill>
        <p:spPr>
          <a:xfrm>
            <a:off x="5432083" y="5117506"/>
            <a:ext cx="1822274" cy="1257917"/>
          </a:xfrm>
          <a:prstGeom prst="rect">
            <a:avLst/>
          </a:prstGeom>
        </p:spPr>
      </p:pic>
      <p:sp>
        <p:nvSpPr>
          <p:cNvPr id="43" name="Pentagono 42"/>
          <p:cNvSpPr/>
          <p:nvPr/>
        </p:nvSpPr>
        <p:spPr>
          <a:xfrm>
            <a:off x="6682781" y="5804985"/>
            <a:ext cx="1745679" cy="802910"/>
          </a:xfrm>
          <a:prstGeom prst="homePlate">
            <a:avLst>
              <a:gd name="adj" fmla="val 28132"/>
            </a:avLst>
          </a:prstGeom>
          <a:solidFill>
            <a:srgbClr val="FF6600"/>
          </a:solidFill>
          <a:ln>
            <a:solidFill>
              <a:srgbClr val="CC33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000" dirty="0" smtClean="0">
                <a:solidFill>
                  <a:srgbClr val="002060"/>
                </a:solidFill>
              </a:rPr>
              <a:t>(re-)Use</a:t>
            </a:r>
            <a:endParaRPr lang="en-US" sz="2000" dirty="0">
              <a:solidFill>
                <a:srgbClr val="002060"/>
              </a:solidFill>
            </a:endParaRPr>
          </a:p>
        </p:txBody>
      </p:sp>
    </p:spTree>
    <p:extLst>
      <p:ext uri="{BB962C8B-B14F-4D97-AF65-F5344CB8AC3E}">
        <p14:creationId xmlns:p14="http://schemas.microsoft.com/office/powerpoint/2010/main" val="403767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0-#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0-#ppt_w/2"/>
                                          </p:val>
                                        </p:tav>
                                        <p:tav tm="100000">
                                          <p:val>
                                            <p:strVal val="#ppt_x"/>
                                          </p:val>
                                        </p:tav>
                                      </p:tavLst>
                                    </p:anim>
                                    <p:anim calcmode="lin" valueType="num">
                                      <p:cBhvr additive="base">
                                        <p:cTn id="3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0-#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0-#ppt_w/2"/>
                                          </p:val>
                                        </p:tav>
                                        <p:tav tm="100000">
                                          <p:val>
                                            <p:strVal val="#ppt_x"/>
                                          </p:val>
                                        </p:tav>
                                      </p:tavLst>
                                    </p:anim>
                                    <p:anim calcmode="lin" valueType="num">
                                      <p:cBhvr additive="base">
                                        <p:cTn id="44" dur="500" fill="hold"/>
                                        <p:tgtEl>
                                          <p:spTgt spid="26"/>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8"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0-#ppt_w/2"/>
                                          </p:val>
                                        </p:tav>
                                        <p:tav tm="100000">
                                          <p:val>
                                            <p:strVal val="#ppt_x"/>
                                          </p:val>
                                        </p:tav>
                                      </p:tavLst>
                                    </p:anim>
                                    <p:anim calcmode="lin" valueType="num">
                                      <p:cBhvr additive="base">
                                        <p:cTn id="49" dur="500" fill="hold"/>
                                        <p:tgtEl>
                                          <p:spTgt spid="18"/>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additive="base">
                                        <p:cTn id="53" dur="500" fill="hold"/>
                                        <p:tgtEl>
                                          <p:spTgt spid="36"/>
                                        </p:tgtEl>
                                        <p:attrNameLst>
                                          <p:attrName>ppt_x</p:attrName>
                                        </p:attrNameLst>
                                      </p:cBhvr>
                                      <p:tavLst>
                                        <p:tav tm="0">
                                          <p:val>
                                            <p:strVal val="0-#ppt_w/2"/>
                                          </p:val>
                                        </p:tav>
                                        <p:tav tm="100000">
                                          <p:val>
                                            <p:strVal val="#ppt_x"/>
                                          </p:val>
                                        </p:tav>
                                      </p:tavLst>
                                    </p:anim>
                                    <p:anim calcmode="lin" valueType="num">
                                      <p:cBhvr additive="base">
                                        <p:cTn id="54"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0-#ppt_w/2"/>
                                          </p:val>
                                        </p:tav>
                                        <p:tav tm="100000">
                                          <p:val>
                                            <p:strVal val="#ppt_x"/>
                                          </p:val>
                                        </p:tav>
                                      </p:tavLst>
                                    </p:anim>
                                    <p:anim calcmode="lin" valueType="num">
                                      <p:cBhvr additive="base">
                                        <p:cTn id="60" dur="500" fill="hold"/>
                                        <p:tgtEl>
                                          <p:spTgt spid="1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0-#ppt_w/2"/>
                                          </p:val>
                                        </p:tav>
                                        <p:tav tm="100000">
                                          <p:val>
                                            <p:strVal val="#ppt_x"/>
                                          </p:val>
                                        </p:tav>
                                      </p:tavLst>
                                    </p:anim>
                                    <p:anim calcmode="lin" valueType="num">
                                      <p:cBhvr additive="base">
                                        <p:cTn id="64" dur="500" fill="hold"/>
                                        <p:tgtEl>
                                          <p:spTgt spid="6"/>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0-#ppt_w/2"/>
                                          </p:val>
                                        </p:tav>
                                        <p:tav tm="100000">
                                          <p:val>
                                            <p:strVal val="#ppt_x"/>
                                          </p:val>
                                        </p:tav>
                                      </p:tavLst>
                                    </p:anim>
                                    <p:anim calcmode="lin" valueType="num">
                                      <p:cBhvr additive="base">
                                        <p:cTn id="68" dur="500" fill="hold"/>
                                        <p:tgtEl>
                                          <p:spTgt spid="27"/>
                                        </p:tgtEl>
                                        <p:attrNameLst>
                                          <p:attrName>ppt_y</p:attrName>
                                        </p:attrNameLst>
                                      </p:cBhvr>
                                      <p:tavLst>
                                        <p:tav tm="0">
                                          <p:val>
                                            <p:strVal val="#ppt_y"/>
                                          </p:val>
                                        </p:tav>
                                        <p:tav tm="100000">
                                          <p:val>
                                            <p:strVal val="#ppt_y"/>
                                          </p:val>
                                        </p:tav>
                                      </p:tavLst>
                                    </p:anim>
                                  </p:childTnLst>
                                </p:cTn>
                              </p:par>
                            </p:childTnLst>
                          </p:cTn>
                        </p:par>
                        <p:par>
                          <p:cTn id="69" fill="hold">
                            <p:stCondLst>
                              <p:cond delay="500"/>
                            </p:stCondLst>
                            <p:childTnLst>
                              <p:par>
                                <p:cTn id="70" presetID="2" presetClass="entr" presetSubtype="8"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additive="base">
                                        <p:cTn id="72" dur="500" fill="hold"/>
                                        <p:tgtEl>
                                          <p:spTgt spid="20"/>
                                        </p:tgtEl>
                                        <p:attrNameLst>
                                          <p:attrName>ppt_x</p:attrName>
                                        </p:attrNameLst>
                                      </p:cBhvr>
                                      <p:tavLst>
                                        <p:tav tm="0">
                                          <p:val>
                                            <p:strVal val="0-#ppt_w/2"/>
                                          </p:val>
                                        </p:tav>
                                        <p:tav tm="100000">
                                          <p:val>
                                            <p:strVal val="#ppt_x"/>
                                          </p:val>
                                        </p:tav>
                                      </p:tavLst>
                                    </p:anim>
                                    <p:anim calcmode="lin" valueType="num">
                                      <p:cBhvr additive="base">
                                        <p:cTn id="73" dur="500" fill="hold"/>
                                        <p:tgtEl>
                                          <p:spTgt spid="20"/>
                                        </p:tgtEl>
                                        <p:attrNameLst>
                                          <p:attrName>ppt_y</p:attrName>
                                        </p:attrNameLst>
                                      </p:cBhvr>
                                      <p:tavLst>
                                        <p:tav tm="0">
                                          <p:val>
                                            <p:strVal val="#ppt_y"/>
                                          </p:val>
                                        </p:tav>
                                        <p:tav tm="100000">
                                          <p:val>
                                            <p:strVal val="#ppt_y"/>
                                          </p:val>
                                        </p:tav>
                                      </p:tavLst>
                                    </p:anim>
                                  </p:childTnLst>
                                </p:cTn>
                              </p:par>
                            </p:childTnLst>
                          </p:cTn>
                        </p:par>
                        <p:par>
                          <p:cTn id="74" fill="hold">
                            <p:stCondLst>
                              <p:cond delay="1000"/>
                            </p:stCondLst>
                            <p:childTnLst>
                              <p:par>
                                <p:cTn id="75" presetID="2" presetClass="entr" presetSubtype="8" fill="hold" nodeType="afterEffect">
                                  <p:stCondLst>
                                    <p:cond delay="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500" fill="hold"/>
                                        <p:tgtEl>
                                          <p:spTgt spid="38"/>
                                        </p:tgtEl>
                                        <p:attrNameLst>
                                          <p:attrName>ppt_x</p:attrName>
                                        </p:attrNameLst>
                                      </p:cBhvr>
                                      <p:tavLst>
                                        <p:tav tm="0">
                                          <p:val>
                                            <p:strVal val="0-#ppt_w/2"/>
                                          </p:val>
                                        </p:tav>
                                        <p:tav tm="100000">
                                          <p:val>
                                            <p:strVal val="#ppt_x"/>
                                          </p:val>
                                        </p:tav>
                                      </p:tavLst>
                                    </p:anim>
                                    <p:anim calcmode="lin" valueType="num">
                                      <p:cBhvr additive="base">
                                        <p:cTn id="78"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0-#ppt_w/2"/>
                                          </p:val>
                                        </p:tav>
                                        <p:tav tm="100000">
                                          <p:val>
                                            <p:strVal val="#ppt_x"/>
                                          </p:val>
                                        </p:tav>
                                      </p:tavLst>
                                    </p:anim>
                                    <p:anim calcmode="lin" valueType="num">
                                      <p:cBhvr additive="base">
                                        <p:cTn id="84" dur="500" fill="hold"/>
                                        <p:tgtEl>
                                          <p:spTgt spid="21"/>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7"/>
                                        </p:tgtEl>
                                        <p:attrNameLst>
                                          <p:attrName>style.visibility</p:attrName>
                                        </p:attrNameLst>
                                      </p:cBhvr>
                                      <p:to>
                                        <p:strVal val="visible"/>
                                      </p:to>
                                    </p:set>
                                    <p:anim calcmode="lin" valueType="num">
                                      <p:cBhvr additive="base">
                                        <p:cTn id="87" dur="500" fill="hold"/>
                                        <p:tgtEl>
                                          <p:spTgt spid="7"/>
                                        </p:tgtEl>
                                        <p:attrNameLst>
                                          <p:attrName>ppt_x</p:attrName>
                                        </p:attrNameLst>
                                      </p:cBhvr>
                                      <p:tavLst>
                                        <p:tav tm="0">
                                          <p:val>
                                            <p:strVal val="0-#ppt_w/2"/>
                                          </p:val>
                                        </p:tav>
                                        <p:tav tm="100000">
                                          <p:val>
                                            <p:strVal val="#ppt_x"/>
                                          </p:val>
                                        </p:tav>
                                      </p:tavLst>
                                    </p:anim>
                                    <p:anim calcmode="lin" valueType="num">
                                      <p:cBhvr additive="base">
                                        <p:cTn id="88" dur="500" fill="hold"/>
                                        <p:tgtEl>
                                          <p:spTgt spid="7"/>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2" presetClass="entr" presetSubtype="8" fill="hold" grpId="0" nodeType="afterEffect">
                                  <p:stCondLst>
                                    <p:cond delay="0"/>
                                  </p:stCondLst>
                                  <p:childTnLst>
                                    <p:set>
                                      <p:cBhvr>
                                        <p:cTn id="91" dur="1" fill="hold">
                                          <p:stCondLst>
                                            <p:cond delay="0"/>
                                          </p:stCondLst>
                                        </p:cTn>
                                        <p:tgtEl>
                                          <p:spTgt spid="22"/>
                                        </p:tgtEl>
                                        <p:attrNameLst>
                                          <p:attrName>style.visibility</p:attrName>
                                        </p:attrNameLst>
                                      </p:cBhvr>
                                      <p:to>
                                        <p:strVal val="visible"/>
                                      </p:to>
                                    </p:set>
                                    <p:anim calcmode="lin" valueType="num">
                                      <p:cBhvr additive="base">
                                        <p:cTn id="92" dur="500" fill="hold"/>
                                        <p:tgtEl>
                                          <p:spTgt spid="22"/>
                                        </p:tgtEl>
                                        <p:attrNameLst>
                                          <p:attrName>ppt_x</p:attrName>
                                        </p:attrNameLst>
                                      </p:cBhvr>
                                      <p:tavLst>
                                        <p:tav tm="0">
                                          <p:val>
                                            <p:strVal val="0-#ppt_w/2"/>
                                          </p:val>
                                        </p:tav>
                                        <p:tav tm="100000">
                                          <p:val>
                                            <p:strVal val="#ppt_x"/>
                                          </p:val>
                                        </p:tav>
                                      </p:tavLst>
                                    </p:anim>
                                    <p:anim calcmode="lin" valueType="num">
                                      <p:cBhvr additive="base">
                                        <p:cTn id="93" dur="500" fill="hold"/>
                                        <p:tgtEl>
                                          <p:spTgt spid="22"/>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 calcmode="lin" valueType="num">
                                      <p:cBhvr additive="base">
                                        <p:cTn id="96" dur="500" fill="hold"/>
                                        <p:tgtEl>
                                          <p:spTgt spid="28"/>
                                        </p:tgtEl>
                                        <p:attrNameLst>
                                          <p:attrName>ppt_x</p:attrName>
                                        </p:attrNameLst>
                                      </p:cBhvr>
                                      <p:tavLst>
                                        <p:tav tm="0">
                                          <p:val>
                                            <p:strVal val="0-#ppt_w/2"/>
                                          </p:val>
                                        </p:tav>
                                        <p:tav tm="100000">
                                          <p:val>
                                            <p:strVal val="#ppt_x"/>
                                          </p:val>
                                        </p:tav>
                                      </p:tavLst>
                                    </p:anim>
                                    <p:anim calcmode="lin" valueType="num">
                                      <p:cBhvr additive="base">
                                        <p:cTn id="97" dur="500" fill="hold"/>
                                        <p:tgtEl>
                                          <p:spTgt spid="28"/>
                                        </p:tgtEl>
                                        <p:attrNameLst>
                                          <p:attrName>ppt_y</p:attrName>
                                        </p:attrNameLst>
                                      </p:cBhvr>
                                      <p:tavLst>
                                        <p:tav tm="0">
                                          <p:val>
                                            <p:strVal val="#ppt_y"/>
                                          </p:val>
                                        </p:tav>
                                        <p:tav tm="100000">
                                          <p:val>
                                            <p:strVal val="#ppt_y"/>
                                          </p:val>
                                        </p:tav>
                                      </p:tavLst>
                                    </p:anim>
                                  </p:childTnLst>
                                </p:cTn>
                              </p:par>
                            </p:childTnLst>
                          </p:cTn>
                        </p:par>
                        <p:par>
                          <p:cTn id="98" fill="hold">
                            <p:stCondLst>
                              <p:cond delay="1000"/>
                            </p:stCondLst>
                            <p:childTnLst>
                              <p:par>
                                <p:cTn id="99" presetID="2" presetClass="entr" presetSubtype="8" fill="hold" nodeType="after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additive="base">
                                        <p:cTn id="101" dur="500" fill="hold"/>
                                        <p:tgtEl>
                                          <p:spTgt spid="41"/>
                                        </p:tgtEl>
                                        <p:attrNameLst>
                                          <p:attrName>ppt_x</p:attrName>
                                        </p:attrNameLst>
                                      </p:cBhvr>
                                      <p:tavLst>
                                        <p:tav tm="0">
                                          <p:val>
                                            <p:strVal val="0-#ppt_w/2"/>
                                          </p:val>
                                        </p:tav>
                                        <p:tav tm="100000">
                                          <p:val>
                                            <p:strVal val="#ppt_x"/>
                                          </p:val>
                                        </p:tav>
                                      </p:tavLst>
                                    </p:anim>
                                    <p:anim calcmode="lin" valueType="num">
                                      <p:cBhvr additive="base">
                                        <p:cTn id="10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animEffect transition="in" filter="wipe(down)">
                                      <p:cBhvr>
                                        <p:cTn id="107" dur="580">
                                          <p:stCondLst>
                                            <p:cond delay="0"/>
                                          </p:stCondLst>
                                        </p:cTn>
                                        <p:tgtEl>
                                          <p:spTgt spid="11"/>
                                        </p:tgtEl>
                                      </p:cBhvr>
                                    </p:animEffect>
                                    <p:anim calcmode="lin" valueType="num">
                                      <p:cBhvr>
                                        <p:cTn id="10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3" dur="26">
                                          <p:stCondLst>
                                            <p:cond delay="650"/>
                                          </p:stCondLst>
                                        </p:cTn>
                                        <p:tgtEl>
                                          <p:spTgt spid="11"/>
                                        </p:tgtEl>
                                      </p:cBhvr>
                                      <p:to x="100000" y="60000"/>
                                    </p:animScale>
                                    <p:animScale>
                                      <p:cBhvr>
                                        <p:cTn id="114" dur="166" decel="50000">
                                          <p:stCondLst>
                                            <p:cond delay="676"/>
                                          </p:stCondLst>
                                        </p:cTn>
                                        <p:tgtEl>
                                          <p:spTgt spid="11"/>
                                        </p:tgtEl>
                                      </p:cBhvr>
                                      <p:to x="100000" y="100000"/>
                                    </p:animScale>
                                    <p:animScale>
                                      <p:cBhvr>
                                        <p:cTn id="115" dur="26">
                                          <p:stCondLst>
                                            <p:cond delay="1312"/>
                                          </p:stCondLst>
                                        </p:cTn>
                                        <p:tgtEl>
                                          <p:spTgt spid="11"/>
                                        </p:tgtEl>
                                      </p:cBhvr>
                                      <p:to x="100000" y="80000"/>
                                    </p:animScale>
                                    <p:animScale>
                                      <p:cBhvr>
                                        <p:cTn id="116" dur="166" decel="50000">
                                          <p:stCondLst>
                                            <p:cond delay="1338"/>
                                          </p:stCondLst>
                                        </p:cTn>
                                        <p:tgtEl>
                                          <p:spTgt spid="11"/>
                                        </p:tgtEl>
                                      </p:cBhvr>
                                      <p:to x="100000" y="100000"/>
                                    </p:animScale>
                                    <p:animScale>
                                      <p:cBhvr>
                                        <p:cTn id="117" dur="26">
                                          <p:stCondLst>
                                            <p:cond delay="1642"/>
                                          </p:stCondLst>
                                        </p:cTn>
                                        <p:tgtEl>
                                          <p:spTgt spid="11"/>
                                        </p:tgtEl>
                                      </p:cBhvr>
                                      <p:to x="100000" y="90000"/>
                                    </p:animScale>
                                    <p:animScale>
                                      <p:cBhvr>
                                        <p:cTn id="118" dur="166" decel="50000">
                                          <p:stCondLst>
                                            <p:cond delay="1668"/>
                                          </p:stCondLst>
                                        </p:cTn>
                                        <p:tgtEl>
                                          <p:spTgt spid="11"/>
                                        </p:tgtEl>
                                      </p:cBhvr>
                                      <p:to x="100000" y="100000"/>
                                    </p:animScale>
                                    <p:animScale>
                                      <p:cBhvr>
                                        <p:cTn id="119" dur="26">
                                          <p:stCondLst>
                                            <p:cond delay="1808"/>
                                          </p:stCondLst>
                                        </p:cTn>
                                        <p:tgtEl>
                                          <p:spTgt spid="11"/>
                                        </p:tgtEl>
                                      </p:cBhvr>
                                      <p:to x="100000" y="95000"/>
                                    </p:animScale>
                                    <p:animScale>
                                      <p:cBhvr>
                                        <p:cTn id="120" dur="166" decel="50000">
                                          <p:stCondLst>
                                            <p:cond delay="1834"/>
                                          </p:stCondLst>
                                        </p:cTn>
                                        <p:tgtEl>
                                          <p:spTgt spid="11"/>
                                        </p:tgtEl>
                                      </p:cBhvr>
                                      <p:to x="100000" y="100000"/>
                                    </p:animScale>
                                  </p:childTnLst>
                                </p:cTn>
                              </p:par>
                            </p:childTnLst>
                          </p:cTn>
                        </p:par>
                        <p:par>
                          <p:cTn id="121" fill="hold">
                            <p:stCondLst>
                              <p:cond delay="2000"/>
                            </p:stCondLst>
                            <p:childTnLst>
                              <p:par>
                                <p:cTn id="122" presetID="26" presetClass="entr" presetSubtype="0" fill="hold" nodeType="afterEffect">
                                  <p:stCondLst>
                                    <p:cond delay="0"/>
                                  </p:stCondLst>
                                  <p:childTnLst>
                                    <p:set>
                                      <p:cBhvr>
                                        <p:cTn id="123" dur="1" fill="hold">
                                          <p:stCondLst>
                                            <p:cond delay="0"/>
                                          </p:stCondLst>
                                        </p:cTn>
                                        <p:tgtEl>
                                          <p:spTgt spid="12"/>
                                        </p:tgtEl>
                                        <p:attrNameLst>
                                          <p:attrName>style.visibility</p:attrName>
                                        </p:attrNameLst>
                                      </p:cBhvr>
                                      <p:to>
                                        <p:strVal val="visible"/>
                                      </p:to>
                                    </p:set>
                                    <p:animEffect transition="in" filter="wipe(down)">
                                      <p:cBhvr>
                                        <p:cTn id="124" dur="580">
                                          <p:stCondLst>
                                            <p:cond delay="0"/>
                                          </p:stCondLst>
                                        </p:cTn>
                                        <p:tgtEl>
                                          <p:spTgt spid="12"/>
                                        </p:tgtEl>
                                      </p:cBhvr>
                                    </p:animEffect>
                                    <p:anim calcmode="lin" valueType="num">
                                      <p:cBhvr>
                                        <p:cTn id="12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0" dur="26">
                                          <p:stCondLst>
                                            <p:cond delay="650"/>
                                          </p:stCondLst>
                                        </p:cTn>
                                        <p:tgtEl>
                                          <p:spTgt spid="12"/>
                                        </p:tgtEl>
                                      </p:cBhvr>
                                      <p:to x="100000" y="60000"/>
                                    </p:animScale>
                                    <p:animScale>
                                      <p:cBhvr>
                                        <p:cTn id="131" dur="166" decel="50000">
                                          <p:stCondLst>
                                            <p:cond delay="676"/>
                                          </p:stCondLst>
                                        </p:cTn>
                                        <p:tgtEl>
                                          <p:spTgt spid="12"/>
                                        </p:tgtEl>
                                      </p:cBhvr>
                                      <p:to x="100000" y="100000"/>
                                    </p:animScale>
                                    <p:animScale>
                                      <p:cBhvr>
                                        <p:cTn id="132" dur="26">
                                          <p:stCondLst>
                                            <p:cond delay="1312"/>
                                          </p:stCondLst>
                                        </p:cTn>
                                        <p:tgtEl>
                                          <p:spTgt spid="12"/>
                                        </p:tgtEl>
                                      </p:cBhvr>
                                      <p:to x="100000" y="80000"/>
                                    </p:animScale>
                                    <p:animScale>
                                      <p:cBhvr>
                                        <p:cTn id="133" dur="166" decel="50000">
                                          <p:stCondLst>
                                            <p:cond delay="1338"/>
                                          </p:stCondLst>
                                        </p:cTn>
                                        <p:tgtEl>
                                          <p:spTgt spid="12"/>
                                        </p:tgtEl>
                                      </p:cBhvr>
                                      <p:to x="100000" y="100000"/>
                                    </p:animScale>
                                    <p:animScale>
                                      <p:cBhvr>
                                        <p:cTn id="134" dur="26">
                                          <p:stCondLst>
                                            <p:cond delay="1642"/>
                                          </p:stCondLst>
                                        </p:cTn>
                                        <p:tgtEl>
                                          <p:spTgt spid="12"/>
                                        </p:tgtEl>
                                      </p:cBhvr>
                                      <p:to x="100000" y="90000"/>
                                    </p:animScale>
                                    <p:animScale>
                                      <p:cBhvr>
                                        <p:cTn id="135" dur="166" decel="50000">
                                          <p:stCondLst>
                                            <p:cond delay="1668"/>
                                          </p:stCondLst>
                                        </p:cTn>
                                        <p:tgtEl>
                                          <p:spTgt spid="12"/>
                                        </p:tgtEl>
                                      </p:cBhvr>
                                      <p:to x="100000" y="100000"/>
                                    </p:animScale>
                                    <p:animScale>
                                      <p:cBhvr>
                                        <p:cTn id="136" dur="26">
                                          <p:stCondLst>
                                            <p:cond delay="1808"/>
                                          </p:stCondLst>
                                        </p:cTn>
                                        <p:tgtEl>
                                          <p:spTgt spid="12"/>
                                        </p:tgtEl>
                                      </p:cBhvr>
                                      <p:to x="100000" y="95000"/>
                                    </p:animScale>
                                    <p:animScale>
                                      <p:cBhvr>
                                        <p:cTn id="137" dur="166" decel="50000">
                                          <p:stCondLst>
                                            <p:cond delay="1834"/>
                                          </p:stCondLst>
                                        </p:cTn>
                                        <p:tgtEl>
                                          <p:spTgt spid="12"/>
                                        </p:tgtEl>
                                      </p:cBhvr>
                                      <p:to x="100000" y="100000"/>
                                    </p:animScale>
                                  </p:childTnLst>
                                </p:cTn>
                              </p:par>
                            </p:childTnLst>
                          </p:cTn>
                        </p:par>
                      </p:childTnLst>
                    </p:cTn>
                  </p:par>
                  <p:par>
                    <p:cTn id="138" fill="hold">
                      <p:stCondLst>
                        <p:cond delay="indefinite"/>
                      </p:stCondLst>
                      <p:childTnLst>
                        <p:par>
                          <p:cTn id="139" fill="hold">
                            <p:stCondLst>
                              <p:cond delay="0"/>
                            </p:stCondLst>
                            <p:childTnLst>
                              <p:par>
                                <p:cTn id="140" presetID="26" presetClass="entr" presetSubtype="0" fill="hold" grpId="0" nodeType="clickEffect">
                                  <p:stCondLst>
                                    <p:cond delay="0"/>
                                  </p:stCondLst>
                                  <p:childTnLst>
                                    <p:set>
                                      <p:cBhvr>
                                        <p:cTn id="141" dur="1" fill="hold">
                                          <p:stCondLst>
                                            <p:cond delay="0"/>
                                          </p:stCondLst>
                                        </p:cTn>
                                        <p:tgtEl>
                                          <p:spTgt spid="14"/>
                                        </p:tgtEl>
                                        <p:attrNameLst>
                                          <p:attrName>style.visibility</p:attrName>
                                        </p:attrNameLst>
                                      </p:cBhvr>
                                      <p:to>
                                        <p:strVal val="visible"/>
                                      </p:to>
                                    </p:set>
                                    <p:animEffect transition="in" filter="wipe(down)">
                                      <p:cBhvr>
                                        <p:cTn id="142" dur="580">
                                          <p:stCondLst>
                                            <p:cond delay="0"/>
                                          </p:stCondLst>
                                        </p:cTn>
                                        <p:tgtEl>
                                          <p:spTgt spid="14"/>
                                        </p:tgtEl>
                                      </p:cBhvr>
                                    </p:animEffect>
                                    <p:anim calcmode="lin" valueType="num">
                                      <p:cBhvr>
                                        <p:cTn id="1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48" dur="26">
                                          <p:stCondLst>
                                            <p:cond delay="650"/>
                                          </p:stCondLst>
                                        </p:cTn>
                                        <p:tgtEl>
                                          <p:spTgt spid="14"/>
                                        </p:tgtEl>
                                      </p:cBhvr>
                                      <p:to x="100000" y="60000"/>
                                    </p:animScale>
                                    <p:animScale>
                                      <p:cBhvr>
                                        <p:cTn id="149" dur="166" decel="50000">
                                          <p:stCondLst>
                                            <p:cond delay="676"/>
                                          </p:stCondLst>
                                        </p:cTn>
                                        <p:tgtEl>
                                          <p:spTgt spid="14"/>
                                        </p:tgtEl>
                                      </p:cBhvr>
                                      <p:to x="100000" y="100000"/>
                                    </p:animScale>
                                    <p:animScale>
                                      <p:cBhvr>
                                        <p:cTn id="150" dur="26">
                                          <p:stCondLst>
                                            <p:cond delay="1312"/>
                                          </p:stCondLst>
                                        </p:cTn>
                                        <p:tgtEl>
                                          <p:spTgt spid="14"/>
                                        </p:tgtEl>
                                      </p:cBhvr>
                                      <p:to x="100000" y="80000"/>
                                    </p:animScale>
                                    <p:animScale>
                                      <p:cBhvr>
                                        <p:cTn id="151" dur="166" decel="50000">
                                          <p:stCondLst>
                                            <p:cond delay="1338"/>
                                          </p:stCondLst>
                                        </p:cTn>
                                        <p:tgtEl>
                                          <p:spTgt spid="14"/>
                                        </p:tgtEl>
                                      </p:cBhvr>
                                      <p:to x="100000" y="100000"/>
                                    </p:animScale>
                                    <p:animScale>
                                      <p:cBhvr>
                                        <p:cTn id="152" dur="26">
                                          <p:stCondLst>
                                            <p:cond delay="1642"/>
                                          </p:stCondLst>
                                        </p:cTn>
                                        <p:tgtEl>
                                          <p:spTgt spid="14"/>
                                        </p:tgtEl>
                                      </p:cBhvr>
                                      <p:to x="100000" y="90000"/>
                                    </p:animScale>
                                    <p:animScale>
                                      <p:cBhvr>
                                        <p:cTn id="153" dur="166" decel="50000">
                                          <p:stCondLst>
                                            <p:cond delay="1668"/>
                                          </p:stCondLst>
                                        </p:cTn>
                                        <p:tgtEl>
                                          <p:spTgt spid="14"/>
                                        </p:tgtEl>
                                      </p:cBhvr>
                                      <p:to x="100000" y="100000"/>
                                    </p:animScale>
                                    <p:animScale>
                                      <p:cBhvr>
                                        <p:cTn id="154" dur="26">
                                          <p:stCondLst>
                                            <p:cond delay="1808"/>
                                          </p:stCondLst>
                                        </p:cTn>
                                        <p:tgtEl>
                                          <p:spTgt spid="14"/>
                                        </p:tgtEl>
                                      </p:cBhvr>
                                      <p:to x="100000" y="95000"/>
                                    </p:animScale>
                                    <p:animScale>
                                      <p:cBhvr>
                                        <p:cTn id="155" dur="166" decel="50000">
                                          <p:stCondLst>
                                            <p:cond delay="1834"/>
                                          </p:stCondLst>
                                        </p:cTn>
                                        <p:tgtEl>
                                          <p:spTgt spid="14"/>
                                        </p:tgtEl>
                                      </p:cBhvr>
                                      <p:to x="100000" y="100000"/>
                                    </p:animScale>
                                  </p:childTnLst>
                                </p:cTn>
                              </p:par>
                            </p:childTnLst>
                          </p:cTn>
                        </p:par>
                        <p:par>
                          <p:cTn id="156" fill="hold">
                            <p:stCondLst>
                              <p:cond delay="2000"/>
                            </p:stCondLst>
                            <p:childTnLst>
                              <p:par>
                                <p:cTn id="157" presetID="26" presetClass="entr" presetSubtype="0" fill="hold" grpId="0" nodeType="afterEffect">
                                  <p:stCondLst>
                                    <p:cond delay="0"/>
                                  </p:stCondLst>
                                  <p:childTnLst>
                                    <p:set>
                                      <p:cBhvr>
                                        <p:cTn id="158" dur="1" fill="hold">
                                          <p:stCondLst>
                                            <p:cond delay="0"/>
                                          </p:stCondLst>
                                        </p:cTn>
                                        <p:tgtEl>
                                          <p:spTgt spid="37"/>
                                        </p:tgtEl>
                                        <p:attrNameLst>
                                          <p:attrName>style.visibility</p:attrName>
                                        </p:attrNameLst>
                                      </p:cBhvr>
                                      <p:to>
                                        <p:strVal val="visible"/>
                                      </p:to>
                                    </p:set>
                                    <p:animEffect transition="in" filter="wipe(down)">
                                      <p:cBhvr>
                                        <p:cTn id="159" dur="580">
                                          <p:stCondLst>
                                            <p:cond delay="0"/>
                                          </p:stCondLst>
                                        </p:cTn>
                                        <p:tgtEl>
                                          <p:spTgt spid="37"/>
                                        </p:tgtEl>
                                      </p:cBhvr>
                                    </p:animEffect>
                                    <p:anim calcmode="lin" valueType="num">
                                      <p:cBhvr>
                                        <p:cTn id="16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65" dur="26">
                                          <p:stCondLst>
                                            <p:cond delay="650"/>
                                          </p:stCondLst>
                                        </p:cTn>
                                        <p:tgtEl>
                                          <p:spTgt spid="37"/>
                                        </p:tgtEl>
                                      </p:cBhvr>
                                      <p:to x="100000" y="60000"/>
                                    </p:animScale>
                                    <p:animScale>
                                      <p:cBhvr>
                                        <p:cTn id="166" dur="166" decel="50000">
                                          <p:stCondLst>
                                            <p:cond delay="676"/>
                                          </p:stCondLst>
                                        </p:cTn>
                                        <p:tgtEl>
                                          <p:spTgt spid="37"/>
                                        </p:tgtEl>
                                      </p:cBhvr>
                                      <p:to x="100000" y="100000"/>
                                    </p:animScale>
                                    <p:animScale>
                                      <p:cBhvr>
                                        <p:cTn id="167" dur="26">
                                          <p:stCondLst>
                                            <p:cond delay="1312"/>
                                          </p:stCondLst>
                                        </p:cTn>
                                        <p:tgtEl>
                                          <p:spTgt spid="37"/>
                                        </p:tgtEl>
                                      </p:cBhvr>
                                      <p:to x="100000" y="80000"/>
                                    </p:animScale>
                                    <p:animScale>
                                      <p:cBhvr>
                                        <p:cTn id="168" dur="166" decel="50000">
                                          <p:stCondLst>
                                            <p:cond delay="1338"/>
                                          </p:stCondLst>
                                        </p:cTn>
                                        <p:tgtEl>
                                          <p:spTgt spid="37"/>
                                        </p:tgtEl>
                                      </p:cBhvr>
                                      <p:to x="100000" y="100000"/>
                                    </p:animScale>
                                    <p:animScale>
                                      <p:cBhvr>
                                        <p:cTn id="169" dur="26">
                                          <p:stCondLst>
                                            <p:cond delay="1642"/>
                                          </p:stCondLst>
                                        </p:cTn>
                                        <p:tgtEl>
                                          <p:spTgt spid="37"/>
                                        </p:tgtEl>
                                      </p:cBhvr>
                                      <p:to x="100000" y="90000"/>
                                    </p:animScale>
                                    <p:animScale>
                                      <p:cBhvr>
                                        <p:cTn id="170" dur="166" decel="50000">
                                          <p:stCondLst>
                                            <p:cond delay="1668"/>
                                          </p:stCondLst>
                                        </p:cTn>
                                        <p:tgtEl>
                                          <p:spTgt spid="37"/>
                                        </p:tgtEl>
                                      </p:cBhvr>
                                      <p:to x="100000" y="100000"/>
                                    </p:animScale>
                                    <p:animScale>
                                      <p:cBhvr>
                                        <p:cTn id="171" dur="26">
                                          <p:stCondLst>
                                            <p:cond delay="1808"/>
                                          </p:stCondLst>
                                        </p:cTn>
                                        <p:tgtEl>
                                          <p:spTgt spid="37"/>
                                        </p:tgtEl>
                                      </p:cBhvr>
                                      <p:to x="100000" y="95000"/>
                                    </p:animScale>
                                    <p:animScale>
                                      <p:cBhvr>
                                        <p:cTn id="172" dur="166" decel="50000">
                                          <p:stCondLst>
                                            <p:cond delay="1834"/>
                                          </p:stCondLst>
                                        </p:cTn>
                                        <p:tgtEl>
                                          <p:spTgt spid="37"/>
                                        </p:tgtEl>
                                      </p:cBhvr>
                                      <p:to x="100000" y="100000"/>
                                    </p:animScale>
                                  </p:childTnLst>
                                </p:cTn>
                              </p:par>
                            </p:childTnLst>
                          </p:cTn>
                        </p:par>
                        <p:par>
                          <p:cTn id="173" fill="hold">
                            <p:stCondLst>
                              <p:cond delay="4000"/>
                            </p:stCondLst>
                            <p:childTnLst>
                              <p:par>
                                <p:cTn id="174" presetID="26" presetClass="entr" presetSubtype="0" fill="hold" grpId="0" nodeType="afterEffect">
                                  <p:stCondLst>
                                    <p:cond delay="0"/>
                                  </p:stCondLst>
                                  <p:childTnLst>
                                    <p:set>
                                      <p:cBhvr>
                                        <p:cTn id="175" dur="1" fill="hold">
                                          <p:stCondLst>
                                            <p:cond delay="0"/>
                                          </p:stCondLst>
                                        </p:cTn>
                                        <p:tgtEl>
                                          <p:spTgt spid="43"/>
                                        </p:tgtEl>
                                        <p:attrNameLst>
                                          <p:attrName>style.visibility</p:attrName>
                                        </p:attrNameLst>
                                      </p:cBhvr>
                                      <p:to>
                                        <p:strVal val="visible"/>
                                      </p:to>
                                    </p:set>
                                    <p:animEffect transition="in" filter="wipe(down)">
                                      <p:cBhvr>
                                        <p:cTn id="176" dur="580">
                                          <p:stCondLst>
                                            <p:cond delay="0"/>
                                          </p:stCondLst>
                                        </p:cTn>
                                        <p:tgtEl>
                                          <p:spTgt spid="43"/>
                                        </p:tgtEl>
                                      </p:cBhvr>
                                    </p:animEffect>
                                    <p:anim calcmode="lin" valueType="num">
                                      <p:cBhvr>
                                        <p:cTn id="177"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8"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9"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80"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81"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82" dur="26">
                                          <p:stCondLst>
                                            <p:cond delay="650"/>
                                          </p:stCondLst>
                                        </p:cTn>
                                        <p:tgtEl>
                                          <p:spTgt spid="43"/>
                                        </p:tgtEl>
                                      </p:cBhvr>
                                      <p:to x="100000" y="60000"/>
                                    </p:animScale>
                                    <p:animScale>
                                      <p:cBhvr>
                                        <p:cTn id="183" dur="166" decel="50000">
                                          <p:stCondLst>
                                            <p:cond delay="676"/>
                                          </p:stCondLst>
                                        </p:cTn>
                                        <p:tgtEl>
                                          <p:spTgt spid="43"/>
                                        </p:tgtEl>
                                      </p:cBhvr>
                                      <p:to x="100000" y="100000"/>
                                    </p:animScale>
                                    <p:animScale>
                                      <p:cBhvr>
                                        <p:cTn id="184" dur="26">
                                          <p:stCondLst>
                                            <p:cond delay="1312"/>
                                          </p:stCondLst>
                                        </p:cTn>
                                        <p:tgtEl>
                                          <p:spTgt spid="43"/>
                                        </p:tgtEl>
                                      </p:cBhvr>
                                      <p:to x="100000" y="80000"/>
                                    </p:animScale>
                                    <p:animScale>
                                      <p:cBhvr>
                                        <p:cTn id="185" dur="166" decel="50000">
                                          <p:stCondLst>
                                            <p:cond delay="1338"/>
                                          </p:stCondLst>
                                        </p:cTn>
                                        <p:tgtEl>
                                          <p:spTgt spid="43"/>
                                        </p:tgtEl>
                                      </p:cBhvr>
                                      <p:to x="100000" y="100000"/>
                                    </p:animScale>
                                    <p:animScale>
                                      <p:cBhvr>
                                        <p:cTn id="186" dur="26">
                                          <p:stCondLst>
                                            <p:cond delay="1642"/>
                                          </p:stCondLst>
                                        </p:cTn>
                                        <p:tgtEl>
                                          <p:spTgt spid="43"/>
                                        </p:tgtEl>
                                      </p:cBhvr>
                                      <p:to x="100000" y="90000"/>
                                    </p:animScale>
                                    <p:animScale>
                                      <p:cBhvr>
                                        <p:cTn id="187" dur="166" decel="50000">
                                          <p:stCondLst>
                                            <p:cond delay="1668"/>
                                          </p:stCondLst>
                                        </p:cTn>
                                        <p:tgtEl>
                                          <p:spTgt spid="43"/>
                                        </p:tgtEl>
                                      </p:cBhvr>
                                      <p:to x="100000" y="100000"/>
                                    </p:animScale>
                                    <p:animScale>
                                      <p:cBhvr>
                                        <p:cTn id="188" dur="26">
                                          <p:stCondLst>
                                            <p:cond delay="1808"/>
                                          </p:stCondLst>
                                        </p:cTn>
                                        <p:tgtEl>
                                          <p:spTgt spid="43"/>
                                        </p:tgtEl>
                                      </p:cBhvr>
                                      <p:to x="100000" y="95000"/>
                                    </p:animScale>
                                    <p:animScale>
                                      <p:cBhvr>
                                        <p:cTn id="189" dur="166" decel="50000">
                                          <p:stCondLst>
                                            <p:cond delay="1834"/>
                                          </p:stCondLst>
                                        </p:cTn>
                                        <p:tgtEl>
                                          <p:spTgt spid="4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6" grpId="0" animBg="1"/>
      <p:bldP spid="17" grpId="0" animBg="1"/>
      <p:bldP spid="18" grpId="0" animBg="1"/>
      <p:bldP spid="19" grpId="0" animBg="1"/>
      <p:bldP spid="20" grpId="0" animBg="1"/>
      <p:bldP spid="21" grpId="0" animBg="1"/>
      <p:bldP spid="22" grpId="0" animBg="1"/>
      <p:bldP spid="8" grpId="0" animBg="1"/>
      <p:bldP spid="26" grpId="0" animBg="1"/>
      <p:bldP spid="27" grpId="0" animBg="1"/>
      <p:bldP spid="28" grpId="0" animBg="1"/>
      <p:bldP spid="14" grpId="0" animBg="1"/>
      <p:bldP spid="37"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rotWithShape="1">
          <a:blip r:embed="rId2"/>
          <a:srcRect b="4483"/>
          <a:stretch/>
        </p:blipFill>
        <p:spPr>
          <a:xfrm>
            <a:off x="189175" y="3575553"/>
            <a:ext cx="3594535" cy="2631588"/>
          </a:xfrm>
          <a:prstGeom prst="rect">
            <a:avLst/>
          </a:prstGeom>
        </p:spPr>
      </p:pic>
      <p:sp>
        <p:nvSpPr>
          <p:cNvPr id="203" name="CasellaDiTesto 202"/>
          <p:cNvSpPr txBox="1"/>
          <p:nvPr/>
        </p:nvSpPr>
        <p:spPr>
          <a:xfrm>
            <a:off x="66348" y="3182819"/>
            <a:ext cx="3179075" cy="584775"/>
          </a:xfrm>
          <a:prstGeom prst="rect">
            <a:avLst/>
          </a:prstGeom>
          <a:noFill/>
        </p:spPr>
        <p:txBody>
          <a:bodyPr wrap="none" rtlCol="0">
            <a:spAutoFit/>
          </a:bodyPr>
          <a:lstStyle/>
          <a:p>
            <a:r>
              <a:rPr lang="en-US" sz="3200" dirty="0" smtClean="0">
                <a:solidFill>
                  <a:schemeClr val="bg1">
                    <a:lumMod val="50000"/>
                    <a:lumOff val="50000"/>
                  </a:schemeClr>
                </a:solidFill>
              </a:rPr>
              <a:t>CLOUD COMP.</a:t>
            </a:r>
            <a:endParaRPr lang="en-US" sz="3200" dirty="0">
              <a:solidFill>
                <a:schemeClr val="bg1">
                  <a:lumMod val="50000"/>
                  <a:lumOff val="50000"/>
                </a:schemeClr>
              </a:solidFill>
            </a:endParaRPr>
          </a:p>
        </p:txBody>
      </p:sp>
      <p:pic>
        <p:nvPicPr>
          <p:cNvPr id="8" name="Immagine 7"/>
          <p:cNvPicPr>
            <a:picLocks noChangeAspect="1"/>
          </p:cNvPicPr>
          <p:nvPr/>
        </p:nvPicPr>
        <p:blipFill>
          <a:blip r:embed="rId3">
            <a:clrChange>
              <a:clrFrom>
                <a:srgbClr val="FEFEFE"/>
              </a:clrFrom>
              <a:clrTo>
                <a:srgbClr val="FEFEFE">
                  <a:alpha val="0"/>
                </a:srgbClr>
              </a:clrTo>
            </a:clrChange>
          </a:blip>
          <a:stretch>
            <a:fillRect/>
          </a:stretch>
        </p:blipFill>
        <p:spPr>
          <a:xfrm>
            <a:off x="901787" y="482614"/>
            <a:ext cx="757521" cy="760903"/>
          </a:xfrm>
          <a:prstGeom prst="rect">
            <a:avLst/>
          </a:prstGeom>
        </p:spPr>
      </p:pic>
      <p:pic>
        <p:nvPicPr>
          <p:cNvPr id="9" name="Immagine 8"/>
          <p:cNvPicPr>
            <a:picLocks noChangeAspect="1"/>
          </p:cNvPicPr>
          <p:nvPr/>
        </p:nvPicPr>
        <p:blipFill>
          <a:blip r:embed="rId4">
            <a:clrChange>
              <a:clrFrom>
                <a:srgbClr val="FFFFFF"/>
              </a:clrFrom>
              <a:clrTo>
                <a:srgbClr val="FFFFFF">
                  <a:alpha val="0"/>
                </a:srgbClr>
              </a:clrTo>
            </a:clrChange>
          </a:blip>
          <a:stretch>
            <a:fillRect/>
          </a:stretch>
        </p:blipFill>
        <p:spPr>
          <a:xfrm>
            <a:off x="3783710" y="807037"/>
            <a:ext cx="1385349" cy="872960"/>
          </a:xfrm>
          <a:prstGeom prst="rect">
            <a:avLst/>
          </a:prstGeom>
        </p:spPr>
      </p:pic>
      <p:pic>
        <p:nvPicPr>
          <p:cNvPr id="11" name="Immagine 10"/>
          <p:cNvPicPr>
            <a:picLocks noChangeAspect="1"/>
          </p:cNvPicPr>
          <p:nvPr/>
        </p:nvPicPr>
        <p:blipFill>
          <a:blip r:embed="rId5">
            <a:clrChange>
              <a:clrFrom>
                <a:srgbClr val="FFFFFF"/>
              </a:clrFrom>
              <a:clrTo>
                <a:srgbClr val="FFFFFF">
                  <a:alpha val="0"/>
                </a:srgbClr>
              </a:clrTo>
            </a:clrChange>
          </a:blip>
          <a:stretch>
            <a:fillRect/>
          </a:stretch>
        </p:blipFill>
        <p:spPr>
          <a:xfrm>
            <a:off x="5517887" y="37139"/>
            <a:ext cx="3862737" cy="3318155"/>
          </a:xfrm>
          <a:prstGeom prst="rect">
            <a:avLst/>
          </a:prstGeom>
        </p:spPr>
      </p:pic>
      <p:pic>
        <p:nvPicPr>
          <p:cNvPr id="12" name="Immagine 11"/>
          <p:cNvPicPr>
            <a:picLocks noChangeAspect="1"/>
          </p:cNvPicPr>
          <p:nvPr/>
        </p:nvPicPr>
        <p:blipFill>
          <a:blip r:embed="rId6">
            <a:clrChange>
              <a:clrFrom>
                <a:srgbClr val="FFFFFF"/>
              </a:clrFrom>
              <a:clrTo>
                <a:srgbClr val="FFFFFF">
                  <a:alpha val="0"/>
                </a:srgbClr>
              </a:clrTo>
            </a:clrChange>
          </a:blip>
          <a:stretch>
            <a:fillRect/>
          </a:stretch>
        </p:blipFill>
        <p:spPr>
          <a:xfrm>
            <a:off x="5731796" y="3178286"/>
            <a:ext cx="3553543" cy="3090037"/>
          </a:xfrm>
          <a:prstGeom prst="rect">
            <a:avLst/>
          </a:prstGeom>
        </p:spPr>
      </p:pic>
      <p:pic>
        <p:nvPicPr>
          <p:cNvPr id="10" name="Immagine 9"/>
          <p:cNvPicPr>
            <a:picLocks noChangeAspect="1"/>
          </p:cNvPicPr>
          <p:nvPr/>
        </p:nvPicPr>
        <p:blipFill>
          <a:blip r:embed="rId7">
            <a:clrChange>
              <a:clrFrom>
                <a:srgbClr val="FFFFFF"/>
              </a:clrFrom>
              <a:clrTo>
                <a:srgbClr val="FFFFFF">
                  <a:alpha val="0"/>
                </a:srgbClr>
              </a:clrTo>
            </a:clrChange>
          </a:blip>
          <a:stretch>
            <a:fillRect/>
          </a:stretch>
        </p:blipFill>
        <p:spPr>
          <a:xfrm>
            <a:off x="2767778" y="1501475"/>
            <a:ext cx="4034703" cy="4072410"/>
          </a:xfrm>
          <a:prstGeom prst="rect">
            <a:avLst/>
          </a:prstGeom>
        </p:spPr>
      </p:pic>
      <p:sp>
        <p:nvSpPr>
          <p:cNvPr id="15" name="CasellaDiTesto 14"/>
          <p:cNvSpPr txBox="1"/>
          <p:nvPr/>
        </p:nvSpPr>
        <p:spPr>
          <a:xfrm>
            <a:off x="5048283" y="5622366"/>
            <a:ext cx="4019049" cy="584775"/>
          </a:xfrm>
          <a:prstGeom prst="rect">
            <a:avLst/>
          </a:prstGeom>
          <a:noFill/>
        </p:spPr>
        <p:txBody>
          <a:bodyPr wrap="none" rtlCol="0">
            <a:spAutoFit/>
          </a:bodyPr>
          <a:lstStyle/>
          <a:p>
            <a:r>
              <a:rPr lang="en-US" sz="3200" dirty="0" smtClean="0">
                <a:solidFill>
                  <a:schemeClr val="bg1">
                    <a:lumMod val="50000"/>
                    <a:lumOff val="50000"/>
                  </a:schemeClr>
                </a:solidFill>
              </a:rPr>
              <a:t>CONSUMERIZATION</a:t>
            </a:r>
            <a:endParaRPr lang="en-US" sz="3200" dirty="0">
              <a:solidFill>
                <a:schemeClr val="bg1">
                  <a:lumMod val="50000"/>
                  <a:lumOff val="50000"/>
                </a:schemeClr>
              </a:solidFill>
            </a:endParaRPr>
          </a:p>
        </p:txBody>
      </p:sp>
      <p:sp>
        <p:nvSpPr>
          <p:cNvPr id="16" name="CasellaDiTesto 15"/>
          <p:cNvSpPr txBox="1"/>
          <p:nvPr/>
        </p:nvSpPr>
        <p:spPr>
          <a:xfrm>
            <a:off x="19258" y="1375795"/>
            <a:ext cx="3299301" cy="584775"/>
          </a:xfrm>
          <a:prstGeom prst="rect">
            <a:avLst/>
          </a:prstGeom>
          <a:noFill/>
        </p:spPr>
        <p:txBody>
          <a:bodyPr wrap="none" rtlCol="0">
            <a:spAutoFit/>
          </a:bodyPr>
          <a:lstStyle/>
          <a:p>
            <a:r>
              <a:rPr lang="en-US" sz="3200" dirty="0" smtClean="0">
                <a:solidFill>
                  <a:schemeClr val="bg1">
                    <a:lumMod val="50000"/>
                    <a:lumOff val="50000"/>
                  </a:schemeClr>
                </a:solidFill>
              </a:rPr>
              <a:t>PICO SATELLITES</a:t>
            </a:r>
            <a:endParaRPr lang="en-US" sz="3200" dirty="0">
              <a:solidFill>
                <a:schemeClr val="bg1">
                  <a:lumMod val="50000"/>
                  <a:lumOff val="50000"/>
                </a:schemeClr>
              </a:solidFill>
            </a:endParaRPr>
          </a:p>
        </p:txBody>
      </p:sp>
      <p:sp>
        <p:nvSpPr>
          <p:cNvPr id="17" name="CasellaDiTesto 16"/>
          <p:cNvSpPr txBox="1"/>
          <p:nvPr/>
        </p:nvSpPr>
        <p:spPr>
          <a:xfrm>
            <a:off x="1935264" y="98567"/>
            <a:ext cx="3991798" cy="584775"/>
          </a:xfrm>
          <a:prstGeom prst="rect">
            <a:avLst/>
          </a:prstGeom>
          <a:noFill/>
        </p:spPr>
        <p:txBody>
          <a:bodyPr wrap="none" rtlCol="0">
            <a:spAutoFit/>
          </a:bodyPr>
          <a:lstStyle/>
          <a:p>
            <a:r>
              <a:rPr lang="en-US" sz="3200" dirty="0" smtClean="0">
                <a:solidFill>
                  <a:schemeClr val="bg1">
                    <a:lumMod val="50000"/>
                    <a:lumOff val="50000"/>
                  </a:schemeClr>
                </a:solidFill>
              </a:rPr>
              <a:t>CROWDSOURCING</a:t>
            </a:r>
            <a:endParaRPr lang="en-US" sz="3200" dirty="0">
              <a:solidFill>
                <a:schemeClr val="bg1">
                  <a:lumMod val="50000"/>
                  <a:lumOff val="50000"/>
                </a:schemeClr>
              </a:solidFill>
            </a:endParaRPr>
          </a:p>
        </p:txBody>
      </p:sp>
      <p:sp>
        <p:nvSpPr>
          <p:cNvPr id="18" name="CasellaDiTesto 17"/>
          <p:cNvSpPr txBox="1"/>
          <p:nvPr/>
        </p:nvSpPr>
        <p:spPr>
          <a:xfrm>
            <a:off x="257453" y="2458413"/>
            <a:ext cx="2753119" cy="584775"/>
          </a:xfrm>
          <a:prstGeom prst="rect">
            <a:avLst/>
          </a:prstGeom>
          <a:noFill/>
        </p:spPr>
        <p:txBody>
          <a:bodyPr wrap="square" rtlCol="0">
            <a:spAutoFit/>
          </a:bodyPr>
          <a:lstStyle/>
          <a:p>
            <a:r>
              <a:rPr lang="en-US" sz="3200" dirty="0" smtClean="0">
                <a:solidFill>
                  <a:schemeClr val="bg1">
                    <a:lumMod val="50000"/>
                    <a:lumOff val="50000"/>
                  </a:schemeClr>
                </a:solidFill>
              </a:rPr>
              <a:t>SMART CITIES</a:t>
            </a:r>
            <a:endParaRPr lang="en-US" sz="3200" dirty="0">
              <a:solidFill>
                <a:schemeClr val="bg1">
                  <a:lumMod val="50000"/>
                  <a:lumOff val="50000"/>
                </a:schemeClr>
              </a:solidFill>
            </a:endParaRPr>
          </a:p>
        </p:txBody>
      </p:sp>
      <p:sp>
        <p:nvSpPr>
          <p:cNvPr id="19" name="CasellaDiTesto 18"/>
          <p:cNvSpPr txBox="1"/>
          <p:nvPr/>
        </p:nvSpPr>
        <p:spPr>
          <a:xfrm>
            <a:off x="6582397" y="3137822"/>
            <a:ext cx="2332690" cy="584775"/>
          </a:xfrm>
          <a:prstGeom prst="rect">
            <a:avLst/>
          </a:prstGeom>
          <a:noFill/>
        </p:spPr>
        <p:txBody>
          <a:bodyPr wrap="none" rtlCol="0">
            <a:spAutoFit/>
          </a:bodyPr>
          <a:lstStyle/>
          <a:p>
            <a:r>
              <a:rPr lang="en-US" sz="3200" dirty="0" smtClean="0">
                <a:solidFill>
                  <a:schemeClr val="bg1">
                    <a:lumMod val="50000"/>
                    <a:lumOff val="50000"/>
                  </a:schemeClr>
                </a:solidFill>
              </a:rPr>
              <a:t>ANALYTICS</a:t>
            </a:r>
            <a:endParaRPr lang="en-US" sz="3200" dirty="0">
              <a:solidFill>
                <a:schemeClr val="bg1">
                  <a:lumMod val="50000"/>
                  <a:lumOff val="50000"/>
                </a:schemeClr>
              </a:solidFill>
            </a:endParaRPr>
          </a:p>
        </p:txBody>
      </p:sp>
      <p:sp>
        <p:nvSpPr>
          <p:cNvPr id="20" name="CasellaDiTesto 19"/>
          <p:cNvSpPr txBox="1"/>
          <p:nvPr/>
        </p:nvSpPr>
        <p:spPr>
          <a:xfrm>
            <a:off x="84358" y="6099630"/>
            <a:ext cx="4868640" cy="584775"/>
          </a:xfrm>
          <a:prstGeom prst="rect">
            <a:avLst/>
          </a:prstGeom>
          <a:noFill/>
        </p:spPr>
        <p:txBody>
          <a:bodyPr wrap="none" rtlCol="0">
            <a:spAutoFit/>
          </a:bodyPr>
          <a:lstStyle/>
          <a:p>
            <a:r>
              <a:rPr lang="en-US" sz="3200" dirty="0" smtClean="0">
                <a:solidFill>
                  <a:schemeClr val="bg1">
                    <a:lumMod val="50000"/>
                    <a:lumOff val="50000"/>
                  </a:schemeClr>
                </a:solidFill>
              </a:rPr>
              <a:t>CITIZEN OBSERVATORIES</a:t>
            </a:r>
            <a:endParaRPr lang="en-US" sz="3200" dirty="0">
              <a:solidFill>
                <a:schemeClr val="bg1">
                  <a:lumMod val="50000"/>
                  <a:lumOff val="50000"/>
                </a:schemeClr>
              </a:solidFill>
            </a:endParaRPr>
          </a:p>
        </p:txBody>
      </p:sp>
      <p:sp>
        <p:nvSpPr>
          <p:cNvPr id="59" name="Rettangolo arrotondato 58"/>
          <p:cNvSpPr/>
          <p:nvPr/>
        </p:nvSpPr>
        <p:spPr>
          <a:xfrm>
            <a:off x="19258" y="37139"/>
            <a:ext cx="9124743" cy="6823463"/>
          </a:xfrm>
          <a:prstGeom prst="roundRect">
            <a:avLst>
              <a:gd name="adj" fmla="val 4316"/>
            </a:avLst>
          </a:prstGeom>
          <a:solidFill>
            <a:schemeClr val="tx1">
              <a:alpha val="8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400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90">
                                          <p:stCondLst>
                                            <p:cond delay="0"/>
                                          </p:stCondLst>
                                        </p:cTn>
                                        <p:tgtEl>
                                          <p:spTgt spid="8"/>
                                        </p:tgtEl>
                                      </p:cBhvr>
                                    </p:animEffect>
                                    <p:anim calcmode="lin" valueType="num">
                                      <p:cBhvr>
                                        <p:cTn id="8"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3" dur="13">
                                          <p:stCondLst>
                                            <p:cond delay="325"/>
                                          </p:stCondLst>
                                        </p:cTn>
                                        <p:tgtEl>
                                          <p:spTgt spid="8"/>
                                        </p:tgtEl>
                                      </p:cBhvr>
                                      <p:to x="100000" y="60000"/>
                                    </p:animScale>
                                    <p:animScale>
                                      <p:cBhvr>
                                        <p:cTn id="14" dur="83" decel="50000">
                                          <p:stCondLst>
                                            <p:cond delay="338"/>
                                          </p:stCondLst>
                                        </p:cTn>
                                        <p:tgtEl>
                                          <p:spTgt spid="8"/>
                                        </p:tgtEl>
                                      </p:cBhvr>
                                      <p:to x="100000" y="100000"/>
                                    </p:animScale>
                                    <p:animScale>
                                      <p:cBhvr>
                                        <p:cTn id="15" dur="13">
                                          <p:stCondLst>
                                            <p:cond delay="656"/>
                                          </p:stCondLst>
                                        </p:cTn>
                                        <p:tgtEl>
                                          <p:spTgt spid="8"/>
                                        </p:tgtEl>
                                      </p:cBhvr>
                                      <p:to x="100000" y="80000"/>
                                    </p:animScale>
                                    <p:animScale>
                                      <p:cBhvr>
                                        <p:cTn id="16" dur="83" decel="50000">
                                          <p:stCondLst>
                                            <p:cond delay="669"/>
                                          </p:stCondLst>
                                        </p:cTn>
                                        <p:tgtEl>
                                          <p:spTgt spid="8"/>
                                        </p:tgtEl>
                                      </p:cBhvr>
                                      <p:to x="100000" y="100000"/>
                                    </p:animScale>
                                    <p:animScale>
                                      <p:cBhvr>
                                        <p:cTn id="17" dur="13">
                                          <p:stCondLst>
                                            <p:cond delay="821"/>
                                          </p:stCondLst>
                                        </p:cTn>
                                        <p:tgtEl>
                                          <p:spTgt spid="8"/>
                                        </p:tgtEl>
                                      </p:cBhvr>
                                      <p:to x="100000" y="90000"/>
                                    </p:animScale>
                                    <p:animScale>
                                      <p:cBhvr>
                                        <p:cTn id="18" dur="83" decel="50000">
                                          <p:stCondLst>
                                            <p:cond delay="834"/>
                                          </p:stCondLst>
                                        </p:cTn>
                                        <p:tgtEl>
                                          <p:spTgt spid="8"/>
                                        </p:tgtEl>
                                      </p:cBhvr>
                                      <p:to x="100000" y="100000"/>
                                    </p:animScale>
                                    <p:animScale>
                                      <p:cBhvr>
                                        <p:cTn id="19" dur="13">
                                          <p:stCondLst>
                                            <p:cond delay="904"/>
                                          </p:stCondLst>
                                        </p:cTn>
                                        <p:tgtEl>
                                          <p:spTgt spid="8"/>
                                        </p:tgtEl>
                                      </p:cBhvr>
                                      <p:to x="100000" y="95000"/>
                                    </p:animScale>
                                    <p:animScale>
                                      <p:cBhvr>
                                        <p:cTn id="20" dur="83" decel="50000">
                                          <p:stCondLst>
                                            <p:cond delay="917"/>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290">
                                          <p:stCondLst>
                                            <p:cond delay="0"/>
                                          </p:stCondLst>
                                        </p:cTn>
                                        <p:tgtEl>
                                          <p:spTgt spid="16"/>
                                        </p:tgtEl>
                                      </p:cBhvr>
                                    </p:animEffect>
                                    <p:anim calcmode="lin" valueType="num">
                                      <p:cBhvr>
                                        <p:cTn id="24"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29" dur="13">
                                          <p:stCondLst>
                                            <p:cond delay="325"/>
                                          </p:stCondLst>
                                        </p:cTn>
                                        <p:tgtEl>
                                          <p:spTgt spid="16"/>
                                        </p:tgtEl>
                                      </p:cBhvr>
                                      <p:to x="100000" y="60000"/>
                                    </p:animScale>
                                    <p:animScale>
                                      <p:cBhvr>
                                        <p:cTn id="30" dur="83" decel="50000">
                                          <p:stCondLst>
                                            <p:cond delay="338"/>
                                          </p:stCondLst>
                                        </p:cTn>
                                        <p:tgtEl>
                                          <p:spTgt spid="16"/>
                                        </p:tgtEl>
                                      </p:cBhvr>
                                      <p:to x="100000" y="100000"/>
                                    </p:animScale>
                                    <p:animScale>
                                      <p:cBhvr>
                                        <p:cTn id="31" dur="13">
                                          <p:stCondLst>
                                            <p:cond delay="656"/>
                                          </p:stCondLst>
                                        </p:cTn>
                                        <p:tgtEl>
                                          <p:spTgt spid="16"/>
                                        </p:tgtEl>
                                      </p:cBhvr>
                                      <p:to x="100000" y="80000"/>
                                    </p:animScale>
                                    <p:animScale>
                                      <p:cBhvr>
                                        <p:cTn id="32" dur="83" decel="50000">
                                          <p:stCondLst>
                                            <p:cond delay="669"/>
                                          </p:stCondLst>
                                        </p:cTn>
                                        <p:tgtEl>
                                          <p:spTgt spid="16"/>
                                        </p:tgtEl>
                                      </p:cBhvr>
                                      <p:to x="100000" y="100000"/>
                                    </p:animScale>
                                    <p:animScale>
                                      <p:cBhvr>
                                        <p:cTn id="33" dur="13">
                                          <p:stCondLst>
                                            <p:cond delay="821"/>
                                          </p:stCondLst>
                                        </p:cTn>
                                        <p:tgtEl>
                                          <p:spTgt spid="16"/>
                                        </p:tgtEl>
                                      </p:cBhvr>
                                      <p:to x="100000" y="90000"/>
                                    </p:animScale>
                                    <p:animScale>
                                      <p:cBhvr>
                                        <p:cTn id="34" dur="83" decel="50000">
                                          <p:stCondLst>
                                            <p:cond delay="834"/>
                                          </p:stCondLst>
                                        </p:cTn>
                                        <p:tgtEl>
                                          <p:spTgt spid="16"/>
                                        </p:tgtEl>
                                      </p:cBhvr>
                                      <p:to x="100000" y="100000"/>
                                    </p:animScale>
                                    <p:animScale>
                                      <p:cBhvr>
                                        <p:cTn id="35" dur="13">
                                          <p:stCondLst>
                                            <p:cond delay="904"/>
                                          </p:stCondLst>
                                        </p:cTn>
                                        <p:tgtEl>
                                          <p:spTgt spid="16"/>
                                        </p:tgtEl>
                                      </p:cBhvr>
                                      <p:to x="100000" y="95000"/>
                                    </p:animScale>
                                    <p:animScale>
                                      <p:cBhvr>
                                        <p:cTn id="36" dur="83" decel="50000">
                                          <p:stCondLst>
                                            <p:cond delay="917"/>
                                          </p:stCondLst>
                                        </p:cTn>
                                        <p:tgtEl>
                                          <p:spTgt spid="16"/>
                                        </p:tgtEl>
                                      </p:cBhvr>
                                      <p:to x="100000" y="100000"/>
                                    </p:animScale>
                                  </p:childTnLst>
                                </p:cTn>
                              </p:par>
                            </p:childTnLst>
                          </p:cTn>
                        </p:par>
                        <p:par>
                          <p:cTn id="37" fill="hold">
                            <p:stCondLst>
                              <p:cond delay="1000"/>
                            </p:stCondLst>
                            <p:childTnLst>
                              <p:par>
                                <p:cTn id="38" presetID="26"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290">
                                          <p:stCondLst>
                                            <p:cond delay="0"/>
                                          </p:stCondLst>
                                        </p:cTn>
                                        <p:tgtEl>
                                          <p:spTgt spid="17"/>
                                        </p:tgtEl>
                                      </p:cBhvr>
                                    </p:animEffect>
                                    <p:anim calcmode="lin" valueType="num">
                                      <p:cBhvr>
                                        <p:cTn id="4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46" dur="13">
                                          <p:stCondLst>
                                            <p:cond delay="325"/>
                                          </p:stCondLst>
                                        </p:cTn>
                                        <p:tgtEl>
                                          <p:spTgt spid="17"/>
                                        </p:tgtEl>
                                      </p:cBhvr>
                                      <p:to x="100000" y="60000"/>
                                    </p:animScale>
                                    <p:animScale>
                                      <p:cBhvr>
                                        <p:cTn id="47" dur="83" decel="50000">
                                          <p:stCondLst>
                                            <p:cond delay="338"/>
                                          </p:stCondLst>
                                        </p:cTn>
                                        <p:tgtEl>
                                          <p:spTgt spid="17"/>
                                        </p:tgtEl>
                                      </p:cBhvr>
                                      <p:to x="100000" y="100000"/>
                                    </p:animScale>
                                    <p:animScale>
                                      <p:cBhvr>
                                        <p:cTn id="48" dur="13">
                                          <p:stCondLst>
                                            <p:cond delay="656"/>
                                          </p:stCondLst>
                                        </p:cTn>
                                        <p:tgtEl>
                                          <p:spTgt spid="17"/>
                                        </p:tgtEl>
                                      </p:cBhvr>
                                      <p:to x="100000" y="80000"/>
                                    </p:animScale>
                                    <p:animScale>
                                      <p:cBhvr>
                                        <p:cTn id="49" dur="83" decel="50000">
                                          <p:stCondLst>
                                            <p:cond delay="669"/>
                                          </p:stCondLst>
                                        </p:cTn>
                                        <p:tgtEl>
                                          <p:spTgt spid="17"/>
                                        </p:tgtEl>
                                      </p:cBhvr>
                                      <p:to x="100000" y="100000"/>
                                    </p:animScale>
                                    <p:animScale>
                                      <p:cBhvr>
                                        <p:cTn id="50" dur="13">
                                          <p:stCondLst>
                                            <p:cond delay="821"/>
                                          </p:stCondLst>
                                        </p:cTn>
                                        <p:tgtEl>
                                          <p:spTgt spid="17"/>
                                        </p:tgtEl>
                                      </p:cBhvr>
                                      <p:to x="100000" y="90000"/>
                                    </p:animScale>
                                    <p:animScale>
                                      <p:cBhvr>
                                        <p:cTn id="51" dur="83" decel="50000">
                                          <p:stCondLst>
                                            <p:cond delay="834"/>
                                          </p:stCondLst>
                                        </p:cTn>
                                        <p:tgtEl>
                                          <p:spTgt spid="17"/>
                                        </p:tgtEl>
                                      </p:cBhvr>
                                      <p:to x="100000" y="100000"/>
                                    </p:animScale>
                                    <p:animScale>
                                      <p:cBhvr>
                                        <p:cTn id="52" dur="13">
                                          <p:stCondLst>
                                            <p:cond delay="904"/>
                                          </p:stCondLst>
                                        </p:cTn>
                                        <p:tgtEl>
                                          <p:spTgt spid="17"/>
                                        </p:tgtEl>
                                      </p:cBhvr>
                                      <p:to x="100000" y="95000"/>
                                    </p:animScale>
                                    <p:animScale>
                                      <p:cBhvr>
                                        <p:cTn id="53" dur="83" decel="50000">
                                          <p:stCondLst>
                                            <p:cond delay="917"/>
                                          </p:stCondLst>
                                        </p:cTn>
                                        <p:tgtEl>
                                          <p:spTgt spid="17"/>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290">
                                          <p:stCondLst>
                                            <p:cond delay="0"/>
                                          </p:stCondLst>
                                        </p:cTn>
                                        <p:tgtEl>
                                          <p:spTgt spid="9"/>
                                        </p:tgtEl>
                                      </p:cBhvr>
                                    </p:animEffect>
                                    <p:anim calcmode="lin" valueType="num">
                                      <p:cBhvr>
                                        <p:cTn id="57"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62" dur="13">
                                          <p:stCondLst>
                                            <p:cond delay="325"/>
                                          </p:stCondLst>
                                        </p:cTn>
                                        <p:tgtEl>
                                          <p:spTgt spid="9"/>
                                        </p:tgtEl>
                                      </p:cBhvr>
                                      <p:to x="100000" y="60000"/>
                                    </p:animScale>
                                    <p:animScale>
                                      <p:cBhvr>
                                        <p:cTn id="63" dur="83" decel="50000">
                                          <p:stCondLst>
                                            <p:cond delay="338"/>
                                          </p:stCondLst>
                                        </p:cTn>
                                        <p:tgtEl>
                                          <p:spTgt spid="9"/>
                                        </p:tgtEl>
                                      </p:cBhvr>
                                      <p:to x="100000" y="100000"/>
                                    </p:animScale>
                                    <p:animScale>
                                      <p:cBhvr>
                                        <p:cTn id="64" dur="13">
                                          <p:stCondLst>
                                            <p:cond delay="656"/>
                                          </p:stCondLst>
                                        </p:cTn>
                                        <p:tgtEl>
                                          <p:spTgt spid="9"/>
                                        </p:tgtEl>
                                      </p:cBhvr>
                                      <p:to x="100000" y="80000"/>
                                    </p:animScale>
                                    <p:animScale>
                                      <p:cBhvr>
                                        <p:cTn id="65" dur="83" decel="50000">
                                          <p:stCondLst>
                                            <p:cond delay="669"/>
                                          </p:stCondLst>
                                        </p:cTn>
                                        <p:tgtEl>
                                          <p:spTgt spid="9"/>
                                        </p:tgtEl>
                                      </p:cBhvr>
                                      <p:to x="100000" y="100000"/>
                                    </p:animScale>
                                    <p:animScale>
                                      <p:cBhvr>
                                        <p:cTn id="66" dur="13">
                                          <p:stCondLst>
                                            <p:cond delay="821"/>
                                          </p:stCondLst>
                                        </p:cTn>
                                        <p:tgtEl>
                                          <p:spTgt spid="9"/>
                                        </p:tgtEl>
                                      </p:cBhvr>
                                      <p:to x="100000" y="90000"/>
                                    </p:animScale>
                                    <p:animScale>
                                      <p:cBhvr>
                                        <p:cTn id="67" dur="83" decel="50000">
                                          <p:stCondLst>
                                            <p:cond delay="834"/>
                                          </p:stCondLst>
                                        </p:cTn>
                                        <p:tgtEl>
                                          <p:spTgt spid="9"/>
                                        </p:tgtEl>
                                      </p:cBhvr>
                                      <p:to x="100000" y="100000"/>
                                    </p:animScale>
                                    <p:animScale>
                                      <p:cBhvr>
                                        <p:cTn id="68" dur="13">
                                          <p:stCondLst>
                                            <p:cond delay="904"/>
                                          </p:stCondLst>
                                        </p:cTn>
                                        <p:tgtEl>
                                          <p:spTgt spid="9"/>
                                        </p:tgtEl>
                                      </p:cBhvr>
                                      <p:to x="100000" y="95000"/>
                                    </p:animScale>
                                    <p:animScale>
                                      <p:cBhvr>
                                        <p:cTn id="69" dur="83" decel="50000">
                                          <p:stCondLst>
                                            <p:cond delay="917"/>
                                          </p:stCondLst>
                                        </p:cTn>
                                        <p:tgtEl>
                                          <p:spTgt spid="9"/>
                                        </p:tgtEl>
                                      </p:cBhvr>
                                      <p:to x="100000" y="100000"/>
                                    </p:animScale>
                                  </p:childTnLst>
                                </p:cTn>
                              </p:par>
                            </p:childTnLst>
                          </p:cTn>
                        </p:par>
                        <p:par>
                          <p:cTn id="70" fill="hold">
                            <p:stCondLst>
                              <p:cond delay="2000"/>
                            </p:stCondLst>
                            <p:childTnLst>
                              <p:par>
                                <p:cTn id="71" presetID="26" presetClass="entr" presetSubtype="0"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down)">
                                      <p:cBhvr>
                                        <p:cTn id="73" dur="290">
                                          <p:stCondLst>
                                            <p:cond delay="0"/>
                                          </p:stCondLst>
                                        </p:cTn>
                                        <p:tgtEl>
                                          <p:spTgt spid="11"/>
                                        </p:tgtEl>
                                      </p:cBhvr>
                                    </p:animEffect>
                                    <p:anim calcmode="lin" valueType="num">
                                      <p:cBhvr>
                                        <p:cTn id="7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7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7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79" dur="13">
                                          <p:stCondLst>
                                            <p:cond delay="325"/>
                                          </p:stCondLst>
                                        </p:cTn>
                                        <p:tgtEl>
                                          <p:spTgt spid="11"/>
                                        </p:tgtEl>
                                      </p:cBhvr>
                                      <p:to x="100000" y="60000"/>
                                    </p:animScale>
                                    <p:animScale>
                                      <p:cBhvr>
                                        <p:cTn id="80" dur="83" decel="50000">
                                          <p:stCondLst>
                                            <p:cond delay="338"/>
                                          </p:stCondLst>
                                        </p:cTn>
                                        <p:tgtEl>
                                          <p:spTgt spid="11"/>
                                        </p:tgtEl>
                                      </p:cBhvr>
                                      <p:to x="100000" y="100000"/>
                                    </p:animScale>
                                    <p:animScale>
                                      <p:cBhvr>
                                        <p:cTn id="81" dur="13">
                                          <p:stCondLst>
                                            <p:cond delay="656"/>
                                          </p:stCondLst>
                                        </p:cTn>
                                        <p:tgtEl>
                                          <p:spTgt spid="11"/>
                                        </p:tgtEl>
                                      </p:cBhvr>
                                      <p:to x="100000" y="80000"/>
                                    </p:animScale>
                                    <p:animScale>
                                      <p:cBhvr>
                                        <p:cTn id="82" dur="83" decel="50000">
                                          <p:stCondLst>
                                            <p:cond delay="669"/>
                                          </p:stCondLst>
                                        </p:cTn>
                                        <p:tgtEl>
                                          <p:spTgt spid="11"/>
                                        </p:tgtEl>
                                      </p:cBhvr>
                                      <p:to x="100000" y="100000"/>
                                    </p:animScale>
                                    <p:animScale>
                                      <p:cBhvr>
                                        <p:cTn id="83" dur="13">
                                          <p:stCondLst>
                                            <p:cond delay="821"/>
                                          </p:stCondLst>
                                        </p:cTn>
                                        <p:tgtEl>
                                          <p:spTgt spid="11"/>
                                        </p:tgtEl>
                                      </p:cBhvr>
                                      <p:to x="100000" y="90000"/>
                                    </p:animScale>
                                    <p:animScale>
                                      <p:cBhvr>
                                        <p:cTn id="84" dur="83" decel="50000">
                                          <p:stCondLst>
                                            <p:cond delay="834"/>
                                          </p:stCondLst>
                                        </p:cTn>
                                        <p:tgtEl>
                                          <p:spTgt spid="11"/>
                                        </p:tgtEl>
                                      </p:cBhvr>
                                      <p:to x="100000" y="100000"/>
                                    </p:animScale>
                                    <p:animScale>
                                      <p:cBhvr>
                                        <p:cTn id="85" dur="13">
                                          <p:stCondLst>
                                            <p:cond delay="904"/>
                                          </p:stCondLst>
                                        </p:cTn>
                                        <p:tgtEl>
                                          <p:spTgt spid="11"/>
                                        </p:tgtEl>
                                      </p:cBhvr>
                                      <p:to x="100000" y="95000"/>
                                    </p:animScale>
                                    <p:animScale>
                                      <p:cBhvr>
                                        <p:cTn id="86" dur="83" decel="50000">
                                          <p:stCondLst>
                                            <p:cond delay="917"/>
                                          </p:stCondLst>
                                        </p:cTn>
                                        <p:tgtEl>
                                          <p:spTgt spid="11"/>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down)">
                                      <p:cBhvr>
                                        <p:cTn id="89" dur="290">
                                          <p:stCondLst>
                                            <p:cond delay="0"/>
                                          </p:stCondLst>
                                        </p:cTn>
                                        <p:tgtEl>
                                          <p:spTgt spid="19"/>
                                        </p:tgtEl>
                                      </p:cBhvr>
                                    </p:animEffect>
                                    <p:anim calcmode="lin" valueType="num">
                                      <p:cBhvr>
                                        <p:cTn id="90"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1"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2"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93"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94"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95" dur="13">
                                          <p:stCondLst>
                                            <p:cond delay="325"/>
                                          </p:stCondLst>
                                        </p:cTn>
                                        <p:tgtEl>
                                          <p:spTgt spid="19"/>
                                        </p:tgtEl>
                                      </p:cBhvr>
                                      <p:to x="100000" y="60000"/>
                                    </p:animScale>
                                    <p:animScale>
                                      <p:cBhvr>
                                        <p:cTn id="96" dur="83" decel="50000">
                                          <p:stCondLst>
                                            <p:cond delay="338"/>
                                          </p:stCondLst>
                                        </p:cTn>
                                        <p:tgtEl>
                                          <p:spTgt spid="19"/>
                                        </p:tgtEl>
                                      </p:cBhvr>
                                      <p:to x="100000" y="100000"/>
                                    </p:animScale>
                                    <p:animScale>
                                      <p:cBhvr>
                                        <p:cTn id="97" dur="13">
                                          <p:stCondLst>
                                            <p:cond delay="656"/>
                                          </p:stCondLst>
                                        </p:cTn>
                                        <p:tgtEl>
                                          <p:spTgt spid="19"/>
                                        </p:tgtEl>
                                      </p:cBhvr>
                                      <p:to x="100000" y="80000"/>
                                    </p:animScale>
                                    <p:animScale>
                                      <p:cBhvr>
                                        <p:cTn id="98" dur="83" decel="50000">
                                          <p:stCondLst>
                                            <p:cond delay="669"/>
                                          </p:stCondLst>
                                        </p:cTn>
                                        <p:tgtEl>
                                          <p:spTgt spid="19"/>
                                        </p:tgtEl>
                                      </p:cBhvr>
                                      <p:to x="100000" y="100000"/>
                                    </p:animScale>
                                    <p:animScale>
                                      <p:cBhvr>
                                        <p:cTn id="99" dur="13">
                                          <p:stCondLst>
                                            <p:cond delay="821"/>
                                          </p:stCondLst>
                                        </p:cTn>
                                        <p:tgtEl>
                                          <p:spTgt spid="19"/>
                                        </p:tgtEl>
                                      </p:cBhvr>
                                      <p:to x="100000" y="90000"/>
                                    </p:animScale>
                                    <p:animScale>
                                      <p:cBhvr>
                                        <p:cTn id="100" dur="83" decel="50000">
                                          <p:stCondLst>
                                            <p:cond delay="834"/>
                                          </p:stCondLst>
                                        </p:cTn>
                                        <p:tgtEl>
                                          <p:spTgt spid="19"/>
                                        </p:tgtEl>
                                      </p:cBhvr>
                                      <p:to x="100000" y="100000"/>
                                    </p:animScale>
                                    <p:animScale>
                                      <p:cBhvr>
                                        <p:cTn id="101" dur="13">
                                          <p:stCondLst>
                                            <p:cond delay="904"/>
                                          </p:stCondLst>
                                        </p:cTn>
                                        <p:tgtEl>
                                          <p:spTgt spid="19"/>
                                        </p:tgtEl>
                                      </p:cBhvr>
                                      <p:to x="100000" y="95000"/>
                                    </p:animScale>
                                    <p:animScale>
                                      <p:cBhvr>
                                        <p:cTn id="102" dur="83" decel="50000">
                                          <p:stCondLst>
                                            <p:cond delay="917"/>
                                          </p:stCondLst>
                                        </p:cTn>
                                        <p:tgtEl>
                                          <p:spTgt spid="19"/>
                                        </p:tgtEl>
                                      </p:cBhvr>
                                      <p:to x="100000" y="100000"/>
                                    </p:animScale>
                                  </p:childTnLst>
                                </p:cTn>
                              </p:par>
                            </p:childTnLst>
                          </p:cTn>
                        </p:par>
                        <p:par>
                          <p:cTn id="103" fill="hold">
                            <p:stCondLst>
                              <p:cond delay="3000"/>
                            </p:stCondLst>
                            <p:childTnLst>
                              <p:par>
                                <p:cTn id="104" presetID="26" presetClass="entr" presetSubtype="0" fill="hold" nodeType="afterEffect">
                                  <p:stCondLst>
                                    <p:cond delay="0"/>
                                  </p:stCondLst>
                                  <p:childTnLst>
                                    <p:set>
                                      <p:cBhvr>
                                        <p:cTn id="105" dur="1" fill="hold">
                                          <p:stCondLst>
                                            <p:cond delay="0"/>
                                          </p:stCondLst>
                                        </p:cTn>
                                        <p:tgtEl>
                                          <p:spTgt spid="10"/>
                                        </p:tgtEl>
                                        <p:attrNameLst>
                                          <p:attrName>style.visibility</p:attrName>
                                        </p:attrNameLst>
                                      </p:cBhvr>
                                      <p:to>
                                        <p:strVal val="visible"/>
                                      </p:to>
                                    </p:set>
                                    <p:animEffect transition="in" filter="wipe(down)">
                                      <p:cBhvr>
                                        <p:cTn id="106" dur="290">
                                          <p:stCondLst>
                                            <p:cond delay="0"/>
                                          </p:stCondLst>
                                        </p:cTn>
                                        <p:tgtEl>
                                          <p:spTgt spid="10"/>
                                        </p:tgtEl>
                                      </p:cBhvr>
                                    </p:animEffect>
                                    <p:anim calcmode="lin" valueType="num">
                                      <p:cBhvr>
                                        <p:cTn id="107"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8"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9"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0"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11"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12" dur="13">
                                          <p:stCondLst>
                                            <p:cond delay="325"/>
                                          </p:stCondLst>
                                        </p:cTn>
                                        <p:tgtEl>
                                          <p:spTgt spid="10"/>
                                        </p:tgtEl>
                                      </p:cBhvr>
                                      <p:to x="100000" y="60000"/>
                                    </p:animScale>
                                    <p:animScale>
                                      <p:cBhvr>
                                        <p:cTn id="113" dur="83" decel="50000">
                                          <p:stCondLst>
                                            <p:cond delay="338"/>
                                          </p:stCondLst>
                                        </p:cTn>
                                        <p:tgtEl>
                                          <p:spTgt spid="10"/>
                                        </p:tgtEl>
                                      </p:cBhvr>
                                      <p:to x="100000" y="100000"/>
                                    </p:animScale>
                                    <p:animScale>
                                      <p:cBhvr>
                                        <p:cTn id="114" dur="13">
                                          <p:stCondLst>
                                            <p:cond delay="656"/>
                                          </p:stCondLst>
                                        </p:cTn>
                                        <p:tgtEl>
                                          <p:spTgt spid="10"/>
                                        </p:tgtEl>
                                      </p:cBhvr>
                                      <p:to x="100000" y="80000"/>
                                    </p:animScale>
                                    <p:animScale>
                                      <p:cBhvr>
                                        <p:cTn id="115" dur="83" decel="50000">
                                          <p:stCondLst>
                                            <p:cond delay="669"/>
                                          </p:stCondLst>
                                        </p:cTn>
                                        <p:tgtEl>
                                          <p:spTgt spid="10"/>
                                        </p:tgtEl>
                                      </p:cBhvr>
                                      <p:to x="100000" y="100000"/>
                                    </p:animScale>
                                    <p:animScale>
                                      <p:cBhvr>
                                        <p:cTn id="116" dur="13">
                                          <p:stCondLst>
                                            <p:cond delay="821"/>
                                          </p:stCondLst>
                                        </p:cTn>
                                        <p:tgtEl>
                                          <p:spTgt spid="10"/>
                                        </p:tgtEl>
                                      </p:cBhvr>
                                      <p:to x="100000" y="90000"/>
                                    </p:animScale>
                                    <p:animScale>
                                      <p:cBhvr>
                                        <p:cTn id="117" dur="83" decel="50000">
                                          <p:stCondLst>
                                            <p:cond delay="834"/>
                                          </p:stCondLst>
                                        </p:cTn>
                                        <p:tgtEl>
                                          <p:spTgt spid="10"/>
                                        </p:tgtEl>
                                      </p:cBhvr>
                                      <p:to x="100000" y="100000"/>
                                    </p:animScale>
                                    <p:animScale>
                                      <p:cBhvr>
                                        <p:cTn id="118" dur="13">
                                          <p:stCondLst>
                                            <p:cond delay="904"/>
                                          </p:stCondLst>
                                        </p:cTn>
                                        <p:tgtEl>
                                          <p:spTgt spid="10"/>
                                        </p:tgtEl>
                                      </p:cBhvr>
                                      <p:to x="100000" y="95000"/>
                                    </p:animScale>
                                    <p:animScale>
                                      <p:cBhvr>
                                        <p:cTn id="119" dur="83" decel="50000">
                                          <p:stCondLst>
                                            <p:cond delay="917"/>
                                          </p:stCondLst>
                                        </p:cTn>
                                        <p:tgtEl>
                                          <p:spTgt spid="10"/>
                                        </p:tgtEl>
                                      </p:cBhvr>
                                      <p:to x="100000" y="100000"/>
                                    </p:animScale>
                                  </p:childTnLst>
                                </p:cTn>
                              </p:par>
                              <p:par>
                                <p:cTn id="120" presetID="26" presetClass="entr" presetSubtype="0" fill="hold" grpId="0" nodeType="with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wipe(down)">
                                      <p:cBhvr>
                                        <p:cTn id="122" dur="290">
                                          <p:stCondLst>
                                            <p:cond delay="0"/>
                                          </p:stCondLst>
                                        </p:cTn>
                                        <p:tgtEl>
                                          <p:spTgt spid="18"/>
                                        </p:tgtEl>
                                      </p:cBhvr>
                                    </p:animEffect>
                                    <p:anim calcmode="lin" valueType="num">
                                      <p:cBhvr>
                                        <p:cTn id="123"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24"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25"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26"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27"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28" dur="13">
                                          <p:stCondLst>
                                            <p:cond delay="325"/>
                                          </p:stCondLst>
                                        </p:cTn>
                                        <p:tgtEl>
                                          <p:spTgt spid="18"/>
                                        </p:tgtEl>
                                      </p:cBhvr>
                                      <p:to x="100000" y="60000"/>
                                    </p:animScale>
                                    <p:animScale>
                                      <p:cBhvr>
                                        <p:cTn id="129" dur="83" decel="50000">
                                          <p:stCondLst>
                                            <p:cond delay="338"/>
                                          </p:stCondLst>
                                        </p:cTn>
                                        <p:tgtEl>
                                          <p:spTgt spid="18"/>
                                        </p:tgtEl>
                                      </p:cBhvr>
                                      <p:to x="100000" y="100000"/>
                                    </p:animScale>
                                    <p:animScale>
                                      <p:cBhvr>
                                        <p:cTn id="130" dur="13">
                                          <p:stCondLst>
                                            <p:cond delay="656"/>
                                          </p:stCondLst>
                                        </p:cTn>
                                        <p:tgtEl>
                                          <p:spTgt spid="18"/>
                                        </p:tgtEl>
                                      </p:cBhvr>
                                      <p:to x="100000" y="80000"/>
                                    </p:animScale>
                                    <p:animScale>
                                      <p:cBhvr>
                                        <p:cTn id="131" dur="83" decel="50000">
                                          <p:stCondLst>
                                            <p:cond delay="669"/>
                                          </p:stCondLst>
                                        </p:cTn>
                                        <p:tgtEl>
                                          <p:spTgt spid="18"/>
                                        </p:tgtEl>
                                      </p:cBhvr>
                                      <p:to x="100000" y="100000"/>
                                    </p:animScale>
                                    <p:animScale>
                                      <p:cBhvr>
                                        <p:cTn id="132" dur="13">
                                          <p:stCondLst>
                                            <p:cond delay="821"/>
                                          </p:stCondLst>
                                        </p:cTn>
                                        <p:tgtEl>
                                          <p:spTgt spid="18"/>
                                        </p:tgtEl>
                                      </p:cBhvr>
                                      <p:to x="100000" y="90000"/>
                                    </p:animScale>
                                    <p:animScale>
                                      <p:cBhvr>
                                        <p:cTn id="133" dur="83" decel="50000">
                                          <p:stCondLst>
                                            <p:cond delay="834"/>
                                          </p:stCondLst>
                                        </p:cTn>
                                        <p:tgtEl>
                                          <p:spTgt spid="18"/>
                                        </p:tgtEl>
                                      </p:cBhvr>
                                      <p:to x="100000" y="100000"/>
                                    </p:animScale>
                                    <p:animScale>
                                      <p:cBhvr>
                                        <p:cTn id="134" dur="13">
                                          <p:stCondLst>
                                            <p:cond delay="904"/>
                                          </p:stCondLst>
                                        </p:cTn>
                                        <p:tgtEl>
                                          <p:spTgt spid="18"/>
                                        </p:tgtEl>
                                      </p:cBhvr>
                                      <p:to x="100000" y="95000"/>
                                    </p:animScale>
                                    <p:animScale>
                                      <p:cBhvr>
                                        <p:cTn id="135" dur="83" decel="50000">
                                          <p:stCondLst>
                                            <p:cond delay="917"/>
                                          </p:stCondLst>
                                        </p:cTn>
                                        <p:tgtEl>
                                          <p:spTgt spid="18"/>
                                        </p:tgtEl>
                                      </p:cBhvr>
                                      <p:to x="100000" y="100000"/>
                                    </p:animScale>
                                  </p:childTnLst>
                                </p:cTn>
                              </p:par>
                            </p:childTnLst>
                          </p:cTn>
                        </p:par>
                        <p:par>
                          <p:cTn id="136" fill="hold">
                            <p:stCondLst>
                              <p:cond delay="4000"/>
                            </p:stCondLst>
                            <p:childTnLst>
                              <p:par>
                                <p:cTn id="137" presetID="26" presetClass="entr" presetSubtype="0" fill="hold" nodeType="afterEffect">
                                  <p:stCondLst>
                                    <p:cond delay="0"/>
                                  </p:stCondLst>
                                  <p:childTnLst>
                                    <p:set>
                                      <p:cBhvr>
                                        <p:cTn id="138" dur="1" fill="hold">
                                          <p:stCondLst>
                                            <p:cond delay="0"/>
                                          </p:stCondLst>
                                        </p:cTn>
                                        <p:tgtEl>
                                          <p:spTgt spid="13"/>
                                        </p:tgtEl>
                                        <p:attrNameLst>
                                          <p:attrName>style.visibility</p:attrName>
                                        </p:attrNameLst>
                                      </p:cBhvr>
                                      <p:to>
                                        <p:strVal val="visible"/>
                                      </p:to>
                                    </p:set>
                                    <p:animEffect transition="in" filter="wipe(down)">
                                      <p:cBhvr>
                                        <p:cTn id="139" dur="290">
                                          <p:stCondLst>
                                            <p:cond delay="0"/>
                                          </p:stCondLst>
                                        </p:cTn>
                                        <p:tgtEl>
                                          <p:spTgt spid="13"/>
                                        </p:tgtEl>
                                      </p:cBhvr>
                                    </p:animEffect>
                                    <p:anim calcmode="lin" valueType="num">
                                      <p:cBhvr>
                                        <p:cTn id="140"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1"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2"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43"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44"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45" dur="13">
                                          <p:stCondLst>
                                            <p:cond delay="325"/>
                                          </p:stCondLst>
                                        </p:cTn>
                                        <p:tgtEl>
                                          <p:spTgt spid="13"/>
                                        </p:tgtEl>
                                      </p:cBhvr>
                                      <p:to x="100000" y="60000"/>
                                    </p:animScale>
                                    <p:animScale>
                                      <p:cBhvr>
                                        <p:cTn id="146" dur="83" decel="50000">
                                          <p:stCondLst>
                                            <p:cond delay="338"/>
                                          </p:stCondLst>
                                        </p:cTn>
                                        <p:tgtEl>
                                          <p:spTgt spid="13"/>
                                        </p:tgtEl>
                                      </p:cBhvr>
                                      <p:to x="100000" y="100000"/>
                                    </p:animScale>
                                    <p:animScale>
                                      <p:cBhvr>
                                        <p:cTn id="147" dur="13">
                                          <p:stCondLst>
                                            <p:cond delay="656"/>
                                          </p:stCondLst>
                                        </p:cTn>
                                        <p:tgtEl>
                                          <p:spTgt spid="13"/>
                                        </p:tgtEl>
                                      </p:cBhvr>
                                      <p:to x="100000" y="80000"/>
                                    </p:animScale>
                                    <p:animScale>
                                      <p:cBhvr>
                                        <p:cTn id="148" dur="83" decel="50000">
                                          <p:stCondLst>
                                            <p:cond delay="669"/>
                                          </p:stCondLst>
                                        </p:cTn>
                                        <p:tgtEl>
                                          <p:spTgt spid="13"/>
                                        </p:tgtEl>
                                      </p:cBhvr>
                                      <p:to x="100000" y="100000"/>
                                    </p:animScale>
                                    <p:animScale>
                                      <p:cBhvr>
                                        <p:cTn id="149" dur="13">
                                          <p:stCondLst>
                                            <p:cond delay="821"/>
                                          </p:stCondLst>
                                        </p:cTn>
                                        <p:tgtEl>
                                          <p:spTgt spid="13"/>
                                        </p:tgtEl>
                                      </p:cBhvr>
                                      <p:to x="100000" y="90000"/>
                                    </p:animScale>
                                    <p:animScale>
                                      <p:cBhvr>
                                        <p:cTn id="150" dur="83" decel="50000">
                                          <p:stCondLst>
                                            <p:cond delay="834"/>
                                          </p:stCondLst>
                                        </p:cTn>
                                        <p:tgtEl>
                                          <p:spTgt spid="13"/>
                                        </p:tgtEl>
                                      </p:cBhvr>
                                      <p:to x="100000" y="100000"/>
                                    </p:animScale>
                                    <p:animScale>
                                      <p:cBhvr>
                                        <p:cTn id="151" dur="13">
                                          <p:stCondLst>
                                            <p:cond delay="904"/>
                                          </p:stCondLst>
                                        </p:cTn>
                                        <p:tgtEl>
                                          <p:spTgt spid="13"/>
                                        </p:tgtEl>
                                      </p:cBhvr>
                                      <p:to x="100000" y="95000"/>
                                    </p:animScale>
                                    <p:animScale>
                                      <p:cBhvr>
                                        <p:cTn id="152" dur="83" decel="50000">
                                          <p:stCondLst>
                                            <p:cond delay="917"/>
                                          </p:stCondLst>
                                        </p:cTn>
                                        <p:tgtEl>
                                          <p:spTgt spid="13"/>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0"/>
                                        </p:tgtEl>
                                        <p:attrNameLst>
                                          <p:attrName>style.visibility</p:attrName>
                                        </p:attrNameLst>
                                      </p:cBhvr>
                                      <p:to>
                                        <p:strVal val="visible"/>
                                      </p:to>
                                    </p:set>
                                    <p:animEffect transition="in" filter="wipe(down)">
                                      <p:cBhvr>
                                        <p:cTn id="155" dur="290">
                                          <p:stCondLst>
                                            <p:cond delay="0"/>
                                          </p:stCondLst>
                                        </p:cTn>
                                        <p:tgtEl>
                                          <p:spTgt spid="20"/>
                                        </p:tgtEl>
                                      </p:cBhvr>
                                    </p:animEffect>
                                    <p:anim calcmode="lin" valueType="num">
                                      <p:cBhvr>
                                        <p:cTn id="156"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57"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8"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159"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160"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161" dur="13">
                                          <p:stCondLst>
                                            <p:cond delay="325"/>
                                          </p:stCondLst>
                                        </p:cTn>
                                        <p:tgtEl>
                                          <p:spTgt spid="20"/>
                                        </p:tgtEl>
                                      </p:cBhvr>
                                      <p:to x="100000" y="60000"/>
                                    </p:animScale>
                                    <p:animScale>
                                      <p:cBhvr>
                                        <p:cTn id="162" dur="83" decel="50000">
                                          <p:stCondLst>
                                            <p:cond delay="338"/>
                                          </p:stCondLst>
                                        </p:cTn>
                                        <p:tgtEl>
                                          <p:spTgt spid="20"/>
                                        </p:tgtEl>
                                      </p:cBhvr>
                                      <p:to x="100000" y="100000"/>
                                    </p:animScale>
                                    <p:animScale>
                                      <p:cBhvr>
                                        <p:cTn id="163" dur="13">
                                          <p:stCondLst>
                                            <p:cond delay="656"/>
                                          </p:stCondLst>
                                        </p:cTn>
                                        <p:tgtEl>
                                          <p:spTgt spid="20"/>
                                        </p:tgtEl>
                                      </p:cBhvr>
                                      <p:to x="100000" y="80000"/>
                                    </p:animScale>
                                    <p:animScale>
                                      <p:cBhvr>
                                        <p:cTn id="164" dur="83" decel="50000">
                                          <p:stCondLst>
                                            <p:cond delay="669"/>
                                          </p:stCondLst>
                                        </p:cTn>
                                        <p:tgtEl>
                                          <p:spTgt spid="20"/>
                                        </p:tgtEl>
                                      </p:cBhvr>
                                      <p:to x="100000" y="100000"/>
                                    </p:animScale>
                                    <p:animScale>
                                      <p:cBhvr>
                                        <p:cTn id="165" dur="13">
                                          <p:stCondLst>
                                            <p:cond delay="821"/>
                                          </p:stCondLst>
                                        </p:cTn>
                                        <p:tgtEl>
                                          <p:spTgt spid="20"/>
                                        </p:tgtEl>
                                      </p:cBhvr>
                                      <p:to x="100000" y="90000"/>
                                    </p:animScale>
                                    <p:animScale>
                                      <p:cBhvr>
                                        <p:cTn id="166" dur="83" decel="50000">
                                          <p:stCondLst>
                                            <p:cond delay="834"/>
                                          </p:stCondLst>
                                        </p:cTn>
                                        <p:tgtEl>
                                          <p:spTgt spid="20"/>
                                        </p:tgtEl>
                                      </p:cBhvr>
                                      <p:to x="100000" y="100000"/>
                                    </p:animScale>
                                    <p:animScale>
                                      <p:cBhvr>
                                        <p:cTn id="167" dur="13">
                                          <p:stCondLst>
                                            <p:cond delay="904"/>
                                          </p:stCondLst>
                                        </p:cTn>
                                        <p:tgtEl>
                                          <p:spTgt spid="20"/>
                                        </p:tgtEl>
                                      </p:cBhvr>
                                      <p:to x="100000" y="95000"/>
                                    </p:animScale>
                                    <p:animScale>
                                      <p:cBhvr>
                                        <p:cTn id="168" dur="83" decel="50000">
                                          <p:stCondLst>
                                            <p:cond delay="917"/>
                                          </p:stCondLst>
                                        </p:cTn>
                                        <p:tgtEl>
                                          <p:spTgt spid="20"/>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203"/>
                                        </p:tgtEl>
                                        <p:attrNameLst>
                                          <p:attrName>style.visibility</p:attrName>
                                        </p:attrNameLst>
                                      </p:cBhvr>
                                      <p:to>
                                        <p:strVal val="visible"/>
                                      </p:to>
                                    </p:set>
                                    <p:animEffect transition="in" filter="wipe(down)">
                                      <p:cBhvr>
                                        <p:cTn id="171" dur="290">
                                          <p:stCondLst>
                                            <p:cond delay="0"/>
                                          </p:stCondLst>
                                        </p:cTn>
                                        <p:tgtEl>
                                          <p:spTgt spid="203"/>
                                        </p:tgtEl>
                                      </p:cBhvr>
                                    </p:animEffect>
                                    <p:anim calcmode="lin" valueType="num">
                                      <p:cBhvr>
                                        <p:cTn id="172" dur="911" tmFilter="0,0; 0.14,0.36; 0.43,0.73; 0.71,0.91; 1.0,1.0">
                                          <p:stCondLst>
                                            <p:cond delay="0"/>
                                          </p:stCondLst>
                                        </p:cTn>
                                        <p:tgtEl>
                                          <p:spTgt spid="203"/>
                                        </p:tgtEl>
                                        <p:attrNameLst>
                                          <p:attrName>ppt_x</p:attrName>
                                        </p:attrNameLst>
                                      </p:cBhvr>
                                      <p:tavLst>
                                        <p:tav tm="0">
                                          <p:val>
                                            <p:strVal val="#ppt_x-0.25"/>
                                          </p:val>
                                        </p:tav>
                                        <p:tav tm="100000">
                                          <p:val>
                                            <p:strVal val="#ppt_x"/>
                                          </p:val>
                                        </p:tav>
                                      </p:tavLst>
                                    </p:anim>
                                    <p:anim calcmode="lin" valueType="num">
                                      <p:cBhvr>
                                        <p:cTn id="173" dur="332" tmFilter="0.0,0.0; 0.25,0.07; 0.50,0.2; 0.75,0.467; 1.0,1.0">
                                          <p:stCondLst>
                                            <p:cond delay="0"/>
                                          </p:stCondLst>
                                        </p:cTn>
                                        <p:tgtEl>
                                          <p:spTgt spid="203"/>
                                        </p:tgtEl>
                                        <p:attrNameLst>
                                          <p:attrName>ppt_y</p:attrName>
                                        </p:attrNameLst>
                                      </p:cBhvr>
                                      <p:tavLst>
                                        <p:tav tm="0" fmla="#ppt_y-sin(pi*$)/3">
                                          <p:val>
                                            <p:fltVal val="0.5"/>
                                          </p:val>
                                        </p:tav>
                                        <p:tav tm="100000">
                                          <p:val>
                                            <p:fltVal val="1"/>
                                          </p:val>
                                        </p:tav>
                                      </p:tavLst>
                                    </p:anim>
                                    <p:anim calcmode="lin" valueType="num">
                                      <p:cBhvr>
                                        <p:cTn id="174" dur="332" tmFilter="0, 0; 0.125,0.2665; 0.25,0.4; 0.375,0.465; 0.5,0.5;  0.625,0.535; 0.75,0.6; 0.875,0.7335; 1,1">
                                          <p:stCondLst>
                                            <p:cond delay="332"/>
                                          </p:stCondLst>
                                        </p:cTn>
                                        <p:tgtEl>
                                          <p:spTgt spid="203"/>
                                        </p:tgtEl>
                                        <p:attrNameLst>
                                          <p:attrName>ppt_y</p:attrName>
                                        </p:attrNameLst>
                                      </p:cBhvr>
                                      <p:tavLst>
                                        <p:tav tm="0" fmla="#ppt_y-sin(pi*$)/9">
                                          <p:val>
                                            <p:fltVal val="0"/>
                                          </p:val>
                                        </p:tav>
                                        <p:tav tm="100000">
                                          <p:val>
                                            <p:fltVal val="1"/>
                                          </p:val>
                                        </p:tav>
                                      </p:tavLst>
                                    </p:anim>
                                    <p:anim calcmode="lin" valueType="num">
                                      <p:cBhvr>
                                        <p:cTn id="175" dur="166" tmFilter="0, 0; 0.125,0.2665; 0.25,0.4; 0.375,0.465; 0.5,0.5;  0.625,0.535; 0.75,0.6; 0.875,0.7335; 1,1">
                                          <p:stCondLst>
                                            <p:cond delay="662"/>
                                          </p:stCondLst>
                                        </p:cTn>
                                        <p:tgtEl>
                                          <p:spTgt spid="203"/>
                                        </p:tgtEl>
                                        <p:attrNameLst>
                                          <p:attrName>ppt_y</p:attrName>
                                        </p:attrNameLst>
                                      </p:cBhvr>
                                      <p:tavLst>
                                        <p:tav tm="0" fmla="#ppt_y-sin(pi*$)/27">
                                          <p:val>
                                            <p:fltVal val="0"/>
                                          </p:val>
                                        </p:tav>
                                        <p:tav tm="100000">
                                          <p:val>
                                            <p:fltVal val="1"/>
                                          </p:val>
                                        </p:tav>
                                      </p:tavLst>
                                    </p:anim>
                                    <p:anim calcmode="lin" valueType="num">
                                      <p:cBhvr>
                                        <p:cTn id="176" dur="82" tmFilter="0, 0; 0.125,0.2665; 0.25,0.4; 0.375,0.465; 0.5,0.5;  0.625,0.535; 0.75,0.6; 0.875,0.7335; 1,1">
                                          <p:stCondLst>
                                            <p:cond delay="828"/>
                                          </p:stCondLst>
                                        </p:cTn>
                                        <p:tgtEl>
                                          <p:spTgt spid="203"/>
                                        </p:tgtEl>
                                        <p:attrNameLst>
                                          <p:attrName>ppt_y</p:attrName>
                                        </p:attrNameLst>
                                      </p:cBhvr>
                                      <p:tavLst>
                                        <p:tav tm="0" fmla="#ppt_y-sin(pi*$)/81">
                                          <p:val>
                                            <p:fltVal val="0"/>
                                          </p:val>
                                        </p:tav>
                                        <p:tav tm="100000">
                                          <p:val>
                                            <p:fltVal val="1"/>
                                          </p:val>
                                        </p:tav>
                                      </p:tavLst>
                                    </p:anim>
                                    <p:animScale>
                                      <p:cBhvr>
                                        <p:cTn id="177" dur="13">
                                          <p:stCondLst>
                                            <p:cond delay="325"/>
                                          </p:stCondLst>
                                        </p:cTn>
                                        <p:tgtEl>
                                          <p:spTgt spid="203"/>
                                        </p:tgtEl>
                                      </p:cBhvr>
                                      <p:to x="100000" y="60000"/>
                                    </p:animScale>
                                    <p:animScale>
                                      <p:cBhvr>
                                        <p:cTn id="178" dur="83" decel="50000">
                                          <p:stCondLst>
                                            <p:cond delay="338"/>
                                          </p:stCondLst>
                                        </p:cTn>
                                        <p:tgtEl>
                                          <p:spTgt spid="203"/>
                                        </p:tgtEl>
                                      </p:cBhvr>
                                      <p:to x="100000" y="100000"/>
                                    </p:animScale>
                                    <p:animScale>
                                      <p:cBhvr>
                                        <p:cTn id="179" dur="13">
                                          <p:stCondLst>
                                            <p:cond delay="656"/>
                                          </p:stCondLst>
                                        </p:cTn>
                                        <p:tgtEl>
                                          <p:spTgt spid="203"/>
                                        </p:tgtEl>
                                      </p:cBhvr>
                                      <p:to x="100000" y="80000"/>
                                    </p:animScale>
                                    <p:animScale>
                                      <p:cBhvr>
                                        <p:cTn id="180" dur="83" decel="50000">
                                          <p:stCondLst>
                                            <p:cond delay="669"/>
                                          </p:stCondLst>
                                        </p:cTn>
                                        <p:tgtEl>
                                          <p:spTgt spid="203"/>
                                        </p:tgtEl>
                                      </p:cBhvr>
                                      <p:to x="100000" y="100000"/>
                                    </p:animScale>
                                    <p:animScale>
                                      <p:cBhvr>
                                        <p:cTn id="181" dur="13">
                                          <p:stCondLst>
                                            <p:cond delay="821"/>
                                          </p:stCondLst>
                                        </p:cTn>
                                        <p:tgtEl>
                                          <p:spTgt spid="203"/>
                                        </p:tgtEl>
                                      </p:cBhvr>
                                      <p:to x="100000" y="90000"/>
                                    </p:animScale>
                                    <p:animScale>
                                      <p:cBhvr>
                                        <p:cTn id="182" dur="83" decel="50000">
                                          <p:stCondLst>
                                            <p:cond delay="834"/>
                                          </p:stCondLst>
                                        </p:cTn>
                                        <p:tgtEl>
                                          <p:spTgt spid="203"/>
                                        </p:tgtEl>
                                      </p:cBhvr>
                                      <p:to x="100000" y="100000"/>
                                    </p:animScale>
                                    <p:animScale>
                                      <p:cBhvr>
                                        <p:cTn id="183" dur="13">
                                          <p:stCondLst>
                                            <p:cond delay="904"/>
                                          </p:stCondLst>
                                        </p:cTn>
                                        <p:tgtEl>
                                          <p:spTgt spid="203"/>
                                        </p:tgtEl>
                                      </p:cBhvr>
                                      <p:to x="100000" y="95000"/>
                                    </p:animScale>
                                    <p:animScale>
                                      <p:cBhvr>
                                        <p:cTn id="184" dur="83" decel="50000">
                                          <p:stCondLst>
                                            <p:cond delay="917"/>
                                          </p:stCondLst>
                                        </p:cTn>
                                        <p:tgtEl>
                                          <p:spTgt spid="203"/>
                                        </p:tgtEl>
                                      </p:cBhvr>
                                      <p:to x="100000" y="100000"/>
                                    </p:animScale>
                                  </p:childTnLst>
                                </p:cTn>
                              </p:par>
                            </p:childTnLst>
                          </p:cTn>
                        </p:par>
                        <p:par>
                          <p:cTn id="185" fill="hold">
                            <p:stCondLst>
                              <p:cond delay="5000"/>
                            </p:stCondLst>
                            <p:childTnLst>
                              <p:par>
                                <p:cTn id="186" presetID="26" presetClass="entr" presetSubtype="0" fill="hold" nodeType="afterEffect">
                                  <p:stCondLst>
                                    <p:cond delay="0"/>
                                  </p:stCondLst>
                                  <p:childTnLst>
                                    <p:set>
                                      <p:cBhvr>
                                        <p:cTn id="187" dur="1" fill="hold">
                                          <p:stCondLst>
                                            <p:cond delay="0"/>
                                          </p:stCondLst>
                                        </p:cTn>
                                        <p:tgtEl>
                                          <p:spTgt spid="12"/>
                                        </p:tgtEl>
                                        <p:attrNameLst>
                                          <p:attrName>style.visibility</p:attrName>
                                        </p:attrNameLst>
                                      </p:cBhvr>
                                      <p:to>
                                        <p:strVal val="visible"/>
                                      </p:to>
                                    </p:set>
                                    <p:animEffect transition="in" filter="wipe(down)">
                                      <p:cBhvr>
                                        <p:cTn id="188" dur="290">
                                          <p:stCondLst>
                                            <p:cond delay="0"/>
                                          </p:stCondLst>
                                        </p:cTn>
                                        <p:tgtEl>
                                          <p:spTgt spid="12"/>
                                        </p:tgtEl>
                                      </p:cBhvr>
                                    </p:animEffect>
                                    <p:anim calcmode="lin" valueType="num">
                                      <p:cBhvr>
                                        <p:cTn id="189"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0"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1"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92"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93"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94" dur="13">
                                          <p:stCondLst>
                                            <p:cond delay="325"/>
                                          </p:stCondLst>
                                        </p:cTn>
                                        <p:tgtEl>
                                          <p:spTgt spid="12"/>
                                        </p:tgtEl>
                                      </p:cBhvr>
                                      <p:to x="100000" y="60000"/>
                                    </p:animScale>
                                    <p:animScale>
                                      <p:cBhvr>
                                        <p:cTn id="195" dur="83" decel="50000">
                                          <p:stCondLst>
                                            <p:cond delay="338"/>
                                          </p:stCondLst>
                                        </p:cTn>
                                        <p:tgtEl>
                                          <p:spTgt spid="12"/>
                                        </p:tgtEl>
                                      </p:cBhvr>
                                      <p:to x="100000" y="100000"/>
                                    </p:animScale>
                                    <p:animScale>
                                      <p:cBhvr>
                                        <p:cTn id="196" dur="13">
                                          <p:stCondLst>
                                            <p:cond delay="656"/>
                                          </p:stCondLst>
                                        </p:cTn>
                                        <p:tgtEl>
                                          <p:spTgt spid="12"/>
                                        </p:tgtEl>
                                      </p:cBhvr>
                                      <p:to x="100000" y="80000"/>
                                    </p:animScale>
                                    <p:animScale>
                                      <p:cBhvr>
                                        <p:cTn id="197" dur="83" decel="50000">
                                          <p:stCondLst>
                                            <p:cond delay="669"/>
                                          </p:stCondLst>
                                        </p:cTn>
                                        <p:tgtEl>
                                          <p:spTgt spid="12"/>
                                        </p:tgtEl>
                                      </p:cBhvr>
                                      <p:to x="100000" y="100000"/>
                                    </p:animScale>
                                    <p:animScale>
                                      <p:cBhvr>
                                        <p:cTn id="198" dur="13">
                                          <p:stCondLst>
                                            <p:cond delay="821"/>
                                          </p:stCondLst>
                                        </p:cTn>
                                        <p:tgtEl>
                                          <p:spTgt spid="12"/>
                                        </p:tgtEl>
                                      </p:cBhvr>
                                      <p:to x="100000" y="90000"/>
                                    </p:animScale>
                                    <p:animScale>
                                      <p:cBhvr>
                                        <p:cTn id="199" dur="83" decel="50000">
                                          <p:stCondLst>
                                            <p:cond delay="834"/>
                                          </p:stCondLst>
                                        </p:cTn>
                                        <p:tgtEl>
                                          <p:spTgt spid="12"/>
                                        </p:tgtEl>
                                      </p:cBhvr>
                                      <p:to x="100000" y="100000"/>
                                    </p:animScale>
                                    <p:animScale>
                                      <p:cBhvr>
                                        <p:cTn id="200" dur="13">
                                          <p:stCondLst>
                                            <p:cond delay="904"/>
                                          </p:stCondLst>
                                        </p:cTn>
                                        <p:tgtEl>
                                          <p:spTgt spid="12"/>
                                        </p:tgtEl>
                                      </p:cBhvr>
                                      <p:to x="100000" y="95000"/>
                                    </p:animScale>
                                    <p:animScale>
                                      <p:cBhvr>
                                        <p:cTn id="201" dur="83" decel="50000">
                                          <p:stCondLst>
                                            <p:cond delay="917"/>
                                          </p:stCondLst>
                                        </p:cTn>
                                        <p:tgtEl>
                                          <p:spTgt spid="12"/>
                                        </p:tgtEl>
                                      </p:cBhvr>
                                      <p:to x="100000" y="100000"/>
                                    </p:animScale>
                                  </p:childTnLst>
                                </p:cTn>
                              </p:par>
                              <p:par>
                                <p:cTn id="202" presetID="26" presetClass="entr" presetSubtype="0" fill="hold" grpId="0" nodeType="withEffect">
                                  <p:stCondLst>
                                    <p:cond delay="0"/>
                                  </p:stCondLst>
                                  <p:childTnLst>
                                    <p:set>
                                      <p:cBhvr>
                                        <p:cTn id="203" dur="1" fill="hold">
                                          <p:stCondLst>
                                            <p:cond delay="0"/>
                                          </p:stCondLst>
                                        </p:cTn>
                                        <p:tgtEl>
                                          <p:spTgt spid="15"/>
                                        </p:tgtEl>
                                        <p:attrNameLst>
                                          <p:attrName>style.visibility</p:attrName>
                                        </p:attrNameLst>
                                      </p:cBhvr>
                                      <p:to>
                                        <p:strVal val="visible"/>
                                      </p:to>
                                    </p:set>
                                    <p:animEffect transition="in" filter="wipe(down)">
                                      <p:cBhvr>
                                        <p:cTn id="204" dur="290">
                                          <p:stCondLst>
                                            <p:cond delay="0"/>
                                          </p:stCondLst>
                                        </p:cTn>
                                        <p:tgtEl>
                                          <p:spTgt spid="15"/>
                                        </p:tgtEl>
                                      </p:cBhvr>
                                    </p:animEffect>
                                    <p:anim calcmode="lin" valueType="num">
                                      <p:cBhvr>
                                        <p:cTn id="205"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6"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7"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208"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209"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210" dur="13">
                                          <p:stCondLst>
                                            <p:cond delay="325"/>
                                          </p:stCondLst>
                                        </p:cTn>
                                        <p:tgtEl>
                                          <p:spTgt spid="15"/>
                                        </p:tgtEl>
                                      </p:cBhvr>
                                      <p:to x="100000" y="60000"/>
                                    </p:animScale>
                                    <p:animScale>
                                      <p:cBhvr>
                                        <p:cTn id="211" dur="83" decel="50000">
                                          <p:stCondLst>
                                            <p:cond delay="338"/>
                                          </p:stCondLst>
                                        </p:cTn>
                                        <p:tgtEl>
                                          <p:spTgt spid="15"/>
                                        </p:tgtEl>
                                      </p:cBhvr>
                                      <p:to x="100000" y="100000"/>
                                    </p:animScale>
                                    <p:animScale>
                                      <p:cBhvr>
                                        <p:cTn id="212" dur="13">
                                          <p:stCondLst>
                                            <p:cond delay="656"/>
                                          </p:stCondLst>
                                        </p:cTn>
                                        <p:tgtEl>
                                          <p:spTgt spid="15"/>
                                        </p:tgtEl>
                                      </p:cBhvr>
                                      <p:to x="100000" y="80000"/>
                                    </p:animScale>
                                    <p:animScale>
                                      <p:cBhvr>
                                        <p:cTn id="213" dur="83" decel="50000">
                                          <p:stCondLst>
                                            <p:cond delay="669"/>
                                          </p:stCondLst>
                                        </p:cTn>
                                        <p:tgtEl>
                                          <p:spTgt spid="15"/>
                                        </p:tgtEl>
                                      </p:cBhvr>
                                      <p:to x="100000" y="100000"/>
                                    </p:animScale>
                                    <p:animScale>
                                      <p:cBhvr>
                                        <p:cTn id="214" dur="13">
                                          <p:stCondLst>
                                            <p:cond delay="821"/>
                                          </p:stCondLst>
                                        </p:cTn>
                                        <p:tgtEl>
                                          <p:spTgt spid="15"/>
                                        </p:tgtEl>
                                      </p:cBhvr>
                                      <p:to x="100000" y="90000"/>
                                    </p:animScale>
                                    <p:animScale>
                                      <p:cBhvr>
                                        <p:cTn id="215" dur="83" decel="50000">
                                          <p:stCondLst>
                                            <p:cond delay="834"/>
                                          </p:stCondLst>
                                        </p:cTn>
                                        <p:tgtEl>
                                          <p:spTgt spid="15"/>
                                        </p:tgtEl>
                                      </p:cBhvr>
                                      <p:to x="100000" y="100000"/>
                                    </p:animScale>
                                    <p:animScale>
                                      <p:cBhvr>
                                        <p:cTn id="216" dur="13">
                                          <p:stCondLst>
                                            <p:cond delay="904"/>
                                          </p:stCondLst>
                                        </p:cTn>
                                        <p:tgtEl>
                                          <p:spTgt spid="15"/>
                                        </p:tgtEl>
                                      </p:cBhvr>
                                      <p:to x="100000" y="95000"/>
                                    </p:animScale>
                                    <p:animScale>
                                      <p:cBhvr>
                                        <p:cTn id="217" dur="83" decel="50000">
                                          <p:stCondLst>
                                            <p:cond delay="917"/>
                                          </p:stCondLst>
                                        </p:cTn>
                                        <p:tgtEl>
                                          <p:spTgt spid="15"/>
                                        </p:tgtEl>
                                      </p:cBhvr>
                                      <p:to x="100000" y="100000"/>
                                    </p:animScale>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visible"/>
                                      </p:to>
                                    </p:set>
                                    <p:animEffect transition="in" filter="fade">
                                      <p:cBhvr>
                                        <p:cTn id="2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P spid="15" grpId="0"/>
      <p:bldP spid="16" grpId="0"/>
      <p:bldP spid="17" grpId="0"/>
      <p:bldP spid="18" grpId="0"/>
      <p:bldP spid="19" grpId="0"/>
      <p:bldP spid="20" grpId="0"/>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86341" y="-3346"/>
            <a:ext cx="9516681" cy="6864691"/>
          </a:xfrm>
          <a:prstGeom prst="rect">
            <a:avLst/>
          </a:prstGeom>
        </p:spPr>
      </p:pic>
      <p:pic>
        <p:nvPicPr>
          <p:cNvPr id="3" name="Immagine 2"/>
          <p:cNvPicPr>
            <a:picLocks noChangeAspect="1"/>
          </p:cNvPicPr>
          <p:nvPr/>
        </p:nvPicPr>
        <p:blipFill>
          <a:blip r:embed="rId4"/>
          <a:stretch>
            <a:fillRect/>
          </a:stretch>
        </p:blipFill>
        <p:spPr>
          <a:xfrm>
            <a:off x="1761028" y="3042919"/>
            <a:ext cx="5621941" cy="4055289"/>
          </a:xfrm>
          <a:prstGeom prst="rect">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sp>
        <p:nvSpPr>
          <p:cNvPr id="59" name="Figura a mano libera 58"/>
          <p:cNvSpPr/>
          <p:nvPr/>
        </p:nvSpPr>
        <p:spPr>
          <a:xfrm>
            <a:off x="901787" y="430039"/>
            <a:ext cx="8234479" cy="6327182"/>
          </a:xfrm>
          <a:custGeom>
            <a:avLst/>
            <a:gdLst>
              <a:gd name="connsiteX0" fmla="*/ 2716281 w 7198428"/>
              <a:gd name="connsiteY0" fmla="*/ 290821 h 6318876"/>
              <a:gd name="connsiteX1" fmla="*/ 4717801 w 7198428"/>
              <a:gd name="connsiteY1" fmla="*/ 6341 h 6318876"/>
              <a:gd name="connsiteX2" fmla="*/ 6983481 w 7198428"/>
              <a:gd name="connsiteY2" fmla="*/ 422901 h 6318876"/>
              <a:gd name="connsiteX3" fmla="*/ 7125721 w 7198428"/>
              <a:gd name="connsiteY3" fmla="*/ 2515861 h 6318876"/>
              <a:gd name="connsiteX4" fmla="*/ 7166361 w 7198428"/>
              <a:gd name="connsiteY4" fmla="*/ 4009381 h 6318876"/>
              <a:gd name="connsiteX5" fmla="*/ 6709161 w 7198428"/>
              <a:gd name="connsiteY5" fmla="*/ 5594341 h 6318876"/>
              <a:gd name="connsiteX6" fmla="*/ 5784601 w 7198428"/>
              <a:gd name="connsiteY6" fmla="*/ 6224261 h 6318876"/>
              <a:gd name="connsiteX7" fmla="*/ 1812041 w 7198428"/>
              <a:gd name="connsiteY7" fmla="*/ 6102341 h 6318876"/>
              <a:gd name="connsiteX8" fmla="*/ 196601 w 7198428"/>
              <a:gd name="connsiteY8" fmla="*/ 4243061 h 6318876"/>
              <a:gd name="connsiteX9" fmla="*/ 308361 w 7198428"/>
              <a:gd name="connsiteY9" fmla="*/ 1713221 h 6318876"/>
              <a:gd name="connsiteX10" fmla="*/ 2716281 w 7198428"/>
              <a:gd name="connsiteY10" fmla="*/ 290821 h 6318876"/>
              <a:gd name="connsiteX0" fmla="*/ 2716281 w 7198428"/>
              <a:gd name="connsiteY0" fmla="*/ 290821 h 6341094"/>
              <a:gd name="connsiteX1" fmla="*/ 4717801 w 7198428"/>
              <a:gd name="connsiteY1" fmla="*/ 6341 h 6341094"/>
              <a:gd name="connsiteX2" fmla="*/ 6983481 w 7198428"/>
              <a:gd name="connsiteY2" fmla="*/ 422901 h 6341094"/>
              <a:gd name="connsiteX3" fmla="*/ 7125721 w 7198428"/>
              <a:gd name="connsiteY3" fmla="*/ 2515861 h 6341094"/>
              <a:gd name="connsiteX4" fmla="*/ 7166361 w 7198428"/>
              <a:gd name="connsiteY4" fmla="*/ 4009381 h 6341094"/>
              <a:gd name="connsiteX5" fmla="*/ 6841241 w 7198428"/>
              <a:gd name="connsiteY5" fmla="*/ 5248901 h 6341094"/>
              <a:gd name="connsiteX6" fmla="*/ 5784601 w 7198428"/>
              <a:gd name="connsiteY6" fmla="*/ 6224261 h 6341094"/>
              <a:gd name="connsiteX7" fmla="*/ 1812041 w 7198428"/>
              <a:gd name="connsiteY7" fmla="*/ 6102341 h 6341094"/>
              <a:gd name="connsiteX8" fmla="*/ 196601 w 7198428"/>
              <a:gd name="connsiteY8" fmla="*/ 4243061 h 6341094"/>
              <a:gd name="connsiteX9" fmla="*/ 308361 w 7198428"/>
              <a:gd name="connsiteY9" fmla="*/ 1713221 h 6341094"/>
              <a:gd name="connsiteX10" fmla="*/ 2716281 w 7198428"/>
              <a:gd name="connsiteY10" fmla="*/ 290821 h 6341094"/>
              <a:gd name="connsiteX0" fmla="*/ 2716281 w 7198428"/>
              <a:gd name="connsiteY0" fmla="*/ 290821 h 6244879"/>
              <a:gd name="connsiteX1" fmla="*/ 4717801 w 7198428"/>
              <a:gd name="connsiteY1" fmla="*/ 6341 h 6244879"/>
              <a:gd name="connsiteX2" fmla="*/ 6983481 w 7198428"/>
              <a:gd name="connsiteY2" fmla="*/ 422901 h 6244879"/>
              <a:gd name="connsiteX3" fmla="*/ 7125721 w 7198428"/>
              <a:gd name="connsiteY3" fmla="*/ 2515861 h 6244879"/>
              <a:gd name="connsiteX4" fmla="*/ 7166361 w 7198428"/>
              <a:gd name="connsiteY4" fmla="*/ 4009381 h 6244879"/>
              <a:gd name="connsiteX5" fmla="*/ 6841241 w 7198428"/>
              <a:gd name="connsiteY5" fmla="*/ 5248901 h 6244879"/>
              <a:gd name="connsiteX6" fmla="*/ 5642361 w 7198428"/>
              <a:gd name="connsiteY6" fmla="*/ 6021061 h 6244879"/>
              <a:gd name="connsiteX7" fmla="*/ 1812041 w 7198428"/>
              <a:gd name="connsiteY7" fmla="*/ 6102341 h 6244879"/>
              <a:gd name="connsiteX8" fmla="*/ 196601 w 7198428"/>
              <a:gd name="connsiteY8" fmla="*/ 4243061 h 6244879"/>
              <a:gd name="connsiteX9" fmla="*/ 308361 w 7198428"/>
              <a:gd name="connsiteY9" fmla="*/ 1713221 h 6244879"/>
              <a:gd name="connsiteX10" fmla="*/ 2716281 w 7198428"/>
              <a:gd name="connsiteY10" fmla="*/ 290821 h 6244879"/>
              <a:gd name="connsiteX0" fmla="*/ 2716281 w 7198428"/>
              <a:gd name="connsiteY0" fmla="*/ 290821 h 6129010"/>
              <a:gd name="connsiteX1" fmla="*/ 4717801 w 7198428"/>
              <a:gd name="connsiteY1" fmla="*/ 6341 h 6129010"/>
              <a:gd name="connsiteX2" fmla="*/ 6983481 w 7198428"/>
              <a:gd name="connsiteY2" fmla="*/ 422901 h 6129010"/>
              <a:gd name="connsiteX3" fmla="*/ 7125721 w 7198428"/>
              <a:gd name="connsiteY3" fmla="*/ 2515861 h 6129010"/>
              <a:gd name="connsiteX4" fmla="*/ 7166361 w 7198428"/>
              <a:gd name="connsiteY4" fmla="*/ 4009381 h 6129010"/>
              <a:gd name="connsiteX5" fmla="*/ 6841241 w 7198428"/>
              <a:gd name="connsiteY5" fmla="*/ 5248901 h 6129010"/>
              <a:gd name="connsiteX6" fmla="*/ 5642361 w 7198428"/>
              <a:gd name="connsiteY6" fmla="*/ 6021061 h 6129010"/>
              <a:gd name="connsiteX7" fmla="*/ 1690121 w 7198428"/>
              <a:gd name="connsiteY7" fmla="*/ 5929621 h 6129010"/>
              <a:gd name="connsiteX8" fmla="*/ 196601 w 7198428"/>
              <a:gd name="connsiteY8" fmla="*/ 4243061 h 6129010"/>
              <a:gd name="connsiteX9" fmla="*/ 308361 w 7198428"/>
              <a:gd name="connsiteY9" fmla="*/ 1713221 h 6129010"/>
              <a:gd name="connsiteX10" fmla="*/ 2716281 w 7198428"/>
              <a:gd name="connsiteY10" fmla="*/ 290821 h 6129010"/>
              <a:gd name="connsiteX0" fmla="*/ 2716281 w 7212718"/>
              <a:gd name="connsiteY0" fmla="*/ 290821 h 6129010"/>
              <a:gd name="connsiteX1" fmla="*/ 4717801 w 7212718"/>
              <a:gd name="connsiteY1" fmla="*/ 6341 h 6129010"/>
              <a:gd name="connsiteX2" fmla="*/ 6983481 w 7212718"/>
              <a:gd name="connsiteY2" fmla="*/ 422901 h 6129010"/>
              <a:gd name="connsiteX3" fmla="*/ 7156201 w 7212718"/>
              <a:gd name="connsiteY3" fmla="*/ 2150101 h 6129010"/>
              <a:gd name="connsiteX4" fmla="*/ 7166361 w 7212718"/>
              <a:gd name="connsiteY4" fmla="*/ 4009381 h 6129010"/>
              <a:gd name="connsiteX5" fmla="*/ 6841241 w 7212718"/>
              <a:gd name="connsiteY5" fmla="*/ 5248901 h 6129010"/>
              <a:gd name="connsiteX6" fmla="*/ 5642361 w 7212718"/>
              <a:gd name="connsiteY6" fmla="*/ 6021061 h 6129010"/>
              <a:gd name="connsiteX7" fmla="*/ 1690121 w 7212718"/>
              <a:gd name="connsiteY7" fmla="*/ 5929621 h 6129010"/>
              <a:gd name="connsiteX8" fmla="*/ 196601 w 7212718"/>
              <a:gd name="connsiteY8" fmla="*/ 4243061 h 6129010"/>
              <a:gd name="connsiteX9" fmla="*/ 308361 w 7212718"/>
              <a:gd name="connsiteY9" fmla="*/ 1713221 h 6129010"/>
              <a:gd name="connsiteX10" fmla="*/ 2716281 w 7212718"/>
              <a:gd name="connsiteY10" fmla="*/ 290821 h 6129010"/>
              <a:gd name="connsiteX0" fmla="*/ 1725900 w 7160936"/>
              <a:gd name="connsiteY0" fmla="*/ 218224 h 6156391"/>
              <a:gd name="connsiteX1" fmla="*/ 4666019 w 7160936"/>
              <a:gd name="connsiteY1" fmla="*/ 33722 h 6156391"/>
              <a:gd name="connsiteX2" fmla="*/ 6931699 w 7160936"/>
              <a:gd name="connsiteY2" fmla="*/ 450282 h 6156391"/>
              <a:gd name="connsiteX3" fmla="*/ 7104419 w 7160936"/>
              <a:gd name="connsiteY3" fmla="*/ 2177482 h 6156391"/>
              <a:gd name="connsiteX4" fmla="*/ 7114579 w 7160936"/>
              <a:gd name="connsiteY4" fmla="*/ 4036762 h 6156391"/>
              <a:gd name="connsiteX5" fmla="*/ 6789459 w 7160936"/>
              <a:gd name="connsiteY5" fmla="*/ 5276282 h 6156391"/>
              <a:gd name="connsiteX6" fmla="*/ 5590579 w 7160936"/>
              <a:gd name="connsiteY6" fmla="*/ 6048442 h 6156391"/>
              <a:gd name="connsiteX7" fmla="*/ 1638339 w 7160936"/>
              <a:gd name="connsiteY7" fmla="*/ 5957002 h 6156391"/>
              <a:gd name="connsiteX8" fmla="*/ 144819 w 7160936"/>
              <a:gd name="connsiteY8" fmla="*/ 4270442 h 6156391"/>
              <a:gd name="connsiteX9" fmla="*/ 256579 w 7160936"/>
              <a:gd name="connsiteY9" fmla="*/ 1740602 h 6156391"/>
              <a:gd name="connsiteX10" fmla="*/ 1725900 w 7160936"/>
              <a:gd name="connsiteY10" fmla="*/ 218224 h 6156391"/>
              <a:gd name="connsiteX0" fmla="*/ 1725900 w 7170893"/>
              <a:gd name="connsiteY0" fmla="*/ 240839 h 6179006"/>
              <a:gd name="connsiteX1" fmla="*/ 4666019 w 7170893"/>
              <a:gd name="connsiteY1" fmla="*/ 56337 h 6179006"/>
              <a:gd name="connsiteX2" fmla="*/ 6459139 w 7170893"/>
              <a:gd name="connsiteY2" fmla="*/ 782951 h 6179006"/>
              <a:gd name="connsiteX3" fmla="*/ 7104419 w 7170893"/>
              <a:gd name="connsiteY3" fmla="*/ 2200097 h 6179006"/>
              <a:gd name="connsiteX4" fmla="*/ 7114579 w 7170893"/>
              <a:gd name="connsiteY4" fmla="*/ 4059377 h 6179006"/>
              <a:gd name="connsiteX5" fmla="*/ 6789459 w 7170893"/>
              <a:gd name="connsiteY5" fmla="*/ 5298897 h 6179006"/>
              <a:gd name="connsiteX6" fmla="*/ 5590579 w 7170893"/>
              <a:gd name="connsiteY6" fmla="*/ 6071057 h 6179006"/>
              <a:gd name="connsiteX7" fmla="*/ 1638339 w 7170893"/>
              <a:gd name="connsiteY7" fmla="*/ 5979617 h 6179006"/>
              <a:gd name="connsiteX8" fmla="*/ 144819 w 7170893"/>
              <a:gd name="connsiteY8" fmla="*/ 4293057 h 6179006"/>
              <a:gd name="connsiteX9" fmla="*/ 256579 w 7170893"/>
              <a:gd name="connsiteY9" fmla="*/ 1763217 h 6179006"/>
              <a:gd name="connsiteX10" fmla="*/ 1725900 w 7170893"/>
              <a:gd name="connsiteY10" fmla="*/ 240839 h 6179006"/>
              <a:gd name="connsiteX0" fmla="*/ 1725900 w 7170893"/>
              <a:gd name="connsiteY0" fmla="*/ 240839 h 6071545"/>
              <a:gd name="connsiteX1" fmla="*/ 4666019 w 7170893"/>
              <a:gd name="connsiteY1" fmla="*/ 56337 h 6071545"/>
              <a:gd name="connsiteX2" fmla="*/ 6459139 w 7170893"/>
              <a:gd name="connsiteY2" fmla="*/ 782951 h 6071545"/>
              <a:gd name="connsiteX3" fmla="*/ 7104419 w 7170893"/>
              <a:gd name="connsiteY3" fmla="*/ 2200097 h 6071545"/>
              <a:gd name="connsiteX4" fmla="*/ 7114579 w 7170893"/>
              <a:gd name="connsiteY4" fmla="*/ 4059377 h 6071545"/>
              <a:gd name="connsiteX5" fmla="*/ 6789459 w 7170893"/>
              <a:gd name="connsiteY5" fmla="*/ 5298897 h 6071545"/>
              <a:gd name="connsiteX6" fmla="*/ 5590579 w 7170893"/>
              <a:gd name="connsiteY6" fmla="*/ 6071057 h 6071545"/>
              <a:gd name="connsiteX7" fmla="*/ 3386813 w 7170893"/>
              <a:gd name="connsiteY7" fmla="*/ 5194145 h 6071545"/>
              <a:gd name="connsiteX8" fmla="*/ 144819 w 7170893"/>
              <a:gd name="connsiteY8" fmla="*/ 4293057 h 6071545"/>
              <a:gd name="connsiteX9" fmla="*/ 256579 w 7170893"/>
              <a:gd name="connsiteY9" fmla="*/ 1763217 h 6071545"/>
              <a:gd name="connsiteX10" fmla="*/ 1725900 w 7170893"/>
              <a:gd name="connsiteY10" fmla="*/ 240839 h 6071545"/>
              <a:gd name="connsiteX0" fmla="*/ 1725900 w 7170893"/>
              <a:gd name="connsiteY0" fmla="*/ 240839 h 6939403"/>
              <a:gd name="connsiteX1" fmla="*/ 4666019 w 7170893"/>
              <a:gd name="connsiteY1" fmla="*/ 56337 h 6939403"/>
              <a:gd name="connsiteX2" fmla="*/ 6459139 w 7170893"/>
              <a:gd name="connsiteY2" fmla="*/ 782951 h 6939403"/>
              <a:gd name="connsiteX3" fmla="*/ 7104419 w 7170893"/>
              <a:gd name="connsiteY3" fmla="*/ 2200097 h 6939403"/>
              <a:gd name="connsiteX4" fmla="*/ 7114579 w 7170893"/>
              <a:gd name="connsiteY4" fmla="*/ 4059377 h 6939403"/>
              <a:gd name="connsiteX5" fmla="*/ 6789459 w 7170893"/>
              <a:gd name="connsiteY5" fmla="*/ 5298897 h 6939403"/>
              <a:gd name="connsiteX6" fmla="*/ 5803231 w 7170893"/>
              <a:gd name="connsiteY6" fmla="*/ 6939210 h 6939403"/>
              <a:gd name="connsiteX7" fmla="*/ 3386813 w 7170893"/>
              <a:gd name="connsiteY7" fmla="*/ 5194145 h 6939403"/>
              <a:gd name="connsiteX8" fmla="*/ 144819 w 7170893"/>
              <a:gd name="connsiteY8" fmla="*/ 4293057 h 6939403"/>
              <a:gd name="connsiteX9" fmla="*/ 256579 w 7170893"/>
              <a:gd name="connsiteY9" fmla="*/ 1763217 h 6939403"/>
              <a:gd name="connsiteX10" fmla="*/ 1725900 w 7170893"/>
              <a:gd name="connsiteY10" fmla="*/ 240839 h 6939403"/>
              <a:gd name="connsiteX0" fmla="*/ 1725900 w 7166476"/>
              <a:gd name="connsiteY0" fmla="*/ 240839 h 6957286"/>
              <a:gd name="connsiteX1" fmla="*/ 4666019 w 7166476"/>
              <a:gd name="connsiteY1" fmla="*/ 56337 h 6957286"/>
              <a:gd name="connsiteX2" fmla="*/ 6459139 w 7166476"/>
              <a:gd name="connsiteY2" fmla="*/ 782951 h 6957286"/>
              <a:gd name="connsiteX3" fmla="*/ 7104419 w 7166476"/>
              <a:gd name="connsiteY3" fmla="*/ 2200097 h 6957286"/>
              <a:gd name="connsiteX4" fmla="*/ 7114579 w 7166476"/>
              <a:gd name="connsiteY4" fmla="*/ 4059377 h 6957286"/>
              <a:gd name="connsiteX5" fmla="*/ 6872157 w 7166476"/>
              <a:gd name="connsiteY5" fmla="*/ 5981020 h 6957286"/>
              <a:gd name="connsiteX6" fmla="*/ 5803231 w 7166476"/>
              <a:gd name="connsiteY6" fmla="*/ 6939210 h 6957286"/>
              <a:gd name="connsiteX7" fmla="*/ 3386813 w 7166476"/>
              <a:gd name="connsiteY7" fmla="*/ 5194145 h 6957286"/>
              <a:gd name="connsiteX8" fmla="*/ 144819 w 7166476"/>
              <a:gd name="connsiteY8" fmla="*/ 4293057 h 6957286"/>
              <a:gd name="connsiteX9" fmla="*/ 256579 w 7166476"/>
              <a:gd name="connsiteY9" fmla="*/ 1763217 h 6957286"/>
              <a:gd name="connsiteX10" fmla="*/ 1725900 w 7166476"/>
              <a:gd name="connsiteY10" fmla="*/ 240839 h 6957286"/>
              <a:gd name="connsiteX0" fmla="*/ 1725900 w 7208768"/>
              <a:gd name="connsiteY0" fmla="*/ 240839 h 6957286"/>
              <a:gd name="connsiteX1" fmla="*/ 4666019 w 7208768"/>
              <a:gd name="connsiteY1" fmla="*/ 56337 h 6957286"/>
              <a:gd name="connsiteX2" fmla="*/ 6459139 w 7208768"/>
              <a:gd name="connsiteY2" fmla="*/ 782951 h 6957286"/>
              <a:gd name="connsiteX3" fmla="*/ 7104419 w 7208768"/>
              <a:gd name="connsiteY3" fmla="*/ 2200097 h 6957286"/>
              <a:gd name="connsiteX4" fmla="*/ 7185463 w 7208768"/>
              <a:gd name="connsiteY4" fmla="*/ 4059378 h 6957286"/>
              <a:gd name="connsiteX5" fmla="*/ 6872157 w 7208768"/>
              <a:gd name="connsiteY5" fmla="*/ 5981020 h 6957286"/>
              <a:gd name="connsiteX6" fmla="*/ 5803231 w 7208768"/>
              <a:gd name="connsiteY6" fmla="*/ 6939210 h 6957286"/>
              <a:gd name="connsiteX7" fmla="*/ 3386813 w 7208768"/>
              <a:gd name="connsiteY7" fmla="*/ 5194145 h 6957286"/>
              <a:gd name="connsiteX8" fmla="*/ 144819 w 7208768"/>
              <a:gd name="connsiteY8" fmla="*/ 4293057 h 6957286"/>
              <a:gd name="connsiteX9" fmla="*/ 256579 w 7208768"/>
              <a:gd name="connsiteY9" fmla="*/ 1763217 h 6957286"/>
              <a:gd name="connsiteX10" fmla="*/ 1725900 w 7208768"/>
              <a:gd name="connsiteY10" fmla="*/ 240839 h 6957286"/>
              <a:gd name="connsiteX0" fmla="*/ 1515190 w 6998058"/>
              <a:gd name="connsiteY0" fmla="*/ 240839 h 6957286"/>
              <a:gd name="connsiteX1" fmla="*/ 4455309 w 6998058"/>
              <a:gd name="connsiteY1" fmla="*/ 56337 h 6957286"/>
              <a:gd name="connsiteX2" fmla="*/ 6248429 w 6998058"/>
              <a:gd name="connsiteY2" fmla="*/ 782951 h 6957286"/>
              <a:gd name="connsiteX3" fmla="*/ 6893709 w 6998058"/>
              <a:gd name="connsiteY3" fmla="*/ 2200097 h 6957286"/>
              <a:gd name="connsiteX4" fmla="*/ 6974753 w 6998058"/>
              <a:gd name="connsiteY4" fmla="*/ 4059378 h 6957286"/>
              <a:gd name="connsiteX5" fmla="*/ 6661447 w 6998058"/>
              <a:gd name="connsiteY5" fmla="*/ 5981020 h 6957286"/>
              <a:gd name="connsiteX6" fmla="*/ 5592521 w 6998058"/>
              <a:gd name="connsiteY6" fmla="*/ 6939210 h 6957286"/>
              <a:gd name="connsiteX7" fmla="*/ 3176103 w 6998058"/>
              <a:gd name="connsiteY7" fmla="*/ 5194145 h 6957286"/>
              <a:gd name="connsiteX8" fmla="*/ 477554 w 6998058"/>
              <a:gd name="connsiteY8" fmla="*/ 4293057 h 6957286"/>
              <a:gd name="connsiteX9" fmla="*/ 45869 w 6998058"/>
              <a:gd name="connsiteY9" fmla="*/ 1763217 h 6957286"/>
              <a:gd name="connsiteX10" fmla="*/ 1515190 w 6998058"/>
              <a:gd name="connsiteY10" fmla="*/ 240839 h 6957286"/>
              <a:gd name="connsiteX0" fmla="*/ 1185881 w 6668749"/>
              <a:gd name="connsiteY0" fmla="*/ 238176 h 6954623"/>
              <a:gd name="connsiteX1" fmla="*/ 4126000 w 6668749"/>
              <a:gd name="connsiteY1" fmla="*/ 53674 h 6954623"/>
              <a:gd name="connsiteX2" fmla="*/ 5919120 w 6668749"/>
              <a:gd name="connsiteY2" fmla="*/ 780288 h 6954623"/>
              <a:gd name="connsiteX3" fmla="*/ 6564400 w 6668749"/>
              <a:gd name="connsiteY3" fmla="*/ 2197434 h 6954623"/>
              <a:gd name="connsiteX4" fmla="*/ 6645444 w 6668749"/>
              <a:gd name="connsiteY4" fmla="*/ 4056715 h 6954623"/>
              <a:gd name="connsiteX5" fmla="*/ 6332138 w 6668749"/>
              <a:gd name="connsiteY5" fmla="*/ 5978357 h 6954623"/>
              <a:gd name="connsiteX6" fmla="*/ 5263212 w 6668749"/>
              <a:gd name="connsiteY6" fmla="*/ 6936547 h 6954623"/>
              <a:gd name="connsiteX7" fmla="*/ 2846794 w 6668749"/>
              <a:gd name="connsiteY7" fmla="*/ 5191482 h 6954623"/>
              <a:gd name="connsiteX8" fmla="*/ 148245 w 6668749"/>
              <a:gd name="connsiteY8" fmla="*/ 4290394 h 6954623"/>
              <a:gd name="connsiteX9" fmla="*/ 177306 w 6668749"/>
              <a:gd name="connsiteY9" fmla="*/ 1698544 h 6954623"/>
              <a:gd name="connsiteX10" fmla="*/ 1185881 w 6668749"/>
              <a:gd name="connsiteY10" fmla="*/ 238176 h 6954623"/>
              <a:gd name="connsiteX0" fmla="*/ 1372522 w 6678179"/>
              <a:gd name="connsiteY0" fmla="*/ 265690 h 6940797"/>
              <a:gd name="connsiteX1" fmla="*/ 4135430 w 6678179"/>
              <a:gd name="connsiteY1" fmla="*/ 39848 h 6940797"/>
              <a:gd name="connsiteX2" fmla="*/ 5928550 w 6678179"/>
              <a:gd name="connsiteY2" fmla="*/ 766462 h 6940797"/>
              <a:gd name="connsiteX3" fmla="*/ 6573830 w 6678179"/>
              <a:gd name="connsiteY3" fmla="*/ 2183608 h 6940797"/>
              <a:gd name="connsiteX4" fmla="*/ 6654874 w 6678179"/>
              <a:gd name="connsiteY4" fmla="*/ 4042889 h 6940797"/>
              <a:gd name="connsiteX5" fmla="*/ 6341568 w 6678179"/>
              <a:gd name="connsiteY5" fmla="*/ 5964531 h 6940797"/>
              <a:gd name="connsiteX6" fmla="*/ 5272642 w 6678179"/>
              <a:gd name="connsiteY6" fmla="*/ 6922721 h 6940797"/>
              <a:gd name="connsiteX7" fmla="*/ 2856224 w 6678179"/>
              <a:gd name="connsiteY7" fmla="*/ 5177656 h 6940797"/>
              <a:gd name="connsiteX8" fmla="*/ 157675 w 6678179"/>
              <a:gd name="connsiteY8" fmla="*/ 4276568 h 6940797"/>
              <a:gd name="connsiteX9" fmla="*/ 186736 w 6678179"/>
              <a:gd name="connsiteY9" fmla="*/ 1684718 h 6940797"/>
              <a:gd name="connsiteX10" fmla="*/ 1372522 w 6678179"/>
              <a:gd name="connsiteY10" fmla="*/ 265690 h 6940797"/>
              <a:gd name="connsiteX0" fmla="*/ 1229233 w 6534890"/>
              <a:gd name="connsiteY0" fmla="*/ 265690 h 6940797"/>
              <a:gd name="connsiteX1" fmla="*/ 3992141 w 6534890"/>
              <a:gd name="connsiteY1" fmla="*/ 39848 h 6940797"/>
              <a:gd name="connsiteX2" fmla="*/ 5785261 w 6534890"/>
              <a:gd name="connsiteY2" fmla="*/ 766462 h 6940797"/>
              <a:gd name="connsiteX3" fmla="*/ 6430541 w 6534890"/>
              <a:gd name="connsiteY3" fmla="*/ 2183608 h 6940797"/>
              <a:gd name="connsiteX4" fmla="*/ 6511585 w 6534890"/>
              <a:gd name="connsiteY4" fmla="*/ 4042889 h 6940797"/>
              <a:gd name="connsiteX5" fmla="*/ 6198279 w 6534890"/>
              <a:gd name="connsiteY5" fmla="*/ 5964531 h 6940797"/>
              <a:gd name="connsiteX6" fmla="*/ 5129353 w 6534890"/>
              <a:gd name="connsiteY6" fmla="*/ 6922721 h 6940797"/>
              <a:gd name="connsiteX7" fmla="*/ 2712935 w 6534890"/>
              <a:gd name="connsiteY7" fmla="*/ 5177656 h 6940797"/>
              <a:gd name="connsiteX8" fmla="*/ 380621 w 6534890"/>
              <a:gd name="connsiteY8" fmla="*/ 3904500 h 6940797"/>
              <a:gd name="connsiteX9" fmla="*/ 43447 w 6534890"/>
              <a:gd name="connsiteY9" fmla="*/ 1684718 h 6940797"/>
              <a:gd name="connsiteX10" fmla="*/ 1229233 w 6534890"/>
              <a:gd name="connsiteY10" fmla="*/ 265690 h 6940797"/>
              <a:gd name="connsiteX0" fmla="*/ 1103172 w 6408829"/>
              <a:gd name="connsiteY0" fmla="*/ 265029 h 6940136"/>
              <a:gd name="connsiteX1" fmla="*/ 3866080 w 6408829"/>
              <a:gd name="connsiteY1" fmla="*/ 39187 h 6940136"/>
              <a:gd name="connsiteX2" fmla="*/ 5659200 w 6408829"/>
              <a:gd name="connsiteY2" fmla="*/ 765801 h 6940136"/>
              <a:gd name="connsiteX3" fmla="*/ 6304480 w 6408829"/>
              <a:gd name="connsiteY3" fmla="*/ 2182947 h 6940136"/>
              <a:gd name="connsiteX4" fmla="*/ 6385524 w 6408829"/>
              <a:gd name="connsiteY4" fmla="*/ 4042228 h 6940136"/>
              <a:gd name="connsiteX5" fmla="*/ 6072218 w 6408829"/>
              <a:gd name="connsiteY5" fmla="*/ 5963870 h 6940136"/>
              <a:gd name="connsiteX6" fmla="*/ 5003292 w 6408829"/>
              <a:gd name="connsiteY6" fmla="*/ 6922060 h 6940136"/>
              <a:gd name="connsiteX7" fmla="*/ 2586874 w 6408829"/>
              <a:gd name="connsiteY7" fmla="*/ 5176995 h 6940136"/>
              <a:gd name="connsiteX8" fmla="*/ 254560 w 6408829"/>
              <a:gd name="connsiteY8" fmla="*/ 3903839 h 6940136"/>
              <a:gd name="connsiteX9" fmla="*/ 70968 w 6408829"/>
              <a:gd name="connsiteY9" fmla="*/ 1663387 h 6940136"/>
              <a:gd name="connsiteX10" fmla="*/ 1103172 w 6408829"/>
              <a:gd name="connsiteY10" fmla="*/ 265029 h 6940136"/>
              <a:gd name="connsiteX0" fmla="*/ 1103172 w 6408829"/>
              <a:gd name="connsiteY0" fmla="*/ 9669 h 6684776"/>
              <a:gd name="connsiteX1" fmla="*/ 3724313 w 6408829"/>
              <a:gd name="connsiteY1" fmla="*/ 776004 h 6684776"/>
              <a:gd name="connsiteX2" fmla="*/ 5659200 w 6408829"/>
              <a:gd name="connsiteY2" fmla="*/ 510441 h 6684776"/>
              <a:gd name="connsiteX3" fmla="*/ 6304480 w 6408829"/>
              <a:gd name="connsiteY3" fmla="*/ 1927587 h 6684776"/>
              <a:gd name="connsiteX4" fmla="*/ 6385524 w 6408829"/>
              <a:gd name="connsiteY4" fmla="*/ 3786868 h 6684776"/>
              <a:gd name="connsiteX5" fmla="*/ 6072218 w 6408829"/>
              <a:gd name="connsiteY5" fmla="*/ 5708510 h 6684776"/>
              <a:gd name="connsiteX6" fmla="*/ 5003292 w 6408829"/>
              <a:gd name="connsiteY6" fmla="*/ 6666700 h 6684776"/>
              <a:gd name="connsiteX7" fmla="*/ 2586874 w 6408829"/>
              <a:gd name="connsiteY7" fmla="*/ 4921635 h 6684776"/>
              <a:gd name="connsiteX8" fmla="*/ 254560 w 6408829"/>
              <a:gd name="connsiteY8" fmla="*/ 3648479 h 6684776"/>
              <a:gd name="connsiteX9" fmla="*/ 70968 w 6408829"/>
              <a:gd name="connsiteY9" fmla="*/ 1408027 h 6684776"/>
              <a:gd name="connsiteX10" fmla="*/ 1103172 w 6408829"/>
              <a:gd name="connsiteY10" fmla="*/ 9669 h 6684776"/>
              <a:gd name="connsiteX0" fmla="*/ 1103172 w 6427954"/>
              <a:gd name="connsiteY0" fmla="*/ 10312 h 6685419"/>
              <a:gd name="connsiteX1" fmla="*/ 3724313 w 6427954"/>
              <a:gd name="connsiteY1" fmla="*/ 776647 h 6685419"/>
              <a:gd name="connsiteX2" fmla="*/ 5292966 w 6427954"/>
              <a:gd name="connsiteY2" fmla="*/ 841811 h 6685419"/>
              <a:gd name="connsiteX3" fmla="*/ 6304480 w 6427954"/>
              <a:gd name="connsiteY3" fmla="*/ 1928230 h 6685419"/>
              <a:gd name="connsiteX4" fmla="*/ 6385524 w 6427954"/>
              <a:gd name="connsiteY4" fmla="*/ 3787511 h 6685419"/>
              <a:gd name="connsiteX5" fmla="*/ 6072218 w 6427954"/>
              <a:gd name="connsiteY5" fmla="*/ 5709153 h 6685419"/>
              <a:gd name="connsiteX6" fmla="*/ 5003292 w 6427954"/>
              <a:gd name="connsiteY6" fmla="*/ 6667343 h 6685419"/>
              <a:gd name="connsiteX7" fmla="*/ 2586874 w 6427954"/>
              <a:gd name="connsiteY7" fmla="*/ 4922278 h 6685419"/>
              <a:gd name="connsiteX8" fmla="*/ 254560 w 6427954"/>
              <a:gd name="connsiteY8" fmla="*/ 3649122 h 6685419"/>
              <a:gd name="connsiteX9" fmla="*/ 70968 w 6427954"/>
              <a:gd name="connsiteY9" fmla="*/ 1408670 h 6685419"/>
              <a:gd name="connsiteX10" fmla="*/ 1103172 w 6427954"/>
              <a:gd name="connsiteY10" fmla="*/ 10312 h 6685419"/>
              <a:gd name="connsiteX0" fmla="*/ 1230062 w 6436704"/>
              <a:gd name="connsiteY0" fmla="*/ 2358 h 9943378"/>
              <a:gd name="connsiteX1" fmla="*/ 3733063 w 6436704"/>
              <a:gd name="connsiteY1" fmla="*/ 4034606 h 9943378"/>
              <a:gd name="connsiteX2" fmla="*/ 5301716 w 6436704"/>
              <a:gd name="connsiteY2" fmla="*/ 4099770 h 9943378"/>
              <a:gd name="connsiteX3" fmla="*/ 6313230 w 6436704"/>
              <a:gd name="connsiteY3" fmla="*/ 5186189 h 9943378"/>
              <a:gd name="connsiteX4" fmla="*/ 6394274 w 6436704"/>
              <a:gd name="connsiteY4" fmla="*/ 7045470 h 9943378"/>
              <a:gd name="connsiteX5" fmla="*/ 6080968 w 6436704"/>
              <a:gd name="connsiteY5" fmla="*/ 8967112 h 9943378"/>
              <a:gd name="connsiteX6" fmla="*/ 5012042 w 6436704"/>
              <a:gd name="connsiteY6" fmla="*/ 9925302 h 9943378"/>
              <a:gd name="connsiteX7" fmla="*/ 2595624 w 6436704"/>
              <a:gd name="connsiteY7" fmla="*/ 8180237 h 9943378"/>
              <a:gd name="connsiteX8" fmla="*/ 263310 w 6436704"/>
              <a:gd name="connsiteY8" fmla="*/ 6907081 h 9943378"/>
              <a:gd name="connsiteX9" fmla="*/ 79718 w 6436704"/>
              <a:gd name="connsiteY9" fmla="*/ 4666629 h 9943378"/>
              <a:gd name="connsiteX10" fmla="*/ 1230062 w 6436704"/>
              <a:gd name="connsiteY10" fmla="*/ 2358 h 9943378"/>
              <a:gd name="connsiteX0" fmla="*/ 1230062 w 6436704"/>
              <a:gd name="connsiteY0" fmla="*/ 1240851 h 11181871"/>
              <a:gd name="connsiteX1" fmla="*/ 4571858 w 6436704"/>
              <a:gd name="connsiteY1" fmla="*/ 270880 h 11181871"/>
              <a:gd name="connsiteX2" fmla="*/ 5301716 w 6436704"/>
              <a:gd name="connsiteY2" fmla="*/ 5338263 h 11181871"/>
              <a:gd name="connsiteX3" fmla="*/ 6313230 w 6436704"/>
              <a:gd name="connsiteY3" fmla="*/ 6424682 h 11181871"/>
              <a:gd name="connsiteX4" fmla="*/ 6394274 w 6436704"/>
              <a:gd name="connsiteY4" fmla="*/ 8283963 h 11181871"/>
              <a:gd name="connsiteX5" fmla="*/ 6080968 w 6436704"/>
              <a:gd name="connsiteY5" fmla="*/ 10205605 h 11181871"/>
              <a:gd name="connsiteX6" fmla="*/ 5012042 w 6436704"/>
              <a:gd name="connsiteY6" fmla="*/ 11163795 h 11181871"/>
              <a:gd name="connsiteX7" fmla="*/ 2595624 w 6436704"/>
              <a:gd name="connsiteY7" fmla="*/ 9418730 h 11181871"/>
              <a:gd name="connsiteX8" fmla="*/ 263310 w 6436704"/>
              <a:gd name="connsiteY8" fmla="*/ 8145574 h 11181871"/>
              <a:gd name="connsiteX9" fmla="*/ 79718 w 6436704"/>
              <a:gd name="connsiteY9" fmla="*/ 5905122 h 11181871"/>
              <a:gd name="connsiteX10" fmla="*/ 1230062 w 6436704"/>
              <a:gd name="connsiteY10" fmla="*/ 1240851 h 11181871"/>
              <a:gd name="connsiteX0" fmla="*/ 1230062 w 7050176"/>
              <a:gd name="connsiteY0" fmla="*/ 972610 h 10913630"/>
              <a:gd name="connsiteX1" fmla="*/ 4571858 w 7050176"/>
              <a:gd name="connsiteY1" fmla="*/ 2639 h 10913630"/>
              <a:gd name="connsiteX2" fmla="*/ 6991121 w 7050176"/>
              <a:gd name="connsiteY2" fmla="*/ 1080651 h 10913630"/>
              <a:gd name="connsiteX3" fmla="*/ 6313230 w 7050176"/>
              <a:gd name="connsiteY3" fmla="*/ 6156441 h 10913630"/>
              <a:gd name="connsiteX4" fmla="*/ 6394274 w 7050176"/>
              <a:gd name="connsiteY4" fmla="*/ 8015722 h 10913630"/>
              <a:gd name="connsiteX5" fmla="*/ 6080968 w 7050176"/>
              <a:gd name="connsiteY5" fmla="*/ 9937364 h 10913630"/>
              <a:gd name="connsiteX6" fmla="*/ 5012042 w 7050176"/>
              <a:gd name="connsiteY6" fmla="*/ 10895554 h 10913630"/>
              <a:gd name="connsiteX7" fmla="*/ 2595624 w 7050176"/>
              <a:gd name="connsiteY7" fmla="*/ 9150489 h 10913630"/>
              <a:gd name="connsiteX8" fmla="*/ 263310 w 7050176"/>
              <a:gd name="connsiteY8" fmla="*/ 7877333 h 10913630"/>
              <a:gd name="connsiteX9" fmla="*/ 79718 w 7050176"/>
              <a:gd name="connsiteY9" fmla="*/ 5636881 h 10913630"/>
              <a:gd name="connsiteX10" fmla="*/ 1230062 w 7050176"/>
              <a:gd name="connsiteY10" fmla="*/ 972610 h 10913630"/>
              <a:gd name="connsiteX0" fmla="*/ 1230062 w 7233544"/>
              <a:gd name="connsiteY0" fmla="*/ 972608 h 10913628"/>
              <a:gd name="connsiteX1" fmla="*/ 4571858 w 7233544"/>
              <a:gd name="connsiteY1" fmla="*/ 2637 h 10913628"/>
              <a:gd name="connsiteX2" fmla="*/ 6991121 w 7233544"/>
              <a:gd name="connsiteY2" fmla="*/ 1080649 h 10913628"/>
              <a:gd name="connsiteX3" fmla="*/ 7081141 w 7233544"/>
              <a:gd name="connsiteY3" fmla="*/ 6239120 h 10913628"/>
              <a:gd name="connsiteX4" fmla="*/ 6394274 w 7233544"/>
              <a:gd name="connsiteY4" fmla="*/ 8015720 h 10913628"/>
              <a:gd name="connsiteX5" fmla="*/ 6080968 w 7233544"/>
              <a:gd name="connsiteY5" fmla="*/ 9937362 h 10913628"/>
              <a:gd name="connsiteX6" fmla="*/ 5012042 w 7233544"/>
              <a:gd name="connsiteY6" fmla="*/ 10895552 h 10913628"/>
              <a:gd name="connsiteX7" fmla="*/ 2595624 w 7233544"/>
              <a:gd name="connsiteY7" fmla="*/ 9150487 h 10913628"/>
              <a:gd name="connsiteX8" fmla="*/ 263310 w 7233544"/>
              <a:gd name="connsiteY8" fmla="*/ 7877331 h 10913628"/>
              <a:gd name="connsiteX9" fmla="*/ 79718 w 7233544"/>
              <a:gd name="connsiteY9" fmla="*/ 5636879 h 10913628"/>
              <a:gd name="connsiteX10" fmla="*/ 1230062 w 7233544"/>
              <a:gd name="connsiteY10" fmla="*/ 972608 h 10913628"/>
              <a:gd name="connsiteX0" fmla="*/ 1230062 w 7207752"/>
              <a:gd name="connsiteY0" fmla="*/ 972608 h 10912114"/>
              <a:gd name="connsiteX1" fmla="*/ 4571858 w 7207752"/>
              <a:gd name="connsiteY1" fmla="*/ 2637 h 10912114"/>
              <a:gd name="connsiteX2" fmla="*/ 6991121 w 7207752"/>
              <a:gd name="connsiteY2" fmla="*/ 1080649 h 10912114"/>
              <a:gd name="connsiteX3" fmla="*/ 7081141 w 7207752"/>
              <a:gd name="connsiteY3" fmla="*/ 6239120 h 10912114"/>
              <a:gd name="connsiteX4" fmla="*/ 6902277 w 7207752"/>
              <a:gd name="connsiteY4" fmla="*/ 8429127 h 10912114"/>
              <a:gd name="connsiteX5" fmla="*/ 6080968 w 7207752"/>
              <a:gd name="connsiteY5" fmla="*/ 9937362 h 10912114"/>
              <a:gd name="connsiteX6" fmla="*/ 5012042 w 7207752"/>
              <a:gd name="connsiteY6" fmla="*/ 10895552 h 10912114"/>
              <a:gd name="connsiteX7" fmla="*/ 2595624 w 7207752"/>
              <a:gd name="connsiteY7" fmla="*/ 9150487 h 10912114"/>
              <a:gd name="connsiteX8" fmla="*/ 263310 w 7207752"/>
              <a:gd name="connsiteY8" fmla="*/ 7877331 h 10912114"/>
              <a:gd name="connsiteX9" fmla="*/ 79718 w 7207752"/>
              <a:gd name="connsiteY9" fmla="*/ 5636879 h 10912114"/>
              <a:gd name="connsiteX10" fmla="*/ 1230062 w 7207752"/>
              <a:gd name="connsiteY10" fmla="*/ 972608 h 10912114"/>
              <a:gd name="connsiteX0" fmla="*/ 1230062 w 7240109"/>
              <a:gd name="connsiteY0" fmla="*/ 972608 h 10912112"/>
              <a:gd name="connsiteX1" fmla="*/ 4571858 w 7240109"/>
              <a:gd name="connsiteY1" fmla="*/ 2637 h 10912112"/>
              <a:gd name="connsiteX2" fmla="*/ 6991121 w 7240109"/>
              <a:gd name="connsiteY2" fmla="*/ 1080649 h 10912112"/>
              <a:gd name="connsiteX3" fmla="*/ 7152026 w 7240109"/>
              <a:gd name="connsiteY3" fmla="*/ 6218448 h 10912112"/>
              <a:gd name="connsiteX4" fmla="*/ 6902277 w 7240109"/>
              <a:gd name="connsiteY4" fmla="*/ 8429127 h 10912112"/>
              <a:gd name="connsiteX5" fmla="*/ 6080968 w 7240109"/>
              <a:gd name="connsiteY5" fmla="*/ 9937362 h 10912112"/>
              <a:gd name="connsiteX6" fmla="*/ 5012042 w 7240109"/>
              <a:gd name="connsiteY6" fmla="*/ 10895552 h 10912112"/>
              <a:gd name="connsiteX7" fmla="*/ 2595624 w 7240109"/>
              <a:gd name="connsiteY7" fmla="*/ 9150487 h 10912112"/>
              <a:gd name="connsiteX8" fmla="*/ 263310 w 7240109"/>
              <a:gd name="connsiteY8" fmla="*/ 7877331 h 10912112"/>
              <a:gd name="connsiteX9" fmla="*/ 79718 w 7240109"/>
              <a:gd name="connsiteY9" fmla="*/ 5636879 h 10912112"/>
              <a:gd name="connsiteX10" fmla="*/ 1230062 w 7240109"/>
              <a:gd name="connsiteY10" fmla="*/ 972608 h 10912112"/>
              <a:gd name="connsiteX0" fmla="*/ 1230062 w 7240109"/>
              <a:gd name="connsiteY0" fmla="*/ 972608 h 10981014"/>
              <a:gd name="connsiteX1" fmla="*/ 4571858 w 7240109"/>
              <a:gd name="connsiteY1" fmla="*/ 2637 h 10981014"/>
              <a:gd name="connsiteX2" fmla="*/ 6991121 w 7240109"/>
              <a:gd name="connsiteY2" fmla="*/ 1080649 h 10981014"/>
              <a:gd name="connsiteX3" fmla="*/ 7152026 w 7240109"/>
              <a:gd name="connsiteY3" fmla="*/ 6218448 h 10981014"/>
              <a:gd name="connsiteX4" fmla="*/ 6902277 w 7240109"/>
              <a:gd name="connsiteY4" fmla="*/ 8429127 h 10981014"/>
              <a:gd name="connsiteX5" fmla="*/ 6269993 w 7240109"/>
              <a:gd name="connsiteY5" fmla="*/ 10474791 h 10981014"/>
              <a:gd name="connsiteX6" fmla="*/ 5012042 w 7240109"/>
              <a:gd name="connsiteY6" fmla="*/ 10895552 h 10981014"/>
              <a:gd name="connsiteX7" fmla="*/ 2595624 w 7240109"/>
              <a:gd name="connsiteY7" fmla="*/ 9150487 h 10981014"/>
              <a:gd name="connsiteX8" fmla="*/ 263310 w 7240109"/>
              <a:gd name="connsiteY8" fmla="*/ 7877331 h 10981014"/>
              <a:gd name="connsiteX9" fmla="*/ 79718 w 7240109"/>
              <a:gd name="connsiteY9" fmla="*/ 5636879 h 10981014"/>
              <a:gd name="connsiteX10" fmla="*/ 1230062 w 7240109"/>
              <a:gd name="connsiteY10" fmla="*/ 972608 h 10981014"/>
              <a:gd name="connsiteX0" fmla="*/ 1230062 w 7240109"/>
              <a:gd name="connsiteY0" fmla="*/ 972608 h 11635371"/>
              <a:gd name="connsiteX1" fmla="*/ 4571858 w 7240109"/>
              <a:gd name="connsiteY1" fmla="*/ 2637 h 11635371"/>
              <a:gd name="connsiteX2" fmla="*/ 6991121 w 7240109"/>
              <a:gd name="connsiteY2" fmla="*/ 1080649 h 11635371"/>
              <a:gd name="connsiteX3" fmla="*/ 7152026 w 7240109"/>
              <a:gd name="connsiteY3" fmla="*/ 6218448 h 11635371"/>
              <a:gd name="connsiteX4" fmla="*/ 6902277 w 7240109"/>
              <a:gd name="connsiteY4" fmla="*/ 8429127 h 11635371"/>
              <a:gd name="connsiteX5" fmla="*/ 6269993 w 7240109"/>
              <a:gd name="connsiteY5" fmla="*/ 10474791 h 11635371"/>
              <a:gd name="connsiteX6" fmla="*/ 4988414 w 7240109"/>
              <a:gd name="connsiteY6" fmla="*/ 11598344 h 11635371"/>
              <a:gd name="connsiteX7" fmla="*/ 2595624 w 7240109"/>
              <a:gd name="connsiteY7" fmla="*/ 9150487 h 11635371"/>
              <a:gd name="connsiteX8" fmla="*/ 263310 w 7240109"/>
              <a:gd name="connsiteY8" fmla="*/ 7877331 h 11635371"/>
              <a:gd name="connsiteX9" fmla="*/ 79718 w 7240109"/>
              <a:gd name="connsiteY9" fmla="*/ 5636879 h 11635371"/>
              <a:gd name="connsiteX10" fmla="*/ 1230062 w 7240109"/>
              <a:gd name="connsiteY10" fmla="*/ 972608 h 11635371"/>
              <a:gd name="connsiteX0" fmla="*/ 1230062 w 7240109"/>
              <a:gd name="connsiteY0" fmla="*/ 972608 h 11599770"/>
              <a:gd name="connsiteX1" fmla="*/ 4571858 w 7240109"/>
              <a:gd name="connsiteY1" fmla="*/ 2637 h 11599770"/>
              <a:gd name="connsiteX2" fmla="*/ 6991121 w 7240109"/>
              <a:gd name="connsiteY2" fmla="*/ 1080649 h 11599770"/>
              <a:gd name="connsiteX3" fmla="*/ 7152026 w 7240109"/>
              <a:gd name="connsiteY3" fmla="*/ 6218448 h 11599770"/>
              <a:gd name="connsiteX4" fmla="*/ 6902277 w 7240109"/>
              <a:gd name="connsiteY4" fmla="*/ 8429127 h 11599770"/>
              <a:gd name="connsiteX5" fmla="*/ 6269993 w 7240109"/>
              <a:gd name="connsiteY5" fmla="*/ 10474791 h 11599770"/>
              <a:gd name="connsiteX6" fmla="*/ 4988414 w 7240109"/>
              <a:gd name="connsiteY6" fmla="*/ 11598344 h 11599770"/>
              <a:gd name="connsiteX7" fmla="*/ 1378780 w 7240109"/>
              <a:gd name="connsiteY7" fmla="*/ 10638752 h 11599770"/>
              <a:gd name="connsiteX8" fmla="*/ 263310 w 7240109"/>
              <a:gd name="connsiteY8" fmla="*/ 7877331 h 11599770"/>
              <a:gd name="connsiteX9" fmla="*/ 79718 w 7240109"/>
              <a:gd name="connsiteY9" fmla="*/ 5636879 h 11599770"/>
              <a:gd name="connsiteX10" fmla="*/ 1230062 w 7240109"/>
              <a:gd name="connsiteY10" fmla="*/ 972608 h 11599770"/>
              <a:gd name="connsiteX0" fmla="*/ 1401097 w 7411144"/>
              <a:gd name="connsiteY0" fmla="*/ 972608 h 11599648"/>
              <a:gd name="connsiteX1" fmla="*/ 4742893 w 7411144"/>
              <a:gd name="connsiteY1" fmla="*/ 2637 h 11599648"/>
              <a:gd name="connsiteX2" fmla="*/ 7162156 w 7411144"/>
              <a:gd name="connsiteY2" fmla="*/ 1080649 h 11599648"/>
              <a:gd name="connsiteX3" fmla="*/ 7323061 w 7411144"/>
              <a:gd name="connsiteY3" fmla="*/ 6218448 h 11599648"/>
              <a:gd name="connsiteX4" fmla="*/ 7073312 w 7411144"/>
              <a:gd name="connsiteY4" fmla="*/ 8429127 h 11599648"/>
              <a:gd name="connsiteX5" fmla="*/ 6441028 w 7411144"/>
              <a:gd name="connsiteY5" fmla="*/ 10474791 h 11599648"/>
              <a:gd name="connsiteX6" fmla="*/ 5159449 w 7411144"/>
              <a:gd name="connsiteY6" fmla="*/ 11598344 h 11599648"/>
              <a:gd name="connsiteX7" fmla="*/ 1549815 w 7411144"/>
              <a:gd name="connsiteY7" fmla="*/ 10638752 h 11599648"/>
              <a:gd name="connsiteX8" fmla="*/ 127181 w 7411144"/>
              <a:gd name="connsiteY8" fmla="*/ 8104706 h 11599648"/>
              <a:gd name="connsiteX9" fmla="*/ 250753 w 7411144"/>
              <a:gd name="connsiteY9" fmla="*/ 5636879 h 11599648"/>
              <a:gd name="connsiteX10" fmla="*/ 1401097 w 7411144"/>
              <a:gd name="connsiteY10" fmla="*/ 972608 h 11599648"/>
              <a:gd name="connsiteX0" fmla="*/ 1633805 w 7643852"/>
              <a:gd name="connsiteY0" fmla="*/ 971222 h 11598262"/>
              <a:gd name="connsiteX1" fmla="*/ 4975601 w 7643852"/>
              <a:gd name="connsiteY1" fmla="*/ 1251 h 11598262"/>
              <a:gd name="connsiteX2" fmla="*/ 7394864 w 7643852"/>
              <a:gd name="connsiteY2" fmla="*/ 1079263 h 11598262"/>
              <a:gd name="connsiteX3" fmla="*/ 7555769 w 7643852"/>
              <a:gd name="connsiteY3" fmla="*/ 6217062 h 11598262"/>
              <a:gd name="connsiteX4" fmla="*/ 7306020 w 7643852"/>
              <a:gd name="connsiteY4" fmla="*/ 8427741 h 11598262"/>
              <a:gd name="connsiteX5" fmla="*/ 6673736 w 7643852"/>
              <a:gd name="connsiteY5" fmla="*/ 10473405 h 11598262"/>
              <a:gd name="connsiteX6" fmla="*/ 5392157 w 7643852"/>
              <a:gd name="connsiteY6" fmla="*/ 11596958 h 11598262"/>
              <a:gd name="connsiteX7" fmla="*/ 1782523 w 7643852"/>
              <a:gd name="connsiteY7" fmla="*/ 10637366 h 11598262"/>
              <a:gd name="connsiteX8" fmla="*/ 359889 w 7643852"/>
              <a:gd name="connsiteY8" fmla="*/ 8103320 h 11598262"/>
              <a:gd name="connsiteX9" fmla="*/ 81784 w 7643852"/>
              <a:gd name="connsiteY9" fmla="*/ 4912033 h 11598262"/>
              <a:gd name="connsiteX10" fmla="*/ 1633805 w 7643852"/>
              <a:gd name="connsiteY10" fmla="*/ 971222 h 11598262"/>
              <a:gd name="connsiteX0" fmla="*/ 1519841 w 7636214"/>
              <a:gd name="connsiteY0" fmla="*/ 418032 h 11975238"/>
              <a:gd name="connsiteX1" fmla="*/ 4967963 w 7636214"/>
              <a:gd name="connsiteY1" fmla="*/ 378227 h 11975238"/>
              <a:gd name="connsiteX2" fmla="*/ 7387226 w 7636214"/>
              <a:gd name="connsiteY2" fmla="*/ 1456239 h 11975238"/>
              <a:gd name="connsiteX3" fmla="*/ 7548131 w 7636214"/>
              <a:gd name="connsiteY3" fmla="*/ 6594038 h 11975238"/>
              <a:gd name="connsiteX4" fmla="*/ 7298382 w 7636214"/>
              <a:gd name="connsiteY4" fmla="*/ 8804717 h 11975238"/>
              <a:gd name="connsiteX5" fmla="*/ 6666098 w 7636214"/>
              <a:gd name="connsiteY5" fmla="*/ 10850381 h 11975238"/>
              <a:gd name="connsiteX6" fmla="*/ 5384519 w 7636214"/>
              <a:gd name="connsiteY6" fmla="*/ 11973934 h 11975238"/>
              <a:gd name="connsiteX7" fmla="*/ 1774885 w 7636214"/>
              <a:gd name="connsiteY7" fmla="*/ 11014342 h 11975238"/>
              <a:gd name="connsiteX8" fmla="*/ 352251 w 7636214"/>
              <a:gd name="connsiteY8" fmla="*/ 8480296 h 11975238"/>
              <a:gd name="connsiteX9" fmla="*/ 74146 w 7636214"/>
              <a:gd name="connsiteY9" fmla="*/ 5289009 h 11975238"/>
              <a:gd name="connsiteX10" fmla="*/ 1519841 w 7636214"/>
              <a:gd name="connsiteY10" fmla="*/ 418032 h 11975238"/>
              <a:gd name="connsiteX0" fmla="*/ 1519841 w 7629036"/>
              <a:gd name="connsiteY0" fmla="*/ 886240 h 12443446"/>
              <a:gd name="connsiteX1" fmla="*/ 5074289 w 7629036"/>
              <a:gd name="connsiteY1" fmla="*/ 81633 h 12443446"/>
              <a:gd name="connsiteX2" fmla="*/ 7387226 w 7629036"/>
              <a:gd name="connsiteY2" fmla="*/ 1924447 h 12443446"/>
              <a:gd name="connsiteX3" fmla="*/ 7548131 w 7629036"/>
              <a:gd name="connsiteY3" fmla="*/ 7062246 h 12443446"/>
              <a:gd name="connsiteX4" fmla="*/ 7298382 w 7629036"/>
              <a:gd name="connsiteY4" fmla="*/ 9272925 h 12443446"/>
              <a:gd name="connsiteX5" fmla="*/ 6666098 w 7629036"/>
              <a:gd name="connsiteY5" fmla="*/ 11318589 h 12443446"/>
              <a:gd name="connsiteX6" fmla="*/ 5384519 w 7629036"/>
              <a:gd name="connsiteY6" fmla="*/ 12442142 h 12443446"/>
              <a:gd name="connsiteX7" fmla="*/ 1774885 w 7629036"/>
              <a:gd name="connsiteY7" fmla="*/ 11482550 h 12443446"/>
              <a:gd name="connsiteX8" fmla="*/ 352251 w 7629036"/>
              <a:gd name="connsiteY8" fmla="*/ 8948504 h 12443446"/>
              <a:gd name="connsiteX9" fmla="*/ 74146 w 7629036"/>
              <a:gd name="connsiteY9" fmla="*/ 5757217 h 12443446"/>
              <a:gd name="connsiteX10" fmla="*/ 1519841 w 7629036"/>
              <a:gd name="connsiteY10" fmla="*/ 886240 h 1244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9036" h="12443446">
                <a:moveTo>
                  <a:pt x="1519841" y="886240"/>
                </a:moveTo>
                <a:cubicBezTo>
                  <a:pt x="2353198" y="-59691"/>
                  <a:pt x="4096392" y="-91401"/>
                  <a:pt x="5074289" y="81633"/>
                </a:cubicBezTo>
                <a:cubicBezTo>
                  <a:pt x="6052186" y="254667"/>
                  <a:pt x="6974919" y="761012"/>
                  <a:pt x="7387226" y="1924447"/>
                </a:cubicBezTo>
                <a:cubicBezTo>
                  <a:pt x="7799533" y="3087882"/>
                  <a:pt x="7562938" y="5837500"/>
                  <a:pt x="7548131" y="7062246"/>
                </a:cubicBezTo>
                <a:cubicBezTo>
                  <a:pt x="7533324" y="8286992"/>
                  <a:pt x="7445388" y="8563535"/>
                  <a:pt x="7298382" y="9272925"/>
                </a:cubicBezTo>
                <a:cubicBezTo>
                  <a:pt x="7151377" y="9982316"/>
                  <a:pt x="6985075" y="10790386"/>
                  <a:pt x="6666098" y="11318589"/>
                </a:cubicBezTo>
                <a:cubicBezTo>
                  <a:pt x="6347121" y="11846792"/>
                  <a:pt x="6199721" y="12414815"/>
                  <a:pt x="5384519" y="12442142"/>
                </a:cubicBezTo>
                <a:cubicBezTo>
                  <a:pt x="4569317" y="12469469"/>
                  <a:pt x="2613596" y="12064823"/>
                  <a:pt x="1774885" y="11482550"/>
                </a:cubicBezTo>
                <a:cubicBezTo>
                  <a:pt x="936174" y="10900277"/>
                  <a:pt x="602864" y="9680024"/>
                  <a:pt x="352251" y="8948504"/>
                </a:cubicBezTo>
                <a:cubicBezTo>
                  <a:pt x="101638" y="8216984"/>
                  <a:pt x="-120452" y="7100928"/>
                  <a:pt x="74146" y="5757217"/>
                </a:cubicBezTo>
                <a:cubicBezTo>
                  <a:pt x="268744" y="4413506"/>
                  <a:pt x="686484" y="1832171"/>
                  <a:pt x="1519841" y="886240"/>
                </a:cubicBezTo>
                <a:close/>
              </a:path>
            </a:pathLst>
          </a:cu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7D"/>
              </a:solidFill>
              <a:effectLst>
                <a:outerShdw blurRad="38100" dist="38100" dir="2700000" algn="tl">
                  <a:srgbClr val="000000">
                    <a:alpha val="43137"/>
                  </a:srgbClr>
                </a:outerShdw>
              </a:effectLst>
            </a:endParaRPr>
          </a:p>
        </p:txBody>
      </p:sp>
      <p:grpSp>
        <p:nvGrpSpPr>
          <p:cNvPr id="64" name="Gruppo 11"/>
          <p:cNvGrpSpPr>
            <a:grpSpLocks/>
          </p:cNvGrpSpPr>
          <p:nvPr/>
        </p:nvGrpSpPr>
        <p:grpSpPr bwMode="auto">
          <a:xfrm>
            <a:off x="351580" y="3953545"/>
            <a:ext cx="1889277" cy="1555159"/>
            <a:chOff x="33363" y="3914162"/>
            <a:chExt cx="1888224" cy="1554608"/>
          </a:xfrm>
        </p:grpSpPr>
        <p:pic>
          <p:nvPicPr>
            <p:cNvPr id="65" name="Immagine 64"/>
            <p:cNvPicPr>
              <a:picLocks noChangeAspect="1"/>
            </p:cNvPicPr>
            <p:nvPr/>
          </p:nvPicPr>
          <p:blipFill>
            <a:blip r:embed="rId5">
              <a:clrChange>
                <a:clrFrom>
                  <a:srgbClr val="000000"/>
                </a:clrFrom>
                <a:clrTo>
                  <a:srgbClr val="000000">
                    <a:alpha val="0"/>
                  </a:srgbClr>
                </a:clrTo>
              </a:clrChange>
              <a:duotone>
                <a:prstClr val="black"/>
                <a:schemeClr val="tx2">
                  <a:tint val="45000"/>
                  <a:satMod val="400000"/>
                </a:schemeClr>
              </a:duotone>
            </a:blip>
            <a:stretch>
              <a:fillRect/>
            </a:stretch>
          </p:blipFill>
          <p:spPr>
            <a:xfrm>
              <a:off x="895454" y="3914162"/>
              <a:ext cx="661701" cy="661701"/>
            </a:xfrm>
            <a:prstGeom prst="rect">
              <a:avLst/>
            </a:prstGeom>
          </p:spPr>
        </p:pic>
        <p:sp>
          <p:nvSpPr>
            <p:cNvPr id="66" name="CasellaDiTesto 65"/>
            <p:cNvSpPr txBox="1"/>
            <p:nvPr/>
          </p:nvSpPr>
          <p:spPr>
            <a:xfrm>
              <a:off x="33363" y="4545767"/>
              <a:ext cx="1888224" cy="92300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it-IT" b="1" dirty="0" err="1" smtClean="0">
                  <a:ln/>
                  <a:solidFill>
                    <a:srgbClr val="FF6600"/>
                  </a:solidFill>
                </a:rPr>
                <a:t>Simplified</a:t>
              </a:r>
              <a:r>
                <a:rPr lang="it-IT" b="1" dirty="0" smtClean="0">
                  <a:ln/>
                  <a:solidFill>
                    <a:srgbClr val="FF6600"/>
                  </a:solidFill>
                </a:rPr>
                <a:t> GEOSS </a:t>
              </a:r>
              <a:r>
                <a:rPr lang="it-IT" b="1" dirty="0" err="1" smtClean="0">
                  <a:ln/>
                  <a:solidFill>
                    <a:srgbClr val="FF6600"/>
                  </a:solidFill>
                </a:rPr>
                <a:t>Registration</a:t>
              </a:r>
              <a:endParaRPr lang="it-IT" b="1" dirty="0">
                <a:ln/>
                <a:solidFill>
                  <a:srgbClr val="FF6600"/>
                </a:solidFill>
              </a:endParaRPr>
            </a:p>
          </p:txBody>
        </p:sp>
      </p:grpSp>
      <p:sp>
        <p:nvSpPr>
          <p:cNvPr id="67" name="Figura a mano libera 66"/>
          <p:cNvSpPr/>
          <p:nvPr/>
        </p:nvSpPr>
        <p:spPr>
          <a:xfrm rot="11204957">
            <a:off x="1773238" y="3327400"/>
            <a:ext cx="1227137" cy="765175"/>
          </a:xfrm>
          <a:custGeom>
            <a:avLst/>
            <a:gdLst>
              <a:gd name="connsiteX0" fmla="*/ 0 w 1164657"/>
              <a:gd name="connsiteY0" fmla="*/ 827772 h 827772"/>
              <a:gd name="connsiteX1" fmla="*/ 644892 w 1164657"/>
              <a:gd name="connsiteY1" fmla="*/ 644892 h 827772"/>
              <a:gd name="connsiteX2" fmla="*/ 1164657 w 1164657"/>
              <a:gd name="connsiteY2" fmla="*/ 0 h 827772"/>
            </a:gdLst>
            <a:ahLst/>
            <a:cxnLst>
              <a:cxn ang="0">
                <a:pos x="connsiteX0" y="connsiteY0"/>
              </a:cxn>
              <a:cxn ang="0">
                <a:pos x="connsiteX1" y="connsiteY1"/>
              </a:cxn>
              <a:cxn ang="0">
                <a:pos x="connsiteX2" y="connsiteY2"/>
              </a:cxn>
            </a:cxnLst>
            <a:rect l="l" t="t" r="r" b="b"/>
            <a:pathLst>
              <a:path w="1164657" h="827772">
                <a:moveTo>
                  <a:pt x="0" y="827772"/>
                </a:moveTo>
                <a:cubicBezTo>
                  <a:pt x="225391" y="805313"/>
                  <a:pt x="450783" y="782854"/>
                  <a:pt x="644892" y="644892"/>
                </a:cubicBezTo>
                <a:cubicBezTo>
                  <a:pt x="839001" y="506930"/>
                  <a:pt x="1001829" y="253465"/>
                  <a:pt x="1164657" y="0"/>
                </a:cubicBezTo>
              </a:path>
            </a:pathLst>
          </a:custGeom>
          <a:noFill/>
          <a:ln w="38100">
            <a:solidFill>
              <a:srgbClr val="FF9900"/>
            </a:solidFill>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68" name="Gruppo 67"/>
          <p:cNvGrpSpPr/>
          <p:nvPr/>
        </p:nvGrpSpPr>
        <p:grpSpPr>
          <a:xfrm>
            <a:off x="4718780" y="-27281"/>
            <a:ext cx="4235149" cy="2760107"/>
            <a:chOff x="4718780" y="-27281"/>
            <a:chExt cx="4235149" cy="2760107"/>
          </a:xfrm>
        </p:grpSpPr>
        <p:sp>
          <p:nvSpPr>
            <p:cNvPr id="69" name="Figura a mano libera 68"/>
            <p:cNvSpPr/>
            <p:nvPr/>
          </p:nvSpPr>
          <p:spPr>
            <a:xfrm>
              <a:off x="4718780" y="101563"/>
              <a:ext cx="4235149" cy="2631263"/>
            </a:xfrm>
            <a:custGeom>
              <a:avLst/>
              <a:gdLst>
                <a:gd name="connsiteX0" fmla="*/ 203496 w 4189186"/>
                <a:gd name="connsiteY0" fmla="*/ 82710 h 2625576"/>
                <a:gd name="connsiteX1" fmla="*/ 10456 w 4189186"/>
                <a:gd name="connsiteY1" fmla="*/ 275750 h 2625576"/>
                <a:gd name="connsiteX2" fmla="*/ 51096 w 4189186"/>
                <a:gd name="connsiteY2" fmla="*/ 814230 h 2625576"/>
                <a:gd name="connsiteX3" fmla="*/ 264456 w 4189186"/>
                <a:gd name="connsiteY3" fmla="*/ 1037750 h 2625576"/>
                <a:gd name="connsiteX4" fmla="*/ 396536 w 4189186"/>
                <a:gd name="connsiteY4" fmla="*/ 1505110 h 2625576"/>
                <a:gd name="connsiteX5" fmla="*/ 772456 w 4189186"/>
                <a:gd name="connsiteY5" fmla="*/ 1687990 h 2625576"/>
                <a:gd name="connsiteX6" fmla="*/ 995976 w 4189186"/>
                <a:gd name="connsiteY6" fmla="*/ 1779430 h 2625576"/>
                <a:gd name="connsiteX7" fmla="*/ 1514136 w 4189186"/>
                <a:gd name="connsiteY7" fmla="*/ 1850550 h 2625576"/>
                <a:gd name="connsiteX8" fmla="*/ 1971336 w 4189186"/>
                <a:gd name="connsiteY8" fmla="*/ 1677830 h 2625576"/>
                <a:gd name="connsiteX9" fmla="*/ 2205016 w 4189186"/>
                <a:gd name="connsiteY9" fmla="*/ 1911510 h 2625576"/>
                <a:gd name="connsiteX10" fmla="*/ 2337096 w 4189186"/>
                <a:gd name="connsiteY10" fmla="*/ 2145190 h 2625576"/>
                <a:gd name="connsiteX11" fmla="*/ 2702856 w 4189186"/>
                <a:gd name="connsiteY11" fmla="*/ 2358550 h 2625576"/>
                <a:gd name="connsiteX12" fmla="*/ 2824776 w 4189186"/>
                <a:gd name="connsiteY12" fmla="*/ 2561750 h 2625576"/>
                <a:gd name="connsiteX13" fmla="*/ 3525816 w 4189186"/>
                <a:gd name="connsiteY13" fmla="*/ 2612550 h 2625576"/>
                <a:gd name="connsiteX14" fmla="*/ 3942376 w 4189186"/>
                <a:gd name="connsiteY14" fmla="*/ 2348390 h 2625576"/>
                <a:gd name="connsiteX15" fmla="*/ 4145576 w 4189186"/>
                <a:gd name="connsiteY15" fmla="*/ 2023270 h 2625576"/>
                <a:gd name="connsiteX16" fmla="*/ 4186216 w 4189186"/>
                <a:gd name="connsiteY16" fmla="*/ 1718470 h 2625576"/>
                <a:gd name="connsiteX17" fmla="*/ 4094776 w 4189186"/>
                <a:gd name="connsiteY17" fmla="*/ 1423830 h 2625576"/>
                <a:gd name="connsiteX18" fmla="*/ 3922056 w 4189186"/>
                <a:gd name="connsiteY18" fmla="*/ 1261270 h 2625576"/>
                <a:gd name="connsiteX19" fmla="*/ 3901736 w 4189186"/>
                <a:gd name="connsiteY19" fmla="*/ 936150 h 2625576"/>
                <a:gd name="connsiteX20" fmla="*/ 4064296 w 4189186"/>
                <a:gd name="connsiteY20" fmla="*/ 682150 h 2625576"/>
                <a:gd name="connsiteX21" fmla="*/ 4084616 w 4189186"/>
                <a:gd name="connsiteY21" fmla="*/ 377350 h 2625576"/>
                <a:gd name="connsiteX22" fmla="*/ 3810296 w 4189186"/>
                <a:gd name="connsiteY22" fmla="*/ 204630 h 2625576"/>
                <a:gd name="connsiteX23" fmla="*/ 3495336 w 4189186"/>
                <a:gd name="connsiteY23" fmla="*/ 316390 h 2625576"/>
                <a:gd name="connsiteX24" fmla="*/ 3332776 w 4189186"/>
                <a:gd name="connsiteY24" fmla="*/ 153830 h 2625576"/>
                <a:gd name="connsiteX25" fmla="*/ 2916216 w 4189186"/>
                <a:gd name="connsiteY25" fmla="*/ 82710 h 2625576"/>
                <a:gd name="connsiteX26" fmla="*/ 2672376 w 4189186"/>
                <a:gd name="connsiteY26" fmla="*/ 184310 h 2625576"/>
                <a:gd name="connsiteX27" fmla="*/ 2296456 w 4189186"/>
                <a:gd name="connsiteY27" fmla="*/ 245270 h 2625576"/>
                <a:gd name="connsiteX28" fmla="*/ 1869736 w 4189186"/>
                <a:gd name="connsiteY28" fmla="*/ 92870 h 2625576"/>
                <a:gd name="connsiteX29" fmla="*/ 1463336 w 4189186"/>
                <a:gd name="connsiteY29" fmla="*/ 72550 h 2625576"/>
                <a:gd name="connsiteX30" fmla="*/ 914696 w 4189186"/>
                <a:gd name="connsiteY30" fmla="*/ 123350 h 2625576"/>
                <a:gd name="connsiteX31" fmla="*/ 660696 w 4189186"/>
                <a:gd name="connsiteY31" fmla="*/ 1430 h 2625576"/>
                <a:gd name="connsiteX32" fmla="*/ 203496 w 4189186"/>
                <a:gd name="connsiteY32" fmla="*/ 82710 h 2625576"/>
                <a:gd name="connsiteX0" fmla="*/ 203496 w 4189186"/>
                <a:gd name="connsiteY0" fmla="*/ 82710 h 2625576"/>
                <a:gd name="connsiteX1" fmla="*/ 10456 w 4189186"/>
                <a:gd name="connsiteY1" fmla="*/ 275750 h 2625576"/>
                <a:gd name="connsiteX2" fmla="*/ 51096 w 4189186"/>
                <a:gd name="connsiteY2" fmla="*/ 814230 h 2625576"/>
                <a:gd name="connsiteX3" fmla="*/ 264456 w 4189186"/>
                <a:gd name="connsiteY3" fmla="*/ 1037750 h 2625576"/>
                <a:gd name="connsiteX4" fmla="*/ 396536 w 4189186"/>
                <a:gd name="connsiteY4" fmla="*/ 1505110 h 2625576"/>
                <a:gd name="connsiteX5" fmla="*/ 995976 w 4189186"/>
                <a:gd name="connsiteY5" fmla="*/ 1779430 h 2625576"/>
                <a:gd name="connsiteX6" fmla="*/ 1514136 w 4189186"/>
                <a:gd name="connsiteY6" fmla="*/ 1850550 h 2625576"/>
                <a:gd name="connsiteX7" fmla="*/ 1971336 w 4189186"/>
                <a:gd name="connsiteY7" fmla="*/ 1677830 h 2625576"/>
                <a:gd name="connsiteX8" fmla="*/ 2205016 w 4189186"/>
                <a:gd name="connsiteY8" fmla="*/ 1911510 h 2625576"/>
                <a:gd name="connsiteX9" fmla="*/ 2337096 w 4189186"/>
                <a:gd name="connsiteY9" fmla="*/ 2145190 h 2625576"/>
                <a:gd name="connsiteX10" fmla="*/ 2702856 w 4189186"/>
                <a:gd name="connsiteY10" fmla="*/ 2358550 h 2625576"/>
                <a:gd name="connsiteX11" fmla="*/ 2824776 w 4189186"/>
                <a:gd name="connsiteY11" fmla="*/ 2561750 h 2625576"/>
                <a:gd name="connsiteX12" fmla="*/ 3525816 w 4189186"/>
                <a:gd name="connsiteY12" fmla="*/ 2612550 h 2625576"/>
                <a:gd name="connsiteX13" fmla="*/ 3942376 w 4189186"/>
                <a:gd name="connsiteY13" fmla="*/ 2348390 h 2625576"/>
                <a:gd name="connsiteX14" fmla="*/ 4145576 w 4189186"/>
                <a:gd name="connsiteY14" fmla="*/ 2023270 h 2625576"/>
                <a:gd name="connsiteX15" fmla="*/ 4186216 w 4189186"/>
                <a:gd name="connsiteY15" fmla="*/ 1718470 h 2625576"/>
                <a:gd name="connsiteX16" fmla="*/ 4094776 w 4189186"/>
                <a:gd name="connsiteY16" fmla="*/ 1423830 h 2625576"/>
                <a:gd name="connsiteX17" fmla="*/ 3922056 w 4189186"/>
                <a:gd name="connsiteY17" fmla="*/ 1261270 h 2625576"/>
                <a:gd name="connsiteX18" fmla="*/ 3901736 w 4189186"/>
                <a:gd name="connsiteY18" fmla="*/ 936150 h 2625576"/>
                <a:gd name="connsiteX19" fmla="*/ 4064296 w 4189186"/>
                <a:gd name="connsiteY19" fmla="*/ 682150 h 2625576"/>
                <a:gd name="connsiteX20" fmla="*/ 4084616 w 4189186"/>
                <a:gd name="connsiteY20" fmla="*/ 377350 h 2625576"/>
                <a:gd name="connsiteX21" fmla="*/ 3810296 w 4189186"/>
                <a:gd name="connsiteY21" fmla="*/ 204630 h 2625576"/>
                <a:gd name="connsiteX22" fmla="*/ 3495336 w 4189186"/>
                <a:gd name="connsiteY22" fmla="*/ 316390 h 2625576"/>
                <a:gd name="connsiteX23" fmla="*/ 3332776 w 4189186"/>
                <a:gd name="connsiteY23" fmla="*/ 153830 h 2625576"/>
                <a:gd name="connsiteX24" fmla="*/ 2916216 w 4189186"/>
                <a:gd name="connsiteY24" fmla="*/ 82710 h 2625576"/>
                <a:gd name="connsiteX25" fmla="*/ 2672376 w 4189186"/>
                <a:gd name="connsiteY25" fmla="*/ 184310 h 2625576"/>
                <a:gd name="connsiteX26" fmla="*/ 2296456 w 4189186"/>
                <a:gd name="connsiteY26" fmla="*/ 245270 h 2625576"/>
                <a:gd name="connsiteX27" fmla="*/ 1869736 w 4189186"/>
                <a:gd name="connsiteY27" fmla="*/ 92870 h 2625576"/>
                <a:gd name="connsiteX28" fmla="*/ 1463336 w 4189186"/>
                <a:gd name="connsiteY28" fmla="*/ 72550 h 2625576"/>
                <a:gd name="connsiteX29" fmla="*/ 914696 w 4189186"/>
                <a:gd name="connsiteY29" fmla="*/ 123350 h 2625576"/>
                <a:gd name="connsiteX30" fmla="*/ 660696 w 4189186"/>
                <a:gd name="connsiteY30" fmla="*/ 1430 h 2625576"/>
                <a:gd name="connsiteX31" fmla="*/ 203496 w 4189186"/>
                <a:gd name="connsiteY31" fmla="*/ 82710 h 2625576"/>
                <a:gd name="connsiteX0" fmla="*/ 203496 w 4189186"/>
                <a:gd name="connsiteY0" fmla="*/ 82710 h 2625576"/>
                <a:gd name="connsiteX1" fmla="*/ 10456 w 4189186"/>
                <a:gd name="connsiteY1" fmla="*/ 275750 h 2625576"/>
                <a:gd name="connsiteX2" fmla="*/ 51096 w 4189186"/>
                <a:gd name="connsiteY2" fmla="*/ 814230 h 2625576"/>
                <a:gd name="connsiteX3" fmla="*/ 264456 w 4189186"/>
                <a:gd name="connsiteY3" fmla="*/ 1037750 h 2625576"/>
                <a:gd name="connsiteX4" fmla="*/ 396536 w 4189186"/>
                <a:gd name="connsiteY4" fmla="*/ 1505110 h 2625576"/>
                <a:gd name="connsiteX5" fmla="*/ 995976 w 4189186"/>
                <a:gd name="connsiteY5" fmla="*/ 1779430 h 2625576"/>
                <a:gd name="connsiteX6" fmla="*/ 1514136 w 4189186"/>
                <a:gd name="connsiteY6" fmla="*/ 1850550 h 2625576"/>
                <a:gd name="connsiteX7" fmla="*/ 1971336 w 4189186"/>
                <a:gd name="connsiteY7" fmla="*/ 1677830 h 2625576"/>
                <a:gd name="connsiteX8" fmla="*/ 2337096 w 4189186"/>
                <a:gd name="connsiteY8" fmla="*/ 2145190 h 2625576"/>
                <a:gd name="connsiteX9" fmla="*/ 2702856 w 4189186"/>
                <a:gd name="connsiteY9" fmla="*/ 2358550 h 2625576"/>
                <a:gd name="connsiteX10" fmla="*/ 2824776 w 4189186"/>
                <a:gd name="connsiteY10" fmla="*/ 2561750 h 2625576"/>
                <a:gd name="connsiteX11" fmla="*/ 3525816 w 4189186"/>
                <a:gd name="connsiteY11" fmla="*/ 2612550 h 2625576"/>
                <a:gd name="connsiteX12" fmla="*/ 3942376 w 4189186"/>
                <a:gd name="connsiteY12" fmla="*/ 2348390 h 2625576"/>
                <a:gd name="connsiteX13" fmla="*/ 4145576 w 4189186"/>
                <a:gd name="connsiteY13" fmla="*/ 2023270 h 2625576"/>
                <a:gd name="connsiteX14" fmla="*/ 4186216 w 4189186"/>
                <a:gd name="connsiteY14" fmla="*/ 1718470 h 2625576"/>
                <a:gd name="connsiteX15" fmla="*/ 4094776 w 4189186"/>
                <a:gd name="connsiteY15" fmla="*/ 1423830 h 2625576"/>
                <a:gd name="connsiteX16" fmla="*/ 3922056 w 4189186"/>
                <a:gd name="connsiteY16" fmla="*/ 1261270 h 2625576"/>
                <a:gd name="connsiteX17" fmla="*/ 3901736 w 4189186"/>
                <a:gd name="connsiteY17" fmla="*/ 936150 h 2625576"/>
                <a:gd name="connsiteX18" fmla="*/ 4064296 w 4189186"/>
                <a:gd name="connsiteY18" fmla="*/ 682150 h 2625576"/>
                <a:gd name="connsiteX19" fmla="*/ 4084616 w 4189186"/>
                <a:gd name="connsiteY19" fmla="*/ 377350 h 2625576"/>
                <a:gd name="connsiteX20" fmla="*/ 3810296 w 4189186"/>
                <a:gd name="connsiteY20" fmla="*/ 204630 h 2625576"/>
                <a:gd name="connsiteX21" fmla="*/ 3495336 w 4189186"/>
                <a:gd name="connsiteY21" fmla="*/ 316390 h 2625576"/>
                <a:gd name="connsiteX22" fmla="*/ 3332776 w 4189186"/>
                <a:gd name="connsiteY22" fmla="*/ 153830 h 2625576"/>
                <a:gd name="connsiteX23" fmla="*/ 2916216 w 4189186"/>
                <a:gd name="connsiteY23" fmla="*/ 82710 h 2625576"/>
                <a:gd name="connsiteX24" fmla="*/ 2672376 w 4189186"/>
                <a:gd name="connsiteY24" fmla="*/ 184310 h 2625576"/>
                <a:gd name="connsiteX25" fmla="*/ 2296456 w 4189186"/>
                <a:gd name="connsiteY25" fmla="*/ 245270 h 2625576"/>
                <a:gd name="connsiteX26" fmla="*/ 1869736 w 4189186"/>
                <a:gd name="connsiteY26" fmla="*/ 92870 h 2625576"/>
                <a:gd name="connsiteX27" fmla="*/ 1463336 w 4189186"/>
                <a:gd name="connsiteY27" fmla="*/ 72550 h 2625576"/>
                <a:gd name="connsiteX28" fmla="*/ 914696 w 4189186"/>
                <a:gd name="connsiteY28" fmla="*/ 123350 h 2625576"/>
                <a:gd name="connsiteX29" fmla="*/ 660696 w 4189186"/>
                <a:gd name="connsiteY29" fmla="*/ 1430 h 2625576"/>
                <a:gd name="connsiteX30" fmla="*/ 203496 w 4189186"/>
                <a:gd name="connsiteY30" fmla="*/ 82710 h 2625576"/>
                <a:gd name="connsiteX0" fmla="*/ 203496 w 4189186"/>
                <a:gd name="connsiteY0" fmla="*/ 82710 h 2625576"/>
                <a:gd name="connsiteX1" fmla="*/ 10456 w 4189186"/>
                <a:gd name="connsiteY1" fmla="*/ 275750 h 2625576"/>
                <a:gd name="connsiteX2" fmla="*/ 51096 w 4189186"/>
                <a:gd name="connsiteY2" fmla="*/ 814230 h 2625576"/>
                <a:gd name="connsiteX3" fmla="*/ 264456 w 4189186"/>
                <a:gd name="connsiteY3" fmla="*/ 1037750 h 2625576"/>
                <a:gd name="connsiteX4" fmla="*/ 396536 w 4189186"/>
                <a:gd name="connsiteY4" fmla="*/ 1505110 h 2625576"/>
                <a:gd name="connsiteX5" fmla="*/ 995976 w 4189186"/>
                <a:gd name="connsiteY5" fmla="*/ 1779430 h 2625576"/>
                <a:gd name="connsiteX6" fmla="*/ 1514136 w 4189186"/>
                <a:gd name="connsiteY6" fmla="*/ 1850550 h 2625576"/>
                <a:gd name="connsiteX7" fmla="*/ 1971336 w 4189186"/>
                <a:gd name="connsiteY7" fmla="*/ 1677830 h 2625576"/>
                <a:gd name="connsiteX8" fmla="*/ 2337096 w 4189186"/>
                <a:gd name="connsiteY8" fmla="*/ 2145190 h 2625576"/>
                <a:gd name="connsiteX9" fmla="*/ 2702856 w 4189186"/>
                <a:gd name="connsiteY9" fmla="*/ 2358550 h 2625576"/>
                <a:gd name="connsiteX10" fmla="*/ 2824776 w 4189186"/>
                <a:gd name="connsiteY10" fmla="*/ 2561750 h 2625576"/>
                <a:gd name="connsiteX11" fmla="*/ 3525816 w 4189186"/>
                <a:gd name="connsiteY11" fmla="*/ 2612550 h 2625576"/>
                <a:gd name="connsiteX12" fmla="*/ 3942376 w 4189186"/>
                <a:gd name="connsiteY12" fmla="*/ 2348390 h 2625576"/>
                <a:gd name="connsiteX13" fmla="*/ 4145576 w 4189186"/>
                <a:gd name="connsiteY13" fmla="*/ 2023270 h 2625576"/>
                <a:gd name="connsiteX14" fmla="*/ 4186216 w 4189186"/>
                <a:gd name="connsiteY14" fmla="*/ 1718470 h 2625576"/>
                <a:gd name="connsiteX15" fmla="*/ 4094776 w 4189186"/>
                <a:gd name="connsiteY15" fmla="*/ 1423830 h 2625576"/>
                <a:gd name="connsiteX16" fmla="*/ 3922056 w 4189186"/>
                <a:gd name="connsiteY16" fmla="*/ 1261270 h 2625576"/>
                <a:gd name="connsiteX17" fmla="*/ 3901736 w 4189186"/>
                <a:gd name="connsiteY17" fmla="*/ 936150 h 2625576"/>
                <a:gd name="connsiteX18" fmla="*/ 4064296 w 4189186"/>
                <a:gd name="connsiteY18" fmla="*/ 682150 h 2625576"/>
                <a:gd name="connsiteX19" fmla="*/ 4084616 w 4189186"/>
                <a:gd name="connsiteY19" fmla="*/ 377350 h 2625576"/>
                <a:gd name="connsiteX20" fmla="*/ 3810296 w 4189186"/>
                <a:gd name="connsiteY20" fmla="*/ 204630 h 2625576"/>
                <a:gd name="connsiteX21" fmla="*/ 3495336 w 4189186"/>
                <a:gd name="connsiteY21" fmla="*/ 316390 h 2625576"/>
                <a:gd name="connsiteX22" fmla="*/ 3332776 w 4189186"/>
                <a:gd name="connsiteY22" fmla="*/ 153830 h 2625576"/>
                <a:gd name="connsiteX23" fmla="*/ 2916216 w 4189186"/>
                <a:gd name="connsiteY23" fmla="*/ 82710 h 2625576"/>
                <a:gd name="connsiteX24" fmla="*/ 2672376 w 4189186"/>
                <a:gd name="connsiteY24" fmla="*/ 184310 h 2625576"/>
                <a:gd name="connsiteX25" fmla="*/ 2296456 w 4189186"/>
                <a:gd name="connsiteY25" fmla="*/ 245270 h 2625576"/>
                <a:gd name="connsiteX26" fmla="*/ 1869736 w 4189186"/>
                <a:gd name="connsiteY26" fmla="*/ 92870 h 2625576"/>
                <a:gd name="connsiteX27" fmla="*/ 1463336 w 4189186"/>
                <a:gd name="connsiteY27" fmla="*/ 72550 h 2625576"/>
                <a:gd name="connsiteX28" fmla="*/ 914696 w 4189186"/>
                <a:gd name="connsiteY28" fmla="*/ 123350 h 2625576"/>
                <a:gd name="connsiteX29" fmla="*/ 660696 w 4189186"/>
                <a:gd name="connsiteY29" fmla="*/ 1430 h 2625576"/>
                <a:gd name="connsiteX30" fmla="*/ 203496 w 4189186"/>
                <a:gd name="connsiteY30" fmla="*/ 82710 h 2625576"/>
                <a:gd name="connsiteX0" fmla="*/ 203496 w 4189186"/>
                <a:gd name="connsiteY0" fmla="*/ 82710 h 2625576"/>
                <a:gd name="connsiteX1" fmla="*/ 10456 w 4189186"/>
                <a:gd name="connsiteY1" fmla="*/ 275750 h 2625576"/>
                <a:gd name="connsiteX2" fmla="*/ 51096 w 4189186"/>
                <a:gd name="connsiteY2" fmla="*/ 814230 h 2625576"/>
                <a:gd name="connsiteX3" fmla="*/ 264456 w 4189186"/>
                <a:gd name="connsiteY3" fmla="*/ 1037750 h 2625576"/>
                <a:gd name="connsiteX4" fmla="*/ 396536 w 4189186"/>
                <a:gd name="connsiteY4" fmla="*/ 1505110 h 2625576"/>
                <a:gd name="connsiteX5" fmla="*/ 995976 w 4189186"/>
                <a:gd name="connsiteY5" fmla="*/ 1779430 h 2625576"/>
                <a:gd name="connsiteX6" fmla="*/ 1514136 w 4189186"/>
                <a:gd name="connsiteY6" fmla="*/ 1850550 h 2625576"/>
                <a:gd name="connsiteX7" fmla="*/ 1971336 w 4189186"/>
                <a:gd name="connsiteY7" fmla="*/ 1677830 h 2625576"/>
                <a:gd name="connsiteX8" fmla="*/ 2337096 w 4189186"/>
                <a:gd name="connsiteY8" fmla="*/ 2145190 h 2625576"/>
                <a:gd name="connsiteX9" fmla="*/ 2702856 w 4189186"/>
                <a:gd name="connsiteY9" fmla="*/ 2358550 h 2625576"/>
                <a:gd name="connsiteX10" fmla="*/ 2824776 w 4189186"/>
                <a:gd name="connsiteY10" fmla="*/ 2561750 h 2625576"/>
                <a:gd name="connsiteX11" fmla="*/ 3525816 w 4189186"/>
                <a:gd name="connsiteY11" fmla="*/ 2612550 h 2625576"/>
                <a:gd name="connsiteX12" fmla="*/ 3942376 w 4189186"/>
                <a:gd name="connsiteY12" fmla="*/ 2348390 h 2625576"/>
                <a:gd name="connsiteX13" fmla="*/ 4145576 w 4189186"/>
                <a:gd name="connsiteY13" fmla="*/ 2023270 h 2625576"/>
                <a:gd name="connsiteX14" fmla="*/ 4186216 w 4189186"/>
                <a:gd name="connsiteY14" fmla="*/ 1718470 h 2625576"/>
                <a:gd name="connsiteX15" fmla="*/ 4094776 w 4189186"/>
                <a:gd name="connsiteY15" fmla="*/ 1423830 h 2625576"/>
                <a:gd name="connsiteX16" fmla="*/ 3922056 w 4189186"/>
                <a:gd name="connsiteY16" fmla="*/ 1261270 h 2625576"/>
                <a:gd name="connsiteX17" fmla="*/ 3901736 w 4189186"/>
                <a:gd name="connsiteY17" fmla="*/ 936150 h 2625576"/>
                <a:gd name="connsiteX18" fmla="*/ 4064296 w 4189186"/>
                <a:gd name="connsiteY18" fmla="*/ 682150 h 2625576"/>
                <a:gd name="connsiteX19" fmla="*/ 4084616 w 4189186"/>
                <a:gd name="connsiteY19" fmla="*/ 377350 h 2625576"/>
                <a:gd name="connsiteX20" fmla="*/ 3810296 w 4189186"/>
                <a:gd name="connsiteY20" fmla="*/ 204630 h 2625576"/>
                <a:gd name="connsiteX21" fmla="*/ 3495336 w 4189186"/>
                <a:gd name="connsiteY21" fmla="*/ 316390 h 2625576"/>
                <a:gd name="connsiteX22" fmla="*/ 3332776 w 4189186"/>
                <a:gd name="connsiteY22" fmla="*/ 153830 h 2625576"/>
                <a:gd name="connsiteX23" fmla="*/ 2916216 w 4189186"/>
                <a:gd name="connsiteY23" fmla="*/ 82710 h 2625576"/>
                <a:gd name="connsiteX24" fmla="*/ 2296456 w 4189186"/>
                <a:gd name="connsiteY24" fmla="*/ 245270 h 2625576"/>
                <a:gd name="connsiteX25" fmla="*/ 1869736 w 4189186"/>
                <a:gd name="connsiteY25" fmla="*/ 92870 h 2625576"/>
                <a:gd name="connsiteX26" fmla="*/ 1463336 w 4189186"/>
                <a:gd name="connsiteY26" fmla="*/ 72550 h 2625576"/>
                <a:gd name="connsiteX27" fmla="*/ 914696 w 4189186"/>
                <a:gd name="connsiteY27" fmla="*/ 123350 h 2625576"/>
                <a:gd name="connsiteX28" fmla="*/ 660696 w 4189186"/>
                <a:gd name="connsiteY28" fmla="*/ 1430 h 2625576"/>
                <a:gd name="connsiteX29" fmla="*/ 203496 w 4189186"/>
                <a:gd name="connsiteY29" fmla="*/ 82710 h 2625576"/>
                <a:gd name="connsiteX0" fmla="*/ 249459 w 4235149"/>
                <a:gd name="connsiteY0" fmla="*/ 83843 h 2626709"/>
                <a:gd name="connsiteX1" fmla="*/ 5619 w 4235149"/>
                <a:gd name="connsiteY1" fmla="*/ 439443 h 2626709"/>
                <a:gd name="connsiteX2" fmla="*/ 97059 w 4235149"/>
                <a:gd name="connsiteY2" fmla="*/ 815363 h 2626709"/>
                <a:gd name="connsiteX3" fmla="*/ 310419 w 4235149"/>
                <a:gd name="connsiteY3" fmla="*/ 1038883 h 2626709"/>
                <a:gd name="connsiteX4" fmla="*/ 442499 w 4235149"/>
                <a:gd name="connsiteY4" fmla="*/ 1506243 h 2626709"/>
                <a:gd name="connsiteX5" fmla="*/ 1041939 w 4235149"/>
                <a:gd name="connsiteY5" fmla="*/ 1780563 h 2626709"/>
                <a:gd name="connsiteX6" fmla="*/ 1560099 w 4235149"/>
                <a:gd name="connsiteY6" fmla="*/ 1851683 h 2626709"/>
                <a:gd name="connsiteX7" fmla="*/ 2017299 w 4235149"/>
                <a:gd name="connsiteY7" fmla="*/ 1678963 h 2626709"/>
                <a:gd name="connsiteX8" fmla="*/ 2383059 w 4235149"/>
                <a:gd name="connsiteY8" fmla="*/ 2146323 h 2626709"/>
                <a:gd name="connsiteX9" fmla="*/ 2748819 w 4235149"/>
                <a:gd name="connsiteY9" fmla="*/ 2359683 h 2626709"/>
                <a:gd name="connsiteX10" fmla="*/ 2870739 w 4235149"/>
                <a:gd name="connsiteY10" fmla="*/ 2562883 h 2626709"/>
                <a:gd name="connsiteX11" fmla="*/ 3571779 w 4235149"/>
                <a:gd name="connsiteY11" fmla="*/ 2613683 h 2626709"/>
                <a:gd name="connsiteX12" fmla="*/ 3988339 w 4235149"/>
                <a:gd name="connsiteY12" fmla="*/ 2349523 h 2626709"/>
                <a:gd name="connsiteX13" fmla="*/ 4191539 w 4235149"/>
                <a:gd name="connsiteY13" fmla="*/ 2024403 h 2626709"/>
                <a:gd name="connsiteX14" fmla="*/ 4232179 w 4235149"/>
                <a:gd name="connsiteY14" fmla="*/ 1719603 h 2626709"/>
                <a:gd name="connsiteX15" fmla="*/ 4140739 w 4235149"/>
                <a:gd name="connsiteY15" fmla="*/ 1424963 h 2626709"/>
                <a:gd name="connsiteX16" fmla="*/ 3968019 w 4235149"/>
                <a:gd name="connsiteY16" fmla="*/ 1262403 h 2626709"/>
                <a:gd name="connsiteX17" fmla="*/ 3947699 w 4235149"/>
                <a:gd name="connsiteY17" fmla="*/ 937283 h 2626709"/>
                <a:gd name="connsiteX18" fmla="*/ 4110259 w 4235149"/>
                <a:gd name="connsiteY18" fmla="*/ 683283 h 2626709"/>
                <a:gd name="connsiteX19" fmla="*/ 4130579 w 4235149"/>
                <a:gd name="connsiteY19" fmla="*/ 378483 h 2626709"/>
                <a:gd name="connsiteX20" fmla="*/ 3856259 w 4235149"/>
                <a:gd name="connsiteY20" fmla="*/ 205763 h 2626709"/>
                <a:gd name="connsiteX21" fmla="*/ 3541299 w 4235149"/>
                <a:gd name="connsiteY21" fmla="*/ 317523 h 2626709"/>
                <a:gd name="connsiteX22" fmla="*/ 3378739 w 4235149"/>
                <a:gd name="connsiteY22" fmla="*/ 154963 h 2626709"/>
                <a:gd name="connsiteX23" fmla="*/ 2962179 w 4235149"/>
                <a:gd name="connsiteY23" fmla="*/ 83843 h 2626709"/>
                <a:gd name="connsiteX24" fmla="*/ 2342419 w 4235149"/>
                <a:gd name="connsiteY24" fmla="*/ 246403 h 2626709"/>
                <a:gd name="connsiteX25" fmla="*/ 1915699 w 4235149"/>
                <a:gd name="connsiteY25" fmla="*/ 94003 h 2626709"/>
                <a:gd name="connsiteX26" fmla="*/ 1509299 w 4235149"/>
                <a:gd name="connsiteY26" fmla="*/ 73683 h 2626709"/>
                <a:gd name="connsiteX27" fmla="*/ 960659 w 4235149"/>
                <a:gd name="connsiteY27" fmla="*/ 124483 h 2626709"/>
                <a:gd name="connsiteX28" fmla="*/ 706659 w 4235149"/>
                <a:gd name="connsiteY28" fmla="*/ 2563 h 2626709"/>
                <a:gd name="connsiteX29" fmla="*/ 249459 w 4235149"/>
                <a:gd name="connsiteY29" fmla="*/ 83843 h 2626709"/>
                <a:gd name="connsiteX0" fmla="*/ 249459 w 4235149"/>
                <a:gd name="connsiteY0" fmla="*/ 82234 h 2625100"/>
                <a:gd name="connsiteX1" fmla="*/ 5619 w 4235149"/>
                <a:gd name="connsiteY1" fmla="*/ 437834 h 2625100"/>
                <a:gd name="connsiteX2" fmla="*/ 97059 w 4235149"/>
                <a:gd name="connsiteY2" fmla="*/ 813754 h 2625100"/>
                <a:gd name="connsiteX3" fmla="*/ 310419 w 4235149"/>
                <a:gd name="connsiteY3" fmla="*/ 1037274 h 2625100"/>
                <a:gd name="connsiteX4" fmla="*/ 442499 w 4235149"/>
                <a:gd name="connsiteY4" fmla="*/ 1504634 h 2625100"/>
                <a:gd name="connsiteX5" fmla="*/ 1041939 w 4235149"/>
                <a:gd name="connsiteY5" fmla="*/ 1778954 h 2625100"/>
                <a:gd name="connsiteX6" fmla="*/ 1560099 w 4235149"/>
                <a:gd name="connsiteY6" fmla="*/ 1850074 h 2625100"/>
                <a:gd name="connsiteX7" fmla="*/ 2017299 w 4235149"/>
                <a:gd name="connsiteY7" fmla="*/ 1677354 h 2625100"/>
                <a:gd name="connsiteX8" fmla="*/ 2383059 w 4235149"/>
                <a:gd name="connsiteY8" fmla="*/ 2144714 h 2625100"/>
                <a:gd name="connsiteX9" fmla="*/ 2748819 w 4235149"/>
                <a:gd name="connsiteY9" fmla="*/ 2358074 h 2625100"/>
                <a:gd name="connsiteX10" fmla="*/ 2870739 w 4235149"/>
                <a:gd name="connsiteY10" fmla="*/ 2561274 h 2625100"/>
                <a:gd name="connsiteX11" fmla="*/ 3571779 w 4235149"/>
                <a:gd name="connsiteY11" fmla="*/ 2612074 h 2625100"/>
                <a:gd name="connsiteX12" fmla="*/ 3988339 w 4235149"/>
                <a:gd name="connsiteY12" fmla="*/ 2347914 h 2625100"/>
                <a:gd name="connsiteX13" fmla="*/ 4191539 w 4235149"/>
                <a:gd name="connsiteY13" fmla="*/ 2022794 h 2625100"/>
                <a:gd name="connsiteX14" fmla="*/ 4232179 w 4235149"/>
                <a:gd name="connsiteY14" fmla="*/ 1717994 h 2625100"/>
                <a:gd name="connsiteX15" fmla="*/ 4140739 w 4235149"/>
                <a:gd name="connsiteY15" fmla="*/ 1423354 h 2625100"/>
                <a:gd name="connsiteX16" fmla="*/ 3968019 w 4235149"/>
                <a:gd name="connsiteY16" fmla="*/ 1260794 h 2625100"/>
                <a:gd name="connsiteX17" fmla="*/ 3947699 w 4235149"/>
                <a:gd name="connsiteY17" fmla="*/ 935674 h 2625100"/>
                <a:gd name="connsiteX18" fmla="*/ 4110259 w 4235149"/>
                <a:gd name="connsiteY18" fmla="*/ 681674 h 2625100"/>
                <a:gd name="connsiteX19" fmla="*/ 4130579 w 4235149"/>
                <a:gd name="connsiteY19" fmla="*/ 376874 h 2625100"/>
                <a:gd name="connsiteX20" fmla="*/ 3856259 w 4235149"/>
                <a:gd name="connsiteY20" fmla="*/ 204154 h 2625100"/>
                <a:gd name="connsiteX21" fmla="*/ 3541299 w 4235149"/>
                <a:gd name="connsiteY21" fmla="*/ 315914 h 2625100"/>
                <a:gd name="connsiteX22" fmla="*/ 3378739 w 4235149"/>
                <a:gd name="connsiteY22" fmla="*/ 153354 h 2625100"/>
                <a:gd name="connsiteX23" fmla="*/ 2962179 w 4235149"/>
                <a:gd name="connsiteY23" fmla="*/ 82234 h 2625100"/>
                <a:gd name="connsiteX24" fmla="*/ 2342419 w 4235149"/>
                <a:gd name="connsiteY24" fmla="*/ 244794 h 2625100"/>
                <a:gd name="connsiteX25" fmla="*/ 1915699 w 4235149"/>
                <a:gd name="connsiteY25" fmla="*/ 92394 h 2625100"/>
                <a:gd name="connsiteX26" fmla="*/ 1509299 w 4235149"/>
                <a:gd name="connsiteY26" fmla="*/ 72074 h 2625100"/>
                <a:gd name="connsiteX27" fmla="*/ 1011459 w 4235149"/>
                <a:gd name="connsiteY27" fmla="*/ 112714 h 2625100"/>
                <a:gd name="connsiteX28" fmla="*/ 706659 w 4235149"/>
                <a:gd name="connsiteY28" fmla="*/ 954 h 2625100"/>
                <a:gd name="connsiteX29" fmla="*/ 249459 w 4235149"/>
                <a:gd name="connsiteY29" fmla="*/ 82234 h 2625100"/>
                <a:gd name="connsiteX0" fmla="*/ 249459 w 4235149"/>
                <a:gd name="connsiteY0" fmla="*/ 81317 h 2624183"/>
                <a:gd name="connsiteX1" fmla="*/ 5619 w 4235149"/>
                <a:gd name="connsiteY1" fmla="*/ 436917 h 2624183"/>
                <a:gd name="connsiteX2" fmla="*/ 97059 w 4235149"/>
                <a:gd name="connsiteY2" fmla="*/ 812837 h 2624183"/>
                <a:gd name="connsiteX3" fmla="*/ 310419 w 4235149"/>
                <a:gd name="connsiteY3" fmla="*/ 1036357 h 2624183"/>
                <a:gd name="connsiteX4" fmla="*/ 442499 w 4235149"/>
                <a:gd name="connsiteY4" fmla="*/ 1503717 h 2624183"/>
                <a:gd name="connsiteX5" fmla="*/ 1041939 w 4235149"/>
                <a:gd name="connsiteY5" fmla="*/ 1778037 h 2624183"/>
                <a:gd name="connsiteX6" fmla="*/ 1560099 w 4235149"/>
                <a:gd name="connsiteY6" fmla="*/ 1849157 h 2624183"/>
                <a:gd name="connsiteX7" fmla="*/ 2017299 w 4235149"/>
                <a:gd name="connsiteY7" fmla="*/ 1676437 h 2624183"/>
                <a:gd name="connsiteX8" fmla="*/ 2383059 w 4235149"/>
                <a:gd name="connsiteY8" fmla="*/ 2143797 h 2624183"/>
                <a:gd name="connsiteX9" fmla="*/ 2748819 w 4235149"/>
                <a:gd name="connsiteY9" fmla="*/ 2357157 h 2624183"/>
                <a:gd name="connsiteX10" fmla="*/ 2870739 w 4235149"/>
                <a:gd name="connsiteY10" fmla="*/ 2560357 h 2624183"/>
                <a:gd name="connsiteX11" fmla="*/ 3571779 w 4235149"/>
                <a:gd name="connsiteY11" fmla="*/ 2611157 h 2624183"/>
                <a:gd name="connsiteX12" fmla="*/ 3988339 w 4235149"/>
                <a:gd name="connsiteY12" fmla="*/ 2346997 h 2624183"/>
                <a:gd name="connsiteX13" fmla="*/ 4191539 w 4235149"/>
                <a:gd name="connsiteY13" fmla="*/ 2021877 h 2624183"/>
                <a:gd name="connsiteX14" fmla="*/ 4232179 w 4235149"/>
                <a:gd name="connsiteY14" fmla="*/ 1717077 h 2624183"/>
                <a:gd name="connsiteX15" fmla="*/ 4140739 w 4235149"/>
                <a:gd name="connsiteY15" fmla="*/ 1422437 h 2624183"/>
                <a:gd name="connsiteX16" fmla="*/ 3968019 w 4235149"/>
                <a:gd name="connsiteY16" fmla="*/ 1259877 h 2624183"/>
                <a:gd name="connsiteX17" fmla="*/ 3947699 w 4235149"/>
                <a:gd name="connsiteY17" fmla="*/ 934757 h 2624183"/>
                <a:gd name="connsiteX18" fmla="*/ 4110259 w 4235149"/>
                <a:gd name="connsiteY18" fmla="*/ 680757 h 2624183"/>
                <a:gd name="connsiteX19" fmla="*/ 4130579 w 4235149"/>
                <a:gd name="connsiteY19" fmla="*/ 375957 h 2624183"/>
                <a:gd name="connsiteX20" fmla="*/ 3856259 w 4235149"/>
                <a:gd name="connsiteY20" fmla="*/ 203237 h 2624183"/>
                <a:gd name="connsiteX21" fmla="*/ 3541299 w 4235149"/>
                <a:gd name="connsiteY21" fmla="*/ 314997 h 2624183"/>
                <a:gd name="connsiteX22" fmla="*/ 3378739 w 4235149"/>
                <a:gd name="connsiteY22" fmla="*/ 152437 h 2624183"/>
                <a:gd name="connsiteX23" fmla="*/ 2962179 w 4235149"/>
                <a:gd name="connsiteY23" fmla="*/ 81317 h 2624183"/>
                <a:gd name="connsiteX24" fmla="*/ 2342419 w 4235149"/>
                <a:gd name="connsiteY24" fmla="*/ 243877 h 2624183"/>
                <a:gd name="connsiteX25" fmla="*/ 1915699 w 4235149"/>
                <a:gd name="connsiteY25" fmla="*/ 91477 h 2624183"/>
                <a:gd name="connsiteX26" fmla="*/ 1509299 w 4235149"/>
                <a:gd name="connsiteY26" fmla="*/ 71157 h 2624183"/>
                <a:gd name="connsiteX27" fmla="*/ 706659 w 4235149"/>
                <a:gd name="connsiteY27" fmla="*/ 37 h 2624183"/>
                <a:gd name="connsiteX28" fmla="*/ 249459 w 4235149"/>
                <a:gd name="connsiteY28" fmla="*/ 81317 h 2624183"/>
                <a:gd name="connsiteX0" fmla="*/ 249459 w 4235149"/>
                <a:gd name="connsiteY0" fmla="*/ 81317 h 2624183"/>
                <a:gd name="connsiteX1" fmla="*/ 5619 w 4235149"/>
                <a:gd name="connsiteY1" fmla="*/ 436917 h 2624183"/>
                <a:gd name="connsiteX2" fmla="*/ 97059 w 4235149"/>
                <a:gd name="connsiteY2" fmla="*/ 812837 h 2624183"/>
                <a:gd name="connsiteX3" fmla="*/ 310419 w 4235149"/>
                <a:gd name="connsiteY3" fmla="*/ 1036357 h 2624183"/>
                <a:gd name="connsiteX4" fmla="*/ 442499 w 4235149"/>
                <a:gd name="connsiteY4" fmla="*/ 1503717 h 2624183"/>
                <a:gd name="connsiteX5" fmla="*/ 1041939 w 4235149"/>
                <a:gd name="connsiteY5" fmla="*/ 1778037 h 2624183"/>
                <a:gd name="connsiteX6" fmla="*/ 1560099 w 4235149"/>
                <a:gd name="connsiteY6" fmla="*/ 1849157 h 2624183"/>
                <a:gd name="connsiteX7" fmla="*/ 2017299 w 4235149"/>
                <a:gd name="connsiteY7" fmla="*/ 1676437 h 2624183"/>
                <a:gd name="connsiteX8" fmla="*/ 2383059 w 4235149"/>
                <a:gd name="connsiteY8" fmla="*/ 2143797 h 2624183"/>
                <a:gd name="connsiteX9" fmla="*/ 2748819 w 4235149"/>
                <a:gd name="connsiteY9" fmla="*/ 2357157 h 2624183"/>
                <a:gd name="connsiteX10" fmla="*/ 2870739 w 4235149"/>
                <a:gd name="connsiteY10" fmla="*/ 2560357 h 2624183"/>
                <a:gd name="connsiteX11" fmla="*/ 3571779 w 4235149"/>
                <a:gd name="connsiteY11" fmla="*/ 2611157 h 2624183"/>
                <a:gd name="connsiteX12" fmla="*/ 3988339 w 4235149"/>
                <a:gd name="connsiteY12" fmla="*/ 2346997 h 2624183"/>
                <a:gd name="connsiteX13" fmla="*/ 4191539 w 4235149"/>
                <a:gd name="connsiteY13" fmla="*/ 2021877 h 2624183"/>
                <a:gd name="connsiteX14" fmla="*/ 4232179 w 4235149"/>
                <a:gd name="connsiteY14" fmla="*/ 1717077 h 2624183"/>
                <a:gd name="connsiteX15" fmla="*/ 4140739 w 4235149"/>
                <a:gd name="connsiteY15" fmla="*/ 1422437 h 2624183"/>
                <a:gd name="connsiteX16" fmla="*/ 3968019 w 4235149"/>
                <a:gd name="connsiteY16" fmla="*/ 1259877 h 2624183"/>
                <a:gd name="connsiteX17" fmla="*/ 3947699 w 4235149"/>
                <a:gd name="connsiteY17" fmla="*/ 934757 h 2624183"/>
                <a:gd name="connsiteX18" fmla="*/ 4110259 w 4235149"/>
                <a:gd name="connsiteY18" fmla="*/ 680757 h 2624183"/>
                <a:gd name="connsiteX19" fmla="*/ 4130579 w 4235149"/>
                <a:gd name="connsiteY19" fmla="*/ 375957 h 2624183"/>
                <a:gd name="connsiteX20" fmla="*/ 3856259 w 4235149"/>
                <a:gd name="connsiteY20" fmla="*/ 203237 h 2624183"/>
                <a:gd name="connsiteX21" fmla="*/ 3541299 w 4235149"/>
                <a:gd name="connsiteY21" fmla="*/ 314997 h 2624183"/>
                <a:gd name="connsiteX22" fmla="*/ 2962179 w 4235149"/>
                <a:gd name="connsiteY22" fmla="*/ 81317 h 2624183"/>
                <a:gd name="connsiteX23" fmla="*/ 2342419 w 4235149"/>
                <a:gd name="connsiteY23" fmla="*/ 243877 h 2624183"/>
                <a:gd name="connsiteX24" fmla="*/ 1915699 w 4235149"/>
                <a:gd name="connsiteY24" fmla="*/ 91477 h 2624183"/>
                <a:gd name="connsiteX25" fmla="*/ 1509299 w 4235149"/>
                <a:gd name="connsiteY25" fmla="*/ 71157 h 2624183"/>
                <a:gd name="connsiteX26" fmla="*/ 706659 w 4235149"/>
                <a:gd name="connsiteY26" fmla="*/ 37 h 2624183"/>
                <a:gd name="connsiteX27" fmla="*/ 249459 w 4235149"/>
                <a:gd name="connsiteY27" fmla="*/ 81317 h 2624183"/>
                <a:gd name="connsiteX0" fmla="*/ 249459 w 4235149"/>
                <a:gd name="connsiteY0" fmla="*/ 81317 h 2624183"/>
                <a:gd name="connsiteX1" fmla="*/ 5619 w 4235149"/>
                <a:gd name="connsiteY1" fmla="*/ 436917 h 2624183"/>
                <a:gd name="connsiteX2" fmla="*/ 97059 w 4235149"/>
                <a:gd name="connsiteY2" fmla="*/ 812837 h 2624183"/>
                <a:gd name="connsiteX3" fmla="*/ 310419 w 4235149"/>
                <a:gd name="connsiteY3" fmla="*/ 1036357 h 2624183"/>
                <a:gd name="connsiteX4" fmla="*/ 442499 w 4235149"/>
                <a:gd name="connsiteY4" fmla="*/ 1503717 h 2624183"/>
                <a:gd name="connsiteX5" fmla="*/ 1041939 w 4235149"/>
                <a:gd name="connsiteY5" fmla="*/ 1778037 h 2624183"/>
                <a:gd name="connsiteX6" fmla="*/ 1560099 w 4235149"/>
                <a:gd name="connsiteY6" fmla="*/ 1849157 h 2624183"/>
                <a:gd name="connsiteX7" fmla="*/ 2017299 w 4235149"/>
                <a:gd name="connsiteY7" fmla="*/ 1676437 h 2624183"/>
                <a:gd name="connsiteX8" fmla="*/ 2383059 w 4235149"/>
                <a:gd name="connsiteY8" fmla="*/ 2143797 h 2624183"/>
                <a:gd name="connsiteX9" fmla="*/ 2748819 w 4235149"/>
                <a:gd name="connsiteY9" fmla="*/ 2357157 h 2624183"/>
                <a:gd name="connsiteX10" fmla="*/ 2870739 w 4235149"/>
                <a:gd name="connsiteY10" fmla="*/ 2560357 h 2624183"/>
                <a:gd name="connsiteX11" fmla="*/ 3571779 w 4235149"/>
                <a:gd name="connsiteY11" fmla="*/ 2611157 h 2624183"/>
                <a:gd name="connsiteX12" fmla="*/ 3988339 w 4235149"/>
                <a:gd name="connsiteY12" fmla="*/ 2346997 h 2624183"/>
                <a:gd name="connsiteX13" fmla="*/ 4191539 w 4235149"/>
                <a:gd name="connsiteY13" fmla="*/ 2021877 h 2624183"/>
                <a:gd name="connsiteX14" fmla="*/ 4232179 w 4235149"/>
                <a:gd name="connsiteY14" fmla="*/ 1717077 h 2624183"/>
                <a:gd name="connsiteX15" fmla="*/ 4140739 w 4235149"/>
                <a:gd name="connsiteY15" fmla="*/ 1422437 h 2624183"/>
                <a:gd name="connsiteX16" fmla="*/ 3968019 w 4235149"/>
                <a:gd name="connsiteY16" fmla="*/ 1259877 h 2624183"/>
                <a:gd name="connsiteX17" fmla="*/ 3947699 w 4235149"/>
                <a:gd name="connsiteY17" fmla="*/ 934757 h 2624183"/>
                <a:gd name="connsiteX18" fmla="*/ 4110259 w 4235149"/>
                <a:gd name="connsiteY18" fmla="*/ 680757 h 2624183"/>
                <a:gd name="connsiteX19" fmla="*/ 4130579 w 4235149"/>
                <a:gd name="connsiteY19" fmla="*/ 375957 h 2624183"/>
                <a:gd name="connsiteX20" fmla="*/ 3856259 w 4235149"/>
                <a:gd name="connsiteY20" fmla="*/ 203237 h 2624183"/>
                <a:gd name="connsiteX21" fmla="*/ 3500659 w 4235149"/>
                <a:gd name="connsiteY21" fmla="*/ 223557 h 2624183"/>
                <a:gd name="connsiteX22" fmla="*/ 2962179 w 4235149"/>
                <a:gd name="connsiteY22" fmla="*/ 81317 h 2624183"/>
                <a:gd name="connsiteX23" fmla="*/ 2342419 w 4235149"/>
                <a:gd name="connsiteY23" fmla="*/ 243877 h 2624183"/>
                <a:gd name="connsiteX24" fmla="*/ 1915699 w 4235149"/>
                <a:gd name="connsiteY24" fmla="*/ 91477 h 2624183"/>
                <a:gd name="connsiteX25" fmla="*/ 1509299 w 4235149"/>
                <a:gd name="connsiteY25" fmla="*/ 71157 h 2624183"/>
                <a:gd name="connsiteX26" fmla="*/ 706659 w 4235149"/>
                <a:gd name="connsiteY26" fmla="*/ 37 h 2624183"/>
                <a:gd name="connsiteX27" fmla="*/ 249459 w 4235149"/>
                <a:gd name="connsiteY27" fmla="*/ 81317 h 2624183"/>
                <a:gd name="connsiteX0" fmla="*/ 249459 w 4235149"/>
                <a:gd name="connsiteY0" fmla="*/ 81317 h 2624183"/>
                <a:gd name="connsiteX1" fmla="*/ 5619 w 4235149"/>
                <a:gd name="connsiteY1" fmla="*/ 436917 h 2624183"/>
                <a:gd name="connsiteX2" fmla="*/ 97059 w 4235149"/>
                <a:gd name="connsiteY2" fmla="*/ 812837 h 2624183"/>
                <a:gd name="connsiteX3" fmla="*/ 310419 w 4235149"/>
                <a:gd name="connsiteY3" fmla="*/ 1036357 h 2624183"/>
                <a:gd name="connsiteX4" fmla="*/ 442499 w 4235149"/>
                <a:gd name="connsiteY4" fmla="*/ 1503717 h 2624183"/>
                <a:gd name="connsiteX5" fmla="*/ 1041939 w 4235149"/>
                <a:gd name="connsiteY5" fmla="*/ 1778037 h 2624183"/>
                <a:gd name="connsiteX6" fmla="*/ 1560099 w 4235149"/>
                <a:gd name="connsiteY6" fmla="*/ 1849157 h 2624183"/>
                <a:gd name="connsiteX7" fmla="*/ 2017299 w 4235149"/>
                <a:gd name="connsiteY7" fmla="*/ 1676437 h 2624183"/>
                <a:gd name="connsiteX8" fmla="*/ 2383059 w 4235149"/>
                <a:gd name="connsiteY8" fmla="*/ 2143797 h 2624183"/>
                <a:gd name="connsiteX9" fmla="*/ 2748819 w 4235149"/>
                <a:gd name="connsiteY9" fmla="*/ 2357157 h 2624183"/>
                <a:gd name="connsiteX10" fmla="*/ 2870739 w 4235149"/>
                <a:gd name="connsiteY10" fmla="*/ 2560357 h 2624183"/>
                <a:gd name="connsiteX11" fmla="*/ 3571779 w 4235149"/>
                <a:gd name="connsiteY11" fmla="*/ 2611157 h 2624183"/>
                <a:gd name="connsiteX12" fmla="*/ 3988339 w 4235149"/>
                <a:gd name="connsiteY12" fmla="*/ 2346997 h 2624183"/>
                <a:gd name="connsiteX13" fmla="*/ 4191539 w 4235149"/>
                <a:gd name="connsiteY13" fmla="*/ 2021877 h 2624183"/>
                <a:gd name="connsiteX14" fmla="*/ 4232179 w 4235149"/>
                <a:gd name="connsiteY14" fmla="*/ 1717077 h 2624183"/>
                <a:gd name="connsiteX15" fmla="*/ 4140739 w 4235149"/>
                <a:gd name="connsiteY15" fmla="*/ 1422437 h 2624183"/>
                <a:gd name="connsiteX16" fmla="*/ 3968019 w 4235149"/>
                <a:gd name="connsiteY16" fmla="*/ 1259877 h 2624183"/>
                <a:gd name="connsiteX17" fmla="*/ 3947699 w 4235149"/>
                <a:gd name="connsiteY17" fmla="*/ 934757 h 2624183"/>
                <a:gd name="connsiteX18" fmla="*/ 4110259 w 4235149"/>
                <a:gd name="connsiteY18" fmla="*/ 680757 h 2624183"/>
                <a:gd name="connsiteX19" fmla="*/ 4130579 w 4235149"/>
                <a:gd name="connsiteY19" fmla="*/ 375957 h 2624183"/>
                <a:gd name="connsiteX20" fmla="*/ 3856259 w 4235149"/>
                <a:gd name="connsiteY20" fmla="*/ 203237 h 2624183"/>
                <a:gd name="connsiteX21" fmla="*/ 2962179 w 4235149"/>
                <a:gd name="connsiteY21" fmla="*/ 81317 h 2624183"/>
                <a:gd name="connsiteX22" fmla="*/ 2342419 w 4235149"/>
                <a:gd name="connsiteY22" fmla="*/ 243877 h 2624183"/>
                <a:gd name="connsiteX23" fmla="*/ 1915699 w 4235149"/>
                <a:gd name="connsiteY23" fmla="*/ 91477 h 2624183"/>
                <a:gd name="connsiteX24" fmla="*/ 1509299 w 4235149"/>
                <a:gd name="connsiteY24" fmla="*/ 71157 h 2624183"/>
                <a:gd name="connsiteX25" fmla="*/ 706659 w 4235149"/>
                <a:gd name="connsiteY25" fmla="*/ 37 h 2624183"/>
                <a:gd name="connsiteX26" fmla="*/ 249459 w 4235149"/>
                <a:gd name="connsiteY26" fmla="*/ 81317 h 2624183"/>
                <a:gd name="connsiteX0" fmla="*/ 249459 w 4235149"/>
                <a:gd name="connsiteY0" fmla="*/ 81317 h 2631263"/>
                <a:gd name="connsiteX1" fmla="*/ 5619 w 4235149"/>
                <a:gd name="connsiteY1" fmla="*/ 436917 h 2631263"/>
                <a:gd name="connsiteX2" fmla="*/ 97059 w 4235149"/>
                <a:gd name="connsiteY2" fmla="*/ 812837 h 2631263"/>
                <a:gd name="connsiteX3" fmla="*/ 310419 w 4235149"/>
                <a:gd name="connsiteY3" fmla="*/ 1036357 h 2631263"/>
                <a:gd name="connsiteX4" fmla="*/ 442499 w 4235149"/>
                <a:gd name="connsiteY4" fmla="*/ 1503717 h 2631263"/>
                <a:gd name="connsiteX5" fmla="*/ 1041939 w 4235149"/>
                <a:gd name="connsiteY5" fmla="*/ 1778037 h 2631263"/>
                <a:gd name="connsiteX6" fmla="*/ 1560099 w 4235149"/>
                <a:gd name="connsiteY6" fmla="*/ 1849157 h 2631263"/>
                <a:gd name="connsiteX7" fmla="*/ 2017299 w 4235149"/>
                <a:gd name="connsiteY7" fmla="*/ 1676437 h 2631263"/>
                <a:gd name="connsiteX8" fmla="*/ 2383059 w 4235149"/>
                <a:gd name="connsiteY8" fmla="*/ 2143797 h 2631263"/>
                <a:gd name="connsiteX9" fmla="*/ 2870739 w 4235149"/>
                <a:gd name="connsiteY9" fmla="*/ 2560357 h 2631263"/>
                <a:gd name="connsiteX10" fmla="*/ 3571779 w 4235149"/>
                <a:gd name="connsiteY10" fmla="*/ 2611157 h 2631263"/>
                <a:gd name="connsiteX11" fmla="*/ 3988339 w 4235149"/>
                <a:gd name="connsiteY11" fmla="*/ 2346997 h 2631263"/>
                <a:gd name="connsiteX12" fmla="*/ 4191539 w 4235149"/>
                <a:gd name="connsiteY12" fmla="*/ 2021877 h 2631263"/>
                <a:gd name="connsiteX13" fmla="*/ 4232179 w 4235149"/>
                <a:gd name="connsiteY13" fmla="*/ 1717077 h 2631263"/>
                <a:gd name="connsiteX14" fmla="*/ 4140739 w 4235149"/>
                <a:gd name="connsiteY14" fmla="*/ 1422437 h 2631263"/>
                <a:gd name="connsiteX15" fmla="*/ 3968019 w 4235149"/>
                <a:gd name="connsiteY15" fmla="*/ 1259877 h 2631263"/>
                <a:gd name="connsiteX16" fmla="*/ 3947699 w 4235149"/>
                <a:gd name="connsiteY16" fmla="*/ 934757 h 2631263"/>
                <a:gd name="connsiteX17" fmla="*/ 4110259 w 4235149"/>
                <a:gd name="connsiteY17" fmla="*/ 680757 h 2631263"/>
                <a:gd name="connsiteX18" fmla="*/ 4130579 w 4235149"/>
                <a:gd name="connsiteY18" fmla="*/ 375957 h 2631263"/>
                <a:gd name="connsiteX19" fmla="*/ 3856259 w 4235149"/>
                <a:gd name="connsiteY19" fmla="*/ 203237 h 2631263"/>
                <a:gd name="connsiteX20" fmla="*/ 2962179 w 4235149"/>
                <a:gd name="connsiteY20" fmla="*/ 81317 h 2631263"/>
                <a:gd name="connsiteX21" fmla="*/ 2342419 w 4235149"/>
                <a:gd name="connsiteY21" fmla="*/ 243877 h 2631263"/>
                <a:gd name="connsiteX22" fmla="*/ 1915699 w 4235149"/>
                <a:gd name="connsiteY22" fmla="*/ 91477 h 2631263"/>
                <a:gd name="connsiteX23" fmla="*/ 1509299 w 4235149"/>
                <a:gd name="connsiteY23" fmla="*/ 71157 h 2631263"/>
                <a:gd name="connsiteX24" fmla="*/ 706659 w 4235149"/>
                <a:gd name="connsiteY24" fmla="*/ 37 h 2631263"/>
                <a:gd name="connsiteX25" fmla="*/ 249459 w 4235149"/>
                <a:gd name="connsiteY25" fmla="*/ 81317 h 2631263"/>
                <a:gd name="connsiteX0" fmla="*/ 249459 w 4235149"/>
                <a:gd name="connsiteY0" fmla="*/ 81317 h 2631263"/>
                <a:gd name="connsiteX1" fmla="*/ 5619 w 4235149"/>
                <a:gd name="connsiteY1" fmla="*/ 436917 h 2631263"/>
                <a:gd name="connsiteX2" fmla="*/ 97059 w 4235149"/>
                <a:gd name="connsiteY2" fmla="*/ 812837 h 2631263"/>
                <a:gd name="connsiteX3" fmla="*/ 310419 w 4235149"/>
                <a:gd name="connsiteY3" fmla="*/ 1036357 h 2631263"/>
                <a:gd name="connsiteX4" fmla="*/ 442499 w 4235149"/>
                <a:gd name="connsiteY4" fmla="*/ 1503717 h 2631263"/>
                <a:gd name="connsiteX5" fmla="*/ 1041939 w 4235149"/>
                <a:gd name="connsiteY5" fmla="*/ 1778037 h 2631263"/>
                <a:gd name="connsiteX6" fmla="*/ 2017299 w 4235149"/>
                <a:gd name="connsiteY6" fmla="*/ 1676437 h 2631263"/>
                <a:gd name="connsiteX7" fmla="*/ 2383059 w 4235149"/>
                <a:gd name="connsiteY7" fmla="*/ 2143797 h 2631263"/>
                <a:gd name="connsiteX8" fmla="*/ 2870739 w 4235149"/>
                <a:gd name="connsiteY8" fmla="*/ 2560357 h 2631263"/>
                <a:gd name="connsiteX9" fmla="*/ 3571779 w 4235149"/>
                <a:gd name="connsiteY9" fmla="*/ 2611157 h 2631263"/>
                <a:gd name="connsiteX10" fmla="*/ 3988339 w 4235149"/>
                <a:gd name="connsiteY10" fmla="*/ 2346997 h 2631263"/>
                <a:gd name="connsiteX11" fmla="*/ 4191539 w 4235149"/>
                <a:gd name="connsiteY11" fmla="*/ 2021877 h 2631263"/>
                <a:gd name="connsiteX12" fmla="*/ 4232179 w 4235149"/>
                <a:gd name="connsiteY12" fmla="*/ 1717077 h 2631263"/>
                <a:gd name="connsiteX13" fmla="*/ 4140739 w 4235149"/>
                <a:gd name="connsiteY13" fmla="*/ 1422437 h 2631263"/>
                <a:gd name="connsiteX14" fmla="*/ 3968019 w 4235149"/>
                <a:gd name="connsiteY14" fmla="*/ 1259877 h 2631263"/>
                <a:gd name="connsiteX15" fmla="*/ 3947699 w 4235149"/>
                <a:gd name="connsiteY15" fmla="*/ 934757 h 2631263"/>
                <a:gd name="connsiteX16" fmla="*/ 4110259 w 4235149"/>
                <a:gd name="connsiteY16" fmla="*/ 680757 h 2631263"/>
                <a:gd name="connsiteX17" fmla="*/ 4130579 w 4235149"/>
                <a:gd name="connsiteY17" fmla="*/ 375957 h 2631263"/>
                <a:gd name="connsiteX18" fmla="*/ 3856259 w 4235149"/>
                <a:gd name="connsiteY18" fmla="*/ 203237 h 2631263"/>
                <a:gd name="connsiteX19" fmla="*/ 2962179 w 4235149"/>
                <a:gd name="connsiteY19" fmla="*/ 81317 h 2631263"/>
                <a:gd name="connsiteX20" fmla="*/ 2342419 w 4235149"/>
                <a:gd name="connsiteY20" fmla="*/ 243877 h 2631263"/>
                <a:gd name="connsiteX21" fmla="*/ 1915699 w 4235149"/>
                <a:gd name="connsiteY21" fmla="*/ 91477 h 2631263"/>
                <a:gd name="connsiteX22" fmla="*/ 1509299 w 4235149"/>
                <a:gd name="connsiteY22" fmla="*/ 71157 h 2631263"/>
                <a:gd name="connsiteX23" fmla="*/ 706659 w 4235149"/>
                <a:gd name="connsiteY23" fmla="*/ 37 h 2631263"/>
                <a:gd name="connsiteX24" fmla="*/ 249459 w 4235149"/>
                <a:gd name="connsiteY24" fmla="*/ 81317 h 2631263"/>
                <a:gd name="connsiteX0" fmla="*/ 249459 w 4235149"/>
                <a:gd name="connsiteY0" fmla="*/ 81317 h 2631263"/>
                <a:gd name="connsiteX1" fmla="*/ 5619 w 4235149"/>
                <a:gd name="connsiteY1" fmla="*/ 436917 h 2631263"/>
                <a:gd name="connsiteX2" fmla="*/ 97059 w 4235149"/>
                <a:gd name="connsiteY2" fmla="*/ 812837 h 2631263"/>
                <a:gd name="connsiteX3" fmla="*/ 310419 w 4235149"/>
                <a:gd name="connsiteY3" fmla="*/ 1036357 h 2631263"/>
                <a:gd name="connsiteX4" fmla="*/ 442499 w 4235149"/>
                <a:gd name="connsiteY4" fmla="*/ 1503717 h 2631263"/>
                <a:gd name="connsiteX5" fmla="*/ 1204499 w 4235149"/>
                <a:gd name="connsiteY5" fmla="*/ 1849157 h 2631263"/>
                <a:gd name="connsiteX6" fmla="*/ 2017299 w 4235149"/>
                <a:gd name="connsiteY6" fmla="*/ 1676437 h 2631263"/>
                <a:gd name="connsiteX7" fmla="*/ 2383059 w 4235149"/>
                <a:gd name="connsiteY7" fmla="*/ 2143797 h 2631263"/>
                <a:gd name="connsiteX8" fmla="*/ 2870739 w 4235149"/>
                <a:gd name="connsiteY8" fmla="*/ 2560357 h 2631263"/>
                <a:gd name="connsiteX9" fmla="*/ 3571779 w 4235149"/>
                <a:gd name="connsiteY9" fmla="*/ 2611157 h 2631263"/>
                <a:gd name="connsiteX10" fmla="*/ 3988339 w 4235149"/>
                <a:gd name="connsiteY10" fmla="*/ 2346997 h 2631263"/>
                <a:gd name="connsiteX11" fmla="*/ 4191539 w 4235149"/>
                <a:gd name="connsiteY11" fmla="*/ 2021877 h 2631263"/>
                <a:gd name="connsiteX12" fmla="*/ 4232179 w 4235149"/>
                <a:gd name="connsiteY12" fmla="*/ 1717077 h 2631263"/>
                <a:gd name="connsiteX13" fmla="*/ 4140739 w 4235149"/>
                <a:gd name="connsiteY13" fmla="*/ 1422437 h 2631263"/>
                <a:gd name="connsiteX14" fmla="*/ 3968019 w 4235149"/>
                <a:gd name="connsiteY14" fmla="*/ 1259877 h 2631263"/>
                <a:gd name="connsiteX15" fmla="*/ 3947699 w 4235149"/>
                <a:gd name="connsiteY15" fmla="*/ 934757 h 2631263"/>
                <a:gd name="connsiteX16" fmla="*/ 4110259 w 4235149"/>
                <a:gd name="connsiteY16" fmla="*/ 680757 h 2631263"/>
                <a:gd name="connsiteX17" fmla="*/ 4130579 w 4235149"/>
                <a:gd name="connsiteY17" fmla="*/ 375957 h 2631263"/>
                <a:gd name="connsiteX18" fmla="*/ 3856259 w 4235149"/>
                <a:gd name="connsiteY18" fmla="*/ 203237 h 2631263"/>
                <a:gd name="connsiteX19" fmla="*/ 2962179 w 4235149"/>
                <a:gd name="connsiteY19" fmla="*/ 81317 h 2631263"/>
                <a:gd name="connsiteX20" fmla="*/ 2342419 w 4235149"/>
                <a:gd name="connsiteY20" fmla="*/ 243877 h 2631263"/>
                <a:gd name="connsiteX21" fmla="*/ 1915699 w 4235149"/>
                <a:gd name="connsiteY21" fmla="*/ 91477 h 2631263"/>
                <a:gd name="connsiteX22" fmla="*/ 1509299 w 4235149"/>
                <a:gd name="connsiteY22" fmla="*/ 71157 h 2631263"/>
                <a:gd name="connsiteX23" fmla="*/ 706659 w 4235149"/>
                <a:gd name="connsiteY23" fmla="*/ 37 h 2631263"/>
                <a:gd name="connsiteX24" fmla="*/ 249459 w 4235149"/>
                <a:gd name="connsiteY24" fmla="*/ 81317 h 2631263"/>
                <a:gd name="connsiteX0" fmla="*/ 249459 w 4235149"/>
                <a:gd name="connsiteY0" fmla="*/ 81317 h 2631263"/>
                <a:gd name="connsiteX1" fmla="*/ 5619 w 4235149"/>
                <a:gd name="connsiteY1" fmla="*/ 436917 h 2631263"/>
                <a:gd name="connsiteX2" fmla="*/ 97059 w 4235149"/>
                <a:gd name="connsiteY2" fmla="*/ 812837 h 2631263"/>
                <a:gd name="connsiteX3" fmla="*/ 310419 w 4235149"/>
                <a:gd name="connsiteY3" fmla="*/ 1036357 h 2631263"/>
                <a:gd name="connsiteX4" fmla="*/ 442499 w 4235149"/>
                <a:gd name="connsiteY4" fmla="*/ 1503717 h 2631263"/>
                <a:gd name="connsiteX5" fmla="*/ 1204499 w 4235149"/>
                <a:gd name="connsiteY5" fmla="*/ 1849157 h 2631263"/>
                <a:gd name="connsiteX6" fmla="*/ 2017299 w 4235149"/>
                <a:gd name="connsiteY6" fmla="*/ 1676437 h 2631263"/>
                <a:gd name="connsiteX7" fmla="*/ 2383059 w 4235149"/>
                <a:gd name="connsiteY7" fmla="*/ 2143797 h 2631263"/>
                <a:gd name="connsiteX8" fmla="*/ 2870739 w 4235149"/>
                <a:gd name="connsiteY8" fmla="*/ 2560357 h 2631263"/>
                <a:gd name="connsiteX9" fmla="*/ 3571779 w 4235149"/>
                <a:gd name="connsiteY9" fmla="*/ 2611157 h 2631263"/>
                <a:gd name="connsiteX10" fmla="*/ 3988339 w 4235149"/>
                <a:gd name="connsiteY10" fmla="*/ 2346997 h 2631263"/>
                <a:gd name="connsiteX11" fmla="*/ 4191539 w 4235149"/>
                <a:gd name="connsiteY11" fmla="*/ 2021877 h 2631263"/>
                <a:gd name="connsiteX12" fmla="*/ 4232179 w 4235149"/>
                <a:gd name="connsiteY12" fmla="*/ 1717077 h 2631263"/>
                <a:gd name="connsiteX13" fmla="*/ 4140739 w 4235149"/>
                <a:gd name="connsiteY13" fmla="*/ 1422437 h 2631263"/>
                <a:gd name="connsiteX14" fmla="*/ 3968019 w 4235149"/>
                <a:gd name="connsiteY14" fmla="*/ 1259877 h 2631263"/>
                <a:gd name="connsiteX15" fmla="*/ 3947699 w 4235149"/>
                <a:gd name="connsiteY15" fmla="*/ 934757 h 2631263"/>
                <a:gd name="connsiteX16" fmla="*/ 4110259 w 4235149"/>
                <a:gd name="connsiteY16" fmla="*/ 680757 h 2631263"/>
                <a:gd name="connsiteX17" fmla="*/ 4130579 w 4235149"/>
                <a:gd name="connsiteY17" fmla="*/ 375957 h 2631263"/>
                <a:gd name="connsiteX18" fmla="*/ 3856259 w 4235149"/>
                <a:gd name="connsiteY18" fmla="*/ 203237 h 2631263"/>
                <a:gd name="connsiteX19" fmla="*/ 2962179 w 4235149"/>
                <a:gd name="connsiteY19" fmla="*/ 81317 h 2631263"/>
                <a:gd name="connsiteX20" fmla="*/ 2342419 w 4235149"/>
                <a:gd name="connsiteY20" fmla="*/ 243877 h 2631263"/>
                <a:gd name="connsiteX21" fmla="*/ 1915699 w 4235149"/>
                <a:gd name="connsiteY21" fmla="*/ 91477 h 2631263"/>
                <a:gd name="connsiteX22" fmla="*/ 1509299 w 4235149"/>
                <a:gd name="connsiteY22" fmla="*/ 71157 h 2631263"/>
                <a:gd name="connsiteX23" fmla="*/ 706659 w 4235149"/>
                <a:gd name="connsiteY23" fmla="*/ 37 h 2631263"/>
                <a:gd name="connsiteX24" fmla="*/ 249459 w 4235149"/>
                <a:gd name="connsiteY24" fmla="*/ 81317 h 263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35149" h="2631263">
                  <a:moveTo>
                    <a:pt x="249459" y="81317"/>
                  </a:moveTo>
                  <a:cubicBezTo>
                    <a:pt x="132619" y="154130"/>
                    <a:pt x="31019" y="314997"/>
                    <a:pt x="5619" y="436917"/>
                  </a:cubicBezTo>
                  <a:cubicBezTo>
                    <a:pt x="-19781" y="558837"/>
                    <a:pt x="46259" y="712930"/>
                    <a:pt x="97059" y="812837"/>
                  </a:cubicBezTo>
                  <a:cubicBezTo>
                    <a:pt x="147859" y="912744"/>
                    <a:pt x="252846" y="921210"/>
                    <a:pt x="310419" y="1036357"/>
                  </a:cubicBezTo>
                  <a:cubicBezTo>
                    <a:pt x="367992" y="1151504"/>
                    <a:pt x="293486" y="1368250"/>
                    <a:pt x="442499" y="1503717"/>
                  </a:cubicBezTo>
                  <a:cubicBezTo>
                    <a:pt x="591512" y="1639184"/>
                    <a:pt x="860752" y="1820370"/>
                    <a:pt x="1204499" y="1849157"/>
                  </a:cubicBezTo>
                  <a:cubicBezTo>
                    <a:pt x="1548246" y="1877944"/>
                    <a:pt x="1820872" y="1627330"/>
                    <a:pt x="2017299" y="1676437"/>
                  </a:cubicBezTo>
                  <a:cubicBezTo>
                    <a:pt x="2213726" y="1725544"/>
                    <a:pt x="2240819" y="1996477"/>
                    <a:pt x="2383059" y="2143797"/>
                  </a:cubicBezTo>
                  <a:cubicBezTo>
                    <a:pt x="2525299" y="2291117"/>
                    <a:pt x="2672619" y="2482464"/>
                    <a:pt x="2870739" y="2560357"/>
                  </a:cubicBezTo>
                  <a:cubicBezTo>
                    <a:pt x="3068859" y="2638250"/>
                    <a:pt x="3385512" y="2646717"/>
                    <a:pt x="3571779" y="2611157"/>
                  </a:cubicBezTo>
                  <a:cubicBezTo>
                    <a:pt x="3758046" y="2575597"/>
                    <a:pt x="3885046" y="2445210"/>
                    <a:pt x="3988339" y="2346997"/>
                  </a:cubicBezTo>
                  <a:cubicBezTo>
                    <a:pt x="4091632" y="2248784"/>
                    <a:pt x="4150899" y="2126864"/>
                    <a:pt x="4191539" y="2021877"/>
                  </a:cubicBezTo>
                  <a:cubicBezTo>
                    <a:pt x="4232179" y="1916890"/>
                    <a:pt x="4240646" y="1816984"/>
                    <a:pt x="4232179" y="1717077"/>
                  </a:cubicBezTo>
                  <a:cubicBezTo>
                    <a:pt x="4223712" y="1617170"/>
                    <a:pt x="4184766" y="1498637"/>
                    <a:pt x="4140739" y="1422437"/>
                  </a:cubicBezTo>
                  <a:cubicBezTo>
                    <a:pt x="4096712" y="1346237"/>
                    <a:pt x="4000192" y="1341157"/>
                    <a:pt x="3968019" y="1259877"/>
                  </a:cubicBezTo>
                  <a:cubicBezTo>
                    <a:pt x="3935846" y="1178597"/>
                    <a:pt x="3923992" y="1031277"/>
                    <a:pt x="3947699" y="934757"/>
                  </a:cubicBezTo>
                  <a:cubicBezTo>
                    <a:pt x="3971406" y="838237"/>
                    <a:pt x="4079779" y="773890"/>
                    <a:pt x="4110259" y="680757"/>
                  </a:cubicBezTo>
                  <a:cubicBezTo>
                    <a:pt x="4140739" y="587624"/>
                    <a:pt x="4172912" y="455544"/>
                    <a:pt x="4130579" y="375957"/>
                  </a:cubicBezTo>
                  <a:cubicBezTo>
                    <a:pt x="4088246" y="296370"/>
                    <a:pt x="4050992" y="252344"/>
                    <a:pt x="3856259" y="203237"/>
                  </a:cubicBezTo>
                  <a:cubicBezTo>
                    <a:pt x="3661526" y="154130"/>
                    <a:pt x="3214486" y="74544"/>
                    <a:pt x="2962179" y="81317"/>
                  </a:cubicBezTo>
                  <a:cubicBezTo>
                    <a:pt x="2709872" y="88090"/>
                    <a:pt x="2516832" y="242184"/>
                    <a:pt x="2342419" y="243877"/>
                  </a:cubicBezTo>
                  <a:cubicBezTo>
                    <a:pt x="2168006" y="245570"/>
                    <a:pt x="2054552" y="120264"/>
                    <a:pt x="1915699" y="91477"/>
                  </a:cubicBezTo>
                  <a:cubicBezTo>
                    <a:pt x="1776846" y="62690"/>
                    <a:pt x="1710806" y="86397"/>
                    <a:pt x="1509299" y="71157"/>
                  </a:cubicBezTo>
                  <a:cubicBezTo>
                    <a:pt x="1307792" y="55917"/>
                    <a:pt x="916632" y="-1656"/>
                    <a:pt x="706659" y="37"/>
                  </a:cubicBezTo>
                  <a:cubicBezTo>
                    <a:pt x="496686" y="1730"/>
                    <a:pt x="366299" y="8504"/>
                    <a:pt x="249459" y="81317"/>
                  </a:cubicBezTo>
                  <a:close/>
                </a:path>
              </a:pathLst>
            </a:custGeom>
            <a:solidFill>
              <a:schemeClr val="accent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uppo 69"/>
            <p:cNvGrpSpPr/>
            <p:nvPr/>
          </p:nvGrpSpPr>
          <p:grpSpPr>
            <a:xfrm>
              <a:off x="4909963" y="197866"/>
              <a:ext cx="1786198" cy="1620838"/>
              <a:chOff x="4859077" y="3175"/>
              <a:chExt cx="1786198" cy="1620838"/>
            </a:xfrm>
          </p:grpSpPr>
          <p:pic>
            <p:nvPicPr>
              <p:cNvPr id="76" name="Immagine 48"/>
              <p:cNvPicPr>
                <a:picLocks noChangeAspect="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4897438" y="3175"/>
                <a:ext cx="1747837"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Immagine 76"/>
              <p:cNvPicPr>
                <a:picLocks noChangeAspect="1"/>
              </p:cNvPicPr>
              <p:nvPr/>
            </p:nvPicPr>
            <p:blipFill>
              <a:blip r:embed="rId7"/>
              <a:stretch>
                <a:fillRect/>
              </a:stretch>
            </p:blipFill>
            <p:spPr>
              <a:xfrm>
                <a:off x="4859077" y="217715"/>
                <a:ext cx="188300" cy="396423"/>
              </a:xfrm>
              <a:prstGeom prst="rect">
                <a:avLst/>
              </a:prstGeom>
            </p:spPr>
          </p:pic>
        </p:grpSp>
        <p:grpSp>
          <p:nvGrpSpPr>
            <p:cNvPr id="71" name="Gruppo 70"/>
            <p:cNvGrpSpPr/>
            <p:nvPr/>
          </p:nvGrpSpPr>
          <p:grpSpPr>
            <a:xfrm>
              <a:off x="6692479" y="362738"/>
              <a:ext cx="2254974" cy="2194095"/>
              <a:chOff x="6645173" y="33741"/>
              <a:chExt cx="2254974" cy="2194095"/>
            </a:xfrm>
          </p:grpSpPr>
          <p:pic>
            <p:nvPicPr>
              <p:cNvPr id="74" name="Immagine 73"/>
              <p:cNvPicPr>
                <a:picLocks noChangeAspect="1"/>
              </p:cNvPicPr>
              <p:nvPr/>
            </p:nvPicPr>
            <p:blipFill>
              <a:blip r:embed="rId8">
                <a:duotone>
                  <a:prstClr val="black"/>
                  <a:srgbClr val="7030A0">
                    <a:tint val="45000"/>
                    <a:satMod val="400000"/>
                  </a:srgbClr>
                </a:duotone>
              </a:blip>
              <a:stretch>
                <a:fillRect/>
              </a:stretch>
            </p:blipFill>
            <p:spPr>
              <a:xfrm>
                <a:off x="6645173" y="137078"/>
                <a:ext cx="2254974" cy="2090758"/>
              </a:xfrm>
              <a:prstGeom prst="rect">
                <a:avLst/>
              </a:prstGeom>
            </p:spPr>
          </p:pic>
          <p:pic>
            <p:nvPicPr>
              <p:cNvPr id="75" name="Immagine 74"/>
              <p:cNvPicPr>
                <a:picLocks noChangeAspect="1"/>
              </p:cNvPicPr>
              <p:nvPr/>
            </p:nvPicPr>
            <p:blipFill>
              <a:blip r:embed="rId9">
                <a:clrChange>
                  <a:clrFrom>
                    <a:srgbClr val="FFFFFF"/>
                  </a:clrFrom>
                  <a:clrTo>
                    <a:srgbClr val="FFFFFF">
                      <a:alpha val="0"/>
                    </a:srgbClr>
                  </a:clrTo>
                </a:clrChange>
              </a:blip>
              <a:stretch>
                <a:fillRect/>
              </a:stretch>
            </p:blipFill>
            <p:spPr>
              <a:xfrm rot="5400000">
                <a:off x="7511839" y="11156"/>
                <a:ext cx="511459" cy="556629"/>
              </a:xfrm>
              <a:prstGeom prst="rect">
                <a:avLst/>
              </a:prstGeom>
            </p:spPr>
          </p:pic>
        </p:grpSp>
        <p:sp>
          <p:nvSpPr>
            <p:cNvPr id="72" name="CasellaDiTesto 71"/>
            <p:cNvSpPr txBox="1"/>
            <p:nvPr/>
          </p:nvSpPr>
          <p:spPr>
            <a:xfrm>
              <a:off x="6566254" y="876782"/>
              <a:ext cx="582211" cy="400110"/>
            </a:xfrm>
            <a:prstGeom prst="rect">
              <a:avLst/>
            </a:prstGeom>
            <a:noFill/>
          </p:spPr>
          <p:txBody>
            <a:bodyPr wrap="none" rtlCol="0">
              <a:spAutoFit/>
            </a:bodyPr>
            <a:lstStyle/>
            <a:p>
              <a:r>
                <a:rPr lang="en-US" sz="2000" dirty="0" smtClean="0">
                  <a:solidFill>
                    <a:schemeClr val="bg1"/>
                  </a:solidFill>
                </a:rPr>
                <a:t>… .</a:t>
              </a:r>
              <a:endParaRPr lang="en-US" sz="2000" dirty="0">
                <a:solidFill>
                  <a:schemeClr val="bg1"/>
                </a:solidFill>
              </a:endParaRPr>
            </a:p>
          </p:txBody>
        </p:sp>
        <p:sp>
          <p:nvSpPr>
            <p:cNvPr id="73" name="CasellaDiTesto 72"/>
            <p:cNvSpPr txBox="1"/>
            <p:nvPr/>
          </p:nvSpPr>
          <p:spPr bwMode="auto">
            <a:xfrm>
              <a:off x="6216171" y="-27281"/>
              <a:ext cx="26989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0"/>
                </a:spcBef>
                <a:buFontTx/>
                <a:buNone/>
                <a:defRPr>
                  <a:solidFill>
                    <a:srgbClr val="0070C0"/>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it-IT" dirty="0" smtClean="0"/>
                <a:t>Private Company Systems</a:t>
              </a:r>
              <a:endParaRPr lang="en-US" dirty="0"/>
            </a:p>
          </p:txBody>
        </p:sp>
      </p:grpSp>
      <p:grpSp>
        <p:nvGrpSpPr>
          <p:cNvPr id="89" name="Gruppo 88"/>
          <p:cNvGrpSpPr/>
          <p:nvPr/>
        </p:nvGrpSpPr>
        <p:grpSpPr>
          <a:xfrm>
            <a:off x="4095857" y="5191064"/>
            <a:ext cx="5048144" cy="1911545"/>
            <a:chOff x="4095857" y="5191064"/>
            <a:chExt cx="5048144" cy="1911545"/>
          </a:xfrm>
        </p:grpSpPr>
        <p:grpSp>
          <p:nvGrpSpPr>
            <p:cNvPr id="90" name="Gruppo 89"/>
            <p:cNvGrpSpPr/>
            <p:nvPr/>
          </p:nvGrpSpPr>
          <p:grpSpPr>
            <a:xfrm>
              <a:off x="4095857" y="5191064"/>
              <a:ext cx="5048144" cy="1725626"/>
              <a:chOff x="4095857" y="5191064"/>
              <a:chExt cx="5048144" cy="1725626"/>
            </a:xfrm>
          </p:grpSpPr>
          <p:sp>
            <p:nvSpPr>
              <p:cNvPr id="93" name="Figura a mano libera 92"/>
              <p:cNvSpPr/>
              <p:nvPr/>
            </p:nvSpPr>
            <p:spPr>
              <a:xfrm>
                <a:off x="4095857" y="5191064"/>
                <a:ext cx="3657500" cy="1725626"/>
              </a:xfrm>
              <a:custGeom>
                <a:avLst/>
                <a:gdLst>
                  <a:gd name="connsiteX0" fmla="*/ 232303 w 3657500"/>
                  <a:gd name="connsiteY0" fmla="*/ 671256 h 1725626"/>
                  <a:gd name="connsiteX1" fmla="*/ 719983 w 3657500"/>
                  <a:gd name="connsiteY1" fmla="*/ 173416 h 1725626"/>
                  <a:gd name="connsiteX2" fmla="*/ 1654703 w 3657500"/>
                  <a:gd name="connsiteY2" fmla="*/ 696 h 1725626"/>
                  <a:gd name="connsiteX3" fmla="*/ 2243983 w 3657500"/>
                  <a:gd name="connsiteY3" fmla="*/ 224216 h 1725626"/>
                  <a:gd name="connsiteX4" fmla="*/ 2853583 w 3657500"/>
                  <a:gd name="connsiteY4" fmla="*/ 264856 h 1725626"/>
                  <a:gd name="connsiteX5" fmla="*/ 3300623 w 3657500"/>
                  <a:gd name="connsiteY5" fmla="*/ 386776 h 1725626"/>
                  <a:gd name="connsiteX6" fmla="*/ 3615583 w 3657500"/>
                  <a:gd name="connsiteY6" fmla="*/ 793176 h 1725626"/>
                  <a:gd name="connsiteX7" fmla="*/ 3585103 w 3657500"/>
                  <a:gd name="connsiteY7" fmla="*/ 1240216 h 1725626"/>
                  <a:gd name="connsiteX8" fmla="*/ 2985663 w 3657500"/>
                  <a:gd name="connsiteY8" fmla="*/ 1616136 h 1725626"/>
                  <a:gd name="connsiteX9" fmla="*/ 222143 w 3657500"/>
                  <a:gd name="connsiteY9" fmla="*/ 1646616 h 1725626"/>
                  <a:gd name="connsiteX10" fmla="*/ 232303 w 3657500"/>
                  <a:gd name="connsiteY10" fmla="*/ 671256 h 172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57500" h="1725626">
                    <a:moveTo>
                      <a:pt x="232303" y="671256"/>
                    </a:moveTo>
                    <a:cubicBezTo>
                      <a:pt x="315276" y="425723"/>
                      <a:pt x="482916" y="285176"/>
                      <a:pt x="719983" y="173416"/>
                    </a:cubicBezTo>
                    <a:cubicBezTo>
                      <a:pt x="957050" y="61656"/>
                      <a:pt x="1400703" y="-7771"/>
                      <a:pt x="1654703" y="696"/>
                    </a:cubicBezTo>
                    <a:cubicBezTo>
                      <a:pt x="1908703" y="9163"/>
                      <a:pt x="2044170" y="180189"/>
                      <a:pt x="2243983" y="224216"/>
                    </a:cubicBezTo>
                    <a:cubicBezTo>
                      <a:pt x="2443796" y="268243"/>
                      <a:pt x="2677476" y="237763"/>
                      <a:pt x="2853583" y="264856"/>
                    </a:cubicBezTo>
                    <a:cubicBezTo>
                      <a:pt x="3029690" y="291949"/>
                      <a:pt x="3173623" y="298723"/>
                      <a:pt x="3300623" y="386776"/>
                    </a:cubicBezTo>
                    <a:cubicBezTo>
                      <a:pt x="3427623" y="474829"/>
                      <a:pt x="3568170" y="650936"/>
                      <a:pt x="3615583" y="793176"/>
                    </a:cubicBezTo>
                    <a:cubicBezTo>
                      <a:pt x="3662996" y="935416"/>
                      <a:pt x="3690090" y="1103056"/>
                      <a:pt x="3585103" y="1240216"/>
                    </a:cubicBezTo>
                    <a:cubicBezTo>
                      <a:pt x="3480116" y="1377376"/>
                      <a:pt x="3546156" y="1548403"/>
                      <a:pt x="2985663" y="1616136"/>
                    </a:cubicBezTo>
                    <a:cubicBezTo>
                      <a:pt x="2425170" y="1683869"/>
                      <a:pt x="684423" y="1807483"/>
                      <a:pt x="222143" y="1646616"/>
                    </a:cubicBezTo>
                    <a:cubicBezTo>
                      <a:pt x="-240137" y="1485749"/>
                      <a:pt x="149330" y="916789"/>
                      <a:pt x="232303" y="671256"/>
                    </a:cubicBezTo>
                    <a:close/>
                  </a:path>
                </a:pathLst>
              </a:custGeom>
              <a:solidFill>
                <a:srgbClr val="FFFF99">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Immagine 9"/>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812435" y="5636541"/>
                <a:ext cx="1665476" cy="87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Immagin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55236" y="6057899"/>
                <a:ext cx="1815377" cy="8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Immagine 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61884" y="5514279"/>
                <a:ext cx="1219200"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Immagine 96"/>
              <p:cNvPicPr>
                <a:picLocks noChangeAspect="1"/>
              </p:cNvPicPr>
              <p:nvPr/>
            </p:nvPicPr>
            <p:blipFill>
              <a:blip r:embed="rId1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527614" y="6394836"/>
                <a:ext cx="458940" cy="458940"/>
              </a:xfrm>
              <a:prstGeom prst="rect">
                <a:avLst/>
              </a:prstGeom>
            </p:spPr>
          </p:pic>
          <p:sp>
            <p:nvSpPr>
              <p:cNvPr id="98" name="CasellaDiTesto 53"/>
              <p:cNvSpPr txBox="1">
                <a:spLocks noChangeArrowheads="1"/>
              </p:cNvSpPr>
              <p:nvPr/>
            </p:nvSpPr>
            <p:spPr bwMode="auto">
              <a:xfrm>
                <a:off x="6221356" y="6453587"/>
                <a:ext cx="29226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800" dirty="0" smtClean="0">
                    <a:solidFill>
                      <a:srgbClr val="0070C0"/>
                    </a:solidFill>
                  </a:rPr>
                  <a:t>NGO </a:t>
                </a:r>
                <a:r>
                  <a:rPr lang="it-IT" altLang="en-US" sz="1800" dirty="0" err="1" smtClean="0">
                    <a:solidFill>
                      <a:srgbClr val="0070C0"/>
                    </a:solidFill>
                  </a:rPr>
                  <a:t>systems</a:t>
                </a:r>
                <a:endParaRPr lang="it-IT" altLang="en-US" sz="1800" dirty="0">
                  <a:solidFill>
                    <a:srgbClr val="0070C0"/>
                  </a:solidFill>
                </a:endParaRPr>
              </a:p>
            </p:txBody>
          </p:sp>
        </p:grpSp>
        <p:pic>
          <p:nvPicPr>
            <p:cNvPr id="91" name="Immagine 90"/>
            <p:cNvPicPr>
              <a:picLocks noChangeAspect="1"/>
            </p:cNvPicPr>
            <p:nvPr/>
          </p:nvPicPr>
          <p:blipFill>
            <a:blip r:embed="rId13">
              <a:clrChange>
                <a:clrFrom>
                  <a:srgbClr val="FFFFFF"/>
                </a:clrFrom>
                <a:clrTo>
                  <a:srgbClr val="FFFFFF">
                    <a:alpha val="0"/>
                  </a:srgbClr>
                </a:clrTo>
              </a:clrChange>
              <a:duotone>
                <a:prstClr val="black"/>
                <a:schemeClr val="accent6">
                  <a:tint val="45000"/>
                  <a:satMod val="400000"/>
                </a:schemeClr>
              </a:duotone>
            </a:blip>
            <a:stretch>
              <a:fillRect/>
            </a:stretch>
          </p:blipFill>
          <p:spPr>
            <a:xfrm>
              <a:off x="4098888" y="5950084"/>
              <a:ext cx="1352550" cy="1152525"/>
            </a:xfrm>
            <a:prstGeom prst="rect">
              <a:avLst/>
            </a:prstGeom>
          </p:spPr>
        </p:pic>
        <p:pic>
          <p:nvPicPr>
            <p:cNvPr id="92" name="Immagine 91"/>
            <p:cNvPicPr>
              <a:picLocks noChangeAspect="1"/>
            </p:cNvPicPr>
            <p:nvPr/>
          </p:nvPicPr>
          <p:blipFill>
            <a:blip r:embed="rId14">
              <a:clrChange>
                <a:clrFrom>
                  <a:srgbClr val="FFFFFF"/>
                </a:clrFrom>
                <a:clrTo>
                  <a:srgbClr val="FFFFFF">
                    <a:alpha val="0"/>
                  </a:srgbClr>
                </a:clrTo>
              </a:clrChange>
              <a:duotone>
                <a:prstClr val="black"/>
                <a:schemeClr val="accent2">
                  <a:tint val="45000"/>
                  <a:satMod val="400000"/>
                </a:schemeClr>
              </a:duotone>
            </a:blip>
            <a:stretch>
              <a:fillRect/>
            </a:stretch>
          </p:blipFill>
          <p:spPr>
            <a:xfrm>
              <a:off x="6134951" y="5657064"/>
              <a:ext cx="1248077" cy="877220"/>
            </a:xfrm>
            <a:prstGeom prst="rect">
              <a:avLst/>
            </a:prstGeom>
          </p:spPr>
        </p:pic>
      </p:grpSp>
      <p:sp>
        <p:nvSpPr>
          <p:cNvPr id="63" name="Figura a mano libera 62"/>
          <p:cNvSpPr/>
          <p:nvPr/>
        </p:nvSpPr>
        <p:spPr>
          <a:xfrm>
            <a:off x="3368167" y="2321183"/>
            <a:ext cx="5718632" cy="3399369"/>
          </a:xfrm>
          <a:custGeom>
            <a:avLst/>
            <a:gdLst>
              <a:gd name="connsiteX0" fmla="*/ 2716281 w 7198428"/>
              <a:gd name="connsiteY0" fmla="*/ 290821 h 6318876"/>
              <a:gd name="connsiteX1" fmla="*/ 4717801 w 7198428"/>
              <a:gd name="connsiteY1" fmla="*/ 6341 h 6318876"/>
              <a:gd name="connsiteX2" fmla="*/ 6983481 w 7198428"/>
              <a:gd name="connsiteY2" fmla="*/ 422901 h 6318876"/>
              <a:gd name="connsiteX3" fmla="*/ 7125721 w 7198428"/>
              <a:gd name="connsiteY3" fmla="*/ 2515861 h 6318876"/>
              <a:gd name="connsiteX4" fmla="*/ 7166361 w 7198428"/>
              <a:gd name="connsiteY4" fmla="*/ 4009381 h 6318876"/>
              <a:gd name="connsiteX5" fmla="*/ 6709161 w 7198428"/>
              <a:gd name="connsiteY5" fmla="*/ 5594341 h 6318876"/>
              <a:gd name="connsiteX6" fmla="*/ 5784601 w 7198428"/>
              <a:gd name="connsiteY6" fmla="*/ 6224261 h 6318876"/>
              <a:gd name="connsiteX7" fmla="*/ 1812041 w 7198428"/>
              <a:gd name="connsiteY7" fmla="*/ 6102341 h 6318876"/>
              <a:gd name="connsiteX8" fmla="*/ 196601 w 7198428"/>
              <a:gd name="connsiteY8" fmla="*/ 4243061 h 6318876"/>
              <a:gd name="connsiteX9" fmla="*/ 308361 w 7198428"/>
              <a:gd name="connsiteY9" fmla="*/ 1713221 h 6318876"/>
              <a:gd name="connsiteX10" fmla="*/ 2716281 w 7198428"/>
              <a:gd name="connsiteY10" fmla="*/ 290821 h 6318876"/>
              <a:gd name="connsiteX0" fmla="*/ 2716281 w 7198428"/>
              <a:gd name="connsiteY0" fmla="*/ 290821 h 6341094"/>
              <a:gd name="connsiteX1" fmla="*/ 4717801 w 7198428"/>
              <a:gd name="connsiteY1" fmla="*/ 6341 h 6341094"/>
              <a:gd name="connsiteX2" fmla="*/ 6983481 w 7198428"/>
              <a:gd name="connsiteY2" fmla="*/ 422901 h 6341094"/>
              <a:gd name="connsiteX3" fmla="*/ 7125721 w 7198428"/>
              <a:gd name="connsiteY3" fmla="*/ 2515861 h 6341094"/>
              <a:gd name="connsiteX4" fmla="*/ 7166361 w 7198428"/>
              <a:gd name="connsiteY4" fmla="*/ 4009381 h 6341094"/>
              <a:gd name="connsiteX5" fmla="*/ 6841241 w 7198428"/>
              <a:gd name="connsiteY5" fmla="*/ 5248901 h 6341094"/>
              <a:gd name="connsiteX6" fmla="*/ 5784601 w 7198428"/>
              <a:gd name="connsiteY6" fmla="*/ 6224261 h 6341094"/>
              <a:gd name="connsiteX7" fmla="*/ 1812041 w 7198428"/>
              <a:gd name="connsiteY7" fmla="*/ 6102341 h 6341094"/>
              <a:gd name="connsiteX8" fmla="*/ 196601 w 7198428"/>
              <a:gd name="connsiteY8" fmla="*/ 4243061 h 6341094"/>
              <a:gd name="connsiteX9" fmla="*/ 308361 w 7198428"/>
              <a:gd name="connsiteY9" fmla="*/ 1713221 h 6341094"/>
              <a:gd name="connsiteX10" fmla="*/ 2716281 w 7198428"/>
              <a:gd name="connsiteY10" fmla="*/ 290821 h 6341094"/>
              <a:gd name="connsiteX0" fmla="*/ 2716281 w 7198428"/>
              <a:gd name="connsiteY0" fmla="*/ 290821 h 6244879"/>
              <a:gd name="connsiteX1" fmla="*/ 4717801 w 7198428"/>
              <a:gd name="connsiteY1" fmla="*/ 6341 h 6244879"/>
              <a:gd name="connsiteX2" fmla="*/ 6983481 w 7198428"/>
              <a:gd name="connsiteY2" fmla="*/ 422901 h 6244879"/>
              <a:gd name="connsiteX3" fmla="*/ 7125721 w 7198428"/>
              <a:gd name="connsiteY3" fmla="*/ 2515861 h 6244879"/>
              <a:gd name="connsiteX4" fmla="*/ 7166361 w 7198428"/>
              <a:gd name="connsiteY4" fmla="*/ 4009381 h 6244879"/>
              <a:gd name="connsiteX5" fmla="*/ 6841241 w 7198428"/>
              <a:gd name="connsiteY5" fmla="*/ 5248901 h 6244879"/>
              <a:gd name="connsiteX6" fmla="*/ 5642361 w 7198428"/>
              <a:gd name="connsiteY6" fmla="*/ 6021061 h 6244879"/>
              <a:gd name="connsiteX7" fmla="*/ 1812041 w 7198428"/>
              <a:gd name="connsiteY7" fmla="*/ 6102341 h 6244879"/>
              <a:gd name="connsiteX8" fmla="*/ 196601 w 7198428"/>
              <a:gd name="connsiteY8" fmla="*/ 4243061 h 6244879"/>
              <a:gd name="connsiteX9" fmla="*/ 308361 w 7198428"/>
              <a:gd name="connsiteY9" fmla="*/ 1713221 h 6244879"/>
              <a:gd name="connsiteX10" fmla="*/ 2716281 w 7198428"/>
              <a:gd name="connsiteY10" fmla="*/ 290821 h 6244879"/>
              <a:gd name="connsiteX0" fmla="*/ 2716281 w 7198428"/>
              <a:gd name="connsiteY0" fmla="*/ 290821 h 6129010"/>
              <a:gd name="connsiteX1" fmla="*/ 4717801 w 7198428"/>
              <a:gd name="connsiteY1" fmla="*/ 6341 h 6129010"/>
              <a:gd name="connsiteX2" fmla="*/ 6983481 w 7198428"/>
              <a:gd name="connsiteY2" fmla="*/ 422901 h 6129010"/>
              <a:gd name="connsiteX3" fmla="*/ 7125721 w 7198428"/>
              <a:gd name="connsiteY3" fmla="*/ 2515861 h 6129010"/>
              <a:gd name="connsiteX4" fmla="*/ 7166361 w 7198428"/>
              <a:gd name="connsiteY4" fmla="*/ 4009381 h 6129010"/>
              <a:gd name="connsiteX5" fmla="*/ 6841241 w 7198428"/>
              <a:gd name="connsiteY5" fmla="*/ 5248901 h 6129010"/>
              <a:gd name="connsiteX6" fmla="*/ 5642361 w 7198428"/>
              <a:gd name="connsiteY6" fmla="*/ 6021061 h 6129010"/>
              <a:gd name="connsiteX7" fmla="*/ 1690121 w 7198428"/>
              <a:gd name="connsiteY7" fmla="*/ 5929621 h 6129010"/>
              <a:gd name="connsiteX8" fmla="*/ 196601 w 7198428"/>
              <a:gd name="connsiteY8" fmla="*/ 4243061 h 6129010"/>
              <a:gd name="connsiteX9" fmla="*/ 308361 w 7198428"/>
              <a:gd name="connsiteY9" fmla="*/ 1713221 h 6129010"/>
              <a:gd name="connsiteX10" fmla="*/ 2716281 w 7198428"/>
              <a:gd name="connsiteY10" fmla="*/ 290821 h 6129010"/>
              <a:gd name="connsiteX0" fmla="*/ 2716281 w 7212718"/>
              <a:gd name="connsiteY0" fmla="*/ 290821 h 6129010"/>
              <a:gd name="connsiteX1" fmla="*/ 4717801 w 7212718"/>
              <a:gd name="connsiteY1" fmla="*/ 6341 h 6129010"/>
              <a:gd name="connsiteX2" fmla="*/ 6983481 w 7212718"/>
              <a:gd name="connsiteY2" fmla="*/ 422901 h 6129010"/>
              <a:gd name="connsiteX3" fmla="*/ 7156201 w 7212718"/>
              <a:gd name="connsiteY3" fmla="*/ 2150101 h 6129010"/>
              <a:gd name="connsiteX4" fmla="*/ 7166361 w 7212718"/>
              <a:gd name="connsiteY4" fmla="*/ 4009381 h 6129010"/>
              <a:gd name="connsiteX5" fmla="*/ 6841241 w 7212718"/>
              <a:gd name="connsiteY5" fmla="*/ 5248901 h 6129010"/>
              <a:gd name="connsiteX6" fmla="*/ 5642361 w 7212718"/>
              <a:gd name="connsiteY6" fmla="*/ 6021061 h 6129010"/>
              <a:gd name="connsiteX7" fmla="*/ 1690121 w 7212718"/>
              <a:gd name="connsiteY7" fmla="*/ 5929621 h 6129010"/>
              <a:gd name="connsiteX8" fmla="*/ 196601 w 7212718"/>
              <a:gd name="connsiteY8" fmla="*/ 4243061 h 6129010"/>
              <a:gd name="connsiteX9" fmla="*/ 308361 w 7212718"/>
              <a:gd name="connsiteY9" fmla="*/ 1713221 h 6129010"/>
              <a:gd name="connsiteX10" fmla="*/ 2716281 w 7212718"/>
              <a:gd name="connsiteY10" fmla="*/ 290821 h 6129010"/>
              <a:gd name="connsiteX0" fmla="*/ 1725900 w 7160936"/>
              <a:gd name="connsiteY0" fmla="*/ 218224 h 6156391"/>
              <a:gd name="connsiteX1" fmla="*/ 4666019 w 7160936"/>
              <a:gd name="connsiteY1" fmla="*/ 33722 h 6156391"/>
              <a:gd name="connsiteX2" fmla="*/ 6931699 w 7160936"/>
              <a:gd name="connsiteY2" fmla="*/ 450282 h 6156391"/>
              <a:gd name="connsiteX3" fmla="*/ 7104419 w 7160936"/>
              <a:gd name="connsiteY3" fmla="*/ 2177482 h 6156391"/>
              <a:gd name="connsiteX4" fmla="*/ 7114579 w 7160936"/>
              <a:gd name="connsiteY4" fmla="*/ 4036762 h 6156391"/>
              <a:gd name="connsiteX5" fmla="*/ 6789459 w 7160936"/>
              <a:gd name="connsiteY5" fmla="*/ 5276282 h 6156391"/>
              <a:gd name="connsiteX6" fmla="*/ 5590579 w 7160936"/>
              <a:gd name="connsiteY6" fmla="*/ 6048442 h 6156391"/>
              <a:gd name="connsiteX7" fmla="*/ 1638339 w 7160936"/>
              <a:gd name="connsiteY7" fmla="*/ 5957002 h 6156391"/>
              <a:gd name="connsiteX8" fmla="*/ 144819 w 7160936"/>
              <a:gd name="connsiteY8" fmla="*/ 4270442 h 6156391"/>
              <a:gd name="connsiteX9" fmla="*/ 256579 w 7160936"/>
              <a:gd name="connsiteY9" fmla="*/ 1740602 h 6156391"/>
              <a:gd name="connsiteX10" fmla="*/ 1725900 w 7160936"/>
              <a:gd name="connsiteY10" fmla="*/ 218224 h 6156391"/>
              <a:gd name="connsiteX0" fmla="*/ 1725900 w 7170893"/>
              <a:gd name="connsiteY0" fmla="*/ 240839 h 6179006"/>
              <a:gd name="connsiteX1" fmla="*/ 4666019 w 7170893"/>
              <a:gd name="connsiteY1" fmla="*/ 56337 h 6179006"/>
              <a:gd name="connsiteX2" fmla="*/ 6459139 w 7170893"/>
              <a:gd name="connsiteY2" fmla="*/ 782951 h 6179006"/>
              <a:gd name="connsiteX3" fmla="*/ 7104419 w 7170893"/>
              <a:gd name="connsiteY3" fmla="*/ 2200097 h 6179006"/>
              <a:gd name="connsiteX4" fmla="*/ 7114579 w 7170893"/>
              <a:gd name="connsiteY4" fmla="*/ 4059377 h 6179006"/>
              <a:gd name="connsiteX5" fmla="*/ 6789459 w 7170893"/>
              <a:gd name="connsiteY5" fmla="*/ 5298897 h 6179006"/>
              <a:gd name="connsiteX6" fmla="*/ 5590579 w 7170893"/>
              <a:gd name="connsiteY6" fmla="*/ 6071057 h 6179006"/>
              <a:gd name="connsiteX7" fmla="*/ 1638339 w 7170893"/>
              <a:gd name="connsiteY7" fmla="*/ 5979617 h 6179006"/>
              <a:gd name="connsiteX8" fmla="*/ 144819 w 7170893"/>
              <a:gd name="connsiteY8" fmla="*/ 4293057 h 6179006"/>
              <a:gd name="connsiteX9" fmla="*/ 256579 w 7170893"/>
              <a:gd name="connsiteY9" fmla="*/ 1763217 h 6179006"/>
              <a:gd name="connsiteX10" fmla="*/ 1725900 w 7170893"/>
              <a:gd name="connsiteY10" fmla="*/ 240839 h 6179006"/>
              <a:gd name="connsiteX0" fmla="*/ 1725900 w 7170893"/>
              <a:gd name="connsiteY0" fmla="*/ 240839 h 6071545"/>
              <a:gd name="connsiteX1" fmla="*/ 4666019 w 7170893"/>
              <a:gd name="connsiteY1" fmla="*/ 56337 h 6071545"/>
              <a:gd name="connsiteX2" fmla="*/ 6459139 w 7170893"/>
              <a:gd name="connsiteY2" fmla="*/ 782951 h 6071545"/>
              <a:gd name="connsiteX3" fmla="*/ 7104419 w 7170893"/>
              <a:gd name="connsiteY3" fmla="*/ 2200097 h 6071545"/>
              <a:gd name="connsiteX4" fmla="*/ 7114579 w 7170893"/>
              <a:gd name="connsiteY4" fmla="*/ 4059377 h 6071545"/>
              <a:gd name="connsiteX5" fmla="*/ 6789459 w 7170893"/>
              <a:gd name="connsiteY5" fmla="*/ 5298897 h 6071545"/>
              <a:gd name="connsiteX6" fmla="*/ 5590579 w 7170893"/>
              <a:gd name="connsiteY6" fmla="*/ 6071057 h 6071545"/>
              <a:gd name="connsiteX7" fmla="*/ 3386813 w 7170893"/>
              <a:gd name="connsiteY7" fmla="*/ 5194145 h 6071545"/>
              <a:gd name="connsiteX8" fmla="*/ 144819 w 7170893"/>
              <a:gd name="connsiteY8" fmla="*/ 4293057 h 6071545"/>
              <a:gd name="connsiteX9" fmla="*/ 256579 w 7170893"/>
              <a:gd name="connsiteY9" fmla="*/ 1763217 h 6071545"/>
              <a:gd name="connsiteX10" fmla="*/ 1725900 w 7170893"/>
              <a:gd name="connsiteY10" fmla="*/ 240839 h 6071545"/>
              <a:gd name="connsiteX0" fmla="*/ 1725900 w 7170893"/>
              <a:gd name="connsiteY0" fmla="*/ 240839 h 6939403"/>
              <a:gd name="connsiteX1" fmla="*/ 4666019 w 7170893"/>
              <a:gd name="connsiteY1" fmla="*/ 56337 h 6939403"/>
              <a:gd name="connsiteX2" fmla="*/ 6459139 w 7170893"/>
              <a:gd name="connsiteY2" fmla="*/ 782951 h 6939403"/>
              <a:gd name="connsiteX3" fmla="*/ 7104419 w 7170893"/>
              <a:gd name="connsiteY3" fmla="*/ 2200097 h 6939403"/>
              <a:gd name="connsiteX4" fmla="*/ 7114579 w 7170893"/>
              <a:gd name="connsiteY4" fmla="*/ 4059377 h 6939403"/>
              <a:gd name="connsiteX5" fmla="*/ 6789459 w 7170893"/>
              <a:gd name="connsiteY5" fmla="*/ 5298897 h 6939403"/>
              <a:gd name="connsiteX6" fmla="*/ 5803231 w 7170893"/>
              <a:gd name="connsiteY6" fmla="*/ 6939210 h 6939403"/>
              <a:gd name="connsiteX7" fmla="*/ 3386813 w 7170893"/>
              <a:gd name="connsiteY7" fmla="*/ 5194145 h 6939403"/>
              <a:gd name="connsiteX8" fmla="*/ 144819 w 7170893"/>
              <a:gd name="connsiteY8" fmla="*/ 4293057 h 6939403"/>
              <a:gd name="connsiteX9" fmla="*/ 256579 w 7170893"/>
              <a:gd name="connsiteY9" fmla="*/ 1763217 h 6939403"/>
              <a:gd name="connsiteX10" fmla="*/ 1725900 w 7170893"/>
              <a:gd name="connsiteY10" fmla="*/ 240839 h 6939403"/>
              <a:gd name="connsiteX0" fmla="*/ 1725900 w 7166476"/>
              <a:gd name="connsiteY0" fmla="*/ 240839 h 6957286"/>
              <a:gd name="connsiteX1" fmla="*/ 4666019 w 7166476"/>
              <a:gd name="connsiteY1" fmla="*/ 56337 h 6957286"/>
              <a:gd name="connsiteX2" fmla="*/ 6459139 w 7166476"/>
              <a:gd name="connsiteY2" fmla="*/ 782951 h 6957286"/>
              <a:gd name="connsiteX3" fmla="*/ 7104419 w 7166476"/>
              <a:gd name="connsiteY3" fmla="*/ 2200097 h 6957286"/>
              <a:gd name="connsiteX4" fmla="*/ 7114579 w 7166476"/>
              <a:gd name="connsiteY4" fmla="*/ 4059377 h 6957286"/>
              <a:gd name="connsiteX5" fmla="*/ 6872157 w 7166476"/>
              <a:gd name="connsiteY5" fmla="*/ 5981020 h 6957286"/>
              <a:gd name="connsiteX6" fmla="*/ 5803231 w 7166476"/>
              <a:gd name="connsiteY6" fmla="*/ 6939210 h 6957286"/>
              <a:gd name="connsiteX7" fmla="*/ 3386813 w 7166476"/>
              <a:gd name="connsiteY7" fmla="*/ 5194145 h 6957286"/>
              <a:gd name="connsiteX8" fmla="*/ 144819 w 7166476"/>
              <a:gd name="connsiteY8" fmla="*/ 4293057 h 6957286"/>
              <a:gd name="connsiteX9" fmla="*/ 256579 w 7166476"/>
              <a:gd name="connsiteY9" fmla="*/ 1763217 h 6957286"/>
              <a:gd name="connsiteX10" fmla="*/ 1725900 w 7166476"/>
              <a:gd name="connsiteY10" fmla="*/ 240839 h 6957286"/>
              <a:gd name="connsiteX0" fmla="*/ 1725900 w 7208768"/>
              <a:gd name="connsiteY0" fmla="*/ 240839 h 6957286"/>
              <a:gd name="connsiteX1" fmla="*/ 4666019 w 7208768"/>
              <a:gd name="connsiteY1" fmla="*/ 56337 h 6957286"/>
              <a:gd name="connsiteX2" fmla="*/ 6459139 w 7208768"/>
              <a:gd name="connsiteY2" fmla="*/ 782951 h 6957286"/>
              <a:gd name="connsiteX3" fmla="*/ 7104419 w 7208768"/>
              <a:gd name="connsiteY3" fmla="*/ 2200097 h 6957286"/>
              <a:gd name="connsiteX4" fmla="*/ 7185463 w 7208768"/>
              <a:gd name="connsiteY4" fmla="*/ 4059378 h 6957286"/>
              <a:gd name="connsiteX5" fmla="*/ 6872157 w 7208768"/>
              <a:gd name="connsiteY5" fmla="*/ 5981020 h 6957286"/>
              <a:gd name="connsiteX6" fmla="*/ 5803231 w 7208768"/>
              <a:gd name="connsiteY6" fmla="*/ 6939210 h 6957286"/>
              <a:gd name="connsiteX7" fmla="*/ 3386813 w 7208768"/>
              <a:gd name="connsiteY7" fmla="*/ 5194145 h 6957286"/>
              <a:gd name="connsiteX8" fmla="*/ 144819 w 7208768"/>
              <a:gd name="connsiteY8" fmla="*/ 4293057 h 6957286"/>
              <a:gd name="connsiteX9" fmla="*/ 256579 w 7208768"/>
              <a:gd name="connsiteY9" fmla="*/ 1763217 h 6957286"/>
              <a:gd name="connsiteX10" fmla="*/ 1725900 w 7208768"/>
              <a:gd name="connsiteY10" fmla="*/ 240839 h 6957286"/>
              <a:gd name="connsiteX0" fmla="*/ 1515190 w 6998058"/>
              <a:gd name="connsiteY0" fmla="*/ 240839 h 6957286"/>
              <a:gd name="connsiteX1" fmla="*/ 4455309 w 6998058"/>
              <a:gd name="connsiteY1" fmla="*/ 56337 h 6957286"/>
              <a:gd name="connsiteX2" fmla="*/ 6248429 w 6998058"/>
              <a:gd name="connsiteY2" fmla="*/ 782951 h 6957286"/>
              <a:gd name="connsiteX3" fmla="*/ 6893709 w 6998058"/>
              <a:gd name="connsiteY3" fmla="*/ 2200097 h 6957286"/>
              <a:gd name="connsiteX4" fmla="*/ 6974753 w 6998058"/>
              <a:gd name="connsiteY4" fmla="*/ 4059378 h 6957286"/>
              <a:gd name="connsiteX5" fmla="*/ 6661447 w 6998058"/>
              <a:gd name="connsiteY5" fmla="*/ 5981020 h 6957286"/>
              <a:gd name="connsiteX6" fmla="*/ 5592521 w 6998058"/>
              <a:gd name="connsiteY6" fmla="*/ 6939210 h 6957286"/>
              <a:gd name="connsiteX7" fmla="*/ 3176103 w 6998058"/>
              <a:gd name="connsiteY7" fmla="*/ 5194145 h 6957286"/>
              <a:gd name="connsiteX8" fmla="*/ 477554 w 6998058"/>
              <a:gd name="connsiteY8" fmla="*/ 4293057 h 6957286"/>
              <a:gd name="connsiteX9" fmla="*/ 45869 w 6998058"/>
              <a:gd name="connsiteY9" fmla="*/ 1763217 h 6957286"/>
              <a:gd name="connsiteX10" fmla="*/ 1515190 w 6998058"/>
              <a:gd name="connsiteY10" fmla="*/ 240839 h 6957286"/>
              <a:gd name="connsiteX0" fmla="*/ 1185881 w 6668749"/>
              <a:gd name="connsiteY0" fmla="*/ 238176 h 6954623"/>
              <a:gd name="connsiteX1" fmla="*/ 4126000 w 6668749"/>
              <a:gd name="connsiteY1" fmla="*/ 53674 h 6954623"/>
              <a:gd name="connsiteX2" fmla="*/ 5919120 w 6668749"/>
              <a:gd name="connsiteY2" fmla="*/ 780288 h 6954623"/>
              <a:gd name="connsiteX3" fmla="*/ 6564400 w 6668749"/>
              <a:gd name="connsiteY3" fmla="*/ 2197434 h 6954623"/>
              <a:gd name="connsiteX4" fmla="*/ 6645444 w 6668749"/>
              <a:gd name="connsiteY4" fmla="*/ 4056715 h 6954623"/>
              <a:gd name="connsiteX5" fmla="*/ 6332138 w 6668749"/>
              <a:gd name="connsiteY5" fmla="*/ 5978357 h 6954623"/>
              <a:gd name="connsiteX6" fmla="*/ 5263212 w 6668749"/>
              <a:gd name="connsiteY6" fmla="*/ 6936547 h 6954623"/>
              <a:gd name="connsiteX7" fmla="*/ 2846794 w 6668749"/>
              <a:gd name="connsiteY7" fmla="*/ 5191482 h 6954623"/>
              <a:gd name="connsiteX8" fmla="*/ 148245 w 6668749"/>
              <a:gd name="connsiteY8" fmla="*/ 4290394 h 6954623"/>
              <a:gd name="connsiteX9" fmla="*/ 177306 w 6668749"/>
              <a:gd name="connsiteY9" fmla="*/ 1698544 h 6954623"/>
              <a:gd name="connsiteX10" fmla="*/ 1185881 w 6668749"/>
              <a:gd name="connsiteY10" fmla="*/ 238176 h 6954623"/>
              <a:gd name="connsiteX0" fmla="*/ 1372522 w 6678179"/>
              <a:gd name="connsiteY0" fmla="*/ 265690 h 6940797"/>
              <a:gd name="connsiteX1" fmla="*/ 4135430 w 6678179"/>
              <a:gd name="connsiteY1" fmla="*/ 39848 h 6940797"/>
              <a:gd name="connsiteX2" fmla="*/ 5928550 w 6678179"/>
              <a:gd name="connsiteY2" fmla="*/ 766462 h 6940797"/>
              <a:gd name="connsiteX3" fmla="*/ 6573830 w 6678179"/>
              <a:gd name="connsiteY3" fmla="*/ 2183608 h 6940797"/>
              <a:gd name="connsiteX4" fmla="*/ 6654874 w 6678179"/>
              <a:gd name="connsiteY4" fmla="*/ 4042889 h 6940797"/>
              <a:gd name="connsiteX5" fmla="*/ 6341568 w 6678179"/>
              <a:gd name="connsiteY5" fmla="*/ 5964531 h 6940797"/>
              <a:gd name="connsiteX6" fmla="*/ 5272642 w 6678179"/>
              <a:gd name="connsiteY6" fmla="*/ 6922721 h 6940797"/>
              <a:gd name="connsiteX7" fmla="*/ 2856224 w 6678179"/>
              <a:gd name="connsiteY7" fmla="*/ 5177656 h 6940797"/>
              <a:gd name="connsiteX8" fmla="*/ 157675 w 6678179"/>
              <a:gd name="connsiteY8" fmla="*/ 4276568 h 6940797"/>
              <a:gd name="connsiteX9" fmla="*/ 186736 w 6678179"/>
              <a:gd name="connsiteY9" fmla="*/ 1684718 h 6940797"/>
              <a:gd name="connsiteX10" fmla="*/ 1372522 w 6678179"/>
              <a:gd name="connsiteY10" fmla="*/ 265690 h 6940797"/>
              <a:gd name="connsiteX0" fmla="*/ 1229233 w 6534890"/>
              <a:gd name="connsiteY0" fmla="*/ 265690 h 6940797"/>
              <a:gd name="connsiteX1" fmla="*/ 3992141 w 6534890"/>
              <a:gd name="connsiteY1" fmla="*/ 39848 h 6940797"/>
              <a:gd name="connsiteX2" fmla="*/ 5785261 w 6534890"/>
              <a:gd name="connsiteY2" fmla="*/ 766462 h 6940797"/>
              <a:gd name="connsiteX3" fmla="*/ 6430541 w 6534890"/>
              <a:gd name="connsiteY3" fmla="*/ 2183608 h 6940797"/>
              <a:gd name="connsiteX4" fmla="*/ 6511585 w 6534890"/>
              <a:gd name="connsiteY4" fmla="*/ 4042889 h 6940797"/>
              <a:gd name="connsiteX5" fmla="*/ 6198279 w 6534890"/>
              <a:gd name="connsiteY5" fmla="*/ 5964531 h 6940797"/>
              <a:gd name="connsiteX6" fmla="*/ 5129353 w 6534890"/>
              <a:gd name="connsiteY6" fmla="*/ 6922721 h 6940797"/>
              <a:gd name="connsiteX7" fmla="*/ 2712935 w 6534890"/>
              <a:gd name="connsiteY7" fmla="*/ 5177656 h 6940797"/>
              <a:gd name="connsiteX8" fmla="*/ 380621 w 6534890"/>
              <a:gd name="connsiteY8" fmla="*/ 3904500 h 6940797"/>
              <a:gd name="connsiteX9" fmla="*/ 43447 w 6534890"/>
              <a:gd name="connsiteY9" fmla="*/ 1684718 h 6940797"/>
              <a:gd name="connsiteX10" fmla="*/ 1229233 w 6534890"/>
              <a:gd name="connsiteY10" fmla="*/ 265690 h 6940797"/>
              <a:gd name="connsiteX0" fmla="*/ 1103172 w 6408829"/>
              <a:gd name="connsiteY0" fmla="*/ 265029 h 6940136"/>
              <a:gd name="connsiteX1" fmla="*/ 3866080 w 6408829"/>
              <a:gd name="connsiteY1" fmla="*/ 39187 h 6940136"/>
              <a:gd name="connsiteX2" fmla="*/ 5659200 w 6408829"/>
              <a:gd name="connsiteY2" fmla="*/ 765801 h 6940136"/>
              <a:gd name="connsiteX3" fmla="*/ 6304480 w 6408829"/>
              <a:gd name="connsiteY3" fmla="*/ 2182947 h 6940136"/>
              <a:gd name="connsiteX4" fmla="*/ 6385524 w 6408829"/>
              <a:gd name="connsiteY4" fmla="*/ 4042228 h 6940136"/>
              <a:gd name="connsiteX5" fmla="*/ 6072218 w 6408829"/>
              <a:gd name="connsiteY5" fmla="*/ 5963870 h 6940136"/>
              <a:gd name="connsiteX6" fmla="*/ 5003292 w 6408829"/>
              <a:gd name="connsiteY6" fmla="*/ 6922060 h 6940136"/>
              <a:gd name="connsiteX7" fmla="*/ 2586874 w 6408829"/>
              <a:gd name="connsiteY7" fmla="*/ 5176995 h 6940136"/>
              <a:gd name="connsiteX8" fmla="*/ 254560 w 6408829"/>
              <a:gd name="connsiteY8" fmla="*/ 3903839 h 6940136"/>
              <a:gd name="connsiteX9" fmla="*/ 70968 w 6408829"/>
              <a:gd name="connsiteY9" fmla="*/ 1663387 h 6940136"/>
              <a:gd name="connsiteX10" fmla="*/ 1103172 w 6408829"/>
              <a:gd name="connsiteY10" fmla="*/ 265029 h 6940136"/>
              <a:gd name="connsiteX0" fmla="*/ 1103172 w 6408829"/>
              <a:gd name="connsiteY0" fmla="*/ 9669 h 6684776"/>
              <a:gd name="connsiteX1" fmla="*/ 3724313 w 6408829"/>
              <a:gd name="connsiteY1" fmla="*/ 776004 h 6684776"/>
              <a:gd name="connsiteX2" fmla="*/ 5659200 w 6408829"/>
              <a:gd name="connsiteY2" fmla="*/ 510441 h 6684776"/>
              <a:gd name="connsiteX3" fmla="*/ 6304480 w 6408829"/>
              <a:gd name="connsiteY3" fmla="*/ 1927587 h 6684776"/>
              <a:gd name="connsiteX4" fmla="*/ 6385524 w 6408829"/>
              <a:gd name="connsiteY4" fmla="*/ 3786868 h 6684776"/>
              <a:gd name="connsiteX5" fmla="*/ 6072218 w 6408829"/>
              <a:gd name="connsiteY5" fmla="*/ 5708510 h 6684776"/>
              <a:gd name="connsiteX6" fmla="*/ 5003292 w 6408829"/>
              <a:gd name="connsiteY6" fmla="*/ 6666700 h 6684776"/>
              <a:gd name="connsiteX7" fmla="*/ 2586874 w 6408829"/>
              <a:gd name="connsiteY7" fmla="*/ 4921635 h 6684776"/>
              <a:gd name="connsiteX8" fmla="*/ 254560 w 6408829"/>
              <a:gd name="connsiteY8" fmla="*/ 3648479 h 6684776"/>
              <a:gd name="connsiteX9" fmla="*/ 70968 w 6408829"/>
              <a:gd name="connsiteY9" fmla="*/ 1408027 h 6684776"/>
              <a:gd name="connsiteX10" fmla="*/ 1103172 w 6408829"/>
              <a:gd name="connsiteY10" fmla="*/ 9669 h 6684776"/>
              <a:gd name="connsiteX0" fmla="*/ 1103172 w 6427954"/>
              <a:gd name="connsiteY0" fmla="*/ 10312 h 6685419"/>
              <a:gd name="connsiteX1" fmla="*/ 3724313 w 6427954"/>
              <a:gd name="connsiteY1" fmla="*/ 776647 h 6685419"/>
              <a:gd name="connsiteX2" fmla="*/ 5292966 w 6427954"/>
              <a:gd name="connsiteY2" fmla="*/ 841811 h 6685419"/>
              <a:gd name="connsiteX3" fmla="*/ 6304480 w 6427954"/>
              <a:gd name="connsiteY3" fmla="*/ 1928230 h 6685419"/>
              <a:gd name="connsiteX4" fmla="*/ 6385524 w 6427954"/>
              <a:gd name="connsiteY4" fmla="*/ 3787511 h 6685419"/>
              <a:gd name="connsiteX5" fmla="*/ 6072218 w 6427954"/>
              <a:gd name="connsiteY5" fmla="*/ 5709153 h 6685419"/>
              <a:gd name="connsiteX6" fmla="*/ 5003292 w 6427954"/>
              <a:gd name="connsiteY6" fmla="*/ 6667343 h 6685419"/>
              <a:gd name="connsiteX7" fmla="*/ 2586874 w 6427954"/>
              <a:gd name="connsiteY7" fmla="*/ 4922278 h 6685419"/>
              <a:gd name="connsiteX8" fmla="*/ 254560 w 6427954"/>
              <a:gd name="connsiteY8" fmla="*/ 3649122 h 6685419"/>
              <a:gd name="connsiteX9" fmla="*/ 70968 w 6427954"/>
              <a:gd name="connsiteY9" fmla="*/ 1408670 h 6685419"/>
              <a:gd name="connsiteX10" fmla="*/ 1103172 w 6427954"/>
              <a:gd name="connsiteY10" fmla="*/ 10312 h 668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7954" h="6685419">
                <a:moveTo>
                  <a:pt x="1103172" y="10312"/>
                </a:moveTo>
                <a:cubicBezTo>
                  <a:pt x="1712063" y="-95025"/>
                  <a:pt x="3026014" y="638064"/>
                  <a:pt x="3724313" y="776647"/>
                </a:cubicBezTo>
                <a:cubicBezTo>
                  <a:pt x="4422612" y="915230"/>
                  <a:pt x="4862938" y="649881"/>
                  <a:pt x="5292966" y="841811"/>
                </a:cubicBezTo>
                <a:cubicBezTo>
                  <a:pt x="5722994" y="1033742"/>
                  <a:pt x="6122387" y="1437280"/>
                  <a:pt x="6304480" y="1928230"/>
                </a:cubicBezTo>
                <a:cubicBezTo>
                  <a:pt x="6486573" y="2419180"/>
                  <a:pt x="6424234" y="3157357"/>
                  <a:pt x="6385524" y="3787511"/>
                </a:cubicBezTo>
                <a:cubicBezTo>
                  <a:pt x="6346814" y="4417665"/>
                  <a:pt x="6302590" y="5229181"/>
                  <a:pt x="6072218" y="5709153"/>
                </a:cubicBezTo>
                <a:cubicBezTo>
                  <a:pt x="5841846" y="6189125"/>
                  <a:pt x="5584183" y="6798489"/>
                  <a:pt x="5003292" y="6667343"/>
                </a:cubicBezTo>
                <a:cubicBezTo>
                  <a:pt x="4422401" y="6536197"/>
                  <a:pt x="3378329" y="5425315"/>
                  <a:pt x="2586874" y="4922278"/>
                </a:cubicBezTo>
                <a:cubicBezTo>
                  <a:pt x="1795419" y="4419241"/>
                  <a:pt x="505173" y="4380642"/>
                  <a:pt x="254560" y="3649122"/>
                </a:cubicBezTo>
                <a:cubicBezTo>
                  <a:pt x="3947" y="2917602"/>
                  <a:pt x="-70467" y="2015138"/>
                  <a:pt x="70968" y="1408670"/>
                </a:cubicBezTo>
                <a:cubicBezTo>
                  <a:pt x="212403" y="802202"/>
                  <a:pt x="494281" y="115649"/>
                  <a:pt x="1103172" y="10312"/>
                </a:cubicBezTo>
                <a:close/>
              </a:path>
            </a:pathLst>
          </a:custGeom>
          <a:solidFill>
            <a:schemeClr val="tx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A7D"/>
              </a:solidFill>
              <a:effectLst>
                <a:outerShdw blurRad="38100" dist="38100" dir="2700000" algn="tl">
                  <a:srgbClr val="000000">
                    <a:alpha val="43137"/>
                  </a:srgbClr>
                </a:outerShdw>
              </a:effectLst>
            </a:endParaRPr>
          </a:p>
        </p:txBody>
      </p:sp>
      <p:grpSp>
        <p:nvGrpSpPr>
          <p:cNvPr id="78" name="Gruppo 77"/>
          <p:cNvGrpSpPr/>
          <p:nvPr/>
        </p:nvGrpSpPr>
        <p:grpSpPr>
          <a:xfrm>
            <a:off x="6517605" y="2841981"/>
            <a:ext cx="2456942" cy="2657643"/>
            <a:chOff x="6517605" y="2841981"/>
            <a:chExt cx="2456942" cy="2657643"/>
          </a:xfrm>
        </p:grpSpPr>
        <p:grpSp>
          <p:nvGrpSpPr>
            <p:cNvPr id="79" name="Gruppo 78"/>
            <p:cNvGrpSpPr/>
            <p:nvPr/>
          </p:nvGrpSpPr>
          <p:grpSpPr>
            <a:xfrm>
              <a:off x="6517605" y="2841981"/>
              <a:ext cx="2456942" cy="2657643"/>
              <a:chOff x="6517605" y="2841981"/>
              <a:chExt cx="2456942" cy="2657643"/>
            </a:xfrm>
          </p:grpSpPr>
          <p:sp>
            <p:nvSpPr>
              <p:cNvPr id="82" name="Figura a mano libera 81"/>
              <p:cNvSpPr/>
              <p:nvPr/>
            </p:nvSpPr>
            <p:spPr>
              <a:xfrm>
                <a:off x="6517605" y="2841981"/>
                <a:ext cx="2417250" cy="2657643"/>
              </a:xfrm>
              <a:custGeom>
                <a:avLst/>
                <a:gdLst>
                  <a:gd name="connsiteX0" fmla="*/ 15275 w 2486343"/>
                  <a:gd name="connsiteY0" fmla="*/ 687259 h 2661013"/>
                  <a:gd name="connsiteX1" fmla="*/ 553755 w 2486343"/>
                  <a:gd name="connsiteY1" fmla="*/ 148779 h 2661013"/>
                  <a:gd name="connsiteX2" fmla="*/ 1529115 w 2486343"/>
                  <a:gd name="connsiteY2" fmla="*/ 16699 h 2661013"/>
                  <a:gd name="connsiteX3" fmla="*/ 2331755 w 2486343"/>
                  <a:gd name="connsiteY3" fmla="*/ 453579 h 2661013"/>
                  <a:gd name="connsiteX4" fmla="*/ 2484155 w 2486343"/>
                  <a:gd name="connsiteY4" fmla="*/ 910779 h 2661013"/>
                  <a:gd name="connsiteX5" fmla="*/ 2413035 w 2486343"/>
                  <a:gd name="connsiteY5" fmla="*/ 1418779 h 2661013"/>
                  <a:gd name="connsiteX6" fmla="*/ 2291115 w 2486343"/>
                  <a:gd name="connsiteY6" fmla="*/ 1642299 h 2661013"/>
                  <a:gd name="connsiteX7" fmla="*/ 2392715 w 2486343"/>
                  <a:gd name="connsiteY7" fmla="*/ 2048699 h 2661013"/>
                  <a:gd name="connsiteX8" fmla="*/ 2362235 w 2486343"/>
                  <a:gd name="connsiteY8" fmla="*/ 2424619 h 2661013"/>
                  <a:gd name="connsiteX9" fmla="*/ 1701835 w 2486343"/>
                  <a:gd name="connsiteY9" fmla="*/ 2648139 h 2661013"/>
                  <a:gd name="connsiteX10" fmla="*/ 767115 w 2486343"/>
                  <a:gd name="connsiteY10" fmla="*/ 2587179 h 2661013"/>
                  <a:gd name="connsiteX11" fmla="*/ 177835 w 2486343"/>
                  <a:gd name="connsiteY11" fmla="*/ 2201099 h 2661013"/>
                  <a:gd name="connsiteX12" fmla="*/ 25435 w 2486343"/>
                  <a:gd name="connsiteY12" fmla="*/ 1652459 h 2661013"/>
                  <a:gd name="connsiteX13" fmla="*/ 137195 w 2486343"/>
                  <a:gd name="connsiteY13" fmla="*/ 1266379 h 2661013"/>
                  <a:gd name="connsiteX14" fmla="*/ 15275 w 2486343"/>
                  <a:gd name="connsiteY14" fmla="*/ 687259 h 2661013"/>
                  <a:gd name="connsiteX0" fmla="*/ 15275 w 2486343"/>
                  <a:gd name="connsiteY0" fmla="*/ 687259 h 2671522"/>
                  <a:gd name="connsiteX1" fmla="*/ 553755 w 2486343"/>
                  <a:gd name="connsiteY1" fmla="*/ 148779 h 2671522"/>
                  <a:gd name="connsiteX2" fmla="*/ 1529115 w 2486343"/>
                  <a:gd name="connsiteY2" fmla="*/ 16699 h 2671522"/>
                  <a:gd name="connsiteX3" fmla="*/ 2331755 w 2486343"/>
                  <a:gd name="connsiteY3" fmla="*/ 453579 h 2671522"/>
                  <a:gd name="connsiteX4" fmla="*/ 2484155 w 2486343"/>
                  <a:gd name="connsiteY4" fmla="*/ 910779 h 2671522"/>
                  <a:gd name="connsiteX5" fmla="*/ 2413035 w 2486343"/>
                  <a:gd name="connsiteY5" fmla="*/ 1418779 h 2671522"/>
                  <a:gd name="connsiteX6" fmla="*/ 2291115 w 2486343"/>
                  <a:gd name="connsiteY6" fmla="*/ 1642299 h 2671522"/>
                  <a:gd name="connsiteX7" fmla="*/ 2392715 w 2486343"/>
                  <a:gd name="connsiteY7" fmla="*/ 2048699 h 2671522"/>
                  <a:gd name="connsiteX8" fmla="*/ 2270795 w 2486343"/>
                  <a:gd name="connsiteY8" fmla="*/ 2282379 h 2671522"/>
                  <a:gd name="connsiteX9" fmla="*/ 1701835 w 2486343"/>
                  <a:gd name="connsiteY9" fmla="*/ 2648139 h 2671522"/>
                  <a:gd name="connsiteX10" fmla="*/ 767115 w 2486343"/>
                  <a:gd name="connsiteY10" fmla="*/ 2587179 h 2671522"/>
                  <a:gd name="connsiteX11" fmla="*/ 177835 w 2486343"/>
                  <a:gd name="connsiteY11" fmla="*/ 2201099 h 2671522"/>
                  <a:gd name="connsiteX12" fmla="*/ 25435 w 2486343"/>
                  <a:gd name="connsiteY12" fmla="*/ 1652459 h 2671522"/>
                  <a:gd name="connsiteX13" fmla="*/ 137195 w 2486343"/>
                  <a:gd name="connsiteY13" fmla="*/ 1266379 h 2671522"/>
                  <a:gd name="connsiteX14" fmla="*/ 15275 w 2486343"/>
                  <a:gd name="connsiteY14" fmla="*/ 687259 h 2671522"/>
                  <a:gd name="connsiteX0" fmla="*/ 15275 w 2486343"/>
                  <a:gd name="connsiteY0" fmla="*/ 687259 h 2671522"/>
                  <a:gd name="connsiteX1" fmla="*/ 553755 w 2486343"/>
                  <a:gd name="connsiteY1" fmla="*/ 148779 h 2671522"/>
                  <a:gd name="connsiteX2" fmla="*/ 1529115 w 2486343"/>
                  <a:gd name="connsiteY2" fmla="*/ 16699 h 2671522"/>
                  <a:gd name="connsiteX3" fmla="*/ 2331755 w 2486343"/>
                  <a:gd name="connsiteY3" fmla="*/ 453579 h 2671522"/>
                  <a:gd name="connsiteX4" fmla="*/ 2484155 w 2486343"/>
                  <a:gd name="connsiteY4" fmla="*/ 910779 h 2671522"/>
                  <a:gd name="connsiteX5" fmla="*/ 2413035 w 2486343"/>
                  <a:gd name="connsiteY5" fmla="*/ 1418779 h 2671522"/>
                  <a:gd name="connsiteX6" fmla="*/ 2291115 w 2486343"/>
                  <a:gd name="connsiteY6" fmla="*/ 1642299 h 2671522"/>
                  <a:gd name="connsiteX7" fmla="*/ 2270795 w 2486343"/>
                  <a:gd name="connsiteY7" fmla="*/ 2282379 h 2671522"/>
                  <a:gd name="connsiteX8" fmla="*/ 1701835 w 2486343"/>
                  <a:gd name="connsiteY8" fmla="*/ 2648139 h 2671522"/>
                  <a:gd name="connsiteX9" fmla="*/ 767115 w 2486343"/>
                  <a:gd name="connsiteY9" fmla="*/ 2587179 h 2671522"/>
                  <a:gd name="connsiteX10" fmla="*/ 177835 w 2486343"/>
                  <a:gd name="connsiteY10" fmla="*/ 2201099 h 2671522"/>
                  <a:gd name="connsiteX11" fmla="*/ 25435 w 2486343"/>
                  <a:gd name="connsiteY11" fmla="*/ 1652459 h 2671522"/>
                  <a:gd name="connsiteX12" fmla="*/ 137195 w 2486343"/>
                  <a:gd name="connsiteY12" fmla="*/ 1266379 h 2671522"/>
                  <a:gd name="connsiteX13" fmla="*/ 15275 w 2486343"/>
                  <a:gd name="connsiteY13" fmla="*/ 687259 h 2671522"/>
                  <a:gd name="connsiteX0" fmla="*/ 15275 w 2486343"/>
                  <a:gd name="connsiteY0" fmla="*/ 687259 h 2671522"/>
                  <a:gd name="connsiteX1" fmla="*/ 553755 w 2486343"/>
                  <a:gd name="connsiteY1" fmla="*/ 148779 h 2671522"/>
                  <a:gd name="connsiteX2" fmla="*/ 1529115 w 2486343"/>
                  <a:gd name="connsiteY2" fmla="*/ 16699 h 2671522"/>
                  <a:gd name="connsiteX3" fmla="*/ 2331755 w 2486343"/>
                  <a:gd name="connsiteY3" fmla="*/ 453579 h 2671522"/>
                  <a:gd name="connsiteX4" fmla="*/ 2484155 w 2486343"/>
                  <a:gd name="connsiteY4" fmla="*/ 910779 h 2671522"/>
                  <a:gd name="connsiteX5" fmla="*/ 2413035 w 2486343"/>
                  <a:gd name="connsiteY5" fmla="*/ 1418779 h 2671522"/>
                  <a:gd name="connsiteX6" fmla="*/ 2291115 w 2486343"/>
                  <a:gd name="connsiteY6" fmla="*/ 1774379 h 2671522"/>
                  <a:gd name="connsiteX7" fmla="*/ 2270795 w 2486343"/>
                  <a:gd name="connsiteY7" fmla="*/ 2282379 h 2671522"/>
                  <a:gd name="connsiteX8" fmla="*/ 1701835 w 2486343"/>
                  <a:gd name="connsiteY8" fmla="*/ 2648139 h 2671522"/>
                  <a:gd name="connsiteX9" fmla="*/ 767115 w 2486343"/>
                  <a:gd name="connsiteY9" fmla="*/ 2587179 h 2671522"/>
                  <a:gd name="connsiteX10" fmla="*/ 177835 w 2486343"/>
                  <a:gd name="connsiteY10" fmla="*/ 2201099 h 2671522"/>
                  <a:gd name="connsiteX11" fmla="*/ 25435 w 2486343"/>
                  <a:gd name="connsiteY11" fmla="*/ 1652459 h 2671522"/>
                  <a:gd name="connsiteX12" fmla="*/ 137195 w 2486343"/>
                  <a:gd name="connsiteY12" fmla="*/ 1266379 h 2671522"/>
                  <a:gd name="connsiteX13" fmla="*/ 15275 w 2486343"/>
                  <a:gd name="connsiteY13" fmla="*/ 687259 h 2671522"/>
                  <a:gd name="connsiteX0" fmla="*/ 15275 w 2413924"/>
                  <a:gd name="connsiteY0" fmla="*/ 687259 h 2671522"/>
                  <a:gd name="connsiteX1" fmla="*/ 553755 w 2413924"/>
                  <a:gd name="connsiteY1" fmla="*/ 148779 h 2671522"/>
                  <a:gd name="connsiteX2" fmla="*/ 1529115 w 2413924"/>
                  <a:gd name="connsiteY2" fmla="*/ 16699 h 2671522"/>
                  <a:gd name="connsiteX3" fmla="*/ 2331755 w 2413924"/>
                  <a:gd name="connsiteY3" fmla="*/ 453579 h 2671522"/>
                  <a:gd name="connsiteX4" fmla="*/ 2219995 w 2413924"/>
                  <a:gd name="connsiteY4" fmla="*/ 910779 h 2671522"/>
                  <a:gd name="connsiteX5" fmla="*/ 2413035 w 2413924"/>
                  <a:gd name="connsiteY5" fmla="*/ 1418779 h 2671522"/>
                  <a:gd name="connsiteX6" fmla="*/ 2291115 w 2413924"/>
                  <a:gd name="connsiteY6" fmla="*/ 1774379 h 2671522"/>
                  <a:gd name="connsiteX7" fmla="*/ 2270795 w 2413924"/>
                  <a:gd name="connsiteY7" fmla="*/ 2282379 h 2671522"/>
                  <a:gd name="connsiteX8" fmla="*/ 1701835 w 2413924"/>
                  <a:gd name="connsiteY8" fmla="*/ 2648139 h 2671522"/>
                  <a:gd name="connsiteX9" fmla="*/ 767115 w 2413924"/>
                  <a:gd name="connsiteY9" fmla="*/ 2587179 h 2671522"/>
                  <a:gd name="connsiteX10" fmla="*/ 177835 w 2413924"/>
                  <a:gd name="connsiteY10" fmla="*/ 2201099 h 2671522"/>
                  <a:gd name="connsiteX11" fmla="*/ 25435 w 2413924"/>
                  <a:gd name="connsiteY11" fmla="*/ 1652459 h 2671522"/>
                  <a:gd name="connsiteX12" fmla="*/ 137195 w 2413924"/>
                  <a:gd name="connsiteY12" fmla="*/ 1266379 h 2671522"/>
                  <a:gd name="connsiteX13" fmla="*/ 15275 w 2413924"/>
                  <a:gd name="connsiteY13" fmla="*/ 687259 h 2671522"/>
                  <a:gd name="connsiteX0" fmla="*/ 15275 w 2413924"/>
                  <a:gd name="connsiteY0" fmla="*/ 673380 h 2657643"/>
                  <a:gd name="connsiteX1" fmla="*/ 553755 w 2413924"/>
                  <a:gd name="connsiteY1" fmla="*/ 134900 h 2657643"/>
                  <a:gd name="connsiteX2" fmla="*/ 1529115 w 2413924"/>
                  <a:gd name="connsiteY2" fmla="*/ 2820 h 2657643"/>
                  <a:gd name="connsiteX3" fmla="*/ 2118395 w 2413924"/>
                  <a:gd name="connsiteY3" fmla="*/ 216180 h 2657643"/>
                  <a:gd name="connsiteX4" fmla="*/ 2219995 w 2413924"/>
                  <a:gd name="connsiteY4" fmla="*/ 896900 h 2657643"/>
                  <a:gd name="connsiteX5" fmla="*/ 2413035 w 2413924"/>
                  <a:gd name="connsiteY5" fmla="*/ 1404900 h 2657643"/>
                  <a:gd name="connsiteX6" fmla="*/ 2291115 w 2413924"/>
                  <a:gd name="connsiteY6" fmla="*/ 1760500 h 2657643"/>
                  <a:gd name="connsiteX7" fmla="*/ 2270795 w 2413924"/>
                  <a:gd name="connsiteY7" fmla="*/ 2268500 h 2657643"/>
                  <a:gd name="connsiteX8" fmla="*/ 1701835 w 2413924"/>
                  <a:gd name="connsiteY8" fmla="*/ 2634260 h 2657643"/>
                  <a:gd name="connsiteX9" fmla="*/ 767115 w 2413924"/>
                  <a:gd name="connsiteY9" fmla="*/ 2573300 h 2657643"/>
                  <a:gd name="connsiteX10" fmla="*/ 177835 w 2413924"/>
                  <a:gd name="connsiteY10" fmla="*/ 2187220 h 2657643"/>
                  <a:gd name="connsiteX11" fmla="*/ 25435 w 2413924"/>
                  <a:gd name="connsiteY11" fmla="*/ 1638580 h 2657643"/>
                  <a:gd name="connsiteX12" fmla="*/ 137195 w 2413924"/>
                  <a:gd name="connsiteY12" fmla="*/ 1252500 h 2657643"/>
                  <a:gd name="connsiteX13" fmla="*/ 15275 w 2413924"/>
                  <a:gd name="connsiteY13" fmla="*/ 673380 h 2657643"/>
                  <a:gd name="connsiteX0" fmla="*/ 15275 w 2415713"/>
                  <a:gd name="connsiteY0" fmla="*/ 673380 h 2657643"/>
                  <a:gd name="connsiteX1" fmla="*/ 553755 w 2415713"/>
                  <a:gd name="connsiteY1" fmla="*/ 134900 h 2657643"/>
                  <a:gd name="connsiteX2" fmla="*/ 1529115 w 2415713"/>
                  <a:gd name="connsiteY2" fmla="*/ 2820 h 2657643"/>
                  <a:gd name="connsiteX3" fmla="*/ 2118395 w 2415713"/>
                  <a:gd name="connsiteY3" fmla="*/ 216180 h 2657643"/>
                  <a:gd name="connsiteX4" fmla="*/ 2159035 w 2415713"/>
                  <a:gd name="connsiteY4" fmla="*/ 917220 h 2657643"/>
                  <a:gd name="connsiteX5" fmla="*/ 2413035 w 2415713"/>
                  <a:gd name="connsiteY5" fmla="*/ 1404900 h 2657643"/>
                  <a:gd name="connsiteX6" fmla="*/ 2291115 w 2415713"/>
                  <a:gd name="connsiteY6" fmla="*/ 1760500 h 2657643"/>
                  <a:gd name="connsiteX7" fmla="*/ 2270795 w 2415713"/>
                  <a:gd name="connsiteY7" fmla="*/ 2268500 h 2657643"/>
                  <a:gd name="connsiteX8" fmla="*/ 1701835 w 2415713"/>
                  <a:gd name="connsiteY8" fmla="*/ 2634260 h 2657643"/>
                  <a:gd name="connsiteX9" fmla="*/ 767115 w 2415713"/>
                  <a:gd name="connsiteY9" fmla="*/ 2573300 h 2657643"/>
                  <a:gd name="connsiteX10" fmla="*/ 177835 w 2415713"/>
                  <a:gd name="connsiteY10" fmla="*/ 2187220 h 2657643"/>
                  <a:gd name="connsiteX11" fmla="*/ 25435 w 2415713"/>
                  <a:gd name="connsiteY11" fmla="*/ 1638580 h 2657643"/>
                  <a:gd name="connsiteX12" fmla="*/ 137195 w 2415713"/>
                  <a:gd name="connsiteY12" fmla="*/ 1252500 h 2657643"/>
                  <a:gd name="connsiteX13" fmla="*/ 15275 w 2415713"/>
                  <a:gd name="connsiteY13" fmla="*/ 673380 h 2657643"/>
                  <a:gd name="connsiteX0" fmla="*/ 15275 w 2443515"/>
                  <a:gd name="connsiteY0" fmla="*/ 673380 h 2657643"/>
                  <a:gd name="connsiteX1" fmla="*/ 553755 w 2443515"/>
                  <a:gd name="connsiteY1" fmla="*/ 134900 h 2657643"/>
                  <a:gd name="connsiteX2" fmla="*/ 1529115 w 2443515"/>
                  <a:gd name="connsiteY2" fmla="*/ 2820 h 2657643"/>
                  <a:gd name="connsiteX3" fmla="*/ 2118395 w 2443515"/>
                  <a:gd name="connsiteY3" fmla="*/ 216180 h 2657643"/>
                  <a:gd name="connsiteX4" fmla="*/ 2159035 w 2443515"/>
                  <a:gd name="connsiteY4" fmla="*/ 917220 h 2657643"/>
                  <a:gd name="connsiteX5" fmla="*/ 2413035 w 2443515"/>
                  <a:gd name="connsiteY5" fmla="*/ 1404900 h 2657643"/>
                  <a:gd name="connsiteX6" fmla="*/ 2423195 w 2443515"/>
                  <a:gd name="connsiteY6" fmla="*/ 1740180 h 2657643"/>
                  <a:gd name="connsiteX7" fmla="*/ 2270795 w 2443515"/>
                  <a:gd name="connsiteY7" fmla="*/ 2268500 h 2657643"/>
                  <a:gd name="connsiteX8" fmla="*/ 1701835 w 2443515"/>
                  <a:gd name="connsiteY8" fmla="*/ 2634260 h 2657643"/>
                  <a:gd name="connsiteX9" fmla="*/ 767115 w 2443515"/>
                  <a:gd name="connsiteY9" fmla="*/ 2573300 h 2657643"/>
                  <a:gd name="connsiteX10" fmla="*/ 177835 w 2443515"/>
                  <a:gd name="connsiteY10" fmla="*/ 2187220 h 2657643"/>
                  <a:gd name="connsiteX11" fmla="*/ 25435 w 2443515"/>
                  <a:gd name="connsiteY11" fmla="*/ 1638580 h 2657643"/>
                  <a:gd name="connsiteX12" fmla="*/ 137195 w 2443515"/>
                  <a:gd name="connsiteY12" fmla="*/ 1252500 h 2657643"/>
                  <a:gd name="connsiteX13" fmla="*/ 15275 w 2443515"/>
                  <a:gd name="connsiteY13" fmla="*/ 673380 h 2657643"/>
                  <a:gd name="connsiteX0" fmla="*/ 15275 w 2417250"/>
                  <a:gd name="connsiteY0" fmla="*/ 673380 h 2657643"/>
                  <a:gd name="connsiteX1" fmla="*/ 553755 w 2417250"/>
                  <a:gd name="connsiteY1" fmla="*/ 134900 h 2657643"/>
                  <a:gd name="connsiteX2" fmla="*/ 1529115 w 2417250"/>
                  <a:gd name="connsiteY2" fmla="*/ 2820 h 2657643"/>
                  <a:gd name="connsiteX3" fmla="*/ 2118395 w 2417250"/>
                  <a:gd name="connsiteY3" fmla="*/ 216180 h 2657643"/>
                  <a:gd name="connsiteX4" fmla="*/ 2159035 w 2417250"/>
                  <a:gd name="connsiteY4" fmla="*/ 917220 h 2657643"/>
                  <a:gd name="connsiteX5" fmla="*/ 2413035 w 2417250"/>
                  <a:gd name="connsiteY5" fmla="*/ 1404900 h 2657643"/>
                  <a:gd name="connsiteX6" fmla="*/ 2270795 w 2417250"/>
                  <a:gd name="connsiteY6" fmla="*/ 2268500 h 2657643"/>
                  <a:gd name="connsiteX7" fmla="*/ 1701835 w 2417250"/>
                  <a:gd name="connsiteY7" fmla="*/ 2634260 h 2657643"/>
                  <a:gd name="connsiteX8" fmla="*/ 767115 w 2417250"/>
                  <a:gd name="connsiteY8" fmla="*/ 2573300 h 2657643"/>
                  <a:gd name="connsiteX9" fmla="*/ 177835 w 2417250"/>
                  <a:gd name="connsiteY9" fmla="*/ 2187220 h 2657643"/>
                  <a:gd name="connsiteX10" fmla="*/ 25435 w 2417250"/>
                  <a:gd name="connsiteY10" fmla="*/ 1638580 h 2657643"/>
                  <a:gd name="connsiteX11" fmla="*/ 137195 w 2417250"/>
                  <a:gd name="connsiteY11" fmla="*/ 1252500 h 2657643"/>
                  <a:gd name="connsiteX12" fmla="*/ 15275 w 2417250"/>
                  <a:gd name="connsiteY12" fmla="*/ 673380 h 265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250" h="2657643">
                    <a:moveTo>
                      <a:pt x="15275" y="673380"/>
                    </a:moveTo>
                    <a:cubicBezTo>
                      <a:pt x="84702" y="487113"/>
                      <a:pt x="301448" y="246660"/>
                      <a:pt x="553755" y="134900"/>
                    </a:cubicBezTo>
                    <a:cubicBezTo>
                      <a:pt x="806062" y="23140"/>
                      <a:pt x="1268342" y="-10727"/>
                      <a:pt x="1529115" y="2820"/>
                    </a:cubicBezTo>
                    <a:cubicBezTo>
                      <a:pt x="1789888" y="16367"/>
                      <a:pt x="2013408" y="63780"/>
                      <a:pt x="2118395" y="216180"/>
                    </a:cubicBezTo>
                    <a:cubicBezTo>
                      <a:pt x="2223382" y="368580"/>
                      <a:pt x="2109928" y="719100"/>
                      <a:pt x="2159035" y="917220"/>
                    </a:cubicBezTo>
                    <a:cubicBezTo>
                      <a:pt x="2208142" y="1115340"/>
                      <a:pt x="2394408" y="1179687"/>
                      <a:pt x="2413035" y="1404900"/>
                    </a:cubicBezTo>
                    <a:cubicBezTo>
                      <a:pt x="2431662" y="1630113"/>
                      <a:pt x="2389328" y="2063607"/>
                      <a:pt x="2270795" y="2268500"/>
                    </a:cubicBezTo>
                    <a:cubicBezTo>
                      <a:pt x="2152262" y="2473393"/>
                      <a:pt x="1952448" y="2583460"/>
                      <a:pt x="1701835" y="2634260"/>
                    </a:cubicBezTo>
                    <a:cubicBezTo>
                      <a:pt x="1451222" y="2685060"/>
                      <a:pt x="1021115" y="2647807"/>
                      <a:pt x="767115" y="2573300"/>
                    </a:cubicBezTo>
                    <a:cubicBezTo>
                      <a:pt x="513115" y="2498793"/>
                      <a:pt x="301448" y="2343007"/>
                      <a:pt x="177835" y="2187220"/>
                    </a:cubicBezTo>
                    <a:cubicBezTo>
                      <a:pt x="54222" y="2031433"/>
                      <a:pt x="32208" y="1794367"/>
                      <a:pt x="25435" y="1638580"/>
                    </a:cubicBezTo>
                    <a:cubicBezTo>
                      <a:pt x="18662" y="1482793"/>
                      <a:pt x="138888" y="1413367"/>
                      <a:pt x="137195" y="1252500"/>
                    </a:cubicBezTo>
                    <a:cubicBezTo>
                      <a:pt x="135502" y="1091633"/>
                      <a:pt x="-54152" y="859647"/>
                      <a:pt x="15275" y="673380"/>
                    </a:cubicBezTo>
                    <a:close/>
                  </a:path>
                </a:pathLst>
              </a:custGeom>
              <a:solidFill>
                <a:srgbClr val="FFCCCC">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Immagine 53"/>
              <p:cNvPicPr>
                <a:picLocks noChangeAspect="1"/>
              </p:cNvPicPr>
              <p:nvPr/>
            </p:nvPicPr>
            <p:blipFill>
              <a:blip r:embed="rId1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569313" y="2909052"/>
                <a:ext cx="1927865" cy="110580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84" name="Gruppo 5"/>
              <p:cNvGrpSpPr>
                <a:grpSpLocks/>
              </p:cNvGrpSpPr>
              <p:nvPr/>
            </p:nvGrpSpPr>
            <p:grpSpPr bwMode="auto">
              <a:xfrm>
                <a:off x="6794699" y="3992006"/>
                <a:ext cx="2179848" cy="1491864"/>
                <a:chOff x="6388879" y="4007425"/>
                <a:chExt cx="2179839" cy="1490873"/>
              </a:xfrm>
              <a:noFill/>
            </p:grpSpPr>
            <p:pic>
              <p:nvPicPr>
                <p:cNvPr id="86" name="Immagine 53"/>
                <p:cNvPicPr>
                  <a:picLocks noChangeAspect="1"/>
                </p:cNvPicPr>
                <p:nvPr/>
              </p:nvPicPr>
              <p:blipFill>
                <a:blip r:embed="rId1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6545179" y="4007425"/>
                  <a:ext cx="1926957" cy="11060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7" name="Immagine 86"/>
                <p:cNvPicPr>
                  <a:picLocks noChangeAspect="1"/>
                </p:cNvPicPr>
                <p:nvPr/>
              </p:nvPicPr>
              <p:blipFill>
                <a:blip r:embed="rId1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955633" y="4294462"/>
                  <a:ext cx="516504" cy="516504"/>
                </a:xfrm>
                <a:prstGeom prst="rect">
                  <a:avLst/>
                </a:prstGeom>
                <a:grpFill/>
              </p:spPr>
            </p:pic>
            <p:sp>
              <p:nvSpPr>
                <p:cNvPr id="88" name="CasellaDiTesto 87"/>
                <p:cNvSpPr txBox="1"/>
                <p:nvPr/>
              </p:nvSpPr>
              <p:spPr>
                <a:xfrm>
                  <a:off x="6388879" y="5129212"/>
                  <a:ext cx="2179839" cy="36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spcBef>
                      <a:spcPct val="0"/>
                    </a:spcBef>
                    <a:buFontTx/>
                    <a:buNone/>
                    <a:defRPr>
                      <a:solidFill>
                        <a:srgbClr val="0070C0"/>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it-IT" dirty="0" smtClean="0"/>
                    <a:t>Public Systems</a:t>
                  </a:r>
                  <a:endParaRPr lang="en-US" dirty="0"/>
                </a:p>
              </p:txBody>
            </p:sp>
          </p:grpSp>
          <p:sp>
            <p:nvSpPr>
              <p:cNvPr id="85" name="CasellaDiTesto 84"/>
              <p:cNvSpPr txBox="1"/>
              <p:nvPr/>
            </p:nvSpPr>
            <p:spPr>
              <a:xfrm>
                <a:off x="7222262" y="3788861"/>
                <a:ext cx="662361" cy="461665"/>
              </a:xfrm>
              <a:prstGeom prst="rect">
                <a:avLst/>
              </a:prstGeom>
              <a:noFill/>
            </p:spPr>
            <p:txBody>
              <a:bodyPr wrap="none" rtlCol="0">
                <a:spAutoFit/>
              </a:bodyPr>
              <a:lstStyle/>
              <a:p>
                <a:r>
                  <a:rPr lang="en-US" sz="2400" dirty="0" smtClean="0">
                    <a:solidFill>
                      <a:schemeClr val="bg1"/>
                    </a:solidFill>
                  </a:rPr>
                  <a:t>… .</a:t>
                </a:r>
                <a:endParaRPr lang="en-US" sz="2400" dirty="0">
                  <a:solidFill>
                    <a:schemeClr val="bg1"/>
                  </a:solidFill>
                </a:endParaRPr>
              </a:p>
            </p:txBody>
          </p:sp>
        </p:grpSp>
        <p:pic>
          <p:nvPicPr>
            <p:cNvPr id="80" name="Immagine 79"/>
            <p:cNvPicPr>
              <a:picLocks noChangeAspect="1"/>
            </p:cNvPicPr>
            <p:nvPr/>
          </p:nvPicPr>
          <p:blipFill>
            <a:blip r:embed="rId14">
              <a:clrChange>
                <a:clrFrom>
                  <a:srgbClr val="FFFFFF"/>
                </a:clrFrom>
                <a:clrTo>
                  <a:srgbClr val="FFFFFF">
                    <a:alpha val="0"/>
                  </a:srgbClr>
                </a:clrTo>
              </a:clrChange>
            </a:blip>
            <a:stretch>
              <a:fillRect/>
            </a:stretch>
          </p:blipFill>
          <p:spPr>
            <a:xfrm>
              <a:off x="7097740" y="2933220"/>
              <a:ext cx="1666875" cy="1171575"/>
            </a:xfrm>
            <a:prstGeom prst="rect">
              <a:avLst/>
            </a:prstGeom>
          </p:spPr>
        </p:pic>
        <p:pic>
          <p:nvPicPr>
            <p:cNvPr id="81" name="Immagine 80"/>
            <p:cNvPicPr>
              <a:picLocks noChangeAspect="1"/>
            </p:cNvPicPr>
            <p:nvPr/>
          </p:nvPicPr>
          <p:blipFill>
            <a:blip r:embed="rId13">
              <a:clrChange>
                <a:clrFrom>
                  <a:srgbClr val="FFFFFF"/>
                </a:clrFrom>
                <a:clrTo>
                  <a:srgbClr val="FFFFFF">
                    <a:alpha val="0"/>
                  </a:srgbClr>
                </a:clrTo>
              </a:clrChange>
              <a:duotone>
                <a:prstClr val="black"/>
                <a:schemeClr val="accent6">
                  <a:tint val="45000"/>
                  <a:satMod val="400000"/>
                </a:schemeClr>
              </a:duotone>
            </a:blip>
            <a:stretch>
              <a:fillRect/>
            </a:stretch>
          </p:blipFill>
          <p:spPr>
            <a:xfrm>
              <a:off x="7331909" y="4152759"/>
              <a:ext cx="1352550" cy="1152525"/>
            </a:xfrm>
            <a:prstGeom prst="rect">
              <a:avLst/>
            </a:prstGeom>
          </p:spPr>
        </p:pic>
      </p:grpSp>
      <p:grpSp>
        <p:nvGrpSpPr>
          <p:cNvPr id="99" name="Gruppo 98"/>
          <p:cNvGrpSpPr/>
          <p:nvPr/>
        </p:nvGrpSpPr>
        <p:grpSpPr>
          <a:xfrm>
            <a:off x="3056137" y="2242792"/>
            <a:ext cx="2533208" cy="1734633"/>
            <a:chOff x="1659955" y="1356962"/>
            <a:chExt cx="2533208" cy="1734633"/>
          </a:xfrm>
        </p:grpSpPr>
        <p:pic>
          <p:nvPicPr>
            <p:cNvPr id="100" name="Immagine 99"/>
            <p:cNvPicPr>
              <a:picLocks noChangeAspect="1"/>
            </p:cNvPicPr>
            <p:nvPr/>
          </p:nvPicPr>
          <p:blipFill>
            <a:blip r:embed="rId16"/>
            <a:stretch>
              <a:fillRect/>
            </a:stretch>
          </p:blipFill>
          <p:spPr>
            <a:xfrm>
              <a:off x="1659955" y="1356962"/>
              <a:ext cx="2533208" cy="1734633"/>
            </a:xfrm>
            <a:prstGeom prst="rect">
              <a:avLst/>
            </a:prstGeom>
          </p:spPr>
        </p:pic>
        <p:sp>
          <p:nvSpPr>
            <p:cNvPr id="101" name="CasellaDiTesto 100"/>
            <p:cNvSpPr txBox="1"/>
            <p:nvPr/>
          </p:nvSpPr>
          <p:spPr>
            <a:xfrm>
              <a:off x="1971099" y="1944355"/>
              <a:ext cx="1860733" cy="1054135"/>
            </a:xfrm>
            <a:prstGeom prst="rect">
              <a:avLst/>
            </a:prstGeom>
            <a:solidFill>
              <a:schemeClr val="tx1"/>
            </a:solidFill>
            <a:effectLst>
              <a:softEdge rad="127000"/>
            </a:effectLst>
          </p:spPr>
          <p:txBody>
            <a:bodyPr wrap="square" rtlCol="0">
              <a:spAutoFit/>
            </a:bodyPr>
            <a:lstStyle/>
            <a:p>
              <a:pPr algn="ctr">
                <a:lnSpc>
                  <a:spcPts val="2500"/>
                </a:lnSpc>
              </a:pPr>
              <a:r>
                <a:rPr lang="en-US" sz="2400" dirty="0" err="1" smtClean="0">
                  <a:solidFill>
                    <a:srgbClr val="0070C0"/>
                  </a:solidFill>
                </a:rPr>
                <a:t>SoS</a:t>
              </a:r>
              <a:endParaRPr lang="en-US" sz="2400" dirty="0" smtClean="0">
                <a:solidFill>
                  <a:srgbClr val="0070C0"/>
                </a:solidFill>
              </a:endParaRPr>
            </a:p>
            <a:p>
              <a:pPr algn="ctr">
                <a:lnSpc>
                  <a:spcPts val="2500"/>
                </a:lnSpc>
              </a:pPr>
              <a:r>
                <a:rPr lang="en-US" sz="2400" dirty="0" smtClean="0">
                  <a:solidFill>
                    <a:srgbClr val="0070C0"/>
                  </a:solidFill>
                </a:rPr>
                <a:t>Brokering Framework</a:t>
              </a:r>
              <a:endParaRPr lang="en-US" sz="2400" dirty="0">
                <a:solidFill>
                  <a:srgbClr val="0070C0"/>
                </a:solidFill>
              </a:endParaRPr>
            </a:p>
          </p:txBody>
        </p:sp>
      </p:grpSp>
      <p:grpSp>
        <p:nvGrpSpPr>
          <p:cNvPr id="102" name="Gruppo 101"/>
          <p:cNvGrpSpPr/>
          <p:nvPr/>
        </p:nvGrpSpPr>
        <p:grpSpPr>
          <a:xfrm>
            <a:off x="5226911" y="3064117"/>
            <a:ext cx="1616232" cy="1787171"/>
            <a:chOff x="5226911" y="3064117"/>
            <a:chExt cx="1616232" cy="1787171"/>
          </a:xfrm>
        </p:grpSpPr>
        <p:pic>
          <p:nvPicPr>
            <p:cNvPr id="103" name="Immagine 102"/>
            <p:cNvPicPr>
              <a:picLocks noChangeAspect="1"/>
            </p:cNvPicPr>
            <p:nvPr/>
          </p:nvPicPr>
          <p:blipFill rotWithShape="1">
            <a:blip r:embed="rId1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11241" t="12474" r="11807" b="9470"/>
            <a:stretch/>
          </p:blipFill>
          <p:spPr>
            <a:xfrm rot="20465072">
              <a:off x="5369446" y="3064117"/>
              <a:ext cx="1473697" cy="1466047"/>
            </a:xfrm>
            <a:prstGeom prst="rect">
              <a:avLst/>
            </a:prstGeom>
          </p:spPr>
        </p:pic>
        <p:pic>
          <p:nvPicPr>
            <p:cNvPr id="104" name="Immagine 103"/>
            <p:cNvPicPr>
              <a:picLocks noChangeAspect="1"/>
            </p:cNvPicPr>
            <p:nvPr/>
          </p:nvPicPr>
          <p:blipFill rotWithShape="1">
            <a:blip r:embed="rId17">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9793" t="11227" r="12963" b="11154"/>
            <a:stretch/>
          </p:blipFill>
          <p:spPr>
            <a:xfrm rot="9496771">
              <a:off x="5226911" y="3393425"/>
              <a:ext cx="1479297" cy="1457863"/>
            </a:xfrm>
            <a:prstGeom prst="rect">
              <a:avLst/>
            </a:prstGeom>
          </p:spPr>
        </p:pic>
      </p:grpSp>
      <p:grpSp>
        <p:nvGrpSpPr>
          <p:cNvPr id="61" name="Gruppo 60"/>
          <p:cNvGrpSpPr/>
          <p:nvPr/>
        </p:nvGrpSpPr>
        <p:grpSpPr>
          <a:xfrm rot="17943165">
            <a:off x="5137611" y="1507320"/>
            <a:ext cx="1616232" cy="1787171"/>
            <a:chOff x="5226911" y="3064117"/>
            <a:chExt cx="1616232" cy="1787171"/>
          </a:xfrm>
        </p:grpSpPr>
        <p:pic>
          <p:nvPicPr>
            <p:cNvPr id="105" name="Immagine 104"/>
            <p:cNvPicPr>
              <a:picLocks noChangeAspect="1"/>
            </p:cNvPicPr>
            <p:nvPr/>
          </p:nvPicPr>
          <p:blipFill rotWithShape="1">
            <a:blip r:embed="rId1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11241" t="12474" r="11807" b="9470"/>
            <a:stretch/>
          </p:blipFill>
          <p:spPr>
            <a:xfrm rot="20465072">
              <a:off x="5369446" y="3064117"/>
              <a:ext cx="1473697" cy="1466047"/>
            </a:xfrm>
            <a:prstGeom prst="rect">
              <a:avLst/>
            </a:prstGeom>
          </p:spPr>
        </p:pic>
        <p:pic>
          <p:nvPicPr>
            <p:cNvPr id="106" name="Immagine 105"/>
            <p:cNvPicPr>
              <a:picLocks noChangeAspect="1"/>
            </p:cNvPicPr>
            <p:nvPr/>
          </p:nvPicPr>
          <p:blipFill rotWithShape="1">
            <a:blip r:embed="rId17">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l="9793" t="11227" r="12963" b="11154"/>
            <a:stretch/>
          </p:blipFill>
          <p:spPr>
            <a:xfrm rot="9496771">
              <a:off x="5226911" y="3393425"/>
              <a:ext cx="1479297" cy="1457863"/>
            </a:xfrm>
            <a:prstGeom prst="rect">
              <a:avLst/>
            </a:prstGeom>
          </p:spPr>
        </p:pic>
      </p:grpSp>
      <p:grpSp>
        <p:nvGrpSpPr>
          <p:cNvPr id="107" name="Gruppo 106"/>
          <p:cNvGrpSpPr/>
          <p:nvPr/>
        </p:nvGrpSpPr>
        <p:grpSpPr>
          <a:xfrm rot="2262199">
            <a:off x="3727441" y="3809933"/>
            <a:ext cx="1616232" cy="1787171"/>
            <a:chOff x="5226911" y="3064117"/>
            <a:chExt cx="1616232" cy="1787171"/>
          </a:xfrm>
        </p:grpSpPr>
        <p:pic>
          <p:nvPicPr>
            <p:cNvPr id="108" name="Immagine 107"/>
            <p:cNvPicPr>
              <a:picLocks noChangeAspect="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1241" t="12474" r="11807" b="9470"/>
            <a:stretch/>
          </p:blipFill>
          <p:spPr>
            <a:xfrm rot="20465072">
              <a:off x="5369446" y="3064117"/>
              <a:ext cx="1473697" cy="1466047"/>
            </a:xfrm>
            <a:prstGeom prst="rect">
              <a:avLst/>
            </a:prstGeom>
          </p:spPr>
        </p:pic>
        <p:pic>
          <p:nvPicPr>
            <p:cNvPr id="109" name="Immagine 108"/>
            <p:cNvPicPr>
              <a:picLocks noChangeAspect="1"/>
            </p:cNvPicPr>
            <p:nvPr/>
          </p:nvPicPr>
          <p:blipFill rotWithShape="1">
            <a:blip r:embed="rId17">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9793" t="11227" r="12963" b="11154"/>
            <a:stretch/>
          </p:blipFill>
          <p:spPr>
            <a:xfrm rot="9496771">
              <a:off x="5226911" y="3393425"/>
              <a:ext cx="1479297" cy="1457863"/>
            </a:xfrm>
            <a:prstGeom prst="rect">
              <a:avLst/>
            </a:prstGeom>
          </p:spPr>
        </p:pic>
      </p:grpSp>
      <p:sp>
        <p:nvSpPr>
          <p:cNvPr id="110" name="Figura a mano libera 109"/>
          <p:cNvSpPr/>
          <p:nvPr/>
        </p:nvSpPr>
        <p:spPr>
          <a:xfrm rot="9744777">
            <a:off x="2779713" y="3935413"/>
            <a:ext cx="693737" cy="677862"/>
          </a:xfrm>
          <a:custGeom>
            <a:avLst/>
            <a:gdLst>
              <a:gd name="connsiteX0" fmla="*/ 0 w 1164657"/>
              <a:gd name="connsiteY0" fmla="*/ 827772 h 827772"/>
              <a:gd name="connsiteX1" fmla="*/ 644892 w 1164657"/>
              <a:gd name="connsiteY1" fmla="*/ 644892 h 827772"/>
              <a:gd name="connsiteX2" fmla="*/ 1164657 w 1164657"/>
              <a:gd name="connsiteY2" fmla="*/ 0 h 827772"/>
            </a:gdLst>
            <a:ahLst/>
            <a:cxnLst>
              <a:cxn ang="0">
                <a:pos x="connsiteX0" y="connsiteY0"/>
              </a:cxn>
              <a:cxn ang="0">
                <a:pos x="connsiteX1" y="connsiteY1"/>
              </a:cxn>
              <a:cxn ang="0">
                <a:pos x="connsiteX2" y="connsiteY2"/>
              </a:cxn>
            </a:cxnLst>
            <a:rect l="l" t="t" r="r" b="b"/>
            <a:pathLst>
              <a:path w="1164657" h="827772">
                <a:moveTo>
                  <a:pt x="0" y="827772"/>
                </a:moveTo>
                <a:cubicBezTo>
                  <a:pt x="225391" y="805313"/>
                  <a:pt x="450783" y="782854"/>
                  <a:pt x="644892" y="644892"/>
                </a:cubicBezTo>
                <a:cubicBezTo>
                  <a:pt x="839001" y="506930"/>
                  <a:pt x="1001829" y="253465"/>
                  <a:pt x="1164657" y="0"/>
                </a:cubicBezTo>
              </a:path>
            </a:pathLst>
          </a:custGeom>
          <a:noFill/>
          <a:ln w="38100">
            <a:solidFill>
              <a:srgbClr val="FF9900"/>
            </a:solidFill>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1" name="Figura a mano libera 110"/>
          <p:cNvSpPr/>
          <p:nvPr/>
        </p:nvSpPr>
        <p:spPr>
          <a:xfrm rot="12860972">
            <a:off x="1663718" y="2690180"/>
            <a:ext cx="1340505" cy="802819"/>
          </a:xfrm>
          <a:custGeom>
            <a:avLst/>
            <a:gdLst>
              <a:gd name="connsiteX0" fmla="*/ 0 w 1164657"/>
              <a:gd name="connsiteY0" fmla="*/ 827772 h 827772"/>
              <a:gd name="connsiteX1" fmla="*/ 644892 w 1164657"/>
              <a:gd name="connsiteY1" fmla="*/ 644892 h 827772"/>
              <a:gd name="connsiteX2" fmla="*/ 1164657 w 1164657"/>
              <a:gd name="connsiteY2" fmla="*/ 0 h 827772"/>
            </a:gdLst>
            <a:ahLst/>
            <a:cxnLst>
              <a:cxn ang="0">
                <a:pos x="connsiteX0" y="connsiteY0"/>
              </a:cxn>
              <a:cxn ang="0">
                <a:pos x="connsiteX1" y="connsiteY1"/>
              </a:cxn>
              <a:cxn ang="0">
                <a:pos x="connsiteX2" y="connsiteY2"/>
              </a:cxn>
            </a:cxnLst>
            <a:rect l="l" t="t" r="r" b="b"/>
            <a:pathLst>
              <a:path w="1164657" h="827772">
                <a:moveTo>
                  <a:pt x="0" y="827772"/>
                </a:moveTo>
                <a:cubicBezTo>
                  <a:pt x="225391" y="805313"/>
                  <a:pt x="450783" y="782854"/>
                  <a:pt x="644892" y="644892"/>
                </a:cubicBezTo>
                <a:cubicBezTo>
                  <a:pt x="839001" y="506930"/>
                  <a:pt x="1001829" y="253465"/>
                  <a:pt x="1164657" y="0"/>
                </a:cubicBezTo>
              </a:path>
            </a:pathLst>
          </a:custGeom>
          <a:noFill/>
          <a:ln w="38100">
            <a:solidFill>
              <a:srgbClr val="FF9900"/>
            </a:solidFill>
            <a:prstDash val="solid"/>
            <a:headEnd type="arrow"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nvGrpSpPr>
          <p:cNvPr id="116" name="Gruppo 115"/>
          <p:cNvGrpSpPr/>
          <p:nvPr/>
        </p:nvGrpSpPr>
        <p:grpSpPr>
          <a:xfrm>
            <a:off x="1540388" y="4700484"/>
            <a:ext cx="2757486" cy="1875830"/>
            <a:chOff x="1540388" y="4700484"/>
            <a:chExt cx="2757486" cy="1875830"/>
          </a:xfrm>
        </p:grpSpPr>
        <p:sp>
          <p:nvSpPr>
            <p:cNvPr id="117" name="CasellaDiTesto 46"/>
            <p:cNvSpPr txBox="1">
              <a:spLocks noChangeArrowheads="1"/>
            </p:cNvSpPr>
            <p:nvPr/>
          </p:nvSpPr>
          <p:spPr bwMode="auto">
            <a:xfrm>
              <a:off x="1540388" y="5652984"/>
              <a:ext cx="2757486" cy="923330"/>
            </a:xfrm>
            <a:prstGeom prst="rect">
              <a:avLst/>
            </a:prstGeom>
            <a:noFill/>
            <a:extLst/>
          </p:spPr>
          <p:txBody>
            <a:bodyPr wrap="none">
              <a:spAutoFit/>
              <a:scene3d>
                <a:camera prst="orthographicFront"/>
                <a:lightRig rig="soft" dir="t">
                  <a:rot lat="0" lon="0" rev="15600000"/>
                </a:lightRig>
              </a:scene3d>
              <a:sp3d extrusionH="57150" prstMaterial="softEdge">
                <a:bevelT w="25400" h="38100"/>
              </a:sp3d>
            </a:bodyPr>
            <a:lstStyle>
              <a:defPPr>
                <a:defRPr lang="en-US"/>
              </a:defPPr>
              <a:lvl1pPr algn="ctr">
                <a:defRPr>
                  <a:solidFill>
                    <a:schemeClr val="accent2">
                      <a:lumMod val="75000"/>
                    </a:schemeClr>
                  </a:solidFill>
                </a:defRPr>
              </a:lvl1pPr>
            </a:lstStyle>
            <a:p>
              <a:r>
                <a:rPr lang="it-IT" altLang="en-US" b="1" dirty="0" smtClean="0">
                  <a:ln/>
                  <a:solidFill>
                    <a:srgbClr val="FF6600"/>
                  </a:solidFill>
                </a:rPr>
                <a:t>GEOSS </a:t>
              </a:r>
              <a:r>
                <a:rPr lang="it-IT" altLang="en-US" b="1" dirty="0" err="1" smtClean="0">
                  <a:ln/>
                  <a:solidFill>
                    <a:srgbClr val="FF6600"/>
                  </a:solidFill>
                </a:rPr>
                <a:t>interdisciplinary</a:t>
              </a:r>
              <a:endParaRPr lang="it-IT" altLang="en-US" b="1" dirty="0" smtClean="0">
                <a:ln/>
                <a:solidFill>
                  <a:srgbClr val="FF6600"/>
                </a:solidFill>
              </a:endParaRPr>
            </a:p>
            <a:p>
              <a:r>
                <a:rPr lang="it-IT" altLang="en-US" b="1" dirty="0" smtClean="0">
                  <a:ln/>
                  <a:solidFill>
                    <a:srgbClr val="FF6600"/>
                  </a:solidFill>
                </a:rPr>
                <a:t>Collaboration &amp; Social </a:t>
              </a:r>
              <a:br>
                <a:rPr lang="it-IT" altLang="en-US" b="1" dirty="0" smtClean="0">
                  <a:ln/>
                  <a:solidFill>
                    <a:srgbClr val="FF6600"/>
                  </a:solidFill>
                </a:rPr>
              </a:br>
              <a:r>
                <a:rPr lang="it-IT" altLang="en-US" b="1" dirty="0" err="1" smtClean="0">
                  <a:ln/>
                  <a:solidFill>
                    <a:srgbClr val="FF6600"/>
                  </a:solidFill>
                </a:rPr>
                <a:t>services</a:t>
              </a:r>
              <a:endParaRPr lang="it-IT" altLang="en-US" b="1" dirty="0">
                <a:ln/>
                <a:solidFill>
                  <a:srgbClr val="FF6600"/>
                </a:solidFill>
              </a:endParaRPr>
            </a:p>
          </p:txBody>
        </p:sp>
        <p:pic>
          <p:nvPicPr>
            <p:cNvPr id="118" name="Immagine 117"/>
            <p:cNvPicPr>
              <a:picLocks noChangeAspect="1"/>
            </p:cNvPicPr>
            <p:nvPr/>
          </p:nvPicPr>
          <p:blipFill>
            <a:blip r:embed="rId18">
              <a:clrChange>
                <a:clrFrom>
                  <a:srgbClr val="FFFFFF"/>
                </a:clrFrom>
                <a:clrTo>
                  <a:srgbClr val="FFFFFF">
                    <a:alpha val="0"/>
                  </a:srgbClr>
                </a:clrTo>
              </a:clrChange>
            </a:blip>
            <a:stretch>
              <a:fillRect/>
            </a:stretch>
          </p:blipFill>
          <p:spPr>
            <a:xfrm>
              <a:off x="2437679" y="4700484"/>
              <a:ext cx="1121968" cy="1029328"/>
            </a:xfrm>
            <a:prstGeom prst="rect">
              <a:avLst/>
            </a:prstGeom>
          </p:spPr>
        </p:pic>
      </p:grpSp>
      <p:pic>
        <p:nvPicPr>
          <p:cNvPr id="127" name="Immagine 126"/>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3249" t="13555" r="14536" b="13176"/>
          <a:stretch/>
        </p:blipFill>
        <p:spPr>
          <a:xfrm rot="20580811">
            <a:off x="1379682" y="1331011"/>
            <a:ext cx="1391757" cy="1384860"/>
          </a:xfrm>
          <a:prstGeom prst="rect">
            <a:avLst/>
          </a:prstGeom>
          <a:effectLst>
            <a:softEdge rad="31750"/>
          </a:effectLst>
        </p:spPr>
      </p:pic>
      <p:pic>
        <p:nvPicPr>
          <p:cNvPr id="128" name="Immagine 127"/>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2042" t="14829" r="11484" b="12276"/>
          <a:stretch/>
        </p:blipFill>
        <p:spPr>
          <a:xfrm>
            <a:off x="2512194" y="1097280"/>
            <a:ext cx="1280160" cy="1357162"/>
          </a:xfrm>
          <a:prstGeom prst="rect">
            <a:avLst/>
          </a:prstGeom>
        </p:spPr>
      </p:pic>
      <p:pic>
        <p:nvPicPr>
          <p:cNvPr id="129" name="Immagine 128"/>
          <p:cNvPicPr>
            <a:picLocks noChangeAspect="1"/>
          </p:cNvPicPr>
          <p:nvPr/>
        </p:nvPicPr>
        <p:blipFill>
          <a:blip r:embed="rId19"/>
          <a:stretch>
            <a:fillRect/>
          </a:stretch>
        </p:blipFill>
        <p:spPr bwMode="auto">
          <a:xfrm>
            <a:off x="1574978" y="140474"/>
            <a:ext cx="1250790" cy="1185519"/>
          </a:xfrm>
          <a:prstGeom prst="rect">
            <a:avLst/>
          </a:prstGeom>
          <a:effectLst>
            <a:outerShdw blurRad="88900" dist="279400" dir="2280000" algn="tl" rotWithShape="0">
              <a:prstClr val="black">
                <a:alpha val="40000"/>
              </a:prstClr>
            </a:outerShdw>
          </a:effectLst>
        </p:spPr>
      </p:pic>
      <p:pic>
        <p:nvPicPr>
          <p:cNvPr id="130" name="Immagine 11"/>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426" y="825637"/>
            <a:ext cx="1444278" cy="9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Immagine 131"/>
          <p:cNvPicPr>
            <a:picLocks noChangeAspect="1"/>
          </p:cNvPicPr>
          <p:nvPr/>
        </p:nvPicPr>
        <p:blipFill>
          <a:blip r:embed="rId21">
            <a:clrChange>
              <a:clrFrom>
                <a:srgbClr val="FEFEFE"/>
              </a:clrFrom>
              <a:clrTo>
                <a:srgbClr val="FEFEFE">
                  <a:alpha val="0"/>
                </a:srgbClr>
              </a:clrTo>
            </a:clrChange>
          </a:blip>
          <a:stretch>
            <a:fillRect/>
          </a:stretch>
        </p:blipFill>
        <p:spPr>
          <a:xfrm>
            <a:off x="3204061" y="16406"/>
            <a:ext cx="1033279" cy="1033279"/>
          </a:xfrm>
          <a:prstGeom prst="rect">
            <a:avLst/>
          </a:prstGeom>
        </p:spPr>
      </p:pic>
      <p:pic>
        <p:nvPicPr>
          <p:cNvPr id="135" name="Immagine 134"/>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0911" t="14036" r="13625" b="12132"/>
          <a:stretch/>
        </p:blipFill>
        <p:spPr>
          <a:xfrm rot="11001677">
            <a:off x="2346611" y="1222133"/>
            <a:ext cx="1263254" cy="1374610"/>
          </a:xfrm>
          <a:prstGeom prst="rect">
            <a:avLst/>
          </a:prstGeom>
        </p:spPr>
      </p:pic>
      <p:pic>
        <p:nvPicPr>
          <p:cNvPr id="136" name="Immagine 135"/>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0583" t="12074" r="13154" b="11742"/>
          <a:stretch/>
        </p:blipFill>
        <p:spPr>
          <a:xfrm rot="1041068">
            <a:off x="3723453" y="1049360"/>
            <a:ext cx="1034124" cy="1148969"/>
          </a:xfrm>
          <a:prstGeom prst="rect">
            <a:avLst/>
          </a:prstGeom>
        </p:spPr>
      </p:pic>
      <p:pic>
        <p:nvPicPr>
          <p:cNvPr id="133" name="Immagine 132"/>
          <p:cNvPicPr>
            <a:picLocks noChangeAspect="1"/>
          </p:cNvPicPr>
          <p:nvPr/>
        </p:nvPicPr>
        <p:blipFill>
          <a:blip r:embed="rId22">
            <a:clrChange>
              <a:clrFrom>
                <a:srgbClr val="FFFFFF"/>
              </a:clrFrom>
              <a:clrTo>
                <a:srgbClr val="FFFFFF">
                  <a:alpha val="0"/>
                </a:srgbClr>
              </a:clrTo>
            </a:clrChange>
          </a:blip>
          <a:stretch>
            <a:fillRect/>
          </a:stretch>
        </p:blipFill>
        <p:spPr>
          <a:xfrm>
            <a:off x="3544112" y="369608"/>
            <a:ext cx="907491" cy="987634"/>
          </a:xfrm>
          <a:prstGeom prst="rect">
            <a:avLst/>
          </a:prstGeom>
        </p:spPr>
      </p:pic>
      <p:pic>
        <p:nvPicPr>
          <p:cNvPr id="134" name="Immagine 133"/>
          <p:cNvPicPr>
            <a:picLocks noChangeAspect="1"/>
          </p:cNvPicPr>
          <p:nvPr/>
        </p:nvPicPr>
        <p:blipFill rotWithShape="1">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0784" t="13457" r="16656" b="10571"/>
          <a:stretch/>
        </p:blipFill>
        <p:spPr>
          <a:xfrm rot="11989013">
            <a:off x="3559804" y="1141584"/>
            <a:ext cx="983923" cy="1145774"/>
          </a:xfrm>
          <a:prstGeom prst="rect">
            <a:avLst/>
          </a:prstGeom>
        </p:spPr>
      </p:pic>
      <p:sp>
        <p:nvSpPr>
          <p:cNvPr id="14" name="CasellaDiTesto 13"/>
          <p:cNvSpPr txBox="1"/>
          <p:nvPr/>
        </p:nvSpPr>
        <p:spPr>
          <a:xfrm>
            <a:off x="1723996" y="666190"/>
            <a:ext cx="1005403" cy="646331"/>
          </a:xfrm>
          <a:prstGeom prst="rect">
            <a:avLst/>
          </a:prstGeom>
          <a:noFill/>
        </p:spPr>
        <p:txBody>
          <a:bodyPr wrap="none" rtlCol="0">
            <a:spAutoFit/>
          </a:bodyPr>
          <a:lstStyle/>
          <a:p>
            <a:pPr algn="ctr"/>
            <a:r>
              <a:rPr lang="en-US" dirty="0" smtClean="0">
                <a:ln w="0"/>
                <a:solidFill>
                  <a:srgbClr val="C00000"/>
                </a:solidFill>
                <a:effectLst>
                  <a:outerShdw blurRad="38100" dist="25400" dir="5400000" algn="ctr" rotWithShape="0">
                    <a:srgbClr val="6E747A">
                      <a:alpha val="43000"/>
                    </a:srgbClr>
                  </a:outerShdw>
                </a:effectLst>
              </a:rPr>
              <a:t>GEOSS </a:t>
            </a:r>
          </a:p>
          <a:p>
            <a:pPr algn="ctr"/>
            <a:r>
              <a:rPr lang="en-US" dirty="0" smtClean="0">
                <a:ln w="0"/>
                <a:solidFill>
                  <a:srgbClr val="C00000"/>
                </a:solidFill>
                <a:effectLst>
                  <a:outerShdw blurRad="38100" dist="25400" dir="5400000" algn="ctr" rotWithShape="0">
                    <a:srgbClr val="6E747A">
                      <a:alpha val="43000"/>
                    </a:srgbClr>
                  </a:outerShdw>
                </a:effectLst>
              </a:rPr>
              <a:t>Portal</a:t>
            </a:r>
            <a:endParaRPr lang="en-US" dirty="0">
              <a:ln w="0"/>
              <a:solidFill>
                <a:srgbClr val="C00000"/>
              </a:solidFill>
              <a:effectLst>
                <a:outerShdw blurRad="38100" dist="25400" dir="5400000" algn="ctr" rotWithShape="0">
                  <a:srgbClr val="6E747A">
                    <a:alpha val="43000"/>
                  </a:srgbClr>
                </a:outerShdw>
              </a:effectLst>
            </a:endParaRPr>
          </a:p>
        </p:txBody>
      </p:sp>
      <p:sp>
        <p:nvSpPr>
          <p:cNvPr id="137" name="CasellaDiTesto 136"/>
          <p:cNvSpPr txBox="1"/>
          <p:nvPr/>
        </p:nvSpPr>
        <p:spPr>
          <a:xfrm>
            <a:off x="3072239" y="155147"/>
            <a:ext cx="1486304" cy="646331"/>
          </a:xfrm>
          <a:prstGeom prst="rect">
            <a:avLst/>
          </a:prstGeom>
          <a:noFill/>
        </p:spPr>
        <p:txBody>
          <a:bodyPr wrap="none" rtlCol="0">
            <a:spAutoFit/>
          </a:bodyPr>
          <a:lstStyle/>
          <a:p>
            <a:pPr algn="ctr"/>
            <a:r>
              <a:rPr lang="en-US" dirty="0" smtClean="0">
                <a:ln w="0"/>
                <a:solidFill>
                  <a:srgbClr val="C00000"/>
                </a:solidFill>
                <a:effectLst>
                  <a:outerShdw blurRad="38100" dist="25400" dir="5400000" algn="ctr" rotWithShape="0">
                    <a:srgbClr val="6E747A">
                      <a:alpha val="43000"/>
                    </a:srgbClr>
                  </a:outerShdw>
                </a:effectLst>
              </a:rPr>
              <a:t>Community</a:t>
            </a:r>
          </a:p>
          <a:p>
            <a:pPr algn="ctr"/>
            <a:r>
              <a:rPr lang="en-US" dirty="0" smtClean="0">
                <a:ln w="0"/>
                <a:solidFill>
                  <a:srgbClr val="C00000"/>
                </a:solidFill>
                <a:effectLst>
                  <a:outerShdw blurRad="38100" dist="25400" dir="5400000" algn="ctr" rotWithShape="0">
                    <a:srgbClr val="6E747A">
                      <a:alpha val="43000"/>
                    </a:srgbClr>
                  </a:outerShdw>
                </a:effectLst>
              </a:rPr>
              <a:t>Portals</a:t>
            </a:r>
            <a:endParaRPr lang="en-US" dirty="0">
              <a:ln w="0"/>
              <a:solidFill>
                <a:srgbClr val="C00000"/>
              </a:solidFill>
              <a:effectLst>
                <a:outerShdw blurRad="38100" dist="25400" dir="5400000" algn="ctr" rotWithShape="0">
                  <a:srgbClr val="6E747A">
                    <a:alpha val="43000"/>
                  </a:srgbClr>
                </a:outerShdw>
              </a:effectLst>
            </a:endParaRPr>
          </a:p>
        </p:txBody>
      </p:sp>
      <p:pic>
        <p:nvPicPr>
          <p:cNvPr id="140" name="Immagine 139"/>
          <p:cNvPicPr>
            <a:picLocks noChangeAspect="1"/>
          </p:cNvPicPr>
          <p:nvPr/>
        </p:nvPicPr>
        <p:blipFill>
          <a:blip r:embed="rId23">
            <a:duotone>
              <a:schemeClr val="accent6">
                <a:shade val="45000"/>
                <a:satMod val="135000"/>
              </a:schemeClr>
              <a:prstClr val="white"/>
            </a:duotone>
          </a:blip>
          <a:stretch>
            <a:fillRect/>
          </a:stretch>
        </p:blipFill>
        <p:spPr>
          <a:xfrm>
            <a:off x="5713355" y="1921256"/>
            <a:ext cx="3345290" cy="4149663"/>
          </a:xfrm>
          <a:prstGeom prst="rect">
            <a:avLst/>
          </a:prstGeom>
          <a:solidFill>
            <a:schemeClr val="tx1">
              <a:alpha val="83000"/>
            </a:schemeClr>
          </a:solidFill>
          <a:effectLst>
            <a:softEdge rad="63500"/>
          </a:effectLst>
        </p:spPr>
      </p:pic>
      <p:sp>
        <p:nvSpPr>
          <p:cNvPr id="15" name="Rettangolo arrotondato 14"/>
          <p:cNvSpPr/>
          <p:nvPr/>
        </p:nvSpPr>
        <p:spPr>
          <a:xfrm>
            <a:off x="5812435" y="1927859"/>
            <a:ext cx="3065530" cy="2063404"/>
          </a:xfrm>
          <a:prstGeom prst="roundRect">
            <a:avLst>
              <a:gd name="adj" fmla="val 8476"/>
            </a:avLst>
          </a:prstGeom>
          <a:noFill/>
          <a:ln w="38100">
            <a:solidFill>
              <a:srgbClr val="C00000"/>
            </a:solidFill>
            <a:prstDash val="dash"/>
          </a:ln>
          <a:effectLst/>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uppo 5"/>
          <p:cNvGrpSpPr/>
          <p:nvPr/>
        </p:nvGrpSpPr>
        <p:grpSpPr>
          <a:xfrm>
            <a:off x="122723" y="2227713"/>
            <a:ext cx="1487542" cy="1943089"/>
            <a:chOff x="-1706833" y="3171450"/>
            <a:chExt cx="1487542" cy="1943089"/>
          </a:xfrm>
        </p:grpSpPr>
        <p:sp>
          <p:nvSpPr>
            <p:cNvPr id="113" name="CasellaDiTesto 112"/>
            <p:cNvSpPr txBox="1"/>
            <p:nvPr/>
          </p:nvSpPr>
          <p:spPr bwMode="auto">
            <a:xfrm>
              <a:off x="-1706833" y="4191209"/>
              <a:ext cx="1487542"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defRPr/>
              </a:pPr>
              <a:r>
                <a:rPr lang="it-IT" b="1" dirty="0">
                  <a:ln/>
                  <a:solidFill>
                    <a:srgbClr val="FF6600"/>
                  </a:solidFill>
                </a:rPr>
                <a:t>GEOSS </a:t>
              </a:r>
              <a:r>
                <a:rPr lang="it-IT" b="1" dirty="0" smtClean="0">
                  <a:ln/>
                  <a:solidFill>
                    <a:srgbClr val="FF6600"/>
                  </a:solidFill>
                </a:rPr>
                <a:t>Knowledge Base</a:t>
              </a:r>
              <a:endParaRPr lang="en-US" b="1" dirty="0">
                <a:ln/>
                <a:solidFill>
                  <a:srgbClr val="FF6600"/>
                </a:solidFill>
              </a:endParaRPr>
            </a:p>
          </p:txBody>
        </p:sp>
        <p:grpSp>
          <p:nvGrpSpPr>
            <p:cNvPr id="5" name="Gruppo 4"/>
            <p:cNvGrpSpPr/>
            <p:nvPr/>
          </p:nvGrpSpPr>
          <p:grpSpPr>
            <a:xfrm>
              <a:off x="-1561042" y="3171450"/>
              <a:ext cx="1186506" cy="1012209"/>
              <a:chOff x="-1561042" y="3171450"/>
              <a:chExt cx="1186506" cy="1012209"/>
            </a:xfrm>
          </p:grpSpPr>
          <p:pic>
            <p:nvPicPr>
              <p:cNvPr id="119" name="Immagine 118"/>
              <p:cNvPicPr>
                <a:picLocks noChangeAspect="1"/>
              </p:cNvPicPr>
              <p:nvPr/>
            </p:nvPicPr>
            <p:blipFill>
              <a:blip r:embed="rId24"/>
              <a:stretch>
                <a:fillRect/>
              </a:stretch>
            </p:blipFill>
            <p:spPr>
              <a:xfrm>
                <a:off x="-1561042" y="3171450"/>
                <a:ext cx="1134274" cy="887693"/>
              </a:xfrm>
              <a:prstGeom prst="rect">
                <a:avLst/>
              </a:prstGeom>
              <a:ln>
                <a:noFill/>
              </a:ln>
              <a:effectLst>
                <a:softEdge rad="112500"/>
              </a:effectLst>
            </p:spPr>
          </p:pic>
          <p:pic>
            <p:nvPicPr>
              <p:cNvPr id="120" name="Immagine 119"/>
              <p:cNvPicPr>
                <a:picLocks noChangeAspect="1"/>
              </p:cNvPicPr>
              <p:nvPr/>
            </p:nvPicPr>
            <p:blipFill rotWithShape="1">
              <a:blip r:embed="rId25"/>
              <a:srcRect/>
              <a:stretch/>
            </p:blipFill>
            <p:spPr>
              <a:xfrm>
                <a:off x="-857386" y="3757264"/>
                <a:ext cx="482850" cy="426395"/>
              </a:xfrm>
              <a:prstGeom prst="can">
                <a:avLst>
                  <a:gd name="adj" fmla="val 36060"/>
                </a:avLst>
              </a:prstGeom>
            </p:spPr>
          </p:pic>
        </p:grpSp>
      </p:grpSp>
      <p:sp>
        <p:nvSpPr>
          <p:cNvPr id="139" name="CasellaDiTesto 138"/>
          <p:cNvSpPr txBox="1"/>
          <p:nvPr/>
        </p:nvSpPr>
        <p:spPr>
          <a:xfrm>
            <a:off x="1302266" y="2671639"/>
            <a:ext cx="7645042" cy="3139321"/>
          </a:xfrm>
          <a:prstGeom prst="rect">
            <a:avLst/>
          </a:prstGeom>
          <a:noFill/>
        </p:spPr>
        <p:txBody>
          <a:bodyPr wrap="none">
            <a:spAutoFit/>
          </a:bodyPr>
          <a:lstStyle/>
          <a:p>
            <a:pPr algn="ctr">
              <a:defRPr/>
            </a:pPr>
            <a:r>
              <a:rPr lang="it-IT" sz="6600" b="1" dirty="0" smtClean="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t>GEOSS Information</a:t>
            </a:r>
            <a:br>
              <a:rPr lang="it-IT" sz="6600" b="1" dirty="0" smtClean="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br>
            <a:r>
              <a:rPr lang="it-IT" sz="6600" b="1" dirty="0" smtClean="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t> System</a:t>
            </a:r>
          </a:p>
          <a:p>
            <a:pPr algn="ctr">
              <a:defRPr/>
            </a:pPr>
            <a:r>
              <a:rPr lang="it-IT" sz="6600" b="1" dirty="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t>(</a:t>
            </a:r>
            <a:r>
              <a:rPr lang="it-IT" sz="6600" b="1" dirty="0" smtClean="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rPr>
              <a:t>GCI 3.0)</a:t>
            </a:r>
            <a:endParaRPr lang="en-US" sz="6600" b="1" dirty="0">
              <a:ln w="0"/>
              <a:solidFill>
                <a:srgbClr val="FFC000"/>
              </a:solidFill>
              <a:effectLst>
                <a:outerShdw blurRad="38100" dist="25400" dir="5400000" algn="ctr" rotWithShape="0">
                  <a:srgbClr val="6E747A">
                    <a:alpha val="43000"/>
                  </a:srgbClr>
                </a:outerShdw>
              </a:effectLst>
              <a:latin typeface="Adobe Gothic Std B" panose="020B0800000000000000" pitchFamily="34" charset="-128"/>
              <a:ea typeface="Adobe Gothic Std B" panose="020B0800000000000000" pitchFamily="34" charset="-128"/>
            </a:endParaRPr>
          </a:p>
        </p:txBody>
      </p:sp>
      <p:grpSp>
        <p:nvGrpSpPr>
          <p:cNvPr id="141" name="Gruppo 140"/>
          <p:cNvGrpSpPr/>
          <p:nvPr/>
        </p:nvGrpSpPr>
        <p:grpSpPr>
          <a:xfrm>
            <a:off x="3353447" y="2801423"/>
            <a:ext cx="5790553" cy="2570313"/>
            <a:chOff x="1302280" y="2896460"/>
            <a:chExt cx="5790553" cy="2570313"/>
          </a:xfrm>
        </p:grpSpPr>
        <p:sp>
          <p:nvSpPr>
            <p:cNvPr id="142" name="Onda 1 141"/>
            <p:cNvSpPr/>
            <p:nvPr/>
          </p:nvSpPr>
          <p:spPr>
            <a:xfrm>
              <a:off x="1302280" y="2896460"/>
              <a:ext cx="5790553" cy="2570313"/>
            </a:xfrm>
            <a:prstGeom prst="wave">
              <a:avLst>
                <a:gd name="adj1" fmla="val 11709"/>
                <a:gd name="adj2" fmla="val 0"/>
              </a:avLst>
            </a:prstGeom>
          </p:spPr>
          <p:style>
            <a:lnRef idx="3">
              <a:schemeClr val="lt1"/>
            </a:lnRef>
            <a:fillRef idx="1">
              <a:schemeClr val="accent3"/>
            </a:fillRef>
            <a:effectRef idx="1">
              <a:schemeClr val="accent3"/>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143" name="Rettangolo 142"/>
            <p:cNvSpPr/>
            <p:nvPr/>
          </p:nvSpPr>
          <p:spPr>
            <a:xfrm>
              <a:off x="1573303" y="3202155"/>
              <a:ext cx="5305907" cy="1877917"/>
            </a:xfrm>
            <a:prstGeom prst="rect">
              <a:avLst/>
            </a:prstGeom>
          </p:spPr>
          <p:txBody>
            <a:bodyPr>
              <a:prstTxWarp prst="textWave1">
                <a:avLst>
                  <a:gd name="adj1" fmla="val 12500"/>
                  <a:gd name="adj2" fmla="val -201"/>
                </a:avLst>
              </a:prstTxWarp>
              <a:spAutoFit/>
            </a:bodyPr>
            <a:lstStyle/>
            <a:p>
              <a:pPr algn="ctr"/>
              <a:r>
                <a:rPr lang="en-US" sz="2000" b="1" dirty="0" smtClean="0"/>
                <a:t>Software Ecosystem</a:t>
              </a:r>
            </a:p>
            <a:p>
              <a:pPr algn="ctr"/>
              <a:r>
                <a:rPr lang="en-US" sz="2000" b="1" dirty="0" smtClean="0"/>
                <a:t> (Cloud based)</a:t>
              </a:r>
              <a:endParaRPr lang="en-US" sz="2000" b="1" dirty="0"/>
            </a:p>
          </p:txBody>
        </p:sp>
      </p:grpSp>
    </p:spTree>
    <p:extLst>
      <p:ext uri="{BB962C8B-B14F-4D97-AF65-F5344CB8AC3E}">
        <p14:creationId xmlns:p14="http://schemas.microsoft.com/office/powerpoint/2010/main" val="23752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p:cTn id="21" dur="1000" fill="hold"/>
                                        <p:tgtEl>
                                          <p:spTgt spid="78"/>
                                        </p:tgtEl>
                                        <p:attrNameLst>
                                          <p:attrName>ppt_w</p:attrName>
                                        </p:attrNameLst>
                                      </p:cBhvr>
                                      <p:tavLst>
                                        <p:tav tm="0">
                                          <p:val>
                                            <p:fltVal val="0"/>
                                          </p:val>
                                        </p:tav>
                                        <p:tav tm="100000">
                                          <p:val>
                                            <p:strVal val="#ppt_w"/>
                                          </p:val>
                                        </p:tav>
                                      </p:tavLst>
                                    </p:anim>
                                    <p:anim calcmode="lin" valueType="num">
                                      <p:cBhvr>
                                        <p:cTn id="22" dur="1000" fill="hold"/>
                                        <p:tgtEl>
                                          <p:spTgt spid="78"/>
                                        </p:tgtEl>
                                        <p:attrNameLst>
                                          <p:attrName>ppt_h</p:attrName>
                                        </p:attrNameLst>
                                      </p:cBhvr>
                                      <p:tavLst>
                                        <p:tav tm="0">
                                          <p:val>
                                            <p:fltVal val="0"/>
                                          </p:val>
                                        </p:tav>
                                        <p:tav tm="100000">
                                          <p:val>
                                            <p:strVal val="#ppt_h"/>
                                          </p:val>
                                        </p:tav>
                                      </p:tavLst>
                                    </p:anim>
                                    <p:anim calcmode="lin" valueType="num">
                                      <p:cBhvr>
                                        <p:cTn id="23" dur="1000" fill="hold"/>
                                        <p:tgtEl>
                                          <p:spTgt spid="78"/>
                                        </p:tgtEl>
                                        <p:attrNameLst>
                                          <p:attrName>style.rotation</p:attrName>
                                        </p:attrNameLst>
                                      </p:cBhvr>
                                      <p:tavLst>
                                        <p:tav tm="0">
                                          <p:val>
                                            <p:fltVal val="90"/>
                                          </p:val>
                                        </p:tav>
                                        <p:tav tm="100000">
                                          <p:val>
                                            <p:fltVal val="0"/>
                                          </p:val>
                                        </p:tav>
                                      </p:tavLst>
                                    </p:anim>
                                    <p:animEffect transition="in" filter="fade">
                                      <p:cBhvr>
                                        <p:cTn id="24" dur="10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 calcmode="lin" valueType="num">
                                      <p:cBhvr>
                                        <p:cTn id="29" dur="1000" fill="hold"/>
                                        <p:tgtEl>
                                          <p:spTgt spid="68"/>
                                        </p:tgtEl>
                                        <p:attrNameLst>
                                          <p:attrName>ppt_w</p:attrName>
                                        </p:attrNameLst>
                                      </p:cBhvr>
                                      <p:tavLst>
                                        <p:tav tm="0">
                                          <p:val>
                                            <p:fltVal val="0"/>
                                          </p:val>
                                        </p:tav>
                                        <p:tav tm="100000">
                                          <p:val>
                                            <p:strVal val="#ppt_w"/>
                                          </p:val>
                                        </p:tav>
                                      </p:tavLst>
                                    </p:anim>
                                    <p:anim calcmode="lin" valueType="num">
                                      <p:cBhvr>
                                        <p:cTn id="30" dur="1000" fill="hold"/>
                                        <p:tgtEl>
                                          <p:spTgt spid="68"/>
                                        </p:tgtEl>
                                        <p:attrNameLst>
                                          <p:attrName>ppt_h</p:attrName>
                                        </p:attrNameLst>
                                      </p:cBhvr>
                                      <p:tavLst>
                                        <p:tav tm="0">
                                          <p:val>
                                            <p:fltVal val="0"/>
                                          </p:val>
                                        </p:tav>
                                        <p:tav tm="100000">
                                          <p:val>
                                            <p:strVal val="#ppt_h"/>
                                          </p:val>
                                        </p:tav>
                                      </p:tavLst>
                                    </p:anim>
                                    <p:anim calcmode="lin" valueType="num">
                                      <p:cBhvr>
                                        <p:cTn id="31" dur="1000" fill="hold"/>
                                        <p:tgtEl>
                                          <p:spTgt spid="68"/>
                                        </p:tgtEl>
                                        <p:attrNameLst>
                                          <p:attrName>style.rotation</p:attrName>
                                        </p:attrNameLst>
                                      </p:cBhvr>
                                      <p:tavLst>
                                        <p:tav tm="0">
                                          <p:val>
                                            <p:fltVal val="90"/>
                                          </p:val>
                                        </p:tav>
                                        <p:tav tm="100000">
                                          <p:val>
                                            <p:fltVal val="0"/>
                                          </p:val>
                                        </p:tav>
                                      </p:tavLst>
                                    </p:anim>
                                    <p:animEffect transition="in" filter="fade">
                                      <p:cBhvr>
                                        <p:cTn id="32" dur="1000"/>
                                        <p:tgtEl>
                                          <p:spTgt spid="68"/>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9"/>
                                        </p:tgtEl>
                                        <p:attrNameLst>
                                          <p:attrName>style.visibility</p:attrName>
                                        </p:attrNameLst>
                                      </p:cBhvr>
                                      <p:to>
                                        <p:strVal val="visible"/>
                                      </p:to>
                                    </p:set>
                                    <p:anim calcmode="lin" valueType="num">
                                      <p:cBhvr>
                                        <p:cTn id="37" dur="1000" fill="hold"/>
                                        <p:tgtEl>
                                          <p:spTgt spid="89"/>
                                        </p:tgtEl>
                                        <p:attrNameLst>
                                          <p:attrName>ppt_w</p:attrName>
                                        </p:attrNameLst>
                                      </p:cBhvr>
                                      <p:tavLst>
                                        <p:tav tm="0">
                                          <p:val>
                                            <p:fltVal val="0"/>
                                          </p:val>
                                        </p:tav>
                                        <p:tav tm="100000">
                                          <p:val>
                                            <p:strVal val="#ppt_w"/>
                                          </p:val>
                                        </p:tav>
                                      </p:tavLst>
                                    </p:anim>
                                    <p:anim calcmode="lin" valueType="num">
                                      <p:cBhvr>
                                        <p:cTn id="38" dur="1000" fill="hold"/>
                                        <p:tgtEl>
                                          <p:spTgt spid="89"/>
                                        </p:tgtEl>
                                        <p:attrNameLst>
                                          <p:attrName>ppt_h</p:attrName>
                                        </p:attrNameLst>
                                      </p:cBhvr>
                                      <p:tavLst>
                                        <p:tav tm="0">
                                          <p:val>
                                            <p:fltVal val="0"/>
                                          </p:val>
                                        </p:tav>
                                        <p:tav tm="100000">
                                          <p:val>
                                            <p:strVal val="#ppt_h"/>
                                          </p:val>
                                        </p:tav>
                                      </p:tavLst>
                                    </p:anim>
                                    <p:anim calcmode="lin" valueType="num">
                                      <p:cBhvr>
                                        <p:cTn id="39" dur="1000" fill="hold"/>
                                        <p:tgtEl>
                                          <p:spTgt spid="89"/>
                                        </p:tgtEl>
                                        <p:attrNameLst>
                                          <p:attrName>style.rotation</p:attrName>
                                        </p:attrNameLst>
                                      </p:cBhvr>
                                      <p:tavLst>
                                        <p:tav tm="0">
                                          <p:val>
                                            <p:fltVal val="90"/>
                                          </p:val>
                                        </p:tav>
                                        <p:tav tm="100000">
                                          <p:val>
                                            <p:fltVal val="0"/>
                                          </p:val>
                                        </p:tav>
                                      </p:tavLst>
                                    </p:anim>
                                    <p:animEffect transition="in" filter="fade">
                                      <p:cBhvr>
                                        <p:cTn id="40" dur="1000"/>
                                        <p:tgtEl>
                                          <p:spTgt spid="89"/>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99"/>
                                        </p:tgtEl>
                                        <p:attrNameLst>
                                          <p:attrName>style.visibility</p:attrName>
                                        </p:attrNameLst>
                                      </p:cBhvr>
                                      <p:to>
                                        <p:strVal val="visible"/>
                                      </p:to>
                                    </p:set>
                                    <p:anim calcmode="lin" valueType="num">
                                      <p:cBhvr>
                                        <p:cTn id="45" dur="1000" fill="hold"/>
                                        <p:tgtEl>
                                          <p:spTgt spid="99"/>
                                        </p:tgtEl>
                                        <p:attrNameLst>
                                          <p:attrName>ppt_w</p:attrName>
                                        </p:attrNameLst>
                                      </p:cBhvr>
                                      <p:tavLst>
                                        <p:tav tm="0">
                                          <p:val>
                                            <p:fltVal val="0"/>
                                          </p:val>
                                        </p:tav>
                                        <p:tav tm="100000">
                                          <p:val>
                                            <p:strVal val="#ppt_w"/>
                                          </p:val>
                                        </p:tav>
                                      </p:tavLst>
                                    </p:anim>
                                    <p:anim calcmode="lin" valueType="num">
                                      <p:cBhvr>
                                        <p:cTn id="46" dur="1000" fill="hold"/>
                                        <p:tgtEl>
                                          <p:spTgt spid="99"/>
                                        </p:tgtEl>
                                        <p:attrNameLst>
                                          <p:attrName>ppt_h</p:attrName>
                                        </p:attrNameLst>
                                      </p:cBhvr>
                                      <p:tavLst>
                                        <p:tav tm="0">
                                          <p:val>
                                            <p:fltVal val="0"/>
                                          </p:val>
                                        </p:tav>
                                        <p:tav tm="100000">
                                          <p:val>
                                            <p:strVal val="#ppt_h"/>
                                          </p:val>
                                        </p:tav>
                                      </p:tavLst>
                                    </p:anim>
                                    <p:anim calcmode="lin" valueType="num">
                                      <p:cBhvr>
                                        <p:cTn id="47" dur="1000" fill="hold"/>
                                        <p:tgtEl>
                                          <p:spTgt spid="99"/>
                                        </p:tgtEl>
                                        <p:attrNameLst>
                                          <p:attrName>style.rotation</p:attrName>
                                        </p:attrNameLst>
                                      </p:cBhvr>
                                      <p:tavLst>
                                        <p:tav tm="0">
                                          <p:val>
                                            <p:fltVal val="90"/>
                                          </p:val>
                                        </p:tav>
                                        <p:tav tm="100000">
                                          <p:val>
                                            <p:fltVal val="0"/>
                                          </p:val>
                                        </p:tav>
                                      </p:tavLst>
                                    </p:anim>
                                    <p:animEffect transition="in" filter="fade">
                                      <p:cBhvr>
                                        <p:cTn id="48" dur="1000"/>
                                        <p:tgtEl>
                                          <p:spTgt spid="99"/>
                                        </p:tgtEl>
                                      </p:cBhvr>
                                    </p:animEffect>
                                  </p:childTnLst>
                                </p:cTn>
                              </p:par>
                              <p:par>
                                <p:cTn id="49" presetID="16" presetClass="entr" presetSubtype="21" fill="hold"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barn(inVertical)">
                                      <p:cBhvr>
                                        <p:cTn id="51" dur="500"/>
                                        <p:tgtEl>
                                          <p:spTgt spid="102"/>
                                        </p:tgtEl>
                                      </p:cBhvr>
                                    </p:animEffect>
                                  </p:childTnLst>
                                </p:cTn>
                              </p:par>
                            </p:childTnLst>
                          </p:cTn>
                        </p:par>
                        <p:par>
                          <p:cTn id="52" fill="hold">
                            <p:stCondLst>
                              <p:cond delay="2000"/>
                            </p:stCondLst>
                            <p:childTnLst>
                              <p:par>
                                <p:cTn id="53" presetID="31" presetClass="entr" presetSubtype="0" fill="hold" grpId="0" nodeType="after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p:cTn id="55" dur="1000" fill="hold"/>
                                        <p:tgtEl>
                                          <p:spTgt spid="63"/>
                                        </p:tgtEl>
                                        <p:attrNameLst>
                                          <p:attrName>ppt_w</p:attrName>
                                        </p:attrNameLst>
                                      </p:cBhvr>
                                      <p:tavLst>
                                        <p:tav tm="0">
                                          <p:val>
                                            <p:fltVal val="0"/>
                                          </p:val>
                                        </p:tav>
                                        <p:tav tm="100000">
                                          <p:val>
                                            <p:strVal val="#ppt_w"/>
                                          </p:val>
                                        </p:tav>
                                      </p:tavLst>
                                    </p:anim>
                                    <p:anim calcmode="lin" valueType="num">
                                      <p:cBhvr>
                                        <p:cTn id="56" dur="1000" fill="hold"/>
                                        <p:tgtEl>
                                          <p:spTgt spid="63"/>
                                        </p:tgtEl>
                                        <p:attrNameLst>
                                          <p:attrName>ppt_h</p:attrName>
                                        </p:attrNameLst>
                                      </p:cBhvr>
                                      <p:tavLst>
                                        <p:tav tm="0">
                                          <p:val>
                                            <p:fltVal val="0"/>
                                          </p:val>
                                        </p:tav>
                                        <p:tav tm="100000">
                                          <p:val>
                                            <p:strVal val="#ppt_h"/>
                                          </p:val>
                                        </p:tav>
                                      </p:tavLst>
                                    </p:anim>
                                    <p:anim calcmode="lin" valueType="num">
                                      <p:cBhvr>
                                        <p:cTn id="57" dur="1000" fill="hold"/>
                                        <p:tgtEl>
                                          <p:spTgt spid="63"/>
                                        </p:tgtEl>
                                        <p:attrNameLst>
                                          <p:attrName>style.rotation</p:attrName>
                                        </p:attrNameLst>
                                      </p:cBhvr>
                                      <p:tavLst>
                                        <p:tav tm="0">
                                          <p:val>
                                            <p:fltVal val="90"/>
                                          </p:val>
                                        </p:tav>
                                        <p:tav tm="100000">
                                          <p:val>
                                            <p:fltVal val="0"/>
                                          </p:val>
                                        </p:tav>
                                      </p:tavLst>
                                    </p:anim>
                                    <p:animEffect transition="in" filter="fade">
                                      <p:cBhvr>
                                        <p:cTn id="58" dur="1000"/>
                                        <p:tgtEl>
                                          <p:spTgt spid="6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63"/>
                                        </p:tgtEl>
                                      </p:cBhvr>
                                    </p:animEffect>
                                    <p:set>
                                      <p:cBhvr>
                                        <p:cTn id="63" dur="1" fill="hold">
                                          <p:stCondLst>
                                            <p:cond delay="999"/>
                                          </p:stCondLst>
                                        </p:cTn>
                                        <p:tgtEl>
                                          <p:spTgt spid="63"/>
                                        </p:tgtEl>
                                        <p:attrNameLst>
                                          <p:attrName>style.visibility</p:attrName>
                                        </p:attrNameLst>
                                      </p:cBhvr>
                                      <p:to>
                                        <p:strVal val="hidden"/>
                                      </p:to>
                                    </p:set>
                                  </p:childTnLst>
                                </p:cTn>
                              </p:par>
                              <p:par>
                                <p:cTn id="64" presetID="53" presetClass="entr" presetSubtype="16"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p:cTn id="66" dur="500" fill="hold"/>
                                        <p:tgtEl>
                                          <p:spTgt spid="59"/>
                                        </p:tgtEl>
                                        <p:attrNameLst>
                                          <p:attrName>ppt_w</p:attrName>
                                        </p:attrNameLst>
                                      </p:cBhvr>
                                      <p:tavLst>
                                        <p:tav tm="0">
                                          <p:val>
                                            <p:fltVal val="0"/>
                                          </p:val>
                                        </p:tav>
                                        <p:tav tm="100000">
                                          <p:val>
                                            <p:strVal val="#ppt_w"/>
                                          </p:val>
                                        </p:tav>
                                      </p:tavLst>
                                    </p:anim>
                                    <p:anim calcmode="lin" valueType="num">
                                      <p:cBhvr>
                                        <p:cTn id="67" dur="500" fill="hold"/>
                                        <p:tgtEl>
                                          <p:spTgt spid="59"/>
                                        </p:tgtEl>
                                        <p:attrNameLst>
                                          <p:attrName>ppt_h</p:attrName>
                                        </p:attrNameLst>
                                      </p:cBhvr>
                                      <p:tavLst>
                                        <p:tav tm="0">
                                          <p:val>
                                            <p:fltVal val="0"/>
                                          </p:val>
                                        </p:tav>
                                        <p:tav tm="100000">
                                          <p:val>
                                            <p:strVal val="#ppt_h"/>
                                          </p:val>
                                        </p:tav>
                                      </p:tavLst>
                                    </p:anim>
                                    <p:animEffect transition="in" filter="fade">
                                      <p:cBhvr>
                                        <p:cTn id="68" dur="500"/>
                                        <p:tgtEl>
                                          <p:spTgt spid="59"/>
                                        </p:tgtEl>
                                      </p:cBhvr>
                                    </p:animEffect>
                                  </p:childTnLst>
                                </p:cTn>
                              </p:par>
                              <p:par>
                                <p:cTn id="69" presetID="16" presetClass="entr" presetSubtype="21" fill="hold"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barn(inVertical)">
                                      <p:cBhvr>
                                        <p:cTn id="71" dur="500"/>
                                        <p:tgtEl>
                                          <p:spTgt spid="61"/>
                                        </p:tgtEl>
                                      </p:cBhvr>
                                    </p:animEffect>
                                  </p:childTnLst>
                                </p:cTn>
                              </p:par>
                              <p:par>
                                <p:cTn id="72" presetID="16" presetClass="entr" presetSubtype="21" fill="hold" nodeType="withEffect">
                                  <p:stCondLst>
                                    <p:cond delay="0"/>
                                  </p:stCondLst>
                                  <p:childTnLst>
                                    <p:set>
                                      <p:cBhvr>
                                        <p:cTn id="73" dur="1" fill="hold">
                                          <p:stCondLst>
                                            <p:cond delay="0"/>
                                          </p:stCondLst>
                                        </p:cTn>
                                        <p:tgtEl>
                                          <p:spTgt spid="107"/>
                                        </p:tgtEl>
                                        <p:attrNameLst>
                                          <p:attrName>style.visibility</p:attrName>
                                        </p:attrNameLst>
                                      </p:cBhvr>
                                      <p:to>
                                        <p:strVal val="visible"/>
                                      </p:to>
                                    </p:set>
                                    <p:animEffect transition="in" filter="barn(inVertical)">
                                      <p:cBhvr>
                                        <p:cTn id="74" dur="500"/>
                                        <p:tgtEl>
                                          <p:spTgt spid="10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0"/>
                                        </p:tgtEl>
                                        <p:attrNameLst>
                                          <p:attrName>style.visibility</p:attrName>
                                        </p:attrNameLst>
                                      </p:cBhvr>
                                      <p:to>
                                        <p:strVal val="visible"/>
                                      </p:to>
                                    </p:set>
                                    <p:animEffect transition="in" filter="fade">
                                      <p:cBhvr>
                                        <p:cTn id="79" dur="500"/>
                                        <p:tgtEl>
                                          <p:spTgt spid="140"/>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childTnLst>
                          </p:cTn>
                        </p:par>
                        <p:par>
                          <p:cTn id="89" fill="hold">
                            <p:stCondLst>
                              <p:cond delay="500"/>
                            </p:stCondLst>
                            <p:childTnLst>
                              <p:par>
                                <p:cTn id="90" presetID="10" presetClass="entr" presetSubtype="0" fill="hold" grpId="0" nodeType="afterEffect">
                                  <p:stCondLst>
                                    <p:cond delay="0"/>
                                  </p:stCondLst>
                                  <p:childTnLst>
                                    <p:set>
                                      <p:cBhvr>
                                        <p:cTn id="91" dur="1" fill="hold">
                                          <p:stCondLst>
                                            <p:cond delay="0"/>
                                          </p:stCondLst>
                                        </p:cTn>
                                        <p:tgtEl>
                                          <p:spTgt spid="67"/>
                                        </p:tgtEl>
                                        <p:attrNameLst>
                                          <p:attrName>style.visibility</p:attrName>
                                        </p:attrNameLst>
                                      </p:cBhvr>
                                      <p:to>
                                        <p:strVal val="visible"/>
                                      </p:to>
                                    </p:set>
                                    <p:animEffect transition="in" filter="fade">
                                      <p:cBhvr>
                                        <p:cTn id="92" dur="500"/>
                                        <p:tgtEl>
                                          <p:spTgt spid="6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10"/>
                                        </p:tgtEl>
                                        <p:attrNameLst>
                                          <p:attrName>style.visibility</p:attrName>
                                        </p:attrNameLst>
                                      </p:cBhvr>
                                      <p:to>
                                        <p:strVal val="visible"/>
                                      </p:to>
                                    </p:set>
                                    <p:animEffect transition="in" filter="fade">
                                      <p:cBhvr>
                                        <p:cTn id="97" dur="500"/>
                                        <p:tgtEl>
                                          <p:spTgt spid="110"/>
                                        </p:tgtEl>
                                      </p:cBhvr>
                                    </p:animEffect>
                                  </p:childTnLst>
                                </p:cTn>
                              </p:par>
                              <p:par>
                                <p:cTn id="98" presetID="10" presetClass="entr" presetSubtype="0" fill="hold" nodeType="withEffect">
                                  <p:stCondLst>
                                    <p:cond delay="0"/>
                                  </p:stCondLst>
                                  <p:childTnLst>
                                    <p:set>
                                      <p:cBhvr>
                                        <p:cTn id="99" dur="1" fill="hold">
                                          <p:stCondLst>
                                            <p:cond delay="0"/>
                                          </p:stCondLst>
                                        </p:cTn>
                                        <p:tgtEl>
                                          <p:spTgt spid="116"/>
                                        </p:tgtEl>
                                        <p:attrNameLst>
                                          <p:attrName>style.visibility</p:attrName>
                                        </p:attrNameLst>
                                      </p:cBhvr>
                                      <p:to>
                                        <p:strVal val="visible"/>
                                      </p:to>
                                    </p:set>
                                    <p:animEffect transition="in" filter="fade">
                                      <p:cBhvr>
                                        <p:cTn id="100" dur="500"/>
                                        <p:tgtEl>
                                          <p:spTgt spid="1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11"/>
                                        </p:tgtEl>
                                        <p:attrNameLst>
                                          <p:attrName>style.visibility</p:attrName>
                                        </p:attrNameLst>
                                      </p:cBhvr>
                                      <p:to>
                                        <p:strVal val="visible"/>
                                      </p:to>
                                    </p:set>
                                    <p:animEffect transition="in" filter="fade">
                                      <p:cBhvr>
                                        <p:cTn id="105" dur="500"/>
                                        <p:tgtEl>
                                          <p:spTgt spid="111"/>
                                        </p:tgtEl>
                                      </p:cBhvr>
                                    </p:animEffect>
                                  </p:childTnLst>
                                </p:cTn>
                              </p:par>
                              <p:par>
                                <p:cTn id="106" presetID="10" presetClass="entr" presetSubtype="0" fill="hold" nodeType="with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500"/>
                                        <p:tgtEl>
                                          <p:spTgt spid="6"/>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1" fill="hold" nodeType="clickEffect">
                                  <p:stCondLst>
                                    <p:cond delay="0"/>
                                  </p:stCondLst>
                                  <p:childTnLst>
                                    <p:set>
                                      <p:cBhvr>
                                        <p:cTn id="112" dur="1" fill="hold">
                                          <p:stCondLst>
                                            <p:cond delay="0"/>
                                          </p:stCondLst>
                                        </p:cTn>
                                        <p:tgtEl>
                                          <p:spTgt spid="132"/>
                                        </p:tgtEl>
                                        <p:attrNameLst>
                                          <p:attrName>style.visibility</p:attrName>
                                        </p:attrNameLst>
                                      </p:cBhvr>
                                      <p:to>
                                        <p:strVal val="visible"/>
                                      </p:to>
                                    </p:set>
                                    <p:anim calcmode="lin" valueType="num">
                                      <p:cBhvr additive="base">
                                        <p:cTn id="113" dur="500" fill="hold"/>
                                        <p:tgtEl>
                                          <p:spTgt spid="132"/>
                                        </p:tgtEl>
                                        <p:attrNameLst>
                                          <p:attrName>ppt_x</p:attrName>
                                        </p:attrNameLst>
                                      </p:cBhvr>
                                      <p:tavLst>
                                        <p:tav tm="0">
                                          <p:val>
                                            <p:strVal val="#ppt_x"/>
                                          </p:val>
                                        </p:tav>
                                        <p:tav tm="100000">
                                          <p:val>
                                            <p:strVal val="#ppt_x"/>
                                          </p:val>
                                        </p:tav>
                                      </p:tavLst>
                                    </p:anim>
                                    <p:anim calcmode="lin" valueType="num">
                                      <p:cBhvr additive="base">
                                        <p:cTn id="114" dur="500" fill="hold"/>
                                        <p:tgtEl>
                                          <p:spTgt spid="132"/>
                                        </p:tgtEl>
                                        <p:attrNameLst>
                                          <p:attrName>ppt_y</p:attrName>
                                        </p:attrNameLst>
                                      </p:cBhvr>
                                      <p:tavLst>
                                        <p:tav tm="0">
                                          <p:val>
                                            <p:strVal val="0-#ppt_h/2"/>
                                          </p:val>
                                        </p:tav>
                                        <p:tav tm="100000">
                                          <p:val>
                                            <p:strVal val="#ppt_y"/>
                                          </p:val>
                                        </p:tav>
                                      </p:tavLst>
                                    </p:anim>
                                  </p:childTnLst>
                                </p:cTn>
                              </p:par>
                              <p:par>
                                <p:cTn id="115" presetID="2" presetClass="entr" presetSubtype="1" fill="hold" nodeType="withEffect">
                                  <p:stCondLst>
                                    <p:cond delay="0"/>
                                  </p:stCondLst>
                                  <p:childTnLst>
                                    <p:set>
                                      <p:cBhvr>
                                        <p:cTn id="116" dur="1" fill="hold">
                                          <p:stCondLst>
                                            <p:cond delay="0"/>
                                          </p:stCondLst>
                                        </p:cTn>
                                        <p:tgtEl>
                                          <p:spTgt spid="133"/>
                                        </p:tgtEl>
                                        <p:attrNameLst>
                                          <p:attrName>style.visibility</p:attrName>
                                        </p:attrNameLst>
                                      </p:cBhvr>
                                      <p:to>
                                        <p:strVal val="visible"/>
                                      </p:to>
                                    </p:set>
                                    <p:anim calcmode="lin" valueType="num">
                                      <p:cBhvr additive="base">
                                        <p:cTn id="117" dur="500" fill="hold"/>
                                        <p:tgtEl>
                                          <p:spTgt spid="133"/>
                                        </p:tgtEl>
                                        <p:attrNameLst>
                                          <p:attrName>ppt_x</p:attrName>
                                        </p:attrNameLst>
                                      </p:cBhvr>
                                      <p:tavLst>
                                        <p:tav tm="0">
                                          <p:val>
                                            <p:strVal val="#ppt_x"/>
                                          </p:val>
                                        </p:tav>
                                        <p:tav tm="100000">
                                          <p:val>
                                            <p:strVal val="#ppt_x"/>
                                          </p:val>
                                        </p:tav>
                                      </p:tavLst>
                                    </p:anim>
                                    <p:anim calcmode="lin" valueType="num">
                                      <p:cBhvr additive="base">
                                        <p:cTn id="118" dur="500" fill="hold"/>
                                        <p:tgtEl>
                                          <p:spTgt spid="133"/>
                                        </p:tgtEl>
                                        <p:attrNameLst>
                                          <p:attrName>ppt_y</p:attrName>
                                        </p:attrNameLst>
                                      </p:cBhvr>
                                      <p:tavLst>
                                        <p:tav tm="0">
                                          <p:val>
                                            <p:strVal val="0-#ppt_h/2"/>
                                          </p:val>
                                        </p:tav>
                                        <p:tav tm="100000">
                                          <p:val>
                                            <p:strVal val="#ppt_y"/>
                                          </p:val>
                                        </p:tav>
                                      </p:tavLst>
                                    </p:anim>
                                  </p:childTnLst>
                                </p:cTn>
                              </p:par>
                              <p:par>
                                <p:cTn id="119" presetID="2" presetClass="entr" presetSubtype="1" fill="hold" grpId="0" nodeType="withEffect">
                                  <p:stCondLst>
                                    <p:cond delay="0"/>
                                  </p:stCondLst>
                                  <p:childTnLst>
                                    <p:set>
                                      <p:cBhvr>
                                        <p:cTn id="120" dur="1" fill="hold">
                                          <p:stCondLst>
                                            <p:cond delay="0"/>
                                          </p:stCondLst>
                                        </p:cTn>
                                        <p:tgtEl>
                                          <p:spTgt spid="137"/>
                                        </p:tgtEl>
                                        <p:attrNameLst>
                                          <p:attrName>style.visibility</p:attrName>
                                        </p:attrNameLst>
                                      </p:cBhvr>
                                      <p:to>
                                        <p:strVal val="visible"/>
                                      </p:to>
                                    </p:set>
                                    <p:anim calcmode="lin" valueType="num">
                                      <p:cBhvr additive="base">
                                        <p:cTn id="121" dur="500" fill="hold"/>
                                        <p:tgtEl>
                                          <p:spTgt spid="137"/>
                                        </p:tgtEl>
                                        <p:attrNameLst>
                                          <p:attrName>ppt_x</p:attrName>
                                        </p:attrNameLst>
                                      </p:cBhvr>
                                      <p:tavLst>
                                        <p:tav tm="0">
                                          <p:val>
                                            <p:strVal val="#ppt_x"/>
                                          </p:val>
                                        </p:tav>
                                        <p:tav tm="100000">
                                          <p:val>
                                            <p:strVal val="#ppt_x"/>
                                          </p:val>
                                        </p:tav>
                                      </p:tavLst>
                                    </p:anim>
                                    <p:anim calcmode="lin" valueType="num">
                                      <p:cBhvr additive="base">
                                        <p:cTn id="122" dur="500" fill="hold"/>
                                        <p:tgtEl>
                                          <p:spTgt spid="137"/>
                                        </p:tgtEl>
                                        <p:attrNameLst>
                                          <p:attrName>ppt_y</p:attrName>
                                        </p:attrNameLst>
                                      </p:cBhvr>
                                      <p:tavLst>
                                        <p:tav tm="0">
                                          <p:val>
                                            <p:strVal val="0-#ppt_h/2"/>
                                          </p:val>
                                        </p:tav>
                                        <p:tav tm="100000">
                                          <p:val>
                                            <p:strVal val="#ppt_y"/>
                                          </p:val>
                                        </p:tav>
                                      </p:tavLst>
                                    </p:anim>
                                  </p:childTnLst>
                                </p:cTn>
                              </p:par>
                              <p:par>
                                <p:cTn id="123" presetID="2" presetClass="entr" presetSubtype="1" fill="hold" nodeType="withEffect">
                                  <p:stCondLst>
                                    <p:cond delay="0"/>
                                  </p:stCondLst>
                                  <p:childTnLst>
                                    <p:set>
                                      <p:cBhvr>
                                        <p:cTn id="124" dur="1" fill="hold">
                                          <p:stCondLst>
                                            <p:cond delay="0"/>
                                          </p:stCondLst>
                                        </p:cTn>
                                        <p:tgtEl>
                                          <p:spTgt spid="134"/>
                                        </p:tgtEl>
                                        <p:attrNameLst>
                                          <p:attrName>style.visibility</p:attrName>
                                        </p:attrNameLst>
                                      </p:cBhvr>
                                      <p:to>
                                        <p:strVal val="visible"/>
                                      </p:to>
                                    </p:set>
                                    <p:anim calcmode="lin" valueType="num">
                                      <p:cBhvr additive="base">
                                        <p:cTn id="125" dur="500" fill="hold"/>
                                        <p:tgtEl>
                                          <p:spTgt spid="134"/>
                                        </p:tgtEl>
                                        <p:attrNameLst>
                                          <p:attrName>ppt_x</p:attrName>
                                        </p:attrNameLst>
                                      </p:cBhvr>
                                      <p:tavLst>
                                        <p:tav tm="0">
                                          <p:val>
                                            <p:strVal val="#ppt_x"/>
                                          </p:val>
                                        </p:tav>
                                        <p:tav tm="100000">
                                          <p:val>
                                            <p:strVal val="#ppt_x"/>
                                          </p:val>
                                        </p:tav>
                                      </p:tavLst>
                                    </p:anim>
                                    <p:anim calcmode="lin" valueType="num">
                                      <p:cBhvr additive="base">
                                        <p:cTn id="126" dur="500" fill="hold"/>
                                        <p:tgtEl>
                                          <p:spTgt spid="134"/>
                                        </p:tgtEl>
                                        <p:attrNameLst>
                                          <p:attrName>ppt_y</p:attrName>
                                        </p:attrNameLst>
                                      </p:cBhvr>
                                      <p:tavLst>
                                        <p:tav tm="0">
                                          <p:val>
                                            <p:strVal val="0-#ppt_h/2"/>
                                          </p:val>
                                        </p:tav>
                                        <p:tav tm="100000">
                                          <p:val>
                                            <p:strVal val="#ppt_y"/>
                                          </p:val>
                                        </p:tav>
                                      </p:tavLst>
                                    </p:anim>
                                  </p:childTnLst>
                                </p:cTn>
                              </p:par>
                              <p:par>
                                <p:cTn id="127" presetID="2" presetClass="entr" presetSubtype="1" fill="hold" nodeType="withEffect">
                                  <p:stCondLst>
                                    <p:cond delay="0"/>
                                  </p:stCondLst>
                                  <p:childTnLst>
                                    <p:set>
                                      <p:cBhvr>
                                        <p:cTn id="128" dur="1" fill="hold">
                                          <p:stCondLst>
                                            <p:cond delay="0"/>
                                          </p:stCondLst>
                                        </p:cTn>
                                        <p:tgtEl>
                                          <p:spTgt spid="136"/>
                                        </p:tgtEl>
                                        <p:attrNameLst>
                                          <p:attrName>style.visibility</p:attrName>
                                        </p:attrNameLst>
                                      </p:cBhvr>
                                      <p:to>
                                        <p:strVal val="visible"/>
                                      </p:to>
                                    </p:set>
                                    <p:anim calcmode="lin" valueType="num">
                                      <p:cBhvr additive="base">
                                        <p:cTn id="129" dur="500" fill="hold"/>
                                        <p:tgtEl>
                                          <p:spTgt spid="136"/>
                                        </p:tgtEl>
                                        <p:attrNameLst>
                                          <p:attrName>ppt_x</p:attrName>
                                        </p:attrNameLst>
                                      </p:cBhvr>
                                      <p:tavLst>
                                        <p:tav tm="0">
                                          <p:val>
                                            <p:strVal val="#ppt_x"/>
                                          </p:val>
                                        </p:tav>
                                        <p:tav tm="100000">
                                          <p:val>
                                            <p:strVal val="#ppt_x"/>
                                          </p:val>
                                        </p:tav>
                                      </p:tavLst>
                                    </p:anim>
                                    <p:anim calcmode="lin" valueType="num">
                                      <p:cBhvr additive="base">
                                        <p:cTn id="130" dur="500" fill="hold"/>
                                        <p:tgtEl>
                                          <p:spTgt spid="136"/>
                                        </p:tgtEl>
                                        <p:attrNameLst>
                                          <p:attrName>ppt_y</p:attrName>
                                        </p:attrNameLst>
                                      </p:cBhvr>
                                      <p:tavLst>
                                        <p:tav tm="0">
                                          <p:val>
                                            <p:strVal val="0-#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1" fill="hold" grpId="0" nodeType="clickEffect">
                                  <p:stCondLst>
                                    <p:cond delay="0"/>
                                  </p:stCondLst>
                                  <p:childTnLst>
                                    <p:set>
                                      <p:cBhvr>
                                        <p:cTn id="134" dur="1" fill="hold">
                                          <p:stCondLst>
                                            <p:cond delay="0"/>
                                          </p:stCondLst>
                                        </p:cTn>
                                        <p:tgtEl>
                                          <p:spTgt spid="14"/>
                                        </p:tgtEl>
                                        <p:attrNameLst>
                                          <p:attrName>style.visibility</p:attrName>
                                        </p:attrNameLst>
                                      </p:cBhvr>
                                      <p:to>
                                        <p:strVal val="visible"/>
                                      </p:to>
                                    </p:set>
                                    <p:anim calcmode="lin" valueType="num">
                                      <p:cBhvr additive="base">
                                        <p:cTn id="135" dur="500" fill="hold"/>
                                        <p:tgtEl>
                                          <p:spTgt spid="14"/>
                                        </p:tgtEl>
                                        <p:attrNameLst>
                                          <p:attrName>ppt_x</p:attrName>
                                        </p:attrNameLst>
                                      </p:cBhvr>
                                      <p:tavLst>
                                        <p:tav tm="0">
                                          <p:val>
                                            <p:strVal val="#ppt_x"/>
                                          </p:val>
                                        </p:tav>
                                        <p:tav tm="100000">
                                          <p:val>
                                            <p:strVal val="#ppt_x"/>
                                          </p:val>
                                        </p:tav>
                                      </p:tavLst>
                                    </p:anim>
                                    <p:anim calcmode="lin" valueType="num">
                                      <p:cBhvr additive="base">
                                        <p:cTn id="136" dur="500" fill="hold"/>
                                        <p:tgtEl>
                                          <p:spTgt spid="14"/>
                                        </p:tgtEl>
                                        <p:attrNameLst>
                                          <p:attrName>ppt_y</p:attrName>
                                        </p:attrNameLst>
                                      </p:cBhvr>
                                      <p:tavLst>
                                        <p:tav tm="0">
                                          <p:val>
                                            <p:strVal val="0-#ppt_h/2"/>
                                          </p:val>
                                        </p:tav>
                                        <p:tav tm="100000">
                                          <p:val>
                                            <p:strVal val="#ppt_y"/>
                                          </p:val>
                                        </p:tav>
                                      </p:tavLst>
                                    </p:anim>
                                  </p:childTnLst>
                                </p:cTn>
                              </p:par>
                              <p:par>
                                <p:cTn id="137" presetID="2" presetClass="entr" presetSubtype="1" fill="hold" nodeType="withEffect">
                                  <p:stCondLst>
                                    <p:cond delay="0"/>
                                  </p:stCondLst>
                                  <p:childTnLst>
                                    <p:set>
                                      <p:cBhvr>
                                        <p:cTn id="138" dur="1" fill="hold">
                                          <p:stCondLst>
                                            <p:cond delay="0"/>
                                          </p:stCondLst>
                                        </p:cTn>
                                        <p:tgtEl>
                                          <p:spTgt spid="129"/>
                                        </p:tgtEl>
                                        <p:attrNameLst>
                                          <p:attrName>style.visibility</p:attrName>
                                        </p:attrNameLst>
                                      </p:cBhvr>
                                      <p:to>
                                        <p:strVal val="visible"/>
                                      </p:to>
                                    </p:set>
                                    <p:anim calcmode="lin" valueType="num">
                                      <p:cBhvr additive="base">
                                        <p:cTn id="139" dur="500" fill="hold"/>
                                        <p:tgtEl>
                                          <p:spTgt spid="129"/>
                                        </p:tgtEl>
                                        <p:attrNameLst>
                                          <p:attrName>ppt_x</p:attrName>
                                        </p:attrNameLst>
                                      </p:cBhvr>
                                      <p:tavLst>
                                        <p:tav tm="0">
                                          <p:val>
                                            <p:strVal val="#ppt_x"/>
                                          </p:val>
                                        </p:tav>
                                        <p:tav tm="100000">
                                          <p:val>
                                            <p:strVal val="#ppt_x"/>
                                          </p:val>
                                        </p:tav>
                                      </p:tavLst>
                                    </p:anim>
                                    <p:anim calcmode="lin" valueType="num">
                                      <p:cBhvr additive="base">
                                        <p:cTn id="140" dur="500" fill="hold"/>
                                        <p:tgtEl>
                                          <p:spTgt spid="129"/>
                                        </p:tgtEl>
                                        <p:attrNameLst>
                                          <p:attrName>ppt_y</p:attrName>
                                        </p:attrNameLst>
                                      </p:cBhvr>
                                      <p:tavLst>
                                        <p:tav tm="0">
                                          <p:val>
                                            <p:strVal val="0-#ppt_h/2"/>
                                          </p:val>
                                        </p:tav>
                                        <p:tav tm="100000">
                                          <p:val>
                                            <p:strVal val="#ppt_y"/>
                                          </p:val>
                                        </p:tav>
                                      </p:tavLst>
                                    </p:anim>
                                  </p:childTnLst>
                                </p:cTn>
                              </p:par>
                              <p:par>
                                <p:cTn id="141" presetID="2" presetClass="entr" presetSubtype="1" fill="hold" nodeType="withEffect">
                                  <p:stCondLst>
                                    <p:cond delay="0"/>
                                  </p:stCondLst>
                                  <p:childTnLst>
                                    <p:set>
                                      <p:cBhvr>
                                        <p:cTn id="142" dur="1" fill="hold">
                                          <p:stCondLst>
                                            <p:cond delay="0"/>
                                          </p:stCondLst>
                                        </p:cTn>
                                        <p:tgtEl>
                                          <p:spTgt spid="135"/>
                                        </p:tgtEl>
                                        <p:attrNameLst>
                                          <p:attrName>style.visibility</p:attrName>
                                        </p:attrNameLst>
                                      </p:cBhvr>
                                      <p:to>
                                        <p:strVal val="visible"/>
                                      </p:to>
                                    </p:set>
                                    <p:anim calcmode="lin" valueType="num">
                                      <p:cBhvr additive="base">
                                        <p:cTn id="143" dur="500" fill="hold"/>
                                        <p:tgtEl>
                                          <p:spTgt spid="135"/>
                                        </p:tgtEl>
                                        <p:attrNameLst>
                                          <p:attrName>ppt_x</p:attrName>
                                        </p:attrNameLst>
                                      </p:cBhvr>
                                      <p:tavLst>
                                        <p:tav tm="0">
                                          <p:val>
                                            <p:strVal val="#ppt_x"/>
                                          </p:val>
                                        </p:tav>
                                        <p:tav tm="100000">
                                          <p:val>
                                            <p:strVal val="#ppt_x"/>
                                          </p:val>
                                        </p:tav>
                                      </p:tavLst>
                                    </p:anim>
                                    <p:anim calcmode="lin" valueType="num">
                                      <p:cBhvr additive="base">
                                        <p:cTn id="144" dur="500" fill="hold"/>
                                        <p:tgtEl>
                                          <p:spTgt spid="135"/>
                                        </p:tgtEl>
                                        <p:attrNameLst>
                                          <p:attrName>ppt_y</p:attrName>
                                        </p:attrNameLst>
                                      </p:cBhvr>
                                      <p:tavLst>
                                        <p:tav tm="0">
                                          <p:val>
                                            <p:strVal val="0-#ppt_h/2"/>
                                          </p:val>
                                        </p:tav>
                                        <p:tav tm="100000">
                                          <p:val>
                                            <p:strVal val="#ppt_y"/>
                                          </p:val>
                                        </p:tav>
                                      </p:tavLst>
                                    </p:anim>
                                  </p:childTnLst>
                                </p:cTn>
                              </p:par>
                              <p:par>
                                <p:cTn id="145" presetID="2" presetClass="entr" presetSubtype="1" fill="hold" nodeType="withEffect">
                                  <p:stCondLst>
                                    <p:cond delay="0"/>
                                  </p:stCondLst>
                                  <p:childTnLst>
                                    <p:set>
                                      <p:cBhvr>
                                        <p:cTn id="146" dur="1" fill="hold">
                                          <p:stCondLst>
                                            <p:cond delay="0"/>
                                          </p:stCondLst>
                                        </p:cTn>
                                        <p:tgtEl>
                                          <p:spTgt spid="128"/>
                                        </p:tgtEl>
                                        <p:attrNameLst>
                                          <p:attrName>style.visibility</p:attrName>
                                        </p:attrNameLst>
                                      </p:cBhvr>
                                      <p:to>
                                        <p:strVal val="visible"/>
                                      </p:to>
                                    </p:set>
                                    <p:anim calcmode="lin" valueType="num">
                                      <p:cBhvr additive="base">
                                        <p:cTn id="147" dur="500" fill="hold"/>
                                        <p:tgtEl>
                                          <p:spTgt spid="128"/>
                                        </p:tgtEl>
                                        <p:attrNameLst>
                                          <p:attrName>ppt_x</p:attrName>
                                        </p:attrNameLst>
                                      </p:cBhvr>
                                      <p:tavLst>
                                        <p:tav tm="0">
                                          <p:val>
                                            <p:strVal val="#ppt_x"/>
                                          </p:val>
                                        </p:tav>
                                        <p:tav tm="100000">
                                          <p:val>
                                            <p:strVal val="#ppt_x"/>
                                          </p:val>
                                        </p:tav>
                                      </p:tavLst>
                                    </p:anim>
                                    <p:anim calcmode="lin" valueType="num">
                                      <p:cBhvr additive="base">
                                        <p:cTn id="148" dur="500" fill="hold"/>
                                        <p:tgtEl>
                                          <p:spTgt spid="128"/>
                                        </p:tgtEl>
                                        <p:attrNameLst>
                                          <p:attrName>ppt_y</p:attrName>
                                        </p:attrNameLst>
                                      </p:cBhvr>
                                      <p:tavLst>
                                        <p:tav tm="0">
                                          <p:val>
                                            <p:strVal val="0-#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9" fill="hold" nodeType="clickEffect">
                                  <p:stCondLst>
                                    <p:cond delay="0"/>
                                  </p:stCondLst>
                                  <p:childTnLst>
                                    <p:set>
                                      <p:cBhvr>
                                        <p:cTn id="152" dur="1" fill="hold">
                                          <p:stCondLst>
                                            <p:cond delay="0"/>
                                          </p:stCondLst>
                                        </p:cTn>
                                        <p:tgtEl>
                                          <p:spTgt spid="130"/>
                                        </p:tgtEl>
                                        <p:attrNameLst>
                                          <p:attrName>style.visibility</p:attrName>
                                        </p:attrNameLst>
                                      </p:cBhvr>
                                      <p:to>
                                        <p:strVal val="visible"/>
                                      </p:to>
                                    </p:set>
                                    <p:anim calcmode="lin" valueType="num">
                                      <p:cBhvr additive="base">
                                        <p:cTn id="153" dur="500" fill="hold"/>
                                        <p:tgtEl>
                                          <p:spTgt spid="130"/>
                                        </p:tgtEl>
                                        <p:attrNameLst>
                                          <p:attrName>ppt_x</p:attrName>
                                        </p:attrNameLst>
                                      </p:cBhvr>
                                      <p:tavLst>
                                        <p:tav tm="0">
                                          <p:val>
                                            <p:strVal val="0-#ppt_w/2"/>
                                          </p:val>
                                        </p:tav>
                                        <p:tav tm="100000">
                                          <p:val>
                                            <p:strVal val="#ppt_x"/>
                                          </p:val>
                                        </p:tav>
                                      </p:tavLst>
                                    </p:anim>
                                    <p:anim calcmode="lin" valueType="num">
                                      <p:cBhvr additive="base">
                                        <p:cTn id="154" dur="500" fill="hold"/>
                                        <p:tgtEl>
                                          <p:spTgt spid="130"/>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127"/>
                                        </p:tgtEl>
                                        <p:attrNameLst>
                                          <p:attrName>style.visibility</p:attrName>
                                        </p:attrNameLst>
                                      </p:cBhvr>
                                      <p:to>
                                        <p:strVal val="visible"/>
                                      </p:to>
                                    </p:set>
                                    <p:anim calcmode="lin" valueType="num">
                                      <p:cBhvr additive="base">
                                        <p:cTn id="157" dur="500" fill="hold"/>
                                        <p:tgtEl>
                                          <p:spTgt spid="127"/>
                                        </p:tgtEl>
                                        <p:attrNameLst>
                                          <p:attrName>ppt_x</p:attrName>
                                        </p:attrNameLst>
                                      </p:cBhvr>
                                      <p:tavLst>
                                        <p:tav tm="0">
                                          <p:val>
                                            <p:strVal val="0-#ppt_w/2"/>
                                          </p:val>
                                        </p:tav>
                                        <p:tav tm="100000">
                                          <p:val>
                                            <p:strVal val="#ppt_x"/>
                                          </p:val>
                                        </p:tav>
                                      </p:tavLst>
                                    </p:anim>
                                    <p:anim calcmode="lin" valueType="num">
                                      <p:cBhvr additive="base">
                                        <p:cTn id="158" dur="500" fill="hold"/>
                                        <p:tgtEl>
                                          <p:spTgt spid="127"/>
                                        </p:tgtEl>
                                        <p:attrNameLst>
                                          <p:attrName>ppt_y</p:attrName>
                                        </p:attrNameLst>
                                      </p:cBhvr>
                                      <p:tavLst>
                                        <p:tav tm="0">
                                          <p:val>
                                            <p:strVal val="0-#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grpId="0" nodeType="clickEffect">
                                  <p:stCondLst>
                                    <p:cond delay="0"/>
                                  </p:stCondLst>
                                  <p:childTnLst>
                                    <p:set>
                                      <p:cBhvr>
                                        <p:cTn id="162" dur="1" fill="hold">
                                          <p:stCondLst>
                                            <p:cond delay="0"/>
                                          </p:stCondLst>
                                        </p:cTn>
                                        <p:tgtEl>
                                          <p:spTgt spid="139"/>
                                        </p:tgtEl>
                                        <p:attrNameLst>
                                          <p:attrName>style.visibility</p:attrName>
                                        </p:attrNameLst>
                                      </p:cBhvr>
                                      <p:to>
                                        <p:strVal val="visible"/>
                                      </p:to>
                                    </p:set>
                                    <p:animEffect transition="in" filter="wipe(down)">
                                      <p:cBhvr>
                                        <p:cTn id="163" dur="580">
                                          <p:stCondLst>
                                            <p:cond delay="0"/>
                                          </p:stCondLst>
                                        </p:cTn>
                                        <p:tgtEl>
                                          <p:spTgt spid="139"/>
                                        </p:tgtEl>
                                      </p:cBhvr>
                                    </p:animEffect>
                                    <p:anim calcmode="lin" valueType="num">
                                      <p:cBhvr>
                                        <p:cTn id="164" dur="1822" tmFilter="0,0; 0.14,0.36; 0.43,0.73; 0.71,0.91; 1.0,1.0">
                                          <p:stCondLst>
                                            <p:cond delay="0"/>
                                          </p:stCondLst>
                                        </p:cTn>
                                        <p:tgtEl>
                                          <p:spTgt spid="139"/>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139"/>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139"/>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139"/>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139"/>
                                        </p:tgtEl>
                                        <p:attrNameLst>
                                          <p:attrName>ppt_y</p:attrName>
                                        </p:attrNameLst>
                                      </p:cBhvr>
                                      <p:tavLst>
                                        <p:tav tm="0" fmla="#ppt_y-sin(pi*$)/81">
                                          <p:val>
                                            <p:fltVal val="0"/>
                                          </p:val>
                                        </p:tav>
                                        <p:tav tm="100000">
                                          <p:val>
                                            <p:fltVal val="1"/>
                                          </p:val>
                                        </p:tav>
                                      </p:tavLst>
                                    </p:anim>
                                    <p:animScale>
                                      <p:cBhvr>
                                        <p:cTn id="169" dur="26">
                                          <p:stCondLst>
                                            <p:cond delay="650"/>
                                          </p:stCondLst>
                                        </p:cTn>
                                        <p:tgtEl>
                                          <p:spTgt spid="139"/>
                                        </p:tgtEl>
                                      </p:cBhvr>
                                      <p:to x="100000" y="60000"/>
                                    </p:animScale>
                                    <p:animScale>
                                      <p:cBhvr>
                                        <p:cTn id="170" dur="166" decel="50000">
                                          <p:stCondLst>
                                            <p:cond delay="676"/>
                                          </p:stCondLst>
                                        </p:cTn>
                                        <p:tgtEl>
                                          <p:spTgt spid="139"/>
                                        </p:tgtEl>
                                      </p:cBhvr>
                                      <p:to x="100000" y="100000"/>
                                    </p:animScale>
                                    <p:animScale>
                                      <p:cBhvr>
                                        <p:cTn id="171" dur="26">
                                          <p:stCondLst>
                                            <p:cond delay="1312"/>
                                          </p:stCondLst>
                                        </p:cTn>
                                        <p:tgtEl>
                                          <p:spTgt spid="139"/>
                                        </p:tgtEl>
                                      </p:cBhvr>
                                      <p:to x="100000" y="80000"/>
                                    </p:animScale>
                                    <p:animScale>
                                      <p:cBhvr>
                                        <p:cTn id="172" dur="166" decel="50000">
                                          <p:stCondLst>
                                            <p:cond delay="1338"/>
                                          </p:stCondLst>
                                        </p:cTn>
                                        <p:tgtEl>
                                          <p:spTgt spid="139"/>
                                        </p:tgtEl>
                                      </p:cBhvr>
                                      <p:to x="100000" y="100000"/>
                                    </p:animScale>
                                    <p:animScale>
                                      <p:cBhvr>
                                        <p:cTn id="173" dur="26">
                                          <p:stCondLst>
                                            <p:cond delay="1642"/>
                                          </p:stCondLst>
                                        </p:cTn>
                                        <p:tgtEl>
                                          <p:spTgt spid="139"/>
                                        </p:tgtEl>
                                      </p:cBhvr>
                                      <p:to x="100000" y="90000"/>
                                    </p:animScale>
                                    <p:animScale>
                                      <p:cBhvr>
                                        <p:cTn id="174" dur="166" decel="50000">
                                          <p:stCondLst>
                                            <p:cond delay="1668"/>
                                          </p:stCondLst>
                                        </p:cTn>
                                        <p:tgtEl>
                                          <p:spTgt spid="139"/>
                                        </p:tgtEl>
                                      </p:cBhvr>
                                      <p:to x="100000" y="100000"/>
                                    </p:animScale>
                                    <p:animScale>
                                      <p:cBhvr>
                                        <p:cTn id="175" dur="26">
                                          <p:stCondLst>
                                            <p:cond delay="1808"/>
                                          </p:stCondLst>
                                        </p:cTn>
                                        <p:tgtEl>
                                          <p:spTgt spid="139"/>
                                        </p:tgtEl>
                                      </p:cBhvr>
                                      <p:to x="100000" y="95000"/>
                                    </p:animScale>
                                    <p:animScale>
                                      <p:cBhvr>
                                        <p:cTn id="176" dur="166" decel="50000">
                                          <p:stCondLst>
                                            <p:cond delay="1834"/>
                                          </p:stCondLst>
                                        </p:cTn>
                                        <p:tgtEl>
                                          <p:spTgt spid="139"/>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26" presetClass="entr" presetSubtype="0" fill="hold" nodeType="clickEffect">
                                  <p:stCondLst>
                                    <p:cond delay="0"/>
                                  </p:stCondLst>
                                  <p:childTnLst>
                                    <p:set>
                                      <p:cBhvr>
                                        <p:cTn id="180" dur="1" fill="hold">
                                          <p:stCondLst>
                                            <p:cond delay="0"/>
                                          </p:stCondLst>
                                        </p:cTn>
                                        <p:tgtEl>
                                          <p:spTgt spid="141"/>
                                        </p:tgtEl>
                                        <p:attrNameLst>
                                          <p:attrName>style.visibility</p:attrName>
                                        </p:attrNameLst>
                                      </p:cBhvr>
                                      <p:to>
                                        <p:strVal val="visible"/>
                                      </p:to>
                                    </p:set>
                                    <p:animEffect transition="in" filter="wipe(down)">
                                      <p:cBhvr>
                                        <p:cTn id="181" dur="580">
                                          <p:stCondLst>
                                            <p:cond delay="0"/>
                                          </p:stCondLst>
                                        </p:cTn>
                                        <p:tgtEl>
                                          <p:spTgt spid="141"/>
                                        </p:tgtEl>
                                      </p:cBhvr>
                                    </p:animEffect>
                                    <p:anim calcmode="lin" valueType="num">
                                      <p:cBhvr>
                                        <p:cTn id="182" dur="1822"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141"/>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141"/>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141"/>
                                        </p:tgtEl>
                                        <p:attrNameLst>
                                          <p:attrName>ppt_y</p:attrName>
                                        </p:attrNameLst>
                                      </p:cBhvr>
                                      <p:tavLst>
                                        <p:tav tm="0" fmla="#ppt_y-sin(pi*$)/81">
                                          <p:val>
                                            <p:fltVal val="0"/>
                                          </p:val>
                                        </p:tav>
                                        <p:tav tm="100000">
                                          <p:val>
                                            <p:fltVal val="1"/>
                                          </p:val>
                                        </p:tav>
                                      </p:tavLst>
                                    </p:anim>
                                    <p:animScale>
                                      <p:cBhvr>
                                        <p:cTn id="187" dur="26">
                                          <p:stCondLst>
                                            <p:cond delay="650"/>
                                          </p:stCondLst>
                                        </p:cTn>
                                        <p:tgtEl>
                                          <p:spTgt spid="141"/>
                                        </p:tgtEl>
                                      </p:cBhvr>
                                      <p:to x="100000" y="60000"/>
                                    </p:animScale>
                                    <p:animScale>
                                      <p:cBhvr>
                                        <p:cTn id="188" dur="166" decel="50000">
                                          <p:stCondLst>
                                            <p:cond delay="676"/>
                                          </p:stCondLst>
                                        </p:cTn>
                                        <p:tgtEl>
                                          <p:spTgt spid="141"/>
                                        </p:tgtEl>
                                      </p:cBhvr>
                                      <p:to x="100000" y="100000"/>
                                    </p:animScale>
                                    <p:animScale>
                                      <p:cBhvr>
                                        <p:cTn id="189" dur="26">
                                          <p:stCondLst>
                                            <p:cond delay="1312"/>
                                          </p:stCondLst>
                                        </p:cTn>
                                        <p:tgtEl>
                                          <p:spTgt spid="141"/>
                                        </p:tgtEl>
                                      </p:cBhvr>
                                      <p:to x="100000" y="80000"/>
                                    </p:animScale>
                                    <p:animScale>
                                      <p:cBhvr>
                                        <p:cTn id="190" dur="166" decel="50000">
                                          <p:stCondLst>
                                            <p:cond delay="1338"/>
                                          </p:stCondLst>
                                        </p:cTn>
                                        <p:tgtEl>
                                          <p:spTgt spid="141"/>
                                        </p:tgtEl>
                                      </p:cBhvr>
                                      <p:to x="100000" y="100000"/>
                                    </p:animScale>
                                    <p:animScale>
                                      <p:cBhvr>
                                        <p:cTn id="191" dur="26">
                                          <p:stCondLst>
                                            <p:cond delay="1642"/>
                                          </p:stCondLst>
                                        </p:cTn>
                                        <p:tgtEl>
                                          <p:spTgt spid="141"/>
                                        </p:tgtEl>
                                      </p:cBhvr>
                                      <p:to x="100000" y="90000"/>
                                    </p:animScale>
                                    <p:animScale>
                                      <p:cBhvr>
                                        <p:cTn id="192" dur="166" decel="50000">
                                          <p:stCondLst>
                                            <p:cond delay="1668"/>
                                          </p:stCondLst>
                                        </p:cTn>
                                        <p:tgtEl>
                                          <p:spTgt spid="141"/>
                                        </p:tgtEl>
                                      </p:cBhvr>
                                      <p:to x="100000" y="100000"/>
                                    </p:animScale>
                                    <p:animScale>
                                      <p:cBhvr>
                                        <p:cTn id="193" dur="26">
                                          <p:stCondLst>
                                            <p:cond delay="1808"/>
                                          </p:stCondLst>
                                        </p:cTn>
                                        <p:tgtEl>
                                          <p:spTgt spid="141"/>
                                        </p:tgtEl>
                                      </p:cBhvr>
                                      <p:to x="100000" y="95000"/>
                                    </p:animScale>
                                    <p:animScale>
                                      <p:cBhvr>
                                        <p:cTn id="194" dur="166" decel="50000">
                                          <p:stCondLst>
                                            <p:cond delay="1834"/>
                                          </p:stCondLst>
                                        </p:cTn>
                                        <p:tgtEl>
                                          <p:spTgt spid="1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7" grpId="0" animBg="1"/>
      <p:bldP spid="63" grpId="0" animBg="1"/>
      <p:bldP spid="63" grpId="1" animBg="1"/>
      <p:bldP spid="110" grpId="0" animBg="1"/>
      <p:bldP spid="111" grpId="0" animBg="1"/>
      <p:bldP spid="14" grpId="0"/>
      <p:bldP spid="137" grpId="0"/>
      <p:bldP spid="15" grpId="0" animBg="1"/>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en-GB" altLang="en-US">
                <a:solidFill>
                  <a:srgbClr val="000098"/>
                </a:solidFill>
              </a:rPr>
              <a:t>© GEO Secretariat</a:t>
            </a:r>
          </a:p>
        </p:txBody>
      </p:sp>
      <p:pic>
        <p:nvPicPr>
          <p:cNvPr id="4018181" name="Picture 5"/>
          <p:cNvPicPr>
            <a:picLocks noChangeAspect="1" noChangeArrowheads="1"/>
          </p:cNvPicPr>
          <p:nvPr/>
        </p:nvPicPr>
        <p:blipFill>
          <a:blip r:embed="rId3">
            <a:extLst>
              <a:ext uri="{28A0092B-C50C-407E-A947-70E740481C1C}">
                <a14:useLocalDpi xmlns:a14="http://schemas.microsoft.com/office/drawing/2010/main" val="0"/>
              </a:ext>
            </a:extLst>
          </a:blip>
          <a:srcRect l="3030" t="17778" r="20203" b="10303"/>
          <a:stretch>
            <a:fillRect/>
          </a:stretch>
        </p:blipFill>
        <p:spPr bwMode="auto">
          <a:xfrm>
            <a:off x="304800" y="762000"/>
            <a:ext cx="8458200" cy="4953000"/>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18182" name="Rectangle 6"/>
          <p:cNvSpPr>
            <a:spLocks noGrp="1" noChangeArrowheads="1"/>
          </p:cNvSpPr>
          <p:nvPr>
            <p:ph type="ctrTitle"/>
          </p:nvPr>
        </p:nvSpPr>
        <p:spPr>
          <a:xfrm>
            <a:off x="685800" y="5943600"/>
            <a:ext cx="7848600" cy="609600"/>
          </a:xfrm>
          <a:noFill/>
          <a:ln/>
        </p:spPr>
        <p:txBody>
          <a:bodyPr anchor="ctr"/>
          <a:lstStyle/>
          <a:p>
            <a:r>
              <a:rPr lang="en-ZA" altLang="zh-CN" sz="2800" b="1" dirty="0">
                <a:solidFill>
                  <a:srgbClr val="005FAA"/>
                </a:solidFill>
                <a:ea typeface="宋体" panose="02010600030101010101" pitchFamily="2" charset="-122"/>
              </a:rPr>
              <a:t>2005 GEOSS Implementation Plan Reference Document</a:t>
            </a:r>
          </a:p>
        </p:txBody>
      </p:sp>
      <p:sp>
        <p:nvSpPr>
          <p:cNvPr id="2" name="Ovale 1"/>
          <p:cNvSpPr/>
          <p:nvPr/>
        </p:nvSpPr>
        <p:spPr bwMode="auto">
          <a:xfrm>
            <a:off x="685800" y="3835877"/>
            <a:ext cx="1717040" cy="1960880"/>
          </a:xfrm>
          <a:prstGeom prst="ellipse">
            <a:avLst/>
          </a:prstGeom>
          <a:noFill/>
          <a:ln w="57150" cap="flat" cmpd="sng" algn="ctr">
            <a:solidFill>
              <a:srgbClr val="00B050"/>
            </a:solidFill>
            <a:prstDash val="sysDash"/>
            <a:round/>
            <a:headEnd type="none" w="med" len="med"/>
            <a:tailEnd type="none" w="med" len="med"/>
          </a:ln>
          <a:effectLst>
            <a:glow rad="139700">
              <a:srgbClr val="00B050">
                <a:alpha val="40000"/>
              </a:srgbClr>
            </a:glow>
            <a:outerShdw dist="35921" dir="2700000" algn="ctr" rotWithShape="0">
              <a:schemeClr val="bg2"/>
            </a:outerShdw>
          </a:effectLst>
          <a:extLst>
            <a:ext uri="{909E8E84-426E-40DD-AFC4-6F175D3DCCD1}">
              <a14:hiddenFill xmlns:a14="http://schemas.microsoft.com/office/drawing/2010/main">
                <a:solidFill>
                  <a:srgbClr val="FFFFCC"/>
                </a:solidFill>
              </a14:hiddenFill>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smtClean="0">
              <a:solidFill>
                <a:srgbClr val="000098"/>
              </a:solidFill>
            </a:endParaRPr>
          </a:p>
        </p:txBody>
      </p:sp>
      <p:sp>
        <p:nvSpPr>
          <p:cNvPr id="3" name="CasellaDiTesto 2"/>
          <p:cNvSpPr txBox="1"/>
          <p:nvPr/>
        </p:nvSpPr>
        <p:spPr>
          <a:xfrm>
            <a:off x="-162560" y="5657671"/>
            <a:ext cx="2143760" cy="1200329"/>
          </a:xfrm>
          <a:prstGeom prst="rect">
            <a:avLst/>
          </a:prstGeom>
          <a:noFill/>
        </p:spPr>
        <p:txBody>
          <a:bodyPr wrap="square" rtlCol="0">
            <a:spAutoFit/>
          </a:bodyPr>
          <a:lstStyle/>
          <a:p>
            <a:pPr algn="ctr"/>
            <a:r>
              <a:rPr lang="en-US" sz="2400" dirty="0" smtClean="0">
                <a:ln w="0"/>
                <a:solidFill>
                  <a:srgbClr val="00B050"/>
                </a:solidFill>
                <a:effectLst>
                  <a:outerShdw blurRad="38100" dist="19050" dir="2700000" algn="tl" rotWithShape="0">
                    <a:srgbClr val="000098">
                      <a:alpha val="40000"/>
                    </a:srgbClr>
                  </a:outerShdw>
                </a:effectLst>
              </a:rPr>
              <a:t>Earth Observation Data</a:t>
            </a:r>
            <a:endParaRPr lang="en-US" sz="2400" dirty="0">
              <a:ln w="0"/>
              <a:solidFill>
                <a:srgbClr val="00B050"/>
              </a:solidFill>
              <a:effectLst>
                <a:outerShdw blurRad="38100" dist="19050" dir="2700000" algn="tl" rotWithShape="0">
                  <a:srgbClr val="000098">
                    <a:alpha val="40000"/>
                  </a:srgbClr>
                </a:outerShdw>
              </a:effectLst>
            </a:endParaRPr>
          </a:p>
        </p:txBody>
      </p:sp>
      <p:sp>
        <p:nvSpPr>
          <p:cNvPr id="7" name="Ovale 6"/>
          <p:cNvSpPr/>
          <p:nvPr/>
        </p:nvSpPr>
        <p:spPr bwMode="auto">
          <a:xfrm>
            <a:off x="2301240" y="2915920"/>
            <a:ext cx="1717040" cy="1342074"/>
          </a:xfrm>
          <a:prstGeom prst="ellipse">
            <a:avLst/>
          </a:prstGeom>
          <a:noFill/>
          <a:ln w="57150" cap="flat" cmpd="sng" algn="ctr">
            <a:solidFill>
              <a:srgbClr val="FF6600"/>
            </a:solidFill>
            <a:prstDash val="sysDash"/>
            <a:round/>
            <a:headEnd type="none" w="med" len="med"/>
            <a:tailEnd type="none" w="med" len="med"/>
          </a:ln>
          <a:effectLst>
            <a:glow rad="139700">
              <a:schemeClr val="accent5">
                <a:lumMod val="50000"/>
                <a:alpha val="40000"/>
              </a:schemeClr>
            </a:glow>
            <a:outerShdw dist="35921" dir="2700000" algn="ctr" rotWithShape="0">
              <a:schemeClr val="bg2"/>
            </a:outerShdw>
          </a:effectLst>
          <a:extLst>
            <a:ext uri="{909E8E84-426E-40DD-AFC4-6F175D3DCCD1}">
              <a14:hiddenFill xmlns:a14="http://schemas.microsoft.com/office/drawing/2010/main">
                <a:solidFill>
                  <a:srgbClr val="FFFFCC"/>
                </a:solidFill>
              </a14:hiddenFill>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smtClean="0">
              <a:solidFill>
                <a:srgbClr val="000098"/>
              </a:solidFill>
            </a:endParaRPr>
          </a:p>
        </p:txBody>
      </p:sp>
      <p:sp>
        <p:nvSpPr>
          <p:cNvPr id="8" name="CasellaDiTesto 7"/>
          <p:cNvSpPr txBox="1"/>
          <p:nvPr/>
        </p:nvSpPr>
        <p:spPr>
          <a:xfrm>
            <a:off x="2277497" y="4334730"/>
            <a:ext cx="2143760" cy="1200329"/>
          </a:xfrm>
          <a:prstGeom prst="rect">
            <a:avLst/>
          </a:prstGeom>
          <a:noFill/>
        </p:spPr>
        <p:txBody>
          <a:bodyPr wrap="square" rtlCol="0">
            <a:spAutoFit/>
          </a:bodyPr>
          <a:lstStyle/>
          <a:p>
            <a:pPr algn="ctr"/>
            <a:r>
              <a:rPr lang="en-US" sz="2400" dirty="0" smtClean="0">
                <a:ln w="0"/>
                <a:solidFill>
                  <a:srgbClr val="FF6600"/>
                </a:solidFill>
                <a:effectLst>
                  <a:outerShdw blurRad="38100" dist="19050" dir="2700000" algn="tl" rotWithShape="0">
                    <a:srgbClr val="000098">
                      <a:alpha val="40000"/>
                    </a:srgbClr>
                  </a:outerShdw>
                </a:effectLst>
              </a:rPr>
              <a:t>Socio-Economic Data</a:t>
            </a:r>
            <a:endParaRPr lang="en-US" sz="2400" dirty="0">
              <a:ln w="0"/>
              <a:solidFill>
                <a:srgbClr val="FF6600"/>
              </a:solidFill>
              <a:effectLst>
                <a:outerShdw blurRad="38100" dist="19050" dir="2700000" algn="tl" rotWithShape="0">
                  <a:srgbClr val="000098">
                    <a:alpha val="40000"/>
                  </a:srgbClr>
                </a:outerShdw>
              </a:effectLst>
            </a:endParaRPr>
          </a:p>
        </p:txBody>
      </p:sp>
      <p:sp>
        <p:nvSpPr>
          <p:cNvPr id="9" name="Ovale 8"/>
          <p:cNvSpPr/>
          <p:nvPr/>
        </p:nvSpPr>
        <p:spPr bwMode="auto">
          <a:xfrm>
            <a:off x="685800" y="1046003"/>
            <a:ext cx="1717040" cy="2086294"/>
          </a:xfrm>
          <a:prstGeom prst="ellipse">
            <a:avLst/>
          </a:prstGeom>
          <a:noFill/>
          <a:ln w="57150" cap="flat" cmpd="sng" algn="ctr">
            <a:solidFill>
              <a:srgbClr val="FF0000"/>
            </a:solidFill>
            <a:prstDash val="sysDash"/>
            <a:round/>
            <a:headEnd type="none" w="med" len="med"/>
            <a:tailEnd type="none" w="med" len="med"/>
          </a:ln>
          <a:effectLst>
            <a:glow rad="139700">
              <a:srgbClr val="C00000">
                <a:alpha val="40000"/>
              </a:srgbClr>
            </a:glow>
            <a:outerShdw dist="35921" dir="2700000" algn="ctr" rotWithShape="0">
              <a:schemeClr val="bg2"/>
            </a:outerShdw>
          </a:effectLst>
          <a:extLst>
            <a:ext uri="{909E8E84-426E-40DD-AFC4-6F175D3DCCD1}">
              <a14:hiddenFill xmlns:a14="http://schemas.microsoft.com/office/drawing/2010/main">
                <a:solidFill>
                  <a:srgbClr val="FFFFCC"/>
                </a:solidFill>
              </a14:hiddenFill>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smtClean="0">
              <a:solidFill>
                <a:srgbClr val="000098"/>
              </a:solidFill>
            </a:endParaRPr>
          </a:p>
        </p:txBody>
      </p:sp>
      <p:sp>
        <p:nvSpPr>
          <p:cNvPr id="10" name="CasellaDiTesto 9"/>
          <p:cNvSpPr txBox="1"/>
          <p:nvPr/>
        </p:nvSpPr>
        <p:spPr>
          <a:xfrm>
            <a:off x="1229360" y="651657"/>
            <a:ext cx="2143760" cy="461665"/>
          </a:xfrm>
          <a:prstGeom prst="rect">
            <a:avLst/>
          </a:prstGeom>
          <a:noFill/>
        </p:spPr>
        <p:txBody>
          <a:bodyPr wrap="square" rtlCol="0">
            <a:spAutoFit/>
          </a:bodyPr>
          <a:lstStyle/>
          <a:p>
            <a:pPr algn="ctr"/>
            <a:r>
              <a:rPr lang="en-US" sz="2400" dirty="0" smtClean="0">
                <a:ln w="0"/>
                <a:solidFill>
                  <a:srgbClr val="FF0000"/>
                </a:solidFill>
                <a:effectLst>
                  <a:outerShdw blurRad="38100" dist="19050" dir="2700000" algn="tl" rotWithShape="0">
                    <a:srgbClr val="000098">
                      <a:alpha val="40000"/>
                    </a:srgbClr>
                  </a:outerShdw>
                </a:effectLst>
              </a:rPr>
              <a:t>Models</a:t>
            </a:r>
            <a:endParaRPr lang="en-US" sz="2400" dirty="0">
              <a:ln w="0"/>
              <a:solidFill>
                <a:srgbClr val="FF0000"/>
              </a:solidFill>
              <a:effectLst>
                <a:outerShdw blurRad="38100" dist="19050" dir="2700000" algn="tl" rotWithShape="0">
                  <a:srgbClr val="000098">
                    <a:alpha val="40000"/>
                  </a:srgbClr>
                </a:outerShdw>
              </a:effectLst>
            </a:endParaRPr>
          </a:p>
        </p:txBody>
      </p:sp>
      <p:sp>
        <p:nvSpPr>
          <p:cNvPr id="4" name="CasellaDiTesto 3"/>
          <p:cNvSpPr txBox="1"/>
          <p:nvPr/>
        </p:nvSpPr>
        <p:spPr>
          <a:xfrm rot="16200000">
            <a:off x="2708551" y="2963303"/>
            <a:ext cx="3554178" cy="707886"/>
          </a:xfrm>
          <a:prstGeom prst="rect">
            <a:avLst/>
          </a:prstGeom>
          <a:noFill/>
        </p:spPr>
        <p:txBody>
          <a:bodyPr wrap="none" rtlCol="0">
            <a:spAutoFit/>
          </a:bodyPr>
          <a:lstStyle/>
          <a:p>
            <a:r>
              <a:rPr lang="en-US" sz="4000" b="1" dirty="0" smtClean="0">
                <a:ln w="22225">
                  <a:solidFill>
                    <a:srgbClr val="000098"/>
                  </a:solidFill>
                  <a:prstDash val="solid"/>
                </a:ln>
                <a:solidFill>
                  <a:srgbClr val="000098">
                    <a:lumMod val="40000"/>
                    <a:lumOff val="60000"/>
                  </a:srgbClr>
                </a:solidFill>
              </a:rPr>
              <a:t>KNOWLEDGE</a:t>
            </a:r>
            <a:endParaRPr lang="en-US" sz="4000" b="1" dirty="0">
              <a:ln w="22225">
                <a:solidFill>
                  <a:srgbClr val="000098"/>
                </a:solidFill>
                <a:prstDash val="solid"/>
              </a:ln>
              <a:solidFill>
                <a:srgbClr val="000098">
                  <a:lumMod val="40000"/>
                  <a:lumOff val="60000"/>
                </a:srgbClr>
              </a:solidFill>
            </a:endParaRPr>
          </a:p>
        </p:txBody>
      </p:sp>
      <p:sp>
        <p:nvSpPr>
          <p:cNvPr id="13" name="Triangolo isoscele 12"/>
          <p:cNvSpPr/>
          <p:nvPr/>
        </p:nvSpPr>
        <p:spPr bwMode="auto">
          <a:xfrm rot="16200000">
            <a:off x="1623060" y="1695888"/>
            <a:ext cx="2529840" cy="970280"/>
          </a:xfrm>
          <a:prstGeom prst="triangle">
            <a:avLst>
              <a:gd name="adj" fmla="val 0"/>
            </a:avLst>
          </a:prstGeom>
          <a:solidFill>
            <a:schemeClr val="bg2">
              <a:lumMod val="20000"/>
              <a:lumOff val="80000"/>
              <a:alpha val="84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smtClean="0">
              <a:solidFill>
                <a:srgbClr val="000098"/>
              </a:solidFill>
            </a:endParaRPr>
          </a:p>
        </p:txBody>
      </p:sp>
      <p:grpSp>
        <p:nvGrpSpPr>
          <p:cNvPr id="12" name="Gruppo 11"/>
          <p:cNvGrpSpPr/>
          <p:nvPr/>
        </p:nvGrpSpPr>
        <p:grpSpPr>
          <a:xfrm>
            <a:off x="3053080" y="89499"/>
            <a:ext cx="6096000" cy="4064000"/>
            <a:chOff x="2402840" y="313019"/>
            <a:chExt cx="6096000" cy="4064000"/>
          </a:xfrm>
        </p:grpSpPr>
        <p:graphicFrame>
          <p:nvGraphicFramePr>
            <p:cNvPr id="6" name="Diagramma 5"/>
            <p:cNvGraphicFramePr/>
            <p:nvPr>
              <p:extLst/>
            </p:nvPr>
          </p:nvGraphicFramePr>
          <p:xfrm>
            <a:off x="2402840" y="313019"/>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ttangolo arrotondato 10"/>
            <p:cNvSpPr/>
            <p:nvPr/>
          </p:nvSpPr>
          <p:spPr bwMode="auto">
            <a:xfrm>
              <a:off x="2712720" y="547989"/>
              <a:ext cx="5486400" cy="3616960"/>
            </a:xfrm>
            <a:prstGeom prst="roundRect">
              <a:avLst/>
            </a:prstGeom>
            <a:noFill/>
            <a:ln w="57150" cap="flat" cmpd="sng" algn="ctr">
              <a:solidFill>
                <a:schemeClr val="bg2"/>
              </a:solidFill>
              <a:prstDash val="dash"/>
              <a:round/>
              <a:headEnd type="none" w="med" len="med"/>
              <a:tailEnd type="none" w="med" len="med"/>
            </a:ln>
            <a:effectLst>
              <a:glow rad="139700">
                <a:schemeClr val="accent3">
                  <a:lumMod val="50000"/>
                  <a:alpha val="40000"/>
                </a:schemeClr>
              </a:glow>
              <a:outerShdw dist="35921" dir="2700000" algn="ctr" rotWithShape="0">
                <a:schemeClr val="bg2"/>
              </a:outerShdw>
            </a:effectLst>
            <a:extLst>
              <a:ext uri="{909E8E84-426E-40DD-AFC4-6F175D3DCCD1}">
                <a14:hiddenFill xmlns:a14="http://schemas.microsoft.com/office/drawing/2010/main">
                  <a:solidFill>
                    <a:srgbClr val="FFFFCC"/>
                  </a:solidFill>
                </a14:hiddenFill>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smtClean="0">
                <a:solidFill>
                  <a:srgbClr val="000098"/>
                </a:solidFill>
              </a:endParaRPr>
            </a:p>
          </p:txBody>
        </p:sp>
      </p:grpSp>
      <p:sp>
        <p:nvSpPr>
          <p:cNvPr id="15" name="Ovale 14"/>
          <p:cNvSpPr/>
          <p:nvPr/>
        </p:nvSpPr>
        <p:spPr bwMode="auto">
          <a:xfrm>
            <a:off x="1229360" y="2980253"/>
            <a:ext cx="1173480" cy="1207633"/>
          </a:xfrm>
          <a:prstGeom prst="ellipse">
            <a:avLst/>
          </a:prstGeom>
          <a:noFill/>
          <a:ln w="57150" cap="flat" cmpd="sng" algn="ctr">
            <a:solidFill>
              <a:schemeClr val="bg2"/>
            </a:solidFill>
            <a:prstDash val="sysDash"/>
            <a:round/>
            <a:headEnd type="none" w="med" len="med"/>
            <a:tailEnd type="none" w="med" len="med"/>
          </a:ln>
          <a:effectLst>
            <a:glow rad="139700">
              <a:schemeClr val="accent3">
                <a:lumMod val="50000"/>
                <a:alpha val="40000"/>
              </a:schemeClr>
            </a:glow>
            <a:outerShdw dist="35921" dir="2700000" algn="ctr" rotWithShape="0">
              <a:schemeClr val="bg2"/>
            </a:outerShdw>
          </a:effectLst>
          <a:extLst>
            <a:ext uri="{909E8E84-426E-40DD-AFC4-6F175D3DCCD1}">
              <a14:hiddenFill xmlns:a14="http://schemas.microsoft.com/office/drawing/2010/main">
                <a:solidFill>
                  <a:srgbClr val="FFFFCC"/>
                </a:solidFill>
              </a14:hiddenFill>
            </a:ex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98"/>
              </a:solidFill>
            </a:endParaRPr>
          </a:p>
        </p:txBody>
      </p:sp>
      <p:pic>
        <p:nvPicPr>
          <p:cNvPr id="18" name="Immagine 17"/>
          <p:cNvPicPr>
            <a:picLocks noChangeAspect="1"/>
          </p:cNvPicPr>
          <p:nvPr/>
        </p:nvPicPr>
        <p:blipFill rotWithShape="1">
          <a:blip r:embed="rId9"/>
          <a:srcRect/>
          <a:stretch/>
        </p:blipFill>
        <p:spPr>
          <a:xfrm>
            <a:off x="5583983" y="2806530"/>
            <a:ext cx="984457" cy="869353"/>
          </a:xfrm>
          <a:prstGeom prst="can">
            <a:avLst>
              <a:gd name="adj" fmla="val 36060"/>
            </a:avLst>
          </a:prstGeom>
        </p:spPr>
      </p:pic>
      <p:pic>
        <p:nvPicPr>
          <p:cNvPr id="14" name="Immagine 13"/>
          <p:cNvPicPr>
            <a:picLocks noChangeAspect="1"/>
          </p:cNvPicPr>
          <p:nvPr/>
        </p:nvPicPr>
        <p:blipFill>
          <a:blip r:embed="rId10"/>
          <a:stretch>
            <a:fillRect/>
          </a:stretch>
        </p:blipFill>
        <p:spPr>
          <a:xfrm>
            <a:off x="187930" y="2170806"/>
            <a:ext cx="8956070" cy="3218335"/>
          </a:xfrm>
          <a:prstGeom prst="rect">
            <a:avLst/>
          </a:prstGeom>
          <a:solidFill>
            <a:schemeClr val="bg1"/>
          </a:solidFill>
          <a:effectLst>
            <a:softEdge rad="317500"/>
          </a:effectLst>
        </p:spPr>
      </p:pic>
    </p:spTree>
    <p:extLst>
      <p:ext uri="{BB962C8B-B14F-4D97-AF65-F5344CB8AC3E}">
        <p14:creationId xmlns:p14="http://schemas.microsoft.com/office/powerpoint/2010/main" val="8049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1000" fill="hold"/>
                                        <p:tgtEl>
                                          <p:spTgt spid="4"/>
                                        </p:tgtEl>
                                        <p:attrNameLst>
                                          <p:attrName>ppt_w</p:attrName>
                                        </p:attrNameLst>
                                      </p:cBhvr>
                                      <p:tavLst>
                                        <p:tav tm="0">
                                          <p:val>
                                            <p:fltVal val="0"/>
                                          </p:val>
                                        </p:tav>
                                        <p:tav tm="100000">
                                          <p:val>
                                            <p:strVal val="#ppt_w"/>
                                          </p:val>
                                        </p:tav>
                                      </p:tavLst>
                                    </p:anim>
                                    <p:anim calcmode="lin" valueType="num">
                                      <p:cBhvr>
                                        <p:cTn id="50" dur="1000" fill="hold"/>
                                        <p:tgtEl>
                                          <p:spTgt spid="4"/>
                                        </p:tgtEl>
                                        <p:attrNameLst>
                                          <p:attrName>ppt_h</p:attrName>
                                        </p:attrNameLst>
                                      </p:cBhvr>
                                      <p:tavLst>
                                        <p:tav tm="0">
                                          <p:val>
                                            <p:fltVal val="0"/>
                                          </p:val>
                                        </p:tav>
                                        <p:tav tm="100000">
                                          <p:val>
                                            <p:strVal val="#ppt_h"/>
                                          </p:val>
                                        </p:tav>
                                      </p:tavLst>
                                    </p:anim>
                                    <p:anim calcmode="lin" valueType="num">
                                      <p:cBhvr>
                                        <p:cTn id="51" dur="1000" fill="hold"/>
                                        <p:tgtEl>
                                          <p:spTgt spid="4"/>
                                        </p:tgtEl>
                                        <p:attrNameLst>
                                          <p:attrName>style.rotation</p:attrName>
                                        </p:attrNameLst>
                                      </p:cBhvr>
                                      <p:tavLst>
                                        <p:tav tm="0">
                                          <p:val>
                                            <p:fltVal val="90"/>
                                          </p:val>
                                        </p:tav>
                                        <p:tav tm="100000">
                                          <p:val>
                                            <p:fltVal val="0"/>
                                          </p:val>
                                        </p:tav>
                                      </p:tavLst>
                                    </p:anim>
                                    <p:animEffect transition="in" filter="fade">
                                      <p:cBhvr>
                                        <p:cTn id="52" dur="1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000" fill="hold"/>
                                        <p:tgtEl>
                                          <p:spTgt spid="15"/>
                                        </p:tgtEl>
                                        <p:attrNameLst>
                                          <p:attrName>ppt_w</p:attrName>
                                        </p:attrNameLst>
                                      </p:cBhvr>
                                      <p:tavLst>
                                        <p:tav tm="0">
                                          <p:val>
                                            <p:fltVal val="0"/>
                                          </p:val>
                                        </p:tav>
                                        <p:tav tm="100000">
                                          <p:val>
                                            <p:strVal val="#ppt_w"/>
                                          </p:val>
                                        </p:tav>
                                      </p:tavLst>
                                    </p:anim>
                                    <p:anim calcmode="lin" valueType="num">
                                      <p:cBhvr>
                                        <p:cTn id="58" dur="1000" fill="hold"/>
                                        <p:tgtEl>
                                          <p:spTgt spid="15"/>
                                        </p:tgtEl>
                                        <p:attrNameLst>
                                          <p:attrName>ppt_h</p:attrName>
                                        </p:attrNameLst>
                                      </p:cBhvr>
                                      <p:tavLst>
                                        <p:tav tm="0">
                                          <p:val>
                                            <p:fltVal val="0"/>
                                          </p:val>
                                        </p:tav>
                                        <p:tav tm="100000">
                                          <p:val>
                                            <p:strVal val="#ppt_h"/>
                                          </p:val>
                                        </p:tav>
                                      </p:tavLst>
                                    </p:anim>
                                    <p:anim calcmode="lin" valueType="num">
                                      <p:cBhvr>
                                        <p:cTn id="59" dur="1000" fill="hold"/>
                                        <p:tgtEl>
                                          <p:spTgt spid="15"/>
                                        </p:tgtEl>
                                        <p:attrNameLst>
                                          <p:attrName>style.rotation</p:attrName>
                                        </p:attrNameLst>
                                      </p:cBhvr>
                                      <p:tavLst>
                                        <p:tav tm="0">
                                          <p:val>
                                            <p:fltVal val="90"/>
                                          </p:val>
                                        </p:tav>
                                        <p:tav tm="100000">
                                          <p:val>
                                            <p:fltVal val="0"/>
                                          </p:val>
                                        </p:tav>
                                      </p:tavLst>
                                    </p:anim>
                                    <p:animEffect transition="in" filter="fade">
                                      <p:cBhvr>
                                        <p:cTn id="60" dur="10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fltVal val="0"/>
                                          </p:val>
                                        </p:tav>
                                        <p:tav tm="100000">
                                          <p:val>
                                            <p:strVal val="#ppt_w"/>
                                          </p:val>
                                        </p:tav>
                                      </p:tavLst>
                                    </p:anim>
                                    <p:anim calcmode="lin" valueType="num">
                                      <p:cBhvr>
                                        <p:cTn id="72" dur="1000" fill="hold"/>
                                        <p:tgtEl>
                                          <p:spTgt spid="13"/>
                                        </p:tgtEl>
                                        <p:attrNameLst>
                                          <p:attrName>ppt_h</p:attrName>
                                        </p:attrNameLst>
                                      </p:cBhvr>
                                      <p:tavLst>
                                        <p:tav tm="0">
                                          <p:val>
                                            <p:fltVal val="0"/>
                                          </p:val>
                                        </p:tav>
                                        <p:tav tm="100000">
                                          <p:val>
                                            <p:strVal val="#ppt_h"/>
                                          </p:val>
                                        </p:tav>
                                      </p:tavLst>
                                    </p:anim>
                                    <p:anim calcmode="lin" valueType="num">
                                      <p:cBhvr>
                                        <p:cTn id="73" dur="1000" fill="hold"/>
                                        <p:tgtEl>
                                          <p:spTgt spid="13"/>
                                        </p:tgtEl>
                                        <p:attrNameLst>
                                          <p:attrName>style.rotation</p:attrName>
                                        </p:attrNameLst>
                                      </p:cBhvr>
                                      <p:tavLst>
                                        <p:tav tm="0">
                                          <p:val>
                                            <p:fltVal val="90"/>
                                          </p:val>
                                        </p:tav>
                                        <p:tav tm="100000">
                                          <p:val>
                                            <p:fltVal val="0"/>
                                          </p:val>
                                        </p:tav>
                                      </p:tavLst>
                                    </p:anim>
                                    <p:animEffect transition="in" filter="fade">
                                      <p:cBhvr>
                                        <p:cTn id="74" dur="1000"/>
                                        <p:tgtEl>
                                          <p:spTgt spid="13"/>
                                        </p:tgtEl>
                                      </p:cBhvr>
                                    </p:animEffect>
                                  </p:child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1000" fill="hold"/>
                                        <p:tgtEl>
                                          <p:spTgt spid="14"/>
                                        </p:tgtEl>
                                        <p:attrNameLst>
                                          <p:attrName>ppt_w</p:attrName>
                                        </p:attrNameLst>
                                      </p:cBhvr>
                                      <p:tavLst>
                                        <p:tav tm="0">
                                          <p:val>
                                            <p:fltVal val="0"/>
                                          </p:val>
                                        </p:tav>
                                        <p:tav tm="100000">
                                          <p:val>
                                            <p:strVal val="#ppt_w"/>
                                          </p:val>
                                        </p:tav>
                                      </p:tavLst>
                                    </p:anim>
                                    <p:anim calcmode="lin" valueType="num">
                                      <p:cBhvr>
                                        <p:cTn id="84" dur="1000" fill="hold"/>
                                        <p:tgtEl>
                                          <p:spTgt spid="14"/>
                                        </p:tgtEl>
                                        <p:attrNameLst>
                                          <p:attrName>ppt_h</p:attrName>
                                        </p:attrNameLst>
                                      </p:cBhvr>
                                      <p:tavLst>
                                        <p:tav tm="0">
                                          <p:val>
                                            <p:fltVal val="0"/>
                                          </p:val>
                                        </p:tav>
                                        <p:tav tm="100000">
                                          <p:val>
                                            <p:strVal val="#ppt_h"/>
                                          </p:val>
                                        </p:tav>
                                      </p:tavLst>
                                    </p:anim>
                                    <p:anim calcmode="lin" valueType="num">
                                      <p:cBhvr>
                                        <p:cTn id="85" dur="1000" fill="hold"/>
                                        <p:tgtEl>
                                          <p:spTgt spid="14"/>
                                        </p:tgtEl>
                                        <p:attrNameLst>
                                          <p:attrName>style.rotation</p:attrName>
                                        </p:attrNameLst>
                                      </p:cBhvr>
                                      <p:tavLst>
                                        <p:tav tm="0">
                                          <p:val>
                                            <p:fltVal val="90"/>
                                          </p:val>
                                        </p:tav>
                                        <p:tav tm="100000">
                                          <p:val>
                                            <p:fltVal val="0"/>
                                          </p:val>
                                        </p:tav>
                                      </p:tavLst>
                                    </p:anim>
                                    <p:animEffect transition="in" filter="fade">
                                      <p:cBhvr>
                                        <p:cTn id="8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p:bldP spid="9" grpId="0" animBg="1"/>
      <p:bldP spid="10" grpId="0"/>
      <p:bldP spid="4" grpId="0"/>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2627024" y="3112471"/>
            <a:ext cx="6450127" cy="2810500"/>
            <a:chOff x="2627024" y="3683971"/>
            <a:chExt cx="6450127" cy="2810500"/>
          </a:xfrm>
        </p:grpSpPr>
        <p:pic>
          <p:nvPicPr>
            <p:cNvPr id="13" name="Immagine 12"/>
            <p:cNvPicPr>
              <a:picLocks noChangeAspect="1"/>
            </p:cNvPicPr>
            <p:nvPr/>
          </p:nvPicPr>
          <p:blipFill>
            <a:blip r:embed="rId3">
              <a:extLst>
                <a:ext uri="{BEBA8EAE-BF5A-486C-A8C5-ECC9F3942E4B}">
                  <a14:imgProps xmlns:a14="http://schemas.microsoft.com/office/drawing/2010/main">
                    <a14:imgLayer r:embed="rId4">
                      <a14:imgEffect>
                        <a14:artisticLineDrawing trans="0" pencilSize="61"/>
                      </a14:imgEffect>
                    </a14:imgLayer>
                  </a14:imgProps>
                </a:ext>
              </a:extLst>
            </a:blip>
            <a:stretch>
              <a:fillRect/>
            </a:stretch>
          </p:blipFill>
          <p:spPr>
            <a:xfrm>
              <a:off x="2627024" y="3683971"/>
              <a:ext cx="6450127" cy="2810500"/>
            </a:xfrm>
            <a:prstGeom prst="rect">
              <a:avLst/>
            </a:prstGeom>
          </p:spPr>
        </p:pic>
        <p:sp>
          <p:nvSpPr>
            <p:cNvPr id="43" name="CasellaDiTesto 42"/>
            <p:cNvSpPr txBox="1"/>
            <p:nvPr/>
          </p:nvSpPr>
          <p:spPr>
            <a:xfrm>
              <a:off x="7749946" y="3792347"/>
              <a:ext cx="968535" cy="400110"/>
            </a:xfrm>
            <a:prstGeom prst="rect">
              <a:avLst/>
            </a:prstGeom>
            <a:noFill/>
          </p:spPr>
          <p:txBody>
            <a:bodyPr wrap="none" rtlCol="0">
              <a:spAutoFit/>
            </a:bodyPr>
            <a:lstStyle/>
            <a:p>
              <a:r>
                <a:rPr lang="it-IT" sz="2000" b="1" dirty="0" err="1">
                  <a:ln/>
                  <a:solidFill>
                    <a:srgbClr val="CC0099"/>
                  </a:solidFill>
                  <a:effectLst>
                    <a:outerShdw blurRad="38100" dist="19050" dir="2700000" algn="tl" rotWithShape="0">
                      <a:srgbClr val="000000">
                        <a:lumMod val="50000"/>
                        <a:alpha val="40000"/>
                      </a:srgbClr>
                    </a:outerShdw>
                  </a:effectLst>
                </a:rPr>
                <a:t>Health</a:t>
              </a:r>
              <a:endParaRPr lang="en-US" sz="2000" b="1" dirty="0">
                <a:ln/>
                <a:solidFill>
                  <a:srgbClr val="CC0099"/>
                </a:solidFill>
                <a:effectLst>
                  <a:outerShdw blurRad="38100" dist="19050" dir="2700000" algn="tl" rotWithShape="0">
                    <a:srgbClr val="000000">
                      <a:lumMod val="50000"/>
                      <a:alpha val="40000"/>
                    </a:srgbClr>
                  </a:outerShdw>
                </a:effectLst>
              </a:endParaRPr>
            </a:p>
          </p:txBody>
        </p:sp>
      </p:grpSp>
      <p:grpSp>
        <p:nvGrpSpPr>
          <p:cNvPr id="16" name="Gruppo 15"/>
          <p:cNvGrpSpPr/>
          <p:nvPr/>
        </p:nvGrpSpPr>
        <p:grpSpPr>
          <a:xfrm>
            <a:off x="641674" y="1656765"/>
            <a:ext cx="6998815" cy="3073900"/>
            <a:chOff x="641674" y="2228265"/>
            <a:chExt cx="6998815" cy="3073900"/>
          </a:xfrm>
        </p:grpSpPr>
        <p:pic>
          <p:nvPicPr>
            <p:cNvPr id="12" name="Immagine 11"/>
            <p:cNvPicPr>
              <a:picLocks noChangeAspect="1"/>
            </p:cNvPicPr>
            <p:nvPr/>
          </p:nvPicPr>
          <p:blipFill>
            <a:blip r:embed="rId5">
              <a:extLst>
                <a:ext uri="{BEBA8EAE-BF5A-486C-A8C5-ECC9F3942E4B}">
                  <a14:imgProps xmlns:a14="http://schemas.microsoft.com/office/drawing/2010/main">
                    <a14:imgLayer r:embed="rId6">
                      <a14:imgEffect>
                        <a14:artisticLineDrawing trans="0" pencilSize="57"/>
                      </a14:imgEffect>
                    </a14:imgLayer>
                  </a14:imgProps>
                </a:ext>
              </a:extLst>
            </a:blip>
            <a:stretch>
              <a:fillRect/>
            </a:stretch>
          </p:blipFill>
          <p:spPr>
            <a:xfrm>
              <a:off x="641674" y="2228265"/>
              <a:ext cx="6998815" cy="2969009"/>
            </a:xfrm>
            <a:prstGeom prst="rect">
              <a:avLst/>
            </a:prstGeom>
          </p:spPr>
        </p:pic>
        <p:sp>
          <p:nvSpPr>
            <p:cNvPr id="42" name="CasellaDiTesto 41"/>
            <p:cNvSpPr txBox="1"/>
            <p:nvPr/>
          </p:nvSpPr>
          <p:spPr>
            <a:xfrm>
              <a:off x="794475" y="4902055"/>
              <a:ext cx="1651414" cy="400110"/>
            </a:xfrm>
            <a:prstGeom prst="rect">
              <a:avLst/>
            </a:prstGeom>
            <a:noFill/>
          </p:spPr>
          <p:txBody>
            <a:bodyPr wrap="none" rtlCol="0">
              <a:spAutoFit/>
            </a:bodyPr>
            <a:lstStyle/>
            <a:p>
              <a:r>
                <a:rPr lang="it-IT" sz="2000" b="1" dirty="0">
                  <a:ln/>
                  <a:solidFill>
                    <a:srgbClr val="008000"/>
                  </a:solidFill>
                  <a:effectLst>
                    <a:outerShdw blurRad="38100" dist="19050" dir="2700000" algn="tl" rotWithShape="0">
                      <a:srgbClr val="000000">
                        <a:lumMod val="50000"/>
                        <a:alpha val="40000"/>
                      </a:srgbClr>
                    </a:outerShdw>
                  </a:effectLst>
                </a:rPr>
                <a:t>Biodiversity</a:t>
              </a:r>
              <a:endParaRPr lang="en-US" sz="2000" b="1" dirty="0">
                <a:ln/>
                <a:solidFill>
                  <a:srgbClr val="008000"/>
                </a:solidFill>
                <a:effectLst>
                  <a:outerShdw blurRad="38100" dist="19050" dir="2700000" algn="tl" rotWithShape="0">
                    <a:srgbClr val="000000">
                      <a:lumMod val="50000"/>
                      <a:alpha val="40000"/>
                    </a:srgbClr>
                  </a:outerShdw>
                </a:effectLst>
              </a:endParaRPr>
            </a:p>
          </p:txBody>
        </p:sp>
      </p:grpSp>
      <p:grpSp>
        <p:nvGrpSpPr>
          <p:cNvPr id="15" name="Gruppo 14"/>
          <p:cNvGrpSpPr/>
          <p:nvPr/>
        </p:nvGrpSpPr>
        <p:grpSpPr>
          <a:xfrm>
            <a:off x="-42931" y="109761"/>
            <a:ext cx="5023539" cy="3158002"/>
            <a:chOff x="-42931" y="681261"/>
            <a:chExt cx="5023539" cy="3158002"/>
          </a:xfrm>
        </p:grpSpPr>
        <p:pic>
          <p:nvPicPr>
            <p:cNvPr id="11" name="Immagine 10"/>
            <p:cNvPicPr>
              <a:picLocks noChangeAspect="1"/>
            </p:cNvPicPr>
            <p:nvPr/>
          </p:nvPicPr>
          <p:blipFill>
            <a:blip r:embed="rId7">
              <a:extLst>
                <a:ext uri="{BEBA8EAE-BF5A-486C-A8C5-ECC9F3942E4B}">
                  <a14:imgProps xmlns:a14="http://schemas.microsoft.com/office/drawing/2010/main">
                    <a14:imgLayer r:embed="rId8">
                      <a14:imgEffect>
                        <a14:artisticLineDrawing trans="0" pencilSize="61"/>
                      </a14:imgEffect>
                    </a14:imgLayer>
                  </a14:imgProps>
                </a:ext>
              </a:extLst>
            </a:blip>
            <a:stretch>
              <a:fillRect/>
            </a:stretch>
          </p:blipFill>
          <p:spPr>
            <a:xfrm>
              <a:off x="-42931" y="681261"/>
              <a:ext cx="5023539" cy="3158002"/>
            </a:xfrm>
            <a:prstGeom prst="rect">
              <a:avLst/>
            </a:prstGeom>
          </p:spPr>
        </p:pic>
        <p:sp>
          <p:nvSpPr>
            <p:cNvPr id="14" name="CasellaDiTesto 13"/>
            <p:cNvSpPr txBox="1"/>
            <p:nvPr/>
          </p:nvSpPr>
          <p:spPr>
            <a:xfrm>
              <a:off x="2878138" y="1980199"/>
              <a:ext cx="1651414" cy="400110"/>
            </a:xfrm>
            <a:prstGeom prst="rect">
              <a:avLst/>
            </a:prstGeom>
            <a:noFill/>
          </p:spPr>
          <p:txBody>
            <a:bodyPr wrap="none" rtlCol="0">
              <a:spAutoFit/>
            </a:bodyPr>
            <a:lstStyle/>
            <a:p>
              <a:r>
                <a:rPr lang="it-IT" sz="2000" b="1" dirty="0" err="1">
                  <a:ln/>
                  <a:solidFill>
                    <a:srgbClr val="333399"/>
                  </a:solidFill>
                  <a:effectLst>
                    <a:outerShdw blurRad="38100" dist="19050" dir="2700000" algn="tl" rotWithShape="0">
                      <a:srgbClr val="000000">
                        <a:lumMod val="50000"/>
                        <a:alpha val="40000"/>
                      </a:srgbClr>
                    </a:outerShdw>
                  </a:effectLst>
                </a:rPr>
                <a:t>Climatology</a:t>
              </a:r>
              <a:endParaRPr lang="en-US" sz="2000" b="1" dirty="0">
                <a:ln/>
                <a:solidFill>
                  <a:srgbClr val="333399"/>
                </a:solidFill>
                <a:effectLst>
                  <a:outerShdw blurRad="38100" dist="19050" dir="2700000" algn="tl" rotWithShape="0">
                    <a:srgbClr val="000000">
                      <a:lumMod val="50000"/>
                      <a:alpha val="40000"/>
                    </a:srgbClr>
                  </a:outerShdw>
                </a:effectLst>
              </a:endParaRPr>
            </a:p>
          </p:txBody>
        </p:sp>
      </p:grpSp>
      <p:sp>
        <p:nvSpPr>
          <p:cNvPr id="38914" name="Rectangle 3"/>
          <p:cNvSpPr>
            <a:spLocks noGrp="1" noChangeArrowheads="1"/>
          </p:cNvSpPr>
          <p:nvPr>
            <p:ph type="title"/>
          </p:nvPr>
        </p:nvSpPr>
        <p:spPr>
          <a:xfrm>
            <a:off x="76200" y="5295867"/>
            <a:ext cx="3582463" cy="728703"/>
          </a:xfrm>
        </p:spPr>
        <p:txBody>
          <a:bodyPr>
            <a:normAutofit fontScale="90000"/>
          </a:bodyPr>
          <a:lstStyle/>
          <a:p>
            <a:pPr eaLnBrk="1" hangingPunct="1"/>
            <a:r>
              <a:rPr lang="en-US" sz="5400" dirty="0" smtClean="0">
                <a:solidFill>
                  <a:srgbClr val="002060"/>
                </a:solidFill>
              </a:rPr>
              <a:t>What if…</a:t>
            </a:r>
          </a:p>
        </p:txBody>
      </p:sp>
      <p:sp>
        <p:nvSpPr>
          <p:cNvPr id="38915" name="Text Box 4"/>
          <p:cNvSpPr txBox="1">
            <a:spLocks noChangeArrowheads="1"/>
          </p:cNvSpPr>
          <p:nvPr/>
        </p:nvSpPr>
        <p:spPr bwMode="auto">
          <a:xfrm>
            <a:off x="381000" y="2035175"/>
            <a:ext cx="1803400" cy="660400"/>
          </a:xfrm>
          <a:prstGeom prst="rect">
            <a:avLst/>
          </a:prstGeom>
          <a:noFill/>
          <a:ln w="1905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rPr>
              <a:t>Global Climate</a:t>
            </a:r>
          </a:p>
          <a:p>
            <a:pPr eaLnBrk="1" hangingPunct="1"/>
            <a:r>
              <a:rPr lang="en-US" b="1">
                <a:solidFill>
                  <a:srgbClr val="000000"/>
                </a:solidFill>
              </a:rPr>
              <a:t>Model</a:t>
            </a:r>
          </a:p>
        </p:txBody>
      </p:sp>
      <p:sp>
        <p:nvSpPr>
          <p:cNvPr id="38916" name="Text Box 5"/>
          <p:cNvSpPr txBox="1">
            <a:spLocks noChangeArrowheads="1"/>
          </p:cNvSpPr>
          <p:nvPr/>
        </p:nvSpPr>
        <p:spPr bwMode="auto">
          <a:xfrm>
            <a:off x="2878138" y="1990725"/>
            <a:ext cx="1922462" cy="704850"/>
          </a:xfrm>
          <a:prstGeom prst="rect">
            <a:avLst/>
          </a:prstGeom>
          <a:noFill/>
          <a:ln w="1905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non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rPr>
              <a:t>Regional</a:t>
            </a:r>
          </a:p>
          <a:p>
            <a:pPr eaLnBrk="1" hangingPunct="1"/>
            <a:r>
              <a:rPr lang="en-US" b="1">
                <a:solidFill>
                  <a:srgbClr val="000000"/>
                </a:solidFill>
              </a:rPr>
              <a:t>Climate Model</a:t>
            </a:r>
          </a:p>
        </p:txBody>
      </p:sp>
      <p:sp>
        <p:nvSpPr>
          <p:cNvPr id="24581" name="Text Box 6"/>
          <p:cNvSpPr txBox="1">
            <a:spLocks noChangeArrowheads="1"/>
          </p:cNvSpPr>
          <p:nvPr/>
        </p:nvSpPr>
        <p:spPr bwMode="auto">
          <a:xfrm>
            <a:off x="7340600" y="3689350"/>
            <a:ext cx="1422400" cy="660400"/>
          </a:xfrm>
          <a:prstGeom prst="rect">
            <a:avLst/>
          </a:prstGeom>
          <a:noFill/>
          <a:ln w="19050" algn="ctr">
            <a:solidFill>
              <a:srgbClr val="0070C0"/>
            </a:solidFill>
            <a:miter lim="800000"/>
            <a:headEnd/>
            <a:tailEnd/>
          </a:ln>
          <a:effectLst>
            <a:glow rad="63500">
              <a:schemeClr val="accent1">
                <a:satMod val="175000"/>
                <a:alpha val="40000"/>
              </a:schemeClr>
            </a:glow>
          </a:effectLst>
        </p:spPr>
        <p:txBody>
          <a:bodyPr wrap="none" tIns="137160" bIns="91440" anchor="ctr" anchorCtr="1">
            <a:spAutoFit/>
          </a:bodyPr>
          <a:lstStyle/>
          <a:p>
            <a:pPr>
              <a:defRPr/>
            </a:pPr>
            <a:r>
              <a:rPr lang="en-US" b="1">
                <a:solidFill>
                  <a:srgbClr val="000000"/>
                </a:solidFill>
              </a:rPr>
              <a:t>Infection</a:t>
            </a:r>
          </a:p>
          <a:p>
            <a:pPr>
              <a:defRPr/>
            </a:pPr>
            <a:r>
              <a:rPr lang="en-US" b="1">
                <a:solidFill>
                  <a:srgbClr val="000000"/>
                </a:solidFill>
              </a:rPr>
              <a:t>Rate Model</a:t>
            </a:r>
          </a:p>
        </p:txBody>
      </p:sp>
      <p:sp>
        <p:nvSpPr>
          <p:cNvPr id="24582" name="Text Box 7"/>
          <p:cNvSpPr txBox="1">
            <a:spLocks noChangeArrowheads="1"/>
          </p:cNvSpPr>
          <p:nvPr/>
        </p:nvSpPr>
        <p:spPr bwMode="auto">
          <a:xfrm>
            <a:off x="2895600" y="4972050"/>
            <a:ext cx="3175000" cy="660400"/>
          </a:xfrm>
          <a:prstGeom prst="rect">
            <a:avLst/>
          </a:prstGeom>
          <a:noFill/>
          <a:ln w="19050" algn="ctr">
            <a:solidFill>
              <a:srgbClr val="0070C0"/>
            </a:solidFill>
            <a:miter lim="800000"/>
            <a:headEnd/>
            <a:tailEnd/>
          </a:ln>
          <a:effectLst>
            <a:glow rad="63500">
              <a:schemeClr val="accent1">
                <a:satMod val="175000"/>
                <a:alpha val="40000"/>
              </a:schemeClr>
            </a:glow>
          </a:effectLst>
        </p:spPr>
        <p:txBody>
          <a:bodyPr wrap="none" tIns="137160" bIns="91440" anchor="ctr" anchorCtr="1">
            <a:spAutoFit/>
          </a:bodyPr>
          <a:lstStyle/>
          <a:p>
            <a:pPr>
              <a:defRPr/>
            </a:pPr>
            <a:r>
              <a:rPr lang="en-US" b="1">
                <a:solidFill>
                  <a:srgbClr val="000000"/>
                </a:solidFill>
              </a:rPr>
              <a:t>Human Population Density </a:t>
            </a:r>
          </a:p>
          <a:p>
            <a:pPr>
              <a:defRPr/>
            </a:pPr>
            <a:r>
              <a:rPr lang="en-US" b="1">
                <a:solidFill>
                  <a:srgbClr val="000000"/>
                </a:solidFill>
              </a:rPr>
              <a:t>and Distribution Model</a:t>
            </a:r>
          </a:p>
        </p:txBody>
      </p:sp>
      <p:sp>
        <p:nvSpPr>
          <p:cNvPr id="38923" name="Text Box 8"/>
          <p:cNvSpPr txBox="1">
            <a:spLocks noChangeArrowheads="1"/>
          </p:cNvSpPr>
          <p:nvPr/>
        </p:nvSpPr>
        <p:spPr bwMode="auto">
          <a:xfrm>
            <a:off x="4724400" y="3613150"/>
            <a:ext cx="1600200" cy="768350"/>
          </a:xfrm>
          <a:prstGeom prst="rect">
            <a:avLst/>
          </a:prstGeom>
          <a:noFill/>
          <a:ln w="190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ct val="80000"/>
              </a:lnSpc>
            </a:pPr>
            <a:r>
              <a:rPr lang="en-US" b="1">
                <a:solidFill>
                  <a:srgbClr val="000000"/>
                </a:solidFill>
              </a:rPr>
              <a:t>Vector Niche</a:t>
            </a:r>
          </a:p>
          <a:p>
            <a:pPr eaLnBrk="1" hangingPunct="1">
              <a:lnSpc>
                <a:spcPct val="80000"/>
              </a:lnSpc>
            </a:pPr>
            <a:r>
              <a:rPr lang="en-US" b="1">
                <a:solidFill>
                  <a:srgbClr val="000000"/>
                </a:solidFill>
              </a:rPr>
              <a:t>Model</a:t>
            </a:r>
          </a:p>
        </p:txBody>
      </p:sp>
      <p:sp>
        <p:nvSpPr>
          <p:cNvPr id="38924" name="Line 11"/>
          <p:cNvSpPr>
            <a:spLocks noChangeShapeType="1"/>
          </p:cNvSpPr>
          <p:nvPr/>
        </p:nvSpPr>
        <p:spPr bwMode="auto">
          <a:xfrm>
            <a:off x="4121150" y="2774950"/>
            <a:ext cx="533400" cy="68580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25" name="Line 12"/>
          <p:cNvSpPr>
            <a:spLocks noChangeShapeType="1"/>
          </p:cNvSpPr>
          <p:nvPr/>
        </p:nvSpPr>
        <p:spPr bwMode="auto">
          <a:xfrm flipV="1">
            <a:off x="6172200" y="4381500"/>
            <a:ext cx="1066800" cy="56515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26" name="Line 16"/>
          <p:cNvSpPr>
            <a:spLocks noChangeShapeType="1"/>
          </p:cNvSpPr>
          <p:nvPr/>
        </p:nvSpPr>
        <p:spPr bwMode="auto">
          <a:xfrm flipH="1" flipV="1">
            <a:off x="1295400" y="2781300"/>
            <a:ext cx="0" cy="79375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27" name="Line 17"/>
          <p:cNvSpPr>
            <a:spLocks noChangeShapeType="1"/>
          </p:cNvSpPr>
          <p:nvPr/>
        </p:nvSpPr>
        <p:spPr bwMode="auto">
          <a:xfrm flipV="1">
            <a:off x="6400800" y="3994150"/>
            <a:ext cx="762000" cy="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28" name="Line 18"/>
          <p:cNvSpPr>
            <a:spLocks noChangeShapeType="1"/>
          </p:cNvSpPr>
          <p:nvPr/>
        </p:nvSpPr>
        <p:spPr bwMode="auto">
          <a:xfrm>
            <a:off x="5562600" y="3009900"/>
            <a:ext cx="0" cy="60960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29" name="Line 20"/>
          <p:cNvSpPr>
            <a:spLocks noChangeShapeType="1"/>
          </p:cNvSpPr>
          <p:nvPr/>
        </p:nvSpPr>
        <p:spPr bwMode="auto">
          <a:xfrm flipH="1">
            <a:off x="8123238" y="4381500"/>
            <a:ext cx="46037" cy="68580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30" name="Line 21"/>
          <p:cNvSpPr>
            <a:spLocks noChangeShapeType="1"/>
          </p:cNvSpPr>
          <p:nvPr/>
        </p:nvSpPr>
        <p:spPr bwMode="auto">
          <a:xfrm flipV="1">
            <a:off x="3352800" y="4000500"/>
            <a:ext cx="1295400" cy="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31" name="Text Box 24"/>
          <p:cNvSpPr txBox="1">
            <a:spLocks noChangeArrowheads="1"/>
          </p:cNvSpPr>
          <p:nvPr/>
        </p:nvSpPr>
        <p:spPr bwMode="auto">
          <a:xfrm>
            <a:off x="6858000" y="5143500"/>
            <a:ext cx="2133600" cy="508000"/>
          </a:xfrm>
          <a:prstGeom prst="rect">
            <a:avLst/>
          </a:prstGeom>
          <a:noFill/>
          <a:ln w="28575" algn="ctr">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tIns="137160" bIns="91440"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rPr>
              <a:t>Infection Rates</a:t>
            </a:r>
          </a:p>
        </p:txBody>
      </p:sp>
      <p:sp>
        <p:nvSpPr>
          <p:cNvPr id="38934" name="Text Box 34"/>
          <p:cNvSpPr txBox="1">
            <a:spLocks noChangeArrowheads="1"/>
          </p:cNvSpPr>
          <p:nvPr/>
        </p:nvSpPr>
        <p:spPr bwMode="auto">
          <a:xfrm>
            <a:off x="990600" y="3619500"/>
            <a:ext cx="2247900" cy="660400"/>
          </a:xfrm>
          <a:prstGeom prst="rect">
            <a:avLst/>
          </a:prstGeom>
          <a:noFill/>
          <a:ln w="19050" algn="ctr">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rPr>
              <a:t>Deforestation/</a:t>
            </a:r>
          </a:p>
          <a:p>
            <a:pPr eaLnBrk="1" hangingPunct="1"/>
            <a:r>
              <a:rPr lang="en-US" b="1">
                <a:solidFill>
                  <a:srgbClr val="000000"/>
                </a:solidFill>
              </a:rPr>
              <a:t>Disturbance Model</a:t>
            </a:r>
          </a:p>
        </p:txBody>
      </p:sp>
      <p:sp>
        <p:nvSpPr>
          <p:cNvPr id="38935" name="Line 37"/>
          <p:cNvSpPr>
            <a:spLocks noChangeShapeType="1"/>
          </p:cNvSpPr>
          <p:nvPr/>
        </p:nvSpPr>
        <p:spPr bwMode="auto">
          <a:xfrm flipV="1">
            <a:off x="2286000" y="2317750"/>
            <a:ext cx="457200" cy="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36" name="Text Box 38"/>
          <p:cNvSpPr txBox="1">
            <a:spLocks noChangeArrowheads="1"/>
          </p:cNvSpPr>
          <p:nvPr/>
        </p:nvSpPr>
        <p:spPr bwMode="auto">
          <a:xfrm>
            <a:off x="5032375" y="1911350"/>
            <a:ext cx="2286000" cy="1062038"/>
          </a:xfrm>
          <a:prstGeom prst="rect">
            <a:avLst/>
          </a:prstGeom>
          <a:noFill/>
          <a:ln w="19050" algn="ctr">
            <a:solidFill>
              <a:srgbClr val="00B050"/>
            </a:solidFill>
            <a:prstDash val="dash"/>
            <a:miter lim="800000"/>
            <a:headEnd/>
            <a:tailEnd/>
          </a:ln>
          <a:extLst>
            <a:ext uri="{909E8E84-426E-40DD-AFC4-6F175D3DCCD1}">
              <a14:hiddenFill xmlns:a14="http://schemas.microsoft.com/office/drawing/2010/main">
                <a:solidFill>
                  <a:srgbClr val="FFFFFF"/>
                </a:solidFill>
              </a14:hiddenFill>
            </a:ext>
          </a:extLst>
        </p:spPr>
        <p:txBody>
          <a:bodyPr tIns="137160" bIns="91440"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000000"/>
                </a:solidFill>
              </a:rPr>
              <a:t>Observational Data</a:t>
            </a:r>
          </a:p>
          <a:p>
            <a:pPr eaLnBrk="1" hangingPunct="1"/>
            <a:r>
              <a:rPr lang="en-US" b="1">
                <a:solidFill>
                  <a:srgbClr val="000000"/>
                </a:solidFill>
              </a:rPr>
              <a:t>(environment &amp;</a:t>
            </a:r>
          </a:p>
          <a:p>
            <a:pPr eaLnBrk="1" hangingPunct="1"/>
            <a:r>
              <a:rPr lang="en-US" b="1">
                <a:solidFill>
                  <a:srgbClr val="000000"/>
                </a:solidFill>
              </a:rPr>
              <a:t>vector distribution)</a:t>
            </a:r>
          </a:p>
        </p:txBody>
      </p:sp>
      <p:sp>
        <p:nvSpPr>
          <p:cNvPr id="38937" name="Line 40"/>
          <p:cNvSpPr>
            <a:spLocks noChangeShapeType="1"/>
          </p:cNvSpPr>
          <p:nvPr/>
        </p:nvSpPr>
        <p:spPr bwMode="auto">
          <a:xfrm>
            <a:off x="1289050" y="1338074"/>
            <a:ext cx="6350" cy="691644"/>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wrap="square" tIns="137160" bIns="91440" anchor="ctr" anchorCtr="1">
            <a:spAutoFit/>
          </a:bodyPr>
          <a:lstStyle/>
          <a:p>
            <a:endParaRPr lang="en-US">
              <a:solidFill>
                <a:prstClr val="black"/>
              </a:solidFill>
            </a:endParaRPr>
          </a:p>
        </p:txBody>
      </p:sp>
      <p:sp>
        <p:nvSpPr>
          <p:cNvPr id="38938" name="Line 41"/>
          <p:cNvSpPr>
            <a:spLocks noChangeShapeType="1"/>
          </p:cNvSpPr>
          <p:nvPr/>
        </p:nvSpPr>
        <p:spPr bwMode="auto">
          <a:xfrm flipH="1" flipV="1">
            <a:off x="3048000" y="4381500"/>
            <a:ext cx="0" cy="488950"/>
          </a:xfrm>
          <a:prstGeom prst="line">
            <a:avLst/>
          </a:prstGeom>
          <a:noFill/>
          <a:ln w="38100">
            <a:solidFill>
              <a:srgbClr val="002060"/>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38939" name="Line 42"/>
          <p:cNvSpPr>
            <a:spLocks noChangeShapeType="1"/>
          </p:cNvSpPr>
          <p:nvPr/>
        </p:nvSpPr>
        <p:spPr bwMode="auto">
          <a:xfrm flipV="1">
            <a:off x="3222625" y="2770188"/>
            <a:ext cx="304800" cy="685800"/>
          </a:xfrm>
          <a:prstGeom prst="line">
            <a:avLst/>
          </a:prstGeom>
          <a:noFill/>
          <a:ln w="190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tIns="137160" bIns="91440" anchor="ctr" anchorCtr="1">
            <a:spAutoFit/>
          </a:bodyPr>
          <a:lstStyle/>
          <a:p>
            <a:endParaRPr lang="en-US">
              <a:solidFill>
                <a:prstClr val="black"/>
              </a:solidFill>
            </a:endParaRPr>
          </a:p>
        </p:txBody>
      </p:sp>
      <p:sp>
        <p:nvSpPr>
          <p:cNvPr id="2" name="Rettangolo con singolo angolo ritagliato 1"/>
          <p:cNvSpPr/>
          <p:nvPr/>
        </p:nvSpPr>
        <p:spPr>
          <a:xfrm>
            <a:off x="901700" y="3029169"/>
            <a:ext cx="787400" cy="360040"/>
          </a:xfrm>
          <a:prstGeom prst="snip1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Data</a:t>
            </a:r>
          </a:p>
        </p:txBody>
      </p:sp>
      <p:sp>
        <p:nvSpPr>
          <p:cNvPr id="25" name="Rettangolo con singolo angolo ritagliato 24"/>
          <p:cNvSpPr/>
          <p:nvPr/>
        </p:nvSpPr>
        <p:spPr>
          <a:xfrm>
            <a:off x="3994150" y="2933068"/>
            <a:ext cx="787400" cy="360040"/>
          </a:xfrm>
          <a:prstGeom prst="snip1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Data</a:t>
            </a:r>
          </a:p>
        </p:txBody>
      </p:sp>
      <p:sp>
        <p:nvSpPr>
          <p:cNvPr id="26" name="Rettangolo con singolo angolo ritagliato 25"/>
          <p:cNvSpPr/>
          <p:nvPr/>
        </p:nvSpPr>
        <p:spPr>
          <a:xfrm>
            <a:off x="6400800" y="4510410"/>
            <a:ext cx="787400" cy="360040"/>
          </a:xfrm>
          <a:prstGeom prst="snip1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Data</a:t>
            </a:r>
          </a:p>
        </p:txBody>
      </p:sp>
      <p:sp>
        <p:nvSpPr>
          <p:cNvPr id="27" name="Rettangolo con singolo angolo ritagliato 26"/>
          <p:cNvSpPr/>
          <p:nvPr/>
        </p:nvSpPr>
        <p:spPr>
          <a:xfrm>
            <a:off x="5283200" y="3113088"/>
            <a:ext cx="787400" cy="360040"/>
          </a:xfrm>
          <a:prstGeom prst="snip1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Data</a:t>
            </a:r>
          </a:p>
        </p:txBody>
      </p:sp>
      <p:sp>
        <p:nvSpPr>
          <p:cNvPr id="38933" name="Text Box 33"/>
          <p:cNvSpPr txBox="1">
            <a:spLocks noChangeArrowheads="1"/>
          </p:cNvSpPr>
          <p:nvPr/>
        </p:nvSpPr>
        <p:spPr bwMode="auto">
          <a:xfrm>
            <a:off x="228600" y="553244"/>
            <a:ext cx="3009900" cy="784830"/>
          </a:xfrm>
          <a:prstGeom prst="rect">
            <a:avLst/>
          </a:prstGeom>
          <a:noFill/>
          <a:ln w="1905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a:solidFill>
                  <a:srgbClr val="000000"/>
                </a:solidFill>
              </a:rPr>
              <a:t>Socioeconomic</a:t>
            </a:r>
          </a:p>
          <a:p>
            <a:pPr eaLnBrk="1" hangingPunct="1"/>
            <a:r>
              <a:rPr lang="en-US" b="1" dirty="0">
                <a:solidFill>
                  <a:srgbClr val="000000"/>
                </a:solidFill>
              </a:rPr>
              <a:t>Fossil Fuel </a:t>
            </a:r>
            <a:r>
              <a:rPr lang="en-US" b="1" dirty="0" smtClean="0">
                <a:solidFill>
                  <a:srgbClr val="000000"/>
                </a:solidFill>
              </a:rPr>
              <a:t>Use Model</a:t>
            </a:r>
            <a:endParaRPr lang="en-US" b="1" dirty="0">
              <a:solidFill>
                <a:srgbClr val="000000"/>
              </a:solidFill>
            </a:endParaRPr>
          </a:p>
        </p:txBody>
      </p:sp>
      <p:sp>
        <p:nvSpPr>
          <p:cNvPr id="28" name="Rettangolo con singolo angolo ritagliato 27"/>
          <p:cNvSpPr/>
          <p:nvPr/>
        </p:nvSpPr>
        <p:spPr>
          <a:xfrm>
            <a:off x="889000" y="1471501"/>
            <a:ext cx="787400" cy="360040"/>
          </a:xfrm>
          <a:prstGeom prst="snip1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Data</a:t>
            </a:r>
          </a:p>
        </p:txBody>
      </p:sp>
      <p:sp>
        <p:nvSpPr>
          <p:cNvPr id="9" name="AutoShape 4" descr="data:image/jpeg;base64,/9j/4AAQSkZJRgABAQAAAQABAAD/2wCEAAkGBwwQDQ0NDQwNDg0MDQ0MDg0MDA8NDA0NFREWFhQRFBQYHCggGBolGxQUIjEhJSkrLjouFx8zODMsQygtNysBCgoKDQ0NFA8PFjccFCUwOC8rNzcxNzUvNDcwNzAvKzc3MTctKzc0OCs0KzAsNysrKysrLjAsLywrOC8sLCs3LP/AABEIAOEA4QMBIgACEQEDEQH/xAAbAAEAAgMBAQAAAAAAAAAAAAAAAQIEBQYDB//EADYQAQACAQIDBQYEBAcAAAAAAAABAhEDBAUhMQYSQVGREyIyYXGBM1Jy0VNiocEHFBVCY4Lw/8QAGQEBAQEBAQEAAAAAAAAAAAAAAAEEAgUD/8QAHxEBAAICAgIDAAAAAAAAAAAAAAECAxEEEjFBBVHw/9oADAMBAAIRAxEAPwD7iAAAAAAAAAAAAAAAAAAAAAAAAAAAAAAAAgAAQCTKAE5EGQSlXJkFhUBIAJFZkgFgRMgkREpAAAAAAAAAABEqrSqAZEAnJlAAlCQAaXtdxmdns7a1KxbVteulpxb4IvbPOflERM4+Tm94rWbT4h3jx2yXilfMt2Pjuz7acVrq1vO6nVjvZtp6mnp+ztHl7tYmPs+pbfiHtNLT1KxiNSlb4nnMZjo+GDlUzb6tXK4OTja7TExP02KltSrCnWtL0065aNsT39r5R6pi0qxCYBfvGVMkSD0p0WVp0WUAAAAAAAAAAQiVlZAwraYjxYVN/W99TTrExOlOJz4rTYGTOpCvtWPErQg9u/KO8rBkVfLgf8WeLdzQ2+1r3ZnW1J1rzMZmtdPGIjymZt6RPm7Lfb2unS1pn4YmXyDtBuL7m9r2t70XmaTaMxEdMY8sPhyImcc1jy1cSYrlrafX6HP13kzaKxExPn5PtnZPX9tw7aakViuNL2UxGcZ05mkzGfPu5+75X2Y7Ja+61e5XU09KkT795ze0R/LXxn6zD7VwzY6e30NLb6UT7PRpFK552nztPzmczP1ZOFhtS0zMahu+Q5VcuOtZ1236VjStlk1jC+EPReOZMoBCZREomSIUZNOiymn0XUAAAAAAAAAAEJQDS7nT9nvK3j4delqz+qObKlbiunnTi8fFo2rqx9I6x6ZUSRMPSFIWhFWeO41MQ9ZY27rmAcf2j4je0WpXPk5nS4RuNWYitZ5+PN2+rwrvX59M5bvh+xrSI5Qmtuu2mv7JcE/y2nm3x26uihEQmFczO0gAjCsrio84jL1rRMSZBavVd5T0+nN6VnMZUSAAAAAAAAAAhKJBWY8PPkwIpj3fy+76cmwlja8c/SQeS0ISipVtXKUgpXSh7VhCUEpQAlKuTKiwgAyZJhAi0SnRnrCkGcXj5gyQFAAAAAAAABEpRIIlja8+/SPzVvH3jE/uyZYHE7922hb/AJe7P0mswC+B6TCuEVCQBIACUAJSgBIgyCRACVdXwlZF+gj307ZiJXYu1v1hlKAAAAAAAABIArLU9ovwqz5XiW2lqe0X4P8A2gGXt9TvUrb81Yn7vTDWcD1u9pd3xpOPtPOP7tnEoqMCcoBAnKMgCEgAgEmUIyC2RXJkFsrKJiQeNLYsz6y1+r1ZW2vmPoqMgAAAAAAAAAFWp7Rfg/dtpartB+EDS8G3caep704peO7b5eU/+83UYcNWW84TxbuxGnq/DHKt/Gvyn5A3uFZXjExmJiYnpMc4RMIqgmYQAISAIABGTIJQZRkFiJVSCmv4Sba+JTq9Po8KW5qjbQl56Fsw9AAAAAAAAAVlq+O/htpLWcaj3AcfM816WU1eUyp3gbjh/Eb6fLMzTy8m/wBHfVtETPSfGOjjK3Ze03dqTy5xPWvhIOxiYmMxziVZhi8L3Nb1mKz0548Y+TMmEHlKMrzCuARlGUyrIJyhGAEmWHr8T21Pj16RMeEW79vSGu3Hajb1+CmpqT9qV9Z5/wBAb3KYcbue1etPLT06U+ub2/b+jW6/FN7q8va6s58KzNK+lcLofRZjMTCdHZ+NparsbXUjRmNSsxOc83RArSkR0WAAAAAAAAAFZYHE65pLPlj7uuayDiN5XFpYsy2fEdLEy1doUIsvXUeEq95BstrvL6dovScTHpPyl0m24/t7RHfmdO3jmJmuflMOLi6faA7v/U9r/Hp6qX4ptf49PtmXD+1Vm8z0Qdjq8e2telrXn+Wn74YO47UVj4NH6Te/9o/doNHZ62pPu1ludl2YtbE6k/ZdIwtx2j3VuVZrT9FIz6zlg3nd63WdW/6rTMO42vANvT/ZEz8+bY6W1069KxH2FfP9v2d3V+te7HzbPbdjrTj2l/R2UQkGg23ZbbV6x3vq2ehw3b0+HTr6MwBFaxHSIj6JAAAAAAAAAAAES8tSOT2UtAOb4podXPa9MS7LiGjmJc3vNDmDVTDzsyraUldtM+AMLMr007T0htdvwyZno3ex4LHKZgHO7bhl7zHKW+2HZ+OU2hvtvtKVjlDIiAY232WnSMRWGTEJAAAAAAAAAAAAAAAAAAAESkBj7jTzDS7rac55OhmHjqaESDm68PnyZu24ZHk29NvEPaIiAY2hs618GTEJAAAAAAAAAAAAAAAAAAAAAAAAAAAAAAAAAAAAAAAAAAAAAAAAAAAAAAAAAAAAAAAAAAAAAAAAAAAAAAAf/9k="/>
          <p:cNvSpPr>
            <a:spLocks noChangeAspect="1" noChangeArrowheads="1"/>
          </p:cNvSpPr>
          <p:nvPr/>
        </p:nvSpPr>
        <p:spPr bwMode="auto">
          <a:xfrm>
            <a:off x="155575" y="-7159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CasellaDiTesto 5"/>
          <p:cNvSpPr txBox="1"/>
          <p:nvPr/>
        </p:nvSpPr>
        <p:spPr>
          <a:xfrm>
            <a:off x="6070600" y="886568"/>
            <a:ext cx="2888932" cy="307777"/>
          </a:xfrm>
          <a:prstGeom prst="rect">
            <a:avLst/>
          </a:prstGeom>
          <a:noFill/>
        </p:spPr>
        <p:txBody>
          <a:bodyPr wrap="none" rtlCol="0">
            <a:spAutoFit/>
          </a:bodyPr>
          <a:lstStyle/>
          <a:p>
            <a:r>
              <a:rPr lang="it-IT" sz="1400" dirty="0">
                <a:solidFill>
                  <a:srgbClr val="000000"/>
                </a:solidFill>
              </a:rPr>
              <a:t>[Source: Gary Geller, </a:t>
            </a:r>
            <a:r>
              <a:rPr lang="it-IT" sz="1400" dirty="0" smtClean="0">
                <a:solidFill>
                  <a:srgbClr val="000000"/>
                </a:solidFill>
              </a:rPr>
              <a:t>GEO Sec]</a:t>
            </a:r>
            <a:endParaRPr lang="en-US" sz="1400" dirty="0">
              <a:solidFill>
                <a:srgbClr val="000000"/>
              </a:solidFill>
            </a:endParaRPr>
          </a:p>
        </p:txBody>
      </p:sp>
      <p:pic>
        <p:nvPicPr>
          <p:cNvPr id="47" name="Immagine 46"/>
          <p:cNvPicPr>
            <a:picLocks noChangeAspect="1"/>
          </p:cNvPicPr>
          <p:nvPr/>
        </p:nvPicPr>
        <p:blipFill>
          <a:blip r:embed="rId9"/>
          <a:stretch>
            <a:fillRect/>
          </a:stretch>
        </p:blipFill>
        <p:spPr>
          <a:xfrm>
            <a:off x="5799995" y="-84935"/>
            <a:ext cx="3277156" cy="1249098"/>
          </a:xfrm>
          <a:prstGeom prst="rect">
            <a:avLst/>
          </a:prstGeom>
          <a:scene3d>
            <a:camera prst="perspectiveBelow"/>
            <a:lightRig rig="threePt" dir="t"/>
          </a:scene3d>
        </p:spPr>
      </p:pic>
      <p:pic>
        <p:nvPicPr>
          <p:cNvPr id="44" name="Immagine 4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372" l="0" r="98492">
                        <a14:foregroundMark x1="17588" y1="32789" x2="44598" y2="54397"/>
                        <a14:foregroundMark x1="36181" y1="62814" x2="54146" y2="10804"/>
                        <a14:foregroundMark x1="58166" y1="48367" x2="52638" y2="39824"/>
                        <a14:foregroundMark x1="40578" y1="57412" x2="49121" y2="52387"/>
                        <a14:foregroundMark x1="41080" y1="46357" x2="28141" y2="38317"/>
                        <a14:foregroundMark x1="46608" y1="40327" x2="52638" y2="23869"/>
                        <a14:foregroundMark x1="56658" y1="51382" x2="45603" y2="48869"/>
                        <a14:foregroundMark x1="33166" y1="49372" x2="11683" y2="38317"/>
                        <a14:foregroundMark x1="15075" y1="34799" x2="32161" y2="29271"/>
                        <a14:foregroundMark x1="15578" y1="41834" x2="28643" y2="48869"/>
                        <a14:foregroundMark x1="55151" y1="36809" x2="60678" y2="24372"/>
                        <a14:foregroundMark x1="60678" y1="23869" x2="60678" y2="23869"/>
                        <a14:foregroundMark x1="41583" y1="37312" x2="48116" y2="15327"/>
                        <a14:foregroundMark x1="44095" y1="39322" x2="37186" y2="15327"/>
                        <a14:foregroundMark x1="43090" y1="40829" x2="23618" y2="23367"/>
                        <a14:foregroundMark x1="68216" y1="57789" x2="31156" y2="71357"/>
                        <a14:foregroundMark x1="31658" y1="80905" x2="52136" y2="65829"/>
                        <a14:foregroundMark x1="31658" y1="87312" x2="45603" y2="72864"/>
                        <a14:foregroundMark x1="78141" y1="87814" x2="87688" y2="68342"/>
                      </a14:backgroundRemoval>
                    </a14:imgEffect>
                  </a14:imgLayer>
                </a14:imgProps>
              </a:ext>
              <a:ext uri="{28A0092B-C50C-407E-A947-70E740481C1C}">
                <a14:useLocalDpi xmlns:a14="http://schemas.microsoft.com/office/drawing/2010/main" val="0"/>
              </a:ext>
            </a:extLst>
          </a:blip>
          <a:stretch>
            <a:fillRect/>
          </a:stretch>
        </p:blipFill>
        <p:spPr>
          <a:xfrm>
            <a:off x="190399" y="3777829"/>
            <a:ext cx="735039" cy="735039"/>
          </a:xfrm>
          <a:prstGeom prst="rect">
            <a:avLst/>
          </a:prstGeom>
        </p:spPr>
      </p:pic>
      <p:pic>
        <p:nvPicPr>
          <p:cNvPr id="45" name="Immagine 44"/>
          <p:cNvPicPr>
            <a:picLocks noChangeAspect="1"/>
          </p:cNvPicPr>
          <p:nvPr/>
        </p:nvPicPr>
        <p:blipFill>
          <a:blip r:embed="rId12" cstate="print">
            <a:extLst>
              <a:ext uri="{BEBA8EAE-BF5A-486C-A8C5-ECC9F3942E4B}">
                <a14:imgProps xmlns:a14="http://schemas.microsoft.com/office/drawing/2010/main">
                  <a14:imgLayer r:embed="rId13">
                    <a14:imgEffect>
                      <a14:backgroundRemoval t="503" b="100000" l="126" r="100000">
                        <a14:foregroundMark x1="55151" y1="90075" x2="49623" y2="6030"/>
                        <a14:foregroundMark x1="57161" y1="14070" x2="66206" y2="68090"/>
                        <a14:foregroundMark x1="52136" y1="21106" x2="59171" y2="58040"/>
                        <a14:foregroundMark x1="51131" y1="16583" x2="45603" y2="59548"/>
                        <a14:foregroundMark x1="45603" y1="59548" x2="35176" y2="71106"/>
                        <a14:foregroundMark x1="41206" y1="63065" x2="42211" y2="82663"/>
                        <a14:foregroundMark x1="37186" y1="75126" x2="45101" y2="86558"/>
                        <a14:foregroundMark x1="45101" y1="86558" x2="66206" y2="78141"/>
                        <a14:foregroundMark x1="55151" y1="88568" x2="71608" y2="65578"/>
                      </a14:backgroundRemoval>
                    </a14:imgEffect>
                  </a14:imgLayer>
                </a14:imgProps>
              </a:ext>
              <a:ext uri="{28A0092B-C50C-407E-A947-70E740481C1C}">
                <a14:useLocalDpi xmlns:a14="http://schemas.microsoft.com/office/drawing/2010/main" val="0"/>
              </a:ext>
            </a:extLst>
          </a:blip>
          <a:stretch>
            <a:fillRect/>
          </a:stretch>
        </p:blipFill>
        <p:spPr>
          <a:xfrm>
            <a:off x="3371178" y="739810"/>
            <a:ext cx="735039" cy="735039"/>
          </a:xfrm>
          <a:prstGeom prst="rect">
            <a:avLst/>
          </a:prstGeom>
        </p:spPr>
      </p:pic>
      <p:pic>
        <p:nvPicPr>
          <p:cNvPr id="46" name="Immagine 45"/>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1131" r="96357">
                        <a14:foregroundMark x1="25628" y1="74121" x2="57663" y2="48492"/>
                        <a14:foregroundMark x1="27638" y1="66080" x2="54648" y2="50503"/>
                        <a14:foregroundMark x1="55151" y1="59045" x2="56658" y2="43090"/>
                        <a14:foregroundMark x1="25126" y1="48492" x2="49121" y2="31030"/>
                        <a14:foregroundMark x1="28141" y1="54020" x2="23618" y2="42085"/>
                        <a14:foregroundMark x1="26131" y1="45101" x2="47111" y2="23995"/>
                        <a14:foregroundMark x1="49623" y1="34548" x2="58668" y2="18593"/>
                        <a14:foregroundMark x1="50628" y1="27010" x2="61181" y2="28015"/>
                        <a14:foregroundMark x1="48618" y1="73618" x2="58668" y2="78015"/>
                        <a14:foregroundMark x1="45603" y1="78518" x2="55151" y2="78015"/>
                        <a14:foregroundMark x1="67588" y1="18593" x2="73618" y2="13568"/>
                      </a14:backgroundRemoval>
                    </a14:imgEffect>
                  </a14:imgLayer>
                </a14:imgProps>
              </a:ext>
              <a:ext uri="{28A0092B-C50C-407E-A947-70E740481C1C}">
                <a14:useLocalDpi xmlns:a14="http://schemas.microsoft.com/office/drawing/2010/main" val="0"/>
              </a:ext>
            </a:extLst>
          </a:blip>
          <a:stretch>
            <a:fillRect/>
          </a:stretch>
        </p:blipFill>
        <p:spPr>
          <a:xfrm>
            <a:off x="8001718" y="2593978"/>
            <a:ext cx="735039" cy="735039"/>
          </a:xfrm>
          <a:prstGeom prst="rect">
            <a:avLst/>
          </a:prstGeom>
        </p:spPr>
      </p:pic>
      <p:grpSp>
        <p:nvGrpSpPr>
          <p:cNvPr id="55" name="Gruppo 54"/>
          <p:cNvGrpSpPr/>
          <p:nvPr/>
        </p:nvGrpSpPr>
        <p:grpSpPr>
          <a:xfrm>
            <a:off x="1976792" y="-20865"/>
            <a:ext cx="1681871" cy="1046364"/>
            <a:chOff x="-2151821" y="2503435"/>
            <a:chExt cx="1681871" cy="1046364"/>
          </a:xfrm>
        </p:grpSpPr>
        <p:pic>
          <p:nvPicPr>
            <p:cNvPr id="56" name="Immagine 55"/>
            <p:cNvPicPr>
              <a:picLocks noChangeAspect="1"/>
            </p:cNvPicPr>
            <p:nvPr/>
          </p:nvPicPr>
          <p:blipFill>
            <a:blip r:embed="rId16">
              <a:clrChange>
                <a:clrFrom>
                  <a:srgbClr val="FFFFFF"/>
                </a:clrFrom>
                <a:clrTo>
                  <a:srgbClr val="FFFFFF">
                    <a:alpha val="0"/>
                  </a:srgbClr>
                </a:clrTo>
              </a:clrChange>
            </a:blip>
            <a:stretch>
              <a:fillRect/>
            </a:stretch>
          </p:blipFill>
          <p:spPr>
            <a:xfrm>
              <a:off x="-1995165" y="2503435"/>
              <a:ext cx="1341115" cy="1046364"/>
            </a:xfrm>
            <a:prstGeom prst="rect">
              <a:avLst/>
            </a:prstGeom>
          </p:spPr>
        </p:pic>
        <p:sp>
          <p:nvSpPr>
            <p:cNvPr id="57" name="CasellaDiTesto 56"/>
            <p:cNvSpPr txBox="1"/>
            <p:nvPr/>
          </p:nvSpPr>
          <p:spPr>
            <a:xfrm>
              <a:off x="-2151821" y="2972356"/>
              <a:ext cx="1681871" cy="369332"/>
            </a:xfrm>
            <a:prstGeom prst="rect">
              <a:avLst/>
            </a:prstGeom>
            <a:noFill/>
          </p:spPr>
          <p:txBody>
            <a:bodyPr wrap="none" rtlCol="0">
              <a:spAutoFit/>
            </a:bodyPr>
            <a:lstStyle/>
            <a:p>
              <a:r>
                <a:rPr lang="en-US" dirty="0" smtClean="0">
                  <a:ln w="3175">
                    <a:solidFill>
                      <a:sysClr val="windowText" lastClr="000000"/>
                    </a:solidFill>
                  </a:ln>
                  <a:solidFill>
                    <a:srgbClr val="FFFFFF"/>
                  </a:solidFill>
                  <a:latin typeface="Aharoni" panose="02010803020104030203" pitchFamily="2" charset="-79"/>
                  <a:cs typeface="Aharoni" panose="02010803020104030203" pitchFamily="2" charset="-79"/>
                </a:rPr>
                <a:t>Social Science</a:t>
              </a:r>
              <a:endParaRPr lang="en-US" dirty="0">
                <a:ln w="3175">
                  <a:solidFill>
                    <a:sysClr val="windowText" lastClr="000000"/>
                  </a:solidFill>
                </a:ln>
                <a:solidFill>
                  <a:srgbClr val="FFFFFF"/>
                </a:solidFill>
                <a:latin typeface="Aharoni" panose="02010803020104030203" pitchFamily="2" charset="-79"/>
                <a:cs typeface="Aharoni" panose="02010803020104030203" pitchFamily="2" charset="-79"/>
              </a:endParaRPr>
            </a:p>
          </p:txBody>
        </p:sp>
      </p:grpSp>
      <p:grpSp>
        <p:nvGrpSpPr>
          <p:cNvPr id="58" name="Gruppo 57"/>
          <p:cNvGrpSpPr/>
          <p:nvPr/>
        </p:nvGrpSpPr>
        <p:grpSpPr>
          <a:xfrm>
            <a:off x="5229664" y="5366496"/>
            <a:ext cx="1681871" cy="1046364"/>
            <a:chOff x="-2151821" y="2503435"/>
            <a:chExt cx="1681871" cy="1046364"/>
          </a:xfrm>
        </p:grpSpPr>
        <p:pic>
          <p:nvPicPr>
            <p:cNvPr id="59" name="Immagine 58"/>
            <p:cNvPicPr>
              <a:picLocks noChangeAspect="1"/>
            </p:cNvPicPr>
            <p:nvPr/>
          </p:nvPicPr>
          <p:blipFill>
            <a:blip r:embed="rId16">
              <a:clrChange>
                <a:clrFrom>
                  <a:srgbClr val="FFFFFF"/>
                </a:clrFrom>
                <a:clrTo>
                  <a:srgbClr val="FFFFFF">
                    <a:alpha val="0"/>
                  </a:srgbClr>
                </a:clrTo>
              </a:clrChange>
            </a:blip>
            <a:stretch>
              <a:fillRect/>
            </a:stretch>
          </p:blipFill>
          <p:spPr>
            <a:xfrm>
              <a:off x="-1995165" y="2503435"/>
              <a:ext cx="1341115" cy="1046364"/>
            </a:xfrm>
            <a:prstGeom prst="rect">
              <a:avLst/>
            </a:prstGeom>
          </p:spPr>
        </p:pic>
        <p:sp>
          <p:nvSpPr>
            <p:cNvPr id="60" name="CasellaDiTesto 59"/>
            <p:cNvSpPr txBox="1"/>
            <p:nvPr/>
          </p:nvSpPr>
          <p:spPr>
            <a:xfrm>
              <a:off x="-2151821" y="2972356"/>
              <a:ext cx="1681871" cy="369332"/>
            </a:xfrm>
            <a:prstGeom prst="rect">
              <a:avLst/>
            </a:prstGeom>
            <a:noFill/>
          </p:spPr>
          <p:txBody>
            <a:bodyPr wrap="none" rtlCol="0">
              <a:spAutoFit/>
            </a:bodyPr>
            <a:lstStyle/>
            <a:p>
              <a:r>
                <a:rPr lang="en-US" dirty="0" smtClean="0">
                  <a:ln w="3175">
                    <a:solidFill>
                      <a:sysClr val="windowText" lastClr="000000"/>
                    </a:solidFill>
                  </a:ln>
                  <a:solidFill>
                    <a:srgbClr val="FFFFFF"/>
                  </a:solidFill>
                  <a:latin typeface="Aharoni" panose="02010803020104030203" pitchFamily="2" charset="-79"/>
                  <a:cs typeface="Aharoni" panose="02010803020104030203" pitchFamily="2" charset="-79"/>
                </a:rPr>
                <a:t>Social Science</a:t>
              </a:r>
              <a:endParaRPr lang="en-US" dirty="0">
                <a:ln w="3175">
                  <a:solidFill>
                    <a:sysClr val="windowText" lastClr="000000"/>
                  </a:solidFill>
                </a:ln>
                <a:solidFill>
                  <a:srgbClr val="FFFFFF"/>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261965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fade">
                                      <p:cBhvr>
                                        <p:cTn id="7" dur="500"/>
                                        <p:tgtEl>
                                          <p:spTgt spid="389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916"/>
                                        </p:tgtEl>
                                        <p:attrNameLst>
                                          <p:attrName>style.visibility</p:attrName>
                                        </p:attrNameLst>
                                      </p:cBhvr>
                                      <p:to>
                                        <p:strVal val="visible"/>
                                      </p:to>
                                    </p:set>
                                    <p:animEffect transition="in" filter="fade">
                                      <p:cBhvr>
                                        <p:cTn id="10" dur="500"/>
                                        <p:tgtEl>
                                          <p:spTgt spid="389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935"/>
                                        </p:tgtEl>
                                        <p:attrNameLst>
                                          <p:attrName>style.visibility</p:attrName>
                                        </p:attrNameLst>
                                      </p:cBhvr>
                                      <p:to>
                                        <p:strVal val="visible"/>
                                      </p:to>
                                    </p:set>
                                    <p:animEffect transition="in" filter="fade">
                                      <p:cBhvr>
                                        <p:cTn id="13" dur="500"/>
                                        <p:tgtEl>
                                          <p:spTgt spid="389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937"/>
                                        </p:tgtEl>
                                        <p:attrNameLst>
                                          <p:attrName>style.visibility</p:attrName>
                                        </p:attrNameLst>
                                      </p:cBhvr>
                                      <p:to>
                                        <p:strVal val="visible"/>
                                      </p:to>
                                    </p:set>
                                    <p:animEffect transition="in" filter="fade">
                                      <p:cBhvr>
                                        <p:cTn id="16" dur="500"/>
                                        <p:tgtEl>
                                          <p:spTgt spid="389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933"/>
                                        </p:tgtEl>
                                        <p:attrNameLst>
                                          <p:attrName>style.visibility</p:attrName>
                                        </p:attrNameLst>
                                      </p:cBhvr>
                                      <p:to>
                                        <p:strVal val="visible"/>
                                      </p:to>
                                    </p:set>
                                    <p:animEffect transition="in" filter="fade">
                                      <p:cBhvr>
                                        <p:cTn id="19" dur="500"/>
                                        <p:tgtEl>
                                          <p:spTgt spid="389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8923"/>
                                        </p:tgtEl>
                                        <p:attrNameLst>
                                          <p:attrName>style.visibility</p:attrName>
                                        </p:attrNameLst>
                                      </p:cBhvr>
                                      <p:to>
                                        <p:strVal val="visible"/>
                                      </p:to>
                                    </p:set>
                                    <p:animEffect transition="in" filter="fade">
                                      <p:cBhvr>
                                        <p:cTn id="34" dur="500"/>
                                        <p:tgtEl>
                                          <p:spTgt spid="389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924"/>
                                        </p:tgtEl>
                                        <p:attrNameLst>
                                          <p:attrName>style.visibility</p:attrName>
                                        </p:attrNameLst>
                                      </p:cBhvr>
                                      <p:to>
                                        <p:strVal val="visible"/>
                                      </p:to>
                                    </p:set>
                                    <p:animEffect transition="in" filter="fade">
                                      <p:cBhvr>
                                        <p:cTn id="37" dur="500"/>
                                        <p:tgtEl>
                                          <p:spTgt spid="389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8926"/>
                                        </p:tgtEl>
                                        <p:attrNameLst>
                                          <p:attrName>style.visibility</p:attrName>
                                        </p:attrNameLst>
                                      </p:cBhvr>
                                      <p:to>
                                        <p:strVal val="visible"/>
                                      </p:to>
                                    </p:set>
                                    <p:animEffect transition="in" filter="fade">
                                      <p:cBhvr>
                                        <p:cTn id="40" dur="500"/>
                                        <p:tgtEl>
                                          <p:spTgt spid="389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928"/>
                                        </p:tgtEl>
                                        <p:attrNameLst>
                                          <p:attrName>style.visibility</p:attrName>
                                        </p:attrNameLst>
                                      </p:cBhvr>
                                      <p:to>
                                        <p:strVal val="visible"/>
                                      </p:to>
                                    </p:set>
                                    <p:animEffect transition="in" filter="fade">
                                      <p:cBhvr>
                                        <p:cTn id="43" dur="500"/>
                                        <p:tgtEl>
                                          <p:spTgt spid="389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8930"/>
                                        </p:tgtEl>
                                        <p:attrNameLst>
                                          <p:attrName>style.visibility</p:attrName>
                                        </p:attrNameLst>
                                      </p:cBhvr>
                                      <p:to>
                                        <p:strVal val="visible"/>
                                      </p:to>
                                    </p:set>
                                    <p:animEffect transition="in" filter="fade">
                                      <p:cBhvr>
                                        <p:cTn id="46" dur="500"/>
                                        <p:tgtEl>
                                          <p:spTgt spid="3893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934"/>
                                        </p:tgtEl>
                                        <p:attrNameLst>
                                          <p:attrName>style.visibility</p:attrName>
                                        </p:attrNameLst>
                                      </p:cBhvr>
                                      <p:to>
                                        <p:strVal val="visible"/>
                                      </p:to>
                                    </p:set>
                                    <p:animEffect transition="in" filter="fade">
                                      <p:cBhvr>
                                        <p:cTn id="49" dur="500"/>
                                        <p:tgtEl>
                                          <p:spTgt spid="389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939"/>
                                        </p:tgtEl>
                                        <p:attrNameLst>
                                          <p:attrName>style.visibility</p:attrName>
                                        </p:attrNameLst>
                                      </p:cBhvr>
                                      <p:to>
                                        <p:strVal val="visible"/>
                                      </p:to>
                                    </p:set>
                                    <p:animEffect transition="in" filter="fade">
                                      <p:cBhvr>
                                        <p:cTn id="52" dur="500"/>
                                        <p:tgtEl>
                                          <p:spTgt spid="3893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8936"/>
                                        </p:tgtEl>
                                        <p:attrNameLst>
                                          <p:attrName>style.visibility</p:attrName>
                                        </p:attrNameLst>
                                      </p:cBhvr>
                                      <p:to>
                                        <p:strVal val="visible"/>
                                      </p:to>
                                    </p:set>
                                    <p:animEffect transition="in" filter="fade">
                                      <p:cBhvr>
                                        <p:cTn id="64" dur="500"/>
                                        <p:tgtEl>
                                          <p:spTgt spid="38936"/>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4581"/>
                                        </p:tgtEl>
                                        <p:attrNameLst>
                                          <p:attrName>style.visibility</p:attrName>
                                        </p:attrNameLst>
                                      </p:cBhvr>
                                      <p:to>
                                        <p:strVal val="visible"/>
                                      </p:to>
                                    </p:set>
                                    <p:animEffect transition="in" filter="fade">
                                      <p:cBhvr>
                                        <p:cTn id="75" dur="500"/>
                                        <p:tgtEl>
                                          <p:spTgt spid="2458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8925"/>
                                        </p:tgtEl>
                                        <p:attrNameLst>
                                          <p:attrName>style.visibility</p:attrName>
                                        </p:attrNameLst>
                                      </p:cBhvr>
                                      <p:to>
                                        <p:strVal val="visible"/>
                                      </p:to>
                                    </p:set>
                                    <p:animEffect transition="in" filter="fade">
                                      <p:cBhvr>
                                        <p:cTn id="78" dur="500"/>
                                        <p:tgtEl>
                                          <p:spTgt spid="389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929"/>
                                        </p:tgtEl>
                                        <p:attrNameLst>
                                          <p:attrName>style.visibility</p:attrName>
                                        </p:attrNameLst>
                                      </p:cBhvr>
                                      <p:to>
                                        <p:strVal val="visible"/>
                                      </p:to>
                                    </p:set>
                                    <p:animEffect transition="in" filter="fade">
                                      <p:cBhvr>
                                        <p:cTn id="81" dur="500"/>
                                        <p:tgtEl>
                                          <p:spTgt spid="3892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8931"/>
                                        </p:tgtEl>
                                        <p:attrNameLst>
                                          <p:attrName>style.visibility</p:attrName>
                                        </p:attrNameLst>
                                      </p:cBhvr>
                                      <p:to>
                                        <p:strVal val="visible"/>
                                      </p:to>
                                    </p:set>
                                    <p:animEffect transition="in" filter="fade">
                                      <p:cBhvr>
                                        <p:cTn id="84" dur="500"/>
                                        <p:tgtEl>
                                          <p:spTgt spid="3893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5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4582"/>
                                        </p:tgtEl>
                                        <p:attrNameLst>
                                          <p:attrName>style.visibility</p:attrName>
                                        </p:attrNameLst>
                                      </p:cBhvr>
                                      <p:to>
                                        <p:strVal val="visible"/>
                                      </p:to>
                                    </p:set>
                                    <p:animEffect transition="in" filter="fade">
                                      <p:cBhvr>
                                        <p:cTn id="90" dur="500"/>
                                        <p:tgtEl>
                                          <p:spTgt spid="2458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8938"/>
                                        </p:tgtEl>
                                        <p:attrNameLst>
                                          <p:attrName>style.visibility</p:attrName>
                                        </p:attrNameLst>
                                      </p:cBhvr>
                                      <p:to>
                                        <p:strVal val="visible"/>
                                      </p:to>
                                    </p:set>
                                    <p:animEffect transition="in" filter="fade">
                                      <p:cBhvr>
                                        <p:cTn id="93" dur="500"/>
                                        <p:tgtEl>
                                          <p:spTgt spid="3893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8927"/>
                                        </p:tgtEl>
                                        <p:attrNameLst>
                                          <p:attrName>style.visibility</p:attrName>
                                        </p:attrNameLst>
                                      </p:cBhvr>
                                      <p:to>
                                        <p:strVal val="visible"/>
                                      </p:to>
                                    </p:set>
                                    <p:animEffect transition="in" filter="fade">
                                      <p:cBhvr>
                                        <p:cTn id="96" dur="500"/>
                                        <p:tgtEl>
                                          <p:spTgt spid="38927"/>
                                        </p:tgtEl>
                                      </p:cBhvr>
                                    </p:animEffect>
                                  </p:childTnLst>
                                </p:cTn>
                              </p:par>
                              <p:par>
                                <p:cTn id="97" presetID="10" presetClass="entr" presetSubtype="0" fill="hold"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500"/>
                                        <p:tgtEl>
                                          <p:spTgt spid="17"/>
                                        </p:tgtEl>
                                      </p:cBhvr>
                                    </p:animEffect>
                                  </p:childTnLst>
                                </p:cTn>
                              </p:par>
                              <p:par>
                                <p:cTn id="100" presetID="10" presetClass="entr" presetSubtype="0"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p:cTn id="107" dur="1000" fill="hold"/>
                                        <p:tgtEl>
                                          <p:spTgt spid="55"/>
                                        </p:tgtEl>
                                        <p:attrNameLst>
                                          <p:attrName>ppt_w</p:attrName>
                                        </p:attrNameLst>
                                      </p:cBhvr>
                                      <p:tavLst>
                                        <p:tav tm="0">
                                          <p:val>
                                            <p:fltVal val="0"/>
                                          </p:val>
                                        </p:tav>
                                        <p:tav tm="100000">
                                          <p:val>
                                            <p:strVal val="#ppt_w"/>
                                          </p:val>
                                        </p:tav>
                                      </p:tavLst>
                                    </p:anim>
                                    <p:anim calcmode="lin" valueType="num">
                                      <p:cBhvr>
                                        <p:cTn id="108" dur="1000" fill="hold"/>
                                        <p:tgtEl>
                                          <p:spTgt spid="55"/>
                                        </p:tgtEl>
                                        <p:attrNameLst>
                                          <p:attrName>ppt_h</p:attrName>
                                        </p:attrNameLst>
                                      </p:cBhvr>
                                      <p:tavLst>
                                        <p:tav tm="0">
                                          <p:val>
                                            <p:fltVal val="0"/>
                                          </p:val>
                                        </p:tav>
                                        <p:tav tm="100000">
                                          <p:val>
                                            <p:strVal val="#ppt_h"/>
                                          </p:val>
                                        </p:tav>
                                      </p:tavLst>
                                    </p:anim>
                                    <p:anim calcmode="lin" valueType="num">
                                      <p:cBhvr>
                                        <p:cTn id="109" dur="1000" fill="hold"/>
                                        <p:tgtEl>
                                          <p:spTgt spid="55"/>
                                        </p:tgtEl>
                                        <p:attrNameLst>
                                          <p:attrName>style.rotation</p:attrName>
                                        </p:attrNameLst>
                                      </p:cBhvr>
                                      <p:tavLst>
                                        <p:tav tm="0">
                                          <p:val>
                                            <p:fltVal val="90"/>
                                          </p:val>
                                        </p:tav>
                                        <p:tav tm="100000">
                                          <p:val>
                                            <p:fltVal val="0"/>
                                          </p:val>
                                        </p:tav>
                                      </p:tavLst>
                                    </p:anim>
                                    <p:animEffect transition="in" filter="fade">
                                      <p:cBhvr>
                                        <p:cTn id="110" dur="1000"/>
                                        <p:tgtEl>
                                          <p:spTgt spid="55"/>
                                        </p:tgtEl>
                                      </p:cBhvr>
                                    </p:animEffect>
                                  </p:childTnLst>
                                </p:cTn>
                              </p:par>
                            </p:childTnLst>
                          </p:cTn>
                        </p:par>
                        <p:par>
                          <p:cTn id="111" fill="hold">
                            <p:stCondLst>
                              <p:cond delay="1000"/>
                            </p:stCondLst>
                            <p:childTnLst>
                              <p:par>
                                <p:cTn id="112" presetID="31" presetClass="entr" presetSubtype="0" fill="hold" nodeType="afterEffect">
                                  <p:stCondLst>
                                    <p:cond delay="0"/>
                                  </p:stCondLst>
                                  <p:childTnLst>
                                    <p:set>
                                      <p:cBhvr>
                                        <p:cTn id="113" dur="1" fill="hold">
                                          <p:stCondLst>
                                            <p:cond delay="0"/>
                                          </p:stCondLst>
                                        </p:cTn>
                                        <p:tgtEl>
                                          <p:spTgt spid="58"/>
                                        </p:tgtEl>
                                        <p:attrNameLst>
                                          <p:attrName>style.visibility</p:attrName>
                                        </p:attrNameLst>
                                      </p:cBhvr>
                                      <p:to>
                                        <p:strVal val="visible"/>
                                      </p:to>
                                    </p:set>
                                    <p:anim calcmode="lin" valueType="num">
                                      <p:cBhvr>
                                        <p:cTn id="114" dur="1000" fill="hold"/>
                                        <p:tgtEl>
                                          <p:spTgt spid="58"/>
                                        </p:tgtEl>
                                        <p:attrNameLst>
                                          <p:attrName>ppt_w</p:attrName>
                                        </p:attrNameLst>
                                      </p:cBhvr>
                                      <p:tavLst>
                                        <p:tav tm="0">
                                          <p:val>
                                            <p:fltVal val="0"/>
                                          </p:val>
                                        </p:tav>
                                        <p:tav tm="100000">
                                          <p:val>
                                            <p:strVal val="#ppt_w"/>
                                          </p:val>
                                        </p:tav>
                                      </p:tavLst>
                                    </p:anim>
                                    <p:anim calcmode="lin" valueType="num">
                                      <p:cBhvr>
                                        <p:cTn id="115" dur="1000" fill="hold"/>
                                        <p:tgtEl>
                                          <p:spTgt spid="58"/>
                                        </p:tgtEl>
                                        <p:attrNameLst>
                                          <p:attrName>ppt_h</p:attrName>
                                        </p:attrNameLst>
                                      </p:cBhvr>
                                      <p:tavLst>
                                        <p:tav tm="0">
                                          <p:val>
                                            <p:fltVal val="0"/>
                                          </p:val>
                                        </p:tav>
                                        <p:tav tm="100000">
                                          <p:val>
                                            <p:strVal val="#ppt_h"/>
                                          </p:val>
                                        </p:tav>
                                      </p:tavLst>
                                    </p:anim>
                                    <p:anim calcmode="lin" valueType="num">
                                      <p:cBhvr>
                                        <p:cTn id="116" dur="1000" fill="hold"/>
                                        <p:tgtEl>
                                          <p:spTgt spid="58"/>
                                        </p:tgtEl>
                                        <p:attrNameLst>
                                          <p:attrName>style.rotation</p:attrName>
                                        </p:attrNameLst>
                                      </p:cBhvr>
                                      <p:tavLst>
                                        <p:tav tm="0">
                                          <p:val>
                                            <p:fltVal val="90"/>
                                          </p:val>
                                        </p:tav>
                                        <p:tav tm="100000">
                                          <p:val>
                                            <p:fltVal val="0"/>
                                          </p:val>
                                        </p:tav>
                                      </p:tavLst>
                                    </p:anim>
                                    <p:animEffect transition="in" filter="fade">
                                      <p:cBhvr>
                                        <p:cTn id="117"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P spid="38916" grpId="0" animBg="1"/>
      <p:bldP spid="24581" grpId="0" animBg="1"/>
      <p:bldP spid="24582" grpId="0" animBg="1"/>
      <p:bldP spid="38923" grpId="0" animBg="1"/>
      <p:bldP spid="38924" grpId="0" animBg="1"/>
      <p:bldP spid="38925" grpId="0" animBg="1"/>
      <p:bldP spid="38926" grpId="0" animBg="1"/>
      <p:bldP spid="38927" grpId="0" animBg="1"/>
      <p:bldP spid="38928" grpId="0" animBg="1"/>
      <p:bldP spid="38929" grpId="0" animBg="1"/>
      <p:bldP spid="38930" grpId="0" animBg="1"/>
      <p:bldP spid="38931" grpId="0" animBg="1"/>
      <p:bldP spid="38934" grpId="0" animBg="1"/>
      <p:bldP spid="38935" grpId="0" animBg="1"/>
      <p:bldP spid="38936" grpId="0" animBg="1"/>
      <p:bldP spid="38937" grpId="0" animBg="1"/>
      <p:bldP spid="38938" grpId="0" animBg="1"/>
      <p:bldP spid="38939" grpId="0" animBg="1"/>
      <p:bldP spid="2" grpId="0" animBg="1"/>
      <p:bldP spid="25" grpId="0" animBg="1"/>
      <p:bldP spid="26" grpId="0" animBg="1"/>
      <p:bldP spid="27" grpId="0" animBg="1"/>
      <p:bldP spid="38933"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idx="1"/>
          </p:nvPr>
        </p:nvSpPr>
        <p:spPr>
          <a:xfrm>
            <a:off x="457200" y="1916832"/>
            <a:ext cx="8229600" cy="4525963"/>
          </a:xfrm>
          <a:solidFill>
            <a:schemeClr val="bg1">
              <a:alpha val="73000"/>
            </a:schemeClr>
          </a:solidFill>
        </p:spPr>
        <p:txBody>
          <a:bodyPr/>
          <a:lstStyle/>
          <a:p>
            <a:pPr marL="341313" indent="-341313" eaLnBrk="1" hangingPunct="1">
              <a:spcBef>
                <a:spcPts val="5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smtClean="0"/>
              <a:t>launched in </a:t>
            </a:r>
            <a:r>
              <a:rPr lang="en-US" sz="2400" b="1" dirty="0" smtClean="0">
                <a:solidFill>
                  <a:srgbClr val="0000FF"/>
                </a:solidFill>
              </a:rPr>
              <a:t>response to calls for action </a:t>
            </a:r>
            <a:r>
              <a:rPr lang="en-US" sz="2400" b="1" dirty="0" smtClean="0"/>
              <a:t>by the </a:t>
            </a:r>
            <a:r>
              <a:rPr lang="en-US" sz="2400" b="1" dirty="0" smtClean="0">
                <a:solidFill>
                  <a:srgbClr val="FF0000"/>
                </a:solidFill>
              </a:rPr>
              <a:t>2002 World Summit on Sustainable Development</a:t>
            </a:r>
            <a:r>
              <a:rPr lang="en-US" sz="2400" b="1" dirty="0" smtClean="0"/>
              <a:t>, </a:t>
            </a:r>
            <a:r>
              <a:rPr lang="en-US" sz="2400" b="1" dirty="0" smtClean="0">
                <a:solidFill>
                  <a:srgbClr val="FF0000"/>
                </a:solidFill>
              </a:rPr>
              <a:t>Earth Observation Summits</a:t>
            </a:r>
            <a:r>
              <a:rPr lang="en-US" sz="2400" b="1" dirty="0" smtClean="0"/>
              <a:t>, and by the </a:t>
            </a:r>
            <a:r>
              <a:rPr lang="en-US" sz="2400" b="1" dirty="0" smtClean="0">
                <a:solidFill>
                  <a:srgbClr val="FF0000"/>
                </a:solidFill>
              </a:rPr>
              <a:t>G8</a:t>
            </a:r>
            <a:r>
              <a:rPr lang="en-US" sz="2400" b="1" dirty="0" smtClean="0"/>
              <a:t> (Group of Eight) leading industrialized countries </a:t>
            </a:r>
          </a:p>
          <a:p>
            <a:pPr marL="341313" indent="-341313" eaLnBrk="1" hangingPunct="1">
              <a:spcBef>
                <a:spcPts val="550"/>
              </a:spcBef>
              <a:buClr>
                <a:srgbClr val="0099CC"/>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smtClean="0">
                <a:solidFill>
                  <a:srgbClr val="0000FF"/>
                </a:solidFill>
              </a:rPr>
              <a:t>voluntary partnership </a:t>
            </a:r>
            <a:r>
              <a:rPr lang="en-US" sz="2400" b="1" dirty="0" smtClean="0"/>
              <a:t>of </a:t>
            </a:r>
            <a:r>
              <a:rPr lang="en-US" sz="2400" b="1" dirty="0" smtClean="0">
                <a:solidFill>
                  <a:srgbClr val="FF0000"/>
                </a:solidFill>
              </a:rPr>
              <a:t>97 governments </a:t>
            </a:r>
            <a:r>
              <a:rPr lang="en-US" sz="2400" b="1" dirty="0" smtClean="0"/>
              <a:t>and </a:t>
            </a:r>
            <a:r>
              <a:rPr lang="en-US" sz="2400" b="1" dirty="0" smtClean="0">
                <a:solidFill>
                  <a:srgbClr val="FF0000"/>
                </a:solidFill>
              </a:rPr>
              <a:t>87 international organizations</a:t>
            </a:r>
          </a:p>
          <a:p>
            <a:pPr marL="341313" indent="-341313" eaLnBrk="1" hangingPunct="1">
              <a:spcBef>
                <a:spcPts val="5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smtClean="0"/>
              <a:t>provides a </a:t>
            </a:r>
            <a:r>
              <a:rPr lang="en-US" sz="2400" b="1" dirty="0" smtClean="0">
                <a:solidFill>
                  <a:srgbClr val="0000FF"/>
                </a:solidFill>
              </a:rPr>
              <a:t>framework</a:t>
            </a:r>
            <a:r>
              <a:rPr lang="en-US" sz="2400" b="1" dirty="0" smtClean="0"/>
              <a:t> within which these partners can </a:t>
            </a:r>
            <a:r>
              <a:rPr lang="en-US" sz="2400" b="1" i="1" dirty="0">
                <a:solidFill>
                  <a:srgbClr val="0000FF"/>
                </a:solidFill>
              </a:rPr>
              <a:t>develop new projects and coordinate their strategies and investments</a:t>
            </a:r>
          </a:p>
          <a:p>
            <a:pPr marL="341313" indent="-341313" eaLnBrk="1" hangingPunct="1">
              <a:spcBef>
                <a:spcPts val="55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b="1" dirty="0" smtClean="0"/>
              <a:t>charged with </a:t>
            </a:r>
            <a:r>
              <a:rPr lang="en-US" sz="2400" b="1" dirty="0" smtClean="0">
                <a:solidFill>
                  <a:srgbClr val="0000FF"/>
                </a:solidFill>
              </a:rPr>
              <a:t>developing GEOSS</a:t>
            </a:r>
          </a:p>
        </p:txBody>
      </p:sp>
      <p:pic>
        <p:nvPicPr>
          <p:cNvPr id="2" name="Immagin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 y="468968"/>
            <a:ext cx="5760720" cy="859699"/>
          </a:xfrm>
          <a:prstGeom prst="rect">
            <a:avLst/>
          </a:prstGeom>
        </p:spPr>
      </p:pic>
      <p:pic>
        <p:nvPicPr>
          <p:cNvPr id="7" name="Immagine 6"/>
          <p:cNvPicPr>
            <a:picLocks noChangeAspect="1"/>
          </p:cNvPicPr>
          <p:nvPr/>
        </p:nvPicPr>
        <p:blipFill rotWithShape="1">
          <a:blip r:embed="rId5"/>
          <a:srcRect l="3163" t="9171" r="3277" b="9127"/>
          <a:stretch/>
        </p:blipFill>
        <p:spPr>
          <a:xfrm>
            <a:off x="457200" y="1916832"/>
            <a:ext cx="8341360" cy="4754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978780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bwMode="auto">
          <a:xfrm>
            <a:off x="4499992" y="0"/>
            <a:ext cx="4644008" cy="1340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38914" name="Rectangle 3"/>
          <p:cNvSpPr>
            <a:spLocks noGrp="1" noChangeArrowheads="1"/>
          </p:cNvSpPr>
          <p:nvPr>
            <p:ph type="title"/>
          </p:nvPr>
        </p:nvSpPr>
        <p:spPr>
          <a:xfrm>
            <a:off x="179512" y="792128"/>
            <a:ext cx="4130040" cy="548640"/>
          </a:xfrm>
        </p:spPr>
        <p:txBody>
          <a:bodyPr/>
          <a:lstStyle/>
          <a:p>
            <a:pPr eaLnBrk="1" hangingPunct="1"/>
            <a:r>
              <a:rPr lang="en-US" sz="4000" dirty="0" smtClean="0"/>
              <a:t>Resources…</a:t>
            </a:r>
          </a:p>
        </p:txBody>
      </p:sp>
      <p:sp>
        <p:nvSpPr>
          <p:cNvPr id="33" name="Rettangolo con singolo angolo ritagliato 32"/>
          <p:cNvSpPr/>
          <p:nvPr/>
        </p:nvSpPr>
        <p:spPr>
          <a:xfrm>
            <a:off x="467544" y="1628800"/>
            <a:ext cx="1378744" cy="702233"/>
          </a:xfrm>
          <a:prstGeom prst="snip1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Data</a:t>
            </a:r>
          </a:p>
        </p:txBody>
      </p:sp>
      <p:sp>
        <p:nvSpPr>
          <p:cNvPr id="69" name="Triangolo isoscele 20"/>
          <p:cNvSpPr>
            <a:spLocks noChangeArrowheads="1"/>
          </p:cNvSpPr>
          <p:nvPr/>
        </p:nvSpPr>
        <p:spPr bwMode="auto">
          <a:xfrm>
            <a:off x="7232650" y="1492885"/>
            <a:ext cx="1909542" cy="4272888"/>
          </a:xfrm>
          <a:prstGeom prst="triangle">
            <a:avLst>
              <a:gd name="adj"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kumimoji="0" lang="en-US" altLang="en-US" sz="1500">
              <a:solidFill>
                <a:srgbClr val="000000"/>
              </a:solidFill>
              <a:latin typeface="Tahoma" panose="020B0604030504040204" pitchFamily="34" charset="0"/>
            </a:endParaRPr>
          </a:p>
        </p:txBody>
      </p:sp>
      <p:pic>
        <p:nvPicPr>
          <p:cNvPr id="7" name="Immagine 6"/>
          <p:cNvPicPr>
            <a:picLocks noChangeAspect="1"/>
          </p:cNvPicPr>
          <p:nvPr/>
        </p:nvPicPr>
        <p:blipFill>
          <a:blip r:embed="rId3"/>
          <a:stretch>
            <a:fillRect/>
          </a:stretch>
        </p:blipFill>
        <p:spPr>
          <a:xfrm>
            <a:off x="6201190" y="-85130"/>
            <a:ext cx="3010596" cy="1147498"/>
          </a:xfrm>
          <a:prstGeom prst="rect">
            <a:avLst/>
          </a:prstGeom>
          <a:scene3d>
            <a:camera prst="perspectiveBelow"/>
            <a:lightRig rig="threePt" dir="t"/>
          </a:scene3d>
        </p:spPr>
      </p:pic>
      <p:pic>
        <p:nvPicPr>
          <p:cNvPr id="5" name="Immagine 4"/>
          <p:cNvPicPr>
            <a:picLocks noChangeAspect="1"/>
          </p:cNvPicPr>
          <p:nvPr/>
        </p:nvPicPr>
        <p:blipFill>
          <a:blip r:embed="rId4"/>
          <a:stretch>
            <a:fillRect/>
          </a:stretch>
        </p:blipFill>
        <p:spPr>
          <a:xfrm>
            <a:off x="-112932" y="2224874"/>
            <a:ext cx="8300353" cy="4207644"/>
          </a:xfrm>
          <a:prstGeom prst="rect">
            <a:avLst/>
          </a:prstGeom>
          <a:scene3d>
            <a:camera prst="perspectiveHeroicExtremeLeftFacing"/>
            <a:lightRig rig="threePt" dir="t"/>
          </a:scene3d>
        </p:spPr>
      </p:pic>
    </p:spTree>
    <p:extLst>
      <p:ext uri="{BB962C8B-B14F-4D97-AF65-F5344CB8AC3E}">
        <p14:creationId xmlns:p14="http://schemas.microsoft.com/office/powerpoint/2010/main" val="332562067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olo isoscele 6"/>
          <p:cNvSpPr/>
          <p:nvPr/>
        </p:nvSpPr>
        <p:spPr bwMode="auto">
          <a:xfrm rot="10431382">
            <a:off x="1371444" y="1577632"/>
            <a:ext cx="4085394" cy="999571"/>
          </a:xfrm>
          <a:prstGeom prst="triangle">
            <a:avLst>
              <a:gd name="adj" fmla="val 3427"/>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2" name="Rettangolo 1"/>
          <p:cNvSpPr/>
          <p:nvPr/>
        </p:nvSpPr>
        <p:spPr bwMode="auto">
          <a:xfrm>
            <a:off x="4499992" y="0"/>
            <a:ext cx="4644008" cy="1340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33" name="Rettangolo con singolo angolo ritagliato 32"/>
          <p:cNvSpPr/>
          <p:nvPr/>
        </p:nvSpPr>
        <p:spPr>
          <a:xfrm>
            <a:off x="467544" y="1628800"/>
            <a:ext cx="1378744" cy="702233"/>
          </a:xfrm>
          <a:prstGeom prst="snip1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Data</a:t>
            </a:r>
          </a:p>
        </p:txBody>
      </p:sp>
      <p:sp>
        <p:nvSpPr>
          <p:cNvPr id="34" name="Text Box 33"/>
          <p:cNvSpPr txBox="1">
            <a:spLocks noChangeArrowheads="1"/>
          </p:cNvSpPr>
          <p:nvPr/>
        </p:nvSpPr>
        <p:spPr bwMode="auto">
          <a:xfrm>
            <a:off x="448123" y="2712674"/>
            <a:ext cx="2390700" cy="723275"/>
          </a:xfrm>
          <a:prstGeom prst="rect">
            <a:avLst/>
          </a:prstGeom>
          <a:noFill/>
          <a:ln w="19050" algn="ctr">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rPr>
              <a:t>Model</a:t>
            </a:r>
            <a:endParaRPr lang="en-US" sz="3200" b="1" dirty="0">
              <a:solidFill>
                <a:srgbClr val="000000"/>
              </a:solidFill>
            </a:endParaRPr>
          </a:p>
        </p:txBody>
      </p:sp>
      <p:pic>
        <p:nvPicPr>
          <p:cNvPr id="52" name="Immagine 51"/>
          <p:cNvPicPr>
            <a:picLocks noChangeAspect="1"/>
          </p:cNvPicPr>
          <p:nvPr/>
        </p:nvPicPr>
        <p:blipFill>
          <a:blip r:embed="rId3"/>
          <a:stretch>
            <a:fillRect/>
          </a:stretch>
        </p:blipFill>
        <p:spPr>
          <a:xfrm>
            <a:off x="6201190" y="-85130"/>
            <a:ext cx="3010596" cy="1147498"/>
          </a:xfrm>
          <a:prstGeom prst="rect">
            <a:avLst/>
          </a:prstGeom>
          <a:scene3d>
            <a:camera prst="perspectiveBelow"/>
            <a:lightRig rig="threePt" dir="t"/>
          </a:scene3d>
        </p:spPr>
      </p:pic>
      <p:sp>
        <p:nvSpPr>
          <p:cNvPr id="55" name="Rectangle 3"/>
          <p:cNvSpPr txBox="1">
            <a:spLocks noChangeArrowheads="1"/>
          </p:cNvSpPr>
          <p:nvPr/>
        </p:nvSpPr>
        <p:spPr bwMode="auto">
          <a:xfrm>
            <a:off x="179512" y="792128"/>
            <a:ext cx="4130040" cy="548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b="1">
                <a:solidFill>
                  <a:srgbClr val="005FAA"/>
                </a:solidFill>
                <a:latin typeface="+mj-lt"/>
                <a:ea typeface="+mj-ea"/>
                <a:cs typeface="+mj-cs"/>
              </a:defRPr>
            </a:lvl1pPr>
            <a:lvl2pPr algn="l" rtl="0" fontAlgn="base">
              <a:spcBef>
                <a:spcPct val="0"/>
              </a:spcBef>
              <a:spcAft>
                <a:spcPct val="0"/>
              </a:spcAft>
              <a:defRPr sz="2800" b="1">
                <a:solidFill>
                  <a:srgbClr val="005FAA"/>
                </a:solidFill>
                <a:latin typeface="Arial" charset="0"/>
                <a:cs typeface="Arial" charset="0"/>
              </a:defRPr>
            </a:lvl2pPr>
            <a:lvl3pPr algn="l" rtl="0" fontAlgn="base">
              <a:spcBef>
                <a:spcPct val="0"/>
              </a:spcBef>
              <a:spcAft>
                <a:spcPct val="0"/>
              </a:spcAft>
              <a:defRPr sz="2800" b="1">
                <a:solidFill>
                  <a:srgbClr val="005FAA"/>
                </a:solidFill>
                <a:latin typeface="Arial" charset="0"/>
                <a:cs typeface="Arial" charset="0"/>
              </a:defRPr>
            </a:lvl3pPr>
            <a:lvl4pPr algn="l" rtl="0" fontAlgn="base">
              <a:spcBef>
                <a:spcPct val="0"/>
              </a:spcBef>
              <a:spcAft>
                <a:spcPct val="0"/>
              </a:spcAft>
              <a:defRPr sz="2800" b="1">
                <a:solidFill>
                  <a:srgbClr val="005FAA"/>
                </a:solidFill>
                <a:latin typeface="Arial" charset="0"/>
                <a:cs typeface="Arial" charset="0"/>
              </a:defRPr>
            </a:lvl4pPr>
            <a:lvl5pPr algn="l" rtl="0" fontAlgn="base">
              <a:spcBef>
                <a:spcPct val="0"/>
              </a:spcBef>
              <a:spcAft>
                <a:spcPct val="0"/>
              </a:spcAft>
              <a:defRPr sz="2800" b="1">
                <a:solidFill>
                  <a:srgbClr val="005FAA"/>
                </a:solidFill>
                <a:latin typeface="Arial" charset="0"/>
                <a:cs typeface="Arial" charset="0"/>
              </a:defRPr>
            </a:lvl5pPr>
            <a:lvl6pPr marL="457200" algn="l" rtl="0" fontAlgn="base">
              <a:spcBef>
                <a:spcPct val="0"/>
              </a:spcBef>
              <a:spcAft>
                <a:spcPct val="0"/>
              </a:spcAft>
              <a:defRPr sz="2800" b="1">
                <a:solidFill>
                  <a:srgbClr val="005FAA"/>
                </a:solidFill>
                <a:latin typeface="Arial" charset="0"/>
                <a:cs typeface="Arial" charset="0"/>
              </a:defRPr>
            </a:lvl6pPr>
            <a:lvl7pPr marL="914400" algn="l" rtl="0" fontAlgn="base">
              <a:spcBef>
                <a:spcPct val="0"/>
              </a:spcBef>
              <a:spcAft>
                <a:spcPct val="0"/>
              </a:spcAft>
              <a:defRPr sz="2800" b="1">
                <a:solidFill>
                  <a:srgbClr val="005FAA"/>
                </a:solidFill>
                <a:latin typeface="Arial" charset="0"/>
                <a:cs typeface="Arial" charset="0"/>
              </a:defRPr>
            </a:lvl7pPr>
            <a:lvl8pPr marL="1371600" algn="l" rtl="0" fontAlgn="base">
              <a:spcBef>
                <a:spcPct val="0"/>
              </a:spcBef>
              <a:spcAft>
                <a:spcPct val="0"/>
              </a:spcAft>
              <a:defRPr sz="2800" b="1">
                <a:solidFill>
                  <a:srgbClr val="005FAA"/>
                </a:solidFill>
                <a:latin typeface="Arial" charset="0"/>
                <a:cs typeface="Arial" charset="0"/>
              </a:defRPr>
            </a:lvl8pPr>
            <a:lvl9pPr marL="1828800" algn="l" rtl="0" fontAlgn="base">
              <a:spcBef>
                <a:spcPct val="0"/>
              </a:spcBef>
              <a:spcAft>
                <a:spcPct val="0"/>
              </a:spcAft>
              <a:defRPr sz="2800" b="1">
                <a:solidFill>
                  <a:srgbClr val="005FAA"/>
                </a:solidFill>
                <a:latin typeface="Arial" charset="0"/>
                <a:cs typeface="Arial" charset="0"/>
              </a:defRPr>
            </a:lvl9pPr>
          </a:lstStyle>
          <a:p>
            <a:r>
              <a:rPr lang="en-US" sz="4000" kern="0" smtClean="0"/>
              <a:t>Resources…</a:t>
            </a:r>
            <a:endParaRPr lang="en-US" sz="4000" kern="0" dirty="0" smtClean="0"/>
          </a:p>
        </p:txBody>
      </p:sp>
      <p:grpSp>
        <p:nvGrpSpPr>
          <p:cNvPr id="4" name="Gruppo 3"/>
          <p:cNvGrpSpPr/>
          <p:nvPr/>
        </p:nvGrpSpPr>
        <p:grpSpPr>
          <a:xfrm>
            <a:off x="4989042" y="792128"/>
            <a:ext cx="2758919" cy="1711791"/>
            <a:chOff x="4989042" y="792128"/>
            <a:chExt cx="2758919" cy="1711791"/>
          </a:xfrm>
        </p:grpSpPr>
        <p:sp>
          <p:nvSpPr>
            <p:cNvPr id="10" name="Rettangolo 9"/>
            <p:cNvSpPr/>
            <p:nvPr/>
          </p:nvSpPr>
          <p:spPr bwMode="auto">
            <a:xfrm>
              <a:off x="5075309" y="792128"/>
              <a:ext cx="2672652" cy="1711791"/>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pic>
          <p:nvPicPr>
            <p:cNvPr id="13" name="Immagine 12"/>
            <p:cNvPicPr>
              <a:picLocks noChangeAspect="1"/>
            </p:cNvPicPr>
            <p:nvPr/>
          </p:nvPicPr>
          <p:blipFill>
            <a:blip r:embed="rId4"/>
            <a:stretch>
              <a:fillRect/>
            </a:stretch>
          </p:blipFill>
          <p:spPr>
            <a:xfrm>
              <a:off x="4989042" y="954546"/>
              <a:ext cx="2697638" cy="1367496"/>
            </a:xfrm>
            <a:prstGeom prst="rect">
              <a:avLst/>
            </a:prstGeom>
          </p:spPr>
        </p:pic>
      </p:grpSp>
      <p:pic>
        <p:nvPicPr>
          <p:cNvPr id="5" name="Immagine 4"/>
          <p:cNvPicPr>
            <a:picLocks noChangeAspect="1"/>
          </p:cNvPicPr>
          <p:nvPr/>
        </p:nvPicPr>
        <p:blipFill>
          <a:blip r:embed="rId5"/>
          <a:stretch>
            <a:fillRect/>
          </a:stretch>
        </p:blipFill>
        <p:spPr>
          <a:xfrm>
            <a:off x="2488312" y="3296047"/>
            <a:ext cx="5383235" cy="6870787"/>
          </a:xfrm>
          <a:prstGeom prst="rect">
            <a:avLst/>
          </a:prstGeom>
          <a:scene3d>
            <a:camera prst="perspectiveHeroicExtremeLeftFacing"/>
            <a:lightRig rig="threePt" dir="t"/>
          </a:scene3d>
        </p:spPr>
      </p:pic>
    </p:spTree>
    <p:extLst>
      <p:ext uri="{BB962C8B-B14F-4D97-AF65-F5344CB8AC3E}">
        <p14:creationId xmlns:p14="http://schemas.microsoft.com/office/powerpoint/2010/main" val="3552505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riangolo isoscele 58"/>
          <p:cNvSpPr/>
          <p:nvPr/>
        </p:nvSpPr>
        <p:spPr bwMode="auto">
          <a:xfrm rot="10431382">
            <a:off x="2059121" y="3029809"/>
            <a:ext cx="4085394" cy="999571"/>
          </a:xfrm>
          <a:prstGeom prst="triangle">
            <a:avLst>
              <a:gd name="adj" fmla="val 2590"/>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2" name="Rettangolo 1"/>
          <p:cNvSpPr/>
          <p:nvPr/>
        </p:nvSpPr>
        <p:spPr bwMode="auto">
          <a:xfrm>
            <a:off x="4499992" y="0"/>
            <a:ext cx="4644008" cy="1340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38" name="Rettangolo 37"/>
          <p:cNvSpPr/>
          <p:nvPr/>
        </p:nvSpPr>
        <p:spPr>
          <a:xfrm>
            <a:off x="0" y="5367156"/>
            <a:ext cx="9144000" cy="1518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Line 21"/>
          <p:cNvSpPr>
            <a:spLocks noChangeShapeType="1"/>
          </p:cNvSpPr>
          <p:nvPr/>
        </p:nvSpPr>
        <p:spPr bwMode="auto">
          <a:xfrm flipV="1">
            <a:off x="751932" y="4487955"/>
            <a:ext cx="1584867" cy="37163"/>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square" tIns="137160" bIns="91440" anchor="ctr" anchorCtr="1">
            <a:spAutoFit/>
          </a:bodyPr>
          <a:lstStyle/>
          <a:p>
            <a:endParaRPr lang="en-US">
              <a:solidFill>
                <a:prstClr val="black"/>
              </a:solidFill>
            </a:endParaRPr>
          </a:p>
        </p:txBody>
      </p:sp>
      <p:sp>
        <p:nvSpPr>
          <p:cNvPr id="5" name="CasellaDiTesto 4"/>
          <p:cNvSpPr txBox="1"/>
          <p:nvPr/>
        </p:nvSpPr>
        <p:spPr>
          <a:xfrm>
            <a:off x="419942" y="3752433"/>
            <a:ext cx="3235181" cy="584775"/>
          </a:xfrm>
          <a:prstGeom prst="rect">
            <a:avLst/>
          </a:prstGeom>
          <a:noFill/>
        </p:spPr>
        <p:txBody>
          <a:bodyPr wrap="none" rtlCol="0">
            <a:spAutoFit/>
          </a:bodyPr>
          <a:lstStyle/>
          <a:p>
            <a:r>
              <a:rPr lang="en-US" sz="3200" dirty="0">
                <a:solidFill>
                  <a:srgbClr val="000000"/>
                </a:solidFill>
              </a:rPr>
              <a:t>Link </a:t>
            </a:r>
            <a:r>
              <a:rPr lang="en-US" sz="3200" dirty="0" smtClean="0">
                <a:solidFill>
                  <a:srgbClr val="000000"/>
                </a:solidFill>
              </a:rPr>
              <a:t>(Integration)</a:t>
            </a:r>
            <a:endParaRPr lang="en-US" sz="3200" dirty="0">
              <a:solidFill>
                <a:srgbClr val="000000"/>
              </a:solidFill>
            </a:endParaRPr>
          </a:p>
        </p:txBody>
      </p:sp>
      <p:sp>
        <p:nvSpPr>
          <p:cNvPr id="44" name="CasellaDiTesto 43"/>
          <p:cNvSpPr txBox="1"/>
          <p:nvPr/>
        </p:nvSpPr>
        <p:spPr>
          <a:xfrm>
            <a:off x="1935485" y="4898843"/>
            <a:ext cx="3100604" cy="1569660"/>
          </a:xfrm>
          <a:prstGeom prst="rect">
            <a:avLst/>
          </a:prstGeom>
          <a:noFill/>
          <a:scene3d>
            <a:camera prst="perspectiveHeroicExtremeRightFacing"/>
            <a:lightRig rig="threePt" dir="t"/>
          </a:scene3d>
        </p:spPr>
        <p:txBody>
          <a:bodyPr wrap="square" rtlCol="0">
            <a:spAutoFit/>
          </a:bodyPr>
          <a:lstStyle/>
          <a:p>
            <a:r>
              <a:rPr lang="en-US" sz="3200" dirty="0">
                <a:solidFill>
                  <a:srgbClr val="000000"/>
                </a:solidFill>
              </a:rPr>
              <a:t>Knowledge Bases (ontologies)</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50" y="4946060"/>
            <a:ext cx="1146423" cy="1141328"/>
          </a:xfrm>
          <a:prstGeom prst="rect">
            <a:avLst/>
          </a:prstGeom>
          <a:scene3d>
            <a:camera prst="perspectiveHeroicExtremeRightFacing"/>
            <a:lightRig rig="threePt" dir="t"/>
          </a:scene3d>
        </p:spPr>
      </p:pic>
      <p:sp>
        <p:nvSpPr>
          <p:cNvPr id="51" name="Triangolo isoscele 50"/>
          <p:cNvSpPr/>
          <p:nvPr/>
        </p:nvSpPr>
        <p:spPr bwMode="auto">
          <a:xfrm rot="10431382">
            <a:off x="1371444" y="1577632"/>
            <a:ext cx="4085394" cy="999571"/>
          </a:xfrm>
          <a:prstGeom prst="triangle">
            <a:avLst>
              <a:gd name="adj" fmla="val 3427"/>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53" name="Rettangolo con singolo angolo ritagliato 52"/>
          <p:cNvSpPr/>
          <p:nvPr/>
        </p:nvSpPr>
        <p:spPr>
          <a:xfrm>
            <a:off x="467544" y="1628800"/>
            <a:ext cx="1378744" cy="702233"/>
          </a:xfrm>
          <a:prstGeom prst="snip1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Data</a:t>
            </a:r>
          </a:p>
        </p:txBody>
      </p:sp>
      <p:pic>
        <p:nvPicPr>
          <p:cNvPr id="55" name="Immagine 54"/>
          <p:cNvPicPr>
            <a:picLocks noChangeAspect="1"/>
          </p:cNvPicPr>
          <p:nvPr/>
        </p:nvPicPr>
        <p:blipFill>
          <a:blip r:embed="rId4"/>
          <a:stretch>
            <a:fillRect/>
          </a:stretch>
        </p:blipFill>
        <p:spPr>
          <a:xfrm>
            <a:off x="6201190" y="-85130"/>
            <a:ext cx="3010596" cy="1147498"/>
          </a:xfrm>
          <a:prstGeom prst="rect">
            <a:avLst/>
          </a:prstGeom>
          <a:scene3d>
            <a:camera prst="perspectiveBelow"/>
            <a:lightRig rig="threePt" dir="t"/>
          </a:scene3d>
        </p:spPr>
      </p:pic>
      <p:pic>
        <p:nvPicPr>
          <p:cNvPr id="60" name="Immagine 5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21333" y1="83111" x2="88000" y2="71111"/>
                        <a14:foregroundMark x1="88000" y1="71111" x2="84000" y2="85778"/>
                        <a14:foregroundMark x1="84000" y1="88000" x2="18222" y2="96000"/>
                        <a14:foregroundMark x1="18222" y1="96000" x2="17333" y2="88444"/>
                        <a14:foregroundMark x1="16889" y1="88444" x2="23111" y2="81778"/>
                        <a14:foregroundMark x1="56444" y1="14667" x2="75556" y2="12889"/>
                        <a14:foregroundMark x1="75556" y1="12889" x2="76444" y2="28000"/>
                        <a14:foregroundMark x1="76444" y1="28000" x2="59111" y2="30667"/>
                        <a14:foregroundMark x1="59111" y1="30667" x2="57333" y2="12000"/>
                      </a14:backgroundRemoval>
                    </a14:imgEffect>
                  </a14:imgLayer>
                </a14:imgProps>
              </a:ext>
              <a:ext uri="{28A0092B-C50C-407E-A947-70E740481C1C}">
                <a14:useLocalDpi xmlns:a14="http://schemas.microsoft.com/office/drawing/2010/main" val="0"/>
              </a:ext>
            </a:extLst>
          </a:blip>
          <a:stretch>
            <a:fillRect/>
          </a:stretch>
        </p:blipFill>
        <p:spPr>
          <a:xfrm>
            <a:off x="5030420" y="4789318"/>
            <a:ext cx="882700" cy="1032858"/>
          </a:xfrm>
          <a:prstGeom prst="rect">
            <a:avLst/>
          </a:prstGeom>
          <a:scene3d>
            <a:camera prst="perspectiveHeroicExtremeLeftFacing"/>
            <a:lightRig rig="threePt" dir="t"/>
          </a:scene3d>
        </p:spPr>
      </p:pic>
      <p:sp>
        <p:nvSpPr>
          <p:cNvPr id="61" name="CasellaDiTesto 60"/>
          <p:cNvSpPr txBox="1"/>
          <p:nvPr/>
        </p:nvSpPr>
        <p:spPr>
          <a:xfrm>
            <a:off x="4389121" y="5822177"/>
            <a:ext cx="2598656" cy="1077218"/>
          </a:xfrm>
          <a:prstGeom prst="rect">
            <a:avLst/>
          </a:prstGeom>
          <a:noFill/>
          <a:scene3d>
            <a:camera prst="perspectiveHeroicExtremeLeftFacing"/>
            <a:lightRig rig="threePt" dir="t"/>
          </a:scene3d>
        </p:spPr>
        <p:txBody>
          <a:bodyPr wrap="square" rtlCol="0">
            <a:spAutoFit/>
          </a:bodyPr>
          <a:lstStyle/>
          <a:p>
            <a:r>
              <a:rPr lang="en-US" sz="3200" dirty="0" smtClean="0">
                <a:solidFill>
                  <a:srgbClr val="000000"/>
                </a:solidFill>
              </a:rPr>
              <a:t>Semantic services</a:t>
            </a:r>
            <a:endParaRPr lang="en-US" sz="3200" dirty="0">
              <a:solidFill>
                <a:srgbClr val="000000"/>
              </a:solidFill>
            </a:endParaRPr>
          </a:p>
        </p:txBody>
      </p:sp>
      <p:pic>
        <p:nvPicPr>
          <p:cNvPr id="62" name="Immagine 64" descr="puzzle.jpg"/>
          <p:cNvPicPr>
            <a:picLocks noChangeAspect="1"/>
          </p:cNvPicPr>
          <p:nvPr/>
        </p:nvPicPr>
        <p:blipFill>
          <a:blip r:embed="rId7" cstate="print">
            <a:clrChange>
              <a:clrFrom>
                <a:srgbClr val="FEFEFE"/>
              </a:clrFrom>
              <a:clrTo>
                <a:srgbClr val="FEFEFE">
                  <a:alpha val="0"/>
                </a:srgbClr>
              </a:clrTo>
            </a:clrChange>
          </a:blip>
          <a:srcRect/>
          <a:stretch>
            <a:fillRect/>
          </a:stretch>
        </p:blipFill>
        <p:spPr bwMode="auto">
          <a:xfrm>
            <a:off x="6480719" y="4529125"/>
            <a:ext cx="1560660" cy="1560660"/>
          </a:xfrm>
          <a:prstGeom prst="rect">
            <a:avLst/>
          </a:prstGeom>
          <a:noFill/>
          <a:ln w="9525">
            <a:noFill/>
            <a:miter lim="800000"/>
            <a:headEnd/>
            <a:tailEnd/>
          </a:ln>
          <a:scene3d>
            <a:camera prst="perspectiveHeroicExtremeLeftFacing"/>
            <a:lightRig rig="threePt" dir="t"/>
          </a:scene3d>
        </p:spPr>
      </p:pic>
      <p:sp>
        <p:nvSpPr>
          <p:cNvPr id="63" name="CasellaDiTesto 62"/>
          <p:cNvSpPr txBox="1"/>
          <p:nvPr/>
        </p:nvSpPr>
        <p:spPr>
          <a:xfrm>
            <a:off x="6272258" y="6087388"/>
            <a:ext cx="2648222" cy="584775"/>
          </a:xfrm>
          <a:prstGeom prst="rect">
            <a:avLst/>
          </a:prstGeom>
          <a:noFill/>
          <a:scene3d>
            <a:camera prst="perspectiveHeroicExtremeLeftFacing"/>
            <a:lightRig rig="threePt" dir="t"/>
          </a:scene3d>
        </p:spPr>
        <p:txBody>
          <a:bodyPr wrap="square" rtlCol="0">
            <a:spAutoFit/>
          </a:bodyPr>
          <a:lstStyle/>
          <a:p>
            <a:r>
              <a:rPr lang="en-US" sz="3200" dirty="0" smtClean="0">
                <a:solidFill>
                  <a:srgbClr val="000000"/>
                </a:solidFill>
              </a:rPr>
              <a:t>Brokers</a:t>
            </a:r>
            <a:endParaRPr lang="en-US" sz="3200" dirty="0">
              <a:solidFill>
                <a:srgbClr val="000000"/>
              </a:solidFill>
            </a:endParaRPr>
          </a:p>
        </p:txBody>
      </p:sp>
      <p:pic>
        <p:nvPicPr>
          <p:cNvPr id="7" name="Immagine 6"/>
          <p:cNvPicPr>
            <a:picLocks noChangeAspect="1"/>
          </p:cNvPicPr>
          <p:nvPr/>
        </p:nvPicPr>
        <p:blipFill>
          <a:blip r:embed="rId8"/>
          <a:stretch>
            <a:fillRect/>
          </a:stretch>
        </p:blipFill>
        <p:spPr>
          <a:xfrm>
            <a:off x="7495297" y="2917313"/>
            <a:ext cx="1171183" cy="1033974"/>
          </a:xfrm>
          <a:prstGeom prst="rect">
            <a:avLst/>
          </a:prstGeom>
        </p:spPr>
      </p:pic>
      <p:sp>
        <p:nvSpPr>
          <p:cNvPr id="66" name="Text Box 33"/>
          <p:cNvSpPr txBox="1">
            <a:spLocks noChangeArrowheads="1"/>
          </p:cNvSpPr>
          <p:nvPr/>
        </p:nvSpPr>
        <p:spPr bwMode="auto">
          <a:xfrm>
            <a:off x="448123" y="2712674"/>
            <a:ext cx="2390700" cy="723275"/>
          </a:xfrm>
          <a:prstGeom prst="rect">
            <a:avLst/>
          </a:prstGeom>
          <a:solidFill>
            <a:schemeClr val="bg1"/>
          </a:solidFill>
          <a:ln w="19050" algn="ctr">
            <a:solidFill>
              <a:srgbClr val="0070C0"/>
            </a:solidFill>
            <a:miter lim="800000"/>
            <a:headEnd/>
            <a:tailEnd/>
          </a:ln>
          <a:extLst/>
        </p:spPr>
        <p:txBody>
          <a:bodyPr wrap="squar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rPr>
              <a:t>Model</a:t>
            </a:r>
            <a:endParaRPr lang="en-US" sz="3200" b="1" dirty="0">
              <a:solidFill>
                <a:srgbClr val="000000"/>
              </a:solidFill>
            </a:endParaRPr>
          </a:p>
        </p:txBody>
      </p:sp>
      <p:pic>
        <p:nvPicPr>
          <p:cNvPr id="67" name="Immagine 4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7823011" y="3451505"/>
            <a:ext cx="553609" cy="2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Rectangle 3"/>
          <p:cNvSpPr>
            <a:spLocks noGrp="1" noChangeArrowheads="1"/>
          </p:cNvSpPr>
          <p:nvPr>
            <p:ph type="title"/>
          </p:nvPr>
        </p:nvSpPr>
        <p:spPr>
          <a:xfrm>
            <a:off x="179512" y="792128"/>
            <a:ext cx="4130040" cy="548640"/>
          </a:xfrm>
        </p:spPr>
        <p:txBody>
          <a:bodyPr/>
          <a:lstStyle/>
          <a:p>
            <a:pPr eaLnBrk="1" hangingPunct="1"/>
            <a:r>
              <a:rPr lang="en-US" sz="4000" dirty="0" smtClean="0"/>
              <a:t>Resources…</a:t>
            </a:r>
          </a:p>
        </p:txBody>
      </p:sp>
      <p:grpSp>
        <p:nvGrpSpPr>
          <p:cNvPr id="33" name="Gruppo 32"/>
          <p:cNvGrpSpPr/>
          <p:nvPr/>
        </p:nvGrpSpPr>
        <p:grpSpPr>
          <a:xfrm>
            <a:off x="4989042" y="792128"/>
            <a:ext cx="2758919" cy="1711791"/>
            <a:chOff x="4989042" y="792128"/>
            <a:chExt cx="2758919" cy="1711791"/>
          </a:xfrm>
        </p:grpSpPr>
        <p:sp>
          <p:nvSpPr>
            <p:cNvPr id="34" name="Rettangolo 33"/>
            <p:cNvSpPr/>
            <p:nvPr/>
          </p:nvSpPr>
          <p:spPr bwMode="auto">
            <a:xfrm>
              <a:off x="5075309" y="792128"/>
              <a:ext cx="2672652" cy="1711791"/>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pic>
          <p:nvPicPr>
            <p:cNvPr id="36" name="Immagine 35"/>
            <p:cNvPicPr>
              <a:picLocks noChangeAspect="1"/>
            </p:cNvPicPr>
            <p:nvPr/>
          </p:nvPicPr>
          <p:blipFill>
            <a:blip r:embed="rId10"/>
            <a:stretch>
              <a:fillRect/>
            </a:stretch>
          </p:blipFill>
          <p:spPr>
            <a:xfrm>
              <a:off x="4989042" y="954546"/>
              <a:ext cx="2697638" cy="1367496"/>
            </a:xfrm>
            <a:prstGeom prst="rect">
              <a:avLst/>
            </a:prstGeom>
          </p:spPr>
        </p:pic>
      </p:grpSp>
      <p:pic>
        <p:nvPicPr>
          <p:cNvPr id="8" name="Immagine 7"/>
          <p:cNvPicPr>
            <a:picLocks noChangeAspect="1"/>
          </p:cNvPicPr>
          <p:nvPr/>
        </p:nvPicPr>
        <p:blipFill>
          <a:blip r:embed="rId11"/>
          <a:stretch>
            <a:fillRect/>
          </a:stretch>
        </p:blipFill>
        <p:spPr>
          <a:xfrm>
            <a:off x="5075309" y="2632190"/>
            <a:ext cx="2383301" cy="1495709"/>
          </a:xfrm>
          <a:prstGeom prst="rect">
            <a:avLst/>
          </a:prstGeom>
        </p:spPr>
      </p:pic>
      <p:pic>
        <p:nvPicPr>
          <p:cNvPr id="37" name="Immagine 36"/>
          <p:cNvPicPr>
            <a:picLocks noChangeAspect="1"/>
          </p:cNvPicPr>
          <p:nvPr/>
        </p:nvPicPr>
        <p:blipFill>
          <a:blip r:embed="rId8">
            <a:duotone>
              <a:schemeClr val="accent6">
                <a:shade val="45000"/>
                <a:satMod val="135000"/>
              </a:schemeClr>
              <a:prstClr val="white"/>
            </a:duotone>
          </a:blip>
          <a:stretch>
            <a:fillRect/>
          </a:stretch>
        </p:blipFill>
        <p:spPr>
          <a:xfrm>
            <a:off x="7870549" y="1314418"/>
            <a:ext cx="1171183" cy="1033974"/>
          </a:xfrm>
          <a:prstGeom prst="rect">
            <a:avLst/>
          </a:prstGeom>
        </p:spPr>
      </p:pic>
      <p:pic>
        <p:nvPicPr>
          <p:cNvPr id="39" name="Immagine 4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8198263" y="1848610"/>
            <a:ext cx="553609" cy="2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31791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p:bldP spid="44" grpId="0"/>
      <p:bldP spid="61"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riangolo isoscele 14"/>
          <p:cNvSpPr/>
          <p:nvPr/>
        </p:nvSpPr>
        <p:spPr bwMode="auto">
          <a:xfrm rot="16586361">
            <a:off x="2742442" y="4243774"/>
            <a:ext cx="1108361" cy="2025858"/>
          </a:xfrm>
          <a:prstGeom prst="triangle">
            <a:avLst>
              <a:gd name="adj" fmla="val 100000"/>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2" name="Rettangolo 1"/>
          <p:cNvSpPr/>
          <p:nvPr/>
        </p:nvSpPr>
        <p:spPr bwMode="auto">
          <a:xfrm>
            <a:off x="4499992" y="0"/>
            <a:ext cx="4644008" cy="1340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23" name="Triangolo isoscele 22"/>
          <p:cNvSpPr/>
          <p:nvPr/>
        </p:nvSpPr>
        <p:spPr bwMode="auto">
          <a:xfrm rot="10431382">
            <a:off x="2059121" y="3029809"/>
            <a:ext cx="4085394" cy="999571"/>
          </a:xfrm>
          <a:prstGeom prst="triangle">
            <a:avLst>
              <a:gd name="adj" fmla="val 2590"/>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25" name="Rettangolo 24"/>
          <p:cNvSpPr/>
          <p:nvPr/>
        </p:nvSpPr>
        <p:spPr bwMode="auto">
          <a:xfrm>
            <a:off x="4499992" y="0"/>
            <a:ext cx="4644008" cy="1340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31" name="Triangolo isoscele 30"/>
          <p:cNvSpPr/>
          <p:nvPr/>
        </p:nvSpPr>
        <p:spPr bwMode="auto">
          <a:xfrm rot="10431382">
            <a:off x="1371444" y="1577632"/>
            <a:ext cx="4085394" cy="999571"/>
          </a:xfrm>
          <a:prstGeom prst="triangle">
            <a:avLst>
              <a:gd name="adj" fmla="val 3427"/>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sp>
        <p:nvSpPr>
          <p:cNvPr id="37" name="Rettangolo con singolo angolo ritagliato 36"/>
          <p:cNvSpPr/>
          <p:nvPr/>
        </p:nvSpPr>
        <p:spPr>
          <a:xfrm>
            <a:off x="467544" y="1628800"/>
            <a:ext cx="1378744" cy="702233"/>
          </a:xfrm>
          <a:prstGeom prst="snip1Rect">
            <a:avLst/>
          </a:prstGeom>
          <a:solidFill>
            <a:srgbClr val="6699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rPr>
              <a:t>Data</a:t>
            </a:r>
          </a:p>
        </p:txBody>
      </p:sp>
      <p:pic>
        <p:nvPicPr>
          <p:cNvPr id="45" name="Immagine 44"/>
          <p:cNvPicPr>
            <a:picLocks noChangeAspect="1"/>
          </p:cNvPicPr>
          <p:nvPr/>
        </p:nvPicPr>
        <p:blipFill>
          <a:blip r:embed="rId3"/>
          <a:stretch>
            <a:fillRect/>
          </a:stretch>
        </p:blipFill>
        <p:spPr>
          <a:xfrm>
            <a:off x="6201190" y="-85130"/>
            <a:ext cx="3010596" cy="1147498"/>
          </a:xfrm>
          <a:prstGeom prst="rect">
            <a:avLst/>
          </a:prstGeom>
          <a:scene3d>
            <a:camera prst="perspectiveBelow"/>
            <a:lightRig rig="threePt" dir="t"/>
          </a:scene3d>
        </p:spPr>
      </p:pic>
      <p:pic>
        <p:nvPicPr>
          <p:cNvPr id="62" name="Immagine 61"/>
          <p:cNvPicPr>
            <a:picLocks noChangeAspect="1"/>
          </p:cNvPicPr>
          <p:nvPr/>
        </p:nvPicPr>
        <p:blipFill>
          <a:blip r:embed="rId4"/>
          <a:stretch>
            <a:fillRect/>
          </a:stretch>
        </p:blipFill>
        <p:spPr>
          <a:xfrm>
            <a:off x="7495297" y="2917313"/>
            <a:ext cx="1171183" cy="1033974"/>
          </a:xfrm>
          <a:prstGeom prst="rect">
            <a:avLst/>
          </a:prstGeom>
        </p:spPr>
      </p:pic>
      <p:pic>
        <p:nvPicPr>
          <p:cNvPr id="63" name="Immagine 62"/>
          <p:cNvPicPr>
            <a:picLocks noChangeAspect="1"/>
          </p:cNvPicPr>
          <p:nvPr/>
        </p:nvPicPr>
        <p:blipFill>
          <a:blip r:embed="rId4"/>
          <a:stretch>
            <a:fillRect/>
          </a:stretch>
        </p:blipFill>
        <p:spPr>
          <a:xfrm>
            <a:off x="7791029" y="4860295"/>
            <a:ext cx="1171183" cy="1033974"/>
          </a:xfrm>
          <a:prstGeom prst="rect">
            <a:avLst/>
          </a:prstGeom>
        </p:spPr>
      </p:pic>
      <p:sp>
        <p:nvSpPr>
          <p:cNvPr id="64" name="Text Box 33"/>
          <p:cNvSpPr txBox="1">
            <a:spLocks noChangeArrowheads="1"/>
          </p:cNvSpPr>
          <p:nvPr/>
        </p:nvSpPr>
        <p:spPr bwMode="auto">
          <a:xfrm>
            <a:off x="448123" y="2712674"/>
            <a:ext cx="2390700" cy="723275"/>
          </a:xfrm>
          <a:prstGeom prst="rect">
            <a:avLst/>
          </a:prstGeom>
          <a:solidFill>
            <a:schemeClr val="bg1"/>
          </a:solidFill>
          <a:ln w="19050" algn="ctr">
            <a:solidFill>
              <a:srgbClr val="0070C0"/>
            </a:solidFill>
            <a:miter lim="800000"/>
            <a:headEnd/>
            <a:tailEnd/>
          </a:ln>
          <a:extLst/>
        </p:spPr>
        <p:txBody>
          <a:bodyPr wrap="square" tIns="137160" bIns="91440" anchor="ctr" anchorCtr="1">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rPr>
              <a:t>Model</a:t>
            </a:r>
            <a:endParaRPr lang="en-US" sz="3200" b="1" dirty="0">
              <a:solidFill>
                <a:srgbClr val="000000"/>
              </a:solidFill>
            </a:endParaRPr>
          </a:p>
        </p:txBody>
      </p:sp>
      <p:sp>
        <p:nvSpPr>
          <p:cNvPr id="65" name="Line 21"/>
          <p:cNvSpPr>
            <a:spLocks noChangeShapeType="1"/>
          </p:cNvSpPr>
          <p:nvPr/>
        </p:nvSpPr>
        <p:spPr bwMode="auto">
          <a:xfrm flipV="1">
            <a:off x="751932" y="4447315"/>
            <a:ext cx="1584867" cy="37163"/>
          </a:xfrm>
          <a:prstGeom prst="line">
            <a:avLst/>
          </a:prstGeom>
          <a:noFill/>
          <a:ln w="762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square" tIns="137160" bIns="91440" anchor="ctr" anchorCtr="1">
            <a:spAutoFit/>
          </a:bodyPr>
          <a:lstStyle/>
          <a:p>
            <a:endParaRPr lang="en-US">
              <a:solidFill>
                <a:prstClr val="black"/>
              </a:solidFill>
            </a:endParaRPr>
          </a:p>
        </p:txBody>
      </p:sp>
      <p:sp>
        <p:nvSpPr>
          <p:cNvPr id="66" name="CasellaDiTesto 65"/>
          <p:cNvSpPr txBox="1"/>
          <p:nvPr/>
        </p:nvSpPr>
        <p:spPr>
          <a:xfrm>
            <a:off x="419942" y="3752433"/>
            <a:ext cx="3257623" cy="584775"/>
          </a:xfrm>
          <a:prstGeom prst="rect">
            <a:avLst/>
          </a:prstGeom>
          <a:noFill/>
        </p:spPr>
        <p:txBody>
          <a:bodyPr wrap="none" rtlCol="0">
            <a:spAutoFit/>
          </a:bodyPr>
          <a:lstStyle/>
          <a:p>
            <a:r>
              <a:rPr lang="en-US" sz="3200" dirty="0">
                <a:solidFill>
                  <a:srgbClr val="000000"/>
                </a:solidFill>
              </a:rPr>
              <a:t>Link (</a:t>
            </a:r>
            <a:r>
              <a:rPr lang="en-US" sz="3200" dirty="0" smtClean="0">
                <a:solidFill>
                  <a:srgbClr val="000000"/>
                </a:solidFill>
              </a:rPr>
              <a:t>Integration)</a:t>
            </a:r>
            <a:endParaRPr lang="en-US" sz="3200" dirty="0">
              <a:solidFill>
                <a:srgbClr val="000000"/>
              </a:solidFill>
            </a:endParaRPr>
          </a:p>
        </p:txBody>
      </p:sp>
      <p:pic>
        <p:nvPicPr>
          <p:cNvPr id="67" name="Immagine 4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7823011" y="3451505"/>
            <a:ext cx="553609" cy="2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Immagine 4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8150616" y="5396000"/>
            <a:ext cx="553609" cy="2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ectangle 3"/>
          <p:cNvSpPr>
            <a:spLocks noGrp="1" noChangeArrowheads="1"/>
          </p:cNvSpPr>
          <p:nvPr>
            <p:ph type="title"/>
          </p:nvPr>
        </p:nvSpPr>
        <p:spPr>
          <a:xfrm>
            <a:off x="179512" y="792128"/>
            <a:ext cx="4130040" cy="548640"/>
          </a:xfrm>
        </p:spPr>
        <p:txBody>
          <a:bodyPr/>
          <a:lstStyle/>
          <a:p>
            <a:pPr eaLnBrk="1" hangingPunct="1"/>
            <a:r>
              <a:rPr lang="en-US" sz="4000" dirty="0" smtClean="0"/>
              <a:t>Resources…</a:t>
            </a:r>
          </a:p>
        </p:txBody>
      </p:sp>
      <p:pic>
        <p:nvPicPr>
          <p:cNvPr id="4" name="Immagine 3"/>
          <p:cNvPicPr>
            <a:picLocks noChangeAspect="1"/>
          </p:cNvPicPr>
          <p:nvPr/>
        </p:nvPicPr>
        <p:blipFill rotWithShape="1">
          <a:blip r:embed="rId6"/>
          <a:srcRect r="8407"/>
          <a:stretch/>
        </p:blipFill>
        <p:spPr>
          <a:xfrm>
            <a:off x="3498142" y="4572032"/>
            <a:ext cx="3922692" cy="1416797"/>
          </a:xfrm>
          <a:prstGeom prst="rect">
            <a:avLst/>
          </a:prstGeom>
          <a:solidFill>
            <a:schemeClr val="bg1"/>
          </a:solidFill>
          <a:effectLst>
            <a:outerShdw blurRad="50800" dist="38100" dir="2700000" algn="tl" rotWithShape="0">
              <a:prstClr val="black">
                <a:alpha val="40000"/>
              </a:prstClr>
            </a:outerShdw>
          </a:effectLst>
        </p:spPr>
      </p:pic>
      <p:pic>
        <p:nvPicPr>
          <p:cNvPr id="35" name="Immagine 34"/>
          <p:cNvPicPr>
            <a:picLocks noChangeAspect="1"/>
          </p:cNvPicPr>
          <p:nvPr/>
        </p:nvPicPr>
        <p:blipFill>
          <a:blip r:embed="rId7"/>
          <a:stretch>
            <a:fillRect/>
          </a:stretch>
        </p:blipFill>
        <p:spPr>
          <a:xfrm>
            <a:off x="5005273" y="2734747"/>
            <a:ext cx="2372426" cy="1469258"/>
          </a:xfrm>
          <a:prstGeom prst="rect">
            <a:avLst/>
          </a:prstGeom>
        </p:spPr>
      </p:pic>
      <p:grpSp>
        <p:nvGrpSpPr>
          <p:cNvPr id="38" name="Gruppo 37"/>
          <p:cNvGrpSpPr/>
          <p:nvPr/>
        </p:nvGrpSpPr>
        <p:grpSpPr>
          <a:xfrm>
            <a:off x="4989042" y="792128"/>
            <a:ext cx="2758919" cy="1711791"/>
            <a:chOff x="4989042" y="792128"/>
            <a:chExt cx="2758919" cy="1711791"/>
          </a:xfrm>
        </p:grpSpPr>
        <p:sp>
          <p:nvSpPr>
            <p:cNvPr id="39" name="Rettangolo 38"/>
            <p:cNvSpPr/>
            <p:nvPr/>
          </p:nvSpPr>
          <p:spPr bwMode="auto">
            <a:xfrm>
              <a:off x="5075309" y="792128"/>
              <a:ext cx="2672652" cy="1711791"/>
            </a:xfrm>
            <a:prstGeom prst="rect">
              <a:avLst/>
            </a:prstGeom>
            <a:solidFill>
              <a:schemeClr val="bg1"/>
            </a:solidFill>
            <a:ln w="9525"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2000" b="1" u="sng">
                <a:solidFill>
                  <a:srgbClr val="000000"/>
                </a:solidFill>
                <a:latin typeface="Tahoma" pitchFamily="34" charset="0"/>
              </a:endParaRPr>
            </a:p>
          </p:txBody>
        </p:sp>
        <p:pic>
          <p:nvPicPr>
            <p:cNvPr id="40" name="Immagine 39"/>
            <p:cNvPicPr>
              <a:picLocks noChangeAspect="1"/>
            </p:cNvPicPr>
            <p:nvPr/>
          </p:nvPicPr>
          <p:blipFill>
            <a:blip r:embed="rId8"/>
            <a:stretch>
              <a:fillRect/>
            </a:stretch>
          </p:blipFill>
          <p:spPr>
            <a:xfrm>
              <a:off x="4989042" y="954546"/>
              <a:ext cx="2697638" cy="1367496"/>
            </a:xfrm>
            <a:prstGeom prst="rect">
              <a:avLst/>
            </a:prstGeom>
          </p:spPr>
        </p:pic>
      </p:grpSp>
      <p:pic>
        <p:nvPicPr>
          <p:cNvPr id="41" name="Immagine 40"/>
          <p:cNvPicPr>
            <a:picLocks noChangeAspect="1"/>
          </p:cNvPicPr>
          <p:nvPr/>
        </p:nvPicPr>
        <p:blipFill>
          <a:blip r:embed="rId4">
            <a:duotone>
              <a:schemeClr val="accent6">
                <a:shade val="45000"/>
                <a:satMod val="135000"/>
              </a:schemeClr>
              <a:prstClr val="white"/>
            </a:duotone>
          </a:blip>
          <a:stretch>
            <a:fillRect/>
          </a:stretch>
        </p:blipFill>
        <p:spPr>
          <a:xfrm>
            <a:off x="7871200" y="834792"/>
            <a:ext cx="1171183" cy="1033974"/>
          </a:xfrm>
          <a:prstGeom prst="rect">
            <a:avLst/>
          </a:prstGeom>
        </p:spPr>
      </p:pic>
      <p:pic>
        <p:nvPicPr>
          <p:cNvPr id="42" name="Immagine 4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8198914" y="1368984"/>
            <a:ext cx="553609" cy="2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uppo 57"/>
          <p:cNvGrpSpPr/>
          <p:nvPr/>
        </p:nvGrpSpPr>
        <p:grpSpPr>
          <a:xfrm>
            <a:off x="1575593" y="1029661"/>
            <a:ext cx="6863716" cy="4959168"/>
            <a:chOff x="2853747" y="3088838"/>
            <a:chExt cx="5184576" cy="3148143"/>
          </a:xfrm>
          <a:scene3d>
            <a:camera prst="perspectiveContrastingLeftFacing"/>
            <a:lightRig rig="threePt" dir="t"/>
          </a:scene3d>
        </p:grpSpPr>
        <p:pic>
          <p:nvPicPr>
            <p:cNvPr id="5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4572" y="3202220"/>
              <a:ext cx="5103812" cy="301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ttangolo arrotondato 59"/>
            <p:cNvSpPr/>
            <p:nvPr/>
          </p:nvSpPr>
          <p:spPr>
            <a:xfrm>
              <a:off x="2853747" y="3088838"/>
              <a:ext cx="5184576" cy="3148143"/>
            </a:xfrm>
            <a:prstGeom prst="roundRect">
              <a:avLst>
                <a:gd name="adj" fmla="val 6581"/>
              </a:avLst>
            </a:prstGeom>
            <a:solidFill>
              <a:schemeClr val="accent4">
                <a:lumMod val="75000"/>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prstClr val="white"/>
                  </a:solidFill>
                </a:rPr>
                <a:t>Business Process</a:t>
              </a:r>
            </a:p>
          </p:txBody>
        </p:sp>
      </p:grpSp>
    </p:spTree>
    <p:extLst>
      <p:ext uri="{BB962C8B-B14F-4D97-AF65-F5344CB8AC3E}">
        <p14:creationId xmlns:p14="http://schemas.microsoft.com/office/powerpoint/2010/main" val="42317060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27056" y="1234049"/>
            <a:ext cx="7520940" cy="548640"/>
          </a:xfrm>
        </p:spPr>
        <p:txBody>
          <a:bodyPr/>
          <a:lstStyle/>
          <a:p>
            <a:r>
              <a:rPr lang="en-US" sz="5400" dirty="0" smtClean="0"/>
              <a:t>GEO Model Web</a:t>
            </a:r>
            <a:endParaRPr lang="en-US" sz="5400" dirty="0"/>
          </a:p>
        </p:txBody>
      </p:sp>
      <p:sp>
        <p:nvSpPr>
          <p:cNvPr id="14" name="Segnaposto contenuto 4"/>
          <p:cNvSpPr>
            <a:spLocks noGrp="1"/>
          </p:cNvSpPr>
          <p:nvPr>
            <p:ph idx="1"/>
          </p:nvPr>
        </p:nvSpPr>
        <p:spPr>
          <a:xfrm>
            <a:off x="0" y="2060848"/>
            <a:ext cx="9144000" cy="2808312"/>
          </a:xfrm>
        </p:spPr>
        <p:style>
          <a:lnRef idx="1">
            <a:schemeClr val="accent2"/>
          </a:lnRef>
          <a:fillRef idx="2">
            <a:schemeClr val="accent2"/>
          </a:fillRef>
          <a:effectRef idx="1">
            <a:schemeClr val="accent2"/>
          </a:effectRef>
          <a:fontRef idx="minor">
            <a:schemeClr val="dk1"/>
          </a:fontRef>
        </p:style>
        <p:txBody>
          <a:bodyPr>
            <a:noAutofit/>
          </a:bodyPr>
          <a:lstStyle/>
          <a:p>
            <a:pPr marL="0" indent="0" algn="ctr">
              <a:buNone/>
            </a:pPr>
            <a:r>
              <a:rPr lang="en-US" sz="3200" i="1" dirty="0" smtClean="0"/>
              <a:t>A </a:t>
            </a:r>
            <a:r>
              <a:rPr lang="en-US" sz="3200" i="1" dirty="0"/>
              <a:t>dynamic </a:t>
            </a:r>
            <a:r>
              <a:rPr lang="en-US" sz="3200" i="1" dirty="0">
                <a:solidFill>
                  <a:srgbClr val="FF0000"/>
                </a:solidFill>
              </a:rPr>
              <a:t>web of models</a:t>
            </a:r>
            <a:r>
              <a:rPr lang="en-US" sz="3200" i="1" dirty="0"/>
              <a:t>, integrated with databases and websites, to form a </a:t>
            </a:r>
            <a:r>
              <a:rPr lang="en-US" sz="3200" dirty="0">
                <a:solidFill>
                  <a:srgbClr val="FF0000"/>
                </a:solidFill>
              </a:rPr>
              <a:t>consultative infrastructure</a:t>
            </a:r>
            <a:r>
              <a:rPr lang="en-US" sz="3200" i="1" dirty="0">
                <a:solidFill>
                  <a:srgbClr val="FF0000"/>
                </a:solidFill>
              </a:rPr>
              <a:t> </a:t>
            </a:r>
            <a:r>
              <a:rPr lang="en-US" sz="3200" i="1" dirty="0"/>
              <a:t>where researchers, managers, policy makers, and the general </a:t>
            </a:r>
            <a:r>
              <a:rPr lang="en-US" sz="3200" i="1" dirty="0" smtClean="0"/>
              <a:t>public can </a:t>
            </a:r>
            <a:r>
              <a:rPr lang="en-US" sz="3200" i="1" dirty="0"/>
              <a:t>go to gain </a:t>
            </a:r>
            <a:r>
              <a:rPr lang="en-US" sz="3200" i="1" dirty="0" smtClean="0"/>
              <a:t>insight into </a:t>
            </a:r>
            <a:r>
              <a:rPr lang="en-US" sz="3200" i="1" dirty="0">
                <a:solidFill>
                  <a:srgbClr val="FF0000"/>
                </a:solidFill>
              </a:rPr>
              <a:t>“what if” </a:t>
            </a:r>
            <a:r>
              <a:rPr lang="en-US" sz="3200" i="1" dirty="0"/>
              <a:t>questions</a:t>
            </a:r>
            <a:endParaRPr lang="en-US" dirty="0"/>
          </a:p>
        </p:txBody>
      </p:sp>
      <p:sp>
        <p:nvSpPr>
          <p:cNvPr id="5" name="CasellaDiTesto 4"/>
          <p:cNvSpPr txBox="1"/>
          <p:nvPr/>
        </p:nvSpPr>
        <p:spPr>
          <a:xfrm>
            <a:off x="169395" y="5147319"/>
            <a:ext cx="6955750" cy="369332"/>
          </a:xfrm>
          <a:prstGeom prst="rect">
            <a:avLst/>
          </a:prstGeom>
          <a:noFill/>
        </p:spPr>
        <p:txBody>
          <a:bodyPr wrap="none" rtlCol="0">
            <a:spAutoFit/>
          </a:bodyPr>
          <a:lstStyle/>
          <a:p>
            <a:r>
              <a:rPr lang="it-IT" dirty="0">
                <a:solidFill>
                  <a:srgbClr val="000000"/>
                </a:solidFill>
              </a:rPr>
              <a:t>[</a:t>
            </a:r>
            <a:r>
              <a:rPr lang="it-IT" dirty="0" err="1">
                <a:solidFill>
                  <a:srgbClr val="000000"/>
                </a:solidFill>
              </a:rPr>
              <a:t>Coordinators</a:t>
            </a:r>
            <a:r>
              <a:rPr lang="it-IT" dirty="0">
                <a:solidFill>
                  <a:srgbClr val="000000"/>
                </a:solidFill>
              </a:rPr>
              <a:t>: </a:t>
            </a:r>
            <a:r>
              <a:rPr lang="it-IT" dirty="0" smtClean="0">
                <a:solidFill>
                  <a:srgbClr val="000000"/>
                </a:solidFill>
              </a:rPr>
              <a:t>Stefano </a:t>
            </a:r>
            <a:r>
              <a:rPr lang="it-IT" dirty="0">
                <a:solidFill>
                  <a:srgbClr val="000000"/>
                </a:solidFill>
              </a:rPr>
              <a:t>Nativi (CNR</a:t>
            </a:r>
            <a:r>
              <a:rPr lang="it-IT" dirty="0" smtClean="0">
                <a:solidFill>
                  <a:srgbClr val="000000"/>
                </a:solidFill>
              </a:rPr>
              <a:t>) and </a:t>
            </a:r>
            <a:r>
              <a:rPr lang="it-IT" dirty="0">
                <a:solidFill>
                  <a:srgbClr val="000000"/>
                </a:solidFill>
              </a:rPr>
              <a:t>Gary Geller </a:t>
            </a:r>
            <a:r>
              <a:rPr lang="it-IT" dirty="0" smtClean="0">
                <a:solidFill>
                  <a:srgbClr val="000000"/>
                </a:solidFill>
              </a:rPr>
              <a:t>(GEO sec)]</a:t>
            </a:r>
            <a:endParaRPr lang="en-US" dirty="0">
              <a:solidFill>
                <a:srgbClr val="000000"/>
              </a:solidFill>
            </a:endParaRPr>
          </a:p>
        </p:txBody>
      </p:sp>
      <p:grpSp>
        <p:nvGrpSpPr>
          <p:cNvPr id="6" name="Gruppo 5"/>
          <p:cNvGrpSpPr/>
          <p:nvPr/>
        </p:nvGrpSpPr>
        <p:grpSpPr>
          <a:xfrm>
            <a:off x="6908364" y="5075704"/>
            <a:ext cx="2016224" cy="1656184"/>
            <a:chOff x="772468" y="1268760"/>
            <a:chExt cx="1435100" cy="1416050"/>
          </a:xfrm>
          <a:scene3d>
            <a:camera prst="isometricOffAxis2Left"/>
            <a:lightRig rig="threePt" dir="t"/>
          </a:scene3d>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68" y="1268760"/>
              <a:ext cx="1435100" cy="1416050"/>
            </a:xfrm>
            <a:prstGeom prst="rect">
              <a:avLst/>
            </a:prstGeom>
          </p:spPr>
        </p:pic>
        <p:pic>
          <p:nvPicPr>
            <p:cNvPr id="8" name="Immagine 7"/>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ackgroundRemoval t="503" b="100000" l="0" r="100000"/>
                      </a14:imgEffect>
                    </a14:imgLayer>
                  </a14:imgProps>
                </a:ext>
                <a:ext uri="{28A0092B-C50C-407E-A947-70E740481C1C}">
                  <a14:useLocalDpi xmlns:a14="http://schemas.microsoft.com/office/drawing/2010/main" val="0"/>
                </a:ext>
              </a:extLst>
            </a:blip>
            <a:stretch>
              <a:fillRect/>
            </a:stretch>
          </p:blipFill>
          <p:spPr>
            <a:xfrm>
              <a:off x="1603267" y="2098892"/>
              <a:ext cx="520461" cy="409374"/>
            </a:xfrm>
            <a:prstGeom prst="rect">
              <a:avLst/>
            </a:prstGeom>
          </p:spPr>
        </p:pic>
        <p:pic>
          <p:nvPicPr>
            <p:cNvPr id="9" name="Immagine 8"/>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03648" y="1340768"/>
              <a:ext cx="366157" cy="320388"/>
            </a:xfrm>
            <a:prstGeom prst="rect">
              <a:avLst/>
            </a:prstGeom>
          </p:spPr>
        </p:pic>
        <p:pic>
          <p:nvPicPr>
            <p:cNvPr id="10" name="Immagine 9"/>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1111" y1="28889" x2="32444" y2="68444"/>
                          <a14:foregroundMark x1="32889" y1="28000" x2="48444" y2="64444"/>
                          <a14:foregroundMark x1="64889" y1="28444" x2="54222" y2="57778"/>
                          <a14:foregroundMark x1="68000" y1="28889" x2="68444" y2="67111"/>
                        </a14:backgroundRemoval>
                      </a14:imgEffect>
                    </a14:imgLayer>
                  </a14:imgProps>
                </a:ext>
                <a:ext uri="{28A0092B-C50C-407E-A947-70E740481C1C}">
                  <a14:useLocalDpi xmlns:a14="http://schemas.microsoft.com/office/drawing/2010/main" val="0"/>
                </a:ext>
              </a:extLst>
            </a:blip>
            <a:stretch>
              <a:fillRect/>
            </a:stretch>
          </p:blipFill>
          <p:spPr>
            <a:xfrm>
              <a:off x="916484" y="1789608"/>
              <a:ext cx="374354" cy="374354"/>
            </a:xfrm>
            <a:prstGeom prst="rect">
              <a:avLst/>
            </a:prstGeom>
          </p:spPr>
        </p:pic>
      </p:grpSp>
      <p:pic>
        <p:nvPicPr>
          <p:cNvPr id="11" name="Immagine 48"/>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65094" b="-11359"/>
          <a:stretch>
            <a:fillRect/>
          </a:stretch>
        </p:blipFill>
        <p:spPr bwMode="auto">
          <a:xfrm>
            <a:off x="7030720" y="6357969"/>
            <a:ext cx="927075" cy="441530"/>
          </a:xfrm>
          <a:prstGeom prst="rect">
            <a:avLst/>
          </a:prstGeom>
          <a:noFill/>
          <a:ln>
            <a:noFill/>
          </a:ln>
          <a:scene3d>
            <a:camera prst="perspectiveHeroicExtremeLef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2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296109" y="62397"/>
            <a:ext cx="3984291" cy="5976031"/>
          </a:xfrm>
          <a:prstGeom prst="rect">
            <a:avLst/>
          </a:prstGeom>
        </p:spPr>
      </p:pic>
      <p:grpSp>
        <p:nvGrpSpPr>
          <p:cNvPr id="623" name="Gruppo 622"/>
          <p:cNvGrpSpPr/>
          <p:nvPr/>
        </p:nvGrpSpPr>
        <p:grpSpPr>
          <a:xfrm>
            <a:off x="2747210" y="698419"/>
            <a:ext cx="2744165" cy="3372286"/>
            <a:chOff x="3671596" y="1613288"/>
            <a:chExt cx="2397607" cy="2666219"/>
          </a:xfrm>
        </p:grpSpPr>
        <p:grpSp>
          <p:nvGrpSpPr>
            <p:cNvPr id="646" name="Gruppo 645"/>
            <p:cNvGrpSpPr/>
            <p:nvPr/>
          </p:nvGrpSpPr>
          <p:grpSpPr>
            <a:xfrm>
              <a:off x="4998548" y="2446514"/>
              <a:ext cx="528595" cy="161949"/>
              <a:chOff x="4997173" y="2555424"/>
              <a:chExt cx="528595" cy="161949"/>
            </a:xfrm>
          </p:grpSpPr>
          <p:sp>
            <p:nvSpPr>
              <p:cNvPr id="667" name="Freeform 617"/>
              <p:cNvSpPr>
                <a:spLocks noEditPoints="1"/>
              </p:cNvSpPr>
              <p:nvPr/>
            </p:nvSpPr>
            <p:spPr bwMode="auto">
              <a:xfrm>
                <a:off x="4997173" y="2555424"/>
                <a:ext cx="109230" cy="89921"/>
              </a:xfrm>
              <a:custGeom>
                <a:avLst/>
                <a:gdLst>
                  <a:gd name="T0" fmla="*/ 0 w 56"/>
                  <a:gd name="T1" fmla="*/ 24 h 48"/>
                  <a:gd name="T2" fmla="*/ 56 w 56"/>
                  <a:gd name="T3" fmla="*/ 48 h 48"/>
                  <a:gd name="T4" fmla="*/ 0 w 56"/>
                  <a:gd name="T5" fmla="*/ 24 h 48"/>
                  <a:gd name="T6" fmla="*/ 56 w 56"/>
                  <a:gd name="T7" fmla="*/ 0 h 48"/>
                </a:gdLst>
                <a:ahLst/>
                <a:cxnLst>
                  <a:cxn ang="0">
                    <a:pos x="T0" y="T1"/>
                  </a:cxn>
                  <a:cxn ang="0">
                    <a:pos x="T2" y="T3"/>
                  </a:cxn>
                  <a:cxn ang="0">
                    <a:pos x="T4" y="T5"/>
                  </a:cxn>
                  <a:cxn ang="0">
                    <a:pos x="T6" y="T7"/>
                  </a:cxn>
                </a:cxnLst>
                <a:rect l="0" t="0" r="r" b="b"/>
                <a:pathLst>
                  <a:path w="56" h="48">
                    <a:moveTo>
                      <a:pt x="0" y="24"/>
                    </a:moveTo>
                    <a:lnTo>
                      <a:pt x="56" y="48"/>
                    </a:lnTo>
                    <a:moveTo>
                      <a:pt x="0" y="24"/>
                    </a:moveTo>
                    <a:lnTo>
                      <a:pt x="56" y="0"/>
                    </a:lnTo>
                  </a:path>
                </a:pathLst>
              </a:custGeom>
              <a:noFill/>
              <a:ln w="6350" cap="rnd">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668" name="Gruppo 667"/>
              <p:cNvGrpSpPr/>
              <p:nvPr/>
            </p:nvGrpSpPr>
            <p:grpSpPr>
              <a:xfrm>
                <a:off x="4997173" y="2561648"/>
                <a:ext cx="528595" cy="155725"/>
                <a:chOff x="4997173" y="2460048"/>
                <a:chExt cx="528595" cy="155725"/>
              </a:xfrm>
            </p:grpSpPr>
            <p:sp>
              <p:nvSpPr>
                <p:cNvPr id="669" name="Line 614"/>
                <p:cNvSpPr>
                  <a:spLocks noChangeShapeType="1"/>
                </p:cNvSpPr>
                <p:nvPr/>
              </p:nvSpPr>
              <p:spPr bwMode="auto">
                <a:xfrm>
                  <a:off x="4997173" y="2497514"/>
                  <a:ext cx="528595" cy="0"/>
                </a:xfrm>
                <a:prstGeom prst="line">
                  <a:avLst/>
                </a:prstGeom>
                <a:noFill/>
                <a:ln w="6350" cap="rnd">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0" name="Freeform 615"/>
                <p:cNvSpPr>
                  <a:spLocks/>
                </p:cNvSpPr>
                <p:nvPr/>
              </p:nvSpPr>
              <p:spPr bwMode="auto">
                <a:xfrm>
                  <a:off x="5381428" y="2460048"/>
                  <a:ext cx="144339" cy="74935"/>
                </a:xfrm>
                <a:custGeom>
                  <a:avLst/>
                  <a:gdLst>
                    <a:gd name="T0" fmla="*/ 37 w 74"/>
                    <a:gd name="T1" fmla="*/ 40 h 40"/>
                    <a:gd name="T2" fmla="*/ 74 w 74"/>
                    <a:gd name="T3" fmla="*/ 20 h 40"/>
                    <a:gd name="T4" fmla="*/ 37 w 74"/>
                    <a:gd name="T5" fmla="*/ 0 h 40"/>
                    <a:gd name="T6" fmla="*/ 0 w 74"/>
                    <a:gd name="T7" fmla="*/ 20 h 40"/>
                    <a:gd name="T8" fmla="*/ 37 w 74"/>
                    <a:gd name="T9" fmla="*/ 40 h 40"/>
                  </a:gdLst>
                  <a:ahLst/>
                  <a:cxnLst>
                    <a:cxn ang="0">
                      <a:pos x="T0" y="T1"/>
                    </a:cxn>
                    <a:cxn ang="0">
                      <a:pos x="T2" y="T3"/>
                    </a:cxn>
                    <a:cxn ang="0">
                      <a:pos x="T4" y="T5"/>
                    </a:cxn>
                    <a:cxn ang="0">
                      <a:pos x="T6" y="T7"/>
                    </a:cxn>
                    <a:cxn ang="0">
                      <a:pos x="T8" y="T9"/>
                    </a:cxn>
                  </a:cxnLst>
                  <a:rect l="0" t="0" r="r" b="b"/>
                  <a:pathLst>
                    <a:path w="74" h="40">
                      <a:moveTo>
                        <a:pt x="37" y="40"/>
                      </a:moveTo>
                      <a:lnTo>
                        <a:pt x="74" y="20"/>
                      </a:lnTo>
                      <a:lnTo>
                        <a:pt x="37" y="0"/>
                      </a:lnTo>
                      <a:lnTo>
                        <a:pt x="0" y="20"/>
                      </a:lnTo>
                      <a:lnTo>
                        <a:pt x="37" y="40"/>
                      </a:lnTo>
                      <a:close/>
                    </a:path>
                  </a:pathLst>
                </a:custGeom>
                <a:solidFill>
                  <a:srgbClr val="FCF2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1" name="Freeform 616"/>
                <p:cNvSpPr>
                  <a:spLocks/>
                </p:cNvSpPr>
                <p:nvPr/>
              </p:nvSpPr>
              <p:spPr bwMode="auto">
                <a:xfrm>
                  <a:off x="5381428" y="2460048"/>
                  <a:ext cx="144339" cy="74935"/>
                </a:xfrm>
                <a:custGeom>
                  <a:avLst/>
                  <a:gdLst>
                    <a:gd name="T0" fmla="*/ 37 w 74"/>
                    <a:gd name="T1" fmla="*/ 40 h 40"/>
                    <a:gd name="T2" fmla="*/ 74 w 74"/>
                    <a:gd name="T3" fmla="*/ 20 h 40"/>
                    <a:gd name="T4" fmla="*/ 37 w 74"/>
                    <a:gd name="T5" fmla="*/ 0 h 40"/>
                    <a:gd name="T6" fmla="*/ 0 w 74"/>
                    <a:gd name="T7" fmla="*/ 20 h 40"/>
                    <a:gd name="T8" fmla="*/ 37 w 74"/>
                    <a:gd name="T9" fmla="*/ 40 h 40"/>
                  </a:gdLst>
                  <a:ahLst/>
                  <a:cxnLst>
                    <a:cxn ang="0">
                      <a:pos x="T0" y="T1"/>
                    </a:cxn>
                    <a:cxn ang="0">
                      <a:pos x="T2" y="T3"/>
                    </a:cxn>
                    <a:cxn ang="0">
                      <a:pos x="T4" y="T5"/>
                    </a:cxn>
                    <a:cxn ang="0">
                      <a:pos x="T6" y="T7"/>
                    </a:cxn>
                    <a:cxn ang="0">
                      <a:pos x="T8" y="T9"/>
                    </a:cxn>
                  </a:cxnLst>
                  <a:rect l="0" t="0" r="r" b="b"/>
                  <a:pathLst>
                    <a:path w="74" h="40">
                      <a:moveTo>
                        <a:pt x="37" y="40"/>
                      </a:moveTo>
                      <a:lnTo>
                        <a:pt x="74" y="20"/>
                      </a:lnTo>
                      <a:lnTo>
                        <a:pt x="37" y="0"/>
                      </a:lnTo>
                      <a:lnTo>
                        <a:pt x="0" y="20"/>
                      </a:lnTo>
                      <a:lnTo>
                        <a:pt x="37" y="40"/>
                      </a:lnTo>
                      <a:close/>
                    </a:path>
                  </a:pathLst>
                </a:custGeom>
                <a:noFill/>
                <a:ln w="6350" cap="rnd">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2" name="Rectangle 618"/>
                <p:cNvSpPr>
                  <a:spLocks noChangeArrowheads="1"/>
                </p:cNvSpPr>
                <p:nvPr/>
              </p:nvSpPr>
              <p:spPr bwMode="auto">
                <a:xfrm>
                  <a:off x="5020579" y="2534982"/>
                  <a:ext cx="100990"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dirty="0">
                      <a:solidFill>
                        <a:srgbClr val="000000"/>
                      </a:solidFill>
                    </a:rPr>
                    <a:t>1..*</a:t>
                  </a:r>
                  <a:endParaRPr lang="en-US" altLang="en-US" dirty="0">
                    <a:solidFill>
                      <a:prstClr val="white"/>
                    </a:solidFill>
                  </a:endParaRPr>
                </a:p>
              </p:txBody>
            </p:sp>
          </p:grpSp>
        </p:grpSp>
        <p:grpSp>
          <p:nvGrpSpPr>
            <p:cNvPr id="647" name="Gruppo 646"/>
            <p:cNvGrpSpPr/>
            <p:nvPr/>
          </p:nvGrpSpPr>
          <p:grpSpPr>
            <a:xfrm>
              <a:off x="3671596" y="1613288"/>
              <a:ext cx="2397607" cy="2666219"/>
              <a:chOff x="3671596" y="1613288"/>
              <a:chExt cx="2397607" cy="2666219"/>
            </a:xfrm>
          </p:grpSpPr>
          <p:sp>
            <p:nvSpPr>
              <p:cNvPr id="648" name="Freeform 595"/>
              <p:cNvSpPr>
                <a:spLocks noEditPoints="1"/>
              </p:cNvSpPr>
              <p:nvPr/>
            </p:nvSpPr>
            <p:spPr bwMode="auto">
              <a:xfrm>
                <a:off x="4195505" y="1916773"/>
                <a:ext cx="440820" cy="14987"/>
              </a:xfrm>
              <a:custGeom>
                <a:avLst/>
                <a:gdLst>
                  <a:gd name="T0" fmla="*/ 226 w 226"/>
                  <a:gd name="T1" fmla="*/ 8 h 8"/>
                  <a:gd name="T2" fmla="*/ 200 w 226"/>
                  <a:gd name="T3" fmla="*/ 8 h 8"/>
                  <a:gd name="T4" fmla="*/ 185 w 226"/>
                  <a:gd name="T5" fmla="*/ 8 h 8"/>
                  <a:gd name="T6" fmla="*/ 159 w 226"/>
                  <a:gd name="T7" fmla="*/ 8 h 8"/>
                  <a:gd name="T8" fmla="*/ 144 w 226"/>
                  <a:gd name="T9" fmla="*/ 8 h 8"/>
                  <a:gd name="T10" fmla="*/ 118 w 226"/>
                  <a:gd name="T11" fmla="*/ 8 h 8"/>
                  <a:gd name="T12" fmla="*/ 103 w 226"/>
                  <a:gd name="T13" fmla="*/ 4 h 8"/>
                  <a:gd name="T14" fmla="*/ 77 w 226"/>
                  <a:gd name="T15" fmla="*/ 4 h 8"/>
                  <a:gd name="T16" fmla="*/ 63 w 226"/>
                  <a:gd name="T17" fmla="*/ 4 h 8"/>
                  <a:gd name="T18" fmla="*/ 37 w 226"/>
                  <a:gd name="T19" fmla="*/ 4 h 8"/>
                  <a:gd name="T20" fmla="*/ 22 w 226"/>
                  <a:gd name="T21" fmla="*/ 4 h 8"/>
                  <a:gd name="T22" fmla="*/ 0 w 226"/>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6" h="8">
                    <a:moveTo>
                      <a:pt x="226" y="8"/>
                    </a:moveTo>
                    <a:lnTo>
                      <a:pt x="200" y="8"/>
                    </a:lnTo>
                    <a:moveTo>
                      <a:pt x="185" y="8"/>
                    </a:moveTo>
                    <a:lnTo>
                      <a:pt x="159" y="8"/>
                    </a:lnTo>
                    <a:moveTo>
                      <a:pt x="144" y="8"/>
                    </a:moveTo>
                    <a:lnTo>
                      <a:pt x="118" y="8"/>
                    </a:lnTo>
                    <a:moveTo>
                      <a:pt x="103" y="4"/>
                    </a:moveTo>
                    <a:lnTo>
                      <a:pt x="77" y="4"/>
                    </a:lnTo>
                    <a:moveTo>
                      <a:pt x="63" y="4"/>
                    </a:moveTo>
                    <a:lnTo>
                      <a:pt x="37" y="4"/>
                    </a:lnTo>
                    <a:moveTo>
                      <a:pt x="22" y="4"/>
                    </a:moveTo>
                    <a:lnTo>
                      <a:pt x="0"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49" name="Freeform 600"/>
              <p:cNvSpPr>
                <a:spLocks noEditPoints="1"/>
              </p:cNvSpPr>
              <p:nvPr/>
            </p:nvSpPr>
            <p:spPr bwMode="auto">
              <a:xfrm>
                <a:off x="4187704" y="2995828"/>
                <a:ext cx="448622" cy="22481"/>
              </a:xfrm>
              <a:custGeom>
                <a:avLst/>
                <a:gdLst>
                  <a:gd name="T0" fmla="*/ 230 w 230"/>
                  <a:gd name="T1" fmla="*/ 12 h 12"/>
                  <a:gd name="T2" fmla="*/ 204 w 230"/>
                  <a:gd name="T3" fmla="*/ 12 h 12"/>
                  <a:gd name="T4" fmla="*/ 189 w 230"/>
                  <a:gd name="T5" fmla="*/ 12 h 12"/>
                  <a:gd name="T6" fmla="*/ 163 w 230"/>
                  <a:gd name="T7" fmla="*/ 8 h 12"/>
                  <a:gd name="T8" fmla="*/ 148 w 230"/>
                  <a:gd name="T9" fmla="*/ 8 h 12"/>
                  <a:gd name="T10" fmla="*/ 122 w 230"/>
                  <a:gd name="T11" fmla="*/ 8 h 12"/>
                  <a:gd name="T12" fmla="*/ 107 w 230"/>
                  <a:gd name="T13" fmla="*/ 4 h 12"/>
                  <a:gd name="T14" fmla="*/ 81 w 230"/>
                  <a:gd name="T15" fmla="*/ 4 h 12"/>
                  <a:gd name="T16" fmla="*/ 67 w 230"/>
                  <a:gd name="T17" fmla="*/ 4 h 12"/>
                  <a:gd name="T18" fmla="*/ 41 w 230"/>
                  <a:gd name="T19" fmla="*/ 0 h 12"/>
                  <a:gd name="T20" fmla="*/ 26 w 230"/>
                  <a:gd name="T21" fmla="*/ 0 h 12"/>
                  <a:gd name="T22" fmla="*/ 0 w 23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2">
                    <a:moveTo>
                      <a:pt x="230" y="12"/>
                    </a:moveTo>
                    <a:lnTo>
                      <a:pt x="204" y="12"/>
                    </a:lnTo>
                    <a:moveTo>
                      <a:pt x="189" y="12"/>
                    </a:moveTo>
                    <a:lnTo>
                      <a:pt x="163" y="8"/>
                    </a:lnTo>
                    <a:moveTo>
                      <a:pt x="148" y="8"/>
                    </a:moveTo>
                    <a:lnTo>
                      <a:pt x="122" y="8"/>
                    </a:lnTo>
                    <a:moveTo>
                      <a:pt x="107" y="4"/>
                    </a:moveTo>
                    <a:lnTo>
                      <a:pt x="81" y="4"/>
                    </a:lnTo>
                    <a:moveTo>
                      <a:pt x="67" y="4"/>
                    </a:moveTo>
                    <a:lnTo>
                      <a:pt x="41" y="0"/>
                    </a:lnTo>
                    <a:moveTo>
                      <a:pt x="26" y="0"/>
                    </a:moveTo>
                    <a:lnTo>
                      <a:pt x="0"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50" name="Freeform 605"/>
              <p:cNvSpPr>
                <a:spLocks noEditPoints="1"/>
              </p:cNvSpPr>
              <p:nvPr/>
            </p:nvSpPr>
            <p:spPr bwMode="auto">
              <a:xfrm>
                <a:off x="4187704" y="3949370"/>
                <a:ext cx="448622" cy="22481"/>
              </a:xfrm>
              <a:custGeom>
                <a:avLst/>
                <a:gdLst>
                  <a:gd name="T0" fmla="*/ 230 w 230"/>
                  <a:gd name="T1" fmla="*/ 12 h 12"/>
                  <a:gd name="T2" fmla="*/ 204 w 230"/>
                  <a:gd name="T3" fmla="*/ 12 h 12"/>
                  <a:gd name="T4" fmla="*/ 189 w 230"/>
                  <a:gd name="T5" fmla="*/ 12 h 12"/>
                  <a:gd name="T6" fmla="*/ 163 w 230"/>
                  <a:gd name="T7" fmla="*/ 8 h 12"/>
                  <a:gd name="T8" fmla="*/ 148 w 230"/>
                  <a:gd name="T9" fmla="*/ 8 h 12"/>
                  <a:gd name="T10" fmla="*/ 122 w 230"/>
                  <a:gd name="T11" fmla="*/ 8 h 12"/>
                  <a:gd name="T12" fmla="*/ 107 w 230"/>
                  <a:gd name="T13" fmla="*/ 4 h 12"/>
                  <a:gd name="T14" fmla="*/ 81 w 230"/>
                  <a:gd name="T15" fmla="*/ 4 h 12"/>
                  <a:gd name="T16" fmla="*/ 67 w 230"/>
                  <a:gd name="T17" fmla="*/ 4 h 12"/>
                  <a:gd name="T18" fmla="*/ 41 w 230"/>
                  <a:gd name="T19" fmla="*/ 0 h 12"/>
                  <a:gd name="T20" fmla="*/ 26 w 230"/>
                  <a:gd name="T21" fmla="*/ 0 h 12"/>
                  <a:gd name="T22" fmla="*/ 0 w 230"/>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 h="12">
                    <a:moveTo>
                      <a:pt x="230" y="12"/>
                    </a:moveTo>
                    <a:lnTo>
                      <a:pt x="204" y="12"/>
                    </a:lnTo>
                    <a:moveTo>
                      <a:pt x="189" y="12"/>
                    </a:moveTo>
                    <a:lnTo>
                      <a:pt x="163" y="8"/>
                    </a:lnTo>
                    <a:moveTo>
                      <a:pt x="148" y="8"/>
                    </a:moveTo>
                    <a:lnTo>
                      <a:pt x="122" y="8"/>
                    </a:lnTo>
                    <a:moveTo>
                      <a:pt x="107" y="4"/>
                    </a:moveTo>
                    <a:lnTo>
                      <a:pt x="81" y="4"/>
                    </a:lnTo>
                    <a:moveTo>
                      <a:pt x="67" y="4"/>
                    </a:moveTo>
                    <a:lnTo>
                      <a:pt x="41" y="0"/>
                    </a:lnTo>
                    <a:moveTo>
                      <a:pt x="26" y="0"/>
                    </a:moveTo>
                    <a:lnTo>
                      <a:pt x="0"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grpSp>
            <p:nvGrpSpPr>
              <p:cNvPr id="651" name="Gruppo 650"/>
              <p:cNvGrpSpPr/>
              <p:nvPr/>
            </p:nvGrpSpPr>
            <p:grpSpPr>
              <a:xfrm>
                <a:off x="3709162" y="1613288"/>
                <a:ext cx="545939" cy="644307"/>
                <a:chOff x="2941453" y="758269"/>
                <a:chExt cx="727919" cy="859076"/>
              </a:xfrm>
            </p:grpSpPr>
            <p:sp>
              <p:nvSpPr>
                <p:cNvPr id="664" name="Rectangle 443"/>
                <p:cNvSpPr>
                  <a:spLocks noChangeArrowheads="1"/>
                </p:cNvSpPr>
                <p:nvPr/>
              </p:nvSpPr>
              <p:spPr bwMode="auto">
                <a:xfrm>
                  <a:off x="3063268" y="758269"/>
                  <a:ext cx="46380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dirty="0">
                      <a:solidFill>
                        <a:srgbClr val="000000"/>
                      </a:solidFill>
                    </a:rPr>
                    <a:t>«algorithm»</a:t>
                  </a:r>
                  <a:endParaRPr lang="en-US" altLang="en-US" dirty="0">
                    <a:solidFill>
                      <a:prstClr val="white"/>
                    </a:solidFill>
                  </a:endParaRPr>
                </a:p>
              </p:txBody>
            </p:sp>
            <p:sp>
              <p:nvSpPr>
                <p:cNvPr id="665" name="Rectangle 444"/>
                <p:cNvSpPr>
                  <a:spLocks noChangeArrowheads="1"/>
                </p:cNvSpPr>
                <p:nvPr/>
              </p:nvSpPr>
              <p:spPr bwMode="auto">
                <a:xfrm>
                  <a:off x="3245317" y="1187893"/>
                  <a:ext cx="123965"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dirty="0">
                      <a:solidFill>
                        <a:srgbClr val="000000"/>
                      </a:solidFill>
                    </a:rPr>
                    <a:t>BP</a:t>
                  </a:r>
                  <a:endParaRPr lang="en-US" altLang="en-US" dirty="0">
                    <a:solidFill>
                      <a:prstClr val="white"/>
                    </a:solidFill>
                  </a:endParaRPr>
                </a:p>
              </p:txBody>
            </p:sp>
            <p:pic>
              <p:nvPicPr>
                <p:cNvPr id="666" name="Immagine 665"/>
                <p:cNvPicPr>
                  <a:picLocks noChangeAspect="1"/>
                </p:cNvPicPr>
                <p:nvPr/>
              </p:nvPicPr>
              <p:blipFill>
                <a:blip r:embed="rId3">
                  <a:clrChange>
                    <a:clrFrom>
                      <a:srgbClr val="FFFFFF"/>
                    </a:clrFrom>
                    <a:clrTo>
                      <a:srgbClr val="FFFFFF">
                        <a:alpha val="0"/>
                      </a:srgbClr>
                    </a:clrTo>
                  </a:clrChange>
                </a:blip>
                <a:stretch>
                  <a:fillRect/>
                </a:stretch>
              </p:blipFill>
              <p:spPr>
                <a:xfrm>
                  <a:off x="2941453" y="889426"/>
                  <a:ext cx="727919" cy="727919"/>
                </a:xfrm>
                <a:prstGeom prst="rect">
                  <a:avLst/>
                </a:prstGeom>
              </p:spPr>
            </p:pic>
          </p:grpSp>
          <p:grpSp>
            <p:nvGrpSpPr>
              <p:cNvPr id="652" name="Gruppo 651"/>
              <p:cNvGrpSpPr/>
              <p:nvPr/>
            </p:nvGrpSpPr>
            <p:grpSpPr>
              <a:xfrm>
                <a:off x="3685545" y="2679360"/>
                <a:ext cx="545939" cy="644307"/>
                <a:chOff x="2941453" y="758269"/>
                <a:chExt cx="727919" cy="859076"/>
              </a:xfrm>
            </p:grpSpPr>
            <p:sp>
              <p:nvSpPr>
                <p:cNvPr id="661" name="Rectangle 443"/>
                <p:cNvSpPr>
                  <a:spLocks noChangeArrowheads="1"/>
                </p:cNvSpPr>
                <p:nvPr/>
              </p:nvSpPr>
              <p:spPr bwMode="auto">
                <a:xfrm>
                  <a:off x="3063268" y="758269"/>
                  <a:ext cx="46380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dirty="0">
                      <a:solidFill>
                        <a:srgbClr val="000000"/>
                      </a:solidFill>
                    </a:rPr>
                    <a:t>«algorithm»</a:t>
                  </a:r>
                  <a:endParaRPr lang="en-US" altLang="en-US" dirty="0">
                    <a:solidFill>
                      <a:prstClr val="white"/>
                    </a:solidFill>
                  </a:endParaRPr>
                </a:p>
              </p:txBody>
            </p:sp>
            <p:sp>
              <p:nvSpPr>
                <p:cNvPr id="662" name="Rectangle 444"/>
                <p:cNvSpPr>
                  <a:spLocks noChangeArrowheads="1"/>
                </p:cNvSpPr>
                <p:nvPr/>
              </p:nvSpPr>
              <p:spPr bwMode="auto">
                <a:xfrm>
                  <a:off x="3245317" y="1187893"/>
                  <a:ext cx="123965"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dirty="0">
                      <a:solidFill>
                        <a:srgbClr val="000000"/>
                      </a:solidFill>
                    </a:rPr>
                    <a:t>BP</a:t>
                  </a:r>
                  <a:endParaRPr lang="en-US" altLang="en-US" dirty="0">
                    <a:solidFill>
                      <a:prstClr val="white"/>
                    </a:solidFill>
                  </a:endParaRPr>
                </a:p>
              </p:txBody>
            </p:sp>
            <p:pic>
              <p:nvPicPr>
                <p:cNvPr id="663" name="Immagine 662"/>
                <p:cNvPicPr>
                  <a:picLocks noChangeAspect="1"/>
                </p:cNvPicPr>
                <p:nvPr/>
              </p:nvPicPr>
              <p:blipFill>
                <a:blip r:embed="rId3">
                  <a:clrChange>
                    <a:clrFrom>
                      <a:srgbClr val="FFFFFF"/>
                    </a:clrFrom>
                    <a:clrTo>
                      <a:srgbClr val="FFFFFF">
                        <a:alpha val="0"/>
                      </a:srgbClr>
                    </a:clrTo>
                  </a:clrChange>
                </a:blip>
                <a:stretch>
                  <a:fillRect/>
                </a:stretch>
              </p:blipFill>
              <p:spPr>
                <a:xfrm>
                  <a:off x="2941453" y="889426"/>
                  <a:ext cx="727919" cy="727919"/>
                </a:xfrm>
                <a:prstGeom prst="rect">
                  <a:avLst/>
                </a:prstGeom>
              </p:spPr>
            </p:pic>
          </p:grpSp>
          <p:grpSp>
            <p:nvGrpSpPr>
              <p:cNvPr id="653" name="Gruppo 652"/>
              <p:cNvGrpSpPr/>
              <p:nvPr/>
            </p:nvGrpSpPr>
            <p:grpSpPr>
              <a:xfrm>
                <a:off x="3671596" y="3635200"/>
                <a:ext cx="545939" cy="644307"/>
                <a:chOff x="2941453" y="758269"/>
                <a:chExt cx="727919" cy="859076"/>
              </a:xfrm>
            </p:grpSpPr>
            <p:sp>
              <p:nvSpPr>
                <p:cNvPr id="658" name="Rectangle 443"/>
                <p:cNvSpPr>
                  <a:spLocks noChangeArrowheads="1"/>
                </p:cNvSpPr>
                <p:nvPr/>
              </p:nvSpPr>
              <p:spPr bwMode="auto">
                <a:xfrm>
                  <a:off x="3063268" y="758269"/>
                  <a:ext cx="46380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dirty="0">
                      <a:solidFill>
                        <a:srgbClr val="000000"/>
                      </a:solidFill>
                    </a:rPr>
                    <a:t>«algorithm»</a:t>
                  </a:r>
                  <a:endParaRPr lang="en-US" altLang="en-US" dirty="0">
                    <a:solidFill>
                      <a:prstClr val="white"/>
                    </a:solidFill>
                  </a:endParaRPr>
                </a:p>
              </p:txBody>
            </p:sp>
            <p:sp>
              <p:nvSpPr>
                <p:cNvPr id="659" name="Rectangle 444"/>
                <p:cNvSpPr>
                  <a:spLocks noChangeArrowheads="1"/>
                </p:cNvSpPr>
                <p:nvPr/>
              </p:nvSpPr>
              <p:spPr bwMode="auto">
                <a:xfrm>
                  <a:off x="3245317" y="1187893"/>
                  <a:ext cx="123965"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dirty="0">
                      <a:solidFill>
                        <a:srgbClr val="000000"/>
                      </a:solidFill>
                    </a:rPr>
                    <a:t>BP</a:t>
                  </a:r>
                  <a:endParaRPr lang="en-US" altLang="en-US" dirty="0">
                    <a:solidFill>
                      <a:prstClr val="white"/>
                    </a:solidFill>
                  </a:endParaRPr>
                </a:p>
              </p:txBody>
            </p:sp>
            <p:pic>
              <p:nvPicPr>
                <p:cNvPr id="660" name="Immagine 659"/>
                <p:cNvPicPr>
                  <a:picLocks noChangeAspect="1"/>
                </p:cNvPicPr>
                <p:nvPr/>
              </p:nvPicPr>
              <p:blipFill>
                <a:blip r:embed="rId3">
                  <a:clrChange>
                    <a:clrFrom>
                      <a:srgbClr val="FFFFFF"/>
                    </a:clrFrom>
                    <a:clrTo>
                      <a:srgbClr val="FFFFFF">
                        <a:alpha val="0"/>
                      </a:srgbClr>
                    </a:clrTo>
                  </a:clrChange>
                </a:blip>
                <a:stretch>
                  <a:fillRect/>
                </a:stretch>
              </p:blipFill>
              <p:spPr>
                <a:xfrm>
                  <a:off x="2941453" y="889426"/>
                  <a:ext cx="727919" cy="727919"/>
                </a:xfrm>
                <a:prstGeom prst="rect">
                  <a:avLst/>
                </a:prstGeom>
              </p:spPr>
            </p:pic>
          </p:grpSp>
          <p:grpSp>
            <p:nvGrpSpPr>
              <p:cNvPr id="654" name="Gruppo 653"/>
              <p:cNvGrpSpPr/>
              <p:nvPr/>
            </p:nvGrpSpPr>
            <p:grpSpPr>
              <a:xfrm>
                <a:off x="5523264" y="2079821"/>
                <a:ext cx="545939" cy="644307"/>
                <a:chOff x="2941453" y="758269"/>
                <a:chExt cx="727919" cy="859076"/>
              </a:xfrm>
            </p:grpSpPr>
            <p:sp>
              <p:nvSpPr>
                <p:cNvPr id="655" name="Rectangle 443"/>
                <p:cNvSpPr>
                  <a:spLocks noChangeArrowheads="1"/>
                </p:cNvSpPr>
                <p:nvPr/>
              </p:nvSpPr>
              <p:spPr bwMode="auto">
                <a:xfrm>
                  <a:off x="3063268" y="758269"/>
                  <a:ext cx="46380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dirty="0">
                      <a:solidFill>
                        <a:srgbClr val="000000"/>
                      </a:solidFill>
                    </a:rPr>
                    <a:t>«algorithm»</a:t>
                  </a:r>
                  <a:endParaRPr lang="en-US" altLang="en-US" dirty="0">
                    <a:solidFill>
                      <a:prstClr val="white"/>
                    </a:solidFill>
                  </a:endParaRPr>
                </a:p>
              </p:txBody>
            </p:sp>
            <p:sp>
              <p:nvSpPr>
                <p:cNvPr id="656" name="Rectangle 444"/>
                <p:cNvSpPr>
                  <a:spLocks noChangeArrowheads="1"/>
                </p:cNvSpPr>
                <p:nvPr/>
              </p:nvSpPr>
              <p:spPr bwMode="auto">
                <a:xfrm>
                  <a:off x="3245317" y="1187893"/>
                  <a:ext cx="123965"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dirty="0">
                      <a:solidFill>
                        <a:srgbClr val="000000"/>
                      </a:solidFill>
                    </a:rPr>
                    <a:t>BP</a:t>
                  </a:r>
                  <a:endParaRPr lang="en-US" altLang="en-US" dirty="0">
                    <a:solidFill>
                      <a:prstClr val="white"/>
                    </a:solidFill>
                  </a:endParaRPr>
                </a:p>
              </p:txBody>
            </p:sp>
            <p:pic>
              <p:nvPicPr>
                <p:cNvPr id="657" name="Immagine 656"/>
                <p:cNvPicPr>
                  <a:picLocks noChangeAspect="1"/>
                </p:cNvPicPr>
                <p:nvPr/>
              </p:nvPicPr>
              <p:blipFill>
                <a:blip r:embed="rId3">
                  <a:clrChange>
                    <a:clrFrom>
                      <a:srgbClr val="FFFFFF"/>
                    </a:clrFrom>
                    <a:clrTo>
                      <a:srgbClr val="FFFFFF">
                        <a:alpha val="0"/>
                      </a:srgbClr>
                    </a:clrTo>
                  </a:clrChange>
                </a:blip>
                <a:stretch>
                  <a:fillRect/>
                </a:stretch>
              </p:blipFill>
              <p:spPr>
                <a:xfrm>
                  <a:off x="2941453" y="889426"/>
                  <a:ext cx="727919" cy="727919"/>
                </a:xfrm>
                <a:prstGeom prst="rect">
                  <a:avLst/>
                </a:prstGeom>
              </p:spPr>
            </p:pic>
          </p:grpSp>
        </p:grpSp>
      </p:grpSp>
      <p:grpSp>
        <p:nvGrpSpPr>
          <p:cNvPr id="673" name="Gruppo 672"/>
          <p:cNvGrpSpPr/>
          <p:nvPr/>
        </p:nvGrpSpPr>
        <p:grpSpPr>
          <a:xfrm>
            <a:off x="3484290" y="1529437"/>
            <a:ext cx="3335216" cy="4442745"/>
            <a:chOff x="4310587" y="2259599"/>
            <a:chExt cx="2914014" cy="3512552"/>
          </a:xfrm>
        </p:grpSpPr>
        <p:grpSp>
          <p:nvGrpSpPr>
            <p:cNvPr id="674" name="Gruppo 673"/>
            <p:cNvGrpSpPr/>
            <p:nvPr/>
          </p:nvGrpSpPr>
          <p:grpSpPr>
            <a:xfrm>
              <a:off x="4310587" y="4700588"/>
              <a:ext cx="665131" cy="1071563"/>
              <a:chOff x="4310587" y="4700588"/>
              <a:chExt cx="665131" cy="1071563"/>
            </a:xfrm>
          </p:grpSpPr>
          <p:sp>
            <p:nvSpPr>
              <p:cNvPr id="731" name="Rectangle 10"/>
              <p:cNvSpPr>
                <a:spLocks noChangeArrowheads="1"/>
              </p:cNvSpPr>
              <p:nvPr/>
            </p:nvSpPr>
            <p:spPr bwMode="auto">
              <a:xfrm>
                <a:off x="4332042" y="5258850"/>
                <a:ext cx="643676" cy="513301"/>
              </a:xfrm>
              <a:prstGeom prst="rect">
                <a:avLst/>
              </a:prstGeom>
              <a:solidFill>
                <a:srgbClr val="C0BF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2" name="Rectangle 11"/>
              <p:cNvSpPr>
                <a:spLocks noChangeArrowheads="1"/>
              </p:cNvSpPr>
              <p:nvPr/>
            </p:nvSpPr>
            <p:spPr bwMode="auto">
              <a:xfrm>
                <a:off x="4332042" y="5258850"/>
                <a:ext cx="643676" cy="513301"/>
              </a:xfrm>
              <a:prstGeom prst="rect">
                <a:avLst/>
              </a:prstGeom>
              <a:noFill/>
              <a:ln w="6350" cap="sq">
                <a:solidFill>
                  <a:srgbClr val="C0BF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3" name="Rectangle 12"/>
              <p:cNvSpPr>
                <a:spLocks noChangeArrowheads="1"/>
              </p:cNvSpPr>
              <p:nvPr/>
            </p:nvSpPr>
            <p:spPr bwMode="auto">
              <a:xfrm>
                <a:off x="4310587" y="5236369"/>
                <a:ext cx="325739" cy="513301"/>
              </a:xfrm>
              <a:prstGeom prst="rect">
                <a:avLst/>
              </a:prstGeom>
              <a:solidFill>
                <a:srgbClr val="32CD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4" name="Rectangle 13"/>
              <p:cNvSpPr>
                <a:spLocks noChangeArrowheads="1"/>
              </p:cNvSpPr>
              <p:nvPr/>
            </p:nvSpPr>
            <p:spPr bwMode="auto">
              <a:xfrm>
                <a:off x="4636325" y="5236369"/>
                <a:ext cx="7802" cy="513301"/>
              </a:xfrm>
              <a:prstGeom prst="rect">
                <a:avLst/>
              </a:prstGeom>
              <a:solidFill>
                <a:srgbClr val="32CC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5" name="Rectangle 14"/>
              <p:cNvSpPr>
                <a:spLocks noChangeArrowheads="1"/>
              </p:cNvSpPr>
              <p:nvPr/>
            </p:nvSpPr>
            <p:spPr bwMode="auto">
              <a:xfrm>
                <a:off x="4644127" y="5236369"/>
                <a:ext cx="5852" cy="513301"/>
              </a:xfrm>
              <a:prstGeom prst="rect">
                <a:avLst/>
              </a:prstGeom>
              <a:solidFill>
                <a:srgbClr val="33CA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6" name="Rectangle 15"/>
              <p:cNvSpPr>
                <a:spLocks noChangeArrowheads="1"/>
              </p:cNvSpPr>
              <p:nvPr/>
            </p:nvSpPr>
            <p:spPr bwMode="auto">
              <a:xfrm>
                <a:off x="4649980" y="5236369"/>
                <a:ext cx="7802" cy="513301"/>
              </a:xfrm>
              <a:prstGeom prst="rect">
                <a:avLst/>
              </a:prstGeom>
              <a:solidFill>
                <a:srgbClr val="33C9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7" name="Rectangle 16"/>
              <p:cNvSpPr>
                <a:spLocks noChangeArrowheads="1"/>
              </p:cNvSpPr>
              <p:nvPr/>
            </p:nvSpPr>
            <p:spPr bwMode="auto">
              <a:xfrm>
                <a:off x="4657782" y="5236369"/>
                <a:ext cx="7802" cy="513301"/>
              </a:xfrm>
              <a:prstGeom prst="rect">
                <a:avLst/>
              </a:prstGeom>
              <a:solidFill>
                <a:srgbClr val="34C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8" name="Rectangle 17"/>
              <p:cNvSpPr>
                <a:spLocks noChangeArrowheads="1"/>
              </p:cNvSpPr>
              <p:nvPr/>
            </p:nvSpPr>
            <p:spPr bwMode="auto">
              <a:xfrm>
                <a:off x="4665584" y="5236369"/>
                <a:ext cx="5852" cy="513301"/>
              </a:xfrm>
              <a:prstGeom prst="rect">
                <a:avLst/>
              </a:prstGeom>
              <a:solidFill>
                <a:srgbClr val="34C5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39" name="Rectangle 18"/>
              <p:cNvSpPr>
                <a:spLocks noChangeArrowheads="1"/>
              </p:cNvSpPr>
              <p:nvPr/>
            </p:nvSpPr>
            <p:spPr bwMode="auto">
              <a:xfrm>
                <a:off x="4671435" y="5236369"/>
                <a:ext cx="7802" cy="513301"/>
              </a:xfrm>
              <a:prstGeom prst="rect">
                <a:avLst/>
              </a:prstGeom>
              <a:solidFill>
                <a:srgbClr val="35C3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0" name="Rectangle 19"/>
              <p:cNvSpPr>
                <a:spLocks noChangeArrowheads="1"/>
              </p:cNvSpPr>
              <p:nvPr/>
            </p:nvSpPr>
            <p:spPr bwMode="auto">
              <a:xfrm>
                <a:off x="4679237" y="5236369"/>
                <a:ext cx="7802" cy="513301"/>
              </a:xfrm>
              <a:prstGeom prst="rect">
                <a:avLst/>
              </a:prstGeom>
              <a:solidFill>
                <a:srgbClr val="35C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1" name="Rectangle 20"/>
              <p:cNvSpPr>
                <a:spLocks noChangeArrowheads="1"/>
              </p:cNvSpPr>
              <p:nvPr/>
            </p:nvSpPr>
            <p:spPr bwMode="auto">
              <a:xfrm>
                <a:off x="4687039" y="5236369"/>
                <a:ext cx="7802" cy="513301"/>
              </a:xfrm>
              <a:prstGeom prst="rect">
                <a:avLst/>
              </a:prstGeom>
              <a:solidFill>
                <a:srgbClr val="36C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2" name="Rectangle 21"/>
              <p:cNvSpPr>
                <a:spLocks noChangeArrowheads="1"/>
              </p:cNvSpPr>
              <p:nvPr/>
            </p:nvSpPr>
            <p:spPr bwMode="auto">
              <a:xfrm>
                <a:off x="4694842" y="5236369"/>
                <a:ext cx="5852" cy="513301"/>
              </a:xfrm>
              <a:prstGeom prst="rect">
                <a:avLst/>
              </a:prstGeom>
              <a:solidFill>
                <a:srgbClr val="36BE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3" name="Rectangle 22"/>
              <p:cNvSpPr>
                <a:spLocks noChangeArrowheads="1"/>
              </p:cNvSpPr>
              <p:nvPr/>
            </p:nvSpPr>
            <p:spPr bwMode="auto">
              <a:xfrm>
                <a:off x="4700694" y="5236369"/>
                <a:ext cx="7802" cy="513301"/>
              </a:xfrm>
              <a:prstGeom prst="rect">
                <a:avLst/>
              </a:prstGeom>
              <a:solidFill>
                <a:srgbClr val="36B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4" name="Rectangle 23"/>
              <p:cNvSpPr>
                <a:spLocks noChangeArrowheads="1"/>
              </p:cNvSpPr>
              <p:nvPr/>
            </p:nvSpPr>
            <p:spPr bwMode="auto">
              <a:xfrm>
                <a:off x="4708496" y="5236369"/>
                <a:ext cx="7802" cy="513301"/>
              </a:xfrm>
              <a:prstGeom prst="rect">
                <a:avLst/>
              </a:prstGeom>
              <a:solidFill>
                <a:srgbClr val="37BB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5" name="Rectangle 24"/>
              <p:cNvSpPr>
                <a:spLocks noChangeArrowheads="1"/>
              </p:cNvSpPr>
              <p:nvPr/>
            </p:nvSpPr>
            <p:spPr bwMode="auto">
              <a:xfrm>
                <a:off x="4716298" y="5236369"/>
                <a:ext cx="5852" cy="513301"/>
              </a:xfrm>
              <a:prstGeom prst="rect">
                <a:avLst/>
              </a:prstGeom>
              <a:solidFill>
                <a:srgbClr val="37B9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6" name="Rectangle 25"/>
              <p:cNvSpPr>
                <a:spLocks noChangeArrowheads="1"/>
              </p:cNvSpPr>
              <p:nvPr/>
            </p:nvSpPr>
            <p:spPr bwMode="auto">
              <a:xfrm>
                <a:off x="4722149" y="5236369"/>
                <a:ext cx="7802" cy="513301"/>
              </a:xfrm>
              <a:prstGeom prst="rect">
                <a:avLst/>
              </a:prstGeom>
              <a:solidFill>
                <a:srgbClr val="38B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7" name="Rectangle 26"/>
              <p:cNvSpPr>
                <a:spLocks noChangeArrowheads="1"/>
              </p:cNvSpPr>
              <p:nvPr/>
            </p:nvSpPr>
            <p:spPr bwMode="auto">
              <a:xfrm>
                <a:off x="4729951" y="5236369"/>
                <a:ext cx="7802" cy="513301"/>
              </a:xfrm>
              <a:prstGeom prst="rect">
                <a:avLst/>
              </a:prstGeom>
              <a:solidFill>
                <a:srgbClr val="38B6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8" name="Rectangle 27"/>
              <p:cNvSpPr>
                <a:spLocks noChangeArrowheads="1"/>
              </p:cNvSpPr>
              <p:nvPr/>
            </p:nvSpPr>
            <p:spPr bwMode="auto">
              <a:xfrm>
                <a:off x="4737753" y="5236369"/>
                <a:ext cx="7802" cy="513301"/>
              </a:xfrm>
              <a:prstGeom prst="rect">
                <a:avLst/>
              </a:prstGeom>
              <a:solidFill>
                <a:srgbClr val="39B4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49" name="Rectangle 28"/>
              <p:cNvSpPr>
                <a:spLocks noChangeArrowheads="1"/>
              </p:cNvSpPr>
              <p:nvPr/>
            </p:nvSpPr>
            <p:spPr bwMode="auto">
              <a:xfrm>
                <a:off x="4745555" y="5236369"/>
                <a:ext cx="5852" cy="513301"/>
              </a:xfrm>
              <a:prstGeom prst="rect">
                <a:avLst/>
              </a:prstGeom>
              <a:solidFill>
                <a:srgbClr val="39B2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0" name="Rectangle 29"/>
              <p:cNvSpPr>
                <a:spLocks noChangeArrowheads="1"/>
              </p:cNvSpPr>
              <p:nvPr/>
            </p:nvSpPr>
            <p:spPr bwMode="auto">
              <a:xfrm>
                <a:off x="4751407" y="5236369"/>
                <a:ext cx="7802" cy="513301"/>
              </a:xfrm>
              <a:prstGeom prst="rect">
                <a:avLst/>
              </a:prstGeom>
              <a:solidFill>
                <a:srgbClr val="3AB0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1" name="Rectangle 30"/>
              <p:cNvSpPr>
                <a:spLocks noChangeArrowheads="1"/>
              </p:cNvSpPr>
              <p:nvPr/>
            </p:nvSpPr>
            <p:spPr bwMode="auto">
              <a:xfrm>
                <a:off x="4759210" y="5236369"/>
                <a:ext cx="7802" cy="513301"/>
              </a:xfrm>
              <a:prstGeom prst="rect">
                <a:avLst/>
              </a:prstGeom>
              <a:solidFill>
                <a:srgbClr val="3AAF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2" name="Rectangle 31"/>
              <p:cNvSpPr>
                <a:spLocks noChangeArrowheads="1"/>
              </p:cNvSpPr>
              <p:nvPr/>
            </p:nvSpPr>
            <p:spPr bwMode="auto">
              <a:xfrm>
                <a:off x="4767012" y="5236369"/>
                <a:ext cx="5852" cy="513301"/>
              </a:xfrm>
              <a:prstGeom prst="rect">
                <a:avLst/>
              </a:prstGeom>
              <a:solidFill>
                <a:srgbClr val="3BAD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3" name="Rectangle 32"/>
              <p:cNvSpPr>
                <a:spLocks noChangeArrowheads="1"/>
              </p:cNvSpPr>
              <p:nvPr/>
            </p:nvSpPr>
            <p:spPr bwMode="auto">
              <a:xfrm>
                <a:off x="4772863" y="5236369"/>
                <a:ext cx="7802" cy="513301"/>
              </a:xfrm>
              <a:prstGeom prst="rect">
                <a:avLst/>
              </a:prstGeom>
              <a:solidFill>
                <a:srgbClr val="3CAB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4" name="Rectangle 33"/>
              <p:cNvSpPr>
                <a:spLocks noChangeArrowheads="1"/>
              </p:cNvSpPr>
              <p:nvPr/>
            </p:nvSpPr>
            <p:spPr bwMode="auto">
              <a:xfrm>
                <a:off x="4780665" y="5236369"/>
                <a:ext cx="7802" cy="513301"/>
              </a:xfrm>
              <a:prstGeom prst="rect">
                <a:avLst/>
              </a:prstGeom>
              <a:solidFill>
                <a:srgbClr val="3CA9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5" name="Rectangle 34"/>
              <p:cNvSpPr>
                <a:spLocks noChangeArrowheads="1"/>
              </p:cNvSpPr>
              <p:nvPr/>
            </p:nvSpPr>
            <p:spPr bwMode="auto">
              <a:xfrm>
                <a:off x="4788467" y="5236369"/>
                <a:ext cx="7802" cy="513301"/>
              </a:xfrm>
              <a:prstGeom prst="rect">
                <a:avLst/>
              </a:prstGeom>
              <a:solidFill>
                <a:srgbClr val="3DA7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6" name="Rectangle 35"/>
              <p:cNvSpPr>
                <a:spLocks noChangeArrowheads="1"/>
              </p:cNvSpPr>
              <p:nvPr/>
            </p:nvSpPr>
            <p:spPr bwMode="auto">
              <a:xfrm>
                <a:off x="4796269" y="5236369"/>
                <a:ext cx="5852" cy="513301"/>
              </a:xfrm>
              <a:prstGeom prst="rect">
                <a:avLst/>
              </a:prstGeom>
              <a:solidFill>
                <a:srgbClr val="3DA6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7" name="Rectangle 36"/>
              <p:cNvSpPr>
                <a:spLocks noChangeArrowheads="1"/>
              </p:cNvSpPr>
              <p:nvPr/>
            </p:nvSpPr>
            <p:spPr bwMode="auto">
              <a:xfrm>
                <a:off x="4802122" y="5236369"/>
                <a:ext cx="7802" cy="513301"/>
              </a:xfrm>
              <a:prstGeom prst="rect">
                <a:avLst/>
              </a:prstGeom>
              <a:solidFill>
                <a:srgbClr val="3DA4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8" name="Rectangle 37"/>
              <p:cNvSpPr>
                <a:spLocks noChangeArrowheads="1"/>
              </p:cNvSpPr>
              <p:nvPr/>
            </p:nvSpPr>
            <p:spPr bwMode="auto">
              <a:xfrm>
                <a:off x="4809923" y="5236369"/>
                <a:ext cx="7802" cy="513301"/>
              </a:xfrm>
              <a:prstGeom prst="rect">
                <a:avLst/>
              </a:prstGeom>
              <a:solidFill>
                <a:srgbClr val="3EA2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59" name="Rectangle 38"/>
              <p:cNvSpPr>
                <a:spLocks noChangeArrowheads="1"/>
              </p:cNvSpPr>
              <p:nvPr/>
            </p:nvSpPr>
            <p:spPr bwMode="auto">
              <a:xfrm>
                <a:off x="4817725" y="5236369"/>
                <a:ext cx="5852" cy="513301"/>
              </a:xfrm>
              <a:prstGeom prst="rect">
                <a:avLst/>
              </a:prstGeom>
              <a:solidFill>
                <a:srgbClr val="3EA0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0" name="Rectangle 39"/>
              <p:cNvSpPr>
                <a:spLocks noChangeArrowheads="1"/>
              </p:cNvSpPr>
              <p:nvPr/>
            </p:nvSpPr>
            <p:spPr bwMode="auto">
              <a:xfrm>
                <a:off x="4823577" y="5236369"/>
                <a:ext cx="7802" cy="513301"/>
              </a:xfrm>
              <a:prstGeom prst="rect">
                <a:avLst/>
              </a:prstGeom>
              <a:solidFill>
                <a:srgbClr val="3F9E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1" name="Rectangle 40"/>
              <p:cNvSpPr>
                <a:spLocks noChangeArrowheads="1"/>
              </p:cNvSpPr>
              <p:nvPr/>
            </p:nvSpPr>
            <p:spPr bwMode="auto">
              <a:xfrm>
                <a:off x="4831378" y="5236369"/>
                <a:ext cx="7802" cy="513301"/>
              </a:xfrm>
              <a:prstGeom prst="rect">
                <a:avLst/>
              </a:prstGeom>
              <a:solidFill>
                <a:srgbClr val="3F9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2" name="Rectangle 41"/>
              <p:cNvSpPr>
                <a:spLocks noChangeArrowheads="1"/>
              </p:cNvSpPr>
              <p:nvPr/>
            </p:nvSpPr>
            <p:spPr bwMode="auto">
              <a:xfrm>
                <a:off x="4839181" y="5236369"/>
                <a:ext cx="7802" cy="513301"/>
              </a:xfrm>
              <a:prstGeom prst="rect">
                <a:avLst/>
              </a:prstGeom>
              <a:solidFill>
                <a:srgbClr val="3F9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3" name="Rectangle 42"/>
              <p:cNvSpPr>
                <a:spLocks noChangeArrowheads="1"/>
              </p:cNvSpPr>
              <p:nvPr/>
            </p:nvSpPr>
            <p:spPr bwMode="auto">
              <a:xfrm>
                <a:off x="4846983" y="5236369"/>
                <a:ext cx="5852" cy="513301"/>
              </a:xfrm>
              <a:prstGeom prst="rect">
                <a:avLst/>
              </a:prstGeom>
              <a:solidFill>
                <a:srgbClr val="409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4" name="Rectangle 43"/>
              <p:cNvSpPr>
                <a:spLocks noChangeArrowheads="1"/>
              </p:cNvSpPr>
              <p:nvPr/>
            </p:nvSpPr>
            <p:spPr bwMode="auto">
              <a:xfrm>
                <a:off x="4852835" y="5236369"/>
                <a:ext cx="7802" cy="513301"/>
              </a:xfrm>
              <a:prstGeom prst="rect">
                <a:avLst/>
              </a:prstGeom>
              <a:solidFill>
                <a:srgbClr val="409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5" name="Rectangle 44"/>
              <p:cNvSpPr>
                <a:spLocks noChangeArrowheads="1"/>
              </p:cNvSpPr>
              <p:nvPr/>
            </p:nvSpPr>
            <p:spPr bwMode="auto">
              <a:xfrm>
                <a:off x="4860637" y="5236369"/>
                <a:ext cx="7802" cy="513301"/>
              </a:xfrm>
              <a:prstGeom prst="rect">
                <a:avLst/>
              </a:prstGeom>
              <a:solidFill>
                <a:srgbClr val="4196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6" name="Rectangle 45"/>
              <p:cNvSpPr>
                <a:spLocks noChangeArrowheads="1"/>
              </p:cNvSpPr>
              <p:nvPr/>
            </p:nvSpPr>
            <p:spPr bwMode="auto">
              <a:xfrm>
                <a:off x="4868440" y="5236369"/>
                <a:ext cx="5852" cy="513301"/>
              </a:xfrm>
              <a:prstGeom prst="rect">
                <a:avLst/>
              </a:prstGeom>
              <a:solidFill>
                <a:srgbClr val="429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7" name="Rectangle 46"/>
              <p:cNvSpPr>
                <a:spLocks noChangeArrowheads="1"/>
              </p:cNvSpPr>
              <p:nvPr/>
            </p:nvSpPr>
            <p:spPr bwMode="auto">
              <a:xfrm>
                <a:off x="4874290" y="5236369"/>
                <a:ext cx="7802" cy="513301"/>
              </a:xfrm>
              <a:prstGeom prst="rect">
                <a:avLst/>
              </a:prstGeom>
              <a:solidFill>
                <a:srgbClr val="4293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8" name="Rectangle 47"/>
              <p:cNvSpPr>
                <a:spLocks noChangeArrowheads="1"/>
              </p:cNvSpPr>
              <p:nvPr/>
            </p:nvSpPr>
            <p:spPr bwMode="auto">
              <a:xfrm>
                <a:off x="4882093" y="5236369"/>
                <a:ext cx="7802" cy="513301"/>
              </a:xfrm>
              <a:prstGeom prst="rect">
                <a:avLst/>
              </a:prstGeom>
              <a:solidFill>
                <a:srgbClr val="42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69" name="Rectangle 48"/>
              <p:cNvSpPr>
                <a:spLocks noChangeArrowheads="1"/>
              </p:cNvSpPr>
              <p:nvPr/>
            </p:nvSpPr>
            <p:spPr bwMode="auto">
              <a:xfrm>
                <a:off x="4889895" y="5236369"/>
                <a:ext cx="5852" cy="513301"/>
              </a:xfrm>
              <a:prstGeom prst="rect">
                <a:avLst/>
              </a:prstGeom>
              <a:solidFill>
                <a:srgbClr val="438F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0" name="Rectangle 49"/>
              <p:cNvSpPr>
                <a:spLocks noChangeArrowheads="1"/>
              </p:cNvSpPr>
              <p:nvPr/>
            </p:nvSpPr>
            <p:spPr bwMode="auto">
              <a:xfrm>
                <a:off x="4895747" y="5236369"/>
                <a:ext cx="7802" cy="513301"/>
              </a:xfrm>
              <a:prstGeom prst="rect">
                <a:avLst/>
              </a:prstGeom>
              <a:solidFill>
                <a:srgbClr val="438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1" name="Rectangle 50"/>
              <p:cNvSpPr>
                <a:spLocks noChangeArrowheads="1"/>
              </p:cNvSpPr>
              <p:nvPr/>
            </p:nvSpPr>
            <p:spPr bwMode="auto">
              <a:xfrm>
                <a:off x="4903549" y="5236369"/>
                <a:ext cx="7802" cy="513301"/>
              </a:xfrm>
              <a:prstGeom prst="rect">
                <a:avLst/>
              </a:prstGeom>
              <a:solidFill>
                <a:srgbClr val="438C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2" name="Rectangle 51"/>
              <p:cNvSpPr>
                <a:spLocks noChangeArrowheads="1"/>
              </p:cNvSpPr>
              <p:nvPr/>
            </p:nvSpPr>
            <p:spPr bwMode="auto">
              <a:xfrm>
                <a:off x="4911351" y="5236369"/>
                <a:ext cx="7802" cy="513301"/>
              </a:xfrm>
              <a:prstGeom prst="rect">
                <a:avLst/>
              </a:prstGeom>
              <a:solidFill>
                <a:srgbClr val="448A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3" name="Rectangle 52"/>
              <p:cNvSpPr>
                <a:spLocks noChangeArrowheads="1"/>
              </p:cNvSpPr>
              <p:nvPr/>
            </p:nvSpPr>
            <p:spPr bwMode="auto">
              <a:xfrm>
                <a:off x="4919153" y="5236369"/>
                <a:ext cx="5852" cy="513301"/>
              </a:xfrm>
              <a:prstGeom prst="rect">
                <a:avLst/>
              </a:prstGeom>
              <a:solidFill>
                <a:srgbClr val="4488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4" name="Rectangle 53"/>
              <p:cNvSpPr>
                <a:spLocks noChangeArrowheads="1"/>
              </p:cNvSpPr>
              <p:nvPr/>
            </p:nvSpPr>
            <p:spPr bwMode="auto">
              <a:xfrm>
                <a:off x="4925004" y="5236369"/>
                <a:ext cx="7802" cy="513301"/>
              </a:xfrm>
              <a:prstGeom prst="rect">
                <a:avLst/>
              </a:prstGeom>
              <a:solidFill>
                <a:srgbClr val="4586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5" name="Rectangle 54"/>
              <p:cNvSpPr>
                <a:spLocks noChangeArrowheads="1"/>
              </p:cNvSpPr>
              <p:nvPr/>
            </p:nvSpPr>
            <p:spPr bwMode="auto">
              <a:xfrm>
                <a:off x="4932806" y="5236369"/>
                <a:ext cx="7802" cy="513301"/>
              </a:xfrm>
              <a:prstGeom prst="rect">
                <a:avLst/>
              </a:prstGeom>
              <a:solidFill>
                <a:srgbClr val="458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6" name="Rectangle 55"/>
              <p:cNvSpPr>
                <a:spLocks noChangeArrowheads="1"/>
              </p:cNvSpPr>
              <p:nvPr/>
            </p:nvSpPr>
            <p:spPr bwMode="auto">
              <a:xfrm>
                <a:off x="4940608" y="5236369"/>
                <a:ext cx="5852" cy="513301"/>
              </a:xfrm>
              <a:prstGeom prst="rect">
                <a:avLst/>
              </a:prstGeom>
              <a:solidFill>
                <a:srgbClr val="468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7" name="Rectangle 56"/>
              <p:cNvSpPr>
                <a:spLocks noChangeArrowheads="1"/>
              </p:cNvSpPr>
              <p:nvPr/>
            </p:nvSpPr>
            <p:spPr bwMode="auto">
              <a:xfrm>
                <a:off x="4946461" y="5236369"/>
                <a:ext cx="7802" cy="513301"/>
              </a:xfrm>
              <a:prstGeom prst="rect">
                <a:avLst/>
              </a:prstGeom>
              <a:solidFill>
                <a:srgbClr val="4681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8" name="Rectangle 57"/>
              <p:cNvSpPr>
                <a:spLocks noChangeArrowheads="1"/>
              </p:cNvSpPr>
              <p:nvPr/>
            </p:nvSpPr>
            <p:spPr bwMode="auto">
              <a:xfrm>
                <a:off x="4310587" y="5236369"/>
                <a:ext cx="643676" cy="513301"/>
              </a:xfrm>
              <a:prstGeom prst="rect">
                <a:avLst/>
              </a:prstGeom>
              <a:noFill/>
              <a:ln w="63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79" name="Rectangle 58"/>
              <p:cNvSpPr>
                <a:spLocks noChangeArrowheads="1"/>
              </p:cNvSpPr>
              <p:nvPr/>
            </p:nvSpPr>
            <p:spPr bwMode="auto">
              <a:xfrm>
                <a:off x="4454926" y="5281330"/>
                <a:ext cx="315792"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«Wisdom»</a:t>
                </a:r>
                <a:endParaRPr lang="en-US" altLang="en-US">
                  <a:solidFill>
                    <a:prstClr val="white"/>
                  </a:solidFill>
                </a:endParaRPr>
              </a:p>
            </p:txBody>
          </p:sp>
          <p:sp>
            <p:nvSpPr>
              <p:cNvPr id="780" name="Rectangle 59"/>
              <p:cNvSpPr>
                <a:spLocks noChangeArrowheads="1"/>
              </p:cNvSpPr>
              <p:nvPr/>
            </p:nvSpPr>
            <p:spPr bwMode="auto">
              <a:xfrm>
                <a:off x="4454926" y="5378745"/>
                <a:ext cx="318998"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a:solidFill>
                      <a:srgbClr val="000000"/>
                    </a:solidFill>
                  </a:rPr>
                  <a:t>Scientific </a:t>
                </a:r>
                <a:endParaRPr lang="en-US" altLang="en-US">
                  <a:solidFill>
                    <a:prstClr val="white"/>
                  </a:solidFill>
                </a:endParaRPr>
              </a:p>
            </p:txBody>
          </p:sp>
          <p:sp>
            <p:nvSpPr>
              <p:cNvPr id="781" name="Rectangle 60"/>
              <p:cNvSpPr>
                <a:spLocks noChangeArrowheads="1"/>
              </p:cNvSpPr>
              <p:nvPr/>
            </p:nvSpPr>
            <p:spPr bwMode="auto">
              <a:xfrm>
                <a:off x="4454926" y="5474287"/>
                <a:ext cx="322204"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a:solidFill>
                      <a:srgbClr val="000000"/>
                    </a:solidFill>
                  </a:rPr>
                  <a:t>Challenge</a:t>
                </a:r>
                <a:endParaRPr lang="en-US" altLang="en-US">
                  <a:solidFill>
                    <a:prstClr val="white"/>
                  </a:solidFill>
                </a:endParaRPr>
              </a:p>
            </p:txBody>
          </p:sp>
          <p:sp>
            <p:nvSpPr>
              <p:cNvPr id="782" name="Line 61"/>
              <p:cNvSpPr>
                <a:spLocks noChangeShapeType="1"/>
              </p:cNvSpPr>
              <p:nvPr/>
            </p:nvSpPr>
            <p:spPr bwMode="auto">
              <a:xfrm>
                <a:off x="4310587" y="5609168"/>
                <a:ext cx="643676" cy="0"/>
              </a:xfrm>
              <a:prstGeom prst="line">
                <a:avLst/>
              </a:prstGeom>
              <a:noFill/>
              <a:ln w="635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83" name="Line 609"/>
              <p:cNvSpPr>
                <a:spLocks noChangeShapeType="1"/>
              </p:cNvSpPr>
              <p:nvPr/>
            </p:nvSpPr>
            <p:spPr bwMode="auto">
              <a:xfrm>
                <a:off x="4628523" y="4700588"/>
                <a:ext cx="0" cy="535781"/>
              </a:xfrm>
              <a:prstGeom prst="line">
                <a:avLst/>
              </a:prstGeom>
              <a:noFill/>
              <a:ln w="6350" cap="rnd">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84" name="Freeform 610"/>
              <p:cNvSpPr>
                <a:spLocks noEditPoints="1"/>
              </p:cNvSpPr>
              <p:nvPr/>
            </p:nvSpPr>
            <p:spPr bwMode="auto">
              <a:xfrm>
                <a:off x="4585612" y="5123967"/>
                <a:ext cx="85823" cy="112402"/>
              </a:xfrm>
              <a:custGeom>
                <a:avLst/>
                <a:gdLst>
                  <a:gd name="T0" fmla="*/ 22 w 44"/>
                  <a:gd name="T1" fmla="*/ 60 h 60"/>
                  <a:gd name="T2" fmla="*/ 0 w 44"/>
                  <a:gd name="T3" fmla="*/ 0 h 60"/>
                  <a:gd name="T4" fmla="*/ 22 w 44"/>
                  <a:gd name="T5" fmla="*/ 60 h 60"/>
                  <a:gd name="T6" fmla="*/ 44 w 44"/>
                  <a:gd name="T7" fmla="*/ 0 h 60"/>
                </a:gdLst>
                <a:ahLst/>
                <a:cxnLst>
                  <a:cxn ang="0">
                    <a:pos x="T0" y="T1"/>
                  </a:cxn>
                  <a:cxn ang="0">
                    <a:pos x="T2" y="T3"/>
                  </a:cxn>
                  <a:cxn ang="0">
                    <a:pos x="T4" y="T5"/>
                  </a:cxn>
                  <a:cxn ang="0">
                    <a:pos x="T6" y="T7"/>
                  </a:cxn>
                </a:cxnLst>
                <a:rect l="0" t="0" r="r" b="b"/>
                <a:pathLst>
                  <a:path w="44" h="60">
                    <a:moveTo>
                      <a:pt x="22" y="60"/>
                    </a:moveTo>
                    <a:lnTo>
                      <a:pt x="0" y="0"/>
                    </a:lnTo>
                    <a:moveTo>
                      <a:pt x="22" y="60"/>
                    </a:moveTo>
                    <a:lnTo>
                      <a:pt x="44" y="0"/>
                    </a:lnTo>
                  </a:path>
                </a:pathLst>
              </a:custGeom>
              <a:noFill/>
              <a:ln w="6350" cap="rnd">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85" name="Rectangle 611"/>
              <p:cNvSpPr>
                <a:spLocks noChangeArrowheads="1"/>
              </p:cNvSpPr>
              <p:nvPr/>
            </p:nvSpPr>
            <p:spPr bwMode="auto">
              <a:xfrm>
                <a:off x="4687039" y="4738055"/>
                <a:ext cx="100990"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1..*</a:t>
                </a:r>
                <a:endParaRPr lang="en-US" altLang="en-US">
                  <a:solidFill>
                    <a:prstClr val="white"/>
                  </a:solidFill>
                </a:endParaRPr>
              </a:p>
            </p:txBody>
          </p:sp>
          <p:sp>
            <p:nvSpPr>
              <p:cNvPr id="786" name="Rectangle 612"/>
              <p:cNvSpPr>
                <a:spLocks noChangeArrowheads="1"/>
              </p:cNvSpPr>
              <p:nvPr/>
            </p:nvSpPr>
            <p:spPr bwMode="auto">
              <a:xfrm>
                <a:off x="4462728" y="4863571"/>
                <a:ext cx="282129"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relatedTo</a:t>
                </a:r>
                <a:endParaRPr lang="en-US" altLang="en-US">
                  <a:solidFill>
                    <a:prstClr val="white"/>
                  </a:solidFill>
                </a:endParaRPr>
              </a:p>
            </p:txBody>
          </p:sp>
          <p:sp>
            <p:nvSpPr>
              <p:cNvPr id="787" name="Rectangle 613"/>
              <p:cNvSpPr>
                <a:spLocks noChangeArrowheads="1"/>
              </p:cNvSpPr>
              <p:nvPr/>
            </p:nvSpPr>
            <p:spPr bwMode="auto">
              <a:xfrm>
                <a:off x="4687039" y="5103361"/>
                <a:ext cx="100990" cy="8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0..*</a:t>
                </a:r>
                <a:endParaRPr lang="en-US" altLang="en-US">
                  <a:solidFill>
                    <a:prstClr val="white"/>
                  </a:solidFill>
                </a:endParaRPr>
              </a:p>
            </p:txBody>
          </p:sp>
        </p:grpSp>
        <p:grpSp>
          <p:nvGrpSpPr>
            <p:cNvPr id="675" name="Gruppo 674"/>
            <p:cNvGrpSpPr/>
            <p:nvPr/>
          </p:nvGrpSpPr>
          <p:grpSpPr>
            <a:xfrm>
              <a:off x="6058183" y="2259599"/>
              <a:ext cx="1166418" cy="490820"/>
              <a:chOff x="7273816" y="1869798"/>
              <a:chExt cx="1555224" cy="654427"/>
            </a:xfrm>
          </p:grpSpPr>
          <p:sp>
            <p:nvSpPr>
              <p:cNvPr id="676" name="Rectangle 303"/>
              <p:cNvSpPr>
                <a:spLocks noChangeArrowheads="1"/>
              </p:cNvSpPr>
              <p:nvPr/>
            </p:nvSpPr>
            <p:spPr bwMode="auto">
              <a:xfrm>
                <a:off x="7970806" y="1899771"/>
                <a:ext cx="858234" cy="624454"/>
              </a:xfrm>
              <a:prstGeom prst="rect">
                <a:avLst/>
              </a:prstGeom>
              <a:solidFill>
                <a:srgbClr val="C0BF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7" name="Rectangle 304"/>
              <p:cNvSpPr>
                <a:spLocks noChangeArrowheads="1"/>
              </p:cNvSpPr>
              <p:nvPr/>
            </p:nvSpPr>
            <p:spPr bwMode="auto">
              <a:xfrm>
                <a:off x="7970806" y="1899771"/>
                <a:ext cx="858234" cy="624454"/>
              </a:xfrm>
              <a:prstGeom prst="rect">
                <a:avLst/>
              </a:prstGeom>
              <a:noFill/>
              <a:ln w="6350" cap="sq">
                <a:solidFill>
                  <a:srgbClr val="C0BFC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8" name="Rectangle 305"/>
              <p:cNvSpPr>
                <a:spLocks noChangeArrowheads="1"/>
              </p:cNvSpPr>
              <p:nvPr/>
            </p:nvSpPr>
            <p:spPr bwMode="auto">
              <a:xfrm>
                <a:off x="7939597" y="1869798"/>
                <a:ext cx="434318" cy="624454"/>
              </a:xfrm>
              <a:prstGeom prst="rect">
                <a:avLst/>
              </a:prstGeom>
              <a:solidFill>
                <a:srgbClr val="32CD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79" name="Rectangle 306"/>
              <p:cNvSpPr>
                <a:spLocks noChangeArrowheads="1"/>
              </p:cNvSpPr>
              <p:nvPr/>
            </p:nvSpPr>
            <p:spPr bwMode="auto">
              <a:xfrm>
                <a:off x="8373916" y="1869798"/>
                <a:ext cx="10403" cy="624454"/>
              </a:xfrm>
              <a:prstGeom prst="rect">
                <a:avLst/>
              </a:prstGeom>
              <a:solidFill>
                <a:srgbClr val="32CC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0" name="Rectangle 307"/>
              <p:cNvSpPr>
                <a:spLocks noChangeArrowheads="1"/>
              </p:cNvSpPr>
              <p:nvPr/>
            </p:nvSpPr>
            <p:spPr bwMode="auto">
              <a:xfrm>
                <a:off x="8384319" y="1869798"/>
                <a:ext cx="10403" cy="624454"/>
              </a:xfrm>
              <a:prstGeom prst="rect">
                <a:avLst/>
              </a:prstGeom>
              <a:solidFill>
                <a:srgbClr val="33CA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1" name="Rectangle 308"/>
              <p:cNvSpPr>
                <a:spLocks noChangeArrowheads="1"/>
              </p:cNvSpPr>
              <p:nvPr/>
            </p:nvSpPr>
            <p:spPr bwMode="auto">
              <a:xfrm>
                <a:off x="8394722" y="1869798"/>
                <a:ext cx="10403" cy="624454"/>
              </a:xfrm>
              <a:prstGeom prst="rect">
                <a:avLst/>
              </a:prstGeom>
              <a:solidFill>
                <a:srgbClr val="33C9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2" name="Rectangle 309"/>
              <p:cNvSpPr>
                <a:spLocks noChangeArrowheads="1"/>
              </p:cNvSpPr>
              <p:nvPr/>
            </p:nvSpPr>
            <p:spPr bwMode="auto">
              <a:xfrm>
                <a:off x="8405124" y="1869798"/>
                <a:ext cx="7802" cy="624454"/>
              </a:xfrm>
              <a:prstGeom prst="rect">
                <a:avLst/>
              </a:prstGeom>
              <a:solidFill>
                <a:srgbClr val="34C7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3" name="Rectangle 310"/>
              <p:cNvSpPr>
                <a:spLocks noChangeArrowheads="1"/>
              </p:cNvSpPr>
              <p:nvPr/>
            </p:nvSpPr>
            <p:spPr bwMode="auto">
              <a:xfrm>
                <a:off x="8412927" y="1869798"/>
                <a:ext cx="10403" cy="624454"/>
              </a:xfrm>
              <a:prstGeom prst="rect">
                <a:avLst/>
              </a:prstGeom>
              <a:solidFill>
                <a:srgbClr val="34C5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4" name="Rectangle 311"/>
              <p:cNvSpPr>
                <a:spLocks noChangeArrowheads="1"/>
              </p:cNvSpPr>
              <p:nvPr/>
            </p:nvSpPr>
            <p:spPr bwMode="auto">
              <a:xfrm>
                <a:off x="8423329" y="1869798"/>
                <a:ext cx="10403" cy="624454"/>
              </a:xfrm>
              <a:prstGeom prst="rect">
                <a:avLst/>
              </a:prstGeom>
              <a:solidFill>
                <a:srgbClr val="35C3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5" name="Rectangle 312"/>
              <p:cNvSpPr>
                <a:spLocks noChangeArrowheads="1"/>
              </p:cNvSpPr>
              <p:nvPr/>
            </p:nvSpPr>
            <p:spPr bwMode="auto">
              <a:xfrm>
                <a:off x="8433732" y="1869798"/>
                <a:ext cx="7802" cy="624454"/>
              </a:xfrm>
              <a:prstGeom prst="rect">
                <a:avLst/>
              </a:prstGeom>
              <a:solidFill>
                <a:srgbClr val="35C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6" name="Rectangle 313"/>
              <p:cNvSpPr>
                <a:spLocks noChangeArrowheads="1"/>
              </p:cNvSpPr>
              <p:nvPr/>
            </p:nvSpPr>
            <p:spPr bwMode="auto">
              <a:xfrm>
                <a:off x="8441534" y="1869798"/>
                <a:ext cx="10403" cy="624454"/>
              </a:xfrm>
              <a:prstGeom prst="rect">
                <a:avLst/>
              </a:prstGeom>
              <a:solidFill>
                <a:srgbClr val="36C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7" name="Rectangle 314"/>
              <p:cNvSpPr>
                <a:spLocks noChangeArrowheads="1"/>
              </p:cNvSpPr>
              <p:nvPr/>
            </p:nvSpPr>
            <p:spPr bwMode="auto">
              <a:xfrm>
                <a:off x="8451937" y="1869798"/>
                <a:ext cx="10403" cy="624454"/>
              </a:xfrm>
              <a:prstGeom prst="rect">
                <a:avLst/>
              </a:prstGeom>
              <a:solidFill>
                <a:srgbClr val="36BE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8" name="Rectangle 315"/>
              <p:cNvSpPr>
                <a:spLocks noChangeArrowheads="1"/>
              </p:cNvSpPr>
              <p:nvPr/>
            </p:nvSpPr>
            <p:spPr bwMode="auto">
              <a:xfrm>
                <a:off x="8462340" y="1869798"/>
                <a:ext cx="7802" cy="624454"/>
              </a:xfrm>
              <a:prstGeom prst="rect">
                <a:avLst/>
              </a:prstGeom>
              <a:solidFill>
                <a:srgbClr val="36BD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89" name="Rectangle 316"/>
              <p:cNvSpPr>
                <a:spLocks noChangeArrowheads="1"/>
              </p:cNvSpPr>
              <p:nvPr/>
            </p:nvSpPr>
            <p:spPr bwMode="auto">
              <a:xfrm>
                <a:off x="8470142" y="1869798"/>
                <a:ext cx="10403" cy="624454"/>
              </a:xfrm>
              <a:prstGeom prst="rect">
                <a:avLst/>
              </a:prstGeom>
              <a:solidFill>
                <a:srgbClr val="37BB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0" name="Rectangle 317"/>
              <p:cNvSpPr>
                <a:spLocks noChangeArrowheads="1"/>
              </p:cNvSpPr>
              <p:nvPr/>
            </p:nvSpPr>
            <p:spPr bwMode="auto">
              <a:xfrm>
                <a:off x="8480545" y="1869798"/>
                <a:ext cx="10403" cy="624454"/>
              </a:xfrm>
              <a:prstGeom prst="rect">
                <a:avLst/>
              </a:prstGeom>
              <a:solidFill>
                <a:srgbClr val="37B9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1" name="Rectangle 318"/>
              <p:cNvSpPr>
                <a:spLocks noChangeArrowheads="1"/>
              </p:cNvSpPr>
              <p:nvPr/>
            </p:nvSpPr>
            <p:spPr bwMode="auto">
              <a:xfrm>
                <a:off x="8490948" y="1869798"/>
                <a:ext cx="10403" cy="624454"/>
              </a:xfrm>
              <a:prstGeom prst="rect">
                <a:avLst/>
              </a:prstGeom>
              <a:solidFill>
                <a:srgbClr val="38B8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2" name="Rectangle 319"/>
              <p:cNvSpPr>
                <a:spLocks noChangeArrowheads="1"/>
              </p:cNvSpPr>
              <p:nvPr/>
            </p:nvSpPr>
            <p:spPr bwMode="auto">
              <a:xfrm>
                <a:off x="8501351" y="1869798"/>
                <a:ext cx="7802" cy="624454"/>
              </a:xfrm>
              <a:prstGeom prst="rect">
                <a:avLst/>
              </a:prstGeom>
              <a:solidFill>
                <a:srgbClr val="38B6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3" name="Rectangle 320"/>
              <p:cNvSpPr>
                <a:spLocks noChangeArrowheads="1"/>
              </p:cNvSpPr>
              <p:nvPr/>
            </p:nvSpPr>
            <p:spPr bwMode="auto">
              <a:xfrm>
                <a:off x="8509153" y="1869798"/>
                <a:ext cx="10403" cy="624454"/>
              </a:xfrm>
              <a:prstGeom prst="rect">
                <a:avLst/>
              </a:prstGeom>
              <a:solidFill>
                <a:srgbClr val="39B4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4" name="Rectangle 321"/>
              <p:cNvSpPr>
                <a:spLocks noChangeArrowheads="1"/>
              </p:cNvSpPr>
              <p:nvPr/>
            </p:nvSpPr>
            <p:spPr bwMode="auto">
              <a:xfrm>
                <a:off x="8519556" y="1869798"/>
                <a:ext cx="10403" cy="624454"/>
              </a:xfrm>
              <a:prstGeom prst="rect">
                <a:avLst/>
              </a:prstGeom>
              <a:solidFill>
                <a:srgbClr val="39B2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5" name="Rectangle 322"/>
              <p:cNvSpPr>
                <a:spLocks noChangeArrowheads="1"/>
              </p:cNvSpPr>
              <p:nvPr/>
            </p:nvSpPr>
            <p:spPr bwMode="auto">
              <a:xfrm>
                <a:off x="8529958" y="1869798"/>
                <a:ext cx="7802" cy="624454"/>
              </a:xfrm>
              <a:prstGeom prst="rect">
                <a:avLst/>
              </a:prstGeom>
              <a:solidFill>
                <a:srgbClr val="3AB0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6" name="Rectangle 323"/>
              <p:cNvSpPr>
                <a:spLocks noChangeArrowheads="1"/>
              </p:cNvSpPr>
              <p:nvPr/>
            </p:nvSpPr>
            <p:spPr bwMode="auto">
              <a:xfrm>
                <a:off x="8537761" y="1869798"/>
                <a:ext cx="10403" cy="624454"/>
              </a:xfrm>
              <a:prstGeom prst="rect">
                <a:avLst/>
              </a:prstGeom>
              <a:solidFill>
                <a:srgbClr val="3AAF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7" name="Rectangle 324"/>
              <p:cNvSpPr>
                <a:spLocks noChangeArrowheads="1"/>
              </p:cNvSpPr>
              <p:nvPr/>
            </p:nvSpPr>
            <p:spPr bwMode="auto">
              <a:xfrm>
                <a:off x="8548163" y="1869798"/>
                <a:ext cx="10403" cy="624454"/>
              </a:xfrm>
              <a:prstGeom prst="rect">
                <a:avLst/>
              </a:prstGeom>
              <a:solidFill>
                <a:srgbClr val="3BAD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8" name="Rectangle 325"/>
              <p:cNvSpPr>
                <a:spLocks noChangeArrowheads="1"/>
              </p:cNvSpPr>
              <p:nvPr/>
            </p:nvSpPr>
            <p:spPr bwMode="auto">
              <a:xfrm>
                <a:off x="8558566" y="1869798"/>
                <a:ext cx="10403" cy="624454"/>
              </a:xfrm>
              <a:prstGeom prst="rect">
                <a:avLst/>
              </a:prstGeom>
              <a:solidFill>
                <a:srgbClr val="3CAB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699" name="Rectangle 326"/>
              <p:cNvSpPr>
                <a:spLocks noChangeArrowheads="1"/>
              </p:cNvSpPr>
              <p:nvPr/>
            </p:nvSpPr>
            <p:spPr bwMode="auto">
              <a:xfrm>
                <a:off x="8568969" y="1869798"/>
                <a:ext cx="7802" cy="624454"/>
              </a:xfrm>
              <a:prstGeom prst="rect">
                <a:avLst/>
              </a:prstGeom>
              <a:solidFill>
                <a:srgbClr val="3CA9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0" name="Rectangle 327"/>
              <p:cNvSpPr>
                <a:spLocks noChangeArrowheads="1"/>
              </p:cNvSpPr>
              <p:nvPr/>
            </p:nvSpPr>
            <p:spPr bwMode="auto">
              <a:xfrm>
                <a:off x="8576771" y="1869798"/>
                <a:ext cx="10403" cy="624454"/>
              </a:xfrm>
              <a:prstGeom prst="rect">
                <a:avLst/>
              </a:prstGeom>
              <a:solidFill>
                <a:srgbClr val="3DA7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1" name="Rectangle 328"/>
              <p:cNvSpPr>
                <a:spLocks noChangeArrowheads="1"/>
              </p:cNvSpPr>
              <p:nvPr/>
            </p:nvSpPr>
            <p:spPr bwMode="auto">
              <a:xfrm>
                <a:off x="8587174" y="1869798"/>
                <a:ext cx="10403" cy="624454"/>
              </a:xfrm>
              <a:prstGeom prst="rect">
                <a:avLst/>
              </a:prstGeom>
              <a:solidFill>
                <a:srgbClr val="3DA6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2" name="Rectangle 329"/>
              <p:cNvSpPr>
                <a:spLocks noChangeArrowheads="1"/>
              </p:cNvSpPr>
              <p:nvPr/>
            </p:nvSpPr>
            <p:spPr bwMode="auto">
              <a:xfrm>
                <a:off x="8597577" y="1869798"/>
                <a:ext cx="7802" cy="624454"/>
              </a:xfrm>
              <a:prstGeom prst="rect">
                <a:avLst/>
              </a:prstGeom>
              <a:solidFill>
                <a:srgbClr val="3DA4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3" name="Rectangle 330"/>
              <p:cNvSpPr>
                <a:spLocks noChangeArrowheads="1"/>
              </p:cNvSpPr>
              <p:nvPr/>
            </p:nvSpPr>
            <p:spPr bwMode="auto">
              <a:xfrm>
                <a:off x="8605379" y="1869798"/>
                <a:ext cx="10403" cy="624454"/>
              </a:xfrm>
              <a:prstGeom prst="rect">
                <a:avLst/>
              </a:prstGeom>
              <a:solidFill>
                <a:srgbClr val="3EA2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4" name="Rectangle 331"/>
              <p:cNvSpPr>
                <a:spLocks noChangeArrowheads="1"/>
              </p:cNvSpPr>
              <p:nvPr/>
            </p:nvSpPr>
            <p:spPr bwMode="auto">
              <a:xfrm>
                <a:off x="8615782" y="1869798"/>
                <a:ext cx="10403" cy="624454"/>
              </a:xfrm>
              <a:prstGeom prst="rect">
                <a:avLst/>
              </a:prstGeom>
              <a:solidFill>
                <a:srgbClr val="3EA0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5" name="Rectangle 332"/>
              <p:cNvSpPr>
                <a:spLocks noChangeArrowheads="1"/>
              </p:cNvSpPr>
              <p:nvPr/>
            </p:nvSpPr>
            <p:spPr bwMode="auto">
              <a:xfrm>
                <a:off x="8626185" y="1869798"/>
                <a:ext cx="10403" cy="624454"/>
              </a:xfrm>
              <a:prstGeom prst="rect">
                <a:avLst/>
              </a:prstGeom>
              <a:solidFill>
                <a:srgbClr val="3F9E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6" name="Rectangle 333"/>
              <p:cNvSpPr>
                <a:spLocks noChangeArrowheads="1"/>
              </p:cNvSpPr>
              <p:nvPr/>
            </p:nvSpPr>
            <p:spPr bwMode="auto">
              <a:xfrm>
                <a:off x="8636588" y="1869798"/>
                <a:ext cx="7802" cy="624454"/>
              </a:xfrm>
              <a:prstGeom prst="rect">
                <a:avLst/>
              </a:prstGeom>
              <a:solidFill>
                <a:srgbClr val="3F9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7" name="Rectangle 334"/>
              <p:cNvSpPr>
                <a:spLocks noChangeArrowheads="1"/>
              </p:cNvSpPr>
              <p:nvPr/>
            </p:nvSpPr>
            <p:spPr bwMode="auto">
              <a:xfrm>
                <a:off x="8644390" y="1869798"/>
                <a:ext cx="10403" cy="624454"/>
              </a:xfrm>
              <a:prstGeom prst="rect">
                <a:avLst/>
              </a:prstGeom>
              <a:solidFill>
                <a:srgbClr val="3F9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8" name="Rectangle 335"/>
              <p:cNvSpPr>
                <a:spLocks noChangeArrowheads="1"/>
              </p:cNvSpPr>
              <p:nvPr/>
            </p:nvSpPr>
            <p:spPr bwMode="auto">
              <a:xfrm>
                <a:off x="8654792" y="1869798"/>
                <a:ext cx="10403" cy="624454"/>
              </a:xfrm>
              <a:prstGeom prst="rect">
                <a:avLst/>
              </a:prstGeom>
              <a:solidFill>
                <a:srgbClr val="4099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09" name="Rectangle 336"/>
              <p:cNvSpPr>
                <a:spLocks noChangeArrowheads="1"/>
              </p:cNvSpPr>
              <p:nvPr/>
            </p:nvSpPr>
            <p:spPr bwMode="auto">
              <a:xfrm>
                <a:off x="8665195" y="1869798"/>
                <a:ext cx="7802" cy="624454"/>
              </a:xfrm>
              <a:prstGeom prst="rect">
                <a:avLst/>
              </a:prstGeom>
              <a:solidFill>
                <a:srgbClr val="409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0" name="Rectangle 337"/>
              <p:cNvSpPr>
                <a:spLocks noChangeArrowheads="1"/>
              </p:cNvSpPr>
              <p:nvPr/>
            </p:nvSpPr>
            <p:spPr bwMode="auto">
              <a:xfrm>
                <a:off x="8672997" y="1869798"/>
                <a:ext cx="10403" cy="624454"/>
              </a:xfrm>
              <a:prstGeom prst="rect">
                <a:avLst/>
              </a:prstGeom>
              <a:solidFill>
                <a:srgbClr val="4196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1" name="Rectangle 338"/>
              <p:cNvSpPr>
                <a:spLocks noChangeArrowheads="1"/>
              </p:cNvSpPr>
              <p:nvPr/>
            </p:nvSpPr>
            <p:spPr bwMode="auto">
              <a:xfrm>
                <a:off x="8683400" y="1869798"/>
                <a:ext cx="10403" cy="624454"/>
              </a:xfrm>
              <a:prstGeom prst="rect">
                <a:avLst/>
              </a:prstGeom>
              <a:solidFill>
                <a:srgbClr val="4294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2" name="Rectangle 339"/>
              <p:cNvSpPr>
                <a:spLocks noChangeArrowheads="1"/>
              </p:cNvSpPr>
              <p:nvPr/>
            </p:nvSpPr>
            <p:spPr bwMode="auto">
              <a:xfrm>
                <a:off x="8693803" y="1869798"/>
                <a:ext cx="10403" cy="624454"/>
              </a:xfrm>
              <a:prstGeom prst="rect">
                <a:avLst/>
              </a:prstGeom>
              <a:solidFill>
                <a:srgbClr val="4293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3" name="Rectangle 340"/>
              <p:cNvSpPr>
                <a:spLocks noChangeArrowheads="1"/>
              </p:cNvSpPr>
              <p:nvPr/>
            </p:nvSpPr>
            <p:spPr bwMode="auto">
              <a:xfrm>
                <a:off x="8704206" y="1869798"/>
                <a:ext cx="7802" cy="624454"/>
              </a:xfrm>
              <a:prstGeom prst="rect">
                <a:avLst/>
              </a:prstGeom>
              <a:solidFill>
                <a:srgbClr val="429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4" name="Rectangle 341"/>
              <p:cNvSpPr>
                <a:spLocks noChangeArrowheads="1"/>
              </p:cNvSpPr>
              <p:nvPr/>
            </p:nvSpPr>
            <p:spPr bwMode="auto">
              <a:xfrm>
                <a:off x="8712008" y="1869798"/>
                <a:ext cx="10403" cy="624454"/>
              </a:xfrm>
              <a:prstGeom prst="rect">
                <a:avLst/>
              </a:prstGeom>
              <a:solidFill>
                <a:srgbClr val="438F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5" name="Rectangle 342"/>
              <p:cNvSpPr>
                <a:spLocks noChangeArrowheads="1"/>
              </p:cNvSpPr>
              <p:nvPr/>
            </p:nvSpPr>
            <p:spPr bwMode="auto">
              <a:xfrm>
                <a:off x="8722411" y="1869798"/>
                <a:ext cx="10403" cy="624454"/>
              </a:xfrm>
              <a:prstGeom prst="rect">
                <a:avLst/>
              </a:prstGeom>
              <a:solidFill>
                <a:srgbClr val="438D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6" name="Rectangle 343"/>
              <p:cNvSpPr>
                <a:spLocks noChangeArrowheads="1"/>
              </p:cNvSpPr>
              <p:nvPr/>
            </p:nvSpPr>
            <p:spPr bwMode="auto">
              <a:xfrm>
                <a:off x="8732814" y="1869798"/>
                <a:ext cx="7802" cy="624454"/>
              </a:xfrm>
              <a:prstGeom prst="rect">
                <a:avLst/>
              </a:prstGeom>
              <a:solidFill>
                <a:srgbClr val="438C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7" name="Rectangle 344"/>
              <p:cNvSpPr>
                <a:spLocks noChangeArrowheads="1"/>
              </p:cNvSpPr>
              <p:nvPr/>
            </p:nvSpPr>
            <p:spPr bwMode="auto">
              <a:xfrm>
                <a:off x="8740616" y="1869798"/>
                <a:ext cx="10403" cy="624454"/>
              </a:xfrm>
              <a:prstGeom prst="rect">
                <a:avLst/>
              </a:prstGeom>
              <a:solidFill>
                <a:srgbClr val="448A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8" name="Rectangle 345"/>
              <p:cNvSpPr>
                <a:spLocks noChangeArrowheads="1"/>
              </p:cNvSpPr>
              <p:nvPr/>
            </p:nvSpPr>
            <p:spPr bwMode="auto">
              <a:xfrm>
                <a:off x="8751019" y="1869798"/>
                <a:ext cx="10403" cy="624454"/>
              </a:xfrm>
              <a:prstGeom prst="rect">
                <a:avLst/>
              </a:prstGeom>
              <a:solidFill>
                <a:srgbClr val="4488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19" name="Rectangle 346"/>
              <p:cNvSpPr>
                <a:spLocks noChangeArrowheads="1"/>
              </p:cNvSpPr>
              <p:nvPr/>
            </p:nvSpPr>
            <p:spPr bwMode="auto">
              <a:xfrm>
                <a:off x="8761422" y="1869798"/>
                <a:ext cx="10403" cy="624454"/>
              </a:xfrm>
              <a:prstGeom prst="rect">
                <a:avLst/>
              </a:prstGeom>
              <a:solidFill>
                <a:srgbClr val="4586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0" name="Rectangle 347"/>
              <p:cNvSpPr>
                <a:spLocks noChangeArrowheads="1"/>
              </p:cNvSpPr>
              <p:nvPr/>
            </p:nvSpPr>
            <p:spPr bwMode="auto">
              <a:xfrm>
                <a:off x="8771824" y="1869798"/>
                <a:ext cx="7802" cy="624454"/>
              </a:xfrm>
              <a:prstGeom prst="rect">
                <a:avLst/>
              </a:prstGeom>
              <a:solidFill>
                <a:srgbClr val="4584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1" name="Rectangle 348"/>
              <p:cNvSpPr>
                <a:spLocks noChangeArrowheads="1"/>
              </p:cNvSpPr>
              <p:nvPr/>
            </p:nvSpPr>
            <p:spPr bwMode="auto">
              <a:xfrm>
                <a:off x="8779627" y="1869798"/>
                <a:ext cx="10403" cy="624454"/>
              </a:xfrm>
              <a:prstGeom prst="rect">
                <a:avLst/>
              </a:prstGeom>
              <a:solidFill>
                <a:srgbClr val="4683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2" name="Rectangle 349"/>
              <p:cNvSpPr>
                <a:spLocks noChangeArrowheads="1"/>
              </p:cNvSpPr>
              <p:nvPr/>
            </p:nvSpPr>
            <p:spPr bwMode="auto">
              <a:xfrm>
                <a:off x="8790029" y="1869798"/>
                <a:ext cx="10403" cy="624454"/>
              </a:xfrm>
              <a:prstGeom prst="rect">
                <a:avLst/>
              </a:prstGeom>
              <a:solidFill>
                <a:srgbClr val="4681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3" name="Rectangle 350"/>
              <p:cNvSpPr>
                <a:spLocks noChangeArrowheads="1"/>
              </p:cNvSpPr>
              <p:nvPr/>
            </p:nvSpPr>
            <p:spPr bwMode="auto">
              <a:xfrm>
                <a:off x="7939597" y="1869798"/>
                <a:ext cx="860835" cy="624454"/>
              </a:xfrm>
              <a:prstGeom prst="rect">
                <a:avLst/>
              </a:prstGeom>
              <a:noFill/>
              <a:ln w="6350"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4" name="Rectangle 351"/>
              <p:cNvSpPr>
                <a:spLocks noChangeArrowheads="1"/>
              </p:cNvSpPr>
              <p:nvPr/>
            </p:nvSpPr>
            <p:spPr bwMode="auto">
              <a:xfrm>
                <a:off x="8134651" y="1929745"/>
                <a:ext cx="421056"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«Wisdom»</a:t>
                </a:r>
                <a:endParaRPr lang="en-US" altLang="en-US">
                  <a:solidFill>
                    <a:prstClr val="white"/>
                  </a:solidFill>
                </a:endParaRPr>
              </a:p>
            </p:txBody>
          </p:sp>
          <p:sp>
            <p:nvSpPr>
              <p:cNvPr id="725" name="Rectangle 352"/>
              <p:cNvSpPr>
                <a:spLocks noChangeArrowheads="1"/>
              </p:cNvSpPr>
              <p:nvPr/>
            </p:nvSpPr>
            <p:spPr bwMode="auto">
              <a:xfrm>
                <a:off x="8152856" y="2059631"/>
                <a:ext cx="403957"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b="1">
                    <a:solidFill>
                      <a:srgbClr val="000000"/>
                    </a:solidFill>
                  </a:rPr>
                  <a:t>What if ...</a:t>
                </a:r>
                <a:endParaRPr lang="en-US" altLang="en-US">
                  <a:solidFill>
                    <a:prstClr val="white"/>
                  </a:solidFill>
                </a:endParaRPr>
              </a:p>
            </p:txBody>
          </p:sp>
          <p:sp>
            <p:nvSpPr>
              <p:cNvPr id="726" name="Line 353"/>
              <p:cNvSpPr>
                <a:spLocks noChangeShapeType="1"/>
              </p:cNvSpPr>
              <p:nvPr/>
            </p:nvSpPr>
            <p:spPr bwMode="auto">
              <a:xfrm>
                <a:off x="7939597" y="2236976"/>
                <a:ext cx="860835" cy="0"/>
              </a:xfrm>
              <a:prstGeom prst="line">
                <a:avLst/>
              </a:prstGeom>
              <a:noFill/>
              <a:ln w="6350" cap="sq">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7" name="Line 619"/>
              <p:cNvSpPr>
                <a:spLocks noChangeShapeType="1"/>
              </p:cNvSpPr>
              <p:nvPr/>
            </p:nvSpPr>
            <p:spPr bwMode="auto">
              <a:xfrm flipH="1">
                <a:off x="7273816" y="2187019"/>
                <a:ext cx="665782" cy="0"/>
              </a:xfrm>
              <a:prstGeom prst="line">
                <a:avLst/>
              </a:prstGeom>
              <a:noFill/>
              <a:ln w="6350" cap="rnd">
                <a:solidFill>
                  <a:srgbClr val="000000"/>
                </a:solidFill>
                <a:prstDash val="solid"/>
                <a:bevel/>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8" name="Freeform 620"/>
              <p:cNvSpPr>
                <a:spLocks noEditPoints="1"/>
              </p:cNvSpPr>
              <p:nvPr/>
            </p:nvSpPr>
            <p:spPr bwMode="auto">
              <a:xfrm>
                <a:off x="7273816" y="2127071"/>
                <a:ext cx="145640" cy="119895"/>
              </a:xfrm>
              <a:custGeom>
                <a:avLst/>
                <a:gdLst>
                  <a:gd name="T0" fmla="*/ 0 w 56"/>
                  <a:gd name="T1" fmla="*/ 24 h 48"/>
                  <a:gd name="T2" fmla="*/ 56 w 56"/>
                  <a:gd name="T3" fmla="*/ 0 h 48"/>
                  <a:gd name="T4" fmla="*/ 0 w 56"/>
                  <a:gd name="T5" fmla="*/ 24 h 48"/>
                  <a:gd name="T6" fmla="*/ 56 w 56"/>
                  <a:gd name="T7" fmla="*/ 48 h 48"/>
                </a:gdLst>
                <a:ahLst/>
                <a:cxnLst>
                  <a:cxn ang="0">
                    <a:pos x="T0" y="T1"/>
                  </a:cxn>
                  <a:cxn ang="0">
                    <a:pos x="T2" y="T3"/>
                  </a:cxn>
                  <a:cxn ang="0">
                    <a:pos x="T4" y="T5"/>
                  </a:cxn>
                  <a:cxn ang="0">
                    <a:pos x="T6" y="T7"/>
                  </a:cxn>
                </a:cxnLst>
                <a:rect l="0" t="0" r="r" b="b"/>
                <a:pathLst>
                  <a:path w="56" h="48">
                    <a:moveTo>
                      <a:pt x="0" y="24"/>
                    </a:moveTo>
                    <a:lnTo>
                      <a:pt x="56" y="0"/>
                    </a:lnTo>
                    <a:moveTo>
                      <a:pt x="0" y="24"/>
                    </a:moveTo>
                    <a:lnTo>
                      <a:pt x="56" y="48"/>
                    </a:lnTo>
                  </a:path>
                </a:pathLst>
              </a:custGeom>
              <a:noFill/>
              <a:ln w="6350" cap="rnd">
                <a:solidFill>
                  <a:srgbClr val="000000"/>
                </a:solidFill>
                <a:prstDash val="solid"/>
                <a:bevel/>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white"/>
                  </a:solidFill>
                </a:endParaRPr>
              </a:p>
            </p:txBody>
          </p:sp>
          <p:sp>
            <p:nvSpPr>
              <p:cNvPr id="729" name="Rectangle 621"/>
              <p:cNvSpPr>
                <a:spLocks noChangeArrowheads="1"/>
              </p:cNvSpPr>
              <p:nvPr/>
            </p:nvSpPr>
            <p:spPr bwMode="auto">
              <a:xfrm>
                <a:off x="7333631" y="1959719"/>
                <a:ext cx="51937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addressedBy</a:t>
                </a:r>
                <a:endParaRPr lang="en-US" altLang="en-US">
                  <a:solidFill>
                    <a:prstClr val="white"/>
                  </a:solidFill>
                </a:endParaRPr>
              </a:p>
            </p:txBody>
          </p:sp>
          <p:sp>
            <p:nvSpPr>
              <p:cNvPr id="730" name="Rectangle 622"/>
              <p:cNvSpPr>
                <a:spLocks noChangeArrowheads="1"/>
              </p:cNvSpPr>
              <p:nvPr/>
            </p:nvSpPr>
            <p:spPr bwMode="auto">
              <a:xfrm>
                <a:off x="7302423" y="2236976"/>
                <a:ext cx="134653" cy="1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525">
                    <a:solidFill>
                      <a:srgbClr val="000000"/>
                    </a:solidFill>
                  </a:rPr>
                  <a:t>0..*</a:t>
                </a:r>
                <a:endParaRPr lang="en-US" altLang="en-US">
                  <a:solidFill>
                    <a:prstClr val="white"/>
                  </a:solidFill>
                </a:endParaRPr>
              </a:p>
            </p:txBody>
          </p:sp>
        </p:grpSp>
      </p:grpSp>
      <p:pic>
        <p:nvPicPr>
          <p:cNvPr id="1092" name="Immagine 1091"/>
          <p:cNvPicPr>
            <a:picLocks noChangeAspect="1"/>
          </p:cNvPicPr>
          <p:nvPr/>
        </p:nvPicPr>
        <p:blipFill>
          <a:blip r:embed="rId4"/>
          <a:stretch>
            <a:fillRect/>
          </a:stretch>
        </p:blipFill>
        <p:spPr>
          <a:xfrm>
            <a:off x="1150296" y="230168"/>
            <a:ext cx="5156551" cy="4433830"/>
          </a:xfrm>
          <a:prstGeom prst="rect">
            <a:avLst/>
          </a:prstGeom>
        </p:spPr>
      </p:pic>
      <p:sp>
        <p:nvSpPr>
          <p:cNvPr id="5" name="Rettangolo arrotondato 4"/>
          <p:cNvSpPr/>
          <p:nvPr/>
        </p:nvSpPr>
        <p:spPr>
          <a:xfrm>
            <a:off x="4265965" y="1208153"/>
            <a:ext cx="1209596" cy="112864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ttangolo 5"/>
          <p:cNvSpPr/>
          <p:nvPr/>
        </p:nvSpPr>
        <p:spPr>
          <a:xfrm>
            <a:off x="2763175" y="548640"/>
            <a:ext cx="583672" cy="274196"/>
          </a:xfrm>
          <a:prstGeom prst="rect">
            <a:avLst/>
          </a:prstGeom>
          <a:solidFill>
            <a:schemeClr val="tx1">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Rettangolo arrotondato 155"/>
          <p:cNvSpPr/>
          <p:nvPr/>
        </p:nvSpPr>
        <p:spPr>
          <a:xfrm>
            <a:off x="914400" y="772160"/>
            <a:ext cx="7559040" cy="14325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ttangolo arrotondato 156"/>
          <p:cNvSpPr/>
          <p:nvPr/>
        </p:nvSpPr>
        <p:spPr>
          <a:xfrm>
            <a:off x="1150296" y="2177883"/>
            <a:ext cx="4734560" cy="12155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ttangolo arrotondato 157"/>
          <p:cNvSpPr/>
          <p:nvPr/>
        </p:nvSpPr>
        <p:spPr>
          <a:xfrm>
            <a:off x="1686657" y="3393440"/>
            <a:ext cx="4734560" cy="25787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CasellaDiTesto 644"/>
          <p:cNvSpPr txBox="1"/>
          <p:nvPr/>
        </p:nvSpPr>
        <p:spPr>
          <a:xfrm>
            <a:off x="114641" y="22002"/>
            <a:ext cx="4229817" cy="1077218"/>
          </a:xfrm>
          <a:prstGeom prst="rect">
            <a:avLst/>
          </a:prstGeom>
          <a:noFill/>
        </p:spPr>
        <p:txBody>
          <a:bodyPr wrap="square" rtlCol="0">
            <a:spAutoFit/>
          </a:bodyPr>
          <a:lstStyle/>
          <a:p>
            <a:r>
              <a:rPr lang="it-IT" sz="3200" dirty="0" smtClean="0">
                <a:ln w="0"/>
                <a:gradFill>
                  <a:gsLst>
                    <a:gs pos="0">
                      <a:srgbClr val="4EB3CF">
                        <a:lumMod val="50000"/>
                      </a:srgbClr>
                    </a:gs>
                    <a:gs pos="50000">
                      <a:srgbClr val="4EB3CF"/>
                    </a:gs>
                    <a:gs pos="100000">
                      <a:srgbClr val="4EB3CF">
                        <a:lumMod val="60000"/>
                        <a:lumOff val="40000"/>
                      </a:srgbClr>
                    </a:gs>
                  </a:gsLst>
                  <a:lin ang="5400000"/>
                </a:gradFill>
                <a:effectLst>
                  <a:reflection blurRad="6350" stA="53000" endA="300" endPos="35500" dir="5400000" sy="-90000" algn="bl" rotWithShape="0"/>
                </a:effectLst>
              </a:rPr>
              <a:t>From Data to</a:t>
            </a:r>
          </a:p>
          <a:p>
            <a:r>
              <a:rPr lang="it-IT" sz="3200" dirty="0" smtClean="0">
                <a:ln w="0"/>
                <a:gradFill>
                  <a:gsLst>
                    <a:gs pos="0">
                      <a:srgbClr val="4EB3CF">
                        <a:lumMod val="50000"/>
                      </a:srgbClr>
                    </a:gs>
                    <a:gs pos="50000">
                      <a:srgbClr val="4EB3CF"/>
                    </a:gs>
                    <a:gs pos="100000">
                      <a:srgbClr val="4EB3CF">
                        <a:lumMod val="60000"/>
                        <a:lumOff val="40000"/>
                      </a:srgbClr>
                    </a:gs>
                  </a:gsLst>
                  <a:lin ang="5400000"/>
                </a:gradFill>
                <a:effectLst>
                  <a:reflection blurRad="6350" stA="53000" endA="300" endPos="35500" dir="5400000" sy="-90000" algn="bl" rotWithShape="0"/>
                </a:effectLst>
              </a:rPr>
              <a:t>Knowledge</a:t>
            </a:r>
            <a:endParaRPr lang="en-US" sz="3200" dirty="0">
              <a:ln w="0"/>
              <a:gradFill>
                <a:gsLst>
                  <a:gs pos="0">
                    <a:srgbClr val="4EB3CF">
                      <a:lumMod val="50000"/>
                    </a:srgbClr>
                  </a:gs>
                  <a:gs pos="50000">
                    <a:srgbClr val="4EB3CF"/>
                  </a:gs>
                  <a:gs pos="100000">
                    <a:srgbClr val="4EB3CF">
                      <a:lumMod val="60000"/>
                      <a:lumOff val="40000"/>
                    </a:srgbClr>
                  </a:gs>
                </a:gsLst>
                <a:lin ang="5400000"/>
              </a:gradFill>
              <a:effectLst>
                <a:reflection blurRad="6350" stA="53000" endA="300" endPos="35500" dir="5400000" sy="-90000" algn="bl" rotWithShape="0"/>
              </a:effectLst>
            </a:endParaRPr>
          </a:p>
        </p:txBody>
      </p:sp>
      <p:sp>
        <p:nvSpPr>
          <p:cNvPr id="159" name="Rettangolo arrotondato 158"/>
          <p:cNvSpPr/>
          <p:nvPr/>
        </p:nvSpPr>
        <p:spPr>
          <a:xfrm>
            <a:off x="223520" y="822836"/>
            <a:ext cx="8636000" cy="5215592"/>
          </a:xfrm>
          <a:prstGeom prst="roundRect">
            <a:avLst/>
          </a:prstGeom>
          <a:solidFill>
            <a:schemeClr val="tx1">
              <a:alpha val="7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0" name="Rettangolo arrotondato 159"/>
          <p:cNvSpPr/>
          <p:nvPr/>
        </p:nvSpPr>
        <p:spPr>
          <a:xfrm>
            <a:off x="3323048" y="50800"/>
            <a:ext cx="2658621" cy="934034"/>
          </a:xfrm>
          <a:prstGeom prst="roundRect">
            <a:avLst/>
          </a:prstGeom>
          <a:noFill/>
          <a:ln>
            <a:solidFill>
              <a:srgbClr val="0070C0"/>
            </a:solidFill>
            <a:prstDash val="dash"/>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1" name="Immagine 160"/>
          <p:cNvPicPr>
            <a:picLocks noChangeAspect="1"/>
          </p:cNvPicPr>
          <p:nvPr/>
        </p:nvPicPr>
        <p:blipFill>
          <a:blip r:embed="rId5"/>
          <a:stretch>
            <a:fillRect/>
          </a:stretch>
        </p:blipFill>
        <p:spPr>
          <a:xfrm>
            <a:off x="680053" y="1505172"/>
            <a:ext cx="4018417" cy="3144848"/>
          </a:xfrm>
          <a:prstGeom prst="rect">
            <a:avLst/>
          </a:prstGeom>
          <a:ln>
            <a:noFill/>
          </a:ln>
          <a:effectLst>
            <a:softEdge rad="112500"/>
          </a:effectLst>
        </p:spPr>
      </p:pic>
      <p:pic>
        <p:nvPicPr>
          <p:cNvPr id="162" name="Immagine 161"/>
          <p:cNvPicPr>
            <a:picLocks noChangeAspect="1"/>
          </p:cNvPicPr>
          <p:nvPr/>
        </p:nvPicPr>
        <p:blipFill>
          <a:blip r:embed="rId6">
            <a:clrChange>
              <a:clrFrom>
                <a:srgbClr val="FFFFFF"/>
              </a:clrFrom>
              <a:clrTo>
                <a:srgbClr val="FFFFFF">
                  <a:alpha val="0"/>
                </a:srgbClr>
              </a:clrTo>
            </a:clrChange>
          </a:blip>
          <a:stretch>
            <a:fillRect/>
          </a:stretch>
        </p:blipFill>
        <p:spPr>
          <a:xfrm>
            <a:off x="3294909" y="3765670"/>
            <a:ext cx="2686759" cy="2591230"/>
          </a:xfrm>
          <a:prstGeom prst="rect">
            <a:avLst/>
          </a:prstGeom>
        </p:spPr>
      </p:pic>
      <p:sp>
        <p:nvSpPr>
          <p:cNvPr id="163" name="CasellaDiTesto 162"/>
          <p:cNvSpPr txBox="1"/>
          <p:nvPr/>
        </p:nvSpPr>
        <p:spPr>
          <a:xfrm>
            <a:off x="327045" y="4508441"/>
            <a:ext cx="3492233" cy="156966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smtClean="0">
                <a:ln/>
                <a:solidFill>
                  <a:srgbClr val="37A76F"/>
                </a:solidFill>
              </a:rPr>
              <a:t>Social Ecosystem</a:t>
            </a:r>
            <a:endParaRPr lang="en-US" sz="4800" b="1" dirty="0">
              <a:ln/>
              <a:solidFill>
                <a:srgbClr val="37A76F"/>
              </a:solidFill>
            </a:endParaRPr>
          </a:p>
        </p:txBody>
      </p:sp>
      <p:graphicFrame>
        <p:nvGraphicFramePr>
          <p:cNvPr id="164" name="Diagramma 163"/>
          <p:cNvGraphicFramePr/>
          <p:nvPr>
            <p:extLst/>
          </p:nvPr>
        </p:nvGraphicFramePr>
        <p:xfrm>
          <a:off x="3689675" y="661151"/>
          <a:ext cx="6871325" cy="49117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8665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92"/>
                                        </p:tgtEl>
                                        <p:attrNameLst>
                                          <p:attrName>style.visibility</p:attrName>
                                        </p:attrNameLst>
                                      </p:cBhvr>
                                      <p:to>
                                        <p:strVal val="visible"/>
                                      </p:to>
                                    </p:set>
                                    <p:anim calcmode="lin" valueType="num">
                                      <p:cBhvr>
                                        <p:cTn id="7" dur="1000" fill="hold"/>
                                        <p:tgtEl>
                                          <p:spTgt spid="1092"/>
                                        </p:tgtEl>
                                        <p:attrNameLst>
                                          <p:attrName>ppt_w</p:attrName>
                                        </p:attrNameLst>
                                      </p:cBhvr>
                                      <p:tavLst>
                                        <p:tav tm="0">
                                          <p:val>
                                            <p:fltVal val="0"/>
                                          </p:val>
                                        </p:tav>
                                        <p:tav tm="100000">
                                          <p:val>
                                            <p:strVal val="#ppt_w"/>
                                          </p:val>
                                        </p:tav>
                                      </p:tavLst>
                                    </p:anim>
                                    <p:anim calcmode="lin" valueType="num">
                                      <p:cBhvr>
                                        <p:cTn id="8" dur="1000" fill="hold"/>
                                        <p:tgtEl>
                                          <p:spTgt spid="1092"/>
                                        </p:tgtEl>
                                        <p:attrNameLst>
                                          <p:attrName>ppt_h</p:attrName>
                                        </p:attrNameLst>
                                      </p:cBhvr>
                                      <p:tavLst>
                                        <p:tav tm="0">
                                          <p:val>
                                            <p:fltVal val="0"/>
                                          </p:val>
                                        </p:tav>
                                        <p:tav tm="100000">
                                          <p:val>
                                            <p:strVal val="#ppt_h"/>
                                          </p:val>
                                        </p:tav>
                                      </p:tavLst>
                                    </p:anim>
                                    <p:anim calcmode="lin" valueType="num">
                                      <p:cBhvr>
                                        <p:cTn id="9" dur="1000" fill="hold"/>
                                        <p:tgtEl>
                                          <p:spTgt spid="1092"/>
                                        </p:tgtEl>
                                        <p:attrNameLst>
                                          <p:attrName>style.rotation</p:attrName>
                                        </p:attrNameLst>
                                      </p:cBhvr>
                                      <p:tavLst>
                                        <p:tav tm="0">
                                          <p:val>
                                            <p:fltVal val="90"/>
                                          </p:val>
                                        </p:tav>
                                        <p:tav tm="100000">
                                          <p:val>
                                            <p:fltVal val="0"/>
                                          </p:val>
                                        </p:tav>
                                      </p:tavLst>
                                    </p:anim>
                                    <p:animEffect transition="in" filter="fade">
                                      <p:cBhvr>
                                        <p:cTn id="10" dur="1000"/>
                                        <p:tgtEl>
                                          <p:spTgt spid="109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6"/>
                                        </p:tgtEl>
                                      </p:cBhvr>
                                    </p:animEffect>
                                    <p:set>
                                      <p:cBhvr>
                                        <p:cTn id="15" dur="1" fill="hold">
                                          <p:stCondLst>
                                            <p:cond delay="499"/>
                                          </p:stCondLst>
                                        </p:cTn>
                                        <p:tgtEl>
                                          <p:spTgt spid="15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57"/>
                                        </p:tgtEl>
                                      </p:cBhvr>
                                    </p:animEffect>
                                    <p:set>
                                      <p:cBhvr>
                                        <p:cTn id="20" dur="1" fill="hold">
                                          <p:stCondLst>
                                            <p:cond delay="499"/>
                                          </p:stCondLst>
                                        </p:cTn>
                                        <p:tgtEl>
                                          <p:spTgt spid="1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8"/>
                                        </p:tgtEl>
                                      </p:cBhvr>
                                    </p:animEffect>
                                    <p:set>
                                      <p:cBhvr>
                                        <p:cTn id="25" dur="1" fill="hold">
                                          <p:stCondLst>
                                            <p:cond delay="499"/>
                                          </p:stCondLst>
                                        </p:cTn>
                                        <p:tgtEl>
                                          <p:spTgt spid="15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23"/>
                                        </p:tgtEl>
                                        <p:attrNameLst>
                                          <p:attrName>style.visibility</p:attrName>
                                        </p:attrNameLst>
                                      </p:cBhvr>
                                      <p:to>
                                        <p:strVal val="visible"/>
                                      </p:to>
                                    </p:set>
                                    <p:anim calcmode="lin" valueType="num">
                                      <p:cBhvr>
                                        <p:cTn id="30" dur="1000" fill="hold"/>
                                        <p:tgtEl>
                                          <p:spTgt spid="623"/>
                                        </p:tgtEl>
                                        <p:attrNameLst>
                                          <p:attrName>ppt_w</p:attrName>
                                        </p:attrNameLst>
                                      </p:cBhvr>
                                      <p:tavLst>
                                        <p:tav tm="0">
                                          <p:val>
                                            <p:fltVal val="0"/>
                                          </p:val>
                                        </p:tav>
                                        <p:tav tm="100000">
                                          <p:val>
                                            <p:strVal val="#ppt_w"/>
                                          </p:val>
                                        </p:tav>
                                      </p:tavLst>
                                    </p:anim>
                                    <p:anim calcmode="lin" valueType="num">
                                      <p:cBhvr>
                                        <p:cTn id="31" dur="1000" fill="hold"/>
                                        <p:tgtEl>
                                          <p:spTgt spid="623"/>
                                        </p:tgtEl>
                                        <p:attrNameLst>
                                          <p:attrName>ppt_h</p:attrName>
                                        </p:attrNameLst>
                                      </p:cBhvr>
                                      <p:tavLst>
                                        <p:tav tm="0">
                                          <p:val>
                                            <p:fltVal val="0"/>
                                          </p:val>
                                        </p:tav>
                                        <p:tav tm="100000">
                                          <p:val>
                                            <p:strVal val="#ppt_h"/>
                                          </p:val>
                                        </p:tav>
                                      </p:tavLst>
                                    </p:anim>
                                    <p:anim calcmode="lin" valueType="num">
                                      <p:cBhvr>
                                        <p:cTn id="32" dur="1000" fill="hold"/>
                                        <p:tgtEl>
                                          <p:spTgt spid="623"/>
                                        </p:tgtEl>
                                        <p:attrNameLst>
                                          <p:attrName>style.rotation</p:attrName>
                                        </p:attrNameLst>
                                      </p:cBhvr>
                                      <p:tavLst>
                                        <p:tav tm="0">
                                          <p:val>
                                            <p:fltVal val="90"/>
                                          </p:val>
                                        </p:tav>
                                        <p:tav tm="100000">
                                          <p:val>
                                            <p:fltVal val="0"/>
                                          </p:val>
                                        </p:tav>
                                      </p:tavLst>
                                    </p:anim>
                                    <p:animEffect transition="in" filter="fade">
                                      <p:cBhvr>
                                        <p:cTn id="33" dur="1000"/>
                                        <p:tgtEl>
                                          <p:spTgt spid="623"/>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673"/>
                                        </p:tgtEl>
                                        <p:attrNameLst>
                                          <p:attrName>style.visibility</p:attrName>
                                        </p:attrNameLst>
                                      </p:cBhvr>
                                      <p:to>
                                        <p:strVal val="visible"/>
                                      </p:to>
                                    </p:set>
                                    <p:anim calcmode="lin" valueType="num">
                                      <p:cBhvr>
                                        <p:cTn id="38" dur="1000" fill="hold"/>
                                        <p:tgtEl>
                                          <p:spTgt spid="673"/>
                                        </p:tgtEl>
                                        <p:attrNameLst>
                                          <p:attrName>ppt_w</p:attrName>
                                        </p:attrNameLst>
                                      </p:cBhvr>
                                      <p:tavLst>
                                        <p:tav tm="0">
                                          <p:val>
                                            <p:fltVal val="0"/>
                                          </p:val>
                                        </p:tav>
                                        <p:tav tm="100000">
                                          <p:val>
                                            <p:strVal val="#ppt_w"/>
                                          </p:val>
                                        </p:tav>
                                      </p:tavLst>
                                    </p:anim>
                                    <p:anim calcmode="lin" valueType="num">
                                      <p:cBhvr>
                                        <p:cTn id="39" dur="1000" fill="hold"/>
                                        <p:tgtEl>
                                          <p:spTgt spid="673"/>
                                        </p:tgtEl>
                                        <p:attrNameLst>
                                          <p:attrName>ppt_h</p:attrName>
                                        </p:attrNameLst>
                                      </p:cBhvr>
                                      <p:tavLst>
                                        <p:tav tm="0">
                                          <p:val>
                                            <p:fltVal val="0"/>
                                          </p:val>
                                        </p:tav>
                                        <p:tav tm="100000">
                                          <p:val>
                                            <p:strVal val="#ppt_h"/>
                                          </p:val>
                                        </p:tav>
                                      </p:tavLst>
                                    </p:anim>
                                    <p:anim calcmode="lin" valueType="num">
                                      <p:cBhvr>
                                        <p:cTn id="40" dur="1000" fill="hold"/>
                                        <p:tgtEl>
                                          <p:spTgt spid="673"/>
                                        </p:tgtEl>
                                        <p:attrNameLst>
                                          <p:attrName>style.rotation</p:attrName>
                                        </p:attrNameLst>
                                      </p:cBhvr>
                                      <p:tavLst>
                                        <p:tav tm="0">
                                          <p:val>
                                            <p:fltVal val="90"/>
                                          </p:val>
                                        </p:tav>
                                        <p:tav tm="100000">
                                          <p:val>
                                            <p:fltVal val="0"/>
                                          </p:val>
                                        </p:tav>
                                      </p:tavLst>
                                    </p:anim>
                                    <p:animEffect transition="in" filter="fade">
                                      <p:cBhvr>
                                        <p:cTn id="41" dur="1000"/>
                                        <p:tgtEl>
                                          <p:spTgt spid="673"/>
                                        </p:tgtEl>
                                      </p:cBhvr>
                                    </p:animEffect>
                                  </p:childTnLst>
                                </p:cTn>
                              </p:par>
                              <p:par>
                                <p:cTn id="42" presetID="10" presetClass="exit" presetSubtype="0" fill="hold" grpId="0" nodeType="with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1+#ppt_w/2"/>
                                          </p:val>
                                        </p:tav>
                                        <p:tav tm="100000">
                                          <p:val>
                                            <p:strVal val="#ppt_x"/>
                                          </p:val>
                                        </p:tav>
                                      </p:tavLst>
                                    </p:anim>
                                    <p:anim calcmode="lin" valueType="num">
                                      <p:cBhvr additive="base">
                                        <p:cTn id="50" dur="500" fill="hold"/>
                                        <p:tgtEl>
                                          <p:spTgt spid="2"/>
                                        </p:tgtEl>
                                        <p:attrNameLst>
                                          <p:attrName>ppt_y</p:attrName>
                                        </p:attrNameLst>
                                      </p:cBhvr>
                                      <p:tavLst>
                                        <p:tav tm="0">
                                          <p:val>
                                            <p:strVal val="#ppt_y"/>
                                          </p:val>
                                        </p:tav>
                                        <p:tav tm="100000">
                                          <p:val>
                                            <p:strVal val="#ppt_y"/>
                                          </p:val>
                                        </p:tav>
                                      </p:tavLst>
                                    </p:anim>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60"/>
                                        </p:tgtEl>
                                        <p:attrNameLst>
                                          <p:attrName>style.visibility</p:attrName>
                                        </p:attrNameLst>
                                      </p:cBhvr>
                                      <p:to>
                                        <p:strVal val="visible"/>
                                      </p:to>
                                    </p:set>
                                    <p:anim calcmode="lin" valueType="num">
                                      <p:cBhvr>
                                        <p:cTn id="58" dur="500" fill="hold"/>
                                        <p:tgtEl>
                                          <p:spTgt spid="160"/>
                                        </p:tgtEl>
                                        <p:attrNameLst>
                                          <p:attrName>ppt_w</p:attrName>
                                        </p:attrNameLst>
                                      </p:cBhvr>
                                      <p:tavLst>
                                        <p:tav tm="0">
                                          <p:val>
                                            <p:fltVal val="0"/>
                                          </p:val>
                                        </p:tav>
                                        <p:tav tm="100000">
                                          <p:val>
                                            <p:strVal val="#ppt_w"/>
                                          </p:val>
                                        </p:tav>
                                      </p:tavLst>
                                    </p:anim>
                                    <p:anim calcmode="lin" valueType="num">
                                      <p:cBhvr>
                                        <p:cTn id="59" dur="500" fill="hold"/>
                                        <p:tgtEl>
                                          <p:spTgt spid="160"/>
                                        </p:tgtEl>
                                        <p:attrNameLst>
                                          <p:attrName>ppt_h</p:attrName>
                                        </p:attrNameLst>
                                      </p:cBhvr>
                                      <p:tavLst>
                                        <p:tav tm="0">
                                          <p:val>
                                            <p:fltVal val="0"/>
                                          </p:val>
                                        </p:tav>
                                        <p:tav tm="100000">
                                          <p:val>
                                            <p:strVal val="#ppt_h"/>
                                          </p:val>
                                        </p:tav>
                                      </p:tavLst>
                                    </p:anim>
                                    <p:animEffect transition="in" filter="fade">
                                      <p:cBhvr>
                                        <p:cTn id="60" dur="500"/>
                                        <p:tgtEl>
                                          <p:spTgt spid="16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9"/>
                                        </p:tgtEl>
                                        <p:attrNameLst>
                                          <p:attrName>style.visibility</p:attrName>
                                        </p:attrNameLst>
                                      </p:cBhvr>
                                      <p:to>
                                        <p:strVal val="visible"/>
                                      </p:to>
                                    </p:set>
                                    <p:animEffect transition="in" filter="fade">
                                      <p:cBhvr>
                                        <p:cTn id="63" dur="500"/>
                                        <p:tgtEl>
                                          <p:spTgt spid="159"/>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161"/>
                                        </p:tgtEl>
                                        <p:attrNameLst>
                                          <p:attrName>style.visibility</p:attrName>
                                        </p:attrNameLst>
                                      </p:cBhvr>
                                      <p:to>
                                        <p:strVal val="visible"/>
                                      </p:to>
                                    </p:set>
                                    <p:anim calcmode="lin" valueType="num">
                                      <p:cBhvr>
                                        <p:cTn id="68" dur="1000" fill="hold"/>
                                        <p:tgtEl>
                                          <p:spTgt spid="161"/>
                                        </p:tgtEl>
                                        <p:attrNameLst>
                                          <p:attrName>ppt_w</p:attrName>
                                        </p:attrNameLst>
                                      </p:cBhvr>
                                      <p:tavLst>
                                        <p:tav tm="0">
                                          <p:val>
                                            <p:fltVal val="0"/>
                                          </p:val>
                                        </p:tav>
                                        <p:tav tm="100000">
                                          <p:val>
                                            <p:strVal val="#ppt_w"/>
                                          </p:val>
                                        </p:tav>
                                      </p:tavLst>
                                    </p:anim>
                                    <p:anim calcmode="lin" valueType="num">
                                      <p:cBhvr>
                                        <p:cTn id="69" dur="1000" fill="hold"/>
                                        <p:tgtEl>
                                          <p:spTgt spid="161"/>
                                        </p:tgtEl>
                                        <p:attrNameLst>
                                          <p:attrName>ppt_h</p:attrName>
                                        </p:attrNameLst>
                                      </p:cBhvr>
                                      <p:tavLst>
                                        <p:tav tm="0">
                                          <p:val>
                                            <p:fltVal val="0"/>
                                          </p:val>
                                        </p:tav>
                                        <p:tav tm="100000">
                                          <p:val>
                                            <p:strVal val="#ppt_h"/>
                                          </p:val>
                                        </p:tav>
                                      </p:tavLst>
                                    </p:anim>
                                    <p:anim calcmode="lin" valueType="num">
                                      <p:cBhvr>
                                        <p:cTn id="70" dur="1000" fill="hold"/>
                                        <p:tgtEl>
                                          <p:spTgt spid="161"/>
                                        </p:tgtEl>
                                        <p:attrNameLst>
                                          <p:attrName>style.rotation</p:attrName>
                                        </p:attrNameLst>
                                      </p:cBhvr>
                                      <p:tavLst>
                                        <p:tav tm="0">
                                          <p:val>
                                            <p:fltVal val="90"/>
                                          </p:val>
                                        </p:tav>
                                        <p:tav tm="100000">
                                          <p:val>
                                            <p:fltVal val="0"/>
                                          </p:val>
                                        </p:tav>
                                      </p:tavLst>
                                    </p:anim>
                                    <p:animEffect transition="in" filter="fade">
                                      <p:cBhvr>
                                        <p:cTn id="71" dur="1000"/>
                                        <p:tgtEl>
                                          <p:spTgt spid="161"/>
                                        </p:tgtEl>
                                      </p:cBhvr>
                                    </p:animEffect>
                                  </p:childTnLst>
                                </p:cTn>
                              </p:par>
                              <p:par>
                                <p:cTn id="72" presetID="53" presetClass="entr" presetSubtype="16" fill="hold" nodeType="withEffect">
                                  <p:stCondLst>
                                    <p:cond delay="0"/>
                                  </p:stCondLst>
                                  <p:childTnLst>
                                    <p:set>
                                      <p:cBhvr>
                                        <p:cTn id="73" dur="1" fill="hold">
                                          <p:stCondLst>
                                            <p:cond delay="0"/>
                                          </p:stCondLst>
                                        </p:cTn>
                                        <p:tgtEl>
                                          <p:spTgt spid="162"/>
                                        </p:tgtEl>
                                        <p:attrNameLst>
                                          <p:attrName>style.visibility</p:attrName>
                                        </p:attrNameLst>
                                      </p:cBhvr>
                                      <p:to>
                                        <p:strVal val="visible"/>
                                      </p:to>
                                    </p:set>
                                    <p:anim calcmode="lin" valueType="num">
                                      <p:cBhvr>
                                        <p:cTn id="74" dur="500" fill="hold"/>
                                        <p:tgtEl>
                                          <p:spTgt spid="162"/>
                                        </p:tgtEl>
                                        <p:attrNameLst>
                                          <p:attrName>ppt_w</p:attrName>
                                        </p:attrNameLst>
                                      </p:cBhvr>
                                      <p:tavLst>
                                        <p:tav tm="0">
                                          <p:val>
                                            <p:fltVal val="0"/>
                                          </p:val>
                                        </p:tav>
                                        <p:tav tm="100000">
                                          <p:val>
                                            <p:strVal val="#ppt_w"/>
                                          </p:val>
                                        </p:tav>
                                      </p:tavLst>
                                    </p:anim>
                                    <p:anim calcmode="lin" valueType="num">
                                      <p:cBhvr>
                                        <p:cTn id="75" dur="500" fill="hold"/>
                                        <p:tgtEl>
                                          <p:spTgt spid="162"/>
                                        </p:tgtEl>
                                        <p:attrNameLst>
                                          <p:attrName>ppt_h</p:attrName>
                                        </p:attrNameLst>
                                      </p:cBhvr>
                                      <p:tavLst>
                                        <p:tav tm="0">
                                          <p:val>
                                            <p:fltVal val="0"/>
                                          </p:val>
                                        </p:tav>
                                        <p:tav tm="100000">
                                          <p:val>
                                            <p:strVal val="#ppt_h"/>
                                          </p:val>
                                        </p:tav>
                                      </p:tavLst>
                                    </p:anim>
                                    <p:animEffect transition="in" filter="fade">
                                      <p:cBhvr>
                                        <p:cTn id="76" dur="500"/>
                                        <p:tgtEl>
                                          <p:spTgt spid="162"/>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63"/>
                                        </p:tgtEl>
                                        <p:attrNameLst>
                                          <p:attrName>style.visibility</p:attrName>
                                        </p:attrNameLst>
                                      </p:cBhvr>
                                      <p:to>
                                        <p:strVal val="visible"/>
                                      </p:to>
                                    </p:set>
                                    <p:anim calcmode="lin" valueType="num">
                                      <p:cBhvr>
                                        <p:cTn id="79" dur="500" fill="hold"/>
                                        <p:tgtEl>
                                          <p:spTgt spid="163"/>
                                        </p:tgtEl>
                                        <p:attrNameLst>
                                          <p:attrName>ppt_w</p:attrName>
                                        </p:attrNameLst>
                                      </p:cBhvr>
                                      <p:tavLst>
                                        <p:tav tm="0">
                                          <p:val>
                                            <p:fltVal val="0"/>
                                          </p:val>
                                        </p:tav>
                                        <p:tav tm="100000">
                                          <p:val>
                                            <p:strVal val="#ppt_w"/>
                                          </p:val>
                                        </p:tav>
                                      </p:tavLst>
                                    </p:anim>
                                    <p:anim calcmode="lin" valueType="num">
                                      <p:cBhvr>
                                        <p:cTn id="80" dur="500" fill="hold"/>
                                        <p:tgtEl>
                                          <p:spTgt spid="163"/>
                                        </p:tgtEl>
                                        <p:attrNameLst>
                                          <p:attrName>ppt_h</p:attrName>
                                        </p:attrNameLst>
                                      </p:cBhvr>
                                      <p:tavLst>
                                        <p:tav tm="0">
                                          <p:val>
                                            <p:fltVal val="0"/>
                                          </p:val>
                                        </p:tav>
                                        <p:tav tm="100000">
                                          <p:val>
                                            <p:strVal val="#ppt_h"/>
                                          </p:val>
                                        </p:tav>
                                      </p:tavLst>
                                    </p:anim>
                                    <p:animEffect transition="in" filter="fade">
                                      <p:cBhvr>
                                        <p:cTn id="81" dur="500"/>
                                        <p:tgtEl>
                                          <p:spTgt spid="163"/>
                                        </p:tgtEl>
                                      </p:cBhvr>
                                    </p:animEffect>
                                  </p:childTnLst>
                                </p:cTn>
                              </p:par>
                            </p:childTnLst>
                          </p:cTn>
                        </p:par>
                        <p:par>
                          <p:cTn id="82" fill="hold">
                            <p:stCondLst>
                              <p:cond delay="1000"/>
                            </p:stCondLst>
                            <p:childTnLst>
                              <p:par>
                                <p:cTn id="83" presetID="2" presetClass="entr" presetSubtype="8" fill="hold" grpId="0" nodeType="afterEffect">
                                  <p:stCondLst>
                                    <p:cond delay="0"/>
                                  </p:stCondLst>
                                  <p:childTnLst>
                                    <p:set>
                                      <p:cBhvr>
                                        <p:cTn id="84" dur="1" fill="hold">
                                          <p:stCondLst>
                                            <p:cond delay="0"/>
                                          </p:stCondLst>
                                        </p:cTn>
                                        <p:tgtEl>
                                          <p:spTgt spid="164"/>
                                        </p:tgtEl>
                                        <p:attrNameLst>
                                          <p:attrName>style.visibility</p:attrName>
                                        </p:attrNameLst>
                                      </p:cBhvr>
                                      <p:to>
                                        <p:strVal val="visible"/>
                                      </p:to>
                                    </p:set>
                                    <p:anim calcmode="lin" valueType="num">
                                      <p:cBhvr additive="base">
                                        <p:cTn id="85" dur="500" fill="hold"/>
                                        <p:tgtEl>
                                          <p:spTgt spid="164"/>
                                        </p:tgtEl>
                                        <p:attrNameLst>
                                          <p:attrName>ppt_x</p:attrName>
                                        </p:attrNameLst>
                                      </p:cBhvr>
                                      <p:tavLst>
                                        <p:tav tm="0">
                                          <p:val>
                                            <p:strVal val="0-#ppt_w/2"/>
                                          </p:val>
                                        </p:tav>
                                        <p:tav tm="100000">
                                          <p:val>
                                            <p:strVal val="#ppt_x"/>
                                          </p:val>
                                        </p:tav>
                                      </p:tavLst>
                                    </p:anim>
                                    <p:anim calcmode="lin" valueType="num">
                                      <p:cBhvr additive="base">
                                        <p:cTn id="86" dur="500" fill="hold"/>
                                        <p:tgtEl>
                                          <p:spTgt spid="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6" grpId="0" animBg="1"/>
      <p:bldP spid="157" grpId="0" animBg="1"/>
      <p:bldP spid="158" grpId="0" animBg="1"/>
      <p:bldP spid="159" grpId="0" animBg="1"/>
      <p:bldP spid="160" grpId="0" animBg="1"/>
      <p:bldP spid="163" grpId="0"/>
      <p:bldGraphic spid="16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ttangolo 51"/>
          <p:cNvSpPr/>
          <p:nvPr/>
        </p:nvSpPr>
        <p:spPr>
          <a:xfrm rot="16200000">
            <a:off x="5395871" y="3109869"/>
            <a:ext cx="6858000" cy="638261"/>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20000"/>
                    <a:lumOff val="80000"/>
                  </a:schemeClr>
                </a:solidFill>
              </a:rPr>
              <a:t>Interoperability Level</a:t>
            </a:r>
            <a:endParaRPr lang="en-US" sz="2400" b="1" dirty="0">
              <a:solidFill>
                <a:schemeClr val="accent1">
                  <a:lumMod val="20000"/>
                  <a:lumOff val="80000"/>
                </a:schemeClr>
              </a:solidFill>
            </a:endParaRPr>
          </a:p>
        </p:txBody>
      </p:sp>
      <p:graphicFrame>
        <p:nvGraphicFramePr>
          <p:cNvPr id="15" name="Grafico 14"/>
          <p:cNvGraphicFramePr>
            <a:graphicFrameLocks noChangeAspect="1"/>
          </p:cNvGraphicFramePr>
          <p:nvPr>
            <p:extLst/>
          </p:nvPr>
        </p:nvGraphicFramePr>
        <p:xfrm>
          <a:off x="2" y="7"/>
          <a:ext cx="8499125" cy="6374344"/>
        </p:xfrm>
        <a:graphic>
          <a:graphicData uri="http://schemas.openxmlformats.org/drawingml/2006/chart">
            <c:chart xmlns:c="http://schemas.openxmlformats.org/drawingml/2006/chart" xmlns:r="http://schemas.openxmlformats.org/officeDocument/2006/relationships" r:id="rId2"/>
          </a:graphicData>
        </a:graphic>
      </p:graphicFrame>
      <p:cxnSp>
        <p:nvCxnSpPr>
          <p:cNvPr id="22" name="Connettore 1 21"/>
          <p:cNvCxnSpPr>
            <a:cxnSpLocks noChangeAspect="1"/>
          </p:cNvCxnSpPr>
          <p:nvPr/>
        </p:nvCxnSpPr>
        <p:spPr>
          <a:xfrm>
            <a:off x="643322" y="3803503"/>
            <a:ext cx="7813172" cy="1877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Connettore 1 22"/>
          <p:cNvCxnSpPr>
            <a:cxnSpLocks noChangeAspect="1"/>
          </p:cNvCxnSpPr>
          <p:nvPr/>
        </p:nvCxnSpPr>
        <p:spPr>
          <a:xfrm>
            <a:off x="599111" y="5074722"/>
            <a:ext cx="7857383" cy="1887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Connettore 1 25"/>
          <p:cNvCxnSpPr>
            <a:cxnSpLocks noChangeAspect="1"/>
          </p:cNvCxnSpPr>
          <p:nvPr/>
        </p:nvCxnSpPr>
        <p:spPr>
          <a:xfrm flipH="1">
            <a:off x="2402289" y="691577"/>
            <a:ext cx="25352" cy="51978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Connettore 1 27"/>
          <p:cNvCxnSpPr>
            <a:cxnSpLocks noChangeAspect="1"/>
          </p:cNvCxnSpPr>
          <p:nvPr/>
        </p:nvCxnSpPr>
        <p:spPr>
          <a:xfrm flipH="1">
            <a:off x="4383778" y="691577"/>
            <a:ext cx="25352" cy="51978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ttore 1 29"/>
          <p:cNvCxnSpPr>
            <a:cxnSpLocks noChangeAspect="1"/>
          </p:cNvCxnSpPr>
          <p:nvPr/>
        </p:nvCxnSpPr>
        <p:spPr>
          <a:xfrm flipH="1">
            <a:off x="6380281" y="702650"/>
            <a:ext cx="25352" cy="51978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Immagine 9"/>
          <p:cNvPicPr>
            <a:picLocks noChangeAspect="1"/>
          </p:cNvPicPr>
          <p:nvPr/>
        </p:nvPicPr>
        <p:blipFill rotWithShape="1">
          <a:blip r:embed="rId3">
            <a:clrChange>
              <a:clrFrom>
                <a:srgbClr val="000000"/>
              </a:clrFrom>
              <a:clrTo>
                <a:srgbClr val="000000">
                  <a:alpha val="0"/>
                </a:srgbClr>
              </a:clrTo>
            </a:clrChange>
            <a:duotone>
              <a:schemeClr val="accent6">
                <a:shade val="45000"/>
                <a:satMod val="135000"/>
              </a:schemeClr>
              <a:prstClr val="white"/>
            </a:duotone>
          </a:blip>
          <a:srcRect l="46661" r="13834" b="7889"/>
          <a:stretch/>
        </p:blipFill>
        <p:spPr>
          <a:xfrm>
            <a:off x="711850" y="5084109"/>
            <a:ext cx="274066" cy="479275"/>
          </a:xfrm>
          <a:prstGeom prst="rect">
            <a:avLst/>
          </a:prstGeom>
        </p:spPr>
      </p:pic>
      <p:sp>
        <p:nvSpPr>
          <p:cNvPr id="11" name="Cilindro 10"/>
          <p:cNvSpPr>
            <a:spLocks noChangeAspect="1"/>
          </p:cNvSpPr>
          <p:nvPr/>
        </p:nvSpPr>
        <p:spPr>
          <a:xfrm>
            <a:off x="1135956" y="4562839"/>
            <a:ext cx="1021616" cy="1229396"/>
          </a:xfrm>
          <a:prstGeom prst="can">
            <a:avLst>
              <a:gd name="adj" fmla="val 55328"/>
            </a:avLst>
          </a:prstGeom>
          <a:solidFill>
            <a:schemeClr val="accent6">
              <a:lumMod val="60000"/>
              <a:lumOff val="40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15"/>
          <p:cNvSpPr/>
          <p:nvPr/>
        </p:nvSpPr>
        <p:spPr>
          <a:xfrm>
            <a:off x="2" y="6114691"/>
            <a:ext cx="9143998" cy="743309"/>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20000"/>
                    <a:lumOff val="80000"/>
                  </a:schemeClr>
                </a:solidFill>
              </a:rPr>
              <a:t/>
            </a:r>
            <a:br>
              <a:rPr lang="en-US" sz="2400" b="1" dirty="0" smtClean="0">
                <a:solidFill>
                  <a:schemeClr val="accent1">
                    <a:lumMod val="20000"/>
                    <a:lumOff val="80000"/>
                  </a:schemeClr>
                </a:solidFill>
              </a:rPr>
            </a:br>
            <a:r>
              <a:rPr lang="en-US" sz="2400" b="1" dirty="0" smtClean="0">
                <a:solidFill>
                  <a:schemeClr val="accent1">
                    <a:lumMod val="20000"/>
                    <a:lumOff val="80000"/>
                  </a:schemeClr>
                </a:solidFill>
              </a:rPr>
              <a:t>From Data to Knowledge</a:t>
            </a:r>
            <a:endParaRPr lang="en-US" sz="2400" b="1" dirty="0">
              <a:solidFill>
                <a:schemeClr val="accent1">
                  <a:lumMod val="20000"/>
                  <a:lumOff val="80000"/>
                </a:schemeClr>
              </a:solidFill>
            </a:endParaRPr>
          </a:p>
        </p:txBody>
      </p:sp>
      <p:grpSp>
        <p:nvGrpSpPr>
          <p:cNvPr id="12" name="Gruppo 11"/>
          <p:cNvGrpSpPr/>
          <p:nvPr/>
        </p:nvGrpSpPr>
        <p:grpSpPr>
          <a:xfrm>
            <a:off x="6104661" y="10233"/>
            <a:ext cx="2182199" cy="413609"/>
            <a:chOff x="6557984" y="6370320"/>
            <a:chExt cx="2182199" cy="413609"/>
          </a:xfrm>
        </p:grpSpPr>
        <p:sp>
          <p:nvSpPr>
            <p:cNvPr id="59" name="Cilindro 58"/>
            <p:cNvSpPr>
              <a:spLocks noChangeAspect="1"/>
            </p:cNvSpPr>
            <p:nvPr/>
          </p:nvSpPr>
          <p:spPr>
            <a:xfrm>
              <a:off x="6557984" y="6457633"/>
              <a:ext cx="335474" cy="293735"/>
            </a:xfrm>
            <a:prstGeom prst="can">
              <a:avLst>
                <a:gd name="adj" fmla="val 50000"/>
              </a:avLst>
            </a:prstGeom>
            <a:solidFill>
              <a:schemeClr val="accent6">
                <a:lumMod val="60000"/>
                <a:lumOff val="40000"/>
                <a:alpha val="66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p:cNvSpPr txBox="1"/>
            <p:nvPr/>
          </p:nvSpPr>
          <p:spPr>
            <a:xfrm>
              <a:off x="6900071" y="6505368"/>
              <a:ext cx="1098378" cy="261610"/>
            </a:xfrm>
            <a:prstGeom prst="rect">
              <a:avLst/>
            </a:prstGeom>
            <a:noFill/>
          </p:spPr>
          <p:txBody>
            <a:bodyPr wrap="none" rtlCol="0">
              <a:spAutoFit/>
            </a:bodyPr>
            <a:lstStyle/>
            <a:p>
              <a:r>
                <a:rPr lang="en-US" sz="1100" dirty="0" smtClean="0">
                  <a:solidFill>
                    <a:schemeClr val="tx1">
                      <a:lumMod val="95000"/>
                    </a:schemeClr>
                  </a:solidFill>
                </a:rPr>
                <a:t>Data Volume</a:t>
              </a:r>
              <a:endParaRPr lang="en-US" sz="1100" dirty="0">
                <a:solidFill>
                  <a:schemeClr val="tx1">
                    <a:lumMod val="95000"/>
                  </a:schemeClr>
                </a:solidFill>
              </a:endParaRPr>
            </a:p>
          </p:txBody>
        </p:sp>
        <p:pic>
          <p:nvPicPr>
            <p:cNvPr id="60" name="Immagine 59"/>
            <p:cNvPicPr>
              <a:picLocks noChangeAspect="1"/>
            </p:cNvPicPr>
            <p:nvPr/>
          </p:nvPicPr>
          <p:blipFill rotWithShape="1">
            <a:blip r:embed="rId4">
              <a:clrChange>
                <a:clrFrom>
                  <a:srgbClr val="000000"/>
                </a:clrFrom>
                <a:clrTo>
                  <a:srgbClr val="000000">
                    <a:alpha val="0"/>
                  </a:srgbClr>
                </a:clrTo>
              </a:clrChange>
              <a:duotone>
                <a:schemeClr val="accent6">
                  <a:shade val="45000"/>
                  <a:satMod val="135000"/>
                </a:schemeClr>
                <a:prstClr val="white"/>
              </a:duotone>
            </a:blip>
            <a:srcRect l="46661" r="13834" b="7889"/>
            <a:stretch/>
          </p:blipFill>
          <p:spPr>
            <a:xfrm>
              <a:off x="8028168" y="6370320"/>
              <a:ext cx="236516" cy="413609"/>
            </a:xfrm>
            <a:prstGeom prst="rect">
              <a:avLst/>
            </a:prstGeom>
          </p:spPr>
        </p:pic>
        <p:sp>
          <p:nvSpPr>
            <p:cNvPr id="61" name="CasellaDiTesto 60"/>
            <p:cNvSpPr txBox="1"/>
            <p:nvPr/>
          </p:nvSpPr>
          <p:spPr>
            <a:xfrm>
              <a:off x="8220489" y="6505368"/>
              <a:ext cx="519694" cy="261610"/>
            </a:xfrm>
            <a:prstGeom prst="rect">
              <a:avLst/>
            </a:prstGeom>
            <a:noFill/>
          </p:spPr>
          <p:txBody>
            <a:bodyPr wrap="none" rtlCol="0">
              <a:spAutoFit/>
            </a:bodyPr>
            <a:lstStyle/>
            <a:p>
              <a:r>
                <a:rPr lang="en-US" sz="1100" dirty="0" smtClean="0">
                  <a:solidFill>
                    <a:schemeClr val="tx1">
                      <a:lumMod val="95000"/>
                    </a:schemeClr>
                  </a:solidFill>
                </a:rPr>
                <a:t>Users</a:t>
              </a:r>
              <a:endParaRPr lang="en-US" sz="1100" dirty="0">
                <a:solidFill>
                  <a:schemeClr val="tx1">
                    <a:lumMod val="95000"/>
                  </a:schemeClr>
                </a:solidFill>
              </a:endParaRPr>
            </a:p>
          </p:txBody>
        </p:sp>
      </p:grpSp>
      <p:sp>
        <p:nvSpPr>
          <p:cNvPr id="3" name="CasellaDiTesto 2"/>
          <p:cNvSpPr txBox="1"/>
          <p:nvPr/>
        </p:nvSpPr>
        <p:spPr>
          <a:xfrm rot="20465291">
            <a:off x="1495601" y="3017087"/>
            <a:ext cx="872355" cy="369332"/>
          </a:xfrm>
          <a:prstGeom prst="rect">
            <a:avLst/>
          </a:prstGeom>
          <a:noFill/>
        </p:spPr>
        <p:txBody>
          <a:bodyPr wrap="none" rtlCol="0">
            <a:spAutoFit/>
          </a:bodyPr>
          <a:lstStyle/>
          <a:p>
            <a:r>
              <a:rPr lang="en-US" dirty="0" smtClean="0"/>
              <a:t>Today</a:t>
            </a:r>
            <a:endParaRPr lang="en-US" dirty="0"/>
          </a:p>
        </p:txBody>
      </p:sp>
      <p:sp>
        <p:nvSpPr>
          <p:cNvPr id="62" name="CasellaDiTesto 61"/>
          <p:cNvSpPr txBox="1"/>
          <p:nvPr/>
        </p:nvSpPr>
        <p:spPr>
          <a:xfrm rot="20465291">
            <a:off x="3335187" y="2510102"/>
            <a:ext cx="1281120" cy="369332"/>
          </a:xfrm>
          <a:prstGeom prst="rect">
            <a:avLst/>
          </a:prstGeom>
          <a:noFill/>
        </p:spPr>
        <p:txBody>
          <a:bodyPr wrap="none" rtlCol="0">
            <a:spAutoFit/>
          </a:bodyPr>
          <a:lstStyle/>
          <a:p>
            <a:r>
              <a:rPr lang="en-US" dirty="0" smtClean="0"/>
              <a:t>Tomorrow</a:t>
            </a:r>
            <a:endParaRPr lang="en-US" dirty="0"/>
          </a:p>
        </p:txBody>
      </p:sp>
      <p:sp>
        <p:nvSpPr>
          <p:cNvPr id="64" name="CasellaDiTesto 63"/>
          <p:cNvSpPr txBox="1">
            <a:spLocks noChangeAspect="1"/>
          </p:cNvSpPr>
          <p:nvPr/>
        </p:nvSpPr>
        <p:spPr>
          <a:xfrm>
            <a:off x="779517" y="6097305"/>
            <a:ext cx="1316386" cy="307777"/>
          </a:xfrm>
          <a:prstGeom prst="rect">
            <a:avLst/>
          </a:prstGeom>
          <a:noFill/>
        </p:spPr>
        <p:txBody>
          <a:bodyPr wrap="none" rtlCol="0">
            <a:spAutoFit/>
          </a:bodyPr>
          <a:lstStyle/>
          <a:p>
            <a:r>
              <a:rPr lang="en-US" sz="1400" dirty="0" smtClean="0"/>
              <a:t>Observations</a:t>
            </a:r>
            <a:endParaRPr lang="en-US" sz="1400" dirty="0"/>
          </a:p>
        </p:txBody>
      </p:sp>
      <p:sp>
        <p:nvSpPr>
          <p:cNvPr id="24" name="Ovale 23"/>
          <p:cNvSpPr>
            <a:spLocks noChangeAspect="1"/>
          </p:cNvSpPr>
          <p:nvPr/>
        </p:nvSpPr>
        <p:spPr>
          <a:xfrm>
            <a:off x="1910722" y="4238787"/>
            <a:ext cx="182880" cy="18288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Immagine 28"/>
          <p:cNvPicPr>
            <a:picLocks noChangeAspect="1"/>
          </p:cNvPicPr>
          <p:nvPr/>
        </p:nvPicPr>
        <p:blipFill>
          <a:blip r:embed="rId5">
            <a:clrChange>
              <a:clrFrom>
                <a:srgbClr val="FFFFFF"/>
              </a:clrFrom>
              <a:clrTo>
                <a:srgbClr val="FFFFFF">
                  <a:alpha val="0"/>
                </a:srgbClr>
              </a:clrTo>
            </a:clrChange>
          </a:blip>
          <a:stretch>
            <a:fillRect/>
          </a:stretch>
        </p:blipFill>
        <p:spPr>
          <a:xfrm>
            <a:off x="1622954" y="3353228"/>
            <a:ext cx="768334" cy="1053584"/>
          </a:xfrm>
          <a:prstGeom prst="rect">
            <a:avLst/>
          </a:prstGeom>
        </p:spPr>
      </p:pic>
      <p:sp>
        <p:nvSpPr>
          <p:cNvPr id="68" name="Rettangolo 67"/>
          <p:cNvSpPr/>
          <p:nvPr/>
        </p:nvSpPr>
        <p:spPr>
          <a:xfrm rot="16200000">
            <a:off x="-3173178" y="3188539"/>
            <a:ext cx="6858000" cy="508654"/>
          </a:xfrm>
          <a:prstGeom prst="rect">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1">
                  <a:lumMod val="20000"/>
                  <a:lumOff val="80000"/>
                </a:schemeClr>
              </a:solidFill>
            </a:endParaRPr>
          </a:p>
        </p:txBody>
      </p:sp>
      <p:cxnSp>
        <p:nvCxnSpPr>
          <p:cNvPr id="17" name="Connettore 1 16"/>
          <p:cNvCxnSpPr>
            <a:cxnSpLocks noChangeAspect="1"/>
          </p:cNvCxnSpPr>
          <p:nvPr/>
        </p:nvCxnSpPr>
        <p:spPr>
          <a:xfrm flipH="1">
            <a:off x="510147" y="447195"/>
            <a:ext cx="8947" cy="5435326"/>
          </a:xfrm>
          <a:prstGeom prst="line">
            <a:avLst/>
          </a:prstGeom>
        </p:spPr>
        <p:style>
          <a:lnRef idx="1">
            <a:schemeClr val="accent1"/>
          </a:lnRef>
          <a:fillRef idx="0">
            <a:schemeClr val="accent1"/>
          </a:fillRef>
          <a:effectRef idx="0">
            <a:schemeClr val="accent1"/>
          </a:effectRef>
          <a:fontRef idx="minor">
            <a:schemeClr val="tx1"/>
          </a:fontRef>
        </p:style>
      </p:cxnSp>
      <p:sp>
        <p:nvSpPr>
          <p:cNvPr id="18" name="CasellaDiTesto 17"/>
          <p:cNvSpPr txBox="1">
            <a:spLocks noChangeAspect="1"/>
          </p:cNvSpPr>
          <p:nvPr/>
        </p:nvSpPr>
        <p:spPr>
          <a:xfrm rot="16200000">
            <a:off x="-78754" y="5537123"/>
            <a:ext cx="700662" cy="233060"/>
          </a:xfrm>
          <a:prstGeom prst="rect">
            <a:avLst/>
          </a:prstGeom>
          <a:noFill/>
        </p:spPr>
        <p:txBody>
          <a:bodyPr wrap="none" rtlCol="0">
            <a:spAutoFit/>
          </a:bodyPr>
          <a:lstStyle/>
          <a:p>
            <a:r>
              <a:rPr lang="en-US" sz="1400" dirty="0" smtClean="0">
                <a:solidFill>
                  <a:srgbClr val="92D050"/>
                </a:solidFill>
              </a:rPr>
              <a:t>Discover</a:t>
            </a:r>
            <a:endParaRPr lang="en-US" sz="1400" dirty="0">
              <a:solidFill>
                <a:srgbClr val="92D050"/>
              </a:solidFill>
            </a:endParaRPr>
          </a:p>
        </p:txBody>
      </p:sp>
      <p:sp>
        <p:nvSpPr>
          <p:cNvPr id="19" name="CasellaDiTesto 18"/>
          <p:cNvSpPr txBox="1">
            <a:spLocks noChangeAspect="1"/>
          </p:cNvSpPr>
          <p:nvPr/>
        </p:nvSpPr>
        <p:spPr>
          <a:xfrm rot="16200000">
            <a:off x="-32629" y="4215163"/>
            <a:ext cx="608413" cy="233060"/>
          </a:xfrm>
          <a:prstGeom prst="rect">
            <a:avLst/>
          </a:prstGeom>
          <a:noFill/>
        </p:spPr>
        <p:txBody>
          <a:bodyPr wrap="none" rtlCol="0">
            <a:spAutoFit/>
          </a:bodyPr>
          <a:lstStyle/>
          <a:p>
            <a:r>
              <a:rPr lang="en-US" sz="1400" dirty="0" smtClean="0">
                <a:solidFill>
                  <a:srgbClr val="92D050"/>
                </a:solidFill>
              </a:rPr>
              <a:t>Access</a:t>
            </a:r>
            <a:endParaRPr lang="en-US" sz="1400" dirty="0">
              <a:solidFill>
                <a:srgbClr val="92D050"/>
              </a:solidFill>
            </a:endParaRPr>
          </a:p>
        </p:txBody>
      </p:sp>
      <p:sp>
        <p:nvSpPr>
          <p:cNvPr id="20" name="CasellaDiTesto 19"/>
          <p:cNvSpPr txBox="1">
            <a:spLocks noChangeAspect="1"/>
          </p:cNvSpPr>
          <p:nvPr/>
        </p:nvSpPr>
        <p:spPr>
          <a:xfrm rot="16200000">
            <a:off x="-18058" y="3008903"/>
            <a:ext cx="579271" cy="233060"/>
          </a:xfrm>
          <a:prstGeom prst="rect">
            <a:avLst/>
          </a:prstGeom>
          <a:noFill/>
        </p:spPr>
        <p:txBody>
          <a:bodyPr wrap="none" rtlCol="0">
            <a:spAutoFit/>
          </a:bodyPr>
          <a:lstStyle/>
          <a:p>
            <a:r>
              <a:rPr lang="en-US" sz="1400" dirty="0" smtClean="0">
                <a:solidFill>
                  <a:srgbClr val="92D050"/>
                </a:solidFill>
              </a:rPr>
              <a:t>Re-use</a:t>
            </a:r>
            <a:endParaRPr lang="en-US" sz="1400" dirty="0">
              <a:solidFill>
                <a:srgbClr val="92D050"/>
              </a:solidFill>
            </a:endParaRPr>
          </a:p>
        </p:txBody>
      </p:sp>
      <p:sp>
        <p:nvSpPr>
          <p:cNvPr id="9" name="Rettangolo 8"/>
          <p:cNvSpPr>
            <a:spLocks noChangeAspect="1"/>
          </p:cNvSpPr>
          <p:nvPr/>
        </p:nvSpPr>
        <p:spPr>
          <a:xfrm>
            <a:off x="2" y="485640"/>
            <a:ext cx="9143998" cy="1571584"/>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p:cNvPicPr>
            <a:picLocks noChangeAspect="1"/>
          </p:cNvPicPr>
          <p:nvPr/>
        </p:nvPicPr>
        <p:blipFill>
          <a:blip r:embed="rId6"/>
          <a:stretch>
            <a:fillRect/>
          </a:stretch>
        </p:blipFill>
        <p:spPr>
          <a:xfrm>
            <a:off x="809997" y="529639"/>
            <a:ext cx="1198833" cy="744535"/>
          </a:xfrm>
          <a:prstGeom prst="rect">
            <a:avLst/>
          </a:prstGeom>
        </p:spPr>
      </p:pic>
      <p:grpSp>
        <p:nvGrpSpPr>
          <p:cNvPr id="45" name="Gruppo 44"/>
          <p:cNvGrpSpPr/>
          <p:nvPr/>
        </p:nvGrpSpPr>
        <p:grpSpPr>
          <a:xfrm>
            <a:off x="6666584" y="495795"/>
            <a:ext cx="1560354" cy="3548289"/>
            <a:chOff x="6666584" y="495795"/>
            <a:chExt cx="1560354" cy="3548289"/>
          </a:xfrm>
        </p:grpSpPr>
        <p:pic>
          <p:nvPicPr>
            <p:cNvPr id="44" name="Immagine 43"/>
            <p:cNvPicPr>
              <a:picLocks noChangeAspect="1"/>
            </p:cNvPicPr>
            <p:nvPr/>
          </p:nvPicPr>
          <p:blipFill rotWithShape="1">
            <a:blip r:embed="rId3">
              <a:clrChange>
                <a:clrFrom>
                  <a:srgbClr val="000000"/>
                </a:clrFrom>
                <a:clrTo>
                  <a:srgbClr val="000000">
                    <a:alpha val="0"/>
                  </a:srgbClr>
                </a:clrTo>
              </a:clrChange>
              <a:duotone>
                <a:schemeClr val="accent6">
                  <a:shade val="45000"/>
                  <a:satMod val="135000"/>
                </a:schemeClr>
                <a:prstClr val="white"/>
              </a:duotone>
            </a:blip>
            <a:srcRect l="47494" r="13834" b="7889"/>
            <a:stretch/>
          </p:blipFill>
          <p:spPr>
            <a:xfrm>
              <a:off x="6666584" y="2042063"/>
              <a:ext cx="1120694" cy="2002021"/>
            </a:xfrm>
            <a:prstGeom prst="rect">
              <a:avLst/>
            </a:prstGeom>
          </p:spPr>
        </p:pic>
        <p:sp>
          <p:nvSpPr>
            <p:cNvPr id="58" name="Cilindro 57"/>
            <p:cNvSpPr>
              <a:spLocks noChangeAspect="1"/>
            </p:cNvSpPr>
            <p:nvPr/>
          </p:nvSpPr>
          <p:spPr>
            <a:xfrm>
              <a:off x="7626199" y="3497156"/>
              <a:ext cx="600739" cy="525996"/>
            </a:xfrm>
            <a:prstGeom prst="can">
              <a:avLst>
                <a:gd name="adj" fmla="val 50000"/>
              </a:avLst>
            </a:prstGeom>
            <a:solidFill>
              <a:schemeClr val="accent6">
                <a:lumMod val="60000"/>
                <a:lumOff val="40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p:cNvPicPr>
              <a:picLocks noChangeAspect="1"/>
            </p:cNvPicPr>
            <p:nvPr/>
          </p:nvPicPr>
          <p:blipFill rotWithShape="1">
            <a:blip r:embed="rId7"/>
            <a:srcRect l="16543" r="1967"/>
            <a:stretch/>
          </p:blipFill>
          <p:spPr>
            <a:xfrm>
              <a:off x="6808245" y="495795"/>
              <a:ext cx="1312726" cy="785432"/>
            </a:xfrm>
            <a:prstGeom prst="rect">
              <a:avLst/>
            </a:prstGeom>
          </p:spPr>
        </p:pic>
        <p:sp>
          <p:nvSpPr>
            <p:cNvPr id="8" name="CasellaDiTesto 7"/>
            <p:cNvSpPr txBox="1">
              <a:spLocks noChangeAspect="1"/>
            </p:cNvSpPr>
            <p:nvPr/>
          </p:nvSpPr>
          <p:spPr>
            <a:xfrm>
              <a:off x="6781381" y="1329842"/>
              <a:ext cx="1358064" cy="523220"/>
            </a:xfrm>
            <a:prstGeom prst="rect">
              <a:avLst/>
            </a:prstGeom>
            <a:noFill/>
          </p:spPr>
          <p:txBody>
            <a:bodyPr wrap="none" rtlCol="0">
              <a:spAutoFit/>
            </a:bodyPr>
            <a:lstStyle/>
            <a:p>
              <a:pPr algn="ctr"/>
              <a:r>
                <a:rPr lang="en-US" sz="1400" dirty="0" smtClean="0"/>
                <a:t>Policy Makers</a:t>
              </a:r>
            </a:p>
            <a:p>
              <a:pPr algn="ctr"/>
              <a:r>
                <a:rPr lang="en-US" sz="1400" dirty="0" smtClean="0"/>
                <a:t>(Citizens)</a:t>
              </a:r>
              <a:endParaRPr lang="en-US" sz="1400" dirty="0"/>
            </a:p>
          </p:txBody>
        </p:sp>
      </p:grpSp>
      <p:grpSp>
        <p:nvGrpSpPr>
          <p:cNvPr id="34" name="Gruppo 33"/>
          <p:cNvGrpSpPr/>
          <p:nvPr/>
        </p:nvGrpSpPr>
        <p:grpSpPr>
          <a:xfrm>
            <a:off x="4342152" y="498538"/>
            <a:ext cx="2046244" cy="3727113"/>
            <a:chOff x="4342152" y="498538"/>
            <a:chExt cx="2046244" cy="3727113"/>
          </a:xfrm>
        </p:grpSpPr>
        <p:pic>
          <p:nvPicPr>
            <p:cNvPr id="40" name="Immagine 39"/>
            <p:cNvPicPr>
              <a:picLocks noChangeAspect="1"/>
            </p:cNvPicPr>
            <p:nvPr/>
          </p:nvPicPr>
          <p:blipFill rotWithShape="1">
            <a:blip r:embed="rId3">
              <a:clrChange>
                <a:clrFrom>
                  <a:srgbClr val="000000"/>
                </a:clrFrom>
                <a:clrTo>
                  <a:srgbClr val="000000">
                    <a:alpha val="0"/>
                  </a:srgbClr>
                </a:clrTo>
              </a:clrChange>
              <a:duotone>
                <a:schemeClr val="accent6">
                  <a:shade val="45000"/>
                  <a:satMod val="135000"/>
                </a:schemeClr>
                <a:prstClr val="white"/>
              </a:duotone>
            </a:blip>
            <a:srcRect l="47494" r="13834" b="7889"/>
            <a:stretch/>
          </p:blipFill>
          <p:spPr>
            <a:xfrm>
              <a:off x="4582110" y="2579632"/>
              <a:ext cx="912167" cy="1629477"/>
            </a:xfrm>
            <a:prstGeom prst="rect">
              <a:avLst/>
            </a:prstGeom>
          </p:spPr>
        </p:pic>
        <p:sp>
          <p:nvSpPr>
            <p:cNvPr id="54" name="Cilindro 53"/>
            <p:cNvSpPr>
              <a:spLocks noChangeAspect="1"/>
            </p:cNvSpPr>
            <p:nvPr/>
          </p:nvSpPr>
          <p:spPr>
            <a:xfrm>
              <a:off x="5523511" y="3583834"/>
              <a:ext cx="674620" cy="641817"/>
            </a:xfrm>
            <a:prstGeom prst="can">
              <a:avLst>
                <a:gd name="adj" fmla="val 50000"/>
              </a:avLst>
            </a:prstGeom>
            <a:solidFill>
              <a:schemeClr val="accent6">
                <a:lumMod val="60000"/>
                <a:lumOff val="40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p:cNvPicPr>
              <a:picLocks noChangeAspect="1"/>
            </p:cNvPicPr>
            <p:nvPr/>
          </p:nvPicPr>
          <p:blipFill rotWithShape="1">
            <a:blip r:embed="rId8"/>
            <a:srcRect t="20522" b="4251"/>
            <a:stretch/>
          </p:blipFill>
          <p:spPr>
            <a:xfrm>
              <a:off x="4897119" y="498538"/>
              <a:ext cx="1014582" cy="763234"/>
            </a:xfrm>
            <a:prstGeom prst="rect">
              <a:avLst/>
            </a:prstGeom>
          </p:spPr>
        </p:pic>
        <p:sp>
          <p:nvSpPr>
            <p:cNvPr id="21" name="CasellaDiTesto 20"/>
            <p:cNvSpPr txBox="1">
              <a:spLocks noChangeAspect="1"/>
            </p:cNvSpPr>
            <p:nvPr/>
          </p:nvSpPr>
          <p:spPr>
            <a:xfrm>
              <a:off x="4342152" y="1345473"/>
              <a:ext cx="2046244" cy="738664"/>
            </a:xfrm>
            <a:prstGeom prst="rect">
              <a:avLst/>
            </a:prstGeom>
            <a:noFill/>
          </p:spPr>
          <p:txBody>
            <a:bodyPr wrap="square" rtlCol="0">
              <a:spAutoFit/>
            </a:bodyPr>
            <a:lstStyle/>
            <a:p>
              <a:pPr algn="ctr"/>
              <a:r>
                <a:rPr lang="en-US" sz="1400" dirty="0" smtClean="0"/>
                <a:t>Global Change Experts</a:t>
              </a:r>
            </a:p>
            <a:p>
              <a:pPr algn="ctr"/>
              <a:r>
                <a:rPr lang="en-US" sz="1400" dirty="0" smtClean="0"/>
                <a:t>(Educators)</a:t>
              </a:r>
              <a:endParaRPr lang="en-US" sz="1400" dirty="0"/>
            </a:p>
          </p:txBody>
        </p:sp>
      </p:grpSp>
      <p:grpSp>
        <p:nvGrpSpPr>
          <p:cNvPr id="33" name="Gruppo 32"/>
          <p:cNvGrpSpPr/>
          <p:nvPr/>
        </p:nvGrpSpPr>
        <p:grpSpPr>
          <a:xfrm>
            <a:off x="2488507" y="507887"/>
            <a:ext cx="2046244" cy="3978598"/>
            <a:chOff x="2488507" y="507887"/>
            <a:chExt cx="2046244" cy="3978598"/>
          </a:xfrm>
        </p:grpSpPr>
        <p:pic>
          <p:nvPicPr>
            <p:cNvPr id="38" name="Immagine 37"/>
            <p:cNvPicPr>
              <a:picLocks noChangeAspect="1"/>
            </p:cNvPicPr>
            <p:nvPr/>
          </p:nvPicPr>
          <p:blipFill rotWithShape="1">
            <a:blip r:embed="rId3">
              <a:clrChange>
                <a:clrFrom>
                  <a:srgbClr val="000000"/>
                </a:clrFrom>
                <a:clrTo>
                  <a:srgbClr val="000000">
                    <a:alpha val="0"/>
                  </a:srgbClr>
                </a:clrTo>
              </a:clrChange>
              <a:duotone>
                <a:schemeClr val="accent6">
                  <a:shade val="45000"/>
                  <a:satMod val="135000"/>
                </a:schemeClr>
                <a:prstClr val="white"/>
              </a:duotone>
            </a:blip>
            <a:srcRect l="47494" r="13834" b="7889"/>
            <a:stretch/>
          </p:blipFill>
          <p:spPr>
            <a:xfrm>
              <a:off x="2716508" y="3470581"/>
              <a:ext cx="568685" cy="1015904"/>
            </a:xfrm>
            <a:prstGeom prst="rect">
              <a:avLst/>
            </a:prstGeom>
          </p:spPr>
        </p:pic>
        <p:sp>
          <p:nvSpPr>
            <p:cNvPr id="49" name="Cilindro 48"/>
            <p:cNvSpPr>
              <a:spLocks noChangeAspect="1"/>
            </p:cNvSpPr>
            <p:nvPr/>
          </p:nvSpPr>
          <p:spPr>
            <a:xfrm>
              <a:off x="3443998" y="3665611"/>
              <a:ext cx="749726" cy="782813"/>
            </a:xfrm>
            <a:prstGeom prst="can">
              <a:avLst>
                <a:gd name="adj" fmla="val 55328"/>
              </a:avLst>
            </a:prstGeom>
            <a:solidFill>
              <a:schemeClr val="accent6">
                <a:lumMod val="60000"/>
                <a:lumOff val="40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p:cNvPicPr>
              <a:picLocks noChangeAspect="1"/>
            </p:cNvPicPr>
            <p:nvPr/>
          </p:nvPicPr>
          <p:blipFill>
            <a:blip r:embed="rId9"/>
            <a:stretch>
              <a:fillRect/>
            </a:stretch>
          </p:blipFill>
          <p:spPr>
            <a:xfrm>
              <a:off x="2768390" y="507887"/>
              <a:ext cx="1446613" cy="789928"/>
            </a:xfrm>
            <a:prstGeom prst="rect">
              <a:avLst/>
            </a:prstGeom>
          </p:spPr>
        </p:pic>
        <p:sp>
          <p:nvSpPr>
            <p:cNvPr id="25" name="CasellaDiTesto 24"/>
            <p:cNvSpPr txBox="1">
              <a:spLocks noChangeAspect="1"/>
            </p:cNvSpPr>
            <p:nvPr/>
          </p:nvSpPr>
          <p:spPr>
            <a:xfrm>
              <a:off x="2488507" y="1332065"/>
              <a:ext cx="2046244" cy="738664"/>
            </a:xfrm>
            <a:prstGeom prst="rect">
              <a:avLst/>
            </a:prstGeom>
            <a:noFill/>
          </p:spPr>
          <p:txBody>
            <a:bodyPr wrap="square" rtlCol="0">
              <a:spAutoFit/>
            </a:bodyPr>
            <a:lstStyle/>
            <a:p>
              <a:pPr algn="ctr"/>
              <a:r>
                <a:rPr lang="en-US" sz="1400" dirty="0" smtClean="0"/>
                <a:t>Environmental Experts</a:t>
              </a:r>
            </a:p>
            <a:p>
              <a:pPr algn="ctr"/>
              <a:r>
                <a:rPr lang="en-US" sz="1400" dirty="0" smtClean="0"/>
                <a:t>(Practitioners)</a:t>
              </a:r>
              <a:endParaRPr lang="en-US" sz="1400" dirty="0"/>
            </a:p>
          </p:txBody>
        </p:sp>
      </p:grpSp>
      <p:sp>
        <p:nvSpPr>
          <p:cNvPr id="27" name="CasellaDiTesto 26"/>
          <p:cNvSpPr txBox="1">
            <a:spLocks noChangeAspect="1"/>
          </p:cNvSpPr>
          <p:nvPr/>
        </p:nvSpPr>
        <p:spPr>
          <a:xfrm>
            <a:off x="354143" y="1364239"/>
            <a:ext cx="2046244" cy="543530"/>
          </a:xfrm>
          <a:prstGeom prst="rect">
            <a:avLst/>
          </a:prstGeom>
          <a:noFill/>
        </p:spPr>
        <p:txBody>
          <a:bodyPr wrap="square" rtlCol="0">
            <a:spAutoFit/>
          </a:bodyPr>
          <a:lstStyle/>
          <a:p>
            <a:pPr algn="ctr"/>
            <a:r>
              <a:rPr lang="en-US" sz="1400" dirty="0" smtClean="0"/>
              <a:t>EO Data Experts</a:t>
            </a:r>
          </a:p>
          <a:p>
            <a:pPr algn="ctr"/>
            <a:r>
              <a:rPr lang="en-US" sz="1400" dirty="0" smtClean="0"/>
              <a:t>(IT experts)</a:t>
            </a:r>
            <a:endParaRPr lang="en-US" sz="1400" dirty="0"/>
          </a:p>
        </p:txBody>
      </p:sp>
      <p:sp>
        <p:nvSpPr>
          <p:cNvPr id="53" name="Figura a mano libera 52"/>
          <p:cNvSpPr/>
          <p:nvPr/>
        </p:nvSpPr>
        <p:spPr>
          <a:xfrm>
            <a:off x="751840" y="2676943"/>
            <a:ext cx="7622913" cy="3139191"/>
          </a:xfrm>
          <a:custGeom>
            <a:avLst/>
            <a:gdLst>
              <a:gd name="connsiteX0" fmla="*/ 0 w 7609840"/>
              <a:gd name="connsiteY0" fmla="*/ 3200400 h 3283937"/>
              <a:gd name="connsiteX1" fmla="*/ 1320800 w 7609840"/>
              <a:gd name="connsiteY1" fmla="*/ 3129280 h 3283937"/>
              <a:gd name="connsiteX2" fmla="*/ 2438400 w 7609840"/>
              <a:gd name="connsiteY2" fmla="*/ 1788160 h 3283937"/>
              <a:gd name="connsiteX3" fmla="*/ 4033520 w 7609840"/>
              <a:gd name="connsiteY3" fmla="*/ 548640 h 3283937"/>
              <a:gd name="connsiteX4" fmla="*/ 7609840 w 7609840"/>
              <a:gd name="connsiteY4" fmla="*/ 0 h 3283937"/>
              <a:gd name="connsiteX0" fmla="*/ 0 w 7570813"/>
              <a:gd name="connsiteY0" fmla="*/ 3342640 h 3381751"/>
              <a:gd name="connsiteX1" fmla="*/ 1281773 w 7570813"/>
              <a:gd name="connsiteY1" fmla="*/ 3129280 h 3381751"/>
              <a:gd name="connsiteX2" fmla="*/ 2399373 w 7570813"/>
              <a:gd name="connsiteY2" fmla="*/ 1788160 h 3381751"/>
              <a:gd name="connsiteX3" fmla="*/ 3994493 w 7570813"/>
              <a:gd name="connsiteY3" fmla="*/ 548640 h 3381751"/>
              <a:gd name="connsiteX4" fmla="*/ 7570813 w 7570813"/>
              <a:gd name="connsiteY4" fmla="*/ 0 h 3381751"/>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54918"/>
              <a:gd name="connsiteX1" fmla="*/ 1281773 w 7570813"/>
              <a:gd name="connsiteY1" fmla="*/ 3129280 h 3354918"/>
              <a:gd name="connsiteX2" fmla="*/ 2399373 w 7570813"/>
              <a:gd name="connsiteY2" fmla="*/ 1788160 h 3354918"/>
              <a:gd name="connsiteX3" fmla="*/ 3994493 w 7570813"/>
              <a:gd name="connsiteY3" fmla="*/ 548640 h 3354918"/>
              <a:gd name="connsiteX4" fmla="*/ 7570813 w 7570813"/>
              <a:gd name="connsiteY4" fmla="*/ 0 h 3354918"/>
              <a:gd name="connsiteX0" fmla="*/ 0 w 7570813"/>
              <a:gd name="connsiteY0" fmla="*/ 3342640 h 3346467"/>
              <a:gd name="connsiteX1" fmla="*/ 1221230 w 7570813"/>
              <a:gd name="connsiteY1" fmla="*/ 3042626 h 3346467"/>
              <a:gd name="connsiteX2" fmla="*/ 2399373 w 7570813"/>
              <a:gd name="connsiteY2" fmla="*/ 1788160 h 3346467"/>
              <a:gd name="connsiteX3" fmla="*/ 3994493 w 7570813"/>
              <a:gd name="connsiteY3" fmla="*/ 548640 h 3346467"/>
              <a:gd name="connsiteX4" fmla="*/ 7570813 w 7570813"/>
              <a:gd name="connsiteY4" fmla="*/ 0 h 3346467"/>
              <a:gd name="connsiteX0" fmla="*/ 0 w 7570813"/>
              <a:gd name="connsiteY0" fmla="*/ 3342640 h 3346823"/>
              <a:gd name="connsiteX1" fmla="*/ 1221230 w 7570813"/>
              <a:gd name="connsiteY1" fmla="*/ 3042626 h 3346823"/>
              <a:gd name="connsiteX2" fmla="*/ 2318649 w 7570813"/>
              <a:gd name="connsiteY2" fmla="*/ 1734002 h 3346823"/>
              <a:gd name="connsiteX3" fmla="*/ 3994493 w 7570813"/>
              <a:gd name="connsiteY3" fmla="*/ 548640 h 3346823"/>
              <a:gd name="connsiteX4" fmla="*/ 7570813 w 7570813"/>
              <a:gd name="connsiteY4" fmla="*/ 0 h 3346823"/>
              <a:gd name="connsiteX0" fmla="*/ 0 w 7570813"/>
              <a:gd name="connsiteY0" fmla="*/ 3342640 h 3346823"/>
              <a:gd name="connsiteX1" fmla="*/ 1221230 w 7570813"/>
              <a:gd name="connsiteY1" fmla="*/ 3042626 h 3346823"/>
              <a:gd name="connsiteX2" fmla="*/ 2318649 w 7570813"/>
              <a:gd name="connsiteY2" fmla="*/ 1734002 h 3346823"/>
              <a:gd name="connsiteX3" fmla="*/ 4660470 w 7570813"/>
              <a:gd name="connsiteY3" fmla="*/ 483650 h 3346823"/>
              <a:gd name="connsiteX4" fmla="*/ 7570813 w 7570813"/>
              <a:gd name="connsiteY4" fmla="*/ 0 h 3346823"/>
              <a:gd name="connsiteX0" fmla="*/ 0 w 7570813"/>
              <a:gd name="connsiteY0" fmla="*/ 3342640 h 3346823"/>
              <a:gd name="connsiteX1" fmla="*/ 1221230 w 7570813"/>
              <a:gd name="connsiteY1" fmla="*/ 3042626 h 3346823"/>
              <a:gd name="connsiteX2" fmla="*/ 2318649 w 7570813"/>
              <a:gd name="connsiteY2" fmla="*/ 1734002 h 3346823"/>
              <a:gd name="connsiteX3" fmla="*/ 4196304 w 7570813"/>
              <a:gd name="connsiteY3" fmla="*/ 570304 h 3346823"/>
              <a:gd name="connsiteX4" fmla="*/ 7570813 w 7570813"/>
              <a:gd name="connsiteY4" fmla="*/ 0 h 3346823"/>
              <a:gd name="connsiteX0" fmla="*/ 0 w 7570813"/>
              <a:gd name="connsiteY0" fmla="*/ 3342640 h 3346748"/>
              <a:gd name="connsiteX1" fmla="*/ 1221230 w 7570813"/>
              <a:gd name="connsiteY1" fmla="*/ 3042626 h 3346748"/>
              <a:gd name="connsiteX2" fmla="*/ 2459917 w 7570813"/>
              <a:gd name="connsiteY2" fmla="*/ 1744833 h 3346748"/>
              <a:gd name="connsiteX3" fmla="*/ 4196304 w 7570813"/>
              <a:gd name="connsiteY3" fmla="*/ 570304 h 3346748"/>
              <a:gd name="connsiteX4" fmla="*/ 7570813 w 7570813"/>
              <a:gd name="connsiteY4" fmla="*/ 0 h 3346748"/>
              <a:gd name="connsiteX0" fmla="*/ 0 w 7570813"/>
              <a:gd name="connsiteY0" fmla="*/ 3342640 h 3346748"/>
              <a:gd name="connsiteX1" fmla="*/ 1221230 w 7570813"/>
              <a:gd name="connsiteY1" fmla="*/ 3042626 h 3346748"/>
              <a:gd name="connsiteX2" fmla="*/ 2459917 w 7570813"/>
              <a:gd name="connsiteY2" fmla="*/ 1744833 h 3346748"/>
              <a:gd name="connsiteX3" fmla="*/ 4196304 w 7570813"/>
              <a:gd name="connsiteY3" fmla="*/ 570304 h 3346748"/>
              <a:gd name="connsiteX4" fmla="*/ 7570813 w 7570813"/>
              <a:gd name="connsiteY4" fmla="*/ 0 h 334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0813" h="3346748">
                <a:moveTo>
                  <a:pt x="0" y="3342640"/>
                </a:moveTo>
                <a:cubicBezTo>
                  <a:pt x="496227" y="3363806"/>
                  <a:pt x="811244" y="3308927"/>
                  <a:pt x="1221230" y="3042626"/>
                </a:cubicBezTo>
                <a:cubicBezTo>
                  <a:pt x="1631216" y="2776325"/>
                  <a:pt x="1984252" y="2200214"/>
                  <a:pt x="2459917" y="1744833"/>
                </a:cubicBezTo>
                <a:cubicBezTo>
                  <a:pt x="2935582" y="1289452"/>
                  <a:pt x="3334397" y="868331"/>
                  <a:pt x="4196304" y="570304"/>
                </a:cubicBezTo>
                <a:cubicBezTo>
                  <a:pt x="5058211" y="272277"/>
                  <a:pt x="6184336" y="44026"/>
                  <a:pt x="7570813" y="0"/>
                </a:cubicBezTo>
              </a:path>
            </a:pathLst>
          </a:custGeom>
          <a:noFill/>
          <a:ln w="244475">
            <a:solidFill>
              <a:schemeClr val="accent1"/>
            </a:solidFill>
            <a:prstDash val="sysDash"/>
            <a:tailEnd type="triangle"/>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Immagine 68"/>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400000"/>
                    </a14:imgEffect>
                    <a14:imgEffect>
                      <a14:brightnessContrast contrast="40000"/>
                    </a14:imgEffect>
                  </a14:imgLayer>
                </a14:imgProps>
              </a:ext>
            </a:extLst>
          </a:blip>
          <a:stretch>
            <a:fillRect/>
          </a:stretch>
        </p:blipFill>
        <p:spPr>
          <a:xfrm>
            <a:off x="7939623" y="1441578"/>
            <a:ext cx="918283" cy="1259203"/>
          </a:xfrm>
          <a:prstGeom prst="rect">
            <a:avLst/>
          </a:prstGeom>
          <a:ln>
            <a:noFill/>
          </a:ln>
        </p:spPr>
      </p:pic>
      <p:pic>
        <p:nvPicPr>
          <p:cNvPr id="32" name="Immagine 31"/>
          <p:cNvPicPr>
            <a:picLocks noChangeAspect="1"/>
          </p:cNvPicPr>
          <p:nvPr/>
        </p:nvPicPr>
        <p:blipFill>
          <a:blip r:embed="rId12">
            <a:clrChange>
              <a:clrFrom>
                <a:srgbClr val="FFFFFF"/>
              </a:clrFrom>
              <a:clrTo>
                <a:srgbClr val="FFFFFF">
                  <a:alpha val="0"/>
                </a:srgbClr>
              </a:clrTo>
            </a:clrChange>
          </a:blip>
          <a:stretch>
            <a:fillRect/>
          </a:stretch>
        </p:blipFill>
        <p:spPr>
          <a:xfrm>
            <a:off x="3770319" y="2783647"/>
            <a:ext cx="755432" cy="1035892"/>
          </a:xfrm>
          <a:prstGeom prst="rect">
            <a:avLst/>
          </a:prstGeom>
          <a:ln>
            <a:noFill/>
          </a:ln>
        </p:spPr>
      </p:pic>
      <p:sp>
        <p:nvSpPr>
          <p:cNvPr id="51" name="CasellaDiTesto 50"/>
          <p:cNvSpPr txBox="1">
            <a:spLocks noChangeAspect="1"/>
          </p:cNvSpPr>
          <p:nvPr/>
        </p:nvSpPr>
        <p:spPr>
          <a:xfrm>
            <a:off x="2566193" y="6113160"/>
            <a:ext cx="1755609" cy="307777"/>
          </a:xfrm>
          <a:prstGeom prst="rect">
            <a:avLst/>
          </a:prstGeom>
          <a:noFill/>
        </p:spPr>
        <p:txBody>
          <a:bodyPr wrap="none" rtlCol="0">
            <a:spAutoFit/>
          </a:bodyPr>
          <a:lstStyle/>
          <a:p>
            <a:r>
              <a:rPr lang="en-US" sz="1400" dirty="0" smtClean="0"/>
              <a:t>Essential Variables</a:t>
            </a:r>
            <a:endParaRPr lang="en-US" sz="1400" dirty="0"/>
          </a:p>
        </p:txBody>
      </p:sp>
      <p:sp>
        <p:nvSpPr>
          <p:cNvPr id="55" name="CasellaDiTesto 54"/>
          <p:cNvSpPr txBox="1">
            <a:spLocks noChangeAspect="1"/>
          </p:cNvSpPr>
          <p:nvPr/>
        </p:nvSpPr>
        <p:spPr>
          <a:xfrm>
            <a:off x="4883402" y="6113160"/>
            <a:ext cx="1032655" cy="307777"/>
          </a:xfrm>
          <a:prstGeom prst="rect">
            <a:avLst/>
          </a:prstGeom>
          <a:noFill/>
        </p:spPr>
        <p:txBody>
          <a:bodyPr wrap="none" rtlCol="0">
            <a:spAutoFit/>
          </a:bodyPr>
          <a:lstStyle/>
          <a:p>
            <a:r>
              <a:rPr lang="en-US" sz="1400" dirty="0" smtClean="0"/>
              <a:t>Indicators</a:t>
            </a:r>
            <a:endParaRPr lang="en-US" sz="1400" dirty="0"/>
          </a:p>
        </p:txBody>
      </p:sp>
      <p:sp>
        <p:nvSpPr>
          <p:cNvPr id="56" name="CasellaDiTesto 55"/>
          <p:cNvSpPr txBox="1">
            <a:spLocks noChangeAspect="1"/>
          </p:cNvSpPr>
          <p:nvPr/>
        </p:nvSpPr>
        <p:spPr>
          <a:xfrm>
            <a:off x="6326570" y="6113160"/>
            <a:ext cx="2132315" cy="307777"/>
          </a:xfrm>
          <a:prstGeom prst="rect">
            <a:avLst/>
          </a:prstGeom>
          <a:noFill/>
        </p:spPr>
        <p:txBody>
          <a:bodyPr wrap="none" rtlCol="0">
            <a:spAutoFit/>
          </a:bodyPr>
          <a:lstStyle/>
          <a:p>
            <a:r>
              <a:rPr lang="en-US" sz="1400" dirty="0" smtClean="0"/>
              <a:t>(Sustainability) Indexes</a:t>
            </a:r>
            <a:endParaRPr lang="en-US" sz="1400" dirty="0"/>
          </a:p>
        </p:txBody>
      </p:sp>
    </p:spTree>
    <p:extLst>
      <p:ext uri="{BB962C8B-B14F-4D97-AF65-F5344CB8AC3E}">
        <p14:creationId xmlns:p14="http://schemas.microsoft.com/office/powerpoint/2010/main" val="90163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ppt_w</p:attrName>
                                        </p:attrNameLst>
                                      </p:cBhvr>
                                      <p:tavLst>
                                        <p:tav tm="0">
                                          <p:val>
                                            <p:fltVal val="0"/>
                                          </p:val>
                                        </p:tav>
                                        <p:tav tm="100000">
                                          <p:val>
                                            <p:strVal val="#ppt_w"/>
                                          </p:val>
                                        </p:tav>
                                      </p:tavLst>
                                    </p:anim>
                                    <p:anim calcmode="lin" valueType="num">
                                      <p:cBhvr>
                                        <p:cTn id="43" dur="500" fill="hold"/>
                                        <p:tgtEl>
                                          <p:spTgt spid="24"/>
                                        </p:tgtEl>
                                        <p:attrNameLst>
                                          <p:attrName>ppt_h</p:attrName>
                                        </p:attrNameLst>
                                      </p:cBhvr>
                                      <p:tavLst>
                                        <p:tav tm="0">
                                          <p:val>
                                            <p:fltVal val="0"/>
                                          </p:val>
                                        </p:tav>
                                        <p:tav tm="100000">
                                          <p:val>
                                            <p:strVal val="#ppt_h"/>
                                          </p:val>
                                        </p:tav>
                                      </p:tavLst>
                                    </p:anim>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p:cTn id="49" dur="500" fill="hold"/>
                                        <p:tgtEl>
                                          <p:spTgt spid="32"/>
                                        </p:tgtEl>
                                        <p:attrNameLst>
                                          <p:attrName>ppt_w</p:attrName>
                                        </p:attrNameLst>
                                      </p:cBhvr>
                                      <p:tavLst>
                                        <p:tav tm="0">
                                          <p:val>
                                            <p:fltVal val="0"/>
                                          </p:val>
                                        </p:tav>
                                        <p:tav tm="100000">
                                          <p:val>
                                            <p:strVal val="#ppt_w"/>
                                          </p:val>
                                        </p:tav>
                                      </p:tavLst>
                                    </p:anim>
                                    <p:anim calcmode="lin" valueType="num">
                                      <p:cBhvr>
                                        <p:cTn id="50" dur="500" fill="hold"/>
                                        <p:tgtEl>
                                          <p:spTgt spid="32"/>
                                        </p:tgtEl>
                                        <p:attrNameLst>
                                          <p:attrName>ppt_h</p:attrName>
                                        </p:attrNameLst>
                                      </p:cBhvr>
                                      <p:tavLst>
                                        <p:tav tm="0">
                                          <p:val>
                                            <p:fltVal val="0"/>
                                          </p:val>
                                        </p:tav>
                                        <p:tav tm="100000">
                                          <p:val>
                                            <p:strVal val="#ppt_h"/>
                                          </p:val>
                                        </p:tav>
                                      </p:tavLst>
                                    </p:anim>
                                    <p:animEffect transition="in" filter="fade">
                                      <p:cBhvr>
                                        <p:cTn id="51" dur="500"/>
                                        <p:tgtEl>
                                          <p:spTgt spid="3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62"/>
                                        </p:tgtEl>
                                        <p:attrNameLst>
                                          <p:attrName>style.visibility</p:attrName>
                                        </p:attrNameLst>
                                      </p:cBhvr>
                                      <p:to>
                                        <p:strVal val="visible"/>
                                      </p:to>
                                    </p:set>
                                    <p:anim calcmode="lin" valueType="num">
                                      <p:cBhvr>
                                        <p:cTn id="54" dur="500" fill="hold"/>
                                        <p:tgtEl>
                                          <p:spTgt spid="62"/>
                                        </p:tgtEl>
                                        <p:attrNameLst>
                                          <p:attrName>ppt_w</p:attrName>
                                        </p:attrNameLst>
                                      </p:cBhvr>
                                      <p:tavLst>
                                        <p:tav tm="0">
                                          <p:val>
                                            <p:fltVal val="0"/>
                                          </p:val>
                                        </p:tav>
                                        <p:tav tm="100000">
                                          <p:val>
                                            <p:strVal val="#ppt_w"/>
                                          </p:val>
                                        </p:tav>
                                      </p:tavLst>
                                    </p:anim>
                                    <p:anim calcmode="lin" valueType="num">
                                      <p:cBhvr>
                                        <p:cTn id="55" dur="500" fill="hold"/>
                                        <p:tgtEl>
                                          <p:spTgt spid="62"/>
                                        </p:tgtEl>
                                        <p:attrNameLst>
                                          <p:attrName>ppt_h</p:attrName>
                                        </p:attrNameLst>
                                      </p:cBhvr>
                                      <p:tavLst>
                                        <p:tav tm="0">
                                          <p:val>
                                            <p:fltVal val="0"/>
                                          </p:val>
                                        </p:tav>
                                        <p:tav tm="100000">
                                          <p:val>
                                            <p:strVal val="#ppt_h"/>
                                          </p:val>
                                        </p:tav>
                                      </p:tavLst>
                                    </p:anim>
                                    <p:animEffect transition="in" filter="fade">
                                      <p:cBhvr>
                                        <p:cTn id="56" dur="500"/>
                                        <p:tgtEl>
                                          <p:spTgt spid="6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69"/>
                                        </p:tgtEl>
                                        <p:attrNameLst>
                                          <p:attrName>style.visibility</p:attrName>
                                        </p:attrNameLst>
                                      </p:cBhvr>
                                      <p:to>
                                        <p:strVal val="visible"/>
                                      </p:to>
                                    </p:set>
                                    <p:anim calcmode="lin" valueType="num">
                                      <p:cBhvr>
                                        <p:cTn id="61" dur="500" fill="hold"/>
                                        <p:tgtEl>
                                          <p:spTgt spid="69"/>
                                        </p:tgtEl>
                                        <p:attrNameLst>
                                          <p:attrName>ppt_w</p:attrName>
                                        </p:attrNameLst>
                                      </p:cBhvr>
                                      <p:tavLst>
                                        <p:tav tm="0">
                                          <p:val>
                                            <p:fltVal val="0"/>
                                          </p:val>
                                        </p:tav>
                                        <p:tav tm="100000">
                                          <p:val>
                                            <p:strVal val="#ppt_w"/>
                                          </p:val>
                                        </p:tav>
                                      </p:tavLst>
                                    </p:anim>
                                    <p:anim calcmode="lin" valueType="num">
                                      <p:cBhvr>
                                        <p:cTn id="62" dur="500" fill="hold"/>
                                        <p:tgtEl>
                                          <p:spTgt spid="69"/>
                                        </p:tgtEl>
                                        <p:attrNameLst>
                                          <p:attrName>ppt_h</p:attrName>
                                        </p:attrNameLst>
                                      </p:cBhvr>
                                      <p:tavLst>
                                        <p:tav tm="0">
                                          <p:val>
                                            <p:fltVal val="0"/>
                                          </p:val>
                                        </p:tav>
                                        <p:tav tm="100000">
                                          <p:val>
                                            <p:strVal val="#ppt_h"/>
                                          </p:val>
                                        </p:tav>
                                      </p:tavLst>
                                    </p:anim>
                                    <p:animEffect transition="in" filter="fade">
                                      <p:cBhvr>
                                        <p:cTn id="63"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2" grpId="0"/>
      <p:bldP spid="24" grpId="0" animBg="1"/>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58800" y="418376"/>
            <a:ext cx="6807200" cy="796925"/>
          </a:xfrm>
        </p:spPr>
        <p:txBody>
          <a:bodyPr>
            <a:noAutofit/>
          </a:bodyPr>
          <a:lstStyle/>
          <a:p>
            <a:pPr>
              <a:defRPr/>
            </a:pPr>
            <a:r>
              <a:rPr lang="en-US" sz="4800" dirty="0" smtClean="0"/>
              <a:t>GCI 2.0 Achievements</a:t>
            </a:r>
            <a:endParaRPr lang="en-US" sz="4800" dirty="0"/>
          </a:p>
        </p:txBody>
      </p:sp>
      <p:sp>
        <p:nvSpPr>
          <p:cNvPr id="41987" name="Segnaposto contenuto 4"/>
          <p:cNvSpPr>
            <a:spLocks noGrp="1"/>
          </p:cNvSpPr>
          <p:nvPr>
            <p:ph idx="1"/>
          </p:nvPr>
        </p:nvSpPr>
        <p:spPr>
          <a:xfrm>
            <a:off x="203200" y="1405573"/>
            <a:ext cx="8940800" cy="4852987"/>
          </a:xfrm>
        </p:spPr>
        <p:txBody>
          <a:bodyPr>
            <a:normAutofit/>
          </a:bodyPr>
          <a:lstStyle/>
          <a:p>
            <a:pPr marL="396875" indent="-396875">
              <a:lnSpc>
                <a:spcPct val="200000"/>
              </a:lnSpc>
              <a:buClr>
                <a:srgbClr val="002060"/>
              </a:buClr>
              <a:buFont typeface="Wingdings" panose="05000000000000000000" pitchFamily="2" charset="2"/>
              <a:buChar char="Ø"/>
            </a:pPr>
            <a:r>
              <a:rPr lang="en-US" altLang="en-US" sz="2000" dirty="0" smtClean="0"/>
              <a:t>(</a:t>
            </a:r>
            <a:r>
              <a:rPr lang="en-US" altLang="en-US" sz="2000" i="1" dirty="0" smtClean="0"/>
              <a:t>From a “Catalog of Catalogs” to</a:t>
            </a:r>
            <a:r>
              <a:rPr lang="en-US" altLang="en-US" sz="2000" dirty="0" smtClean="0"/>
              <a:t>) </a:t>
            </a:r>
            <a:r>
              <a:rPr lang="en-US" altLang="en-US" sz="2000" dirty="0" smtClean="0">
                <a:solidFill>
                  <a:srgbClr val="002060"/>
                </a:solidFill>
              </a:rPr>
              <a:t>a </a:t>
            </a:r>
            <a:r>
              <a:rPr lang="en-US" altLang="en-US" sz="2000" b="1" dirty="0" smtClean="0">
                <a:solidFill>
                  <a:srgbClr val="002060"/>
                </a:solidFill>
              </a:rPr>
              <a:t>multi-disciplinary Brokering Platform</a:t>
            </a:r>
          </a:p>
          <a:p>
            <a:pPr marL="396875" indent="-396875">
              <a:lnSpc>
                <a:spcPct val="200000"/>
              </a:lnSpc>
              <a:buClr>
                <a:srgbClr val="002060"/>
              </a:buClr>
              <a:buFont typeface="Wingdings" panose="05000000000000000000" pitchFamily="2" charset="2"/>
              <a:buChar char="Ø"/>
            </a:pPr>
            <a:r>
              <a:rPr lang="en-US" altLang="en-US" sz="2000" dirty="0" smtClean="0"/>
              <a:t>(</a:t>
            </a:r>
            <a:r>
              <a:rPr lang="en-US" altLang="en-US" sz="2000" i="1" dirty="0" smtClean="0"/>
              <a:t>From discoverability to</a:t>
            </a:r>
            <a:r>
              <a:rPr lang="en-US" altLang="en-US" sz="2000" dirty="0" smtClean="0"/>
              <a:t>) </a:t>
            </a:r>
            <a:r>
              <a:rPr lang="en-US" altLang="en-US" sz="2000" b="1" dirty="0" smtClean="0">
                <a:solidFill>
                  <a:srgbClr val="002060"/>
                </a:solidFill>
              </a:rPr>
              <a:t>accessibility and harmonization</a:t>
            </a:r>
          </a:p>
          <a:p>
            <a:pPr marL="396875" indent="-396875">
              <a:lnSpc>
                <a:spcPct val="200000"/>
              </a:lnSpc>
              <a:buClr>
                <a:srgbClr val="002060"/>
              </a:buClr>
              <a:buFont typeface="Wingdings" panose="05000000000000000000" pitchFamily="2" charset="2"/>
              <a:buChar char="Ø"/>
            </a:pPr>
            <a:r>
              <a:rPr lang="en-US" altLang="en-US" sz="2000" i="1" dirty="0" smtClean="0"/>
              <a:t>(From an infrastructure to) </a:t>
            </a:r>
            <a:r>
              <a:rPr lang="en-US" altLang="en-US" sz="2000" b="1" dirty="0" smtClean="0">
                <a:solidFill>
                  <a:srgbClr val="002060"/>
                </a:solidFill>
              </a:rPr>
              <a:t>cloud-based software ecosystem</a:t>
            </a:r>
          </a:p>
          <a:p>
            <a:pPr marL="396875" indent="-396875">
              <a:lnSpc>
                <a:spcPct val="200000"/>
              </a:lnSpc>
              <a:buClr>
                <a:srgbClr val="002060"/>
              </a:buClr>
              <a:buFont typeface="Wingdings" panose="05000000000000000000" pitchFamily="2" charset="2"/>
              <a:buChar char="Ø"/>
            </a:pPr>
            <a:r>
              <a:rPr lang="en-US" altLang="en-US" sz="2000" i="1" dirty="0"/>
              <a:t>(From </a:t>
            </a:r>
            <a:r>
              <a:rPr lang="en-US" altLang="en-US" sz="2000" i="1" dirty="0" smtClean="0"/>
              <a:t>a virtual governance to) </a:t>
            </a:r>
            <a:r>
              <a:rPr lang="en-US" altLang="en-US" sz="2000" b="1" dirty="0" smtClean="0">
                <a:solidFill>
                  <a:srgbClr val="002060"/>
                </a:solidFill>
              </a:rPr>
              <a:t>collaborative-acknowledged governance </a:t>
            </a:r>
            <a:endParaRPr lang="en-US" altLang="en-US" sz="2000" i="1" dirty="0"/>
          </a:p>
        </p:txBody>
      </p:sp>
    </p:spTree>
    <p:extLst>
      <p:ext uri="{BB962C8B-B14F-4D97-AF65-F5344CB8AC3E}">
        <p14:creationId xmlns:p14="http://schemas.microsoft.com/office/powerpoint/2010/main" val="293786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58800" y="418376"/>
            <a:ext cx="6807200" cy="796925"/>
          </a:xfrm>
        </p:spPr>
        <p:txBody>
          <a:bodyPr>
            <a:noAutofit/>
          </a:bodyPr>
          <a:lstStyle/>
          <a:p>
            <a:pPr>
              <a:defRPr/>
            </a:pPr>
            <a:r>
              <a:rPr lang="en-US" sz="4800" dirty="0" smtClean="0"/>
              <a:t>Future Work</a:t>
            </a:r>
            <a:endParaRPr lang="en-US" sz="4800" dirty="0"/>
          </a:p>
        </p:txBody>
      </p:sp>
      <p:sp>
        <p:nvSpPr>
          <p:cNvPr id="41987" name="Segnaposto contenuto 4"/>
          <p:cNvSpPr>
            <a:spLocks noGrp="1"/>
          </p:cNvSpPr>
          <p:nvPr>
            <p:ph idx="1"/>
          </p:nvPr>
        </p:nvSpPr>
        <p:spPr>
          <a:xfrm>
            <a:off x="203200" y="1686560"/>
            <a:ext cx="8940800" cy="4307840"/>
          </a:xfrm>
        </p:spPr>
        <p:txBody>
          <a:bodyPr>
            <a:normAutofit/>
          </a:bodyPr>
          <a:lstStyle/>
          <a:p>
            <a:pPr marL="0" indent="0">
              <a:lnSpc>
                <a:spcPct val="200000"/>
              </a:lnSpc>
              <a:buClr>
                <a:srgbClr val="002060"/>
              </a:buClr>
              <a:buNone/>
            </a:pPr>
            <a:r>
              <a:rPr lang="en-US" altLang="en-US" sz="2400" i="1" dirty="0" smtClean="0"/>
              <a:t>From Observation to</a:t>
            </a:r>
            <a:r>
              <a:rPr lang="en-US" altLang="en-US" sz="2400" dirty="0" smtClean="0"/>
              <a:t> </a:t>
            </a:r>
            <a:r>
              <a:rPr lang="en-US" altLang="en-US" sz="2400" b="1" dirty="0" smtClean="0">
                <a:solidFill>
                  <a:srgbClr val="002060"/>
                </a:solidFill>
              </a:rPr>
              <a:t>Knowledge management</a:t>
            </a:r>
          </a:p>
          <a:p>
            <a:pPr marL="396875" indent="-396875">
              <a:lnSpc>
                <a:spcPct val="200000"/>
              </a:lnSpc>
              <a:buClr>
                <a:srgbClr val="002060"/>
              </a:buClr>
              <a:buFont typeface="Wingdings" panose="05000000000000000000" pitchFamily="2" charset="2"/>
              <a:buChar char="Ø"/>
            </a:pPr>
            <a:r>
              <a:rPr lang="en-US" altLang="en-US" sz="2000" i="1" dirty="0" smtClean="0"/>
              <a:t>Add </a:t>
            </a:r>
            <a:r>
              <a:rPr lang="en-US" altLang="en-US" sz="2000" b="1" dirty="0" smtClean="0">
                <a:solidFill>
                  <a:srgbClr val="002060"/>
                </a:solidFill>
              </a:rPr>
              <a:t>socio-economic data</a:t>
            </a:r>
          </a:p>
          <a:p>
            <a:pPr marL="396875" indent="-396875">
              <a:lnSpc>
                <a:spcPct val="200000"/>
              </a:lnSpc>
              <a:buClr>
                <a:srgbClr val="002060"/>
              </a:buClr>
              <a:buFont typeface="Wingdings" panose="05000000000000000000" pitchFamily="2" charset="2"/>
              <a:buChar char="Ø"/>
            </a:pPr>
            <a:r>
              <a:rPr lang="en-US" altLang="en-US" sz="2000" i="1" dirty="0"/>
              <a:t>Add</a:t>
            </a:r>
            <a:r>
              <a:rPr lang="en-US" altLang="en-US" sz="2000" i="1" dirty="0" smtClean="0"/>
              <a:t> scientific </a:t>
            </a:r>
            <a:r>
              <a:rPr lang="en-US" altLang="en-US" sz="2000" b="1" dirty="0" smtClean="0">
                <a:solidFill>
                  <a:srgbClr val="002060"/>
                </a:solidFill>
              </a:rPr>
              <a:t>models</a:t>
            </a:r>
            <a:endParaRPr lang="en-US" altLang="en-US" sz="2000" i="1" dirty="0"/>
          </a:p>
          <a:p>
            <a:pPr marL="396875" indent="-396875">
              <a:lnSpc>
                <a:spcPct val="200000"/>
              </a:lnSpc>
              <a:buClr>
                <a:srgbClr val="002060"/>
              </a:buClr>
              <a:buFont typeface="Wingdings" panose="05000000000000000000" pitchFamily="2" charset="2"/>
              <a:buChar char="Ø"/>
            </a:pPr>
            <a:r>
              <a:rPr lang="en-US" altLang="en-US" sz="2000" i="1" dirty="0" smtClean="0"/>
              <a:t>Establish </a:t>
            </a:r>
            <a:r>
              <a:rPr lang="en-US" altLang="en-US" sz="2000" b="1" dirty="0" smtClean="0">
                <a:solidFill>
                  <a:srgbClr val="002060"/>
                </a:solidFill>
              </a:rPr>
              <a:t>a Social ecosystem (a VRE) </a:t>
            </a:r>
            <a:r>
              <a:rPr lang="en-US" altLang="en-US" sz="2000" dirty="0" smtClean="0">
                <a:solidFill>
                  <a:srgbClr val="002060"/>
                </a:solidFill>
              </a:rPr>
              <a:t>to capture expert knowledge</a:t>
            </a:r>
          </a:p>
          <a:p>
            <a:pPr marL="0" indent="0">
              <a:lnSpc>
                <a:spcPct val="200000"/>
              </a:lnSpc>
              <a:buClr>
                <a:srgbClr val="002060"/>
              </a:buClr>
              <a:buNone/>
            </a:pPr>
            <a:r>
              <a:rPr lang="en-US" altLang="en-US" sz="2400" i="1" dirty="0"/>
              <a:t>From accessibility to</a:t>
            </a:r>
            <a:r>
              <a:rPr lang="en-US" altLang="en-US" sz="2400" dirty="0"/>
              <a:t> </a:t>
            </a:r>
            <a:r>
              <a:rPr lang="en-US" altLang="en-US" sz="2400" b="1" dirty="0">
                <a:solidFill>
                  <a:srgbClr val="002060"/>
                </a:solidFill>
              </a:rPr>
              <a:t>re-usability and </a:t>
            </a:r>
            <a:r>
              <a:rPr lang="en-US" altLang="en-US" sz="2400" b="1" dirty="0" smtClean="0">
                <a:solidFill>
                  <a:srgbClr val="002060"/>
                </a:solidFill>
              </a:rPr>
              <a:t>re-</a:t>
            </a:r>
            <a:r>
              <a:rPr lang="en-US" altLang="en-US" sz="2400" b="1" dirty="0" err="1" smtClean="0">
                <a:solidFill>
                  <a:srgbClr val="002060"/>
                </a:solidFill>
              </a:rPr>
              <a:t>producibility</a:t>
            </a:r>
            <a:endParaRPr lang="en-US" altLang="en-US" sz="2400" b="1" dirty="0">
              <a:solidFill>
                <a:srgbClr val="002060"/>
              </a:solidFill>
            </a:endParaRPr>
          </a:p>
        </p:txBody>
      </p:sp>
    </p:spTree>
    <p:extLst>
      <p:ext uri="{BB962C8B-B14F-4D97-AF65-F5344CB8AC3E}">
        <p14:creationId xmlns:p14="http://schemas.microsoft.com/office/powerpoint/2010/main" val="27924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40898" y="1325776"/>
            <a:ext cx="5238935" cy="1200329"/>
          </a:xfrm>
          <a:prstGeom prst="rect">
            <a:avLst/>
          </a:prstGeom>
          <a:noFill/>
        </p:spPr>
        <p:txBody>
          <a:bodyPr wrap="none" rtlCol="0">
            <a:spAutoFit/>
          </a:bodyPr>
          <a:lstStyle/>
          <a:p>
            <a:r>
              <a:rPr lang="it-IT" sz="7200" dirty="0" err="1">
                <a:solidFill>
                  <a:srgbClr val="0070C0"/>
                </a:solidFill>
                <a:effectLst>
                  <a:outerShdw blurRad="38100" dist="38100" dir="2700000" algn="tl">
                    <a:srgbClr val="000000">
                      <a:alpha val="43137"/>
                    </a:srgbClr>
                  </a:outerShdw>
                </a:effectLst>
              </a:rPr>
              <a:t>Thank</a:t>
            </a:r>
            <a:r>
              <a:rPr lang="it-IT" sz="7200" dirty="0">
                <a:solidFill>
                  <a:srgbClr val="0070C0"/>
                </a:solidFill>
                <a:effectLst>
                  <a:outerShdw blurRad="38100" dist="38100" dir="2700000" algn="tl">
                    <a:srgbClr val="000000">
                      <a:alpha val="43137"/>
                    </a:srgbClr>
                  </a:outerShdw>
                </a:effectLst>
              </a:rPr>
              <a:t> </a:t>
            </a:r>
            <a:r>
              <a:rPr lang="it-IT" sz="7200" dirty="0" err="1">
                <a:solidFill>
                  <a:srgbClr val="0070C0"/>
                </a:solidFill>
                <a:effectLst>
                  <a:outerShdw blurRad="38100" dist="38100" dir="2700000" algn="tl">
                    <a:srgbClr val="000000">
                      <a:alpha val="43137"/>
                    </a:srgbClr>
                  </a:outerShdw>
                </a:effectLst>
              </a:rPr>
              <a:t>you</a:t>
            </a:r>
            <a:r>
              <a:rPr lang="it-IT" sz="7200" dirty="0">
                <a:solidFill>
                  <a:srgbClr val="0070C0"/>
                </a:solidFill>
                <a:effectLst>
                  <a:outerShdw blurRad="38100" dist="38100" dir="2700000" algn="tl">
                    <a:srgbClr val="000000">
                      <a:alpha val="43137"/>
                    </a:srgbClr>
                  </a:outerShdw>
                </a:effectLst>
              </a:rPr>
              <a:t> !</a:t>
            </a:r>
          </a:p>
        </p:txBody>
      </p:sp>
      <p:sp>
        <p:nvSpPr>
          <p:cNvPr id="6" name="CasellaDiTesto 5"/>
          <p:cNvSpPr txBox="1"/>
          <p:nvPr/>
        </p:nvSpPr>
        <p:spPr>
          <a:xfrm>
            <a:off x="3463565" y="3581296"/>
            <a:ext cx="5077031" cy="1200329"/>
          </a:xfrm>
          <a:prstGeom prst="rect">
            <a:avLst/>
          </a:prstGeom>
          <a:noFill/>
        </p:spPr>
        <p:txBody>
          <a:bodyPr wrap="none" rtlCol="0">
            <a:spAutoFit/>
          </a:bodyPr>
          <a:lstStyle/>
          <a:p>
            <a:r>
              <a:rPr lang="it-IT" sz="7200" dirty="0" err="1">
                <a:solidFill>
                  <a:srgbClr val="C00000"/>
                </a:solidFill>
                <a:effectLst>
                  <a:outerShdw blurRad="38100" dist="38100" dir="2700000" algn="tl">
                    <a:srgbClr val="000000">
                      <a:alpha val="43137"/>
                    </a:srgbClr>
                  </a:outerShdw>
                </a:effectLst>
              </a:rPr>
              <a:t>Questions</a:t>
            </a:r>
            <a:r>
              <a:rPr lang="it-IT" sz="7200" dirty="0">
                <a:solidFill>
                  <a:srgbClr val="C00000"/>
                </a:solidFill>
                <a:effectLst>
                  <a:outerShdw blurRad="38100" dist="38100" dir="2700000" algn="tl">
                    <a:srgbClr val="000000">
                      <a:alpha val="43137"/>
                    </a:srgbClr>
                  </a:outerShdw>
                </a:effectLst>
              </a:rPr>
              <a:t>?</a:t>
            </a:r>
            <a:endParaRPr lang="en-US" sz="72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68702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3"/>
          <p:cNvSpPr>
            <a:spLocks noGrp="1"/>
          </p:cNvSpPr>
          <p:nvPr>
            <p:ph type="title"/>
          </p:nvPr>
        </p:nvSpPr>
        <p:spPr>
          <a:xfrm>
            <a:off x="35496" y="832321"/>
            <a:ext cx="8229600" cy="652463"/>
          </a:xfrm>
        </p:spPr>
        <p:txBody>
          <a:bodyPr>
            <a:noAutofit/>
          </a:bodyPr>
          <a:lstStyle/>
          <a:p>
            <a:pPr eaLnBrk="1" hangingPunct="1"/>
            <a:r>
              <a:rPr lang="it-IT" sz="4000" dirty="0" smtClean="0">
                <a:solidFill>
                  <a:srgbClr val="002060"/>
                </a:solidFill>
              </a:rPr>
              <a:t>Global Earth </a:t>
            </a:r>
            <a:r>
              <a:rPr lang="it-IT" sz="4000" dirty="0" err="1" smtClean="0">
                <a:solidFill>
                  <a:srgbClr val="002060"/>
                </a:solidFill>
              </a:rPr>
              <a:t>Observation</a:t>
            </a:r>
            <a:r>
              <a:rPr lang="it-IT" sz="4000" dirty="0" smtClean="0">
                <a:solidFill>
                  <a:srgbClr val="002060"/>
                </a:solidFill>
              </a:rPr>
              <a:t> System of Systems (GEOSS)</a:t>
            </a:r>
            <a:endParaRPr lang="en-US" sz="4000" dirty="0" smtClean="0">
              <a:solidFill>
                <a:srgbClr val="002060"/>
              </a:solidFill>
            </a:endParaRPr>
          </a:p>
        </p:txBody>
      </p:sp>
      <p:pic>
        <p:nvPicPr>
          <p:cNvPr id="2" name="Immagin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296" y="1969218"/>
            <a:ext cx="7604152" cy="4874430"/>
          </a:xfrm>
          <a:prstGeom prst="rect">
            <a:avLst/>
          </a:prstGeom>
          <a:scene3d>
            <a:camera prst="perspectiveFront"/>
            <a:lightRig rig="threePt" dir="t"/>
          </a:scene3d>
        </p:spPr>
      </p:pic>
      <p:sp>
        <p:nvSpPr>
          <p:cNvPr id="3" name="Rettangolo arrotondato 2"/>
          <p:cNvSpPr/>
          <p:nvPr/>
        </p:nvSpPr>
        <p:spPr>
          <a:xfrm>
            <a:off x="274320" y="1824608"/>
            <a:ext cx="8717280" cy="5019040"/>
          </a:xfrm>
          <a:prstGeom prst="roundRect">
            <a:avLst>
              <a:gd name="adj" fmla="val 6141"/>
            </a:avLst>
          </a:prstGeom>
          <a:solidFill>
            <a:schemeClr val="bg1">
              <a:alpha val="7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ma 3"/>
          <p:cNvGraphicFramePr/>
          <p:nvPr>
            <p:extLst>
              <p:ext uri="{D42A27DB-BD31-4B8C-83A1-F6EECF244321}">
                <p14:modId xmlns:p14="http://schemas.microsoft.com/office/powerpoint/2010/main" val="2400941114"/>
              </p:ext>
            </p:extLst>
          </p:nvPr>
        </p:nvGraphicFramePr>
        <p:xfrm>
          <a:off x="1584960" y="2113280"/>
          <a:ext cx="6680136" cy="42528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ttangolo 4"/>
          <p:cNvSpPr/>
          <p:nvPr/>
        </p:nvSpPr>
        <p:spPr>
          <a:xfrm>
            <a:off x="5748675" y="5164574"/>
            <a:ext cx="1364797" cy="400110"/>
          </a:xfrm>
          <a:prstGeom prst="rect">
            <a:avLst/>
          </a:prstGeom>
        </p:spPr>
        <p:txBody>
          <a:bodyPr wrap="none">
            <a:spAutoFit/>
          </a:bodyPr>
          <a:lstStyle/>
          <a:p>
            <a:pPr lvl="0"/>
            <a:r>
              <a:rPr lang="en-US" sz="2000" dirty="0">
                <a:solidFill>
                  <a:schemeClr val="bg1"/>
                </a:solidFill>
              </a:rPr>
              <a:t>Institutions</a:t>
            </a:r>
            <a:endParaRPr lang="en-US" dirty="0">
              <a:solidFill>
                <a:schemeClr val="bg1"/>
              </a:solidFill>
            </a:endParaRPr>
          </a:p>
        </p:txBody>
      </p:sp>
      <p:sp>
        <p:nvSpPr>
          <p:cNvPr id="7" name="Rettangolo 6"/>
          <p:cNvSpPr/>
          <p:nvPr/>
        </p:nvSpPr>
        <p:spPr>
          <a:xfrm>
            <a:off x="2635332" y="5164574"/>
            <a:ext cx="1622367" cy="400110"/>
          </a:xfrm>
          <a:prstGeom prst="rect">
            <a:avLst/>
          </a:prstGeom>
        </p:spPr>
        <p:txBody>
          <a:bodyPr wrap="none">
            <a:spAutoFit/>
          </a:bodyPr>
          <a:lstStyle/>
          <a:p>
            <a:pPr lvl="0"/>
            <a:r>
              <a:rPr lang="en-US" sz="2000" dirty="0" smtClean="0">
                <a:solidFill>
                  <a:schemeClr val="bg1"/>
                </a:solidFill>
              </a:rPr>
              <a:t>Infrastructure</a:t>
            </a:r>
            <a:endParaRPr lang="en-US" sz="2000" dirty="0">
              <a:solidFill>
                <a:schemeClr val="bg1"/>
              </a:solidFill>
            </a:endParaRPr>
          </a:p>
        </p:txBody>
      </p:sp>
    </p:spTree>
    <p:extLst>
      <p:ext uri="{BB962C8B-B14F-4D97-AF65-F5344CB8AC3E}">
        <p14:creationId xmlns:p14="http://schemas.microsoft.com/office/powerpoint/2010/main" val="2634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224865" y="579268"/>
            <a:ext cx="8541958" cy="970450"/>
          </a:xfrm>
        </p:spPr>
        <p:txBody>
          <a:bodyPr/>
          <a:lstStyle/>
          <a:p>
            <a:r>
              <a:rPr lang="en-US" sz="4400" dirty="0" smtClean="0"/>
              <a:t>Generally Recognized Barriers (especially for GEOSS)</a:t>
            </a:r>
            <a:endParaRPr lang="en-US" sz="4400" dirty="0"/>
          </a:p>
        </p:txBody>
      </p:sp>
      <p:sp>
        <p:nvSpPr>
          <p:cNvPr id="6" name="Segnaposto contenuto 5"/>
          <p:cNvSpPr>
            <a:spLocks noGrp="1"/>
          </p:cNvSpPr>
          <p:nvPr>
            <p:ph idx="1"/>
          </p:nvPr>
        </p:nvSpPr>
        <p:spPr>
          <a:xfrm>
            <a:off x="224864" y="2354367"/>
            <a:ext cx="8541958" cy="3636510"/>
          </a:xfrm>
        </p:spPr>
        <p:txBody>
          <a:bodyPr>
            <a:noAutofit/>
          </a:bodyPr>
          <a:lstStyle/>
          <a:p>
            <a:r>
              <a:rPr lang="en-US" sz="3200" b="1" dirty="0">
                <a:solidFill>
                  <a:srgbClr val="C00000"/>
                </a:solidFill>
              </a:rPr>
              <a:t>Problem</a:t>
            </a:r>
            <a:r>
              <a:rPr lang="en-US" sz="2400" dirty="0"/>
              <a:t>: </a:t>
            </a:r>
            <a:r>
              <a:rPr lang="en-US" sz="2400" b="1" dirty="0" smtClean="0"/>
              <a:t>service </a:t>
            </a:r>
            <a:r>
              <a:rPr lang="en-US" sz="3200" b="1" dirty="0"/>
              <a:t>users </a:t>
            </a:r>
            <a:r>
              <a:rPr lang="en-US" sz="3200" b="1" dirty="0" smtClean="0"/>
              <a:t>need </a:t>
            </a:r>
            <a:r>
              <a:rPr lang="en-US" sz="3200" b="1" dirty="0"/>
              <a:t>to know </a:t>
            </a:r>
            <a:r>
              <a:rPr lang="en-US" sz="2400" b="1" dirty="0"/>
              <a:t>the nature and location of service providers</a:t>
            </a:r>
            <a:r>
              <a:rPr lang="en-US" sz="2400" dirty="0"/>
              <a:t>, </a:t>
            </a:r>
            <a:endParaRPr lang="en-US" sz="2400" dirty="0" smtClean="0"/>
          </a:p>
          <a:p>
            <a:pPr lvl="1"/>
            <a:r>
              <a:rPr lang="en-US" sz="2200" dirty="0" smtClean="0"/>
              <a:t>making </a:t>
            </a:r>
            <a:r>
              <a:rPr lang="en-US" sz="2200" dirty="0"/>
              <a:t>it </a:t>
            </a:r>
            <a:r>
              <a:rPr lang="en-US" sz="2200" b="1" dirty="0" smtClean="0"/>
              <a:t>difficult</a:t>
            </a:r>
            <a:r>
              <a:rPr lang="en-US" sz="2200" dirty="0" smtClean="0"/>
              <a:t> </a:t>
            </a:r>
            <a:r>
              <a:rPr lang="en-US" sz="2200" b="1" dirty="0"/>
              <a:t>to</a:t>
            </a:r>
            <a:r>
              <a:rPr lang="en-US" sz="2200" dirty="0"/>
              <a:t> </a:t>
            </a:r>
            <a:r>
              <a:rPr lang="en-US" sz="2200" b="1" dirty="0" smtClean="0"/>
              <a:t>bind</a:t>
            </a:r>
            <a:r>
              <a:rPr lang="en-US" sz="2200" dirty="0" smtClean="0"/>
              <a:t> and </a:t>
            </a:r>
            <a:r>
              <a:rPr lang="en-US" sz="2200" b="1" dirty="0" smtClean="0"/>
              <a:t>dynamically </a:t>
            </a:r>
            <a:r>
              <a:rPr lang="en-US" sz="2200" b="1" dirty="0"/>
              <a:t>change the bindings </a:t>
            </a:r>
            <a:r>
              <a:rPr lang="en-US" sz="2200" dirty="0"/>
              <a:t>between users and </a:t>
            </a:r>
            <a:r>
              <a:rPr lang="en-US" sz="2200" dirty="0" smtClean="0"/>
              <a:t>providers</a:t>
            </a:r>
            <a:endParaRPr lang="en-US" sz="2200" dirty="0"/>
          </a:p>
          <a:p>
            <a:r>
              <a:rPr lang="en-US" sz="3200" b="1" dirty="0">
                <a:solidFill>
                  <a:srgbClr val="0070C0"/>
                </a:solidFill>
              </a:rPr>
              <a:t>Solution</a:t>
            </a:r>
            <a:r>
              <a:rPr lang="en-US" sz="2400" dirty="0"/>
              <a:t>: The </a:t>
            </a:r>
            <a:r>
              <a:rPr lang="en-US" sz="3200" b="1" dirty="0"/>
              <a:t>broker pattern </a:t>
            </a:r>
            <a:r>
              <a:rPr lang="en-US" sz="2400" b="1" dirty="0"/>
              <a:t>separates users of services (clients) from providers of services (servers) </a:t>
            </a:r>
            <a:r>
              <a:rPr lang="en-US" sz="2400" dirty="0"/>
              <a:t>by inserting an intermediary, called a broker. </a:t>
            </a:r>
            <a:endParaRPr lang="en-US" sz="2400" dirty="0" smtClean="0"/>
          </a:p>
          <a:p>
            <a:pPr lvl="1"/>
            <a:r>
              <a:rPr lang="en-US" sz="2000" dirty="0" smtClean="0"/>
              <a:t>When </a:t>
            </a:r>
            <a:r>
              <a:rPr lang="en-US" sz="2000" dirty="0"/>
              <a:t>a client needs a service, it queries a broker via a service interface. The broker then forwards the client’s service request to a server, which processes the </a:t>
            </a:r>
            <a:r>
              <a:rPr lang="en-US" sz="2000" dirty="0" smtClean="0"/>
              <a:t>request</a:t>
            </a:r>
            <a:endParaRPr lang="en-US" sz="2000" dirty="0"/>
          </a:p>
          <a:p>
            <a:endParaRPr lang="en-US" sz="2400" dirty="0"/>
          </a:p>
        </p:txBody>
      </p:sp>
    </p:spTree>
    <p:extLst>
      <p:ext uri="{BB962C8B-B14F-4D97-AF65-F5344CB8AC3E}">
        <p14:creationId xmlns:p14="http://schemas.microsoft.com/office/powerpoint/2010/main" val="326191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 calcmode="lin" valueType="num">
                                      <p:cBhvr additive="base">
                                        <p:cTn id="2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GCI_figure2_v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99" r="2750"/>
          <a:stretch>
            <a:fillRect/>
          </a:stretch>
        </p:blipFill>
        <p:spPr bwMode="auto">
          <a:xfrm>
            <a:off x="604520" y="1035175"/>
            <a:ext cx="71056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Line 7"/>
          <p:cNvSpPr>
            <a:spLocks noChangeShapeType="1"/>
          </p:cNvSpPr>
          <p:nvPr/>
        </p:nvSpPr>
        <p:spPr bwMode="auto">
          <a:xfrm>
            <a:off x="604520" y="4876800"/>
            <a:ext cx="6705600" cy="0"/>
          </a:xfrm>
          <a:prstGeom prst="line">
            <a:avLst/>
          </a:prstGeom>
          <a:noFill/>
          <a:ln w="9525">
            <a:solidFill>
              <a:srgbClr val="005EAA"/>
            </a:solidFill>
            <a:prstDash val="lgDashDot"/>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172" name="Line 11"/>
          <p:cNvSpPr>
            <a:spLocks noChangeShapeType="1"/>
          </p:cNvSpPr>
          <p:nvPr/>
        </p:nvSpPr>
        <p:spPr bwMode="auto">
          <a:xfrm>
            <a:off x="604520" y="3276600"/>
            <a:ext cx="6705600" cy="0"/>
          </a:xfrm>
          <a:prstGeom prst="line">
            <a:avLst/>
          </a:prstGeom>
          <a:noFill/>
          <a:ln w="9525">
            <a:solidFill>
              <a:srgbClr val="005EAA"/>
            </a:solidFill>
            <a:prstDash val="lgDashDot"/>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173" name="Oval 7"/>
          <p:cNvSpPr>
            <a:spLocks noChangeArrowheads="1"/>
          </p:cNvSpPr>
          <p:nvPr/>
        </p:nvSpPr>
        <p:spPr bwMode="auto">
          <a:xfrm>
            <a:off x="1671320" y="3180080"/>
            <a:ext cx="5029200" cy="17526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1800">
              <a:solidFill>
                <a:prstClr val="black"/>
              </a:solidFill>
            </a:endParaRPr>
          </a:p>
        </p:txBody>
      </p:sp>
      <p:sp>
        <p:nvSpPr>
          <p:cNvPr id="7177" name="Rectangle 12"/>
          <p:cNvSpPr>
            <a:spLocks noChangeArrowheads="1"/>
          </p:cNvSpPr>
          <p:nvPr/>
        </p:nvSpPr>
        <p:spPr bwMode="auto">
          <a:xfrm>
            <a:off x="5239" y="3753453"/>
            <a:ext cx="1639888" cy="825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ja-JP" sz="1800" dirty="0">
                <a:solidFill>
                  <a:srgbClr val="CC0000"/>
                </a:solidFill>
              </a:rPr>
              <a:t>GEOSS</a:t>
            </a:r>
          </a:p>
          <a:p>
            <a:pPr algn="ctr">
              <a:spcBef>
                <a:spcPct val="0"/>
              </a:spcBef>
              <a:buFontTx/>
              <a:buNone/>
            </a:pPr>
            <a:r>
              <a:rPr lang="en-US" altLang="ja-JP" sz="1800" dirty="0">
                <a:solidFill>
                  <a:srgbClr val="CC0000"/>
                </a:solidFill>
              </a:rPr>
              <a:t>Common</a:t>
            </a:r>
          </a:p>
          <a:p>
            <a:pPr algn="ctr">
              <a:spcBef>
                <a:spcPct val="0"/>
              </a:spcBef>
              <a:buFontTx/>
              <a:buNone/>
            </a:pPr>
            <a:r>
              <a:rPr lang="en-US" altLang="ja-JP" sz="1800" dirty="0">
                <a:solidFill>
                  <a:srgbClr val="CC0000"/>
                </a:solidFill>
              </a:rPr>
              <a:t>Infrastructure</a:t>
            </a:r>
          </a:p>
        </p:txBody>
      </p:sp>
      <p:cxnSp>
        <p:nvCxnSpPr>
          <p:cNvPr id="3" name="Connettore 1 2"/>
          <p:cNvCxnSpPr/>
          <p:nvPr/>
        </p:nvCxnSpPr>
        <p:spPr>
          <a:xfrm>
            <a:off x="4185920" y="3338130"/>
            <a:ext cx="0" cy="144145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174" name="AutoShape 8"/>
          <p:cNvSpPr>
            <a:spLocks noChangeArrowheads="1"/>
          </p:cNvSpPr>
          <p:nvPr/>
        </p:nvSpPr>
        <p:spPr bwMode="auto">
          <a:xfrm>
            <a:off x="3373914" y="3338130"/>
            <a:ext cx="1676400" cy="374650"/>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ja-JP" sz="1800" dirty="0">
                <a:solidFill>
                  <a:srgbClr val="0070C0"/>
                </a:solidFill>
              </a:rPr>
              <a:t>GEOSS Portal</a:t>
            </a:r>
          </a:p>
        </p:txBody>
      </p:sp>
      <p:sp>
        <p:nvSpPr>
          <p:cNvPr id="7175" name="AutoShape 10"/>
          <p:cNvSpPr>
            <a:spLocks noChangeArrowheads="1"/>
          </p:cNvSpPr>
          <p:nvPr/>
        </p:nvSpPr>
        <p:spPr bwMode="auto">
          <a:xfrm>
            <a:off x="2738120" y="3906455"/>
            <a:ext cx="2947988" cy="374650"/>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ja-JP" sz="1600">
                <a:solidFill>
                  <a:srgbClr val="0070C0"/>
                </a:solidFill>
              </a:rPr>
              <a:t>Discovery and Access Broker</a:t>
            </a:r>
          </a:p>
        </p:txBody>
      </p:sp>
      <p:sp>
        <p:nvSpPr>
          <p:cNvPr id="7176" name="AutoShape 11"/>
          <p:cNvSpPr>
            <a:spLocks noChangeArrowheads="1"/>
          </p:cNvSpPr>
          <p:nvPr/>
        </p:nvSpPr>
        <p:spPr bwMode="auto">
          <a:xfrm>
            <a:off x="3145314" y="4474780"/>
            <a:ext cx="2133600" cy="304800"/>
          </a:xfrm>
          <a:prstGeom prst="roundRect">
            <a:avLst>
              <a:gd name="adj" fmla="val 16667"/>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defTabSz="4572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pPr>
            <a:r>
              <a:rPr lang="en-US" altLang="ja-JP" sz="1400" dirty="0">
                <a:solidFill>
                  <a:srgbClr val="0070C0"/>
                </a:solidFill>
              </a:rPr>
              <a:t>Resource Registration</a:t>
            </a:r>
          </a:p>
        </p:txBody>
      </p:sp>
      <p:sp>
        <p:nvSpPr>
          <p:cNvPr id="6" name="Titolo 5"/>
          <p:cNvSpPr>
            <a:spLocks noGrp="1"/>
          </p:cNvSpPr>
          <p:nvPr>
            <p:ph type="title"/>
          </p:nvPr>
        </p:nvSpPr>
        <p:spPr>
          <a:xfrm>
            <a:off x="1706880" y="189037"/>
            <a:ext cx="5601424" cy="65246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smtClean="0">
                <a:solidFill>
                  <a:srgbClr val="002060"/>
                </a:solidFill>
              </a:rPr>
              <a:t>Rationale</a:t>
            </a:r>
            <a:endParaRPr lang="en-US" sz="4400" dirty="0">
              <a:solidFill>
                <a:srgbClr val="002060"/>
              </a:solidFill>
            </a:endParaRPr>
          </a:p>
        </p:txBody>
      </p:sp>
      <p:sp>
        <p:nvSpPr>
          <p:cNvPr id="13" name="CasellaDiTesto 12"/>
          <p:cNvSpPr txBox="1"/>
          <p:nvPr/>
        </p:nvSpPr>
        <p:spPr>
          <a:xfrm>
            <a:off x="6873208" y="1139347"/>
            <a:ext cx="2111180"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3200" b="1" dirty="0">
                <a:ln w="11430"/>
                <a:solidFill>
                  <a:srgbClr val="E64823">
                    <a:lumMod val="75000"/>
                  </a:srgbClr>
                </a:solidFill>
                <a:effectLst>
                  <a:outerShdw blurRad="50800" dist="39000" dir="5460000" algn="tl">
                    <a:srgbClr val="000000">
                      <a:alpha val="38000"/>
                    </a:srgbClr>
                  </a:outerShdw>
                </a:effectLst>
                <a:latin typeface="Calibri" panose="020F0502020204030204"/>
              </a:rPr>
              <a:t>Science &amp; Society </a:t>
            </a:r>
            <a:endParaRPr lang="en-US" sz="3200" b="1" dirty="0">
              <a:ln w="11430"/>
              <a:solidFill>
                <a:srgbClr val="E64823">
                  <a:lumMod val="75000"/>
                </a:srgbClr>
              </a:solidFill>
              <a:effectLst>
                <a:outerShdw blurRad="50800" dist="39000" dir="5460000" algn="tl">
                  <a:srgbClr val="000000">
                    <a:alpha val="38000"/>
                  </a:srgbClr>
                </a:outerShdw>
              </a:effectLst>
              <a:latin typeface="Calibri" panose="020F0502020204030204"/>
            </a:endParaRPr>
          </a:p>
        </p:txBody>
      </p:sp>
      <p:sp>
        <p:nvSpPr>
          <p:cNvPr id="14" name="CasellaDiTesto 13"/>
          <p:cNvSpPr txBox="1"/>
          <p:nvPr/>
        </p:nvSpPr>
        <p:spPr>
          <a:xfrm>
            <a:off x="6873208" y="4955814"/>
            <a:ext cx="2270792" cy="156966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it-IT" sz="3200" b="1" dirty="0">
                <a:ln w="11430"/>
                <a:solidFill>
                  <a:srgbClr val="E64823">
                    <a:lumMod val="75000"/>
                  </a:srgbClr>
                </a:solidFill>
                <a:effectLst>
                  <a:outerShdw blurRad="50800" dist="39000" dir="5460000" algn="tl">
                    <a:srgbClr val="000000">
                      <a:alpha val="38000"/>
                    </a:srgbClr>
                  </a:outerShdw>
                </a:effectLst>
                <a:latin typeface="Calibri" panose="020F0502020204030204"/>
              </a:rPr>
              <a:t>Data &amp; Information </a:t>
            </a:r>
            <a:r>
              <a:rPr lang="it-IT" sz="3200" b="1" dirty="0" smtClean="0">
                <a:ln w="11430"/>
                <a:solidFill>
                  <a:srgbClr val="E64823">
                    <a:lumMod val="75000"/>
                  </a:srgbClr>
                </a:solidFill>
                <a:effectLst>
                  <a:outerShdw blurRad="50800" dist="39000" dir="5460000" algn="tl">
                    <a:srgbClr val="000000">
                      <a:alpha val="38000"/>
                    </a:srgbClr>
                  </a:outerShdw>
                </a:effectLst>
                <a:latin typeface="Calibri" panose="020F0502020204030204"/>
              </a:rPr>
              <a:t>Providers</a:t>
            </a:r>
            <a:endParaRPr lang="en-US" sz="3200" b="1" dirty="0">
              <a:ln w="11430"/>
              <a:solidFill>
                <a:srgbClr val="E64823">
                  <a:lumMod val="75000"/>
                </a:srgbClr>
              </a:solidFill>
              <a:effectLst>
                <a:outerShdw blurRad="50800" dist="39000" dir="5460000" algn="tl">
                  <a:srgbClr val="000000">
                    <a:alpha val="38000"/>
                  </a:srgbClr>
                </a:outerShdw>
              </a:effectLst>
              <a:latin typeface="Calibri" panose="020F0502020204030204"/>
            </a:endParaRPr>
          </a:p>
        </p:txBody>
      </p:sp>
    </p:spTree>
    <p:extLst>
      <p:ext uri="{BB962C8B-B14F-4D97-AF65-F5344CB8AC3E}">
        <p14:creationId xmlns:p14="http://schemas.microsoft.com/office/powerpoint/2010/main" val="2989065444"/>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uppo 54"/>
          <p:cNvGrpSpPr/>
          <p:nvPr/>
        </p:nvGrpSpPr>
        <p:grpSpPr>
          <a:xfrm>
            <a:off x="7917376" y="1854442"/>
            <a:ext cx="1643612" cy="3750199"/>
            <a:chOff x="4282633" y="1713051"/>
            <a:chExt cx="1643612" cy="3750199"/>
          </a:xfrm>
        </p:grpSpPr>
        <p:pic>
          <p:nvPicPr>
            <p:cNvPr id="56" name="Immagine 55"/>
            <p:cNvPicPr>
              <a:picLocks noChangeAspect="1"/>
            </p:cNvPicPr>
            <p:nvPr/>
          </p:nvPicPr>
          <p:blipFill rotWithShape="1">
            <a:blip r:embed="rId2"/>
            <a:srcRect l="8954" t="6854" r="9754"/>
            <a:stretch/>
          </p:blipFill>
          <p:spPr>
            <a:xfrm rot="16200000">
              <a:off x="3229340" y="2766345"/>
              <a:ext cx="3750198" cy="1643612"/>
            </a:xfrm>
            <a:prstGeom prst="rect">
              <a:avLst/>
            </a:prstGeom>
          </p:spPr>
        </p:pic>
        <p:sp>
          <p:nvSpPr>
            <p:cNvPr id="57" name="Rettangolo 56"/>
            <p:cNvSpPr/>
            <p:nvPr/>
          </p:nvSpPr>
          <p:spPr>
            <a:xfrm>
              <a:off x="4282633" y="1713051"/>
              <a:ext cx="1643612" cy="3750199"/>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uppo 6"/>
          <p:cNvGrpSpPr/>
          <p:nvPr/>
        </p:nvGrpSpPr>
        <p:grpSpPr>
          <a:xfrm>
            <a:off x="-128913" y="1657373"/>
            <a:ext cx="1221483" cy="4372915"/>
            <a:chOff x="-1228494" y="1530048"/>
            <a:chExt cx="1221483" cy="4372915"/>
          </a:xfrm>
        </p:grpSpPr>
        <p:pic>
          <p:nvPicPr>
            <p:cNvPr id="50" name="Immagine 49"/>
            <p:cNvPicPr>
              <a:picLocks noChangeAspect="1"/>
            </p:cNvPicPr>
            <p:nvPr/>
          </p:nvPicPr>
          <p:blipFill rotWithShape="1">
            <a:blip r:embed="rId3"/>
            <a:srcRect l="5597" t="8332" r="2393" b="16345"/>
            <a:stretch/>
          </p:blipFill>
          <p:spPr>
            <a:xfrm rot="16200000">
              <a:off x="-2747971" y="3106097"/>
              <a:ext cx="4317008" cy="1164911"/>
            </a:xfrm>
            <a:prstGeom prst="rect">
              <a:avLst/>
            </a:prstGeom>
          </p:spPr>
        </p:pic>
        <p:sp>
          <p:nvSpPr>
            <p:cNvPr id="5" name="Rettangolo 4"/>
            <p:cNvSpPr/>
            <p:nvPr/>
          </p:nvSpPr>
          <p:spPr>
            <a:xfrm>
              <a:off x="-1228494" y="1530048"/>
              <a:ext cx="1221483" cy="4372915"/>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olo 5"/>
          <p:cNvSpPr>
            <a:spLocks noGrp="1"/>
          </p:cNvSpPr>
          <p:nvPr>
            <p:ph type="title"/>
          </p:nvPr>
        </p:nvSpPr>
        <p:spPr>
          <a:xfrm>
            <a:off x="396240" y="447188"/>
            <a:ext cx="8564879" cy="970450"/>
          </a:xfrm>
        </p:spPr>
        <p:txBody>
          <a:bodyPr/>
          <a:lstStyle/>
          <a:p>
            <a:r>
              <a:rPr lang="en-US" dirty="0" smtClean="0"/>
              <a:t>Service-Oriented Collaborative Architecture</a:t>
            </a:r>
            <a:endParaRPr lang="en-US" dirty="0"/>
          </a:p>
        </p:txBody>
      </p:sp>
      <p:sp>
        <p:nvSpPr>
          <p:cNvPr id="8" name="Arco 7"/>
          <p:cNvSpPr/>
          <p:nvPr/>
        </p:nvSpPr>
        <p:spPr>
          <a:xfrm flipH="1">
            <a:off x="3027293" y="2427413"/>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o 8"/>
          <p:cNvSpPr/>
          <p:nvPr/>
        </p:nvSpPr>
        <p:spPr>
          <a:xfrm>
            <a:off x="4935320" y="2427414"/>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uppo 9"/>
          <p:cNvGrpSpPr/>
          <p:nvPr/>
        </p:nvGrpSpPr>
        <p:grpSpPr>
          <a:xfrm>
            <a:off x="2065870" y="4284495"/>
            <a:ext cx="2233016" cy="2033986"/>
            <a:chOff x="2065870" y="4020335"/>
            <a:chExt cx="2233016" cy="2033986"/>
          </a:xfrm>
        </p:grpSpPr>
        <p:pic>
          <p:nvPicPr>
            <p:cNvPr id="11" name="Immagine 10"/>
            <p:cNvPicPr>
              <a:picLocks noChangeAspect="1"/>
            </p:cNvPicPr>
            <p:nvPr/>
          </p:nvPicPr>
          <p:blipFill rotWithShape="1">
            <a:blip r:embed="rId4"/>
            <a:srcRect l="20006" t="419" r="59528" b="49984"/>
            <a:stretch/>
          </p:blipFill>
          <p:spPr>
            <a:xfrm>
              <a:off x="3324158" y="4020335"/>
              <a:ext cx="974728" cy="1303867"/>
            </a:xfrm>
            <a:prstGeom prst="rect">
              <a:avLst/>
            </a:prstGeom>
          </p:spPr>
        </p:pic>
        <p:pic>
          <p:nvPicPr>
            <p:cNvPr id="12" name="Immagine 11"/>
            <p:cNvPicPr>
              <a:picLocks noChangeAspect="1"/>
            </p:cNvPicPr>
            <p:nvPr/>
          </p:nvPicPr>
          <p:blipFill>
            <a:blip r:embed="rId5">
              <a:clrChange>
                <a:clrFrom>
                  <a:srgbClr val="FFFFFF"/>
                </a:clrFrom>
                <a:clrTo>
                  <a:srgbClr val="FFFFFF">
                    <a:alpha val="0"/>
                  </a:srgbClr>
                </a:clrTo>
              </a:clrChange>
            </a:blip>
            <a:stretch>
              <a:fillRect/>
            </a:stretch>
          </p:blipFill>
          <p:spPr>
            <a:xfrm>
              <a:off x="2065870" y="4816369"/>
              <a:ext cx="1525990" cy="1237952"/>
            </a:xfrm>
            <a:prstGeom prst="rect">
              <a:avLst/>
            </a:prstGeom>
          </p:spPr>
        </p:pic>
      </p:grpSp>
      <p:grpSp>
        <p:nvGrpSpPr>
          <p:cNvPr id="13" name="Gruppo 12"/>
          <p:cNvGrpSpPr/>
          <p:nvPr/>
        </p:nvGrpSpPr>
        <p:grpSpPr>
          <a:xfrm>
            <a:off x="1702807" y="2981478"/>
            <a:ext cx="1841441" cy="1558130"/>
            <a:chOff x="1702807" y="2717318"/>
            <a:chExt cx="1841441" cy="1558130"/>
          </a:xfrm>
        </p:grpSpPr>
        <p:pic>
          <p:nvPicPr>
            <p:cNvPr id="14" name="Immagine 13"/>
            <p:cNvPicPr>
              <a:picLocks noChangeAspect="1"/>
            </p:cNvPicPr>
            <p:nvPr/>
          </p:nvPicPr>
          <p:blipFill rotWithShape="1">
            <a:blip r:embed="rId4">
              <a:clrChange>
                <a:clrFrom>
                  <a:srgbClr val="FFFFFF"/>
                </a:clrFrom>
                <a:clrTo>
                  <a:srgbClr val="FFFFFF">
                    <a:alpha val="0"/>
                  </a:srgbClr>
                </a:clrTo>
              </a:clrChange>
            </a:blip>
            <a:srcRect l="78765" t="50894"/>
            <a:stretch/>
          </p:blipFill>
          <p:spPr>
            <a:xfrm>
              <a:off x="2532938" y="2717318"/>
              <a:ext cx="1011310" cy="1290954"/>
            </a:xfrm>
            <a:prstGeom prst="rect">
              <a:avLst/>
            </a:prstGeom>
          </p:spPr>
        </p:pic>
        <p:pic>
          <p:nvPicPr>
            <p:cNvPr id="15" name="Immagine 14"/>
            <p:cNvPicPr>
              <a:picLocks noChangeAspect="1"/>
            </p:cNvPicPr>
            <p:nvPr/>
          </p:nvPicPr>
          <p:blipFill>
            <a:blip r:embed="rId6">
              <a:clrChange>
                <a:clrFrom>
                  <a:srgbClr val="FFFFFF"/>
                </a:clrFrom>
                <a:clrTo>
                  <a:srgbClr val="FFFFFF">
                    <a:alpha val="0"/>
                  </a:srgbClr>
                </a:clrTo>
              </a:clrChange>
            </a:blip>
            <a:stretch>
              <a:fillRect/>
            </a:stretch>
          </p:blipFill>
          <p:spPr>
            <a:xfrm flipH="1">
              <a:off x="1702807" y="3118953"/>
              <a:ext cx="1197876" cy="1156495"/>
            </a:xfrm>
            <a:prstGeom prst="rect">
              <a:avLst/>
            </a:prstGeom>
          </p:spPr>
        </p:pic>
      </p:grpSp>
      <p:grpSp>
        <p:nvGrpSpPr>
          <p:cNvPr id="16" name="Gruppo 15"/>
          <p:cNvGrpSpPr/>
          <p:nvPr/>
        </p:nvGrpSpPr>
        <p:grpSpPr>
          <a:xfrm>
            <a:off x="5672066" y="4272432"/>
            <a:ext cx="1304205" cy="1454392"/>
            <a:chOff x="5672066" y="4008272"/>
            <a:chExt cx="1304205" cy="1454392"/>
          </a:xfrm>
        </p:grpSpPr>
        <p:pic>
          <p:nvPicPr>
            <p:cNvPr id="17" name="Immagine 16"/>
            <p:cNvPicPr>
              <a:picLocks noChangeAspect="1"/>
            </p:cNvPicPr>
            <p:nvPr/>
          </p:nvPicPr>
          <p:blipFill rotWithShape="1">
            <a:blip r:embed="rId4"/>
            <a:srcRect l="59845" t="48414" r="19889" b="1666"/>
            <a:stretch/>
          </p:blipFill>
          <p:spPr>
            <a:xfrm>
              <a:off x="5672066" y="4008272"/>
              <a:ext cx="965200" cy="1312334"/>
            </a:xfrm>
            <a:prstGeom prst="rect">
              <a:avLst/>
            </a:prstGeom>
          </p:spPr>
        </p:pic>
        <p:pic>
          <p:nvPicPr>
            <p:cNvPr id="18" name="Immagine 17"/>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315193" y="4801586"/>
              <a:ext cx="661078" cy="661078"/>
            </a:xfrm>
            <a:prstGeom prst="rect">
              <a:avLst/>
            </a:prstGeom>
          </p:spPr>
        </p:pic>
      </p:grpSp>
      <p:grpSp>
        <p:nvGrpSpPr>
          <p:cNvPr id="19" name="Gruppo 18"/>
          <p:cNvGrpSpPr/>
          <p:nvPr/>
        </p:nvGrpSpPr>
        <p:grpSpPr>
          <a:xfrm>
            <a:off x="5672066" y="1441852"/>
            <a:ext cx="1366729" cy="1323535"/>
            <a:chOff x="5672066" y="1177692"/>
            <a:chExt cx="1366729" cy="1323535"/>
          </a:xfrm>
        </p:grpSpPr>
        <p:pic>
          <p:nvPicPr>
            <p:cNvPr id="20" name="Immagine 19"/>
            <p:cNvPicPr>
              <a:picLocks noChangeAspect="1"/>
            </p:cNvPicPr>
            <p:nvPr/>
          </p:nvPicPr>
          <p:blipFill rotWithShape="1">
            <a:blip r:embed="rId4">
              <a:clrChange>
                <a:clrFrom>
                  <a:srgbClr val="FFFFFF"/>
                </a:clrFrom>
                <a:clrTo>
                  <a:srgbClr val="FFFFFF">
                    <a:alpha val="0"/>
                  </a:srgbClr>
                </a:clrTo>
              </a:clrChange>
            </a:blip>
            <a:srcRect l="39688" t="48809" r="39867" b="949"/>
            <a:stretch/>
          </p:blipFill>
          <p:spPr>
            <a:xfrm>
              <a:off x="5672066" y="1177692"/>
              <a:ext cx="973666" cy="1320801"/>
            </a:xfrm>
            <a:prstGeom prst="rect">
              <a:avLst/>
            </a:prstGeom>
          </p:spPr>
        </p:pic>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7717" y="1840149"/>
              <a:ext cx="661078" cy="661078"/>
            </a:xfrm>
            <a:prstGeom prst="rect">
              <a:avLst/>
            </a:prstGeom>
          </p:spPr>
        </p:pic>
      </p:grpSp>
      <p:grpSp>
        <p:nvGrpSpPr>
          <p:cNvPr id="22" name="Gruppo 21"/>
          <p:cNvGrpSpPr/>
          <p:nvPr/>
        </p:nvGrpSpPr>
        <p:grpSpPr>
          <a:xfrm>
            <a:off x="6548648" y="3022079"/>
            <a:ext cx="1287635" cy="1542891"/>
            <a:chOff x="6548648" y="2757919"/>
            <a:chExt cx="1287635" cy="1542891"/>
          </a:xfrm>
          <a:noFill/>
        </p:grpSpPr>
        <p:pic>
          <p:nvPicPr>
            <p:cNvPr id="23" name="Immagine 22"/>
            <p:cNvPicPr>
              <a:picLocks noChangeAspect="1"/>
            </p:cNvPicPr>
            <p:nvPr/>
          </p:nvPicPr>
          <p:blipFill rotWithShape="1">
            <a:blip r:embed="rId4">
              <a:clrChange>
                <a:clrFrom>
                  <a:srgbClr val="FFFFFF"/>
                </a:clrFrom>
                <a:clrTo>
                  <a:srgbClr val="FFFFFF">
                    <a:alpha val="0"/>
                  </a:srgbClr>
                </a:clrTo>
              </a:clrChange>
            </a:blip>
            <a:srcRect l="79045" t="-303" b="47807"/>
            <a:stretch/>
          </p:blipFill>
          <p:spPr>
            <a:xfrm>
              <a:off x="6548648" y="2757919"/>
              <a:ext cx="998006" cy="1380066"/>
            </a:xfrm>
            <a:prstGeom prst="rect">
              <a:avLst/>
            </a:prstGeom>
            <a:grpFill/>
          </p:spPr>
        </p:pic>
        <p:pic>
          <p:nvPicPr>
            <p:cNvPr id="24" name="Immagin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413" y="3655940"/>
              <a:ext cx="644870" cy="644870"/>
            </a:xfrm>
            <a:prstGeom prst="rect">
              <a:avLst/>
            </a:prstGeom>
            <a:grpFill/>
          </p:spPr>
        </p:pic>
      </p:grpSp>
      <p:grpSp>
        <p:nvGrpSpPr>
          <p:cNvPr id="25" name="Gruppo 24"/>
          <p:cNvGrpSpPr/>
          <p:nvPr/>
        </p:nvGrpSpPr>
        <p:grpSpPr>
          <a:xfrm>
            <a:off x="2111906" y="1428951"/>
            <a:ext cx="2472410" cy="1331651"/>
            <a:chOff x="2111906" y="1164791"/>
            <a:chExt cx="2472410" cy="1331651"/>
          </a:xfrm>
        </p:grpSpPr>
        <p:pic>
          <p:nvPicPr>
            <p:cNvPr id="26" name="Immagine 25"/>
            <p:cNvPicPr>
              <a:picLocks noChangeAspect="1"/>
            </p:cNvPicPr>
            <p:nvPr/>
          </p:nvPicPr>
          <p:blipFill rotWithShape="1">
            <a:blip r:embed="rId4">
              <a:clrChange>
                <a:clrFrom>
                  <a:srgbClr val="FFFFFF"/>
                </a:clrFrom>
                <a:clrTo>
                  <a:srgbClr val="FFFFFF">
                    <a:alpha val="0"/>
                  </a:srgbClr>
                </a:clrTo>
              </a:clrChange>
            </a:blip>
            <a:srcRect r="78657" b="49346"/>
            <a:stretch/>
          </p:blipFill>
          <p:spPr>
            <a:xfrm>
              <a:off x="3567860" y="1164791"/>
              <a:ext cx="1016456" cy="1331651"/>
            </a:xfrm>
            <a:prstGeom prst="rect">
              <a:avLst/>
            </a:prstGeom>
          </p:spPr>
        </p:pic>
        <p:pic>
          <p:nvPicPr>
            <p:cNvPr id="27" name="Immagine 26"/>
            <p:cNvPicPr>
              <a:picLocks noChangeAspect="1"/>
            </p:cNvPicPr>
            <p:nvPr/>
          </p:nvPicPr>
          <p:blipFill>
            <a:blip r:embed="rId9">
              <a:clrChange>
                <a:clrFrom>
                  <a:srgbClr val="FFFFFF"/>
                </a:clrFrom>
                <a:clrTo>
                  <a:srgbClr val="FFFFFF">
                    <a:alpha val="0"/>
                  </a:srgbClr>
                </a:clrTo>
              </a:clrChange>
            </a:blip>
            <a:stretch>
              <a:fillRect/>
            </a:stretch>
          </p:blipFill>
          <p:spPr>
            <a:xfrm>
              <a:off x="2111906" y="1265888"/>
              <a:ext cx="1577553" cy="1187734"/>
            </a:xfrm>
            <a:prstGeom prst="rect">
              <a:avLst/>
            </a:prstGeom>
          </p:spPr>
        </p:pic>
      </p:grpSp>
      <p:sp>
        <p:nvSpPr>
          <p:cNvPr id="28" name="CasellaDiTesto 27"/>
          <p:cNvSpPr txBox="1"/>
          <p:nvPr/>
        </p:nvSpPr>
        <p:spPr>
          <a:xfrm rot="16200000">
            <a:off x="5437672" y="3274591"/>
            <a:ext cx="4240276" cy="1016467"/>
          </a:xfrm>
          <a:prstGeom prst="rect">
            <a:avLst/>
          </a:prstGeom>
          <a:noFill/>
        </p:spPr>
        <p:txBody>
          <a:bodyPr wrap="none" rtlCol="0">
            <a:prstTxWarp prst="textArchDown">
              <a:avLst>
                <a:gd name="adj" fmla="val 319546"/>
              </a:avLst>
            </a:prstTxWarp>
            <a:spAutoFit/>
          </a:bodyPr>
          <a:lstStyle/>
          <a:p>
            <a:r>
              <a:rPr lang="en-US" sz="4400" dirty="0">
                <a:solidFill>
                  <a:srgbClr val="E64823">
                    <a:lumMod val="75000"/>
                  </a:srgbClr>
                </a:solidFill>
              </a:rPr>
              <a:t>Data  Infrastructures</a:t>
            </a:r>
          </a:p>
        </p:txBody>
      </p:sp>
      <p:sp>
        <p:nvSpPr>
          <p:cNvPr id="29" name="CasellaDiTesto 28"/>
          <p:cNvSpPr txBox="1"/>
          <p:nvPr/>
        </p:nvSpPr>
        <p:spPr>
          <a:xfrm rot="16200000">
            <a:off x="-415536" y="3292787"/>
            <a:ext cx="3928536" cy="1063315"/>
          </a:xfrm>
          <a:prstGeom prst="rect">
            <a:avLst/>
          </a:prstGeom>
          <a:noFill/>
        </p:spPr>
        <p:txBody>
          <a:bodyPr wrap="none" rtlCol="0">
            <a:prstTxWarp prst="textArchUp">
              <a:avLst/>
            </a:prstTxWarp>
            <a:spAutoFit/>
          </a:bodyPr>
          <a:lstStyle/>
          <a:p>
            <a:pPr algn="ctr"/>
            <a:r>
              <a:rPr lang="en-US" sz="4400" dirty="0">
                <a:solidFill>
                  <a:srgbClr val="0070C0"/>
                </a:solidFill>
              </a:rPr>
              <a:t>Data  Applications</a:t>
            </a:r>
          </a:p>
        </p:txBody>
      </p:sp>
      <p:cxnSp>
        <p:nvCxnSpPr>
          <p:cNvPr id="30" name="Connettore 1 29"/>
          <p:cNvCxnSpPr>
            <a:stCxn id="44" idx="6"/>
            <a:endCxn id="39" idx="1"/>
          </p:cNvCxnSpPr>
          <p:nvPr/>
        </p:nvCxnSpPr>
        <p:spPr>
          <a:xfrm>
            <a:off x="4243638" y="2777211"/>
            <a:ext cx="2179991" cy="84223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42" idx="6"/>
            <a:endCxn id="39" idx="2"/>
          </p:cNvCxnSpPr>
          <p:nvPr/>
        </p:nvCxnSpPr>
        <p:spPr>
          <a:xfrm>
            <a:off x="3734657" y="3619125"/>
            <a:ext cx="2656984" cy="7840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1 31"/>
          <p:cNvCxnSpPr>
            <a:stCxn id="43" idx="7"/>
            <a:endCxn id="41" idx="3"/>
          </p:cNvCxnSpPr>
          <p:nvPr/>
        </p:nvCxnSpPr>
        <p:spPr>
          <a:xfrm flipV="1">
            <a:off x="4412695" y="2861369"/>
            <a:ext cx="1655945" cy="1951225"/>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42" idx="5"/>
            <a:endCxn id="40" idx="2"/>
          </p:cNvCxnSpPr>
          <p:nvPr/>
        </p:nvCxnSpPr>
        <p:spPr>
          <a:xfrm>
            <a:off x="3702669" y="3697202"/>
            <a:ext cx="1856853" cy="120975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ttore 1 33"/>
          <p:cNvCxnSpPr>
            <a:stCxn id="44" idx="5"/>
            <a:endCxn id="40" idx="1"/>
          </p:cNvCxnSpPr>
          <p:nvPr/>
        </p:nvCxnSpPr>
        <p:spPr>
          <a:xfrm>
            <a:off x="4211650" y="2855288"/>
            <a:ext cx="1379860" cy="1973594"/>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ttore 1 34"/>
          <p:cNvCxnSpPr>
            <a:stCxn id="44" idx="6"/>
            <a:endCxn id="41" idx="2"/>
          </p:cNvCxnSpPr>
          <p:nvPr/>
        </p:nvCxnSpPr>
        <p:spPr>
          <a:xfrm>
            <a:off x="4243638" y="2777211"/>
            <a:ext cx="1793014" cy="6081"/>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ttore 1 35"/>
          <p:cNvCxnSpPr>
            <a:endCxn id="40" idx="2"/>
          </p:cNvCxnSpPr>
          <p:nvPr/>
        </p:nvCxnSpPr>
        <p:spPr>
          <a:xfrm flipV="1">
            <a:off x="4444683" y="4906959"/>
            <a:ext cx="1114839" cy="1701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43" idx="6"/>
            <a:endCxn id="39" idx="3"/>
          </p:cNvCxnSpPr>
          <p:nvPr/>
        </p:nvCxnSpPr>
        <p:spPr>
          <a:xfrm flipV="1">
            <a:off x="4444683" y="3775602"/>
            <a:ext cx="1978946" cy="1115069"/>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1 37"/>
          <p:cNvCxnSpPr>
            <a:stCxn id="42" idx="7"/>
            <a:endCxn id="41" idx="2"/>
          </p:cNvCxnSpPr>
          <p:nvPr/>
        </p:nvCxnSpPr>
        <p:spPr>
          <a:xfrm flipV="1">
            <a:off x="3702669" y="2783292"/>
            <a:ext cx="2333983" cy="757756"/>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Ovale 38"/>
          <p:cNvSpPr/>
          <p:nvPr/>
        </p:nvSpPr>
        <p:spPr>
          <a:xfrm>
            <a:off x="6391641" y="35871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e 39"/>
          <p:cNvSpPr/>
          <p:nvPr/>
        </p:nvSpPr>
        <p:spPr>
          <a:xfrm>
            <a:off x="5559522" y="4796542"/>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e 40"/>
          <p:cNvSpPr/>
          <p:nvPr/>
        </p:nvSpPr>
        <p:spPr>
          <a:xfrm>
            <a:off x="6036652" y="2672875"/>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e 41"/>
          <p:cNvSpPr/>
          <p:nvPr/>
        </p:nvSpPr>
        <p:spPr>
          <a:xfrm>
            <a:off x="3516231" y="35087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e 42"/>
          <p:cNvSpPr/>
          <p:nvPr/>
        </p:nvSpPr>
        <p:spPr>
          <a:xfrm>
            <a:off x="4226257" y="478025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e 43"/>
          <p:cNvSpPr/>
          <p:nvPr/>
        </p:nvSpPr>
        <p:spPr>
          <a:xfrm>
            <a:off x="4025212" y="266679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 name="Immagine 50"/>
          <p:cNvPicPr>
            <a:picLocks noChangeAspect="1"/>
          </p:cNvPicPr>
          <p:nvPr/>
        </p:nvPicPr>
        <p:blipFill>
          <a:blip r:embed="rId10"/>
          <a:stretch>
            <a:fillRect/>
          </a:stretch>
        </p:blipFill>
        <p:spPr>
          <a:xfrm>
            <a:off x="969480" y="1270176"/>
            <a:ext cx="6955236" cy="4776297"/>
          </a:xfrm>
          <a:prstGeom prst="rect">
            <a:avLst/>
          </a:prstGeom>
          <a:effectLst>
            <a:softEdge rad="63500"/>
          </a:effectLst>
        </p:spPr>
      </p:pic>
      <p:pic>
        <p:nvPicPr>
          <p:cNvPr id="45" name="Immagine 44"/>
          <p:cNvPicPr>
            <a:picLocks noChangeAspect="1"/>
          </p:cNvPicPr>
          <p:nvPr/>
        </p:nvPicPr>
        <p:blipFill>
          <a:blip r:embed="rId11">
            <a:clrChange>
              <a:clrFrom>
                <a:srgbClr val="FFFFFF"/>
              </a:clrFrom>
              <a:clrTo>
                <a:srgbClr val="FFFFFF">
                  <a:alpha val="0"/>
                </a:srgbClr>
              </a:clrTo>
            </a:clrChange>
          </a:blip>
          <a:stretch>
            <a:fillRect/>
          </a:stretch>
        </p:blipFill>
        <p:spPr>
          <a:xfrm>
            <a:off x="3667142" y="5527608"/>
            <a:ext cx="2524125" cy="1428750"/>
          </a:xfrm>
          <a:prstGeom prst="rect">
            <a:avLst/>
          </a:prstGeom>
        </p:spPr>
      </p:pic>
      <p:sp>
        <p:nvSpPr>
          <p:cNvPr id="2" name="CasellaDiTesto 1"/>
          <p:cNvSpPr txBox="1"/>
          <p:nvPr/>
        </p:nvSpPr>
        <p:spPr>
          <a:xfrm>
            <a:off x="1580124" y="2427246"/>
            <a:ext cx="553998" cy="1990288"/>
          </a:xfrm>
          <a:prstGeom prst="rect">
            <a:avLst/>
          </a:prstGeom>
          <a:solidFill>
            <a:schemeClr val="tx1"/>
          </a:solidFill>
          <a:effectLst>
            <a:softEdge rad="127000"/>
          </a:effectLst>
        </p:spPr>
        <p:txBody>
          <a:bodyPr vert="vert270" wrap="none" rtlCol="0">
            <a:spAutoFit/>
          </a:bodyPr>
          <a:lstStyle/>
          <a:p>
            <a:r>
              <a:rPr lang="en-US" sz="2400" dirty="0" smtClean="0">
                <a:solidFill>
                  <a:srgbClr val="002060"/>
                </a:solidFill>
              </a:rPr>
              <a:t>Service Users</a:t>
            </a:r>
            <a:endParaRPr lang="en-US" sz="2400" dirty="0">
              <a:solidFill>
                <a:srgbClr val="002060"/>
              </a:solidFill>
            </a:endParaRPr>
          </a:p>
        </p:txBody>
      </p:sp>
      <p:sp>
        <p:nvSpPr>
          <p:cNvPr id="46" name="CasellaDiTesto 45"/>
          <p:cNvSpPr txBox="1"/>
          <p:nvPr/>
        </p:nvSpPr>
        <p:spPr>
          <a:xfrm>
            <a:off x="6933324" y="2049054"/>
            <a:ext cx="553998" cy="2588209"/>
          </a:xfrm>
          <a:prstGeom prst="rect">
            <a:avLst/>
          </a:prstGeom>
          <a:solidFill>
            <a:schemeClr val="tx1"/>
          </a:solidFill>
          <a:effectLst>
            <a:softEdge rad="127000"/>
          </a:effectLst>
        </p:spPr>
        <p:txBody>
          <a:bodyPr vert="vert270" wrap="none" rtlCol="0">
            <a:spAutoFit/>
          </a:bodyPr>
          <a:lstStyle>
            <a:defPPr>
              <a:defRPr lang="en-US"/>
            </a:defPPr>
            <a:lvl1pPr>
              <a:defRPr sz="2400">
                <a:solidFill>
                  <a:srgbClr val="002060"/>
                </a:solidFill>
              </a:defRPr>
            </a:lvl1pPr>
          </a:lstStyle>
          <a:p>
            <a:r>
              <a:rPr lang="en-US" dirty="0"/>
              <a:t>Service Providers</a:t>
            </a:r>
          </a:p>
        </p:txBody>
      </p:sp>
      <p:sp>
        <p:nvSpPr>
          <p:cNvPr id="47" name="CasellaDiTesto 46"/>
          <p:cNvSpPr txBox="1"/>
          <p:nvPr/>
        </p:nvSpPr>
        <p:spPr>
          <a:xfrm rot="5400000">
            <a:off x="4832630" y="5665213"/>
            <a:ext cx="553998" cy="1230465"/>
          </a:xfrm>
          <a:prstGeom prst="rect">
            <a:avLst/>
          </a:prstGeom>
          <a:solidFill>
            <a:schemeClr val="tx1"/>
          </a:solidFill>
          <a:effectLst>
            <a:softEdge rad="63500"/>
          </a:effectLst>
        </p:spPr>
        <p:txBody>
          <a:bodyPr vert="vert270" wrap="none" rtlCol="0">
            <a:spAutoFit/>
          </a:bodyPr>
          <a:lstStyle/>
          <a:p>
            <a:r>
              <a:rPr lang="en-US" sz="2400" dirty="0" smtClean="0">
                <a:solidFill>
                  <a:srgbClr val="002060"/>
                </a:solidFill>
              </a:rPr>
              <a:t>Registry</a:t>
            </a:r>
            <a:endParaRPr lang="en-US" sz="2400" dirty="0">
              <a:solidFill>
                <a:srgbClr val="002060"/>
              </a:solidFill>
            </a:endParaRPr>
          </a:p>
        </p:txBody>
      </p:sp>
      <p:grpSp>
        <p:nvGrpSpPr>
          <p:cNvPr id="54" name="Gruppo 53"/>
          <p:cNvGrpSpPr/>
          <p:nvPr/>
        </p:nvGrpSpPr>
        <p:grpSpPr>
          <a:xfrm>
            <a:off x="1146658" y="3694940"/>
            <a:ext cx="6304455" cy="3011900"/>
            <a:chOff x="1302280" y="2896460"/>
            <a:chExt cx="5790553" cy="2570313"/>
          </a:xfrm>
        </p:grpSpPr>
        <p:sp>
          <p:nvSpPr>
            <p:cNvPr id="52" name="Onda 1 51"/>
            <p:cNvSpPr/>
            <p:nvPr/>
          </p:nvSpPr>
          <p:spPr>
            <a:xfrm>
              <a:off x="1302280" y="2896460"/>
              <a:ext cx="5790553" cy="2570313"/>
            </a:xfrm>
            <a:prstGeom prst="wave">
              <a:avLst>
                <a:gd name="adj1" fmla="val 11709"/>
                <a:gd name="adj2" fmla="val 0"/>
              </a:avLst>
            </a:prstGeom>
          </p:spPr>
          <p:style>
            <a:lnRef idx="3">
              <a:schemeClr val="lt1"/>
            </a:lnRef>
            <a:fillRef idx="1">
              <a:schemeClr val="accent5"/>
            </a:fillRef>
            <a:effectRef idx="1">
              <a:schemeClr val="accent5"/>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53" name="Rettangolo 52"/>
            <p:cNvSpPr/>
            <p:nvPr/>
          </p:nvSpPr>
          <p:spPr>
            <a:xfrm>
              <a:off x="1573303" y="3453192"/>
              <a:ext cx="5305907" cy="1437479"/>
            </a:xfrm>
            <a:prstGeom prst="rect">
              <a:avLst/>
            </a:prstGeom>
          </p:spPr>
          <p:txBody>
            <a:bodyPr>
              <a:prstTxWarp prst="textWave1">
                <a:avLst>
                  <a:gd name="adj1" fmla="val 12500"/>
                  <a:gd name="adj2" fmla="val -201"/>
                </a:avLst>
              </a:prstTxWarp>
              <a:spAutoFit/>
            </a:bodyPr>
            <a:lstStyle/>
            <a:p>
              <a:pPr algn="ctr"/>
              <a:r>
                <a:rPr lang="en-US" sz="2000" b="1" dirty="0" smtClean="0"/>
                <a:t>Virtual-Collaborative </a:t>
              </a:r>
              <a:br>
                <a:rPr lang="en-US" sz="2000" b="1" dirty="0" smtClean="0"/>
              </a:br>
              <a:r>
                <a:rPr lang="en-US" sz="2000" b="1" dirty="0" smtClean="0"/>
                <a:t>Management approach </a:t>
              </a:r>
              <a:endParaRPr lang="en-US" sz="2000" b="1" dirty="0"/>
            </a:p>
          </p:txBody>
        </p:sp>
      </p:grpSp>
      <p:sp>
        <p:nvSpPr>
          <p:cNvPr id="3" name="CasellaDiTesto 2"/>
          <p:cNvSpPr txBox="1"/>
          <p:nvPr/>
        </p:nvSpPr>
        <p:spPr>
          <a:xfrm rot="21086907">
            <a:off x="5615007" y="6240184"/>
            <a:ext cx="1760888" cy="381867"/>
          </a:xfrm>
          <a:prstGeom prst="rect">
            <a:avLst/>
          </a:prstGeom>
          <a:noFill/>
        </p:spPr>
        <p:txBody>
          <a:bodyPr wrap="none" rtlCol="0">
            <a:prstTxWarp prst="textTriangleInverted">
              <a:avLst/>
            </a:prstTxWarp>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[Governance]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Immagine 3"/>
          <p:cNvPicPr>
            <a:picLocks noChangeAspect="1"/>
          </p:cNvPicPr>
          <p:nvPr/>
        </p:nvPicPr>
        <p:blipFill>
          <a:blip r:embed="rId12"/>
          <a:stretch>
            <a:fillRect/>
          </a:stretch>
        </p:blipFill>
        <p:spPr>
          <a:xfrm>
            <a:off x="4669438" y="3284718"/>
            <a:ext cx="3662831" cy="1530579"/>
          </a:xfrm>
          <a:prstGeom prst="rect">
            <a:avLst/>
          </a:prstGeom>
        </p:spPr>
      </p:pic>
    </p:spTree>
    <p:extLst>
      <p:ext uri="{BB962C8B-B14F-4D97-AF65-F5344CB8AC3E}">
        <p14:creationId xmlns:p14="http://schemas.microsoft.com/office/powerpoint/2010/main" val="251571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1+#ppt_w/2"/>
                                          </p:val>
                                        </p:tav>
                                        <p:tav tm="100000">
                                          <p:val>
                                            <p:strVal val="#ppt_x"/>
                                          </p:val>
                                        </p:tav>
                                      </p:tavLst>
                                    </p:anim>
                                    <p:anim calcmode="lin" valueType="num">
                                      <p:cBhvr additive="base">
                                        <p:cTn id="21"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0-#ppt_w/2"/>
                                          </p:val>
                                        </p:tav>
                                        <p:tav tm="100000">
                                          <p:val>
                                            <p:strVal val="#ppt_x"/>
                                          </p:val>
                                        </p:tav>
                                      </p:tavLst>
                                    </p:anim>
                                    <p:anim calcmode="lin" valueType="num">
                                      <p:cBhvr additive="base">
                                        <p:cTn id="27" dur="500" fill="hold"/>
                                        <p:tgtEl>
                                          <p:spTgt spid="25"/>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 presetClass="entr" presetSubtype="8"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0-#ppt_w/2"/>
                                          </p:val>
                                        </p:tav>
                                        <p:tav tm="100000">
                                          <p:val>
                                            <p:strVal val="#ppt_x"/>
                                          </p:val>
                                        </p:tav>
                                      </p:tavLst>
                                    </p:anim>
                                    <p:anim calcmode="lin" valueType="num">
                                      <p:cBhvr additive="base">
                                        <p:cTn id="4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additive="base">
                                        <p:cTn id="45" dur="500" fill="hold"/>
                                        <p:tgtEl>
                                          <p:spTgt spid="45"/>
                                        </p:tgtEl>
                                        <p:attrNameLst>
                                          <p:attrName>ppt_x</p:attrName>
                                        </p:attrNameLst>
                                      </p:cBhvr>
                                      <p:tavLst>
                                        <p:tav tm="0">
                                          <p:val>
                                            <p:strVal val="#ppt_x"/>
                                          </p:val>
                                        </p:tav>
                                        <p:tav tm="100000">
                                          <p:val>
                                            <p:strVal val="#ppt_x"/>
                                          </p:val>
                                        </p:tav>
                                      </p:tavLst>
                                    </p:anim>
                                    <p:anim calcmode="lin" valueType="num">
                                      <p:cBhvr additive="base">
                                        <p:cTn id="46" dur="500" fill="hold"/>
                                        <p:tgtEl>
                                          <p:spTgt spid="45"/>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8"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500" fill="hold"/>
                                        <p:tgtEl>
                                          <p:spTgt spid="8"/>
                                        </p:tgtEl>
                                        <p:attrNameLst>
                                          <p:attrName>ppt_x</p:attrName>
                                        </p:attrNameLst>
                                      </p:cBhvr>
                                      <p:tavLst>
                                        <p:tav tm="0">
                                          <p:val>
                                            <p:strVal val="0-#ppt_w/2"/>
                                          </p:val>
                                        </p:tav>
                                        <p:tav tm="100000">
                                          <p:val>
                                            <p:strVal val="#ppt_x"/>
                                          </p:val>
                                        </p:tav>
                                      </p:tavLst>
                                    </p:anim>
                                    <p:anim calcmode="lin" valueType="num">
                                      <p:cBhvr additive="base">
                                        <p:cTn id="51" dur="500" fill="hold"/>
                                        <p:tgtEl>
                                          <p:spTgt spid="8"/>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fill="hold"/>
                                        <p:tgtEl>
                                          <p:spTgt spid="9"/>
                                        </p:tgtEl>
                                        <p:attrNameLst>
                                          <p:attrName>ppt_x</p:attrName>
                                        </p:attrNameLst>
                                      </p:cBhvr>
                                      <p:tavLst>
                                        <p:tav tm="0">
                                          <p:val>
                                            <p:strVal val="1+#ppt_w/2"/>
                                          </p:val>
                                        </p:tav>
                                        <p:tav tm="100000">
                                          <p:val>
                                            <p:strVal val="#ppt_x"/>
                                          </p:val>
                                        </p:tav>
                                      </p:tavLst>
                                    </p:anim>
                                    <p:anim calcmode="lin" valueType="num">
                                      <p:cBhvr additive="base">
                                        <p:cTn id="5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53" presetClass="entr" presetSubtype="16"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p:cTn id="77" dur="500" fill="hold"/>
                                        <p:tgtEl>
                                          <p:spTgt spid="31"/>
                                        </p:tgtEl>
                                        <p:attrNameLst>
                                          <p:attrName>ppt_w</p:attrName>
                                        </p:attrNameLst>
                                      </p:cBhvr>
                                      <p:tavLst>
                                        <p:tav tm="0">
                                          <p:val>
                                            <p:fltVal val="0"/>
                                          </p:val>
                                        </p:tav>
                                        <p:tav tm="100000">
                                          <p:val>
                                            <p:strVal val="#ppt_w"/>
                                          </p:val>
                                        </p:tav>
                                      </p:tavLst>
                                    </p:anim>
                                    <p:anim calcmode="lin" valueType="num">
                                      <p:cBhvr>
                                        <p:cTn id="78" dur="500" fill="hold"/>
                                        <p:tgtEl>
                                          <p:spTgt spid="31"/>
                                        </p:tgtEl>
                                        <p:attrNameLst>
                                          <p:attrName>ppt_h</p:attrName>
                                        </p:attrNameLst>
                                      </p:cBhvr>
                                      <p:tavLst>
                                        <p:tav tm="0">
                                          <p:val>
                                            <p:fltVal val="0"/>
                                          </p:val>
                                        </p:tav>
                                        <p:tav tm="100000">
                                          <p:val>
                                            <p:strVal val="#ppt_h"/>
                                          </p:val>
                                        </p:tav>
                                      </p:tavLst>
                                    </p:anim>
                                    <p:animEffect transition="in" filter="fade">
                                      <p:cBhvr>
                                        <p:cTn id="79" dur="500"/>
                                        <p:tgtEl>
                                          <p:spTgt spid="31"/>
                                        </p:tgtEl>
                                      </p:cBhvr>
                                    </p:animEffect>
                                  </p:childTnLst>
                                </p:cTn>
                              </p:par>
                              <p:par>
                                <p:cTn id="80" presetID="53" presetClass="entr" presetSubtype="16"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par>
                                <p:cTn id="85" presetID="53" presetClass="entr" presetSubtype="16"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p:cTn id="87" dur="500" fill="hold"/>
                                        <p:tgtEl>
                                          <p:spTgt spid="33"/>
                                        </p:tgtEl>
                                        <p:attrNameLst>
                                          <p:attrName>ppt_w</p:attrName>
                                        </p:attrNameLst>
                                      </p:cBhvr>
                                      <p:tavLst>
                                        <p:tav tm="0">
                                          <p:val>
                                            <p:fltVal val="0"/>
                                          </p:val>
                                        </p:tav>
                                        <p:tav tm="100000">
                                          <p:val>
                                            <p:strVal val="#ppt_w"/>
                                          </p:val>
                                        </p:tav>
                                      </p:tavLst>
                                    </p:anim>
                                    <p:anim calcmode="lin" valueType="num">
                                      <p:cBhvr>
                                        <p:cTn id="88" dur="500" fill="hold"/>
                                        <p:tgtEl>
                                          <p:spTgt spid="33"/>
                                        </p:tgtEl>
                                        <p:attrNameLst>
                                          <p:attrName>ppt_h</p:attrName>
                                        </p:attrNameLst>
                                      </p:cBhvr>
                                      <p:tavLst>
                                        <p:tav tm="0">
                                          <p:val>
                                            <p:fltVal val="0"/>
                                          </p:val>
                                        </p:tav>
                                        <p:tav tm="100000">
                                          <p:val>
                                            <p:strVal val="#ppt_h"/>
                                          </p:val>
                                        </p:tav>
                                      </p:tavLst>
                                    </p:anim>
                                    <p:animEffect transition="in" filter="fade">
                                      <p:cBhvr>
                                        <p:cTn id="89" dur="500"/>
                                        <p:tgtEl>
                                          <p:spTgt spid="33"/>
                                        </p:tgtEl>
                                      </p:cBhvr>
                                    </p:animEffect>
                                  </p:childTnLst>
                                </p:cTn>
                              </p:par>
                              <p:par>
                                <p:cTn id="90" presetID="53" presetClass="entr" presetSubtype="16"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500" fill="hold"/>
                                        <p:tgtEl>
                                          <p:spTgt spid="34"/>
                                        </p:tgtEl>
                                        <p:attrNameLst>
                                          <p:attrName>ppt_w</p:attrName>
                                        </p:attrNameLst>
                                      </p:cBhvr>
                                      <p:tavLst>
                                        <p:tav tm="0">
                                          <p:val>
                                            <p:fltVal val="0"/>
                                          </p:val>
                                        </p:tav>
                                        <p:tav tm="100000">
                                          <p:val>
                                            <p:strVal val="#ppt_w"/>
                                          </p:val>
                                        </p:tav>
                                      </p:tavLst>
                                    </p:anim>
                                    <p:anim calcmode="lin" valueType="num">
                                      <p:cBhvr>
                                        <p:cTn id="93" dur="500" fill="hold"/>
                                        <p:tgtEl>
                                          <p:spTgt spid="34"/>
                                        </p:tgtEl>
                                        <p:attrNameLst>
                                          <p:attrName>ppt_h</p:attrName>
                                        </p:attrNameLst>
                                      </p:cBhvr>
                                      <p:tavLst>
                                        <p:tav tm="0">
                                          <p:val>
                                            <p:fltVal val="0"/>
                                          </p:val>
                                        </p:tav>
                                        <p:tav tm="100000">
                                          <p:val>
                                            <p:strVal val="#ppt_h"/>
                                          </p:val>
                                        </p:tav>
                                      </p:tavLst>
                                    </p:anim>
                                    <p:animEffect transition="in" filter="fade">
                                      <p:cBhvr>
                                        <p:cTn id="94" dur="500"/>
                                        <p:tgtEl>
                                          <p:spTgt spid="34"/>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500" fill="hold"/>
                                        <p:tgtEl>
                                          <p:spTgt spid="35"/>
                                        </p:tgtEl>
                                        <p:attrNameLst>
                                          <p:attrName>ppt_w</p:attrName>
                                        </p:attrNameLst>
                                      </p:cBhvr>
                                      <p:tavLst>
                                        <p:tav tm="0">
                                          <p:val>
                                            <p:fltVal val="0"/>
                                          </p:val>
                                        </p:tav>
                                        <p:tav tm="100000">
                                          <p:val>
                                            <p:strVal val="#ppt_w"/>
                                          </p:val>
                                        </p:tav>
                                      </p:tavLst>
                                    </p:anim>
                                    <p:anim calcmode="lin" valueType="num">
                                      <p:cBhvr>
                                        <p:cTn id="98" dur="500" fill="hold"/>
                                        <p:tgtEl>
                                          <p:spTgt spid="35"/>
                                        </p:tgtEl>
                                        <p:attrNameLst>
                                          <p:attrName>ppt_h</p:attrName>
                                        </p:attrNameLst>
                                      </p:cBhvr>
                                      <p:tavLst>
                                        <p:tav tm="0">
                                          <p:val>
                                            <p:fltVal val="0"/>
                                          </p:val>
                                        </p:tav>
                                        <p:tav tm="100000">
                                          <p:val>
                                            <p:strVal val="#ppt_h"/>
                                          </p:val>
                                        </p:tav>
                                      </p:tavLst>
                                    </p:anim>
                                    <p:animEffect transition="in" filter="fade">
                                      <p:cBhvr>
                                        <p:cTn id="99" dur="50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p:cTn id="102" dur="500" fill="hold"/>
                                        <p:tgtEl>
                                          <p:spTgt spid="36"/>
                                        </p:tgtEl>
                                        <p:attrNameLst>
                                          <p:attrName>ppt_w</p:attrName>
                                        </p:attrNameLst>
                                      </p:cBhvr>
                                      <p:tavLst>
                                        <p:tav tm="0">
                                          <p:val>
                                            <p:fltVal val="0"/>
                                          </p:val>
                                        </p:tav>
                                        <p:tav tm="100000">
                                          <p:val>
                                            <p:strVal val="#ppt_w"/>
                                          </p:val>
                                        </p:tav>
                                      </p:tavLst>
                                    </p:anim>
                                    <p:anim calcmode="lin" valueType="num">
                                      <p:cBhvr>
                                        <p:cTn id="103" dur="500" fill="hold"/>
                                        <p:tgtEl>
                                          <p:spTgt spid="36"/>
                                        </p:tgtEl>
                                        <p:attrNameLst>
                                          <p:attrName>ppt_h</p:attrName>
                                        </p:attrNameLst>
                                      </p:cBhvr>
                                      <p:tavLst>
                                        <p:tav tm="0">
                                          <p:val>
                                            <p:fltVal val="0"/>
                                          </p:val>
                                        </p:tav>
                                        <p:tav tm="100000">
                                          <p:val>
                                            <p:strVal val="#ppt_h"/>
                                          </p:val>
                                        </p:tav>
                                      </p:tavLst>
                                    </p:anim>
                                    <p:animEffect transition="in" filter="fade">
                                      <p:cBhvr>
                                        <p:cTn id="104" dur="500"/>
                                        <p:tgtEl>
                                          <p:spTgt spid="36"/>
                                        </p:tgtEl>
                                      </p:cBhvr>
                                    </p:animEffect>
                                  </p:childTnLst>
                                </p:cTn>
                              </p:par>
                              <p:par>
                                <p:cTn id="105" presetID="53" presetClass="entr" presetSubtype="16"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p:cTn id="107" dur="500" fill="hold"/>
                                        <p:tgtEl>
                                          <p:spTgt spid="37"/>
                                        </p:tgtEl>
                                        <p:attrNameLst>
                                          <p:attrName>ppt_w</p:attrName>
                                        </p:attrNameLst>
                                      </p:cBhvr>
                                      <p:tavLst>
                                        <p:tav tm="0">
                                          <p:val>
                                            <p:fltVal val="0"/>
                                          </p:val>
                                        </p:tav>
                                        <p:tav tm="100000">
                                          <p:val>
                                            <p:strVal val="#ppt_w"/>
                                          </p:val>
                                        </p:tav>
                                      </p:tavLst>
                                    </p:anim>
                                    <p:anim calcmode="lin" valueType="num">
                                      <p:cBhvr>
                                        <p:cTn id="108" dur="500" fill="hold"/>
                                        <p:tgtEl>
                                          <p:spTgt spid="37"/>
                                        </p:tgtEl>
                                        <p:attrNameLst>
                                          <p:attrName>ppt_h</p:attrName>
                                        </p:attrNameLst>
                                      </p:cBhvr>
                                      <p:tavLst>
                                        <p:tav tm="0">
                                          <p:val>
                                            <p:fltVal val="0"/>
                                          </p:val>
                                        </p:tav>
                                        <p:tav tm="100000">
                                          <p:val>
                                            <p:strVal val="#ppt_h"/>
                                          </p:val>
                                        </p:tav>
                                      </p:tavLst>
                                    </p:anim>
                                    <p:animEffect transition="in" filter="fade">
                                      <p:cBhvr>
                                        <p:cTn id="109" dur="500"/>
                                        <p:tgtEl>
                                          <p:spTgt spid="37"/>
                                        </p:tgtEl>
                                      </p:cBhvr>
                                    </p:animEffect>
                                  </p:childTnLst>
                                </p:cTn>
                              </p:par>
                              <p:par>
                                <p:cTn id="110" presetID="53" presetClass="entr" presetSubtype="16" fill="hold" nodeType="withEffect">
                                  <p:stCondLst>
                                    <p:cond delay="0"/>
                                  </p:stCondLst>
                                  <p:childTnLst>
                                    <p:set>
                                      <p:cBhvr>
                                        <p:cTn id="111" dur="1" fill="hold">
                                          <p:stCondLst>
                                            <p:cond delay="0"/>
                                          </p:stCondLst>
                                        </p:cTn>
                                        <p:tgtEl>
                                          <p:spTgt spid="38"/>
                                        </p:tgtEl>
                                        <p:attrNameLst>
                                          <p:attrName>style.visibility</p:attrName>
                                        </p:attrNameLst>
                                      </p:cBhvr>
                                      <p:to>
                                        <p:strVal val="visible"/>
                                      </p:to>
                                    </p:set>
                                    <p:anim calcmode="lin" valueType="num">
                                      <p:cBhvr>
                                        <p:cTn id="112" dur="500" fill="hold"/>
                                        <p:tgtEl>
                                          <p:spTgt spid="38"/>
                                        </p:tgtEl>
                                        <p:attrNameLst>
                                          <p:attrName>ppt_w</p:attrName>
                                        </p:attrNameLst>
                                      </p:cBhvr>
                                      <p:tavLst>
                                        <p:tav tm="0">
                                          <p:val>
                                            <p:fltVal val="0"/>
                                          </p:val>
                                        </p:tav>
                                        <p:tav tm="100000">
                                          <p:val>
                                            <p:strVal val="#ppt_w"/>
                                          </p:val>
                                        </p:tav>
                                      </p:tavLst>
                                    </p:anim>
                                    <p:anim calcmode="lin" valueType="num">
                                      <p:cBhvr>
                                        <p:cTn id="113" dur="500" fill="hold"/>
                                        <p:tgtEl>
                                          <p:spTgt spid="38"/>
                                        </p:tgtEl>
                                        <p:attrNameLst>
                                          <p:attrName>ppt_h</p:attrName>
                                        </p:attrNameLst>
                                      </p:cBhvr>
                                      <p:tavLst>
                                        <p:tav tm="0">
                                          <p:val>
                                            <p:fltVal val="0"/>
                                          </p:val>
                                        </p:tav>
                                        <p:tav tm="100000">
                                          <p:val>
                                            <p:strVal val="#ppt_h"/>
                                          </p:val>
                                        </p:tav>
                                      </p:tavLst>
                                    </p:anim>
                                    <p:animEffect transition="in" filter="fade">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nodeType="clickEffect">
                                  <p:stCondLst>
                                    <p:cond delay="0"/>
                                  </p:stCondLst>
                                  <p:childTnLst>
                                    <p:set>
                                      <p:cBhvr>
                                        <p:cTn id="118" dur="1" fill="hold">
                                          <p:stCondLst>
                                            <p:cond delay="0"/>
                                          </p:stCondLst>
                                        </p:cTn>
                                        <p:tgtEl>
                                          <p:spTgt spid="51"/>
                                        </p:tgtEl>
                                        <p:attrNameLst>
                                          <p:attrName>style.visibility</p:attrName>
                                        </p:attrNameLst>
                                      </p:cBhvr>
                                      <p:to>
                                        <p:strVal val="visible"/>
                                      </p:to>
                                    </p:set>
                                    <p:anim calcmode="lin" valueType="num">
                                      <p:cBhvr>
                                        <p:cTn id="119" dur="500" fill="hold"/>
                                        <p:tgtEl>
                                          <p:spTgt spid="51"/>
                                        </p:tgtEl>
                                        <p:attrNameLst>
                                          <p:attrName>ppt_w</p:attrName>
                                        </p:attrNameLst>
                                      </p:cBhvr>
                                      <p:tavLst>
                                        <p:tav tm="0">
                                          <p:val>
                                            <p:fltVal val="0"/>
                                          </p:val>
                                        </p:tav>
                                        <p:tav tm="100000">
                                          <p:val>
                                            <p:strVal val="#ppt_w"/>
                                          </p:val>
                                        </p:tav>
                                      </p:tavLst>
                                    </p:anim>
                                    <p:anim calcmode="lin" valueType="num">
                                      <p:cBhvr>
                                        <p:cTn id="120" dur="500" fill="hold"/>
                                        <p:tgtEl>
                                          <p:spTgt spid="51"/>
                                        </p:tgtEl>
                                        <p:attrNameLst>
                                          <p:attrName>ppt_h</p:attrName>
                                        </p:attrNameLst>
                                      </p:cBhvr>
                                      <p:tavLst>
                                        <p:tav tm="0">
                                          <p:val>
                                            <p:fltVal val="0"/>
                                          </p:val>
                                        </p:tav>
                                        <p:tav tm="100000">
                                          <p:val>
                                            <p:strVal val="#ppt_h"/>
                                          </p:val>
                                        </p:tav>
                                      </p:tavLst>
                                    </p:anim>
                                    <p:animEffect transition="in" filter="fade">
                                      <p:cBhvr>
                                        <p:cTn id="121" dur="500"/>
                                        <p:tgtEl>
                                          <p:spTgt spid="5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500"/>
                                        <p:tgtEl>
                                          <p:spTgt spid="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46"/>
                                        </p:tgtEl>
                                        <p:attrNameLst>
                                          <p:attrName>style.visibility</p:attrName>
                                        </p:attrNameLst>
                                      </p:cBhvr>
                                      <p:to>
                                        <p:strVal val="visible"/>
                                      </p:to>
                                    </p:set>
                                    <p:animEffect transition="in" filter="fade">
                                      <p:cBhvr>
                                        <p:cTn id="127" dur="500"/>
                                        <p:tgtEl>
                                          <p:spTgt spid="46"/>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7"/>
                                        </p:tgtEl>
                                        <p:attrNameLst>
                                          <p:attrName>style.visibility</p:attrName>
                                        </p:attrNameLst>
                                      </p:cBhvr>
                                      <p:to>
                                        <p:strVal val="visible"/>
                                      </p:to>
                                    </p:set>
                                    <p:animEffect transition="in" filter="fade">
                                      <p:cBhvr>
                                        <p:cTn id="130" dur="500"/>
                                        <p:tgtEl>
                                          <p:spTgt spid="47"/>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54"/>
                                        </p:tgtEl>
                                        <p:attrNameLst>
                                          <p:attrName>style.visibility</p:attrName>
                                        </p:attrNameLst>
                                      </p:cBhvr>
                                      <p:to>
                                        <p:strVal val="visible"/>
                                      </p:to>
                                    </p:set>
                                    <p:animEffect transition="in" filter="wipe(down)">
                                      <p:cBhvr>
                                        <p:cTn id="135" dur="580">
                                          <p:stCondLst>
                                            <p:cond delay="0"/>
                                          </p:stCondLst>
                                        </p:cTn>
                                        <p:tgtEl>
                                          <p:spTgt spid="54"/>
                                        </p:tgtEl>
                                      </p:cBhvr>
                                    </p:animEffect>
                                    <p:anim calcmode="lin" valueType="num">
                                      <p:cBhvr>
                                        <p:cTn id="136"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41" dur="26">
                                          <p:stCondLst>
                                            <p:cond delay="650"/>
                                          </p:stCondLst>
                                        </p:cTn>
                                        <p:tgtEl>
                                          <p:spTgt spid="54"/>
                                        </p:tgtEl>
                                      </p:cBhvr>
                                      <p:to x="100000" y="60000"/>
                                    </p:animScale>
                                    <p:animScale>
                                      <p:cBhvr>
                                        <p:cTn id="142" dur="166" decel="50000">
                                          <p:stCondLst>
                                            <p:cond delay="676"/>
                                          </p:stCondLst>
                                        </p:cTn>
                                        <p:tgtEl>
                                          <p:spTgt spid="54"/>
                                        </p:tgtEl>
                                      </p:cBhvr>
                                      <p:to x="100000" y="100000"/>
                                    </p:animScale>
                                    <p:animScale>
                                      <p:cBhvr>
                                        <p:cTn id="143" dur="26">
                                          <p:stCondLst>
                                            <p:cond delay="1312"/>
                                          </p:stCondLst>
                                        </p:cTn>
                                        <p:tgtEl>
                                          <p:spTgt spid="54"/>
                                        </p:tgtEl>
                                      </p:cBhvr>
                                      <p:to x="100000" y="80000"/>
                                    </p:animScale>
                                    <p:animScale>
                                      <p:cBhvr>
                                        <p:cTn id="144" dur="166" decel="50000">
                                          <p:stCondLst>
                                            <p:cond delay="1338"/>
                                          </p:stCondLst>
                                        </p:cTn>
                                        <p:tgtEl>
                                          <p:spTgt spid="54"/>
                                        </p:tgtEl>
                                      </p:cBhvr>
                                      <p:to x="100000" y="100000"/>
                                    </p:animScale>
                                    <p:animScale>
                                      <p:cBhvr>
                                        <p:cTn id="145" dur="26">
                                          <p:stCondLst>
                                            <p:cond delay="1642"/>
                                          </p:stCondLst>
                                        </p:cTn>
                                        <p:tgtEl>
                                          <p:spTgt spid="54"/>
                                        </p:tgtEl>
                                      </p:cBhvr>
                                      <p:to x="100000" y="90000"/>
                                    </p:animScale>
                                    <p:animScale>
                                      <p:cBhvr>
                                        <p:cTn id="146" dur="166" decel="50000">
                                          <p:stCondLst>
                                            <p:cond delay="1668"/>
                                          </p:stCondLst>
                                        </p:cTn>
                                        <p:tgtEl>
                                          <p:spTgt spid="54"/>
                                        </p:tgtEl>
                                      </p:cBhvr>
                                      <p:to x="100000" y="100000"/>
                                    </p:animScale>
                                    <p:animScale>
                                      <p:cBhvr>
                                        <p:cTn id="147" dur="26">
                                          <p:stCondLst>
                                            <p:cond delay="1808"/>
                                          </p:stCondLst>
                                        </p:cTn>
                                        <p:tgtEl>
                                          <p:spTgt spid="54"/>
                                        </p:tgtEl>
                                      </p:cBhvr>
                                      <p:to x="100000" y="95000"/>
                                    </p:animScale>
                                    <p:animScale>
                                      <p:cBhvr>
                                        <p:cTn id="148" dur="166" decel="50000">
                                          <p:stCondLst>
                                            <p:cond delay="1834"/>
                                          </p:stCondLst>
                                        </p:cTn>
                                        <p:tgtEl>
                                          <p:spTgt spid="54"/>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3"/>
                                        </p:tgtEl>
                                        <p:attrNameLst>
                                          <p:attrName>style.visibility</p:attrName>
                                        </p:attrNameLst>
                                      </p:cBhvr>
                                      <p:to>
                                        <p:strVal val="visible"/>
                                      </p:to>
                                    </p:set>
                                    <p:animEffect transition="in" filter="wipe(down)">
                                      <p:cBhvr>
                                        <p:cTn id="151" dur="580">
                                          <p:stCondLst>
                                            <p:cond delay="0"/>
                                          </p:stCondLst>
                                        </p:cTn>
                                        <p:tgtEl>
                                          <p:spTgt spid="3"/>
                                        </p:tgtEl>
                                      </p:cBhvr>
                                    </p:animEffect>
                                    <p:anim calcmode="lin" valueType="num">
                                      <p:cBhvr>
                                        <p:cTn id="15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7" dur="26">
                                          <p:stCondLst>
                                            <p:cond delay="650"/>
                                          </p:stCondLst>
                                        </p:cTn>
                                        <p:tgtEl>
                                          <p:spTgt spid="3"/>
                                        </p:tgtEl>
                                      </p:cBhvr>
                                      <p:to x="100000" y="60000"/>
                                    </p:animScale>
                                    <p:animScale>
                                      <p:cBhvr>
                                        <p:cTn id="158" dur="166" decel="50000">
                                          <p:stCondLst>
                                            <p:cond delay="676"/>
                                          </p:stCondLst>
                                        </p:cTn>
                                        <p:tgtEl>
                                          <p:spTgt spid="3"/>
                                        </p:tgtEl>
                                      </p:cBhvr>
                                      <p:to x="100000" y="100000"/>
                                    </p:animScale>
                                    <p:animScale>
                                      <p:cBhvr>
                                        <p:cTn id="159" dur="26">
                                          <p:stCondLst>
                                            <p:cond delay="1312"/>
                                          </p:stCondLst>
                                        </p:cTn>
                                        <p:tgtEl>
                                          <p:spTgt spid="3"/>
                                        </p:tgtEl>
                                      </p:cBhvr>
                                      <p:to x="100000" y="80000"/>
                                    </p:animScale>
                                    <p:animScale>
                                      <p:cBhvr>
                                        <p:cTn id="160" dur="166" decel="50000">
                                          <p:stCondLst>
                                            <p:cond delay="1338"/>
                                          </p:stCondLst>
                                        </p:cTn>
                                        <p:tgtEl>
                                          <p:spTgt spid="3"/>
                                        </p:tgtEl>
                                      </p:cBhvr>
                                      <p:to x="100000" y="100000"/>
                                    </p:animScale>
                                    <p:animScale>
                                      <p:cBhvr>
                                        <p:cTn id="161" dur="26">
                                          <p:stCondLst>
                                            <p:cond delay="1642"/>
                                          </p:stCondLst>
                                        </p:cTn>
                                        <p:tgtEl>
                                          <p:spTgt spid="3"/>
                                        </p:tgtEl>
                                      </p:cBhvr>
                                      <p:to x="100000" y="90000"/>
                                    </p:animScale>
                                    <p:animScale>
                                      <p:cBhvr>
                                        <p:cTn id="162" dur="166" decel="50000">
                                          <p:stCondLst>
                                            <p:cond delay="1668"/>
                                          </p:stCondLst>
                                        </p:cTn>
                                        <p:tgtEl>
                                          <p:spTgt spid="3"/>
                                        </p:tgtEl>
                                      </p:cBhvr>
                                      <p:to x="100000" y="100000"/>
                                    </p:animScale>
                                    <p:animScale>
                                      <p:cBhvr>
                                        <p:cTn id="163" dur="26">
                                          <p:stCondLst>
                                            <p:cond delay="1808"/>
                                          </p:stCondLst>
                                        </p:cTn>
                                        <p:tgtEl>
                                          <p:spTgt spid="3"/>
                                        </p:tgtEl>
                                      </p:cBhvr>
                                      <p:to x="100000" y="95000"/>
                                    </p:animScale>
                                    <p:animScale>
                                      <p:cBhvr>
                                        <p:cTn id="164" dur="166" decel="50000">
                                          <p:stCondLst>
                                            <p:cond delay="1834"/>
                                          </p:stCondLst>
                                        </p:cTn>
                                        <p:tgtEl>
                                          <p:spTgt spid="3"/>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4"/>
                                        </p:tgtEl>
                                        <p:attrNameLst>
                                          <p:attrName>style.visibility</p:attrName>
                                        </p:attrNameLst>
                                      </p:cBhvr>
                                      <p:to>
                                        <p:strVal val="visible"/>
                                      </p:to>
                                    </p:set>
                                    <p:animEffect transition="in" filter="wipe(down)">
                                      <p:cBhvr>
                                        <p:cTn id="169" dur="580">
                                          <p:stCondLst>
                                            <p:cond delay="0"/>
                                          </p:stCondLst>
                                        </p:cTn>
                                        <p:tgtEl>
                                          <p:spTgt spid="4"/>
                                        </p:tgtEl>
                                      </p:cBhvr>
                                    </p:animEffect>
                                    <p:anim calcmode="lin" valueType="num">
                                      <p:cBhvr>
                                        <p:cTn id="1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5" dur="26">
                                          <p:stCondLst>
                                            <p:cond delay="650"/>
                                          </p:stCondLst>
                                        </p:cTn>
                                        <p:tgtEl>
                                          <p:spTgt spid="4"/>
                                        </p:tgtEl>
                                      </p:cBhvr>
                                      <p:to x="100000" y="60000"/>
                                    </p:animScale>
                                    <p:animScale>
                                      <p:cBhvr>
                                        <p:cTn id="176" dur="166" decel="50000">
                                          <p:stCondLst>
                                            <p:cond delay="676"/>
                                          </p:stCondLst>
                                        </p:cTn>
                                        <p:tgtEl>
                                          <p:spTgt spid="4"/>
                                        </p:tgtEl>
                                      </p:cBhvr>
                                      <p:to x="100000" y="100000"/>
                                    </p:animScale>
                                    <p:animScale>
                                      <p:cBhvr>
                                        <p:cTn id="177" dur="26">
                                          <p:stCondLst>
                                            <p:cond delay="1312"/>
                                          </p:stCondLst>
                                        </p:cTn>
                                        <p:tgtEl>
                                          <p:spTgt spid="4"/>
                                        </p:tgtEl>
                                      </p:cBhvr>
                                      <p:to x="100000" y="80000"/>
                                    </p:animScale>
                                    <p:animScale>
                                      <p:cBhvr>
                                        <p:cTn id="178" dur="166" decel="50000">
                                          <p:stCondLst>
                                            <p:cond delay="1338"/>
                                          </p:stCondLst>
                                        </p:cTn>
                                        <p:tgtEl>
                                          <p:spTgt spid="4"/>
                                        </p:tgtEl>
                                      </p:cBhvr>
                                      <p:to x="100000" y="100000"/>
                                    </p:animScale>
                                    <p:animScale>
                                      <p:cBhvr>
                                        <p:cTn id="179" dur="26">
                                          <p:stCondLst>
                                            <p:cond delay="1642"/>
                                          </p:stCondLst>
                                        </p:cTn>
                                        <p:tgtEl>
                                          <p:spTgt spid="4"/>
                                        </p:tgtEl>
                                      </p:cBhvr>
                                      <p:to x="100000" y="90000"/>
                                    </p:animScale>
                                    <p:animScale>
                                      <p:cBhvr>
                                        <p:cTn id="180" dur="166" decel="50000">
                                          <p:stCondLst>
                                            <p:cond delay="1668"/>
                                          </p:stCondLst>
                                        </p:cTn>
                                        <p:tgtEl>
                                          <p:spTgt spid="4"/>
                                        </p:tgtEl>
                                      </p:cBhvr>
                                      <p:to x="100000" y="100000"/>
                                    </p:animScale>
                                    <p:animScale>
                                      <p:cBhvr>
                                        <p:cTn id="181" dur="26">
                                          <p:stCondLst>
                                            <p:cond delay="1808"/>
                                          </p:stCondLst>
                                        </p:cTn>
                                        <p:tgtEl>
                                          <p:spTgt spid="4"/>
                                        </p:tgtEl>
                                      </p:cBhvr>
                                      <p:to x="100000" y="95000"/>
                                    </p:animScale>
                                    <p:animScale>
                                      <p:cBhvr>
                                        <p:cTn id="18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8" grpId="0"/>
      <p:bldP spid="29" grpId="0"/>
      <p:bldP spid="39" grpId="0" animBg="1"/>
      <p:bldP spid="40" grpId="0" animBg="1"/>
      <p:bldP spid="41" grpId="0" animBg="1"/>
      <p:bldP spid="42" grpId="0" animBg="1"/>
      <p:bldP spid="43" grpId="0" animBg="1"/>
      <p:bldP spid="44" grpId="0" animBg="1"/>
      <p:bldP spid="2" grpId="0" animBg="1"/>
      <p:bldP spid="46" grpId="0" animBg="1"/>
      <p:bldP spid="47"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99169" y="5393211"/>
            <a:ext cx="6732933" cy="584775"/>
          </a:xfrm>
          <a:prstGeom prst="rect">
            <a:avLst/>
          </a:prstGeom>
          <a:noFill/>
        </p:spPr>
        <p:txBody>
          <a:bodyPr wrap="none" rtlCol="0">
            <a:spAutoFit/>
          </a:bodyPr>
          <a:lstStyle/>
          <a:p>
            <a:r>
              <a:rPr lang="en-US" sz="3200" dirty="0" smtClean="0">
                <a:solidFill>
                  <a:schemeClr val="bg1">
                    <a:lumMod val="75000"/>
                    <a:lumOff val="25000"/>
                  </a:schemeClr>
                </a:solidFill>
              </a:rPr>
              <a:t>How to manage heterogeneity ?</a:t>
            </a:r>
            <a:endParaRPr lang="en-US" sz="3200" dirty="0">
              <a:solidFill>
                <a:schemeClr val="bg1">
                  <a:lumMod val="75000"/>
                  <a:lumOff val="25000"/>
                </a:schemeClr>
              </a:solidFill>
            </a:endParaRPr>
          </a:p>
        </p:txBody>
      </p:sp>
      <p:sp>
        <p:nvSpPr>
          <p:cNvPr id="2" name="Titolo 1"/>
          <p:cNvSpPr>
            <a:spLocks noGrp="1"/>
          </p:cNvSpPr>
          <p:nvPr>
            <p:ph type="title"/>
          </p:nvPr>
        </p:nvSpPr>
        <p:spPr>
          <a:xfrm>
            <a:off x="203200" y="539980"/>
            <a:ext cx="8686799" cy="970450"/>
          </a:xfrm>
        </p:spPr>
        <p:txBody>
          <a:bodyPr/>
          <a:lstStyle/>
          <a:p>
            <a:r>
              <a:rPr lang="en-US" sz="4400" dirty="0" smtClean="0"/>
              <a:t>Recognized </a:t>
            </a:r>
            <a:r>
              <a:rPr lang="en-US" sz="4400" dirty="0"/>
              <a:t>Barriers </a:t>
            </a:r>
            <a:r>
              <a:rPr lang="en-US" sz="4400" dirty="0" smtClean="0"/>
              <a:t/>
            </a:r>
            <a:br>
              <a:rPr lang="en-US" sz="4400" dirty="0" smtClean="0"/>
            </a:br>
            <a:r>
              <a:rPr lang="en-US" sz="4400" dirty="0" smtClean="0"/>
              <a:t>(</a:t>
            </a:r>
            <a:r>
              <a:rPr lang="en-US" sz="4400" dirty="0"/>
              <a:t>especially for GEOSS)</a:t>
            </a:r>
            <a:endParaRPr lang="en-US" dirty="0"/>
          </a:p>
        </p:txBody>
      </p:sp>
      <p:pic>
        <p:nvPicPr>
          <p:cNvPr id="6" name="Immagine 5"/>
          <p:cNvPicPr>
            <a:picLocks noChangeAspect="1"/>
          </p:cNvPicPr>
          <p:nvPr/>
        </p:nvPicPr>
        <p:blipFill>
          <a:blip r:embed="rId2"/>
          <a:stretch>
            <a:fillRect/>
          </a:stretch>
        </p:blipFill>
        <p:spPr>
          <a:xfrm>
            <a:off x="2550464" y="1600201"/>
            <a:ext cx="6593536" cy="3691362"/>
          </a:xfrm>
          <a:prstGeom prst="rect">
            <a:avLst/>
          </a:prstGeom>
        </p:spPr>
      </p:pic>
      <p:grpSp>
        <p:nvGrpSpPr>
          <p:cNvPr id="10" name="Gruppo 9"/>
          <p:cNvGrpSpPr/>
          <p:nvPr/>
        </p:nvGrpSpPr>
        <p:grpSpPr>
          <a:xfrm>
            <a:off x="-233680" y="3302000"/>
            <a:ext cx="5699760" cy="2794001"/>
            <a:chOff x="0" y="3576319"/>
            <a:chExt cx="5156875" cy="2519681"/>
          </a:xfrm>
        </p:grpSpPr>
        <p:pic>
          <p:nvPicPr>
            <p:cNvPr id="5" name="Immagine 4"/>
            <p:cNvPicPr>
              <a:picLocks noChangeAspect="1"/>
            </p:cNvPicPr>
            <p:nvPr/>
          </p:nvPicPr>
          <p:blipFill rotWithShape="1">
            <a:blip r:embed="rId3">
              <a:clrChange>
                <a:clrFrom>
                  <a:srgbClr val="FFFFFF"/>
                </a:clrFrom>
                <a:clrTo>
                  <a:srgbClr val="FFFFFF">
                    <a:alpha val="0"/>
                  </a:srgbClr>
                </a:clrTo>
              </a:clrChange>
            </a:blip>
            <a:srcRect t="4428" r="39469" b="4059"/>
            <a:stretch/>
          </p:blipFill>
          <p:spPr>
            <a:xfrm>
              <a:off x="0" y="3576319"/>
              <a:ext cx="2225040" cy="2519681"/>
            </a:xfrm>
            <a:prstGeom prst="rect">
              <a:avLst/>
            </a:prstGeom>
          </p:spPr>
        </p:pic>
        <p:sp>
          <p:nvSpPr>
            <p:cNvPr id="9" name="Fumetto 3 8"/>
            <p:cNvSpPr/>
            <p:nvPr/>
          </p:nvSpPr>
          <p:spPr>
            <a:xfrm>
              <a:off x="1757680" y="3881120"/>
              <a:ext cx="3306058" cy="1097280"/>
            </a:xfrm>
            <a:prstGeom prst="wedgeEllipseCallout">
              <a:avLst>
                <a:gd name="adj1" fmla="val -41653"/>
                <a:gd name="adj2" fmla="val 75463"/>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sellaDiTesto 7"/>
            <p:cNvSpPr txBox="1"/>
            <p:nvPr/>
          </p:nvSpPr>
          <p:spPr>
            <a:xfrm flipH="1">
              <a:off x="1931075" y="4106594"/>
              <a:ext cx="3225800" cy="646331"/>
            </a:xfrm>
            <a:prstGeom prst="rect">
              <a:avLst/>
            </a:prstGeom>
            <a:noFill/>
          </p:spPr>
          <p:txBody>
            <a:bodyPr wrap="square" rtlCol="0">
              <a:spAutoFit/>
            </a:bodyPr>
            <a:lstStyle/>
            <a:p>
              <a:r>
                <a:rPr lang="en-US" b="1" dirty="0" smtClean="0">
                  <a:solidFill>
                    <a:schemeClr val="bg1"/>
                  </a:solidFill>
                </a:rPr>
                <a:t>So many different sources</a:t>
              </a:r>
              <a:br>
                <a:rPr lang="en-US" b="1" dirty="0" smtClean="0">
                  <a:solidFill>
                    <a:schemeClr val="bg1"/>
                  </a:solidFill>
                </a:rPr>
              </a:br>
              <a:r>
                <a:rPr lang="en-US" b="1" dirty="0" smtClean="0">
                  <a:solidFill>
                    <a:schemeClr val="bg1"/>
                  </a:solidFill>
                </a:rPr>
                <a:t>So little time !</a:t>
              </a:r>
              <a:endParaRPr lang="en-US" b="1" dirty="0">
                <a:solidFill>
                  <a:schemeClr val="bg1"/>
                </a:solidFill>
              </a:endParaRPr>
            </a:p>
          </p:txBody>
        </p:sp>
      </p:grpSp>
      <p:sp>
        <p:nvSpPr>
          <p:cNvPr id="11" name="CasellaDiTesto 10"/>
          <p:cNvSpPr txBox="1"/>
          <p:nvPr/>
        </p:nvSpPr>
        <p:spPr>
          <a:xfrm>
            <a:off x="2624667" y="1875135"/>
            <a:ext cx="813043" cy="523220"/>
          </a:xfrm>
          <a:prstGeom prst="rect">
            <a:avLst/>
          </a:prstGeom>
          <a:noFill/>
        </p:spPr>
        <p:txBody>
          <a:bodyPr wrap="none" rtlCol="0">
            <a:spAutoFit/>
          </a:bodyPr>
          <a:lstStyle/>
          <a:p>
            <a:r>
              <a:rPr lang="en-US" sz="2800" b="1" dirty="0" smtClean="0">
                <a:solidFill>
                  <a:srgbClr val="0094FF"/>
                </a:solidFill>
                <a:latin typeface="Chiller" panose="04020404031007020602" pitchFamily="82" charset="0"/>
              </a:rPr>
              <a:t>CEOS</a:t>
            </a:r>
            <a:endParaRPr lang="en-US" sz="2800" b="1" dirty="0">
              <a:solidFill>
                <a:srgbClr val="0094FF"/>
              </a:solidFill>
              <a:latin typeface="Chiller" panose="04020404031007020602" pitchFamily="82" charset="0"/>
            </a:endParaRPr>
          </a:p>
        </p:txBody>
      </p:sp>
      <p:sp>
        <p:nvSpPr>
          <p:cNvPr id="12" name="CasellaDiTesto 11"/>
          <p:cNvSpPr txBox="1"/>
          <p:nvPr/>
        </p:nvSpPr>
        <p:spPr>
          <a:xfrm>
            <a:off x="3675876" y="1651039"/>
            <a:ext cx="780983" cy="461665"/>
          </a:xfrm>
          <a:prstGeom prst="rect">
            <a:avLst/>
          </a:prstGeom>
          <a:noFill/>
        </p:spPr>
        <p:txBody>
          <a:bodyPr wrap="none" rtlCol="0">
            <a:spAutoFit/>
          </a:bodyPr>
          <a:lstStyle/>
          <a:p>
            <a:r>
              <a:rPr lang="en-US" sz="2400" b="1" dirty="0" smtClean="0">
                <a:solidFill>
                  <a:srgbClr val="FFD800"/>
                </a:solidFill>
                <a:latin typeface="Bradley Hand ITC" panose="03070402050302030203" pitchFamily="66" charset="0"/>
              </a:rPr>
              <a:t>WIS</a:t>
            </a:r>
            <a:endParaRPr lang="en-US" sz="2400" b="1" dirty="0">
              <a:solidFill>
                <a:srgbClr val="FFD800"/>
              </a:solidFill>
              <a:latin typeface="Bradley Hand ITC" panose="03070402050302030203" pitchFamily="66" charset="0"/>
            </a:endParaRPr>
          </a:p>
        </p:txBody>
      </p:sp>
      <p:sp>
        <p:nvSpPr>
          <p:cNvPr id="13" name="CasellaDiTesto 12"/>
          <p:cNvSpPr txBox="1"/>
          <p:nvPr/>
        </p:nvSpPr>
        <p:spPr>
          <a:xfrm>
            <a:off x="4812508" y="1631055"/>
            <a:ext cx="769763" cy="461665"/>
          </a:xfrm>
          <a:prstGeom prst="rect">
            <a:avLst/>
          </a:prstGeom>
          <a:noFill/>
        </p:spPr>
        <p:txBody>
          <a:bodyPr wrap="none" rtlCol="0">
            <a:spAutoFit/>
          </a:bodyPr>
          <a:lstStyle/>
          <a:p>
            <a:r>
              <a:rPr lang="en-US" sz="2400" b="1" dirty="0" smtClean="0">
                <a:solidFill>
                  <a:srgbClr val="FF0000"/>
                </a:solidFill>
                <a:latin typeface="Curlz MT" panose="04040404050702020202" pitchFamily="82" charset="0"/>
              </a:rPr>
              <a:t>GBIF</a:t>
            </a:r>
            <a:endParaRPr lang="en-US" sz="2400" b="1" dirty="0">
              <a:solidFill>
                <a:srgbClr val="FF0000"/>
              </a:solidFill>
              <a:latin typeface="Curlz MT" panose="04040404050702020202" pitchFamily="82" charset="0"/>
            </a:endParaRPr>
          </a:p>
        </p:txBody>
      </p:sp>
      <p:sp>
        <p:nvSpPr>
          <p:cNvPr id="14" name="CasellaDiTesto 13"/>
          <p:cNvSpPr txBox="1"/>
          <p:nvPr/>
        </p:nvSpPr>
        <p:spPr>
          <a:xfrm>
            <a:off x="6201660" y="1600201"/>
            <a:ext cx="745717" cy="461665"/>
          </a:xfrm>
          <a:prstGeom prst="rect">
            <a:avLst/>
          </a:prstGeom>
          <a:noFill/>
        </p:spPr>
        <p:txBody>
          <a:bodyPr wrap="none" rtlCol="0">
            <a:spAutoFit/>
          </a:bodyPr>
          <a:lstStyle/>
          <a:p>
            <a:r>
              <a:rPr lang="en-US" sz="2400" b="1" dirty="0" smtClean="0">
                <a:solidFill>
                  <a:srgbClr val="00FF90"/>
                </a:solidFill>
                <a:latin typeface="Graphite Std Narrow" panose="03020502030602020204" pitchFamily="66" charset="0"/>
              </a:rPr>
              <a:t>DIAS</a:t>
            </a:r>
            <a:endParaRPr lang="en-US" sz="2400" b="1" dirty="0">
              <a:solidFill>
                <a:srgbClr val="00FF90"/>
              </a:solidFill>
              <a:latin typeface="Graphite Std Narrow" panose="03020502030602020204" pitchFamily="66" charset="0"/>
            </a:endParaRPr>
          </a:p>
        </p:txBody>
      </p:sp>
      <p:sp>
        <p:nvSpPr>
          <p:cNvPr id="15" name="CasellaDiTesto 14"/>
          <p:cNvSpPr txBox="1"/>
          <p:nvPr/>
        </p:nvSpPr>
        <p:spPr>
          <a:xfrm>
            <a:off x="7372033" y="1789918"/>
            <a:ext cx="1104790" cy="461665"/>
          </a:xfrm>
          <a:prstGeom prst="rect">
            <a:avLst/>
          </a:prstGeom>
          <a:noFill/>
        </p:spPr>
        <p:txBody>
          <a:bodyPr wrap="none" rtlCol="0">
            <a:spAutoFit/>
          </a:bodyPr>
          <a:lstStyle/>
          <a:p>
            <a:r>
              <a:rPr lang="en-US" sz="2400" b="1" dirty="0" err="1" smtClean="0">
                <a:solidFill>
                  <a:srgbClr val="FF00DC"/>
                </a:solidFill>
                <a:latin typeface="Freestyle Script" panose="030804020302050B0404" pitchFamily="66" charset="0"/>
              </a:rPr>
              <a:t>OneGeology</a:t>
            </a:r>
            <a:endParaRPr lang="en-US" sz="2400" b="1" dirty="0">
              <a:solidFill>
                <a:srgbClr val="FF00DC"/>
              </a:solidFill>
              <a:latin typeface="Freestyle Script" panose="030804020302050B0404" pitchFamily="66" charset="0"/>
            </a:endParaRPr>
          </a:p>
        </p:txBody>
      </p:sp>
      <p:sp>
        <p:nvSpPr>
          <p:cNvPr id="16" name="CasellaDiTesto 15"/>
          <p:cNvSpPr txBox="1"/>
          <p:nvPr/>
        </p:nvSpPr>
        <p:spPr>
          <a:xfrm>
            <a:off x="8476823" y="1700147"/>
            <a:ext cx="655949" cy="461665"/>
          </a:xfrm>
          <a:prstGeom prst="rect">
            <a:avLst/>
          </a:prstGeom>
          <a:noFill/>
        </p:spPr>
        <p:txBody>
          <a:bodyPr wrap="none" rtlCol="0">
            <a:spAutoFit/>
          </a:bodyPr>
          <a:lstStyle/>
          <a:p>
            <a:r>
              <a:rPr lang="en-US" sz="2400" b="1" dirty="0" smtClean="0">
                <a:solidFill>
                  <a:srgbClr val="FFFFFF"/>
                </a:solidFill>
                <a:latin typeface="Freestyle Script" panose="030804020302050B0404" pitchFamily="66" charset="0"/>
              </a:rPr>
              <a:t>IODE</a:t>
            </a:r>
            <a:endParaRPr lang="en-US" sz="2400" b="1" dirty="0">
              <a:solidFill>
                <a:srgbClr val="FFFFFF"/>
              </a:solidFill>
              <a:latin typeface="Freestyle Script" panose="030804020302050B0404" pitchFamily="66" charset="0"/>
            </a:endParaRPr>
          </a:p>
        </p:txBody>
      </p:sp>
      <p:sp>
        <p:nvSpPr>
          <p:cNvPr id="7" name="CasellaDiTesto 6"/>
          <p:cNvSpPr txBox="1"/>
          <p:nvPr/>
        </p:nvSpPr>
        <p:spPr>
          <a:xfrm>
            <a:off x="2194560" y="5203874"/>
            <a:ext cx="6949441" cy="9336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5400" dirty="0" smtClean="0"/>
              <a:t>Brokering pattern</a:t>
            </a:r>
            <a:endParaRPr lang="en-US" sz="5400" dirty="0"/>
          </a:p>
        </p:txBody>
      </p:sp>
    </p:spTree>
    <p:extLst>
      <p:ext uri="{BB962C8B-B14F-4D97-AF65-F5344CB8AC3E}">
        <p14:creationId xmlns:p14="http://schemas.microsoft.com/office/powerpoint/2010/main" val="13070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uppo 67"/>
          <p:cNvGrpSpPr/>
          <p:nvPr/>
        </p:nvGrpSpPr>
        <p:grpSpPr>
          <a:xfrm>
            <a:off x="-128913" y="1657373"/>
            <a:ext cx="1221483" cy="4372915"/>
            <a:chOff x="-1228494" y="1530048"/>
            <a:chExt cx="1221483" cy="4372915"/>
          </a:xfrm>
        </p:grpSpPr>
        <p:pic>
          <p:nvPicPr>
            <p:cNvPr id="69" name="Immagine 68"/>
            <p:cNvPicPr>
              <a:picLocks noChangeAspect="1"/>
            </p:cNvPicPr>
            <p:nvPr/>
          </p:nvPicPr>
          <p:blipFill rotWithShape="1">
            <a:blip r:embed="rId2"/>
            <a:srcRect l="5597" t="8332" r="2393" b="16345"/>
            <a:stretch/>
          </p:blipFill>
          <p:spPr>
            <a:xfrm rot="16200000">
              <a:off x="-2747971" y="3106097"/>
              <a:ext cx="4317008" cy="1164911"/>
            </a:xfrm>
            <a:prstGeom prst="rect">
              <a:avLst/>
            </a:prstGeom>
          </p:spPr>
        </p:pic>
        <p:sp>
          <p:nvSpPr>
            <p:cNvPr id="70" name="Rettangolo 69"/>
            <p:cNvSpPr/>
            <p:nvPr/>
          </p:nvSpPr>
          <p:spPr>
            <a:xfrm>
              <a:off x="-1228494" y="1530048"/>
              <a:ext cx="1221483" cy="4372915"/>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olo 4"/>
          <p:cNvSpPr>
            <a:spLocks noGrp="1"/>
          </p:cNvSpPr>
          <p:nvPr>
            <p:ph type="title"/>
          </p:nvPr>
        </p:nvSpPr>
        <p:spPr>
          <a:xfrm>
            <a:off x="314961" y="447188"/>
            <a:ext cx="8412480" cy="970450"/>
          </a:xfrm>
        </p:spPr>
        <p:txBody>
          <a:bodyPr/>
          <a:lstStyle/>
          <a:p>
            <a:r>
              <a:rPr lang="en-US" dirty="0" smtClean="0"/>
              <a:t>A Brokered Service-Oriented Collaborative Architecture </a:t>
            </a:r>
            <a:endParaRPr lang="en-US" dirty="0"/>
          </a:p>
        </p:txBody>
      </p:sp>
      <p:sp>
        <p:nvSpPr>
          <p:cNvPr id="7" name="Arco 6"/>
          <p:cNvSpPr/>
          <p:nvPr/>
        </p:nvSpPr>
        <p:spPr>
          <a:xfrm flipH="1">
            <a:off x="3027293" y="2427413"/>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o 7"/>
          <p:cNvSpPr/>
          <p:nvPr/>
        </p:nvSpPr>
        <p:spPr>
          <a:xfrm>
            <a:off x="4935320" y="2427414"/>
            <a:ext cx="2157513" cy="4114022"/>
          </a:xfrm>
          <a:prstGeom prst="arc">
            <a:avLst>
              <a:gd name="adj1" fmla="val 16400732"/>
              <a:gd name="adj2" fmla="val 5530688"/>
            </a:avLst>
          </a:prstGeom>
          <a:ln w="76200">
            <a:solidFill>
              <a:srgbClr val="996633"/>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Immagine 8"/>
          <p:cNvPicPr>
            <a:picLocks noChangeAspect="1"/>
          </p:cNvPicPr>
          <p:nvPr/>
        </p:nvPicPr>
        <p:blipFill>
          <a:blip r:embed="rId3">
            <a:clrChange>
              <a:clrFrom>
                <a:srgbClr val="FFFFFF"/>
              </a:clrFrom>
              <a:clrTo>
                <a:srgbClr val="FFFFFF">
                  <a:alpha val="0"/>
                </a:srgbClr>
              </a:clrTo>
            </a:clrChange>
          </a:blip>
          <a:stretch>
            <a:fillRect/>
          </a:stretch>
        </p:blipFill>
        <p:spPr>
          <a:xfrm>
            <a:off x="3667142" y="5527608"/>
            <a:ext cx="2524125" cy="1428750"/>
          </a:xfrm>
          <a:prstGeom prst="rect">
            <a:avLst/>
          </a:prstGeom>
        </p:spPr>
      </p:pic>
      <p:grpSp>
        <p:nvGrpSpPr>
          <p:cNvPr id="10" name="Gruppo 9"/>
          <p:cNvGrpSpPr/>
          <p:nvPr/>
        </p:nvGrpSpPr>
        <p:grpSpPr>
          <a:xfrm>
            <a:off x="2065870" y="4284495"/>
            <a:ext cx="2233016" cy="2033986"/>
            <a:chOff x="2065870" y="4020335"/>
            <a:chExt cx="2233016" cy="2033986"/>
          </a:xfrm>
        </p:grpSpPr>
        <p:pic>
          <p:nvPicPr>
            <p:cNvPr id="11" name="Immagine 10"/>
            <p:cNvPicPr>
              <a:picLocks noChangeAspect="1"/>
            </p:cNvPicPr>
            <p:nvPr/>
          </p:nvPicPr>
          <p:blipFill rotWithShape="1">
            <a:blip r:embed="rId4"/>
            <a:srcRect l="20006" t="419" r="59528" b="49984"/>
            <a:stretch/>
          </p:blipFill>
          <p:spPr>
            <a:xfrm>
              <a:off x="3324158" y="4020335"/>
              <a:ext cx="974728" cy="1303867"/>
            </a:xfrm>
            <a:prstGeom prst="rect">
              <a:avLst/>
            </a:prstGeom>
          </p:spPr>
        </p:pic>
        <p:pic>
          <p:nvPicPr>
            <p:cNvPr id="12" name="Immagine 11"/>
            <p:cNvPicPr>
              <a:picLocks noChangeAspect="1"/>
            </p:cNvPicPr>
            <p:nvPr/>
          </p:nvPicPr>
          <p:blipFill>
            <a:blip r:embed="rId5">
              <a:clrChange>
                <a:clrFrom>
                  <a:srgbClr val="FFFFFF"/>
                </a:clrFrom>
                <a:clrTo>
                  <a:srgbClr val="FFFFFF">
                    <a:alpha val="0"/>
                  </a:srgbClr>
                </a:clrTo>
              </a:clrChange>
            </a:blip>
            <a:stretch>
              <a:fillRect/>
            </a:stretch>
          </p:blipFill>
          <p:spPr>
            <a:xfrm>
              <a:off x="2065870" y="4816369"/>
              <a:ext cx="1525990" cy="1237952"/>
            </a:xfrm>
            <a:prstGeom prst="rect">
              <a:avLst/>
            </a:prstGeom>
          </p:spPr>
        </p:pic>
      </p:grpSp>
      <p:grpSp>
        <p:nvGrpSpPr>
          <p:cNvPr id="13" name="Gruppo 12"/>
          <p:cNvGrpSpPr/>
          <p:nvPr/>
        </p:nvGrpSpPr>
        <p:grpSpPr>
          <a:xfrm>
            <a:off x="1702807" y="2981478"/>
            <a:ext cx="1841441" cy="1558130"/>
            <a:chOff x="1702807" y="2717318"/>
            <a:chExt cx="1841441" cy="1558130"/>
          </a:xfrm>
        </p:grpSpPr>
        <p:pic>
          <p:nvPicPr>
            <p:cNvPr id="14" name="Immagine 13"/>
            <p:cNvPicPr>
              <a:picLocks noChangeAspect="1"/>
            </p:cNvPicPr>
            <p:nvPr/>
          </p:nvPicPr>
          <p:blipFill rotWithShape="1">
            <a:blip r:embed="rId4">
              <a:clrChange>
                <a:clrFrom>
                  <a:srgbClr val="FFFFFF"/>
                </a:clrFrom>
                <a:clrTo>
                  <a:srgbClr val="FFFFFF">
                    <a:alpha val="0"/>
                  </a:srgbClr>
                </a:clrTo>
              </a:clrChange>
            </a:blip>
            <a:srcRect l="78765" t="50894"/>
            <a:stretch/>
          </p:blipFill>
          <p:spPr>
            <a:xfrm>
              <a:off x="2532938" y="2717318"/>
              <a:ext cx="1011310" cy="1290954"/>
            </a:xfrm>
            <a:prstGeom prst="rect">
              <a:avLst/>
            </a:prstGeom>
          </p:spPr>
        </p:pic>
        <p:pic>
          <p:nvPicPr>
            <p:cNvPr id="15" name="Immagine 14"/>
            <p:cNvPicPr>
              <a:picLocks noChangeAspect="1"/>
            </p:cNvPicPr>
            <p:nvPr/>
          </p:nvPicPr>
          <p:blipFill>
            <a:blip r:embed="rId6">
              <a:clrChange>
                <a:clrFrom>
                  <a:srgbClr val="FFFFFF"/>
                </a:clrFrom>
                <a:clrTo>
                  <a:srgbClr val="FFFFFF">
                    <a:alpha val="0"/>
                  </a:srgbClr>
                </a:clrTo>
              </a:clrChange>
            </a:blip>
            <a:stretch>
              <a:fillRect/>
            </a:stretch>
          </p:blipFill>
          <p:spPr>
            <a:xfrm flipH="1">
              <a:off x="1702807" y="3118953"/>
              <a:ext cx="1197876" cy="1156495"/>
            </a:xfrm>
            <a:prstGeom prst="rect">
              <a:avLst/>
            </a:prstGeom>
          </p:spPr>
        </p:pic>
      </p:grpSp>
      <p:grpSp>
        <p:nvGrpSpPr>
          <p:cNvPr id="16" name="Gruppo 15"/>
          <p:cNvGrpSpPr/>
          <p:nvPr/>
        </p:nvGrpSpPr>
        <p:grpSpPr>
          <a:xfrm>
            <a:off x="5672066" y="4272432"/>
            <a:ext cx="1304205" cy="1454392"/>
            <a:chOff x="5672066" y="4008272"/>
            <a:chExt cx="1304205" cy="1454392"/>
          </a:xfrm>
        </p:grpSpPr>
        <p:pic>
          <p:nvPicPr>
            <p:cNvPr id="17" name="Immagine 16"/>
            <p:cNvPicPr>
              <a:picLocks noChangeAspect="1"/>
            </p:cNvPicPr>
            <p:nvPr/>
          </p:nvPicPr>
          <p:blipFill rotWithShape="1">
            <a:blip r:embed="rId4"/>
            <a:srcRect l="59845" t="48414" r="19889" b="1666"/>
            <a:stretch/>
          </p:blipFill>
          <p:spPr>
            <a:xfrm>
              <a:off x="5672066" y="4008272"/>
              <a:ext cx="965200" cy="1312334"/>
            </a:xfrm>
            <a:prstGeom prst="rect">
              <a:avLst/>
            </a:prstGeom>
          </p:spPr>
        </p:pic>
        <p:pic>
          <p:nvPicPr>
            <p:cNvPr id="18" name="Immagine 17"/>
            <p:cNvPicPr>
              <a:picLocks noChangeAspect="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315193" y="4801586"/>
              <a:ext cx="661078" cy="661078"/>
            </a:xfrm>
            <a:prstGeom prst="rect">
              <a:avLst/>
            </a:prstGeom>
          </p:spPr>
        </p:pic>
      </p:grpSp>
      <p:grpSp>
        <p:nvGrpSpPr>
          <p:cNvPr id="19" name="Gruppo 18"/>
          <p:cNvGrpSpPr/>
          <p:nvPr/>
        </p:nvGrpSpPr>
        <p:grpSpPr>
          <a:xfrm>
            <a:off x="5672066" y="1441852"/>
            <a:ext cx="1366729" cy="1323535"/>
            <a:chOff x="5672066" y="1177692"/>
            <a:chExt cx="1366729" cy="1323535"/>
          </a:xfrm>
        </p:grpSpPr>
        <p:pic>
          <p:nvPicPr>
            <p:cNvPr id="20" name="Immagine 19"/>
            <p:cNvPicPr>
              <a:picLocks noChangeAspect="1"/>
            </p:cNvPicPr>
            <p:nvPr/>
          </p:nvPicPr>
          <p:blipFill rotWithShape="1">
            <a:blip r:embed="rId4">
              <a:clrChange>
                <a:clrFrom>
                  <a:srgbClr val="FFFFFF"/>
                </a:clrFrom>
                <a:clrTo>
                  <a:srgbClr val="FFFFFF">
                    <a:alpha val="0"/>
                  </a:srgbClr>
                </a:clrTo>
              </a:clrChange>
            </a:blip>
            <a:srcRect l="39688" t="48809" r="39867" b="949"/>
            <a:stretch/>
          </p:blipFill>
          <p:spPr>
            <a:xfrm>
              <a:off x="5672066" y="1177692"/>
              <a:ext cx="973666" cy="1320801"/>
            </a:xfrm>
            <a:prstGeom prst="rect">
              <a:avLst/>
            </a:prstGeom>
          </p:spPr>
        </p:pic>
        <p:pic>
          <p:nvPicPr>
            <p:cNvPr id="21" name="Immagin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7717" y="1840149"/>
              <a:ext cx="661078" cy="661078"/>
            </a:xfrm>
            <a:prstGeom prst="rect">
              <a:avLst/>
            </a:prstGeom>
          </p:spPr>
        </p:pic>
      </p:grpSp>
      <p:grpSp>
        <p:nvGrpSpPr>
          <p:cNvPr id="22" name="Gruppo 21"/>
          <p:cNvGrpSpPr/>
          <p:nvPr/>
        </p:nvGrpSpPr>
        <p:grpSpPr>
          <a:xfrm>
            <a:off x="6548648" y="3022079"/>
            <a:ext cx="1287635" cy="1542891"/>
            <a:chOff x="6548648" y="2757919"/>
            <a:chExt cx="1287635" cy="1542891"/>
          </a:xfrm>
        </p:grpSpPr>
        <p:pic>
          <p:nvPicPr>
            <p:cNvPr id="23" name="Immagine 22"/>
            <p:cNvPicPr>
              <a:picLocks noChangeAspect="1"/>
            </p:cNvPicPr>
            <p:nvPr/>
          </p:nvPicPr>
          <p:blipFill rotWithShape="1">
            <a:blip r:embed="rId4">
              <a:clrChange>
                <a:clrFrom>
                  <a:srgbClr val="FFFFFF"/>
                </a:clrFrom>
                <a:clrTo>
                  <a:srgbClr val="FFFFFF">
                    <a:alpha val="0"/>
                  </a:srgbClr>
                </a:clrTo>
              </a:clrChange>
            </a:blip>
            <a:srcRect l="79045" t="-303" b="47807"/>
            <a:stretch/>
          </p:blipFill>
          <p:spPr>
            <a:xfrm>
              <a:off x="6548648" y="2757919"/>
              <a:ext cx="998006" cy="1380066"/>
            </a:xfrm>
            <a:prstGeom prst="rect">
              <a:avLst/>
            </a:prstGeom>
          </p:spPr>
        </p:pic>
        <p:pic>
          <p:nvPicPr>
            <p:cNvPr id="24" name="Immagin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1413" y="3655940"/>
              <a:ext cx="644870" cy="644870"/>
            </a:xfrm>
            <a:prstGeom prst="rect">
              <a:avLst/>
            </a:prstGeom>
          </p:spPr>
        </p:pic>
      </p:grpSp>
      <p:grpSp>
        <p:nvGrpSpPr>
          <p:cNvPr id="25" name="Gruppo 24"/>
          <p:cNvGrpSpPr/>
          <p:nvPr/>
        </p:nvGrpSpPr>
        <p:grpSpPr>
          <a:xfrm>
            <a:off x="2111906" y="1428951"/>
            <a:ext cx="2472410" cy="1331651"/>
            <a:chOff x="2111906" y="1164791"/>
            <a:chExt cx="2472410" cy="1331651"/>
          </a:xfrm>
        </p:grpSpPr>
        <p:pic>
          <p:nvPicPr>
            <p:cNvPr id="26" name="Immagine 25"/>
            <p:cNvPicPr>
              <a:picLocks noChangeAspect="1"/>
            </p:cNvPicPr>
            <p:nvPr/>
          </p:nvPicPr>
          <p:blipFill rotWithShape="1">
            <a:blip r:embed="rId4">
              <a:clrChange>
                <a:clrFrom>
                  <a:srgbClr val="FFFFFF"/>
                </a:clrFrom>
                <a:clrTo>
                  <a:srgbClr val="FFFFFF">
                    <a:alpha val="0"/>
                  </a:srgbClr>
                </a:clrTo>
              </a:clrChange>
            </a:blip>
            <a:srcRect r="78657" b="49346"/>
            <a:stretch/>
          </p:blipFill>
          <p:spPr>
            <a:xfrm>
              <a:off x="3567860" y="1164791"/>
              <a:ext cx="1016456" cy="1331651"/>
            </a:xfrm>
            <a:prstGeom prst="rect">
              <a:avLst/>
            </a:prstGeom>
          </p:spPr>
        </p:pic>
        <p:pic>
          <p:nvPicPr>
            <p:cNvPr id="27" name="Immagine 26"/>
            <p:cNvPicPr>
              <a:picLocks noChangeAspect="1"/>
            </p:cNvPicPr>
            <p:nvPr/>
          </p:nvPicPr>
          <p:blipFill>
            <a:blip r:embed="rId9">
              <a:clrChange>
                <a:clrFrom>
                  <a:srgbClr val="FFFFFF"/>
                </a:clrFrom>
                <a:clrTo>
                  <a:srgbClr val="FFFFFF">
                    <a:alpha val="0"/>
                  </a:srgbClr>
                </a:clrTo>
              </a:clrChange>
            </a:blip>
            <a:stretch>
              <a:fillRect/>
            </a:stretch>
          </p:blipFill>
          <p:spPr>
            <a:xfrm>
              <a:off x="2111906" y="1265888"/>
              <a:ext cx="1577553" cy="1187734"/>
            </a:xfrm>
            <a:prstGeom prst="rect">
              <a:avLst/>
            </a:prstGeom>
          </p:spPr>
        </p:pic>
      </p:grpSp>
      <p:sp>
        <p:nvSpPr>
          <p:cNvPr id="29" name="CasellaDiTesto 28"/>
          <p:cNvSpPr txBox="1"/>
          <p:nvPr/>
        </p:nvSpPr>
        <p:spPr>
          <a:xfrm rot="16200000">
            <a:off x="-415536" y="3292787"/>
            <a:ext cx="3928536" cy="1063315"/>
          </a:xfrm>
          <a:prstGeom prst="rect">
            <a:avLst/>
          </a:prstGeom>
          <a:noFill/>
        </p:spPr>
        <p:txBody>
          <a:bodyPr wrap="none" rtlCol="0">
            <a:prstTxWarp prst="textArchUp">
              <a:avLst/>
            </a:prstTxWarp>
            <a:spAutoFit/>
          </a:bodyPr>
          <a:lstStyle/>
          <a:p>
            <a:pPr algn="ctr"/>
            <a:r>
              <a:rPr lang="en-US" sz="4400" dirty="0">
                <a:solidFill>
                  <a:srgbClr val="0070C0"/>
                </a:solidFill>
              </a:rPr>
              <a:t>Data  Applications</a:t>
            </a:r>
          </a:p>
        </p:txBody>
      </p:sp>
      <p:cxnSp>
        <p:nvCxnSpPr>
          <p:cNvPr id="30" name="Connettore 1 29"/>
          <p:cNvCxnSpPr>
            <a:stCxn id="57" idx="6"/>
            <a:endCxn id="52" idx="1"/>
          </p:cNvCxnSpPr>
          <p:nvPr/>
        </p:nvCxnSpPr>
        <p:spPr>
          <a:xfrm>
            <a:off x="4243638" y="2777211"/>
            <a:ext cx="2179991" cy="84223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ttore 1 30"/>
          <p:cNvCxnSpPr>
            <a:stCxn id="55" idx="6"/>
            <a:endCxn id="52" idx="2"/>
          </p:cNvCxnSpPr>
          <p:nvPr/>
        </p:nvCxnSpPr>
        <p:spPr>
          <a:xfrm>
            <a:off x="3734657" y="3619125"/>
            <a:ext cx="2656984" cy="7840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Connettore 1 31"/>
          <p:cNvCxnSpPr>
            <a:stCxn id="56" idx="7"/>
            <a:endCxn id="54" idx="3"/>
          </p:cNvCxnSpPr>
          <p:nvPr/>
        </p:nvCxnSpPr>
        <p:spPr>
          <a:xfrm flipV="1">
            <a:off x="4412695" y="2861369"/>
            <a:ext cx="1655945" cy="1951225"/>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Connettore 1 32"/>
          <p:cNvCxnSpPr>
            <a:stCxn id="55" idx="5"/>
            <a:endCxn id="53" idx="2"/>
          </p:cNvCxnSpPr>
          <p:nvPr/>
        </p:nvCxnSpPr>
        <p:spPr>
          <a:xfrm>
            <a:off x="3702669" y="3697202"/>
            <a:ext cx="1856853" cy="1209757"/>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Connettore 1 33"/>
          <p:cNvCxnSpPr>
            <a:stCxn id="57" idx="5"/>
            <a:endCxn id="53" idx="1"/>
          </p:cNvCxnSpPr>
          <p:nvPr/>
        </p:nvCxnSpPr>
        <p:spPr>
          <a:xfrm>
            <a:off x="4211650" y="2855288"/>
            <a:ext cx="1379860" cy="1973594"/>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Connettore 1 34"/>
          <p:cNvCxnSpPr>
            <a:stCxn id="57" idx="6"/>
            <a:endCxn id="54" idx="2"/>
          </p:cNvCxnSpPr>
          <p:nvPr/>
        </p:nvCxnSpPr>
        <p:spPr>
          <a:xfrm>
            <a:off x="4243638" y="2777211"/>
            <a:ext cx="1793014" cy="6081"/>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Connettore 1 35"/>
          <p:cNvCxnSpPr>
            <a:endCxn id="53" idx="2"/>
          </p:cNvCxnSpPr>
          <p:nvPr/>
        </p:nvCxnSpPr>
        <p:spPr>
          <a:xfrm flipV="1">
            <a:off x="4444683" y="4906959"/>
            <a:ext cx="1114839" cy="17010"/>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Connettore 1 36"/>
          <p:cNvCxnSpPr>
            <a:stCxn id="56" idx="6"/>
            <a:endCxn id="52" idx="3"/>
          </p:cNvCxnSpPr>
          <p:nvPr/>
        </p:nvCxnSpPr>
        <p:spPr>
          <a:xfrm flipV="1">
            <a:off x="4444683" y="3775602"/>
            <a:ext cx="1978946" cy="1115069"/>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Connettore 1 37"/>
          <p:cNvCxnSpPr>
            <a:stCxn id="55" idx="7"/>
            <a:endCxn id="54" idx="2"/>
          </p:cNvCxnSpPr>
          <p:nvPr/>
        </p:nvCxnSpPr>
        <p:spPr>
          <a:xfrm flipV="1">
            <a:off x="3702669" y="2783292"/>
            <a:ext cx="2333983" cy="757756"/>
          </a:xfrm>
          <a:prstGeom prst="line">
            <a:avLst/>
          </a:prstGeom>
          <a:ln w="381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a:off x="3528498" y="3815314"/>
            <a:ext cx="770388" cy="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5786287" y="3815314"/>
            <a:ext cx="762361" cy="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1" name="Connettore 1 40"/>
          <p:cNvCxnSpPr/>
          <p:nvPr/>
        </p:nvCxnSpPr>
        <p:spPr>
          <a:xfrm>
            <a:off x="3997993" y="2794472"/>
            <a:ext cx="506115" cy="483820"/>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2" name="Connettore 1 41"/>
          <p:cNvCxnSpPr/>
          <p:nvPr/>
        </p:nvCxnSpPr>
        <p:spPr>
          <a:xfrm flipH="1">
            <a:off x="4193004" y="4242535"/>
            <a:ext cx="397476" cy="367052"/>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5456124" y="2791965"/>
            <a:ext cx="452290" cy="486327"/>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44" name="Connettore 1 43"/>
          <p:cNvCxnSpPr/>
          <p:nvPr/>
        </p:nvCxnSpPr>
        <p:spPr>
          <a:xfrm>
            <a:off x="5456124" y="4274202"/>
            <a:ext cx="377455" cy="334648"/>
          </a:xfrm>
          <a:prstGeom prst="line">
            <a:avLst/>
          </a:prstGeom>
          <a:ln w="57150">
            <a:solidFill>
              <a:srgbClr val="996633"/>
            </a:solidFill>
            <a:headEnd type="stealth" w="med" len="med"/>
            <a:tailEnd type="stealth" w="med" len="med"/>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5605453" y="3489189"/>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6" name="CasellaDiTesto 45"/>
          <p:cNvSpPr txBox="1"/>
          <p:nvPr/>
        </p:nvSpPr>
        <p:spPr>
          <a:xfrm rot="18814794">
            <a:off x="5071653" y="2707584"/>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7" name="CasellaDiTesto 46"/>
          <p:cNvSpPr txBox="1"/>
          <p:nvPr/>
        </p:nvSpPr>
        <p:spPr>
          <a:xfrm rot="2541384">
            <a:off x="5144070" y="4500856"/>
            <a:ext cx="1067600" cy="338554"/>
          </a:xfrm>
          <a:prstGeom prst="rect">
            <a:avLst/>
          </a:prstGeom>
          <a:noFill/>
        </p:spPr>
        <p:txBody>
          <a:bodyPr wrap="none" rtlCol="0">
            <a:spAutoFit/>
          </a:bodyPr>
          <a:lstStyle/>
          <a:p>
            <a:r>
              <a:rPr lang="en-US" sz="1600" b="1" dirty="0">
                <a:ln w="9525">
                  <a:solidFill>
                    <a:prstClr val="white"/>
                  </a:solidFill>
                  <a:prstDash val="solid"/>
                </a:ln>
                <a:solidFill>
                  <a:srgbClr val="FF0000"/>
                </a:solidFill>
              </a:rPr>
              <a:t>Mediation</a:t>
            </a:r>
          </a:p>
        </p:txBody>
      </p:sp>
      <p:sp>
        <p:nvSpPr>
          <p:cNvPr id="48" name="CasellaDiTesto 47"/>
          <p:cNvSpPr txBox="1"/>
          <p:nvPr/>
        </p:nvSpPr>
        <p:spPr>
          <a:xfrm rot="18814794">
            <a:off x="3867594" y="4482202"/>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sp>
        <p:nvSpPr>
          <p:cNvPr id="49" name="CasellaDiTesto 48"/>
          <p:cNvSpPr txBox="1"/>
          <p:nvPr/>
        </p:nvSpPr>
        <p:spPr>
          <a:xfrm>
            <a:off x="3311506" y="3467895"/>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pic>
        <p:nvPicPr>
          <p:cNvPr id="50" name="Immagine 49"/>
          <p:cNvPicPr>
            <a:picLocks noChangeAspect="1"/>
          </p:cNvPicPr>
          <p:nvPr/>
        </p:nvPicPr>
        <p:blipFill>
          <a:blip r:embed="rId10">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289994" y="3114923"/>
            <a:ext cx="1426859" cy="1383052"/>
          </a:xfrm>
          <a:prstGeom prst="rect">
            <a:avLst/>
          </a:prstGeom>
        </p:spPr>
      </p:pic>
      <p:sp>
        <p:nvSpPr>
          <p:cNvPr id="51" name="CasellaDiTesto 50"/>
          <p:cNvSpPr txBox="1"/>
          <p:nvPr/>
        </p:nvSpPr>
        <p:spPr>
          <a:xfrm rot="2612663">
            <a:off x="3842909" y="2715354"/>
            <a:ext cx="1067600" cy="338554"/>
          </a:xfrm>
          <a:prstGeom prst="rect">
            <a:avLst/>
          </a:prstGeom>
          <a:noFill/>
        </p:spPr>
        <p:txBody>
          <a:bodyPr wrap="none" rtlCol="0">
            <a:spAutoFit/>
          </a:bodyPr>
          <a:lstStyle/>
          <a:p>
            <a:r>
              <a:rPr lang="en-US" sz="1600" b="1" dirty="0">
                <a:ln w="9525">
                  <a:solidFill>
                    <a:prstClr val="white"/>
                  </a:solidFill>
                  <a:prstDash val="solid"/>
                </a:ln>
                <a:solidFill>
                  <a:srgbClr val="E64823"/>
                </a:solidFill>
                <a:effectLst>
                  <a:outerShdw blurRad="12700" dist="38100" dir="2700000" algn="tl" rotWithShape="0">
                    <a:srgbClr val="E64823">
                      <a:lumMod val="60000"/>
                      <a:lumOff val="40000"/>
                    </a:srgbClr>
                  </a:outerShdw>
                </a:effectLst>
              </a:rPr>
              <a:t>Mediation</a:t>
            </a:r>
          </a:p>
        </p:txBody>
      </p:sp>
      <p:sp>
        <p:nvSpPr>
          <p:cNvPr id="52" name="Ovale 51"/>
          <p:cNvSpPr/>
          <p:nvPr/>
        </p:nvSpPr>
        <p:spPr>
          <a:xfrm>
            <a:off x="6391641" y="35871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e 52"/>
          <p:cNvSpPr/>
          <p:nvPr/>
        </p:nvSpPr>
        <p:spPr>
          <a:xfrm>
            <a:off x="5559522" y="4796542"/>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e 53"/>
          <p:cNvSpPr/>
          <p:nvPr/>
        </p:nvSpPr>
        <p:spPr>
          <a:xfrm>
            <a:off x="6036652" y="2672875"/>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e 54"/>
          <p:cNvSpPr/>
          <p:nvPr/>
        </p:nvSpPr>
        <p:spPr>
          <a:xfrm>
            <a:off x="3516231" y="3508708"/>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e 55"/>
          <p:cNvSpPr/>
          <p:nvPr/>
        </p:nvSpPr>
        <p:spPr>
          <a:xfrm>
            <a:off x="4226257" y="478025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e 56"/>
          <p:cNvSpPr/>
          <p:nvPr/>
        </p:nvSpPr>
        <p:spPr>
          <a:xfrm>
            <a:off x="4025212" y="2666794"/>
            <a:ext cx="218426" cy="220834"/>
          </a:xfrm>
          <a:prstGeom prst="ellipse">
            <a:avLst/>
          </a:prstGeom>
          <a:solidFill>
            <a:srgbClr val="C00000"/>
          </a:solidFill>
          <a:ln>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 name="Immagine 60"/>
          <p:cNvPicPr>
            <a:picLocks noChangeAspect="1"/>
          </p:cNvPicPr>
          <p:nvPr/>
        </p:nvPicPr>
        <p:blipFill>
          <a:blip r:embed="rId11"/>
          <a:stretch>
            <a:fillRect/>
          </a:stretch>
        </p:blipFill>
        <p:spPr>
          <a:xfrm>
            <a:off x="1176949" y="1188054"/>
            <a:ext cx="7067298" cy="4967301"/>
          </a:xfrm>
          <a:prstGeom prst="rect">
            <a:avLst/>
          </a:prstGeom>
          <a:effectLst>
            <a:softEdge rad="127000"/>
          </a:effectLst>
        </p:spPr>
      </p:pic>
      <p:sp>
        <p:nvSpPr>
          <p:cNvPr id="59" name="CasellaDiTesto 58"/>
          <p:cNvSpPr txBox="1"/>
          <p:nvPr/>
        </p:nvSpPr>
        <p:spPr>
          <a:xfrm>
            <a:off x="1670591" y="2642028"/>
            <a:ext cx="553998" cy="1990288"/>
          </a:xfrm>
          <a:prstGeom prst="rect">
            <a:avLst/>
          </a:prstGeom>
          <a:solidFill>
            <a:schemeClr val="tx1"/>
          </a:solidFill>
          <a:effectLst>
            <a:softEdge rad="127000"/>
          </a:effectLst>
        </p:spPr>
        <p:txBody>
          <a:bodyPr vert="vert270" wrap="none" rtlCol="0">
            <a:spAutoFit/>
          </a:bodyPr>
          <a:lstStyle/>
          <a:p>
            <a:r>
              <a:rPr lang="en-US" sz="2400" dirty="0" smtClean="0">
                <a:solidFill>
                  <a:schemeClr val="bg1">
                    <a:lumMod val="50000"/>
                    <a:lumOff val="50000"/>
                  </a:schemeClr>
                </a:solidFill>
              </a:rPr>
              <a:t>Service Users</a:t>
            </a:r>
            <a:endParaRPr lang="en-US" sz="2400" dirty="0">
              <a:solidFill>
                <a:schemeClr val="bg1">
                  <a:lumMod val="50000"/>
                  <a:lumOff val="50000"/>
                </a:schemeClr>
              </a:solidFill>
            </a:endParaRPr>
          </a:p>
        </p:txBody>
      </p:sp>
      <p:sp>
        <p:nvSpPr>
          <p:cNvPr id="60" name="CasellaDiTesto 59"/>
          <p:cNvSpPr txBox="1"/>
          <p:nvPr/>
        </p:nvSpPr>
        <p:spPr>
          <a:xfrm>
            <a:off x="7167990" y="2180302"/>
            <a:ext cx="553998" cy="2588209"/>
          </a:xfrm>
          <a:prstGeom prst="rect">
            <a:avLst/>
          </a:prstGeom>
          <a:solidFill>
            <a:schemeClr val="tx1"/>
          </a:solidFill>
          <a:effectLst>
            <a:softEdge rad="127000"/>
          </a:effectLst>
        </p:spPr>
        <p:txBody>
          <a:bodyPr vert="vert270" wrap="none" rtlCol="0">
            <a:spAutoFit/>
          </a:bodyPr>
          <a:lstStyle>
            <a:defPPr>
              <a:defRPr lang="en-US"/>
            </a:defPPr>
            <a:lvl1pPr>
              <a:defRPr sz="2400">
                <a:solidFill>
                  <a:srgbClr val="002060"/>
                </a:solidFill>
              </a:defRPr>
            </a:lvl1pPr>
          </a:lstStyle>
          <a:p>
            <a:r>
              <a:rPr lang="en-US" dirty="0">
                <a:solidFill>
                  <a:schemeClr val="bg1">
                    <a:lumMod val="50000"/>
                    <a:lumOff val="50000"/>
                  </a:schemeClr>
                </a:solidFill>
              </a:rPr>
              <a:t>Service Providers</a:t>
            </a:r>
          </a:p>
        </p:txBody>
      </p:sp>
      <p:grpSp>
        <p:nvGrpSpPr>
          <p:cNvPr id="3" name="Gruppo 2"/>
          <p:cNvGrpSpPr/>
          <p:nvPr/>
        </p:nvGrpSpPr>
        <p:grpSpPr>
          <a:xfrm>
            <a:off x="580482" y="3594921"/>
            <a:ext cx="6244374" cy="3067319"/>
            <a:chOff x="1222987" y="3749765"/>
            <a:chExt cx="6244374" cy="3067319"/>
          </a:xfrm>
        </p:grpSpPr>
        <p:grpSp>
          <p:nvGrpSpPr>
            <p:cNvPr id="62" name="Gruppo 61"/>
            <p:cNvGrpSpPr/>
            <p:nvPr/>
          </p:nvGrpSpPr>
          <p:grpSpPr>
            <a:xfrm>
              <a:off x="1222987" y="3749765"/>
              <a:ext cx="6244374" cy="3067319"/>
              <a:chOff x="1302280" y="2896460"/>
              <a:chExt cx="5790553" cy="2570313"/>
            </a:xfrm>
          </p:grpSpPr>
          <p:sp>
            <p:nvSpPr>
              <p:cNvPr id="63" name="Onda 1 62"/>
              <p:cNvSpPr/>
              <p:nvPr/>
            </p:nvSpPr>
            <p:spPr>
              <a:xfrm>
                <a:off x="1302280" y="2896460"/>
                <a:ext cx="5790553" cy="2570313"/>
              </a:xfrm>
              <a:prstGeom prst="wave">
                <a:avLst>
                  <a:gd name="adj1" fmla="val 11709"/>
                  <a:gd name="adj2" fmla="val 0"/>
                </a:avLst>
              </a:prstGeom>
            </p:spPr>
            <p:style>
              <a:lnRef idx="3">
                <a:schemeClr val="lt1"/>
              </a:lnRef>
              <a:fillRef idx="1">
                <a:schemeClr val="accent6"/>
              </a:fillRef>
              <a:effectRef idx="1">
                <a:schemeClr val="accent6"/>
              </a:effectRef>
              <a:fontRef idx="minor">
                <a:schemeClr val="lt1"/>
              </a:fontRef>
            </p:style>
            <p:txBody>
              <a:bodyPr rtlCol="0" anchor="ctr">
                <a:prstTxWarp prst="textWave1">
                  <a:avLst/>
                </a:prstTxWarp>
              </a:bodyPr>
              <a:lstStyle/>
              <a:p>
                <a:pPr algn="ctr"/>
                <a:r>
                  <a:rPr lang="en-US" dirty="0" smtClean="0"/>
                  <a:t>   </a:t>
                </a:r>
                <a:endParaRPr lang="en-US" dirty="0"/>
              </a:p>
            </p:txBody>
          </p:sp>
          <p:sp>
            <p:nvSpPr>
              <p:cNvPr id="64" name="Rettangolo 63"/>
              <p:cNvSpPr/>
              <p:nvPr/>
            </p:nvSpPr>
            <p:spPr>
              <a:xfrm>
                <a:off x="1573303" y="3453192"/>
                <a:ext cx="5305907" cy="1437479"/>
              </a:xfrm>
              <a:prstGeom prst="rect">
                <a:avLst/>
              </a:prstGeom>
            </p:spPr>
            <p:txBody>
              <a:bodyPr>
                <a:prstTxWarp prst="textWave1">
                  <a:avLst>
                    <a:gd name="adj1" fmla="val 12500"/>
                    <a:gd name="adj2" fmla="val -201"/>
                  </a:avLst>
                </a:prstTxWarp>
                <a:spAutoFit/>
              </a:bodyPr>
              <a:lstStyle/>
              <a:p>
                <a:pPr algn="ctr"/>
                <a:r>
                  <a:rPr lang="en-US" sz="2000" b="1" dirty="0" smtClean="0"/>
                  <a:t>Collaborative-Acknowledged </a:t>
                </a:r>
                <a:br>
                  <a:rPr lang="en-US" sz="2000" b="1" dirty="0" smtClean="0"/>
                </a:br>
                <a:r>
                  <a:rPr lang="en-US" sz="2000" b="1" dirty="0" smtClean="0"/>
                  <a:t>Management approach </a:t>
                </a:r>
                <a:endParaRPr lang="en-US" sz="2000" b="1" dirty="0"/>
              </a:p>
            </p:txBody>
          </p:sp>
        </p:grpSp>
        <p:sp>
          <p:nvSpPr>
            <p:cNvPr id="58" name="CasellaDiTesto 57"/>
            <p:cNvSpPr txBox="1"/>
            <p:nvPr/>
          </p:nvSpPr>
          <p:spPr>
            <a:xfrm rot="21086907">
              <a:off x="5615007" y="6331624"/>
              <a:ext cx="1760888" cy="381867"/>
            </a:xfrm>
            <a:prstGeom prst="rect">
              <a:avLst/>
            </a:prstGeom>
            <a:noFill/>
          </p:spPr>
          <p:txBody>
            <a:bodyPr wrap="none" rtlCol="0">
              <a:prstTxWarp prst="textTriangleInverted">
                <a:avLst/>
              </a:prstTxWarp>
              <a:spAutoFit/>
            </a:bodyPr>
            <a:lstStyle/>
            <a:p>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[Governance]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65" name="Gruppo 64"/>
          <p:cNvGrpSpPr/>
          <p:nvPr/>
        </p:nvGrpSpPr>
        <p:grpSpPr>
          <a:xfrm>
            <a:off x="7917376" y="1854442"/>
            <a:ext cx="1643612" cy="3750199"/>
            <a:chOff x="4282633" y="1713051"/>
            <a:chExt cx="1643612" cy="3750199"/>
          </a:xfrm>
        </p:grpSpPr>
        <p:pic>
          <p:nvPicPr>
            <p:cNvPr id="66" name="Immagine 65"/>
            <p:cNvPicPr>
              <a:picLocks noChangeAspect="1"/>
            </p:cNvPicPr>
            <p:nvPr/>
          </p:nvPicPr>
          <p:blipFill rotWithShape="1">
            <a:blip r:embed="rId12"/>
            <a:srcRect l="8954" t="6854" r="9754"/>
            <a:stretch/>
          </p:blipFill>
          <p:spPr>
            <a:xfrm rot="16200000">
              <a:off x="3229340" y="2766345"/>
              <a:ext cx="3750198" cy="1643612"/>
            </a:xfrm>
            <a:prstGeom prst="rect">
              <a:avLst/>
            </a:prstGeom>
          </p:spPr>
        </p:pic>
        <p:sp>
          <p:nvSpPr>
            <p:cNvPr id="67" name="Rettangolo 66"/>
            <p:cNvSpPr/>
            <p:nvPr/>
          </p:nvSpPr>
          <p:spPr>
            <a:xfrm>
              <a:off x="4282633" y="1713051"/>
              <a:ext cx="1643612" cy="3750199"/>
            </a:xfrm>
            <a:prstGeom prst="rect">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CasellaDiTesto 70"/>
          <p:cNvSpPr txBox="1"/>
          <p:nvPr/>
        </p:nvSpPr>
        <p:spPr>
          <a:xfrm rot="16200000">
            <a:off x="5437672" y="3274591"/>
            <a:ext cx="4240276" cy="1016467"/>
          </a:xfrm>
          <a:prstGeom prst="rect">
            <a:avLst/>
          </a:prstGeom>
          <a:noFill/>
        </p:spPr>
        <p:txBody>
          <a:bodyPr wrap="none" rtlCol="0">
            <a:prstTxWarp prst="textArchDown">
              <a:avLst>
                <a:gd name="adj" fmla="val 319546"/>
              </a:avLst>
            </a:prstTxWarp>
            <a:spAutoFit/>
          </a:bodyPr>
          <a:lstStyle/>
          <a:p>
            <a:r>
              <a:rPr lang="en-US" sz="4400" dirty="0">
                <a:solidFill>
                  <a:srgbClr val="E64823">
                    <a:lumMod val="75000"/>
                  </a:srgbClr>
                </a:solidFill>
              </a:rPr>
              <a:t>Data  Infrastructures</a:t>
            </a:r>
          </a:p>
        </p:txBody>
      </p:sp>
      <p:pic>
        <p:nvPicPr>
          <p:cNvPr id="4" name="Immagine 3"/>
          <p:cNvPicPr>
            <a:picLocks noChangeAspect="1"/>
          </p:cNvPicPr>
          <p:nvPr/>
        </p:nvPicPr>
        <p:blipFill>
          <a:blip r:embed="rId13"/>
          <a:stretch>
            <a:fillRect/>
          </a:stretch>
        </p:blipFill>
        <p:spPr>
          <a:xfrm>
            <a:off x="4153906" y="3006908"/>
            <a:ext cx="4851610" cy="1801717"/>
          </a:xfrm>
          <a:prstGeom prst="rect">
            <a:avLst/>
          </a:prstGeom>
        </p:spPr>
      </p:pic>
    </p:spTree>
    <p:extLst>
      <p:ext uri="{BB962C8B-B14F-4D97-AF65-F5344CB8AC3E}">
        <p14:creationId xmlns:p14="http://schemas.microsoft.com/office/powerpoint/2010/main" val="212878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2" presetClass="exit" presetSubtype="0" fill="hold" grpId="0" nodeType="withEffect">
                                  <p:stCondLst>
                                    <p:cond delay="0"/>
                                  </p:stCondLst>
                                  <p:childTnLst>
                                    <p:animEffect transition="out" filter="fade">
                                      <p:cBhvr>
                                        <p:cTn id="41" dur="1000"/>
                                        <p:tgtEl>
                                          <p:spTgt spid="7"/>
                                        </p:tgtEl>
                                      </p:cBhvr>
                                    </p:animEffect>
                                    <p:anim calcmode="lin" valueType="num">
                                      <p:cBhvr>
                                        <p:cTn id="42" dur="1000"/>
                                        <p:tgtEl>
                                          <p:spTgt spid="7"/>
                                        </p:tgtEl>
                                        <p:attrNameLst>
                                          <p:attrName>ppt_x</p:attrName>
                                        </p:attrNameLst>
                                      </p:cBhvr>
                                      <p:tavLst>
                                        <p:tav tm="0">
                                          <p:val>
                                            <p:strVal val="ppt_x"/>
                                          </p:val>
                                        </p:tav>
                                        <p:tav tm="100000">
                                          <p:val>
                                            <p:strVal val="ppt_x"/>
                                          </p:val>
                                        </p:tav>
                                      </p:tavLst>
                                    </p:anim>
                                    <p:anim calcmode="lin" valueType="num">
                                      <p:cBhvr>
                                        <p:cTn id="43" dur="1000"/>
                                        <p:tgtEl>
                                          <p:spTgt spid="7"/>
                                        </p:tgtEl>
                                        <p:attrNameLst>
                                          <p:attrName>ppt_y</p:attrName>
                                        </p:attrNameLst>
                                      </p:cBhvr>
                                      <p:tavLst>
                                        <p:tav tm="0">
                                          <p:val>
                                            <p:strVal val="ppt_y"/>
                                          </p:val>
                                        </p:tav>
                                        <p:tav tm="100000">
                                          <p:val>
                                            <p:strVal val="ppt_y+.1"/>
                                          </p:val>
                                        </p:tav>
                                      </p:tavLst>
                                    </p:anim>
                                    <p:set>
                                      <p:cBhvr>
                                        <p:cTn id="44" dur="1" fill="hold">
                                          <p:stCondLst>
                                            <p:cond delay="999"/>
                                          </p:stCondLst>
                                        </p:cTn>
                                        <p:tgtEl>
                                          <p:spTgt spid="7"/>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1000"/>
                                        <p:tgtEl>
                                          <p:spTgt spid="8"/>
                                        </p:tgtEl>
                                      </p:cBhvr>
                                    </p:animEffect>
                                    <p:anim calcmode="lin" valueType="num">
                                      <p:cBhvr>
                                        <p:cTn id="47" dur="1000"/>
                                        <p:tgtEl>
                                          <p:spTgt spid="8"/>
                                        </p:tgtEl>
                                        <p:attrNameLst>
                                          <p:attrName>ppt_x</p:attrName>
                                        </p:attrNameLst>
                                      </p:cBhvr>
                                      <p:tavLst>
                                        <p:tav tm="0">
                                          <p:val>
                                            <p:strVal val="ppt_x"/>
                                          </p:val>
                                        </p:tav>
                                        <p:tav tm="100000">
                                          <p:val>
                                            <p:strVal val="ppt_x"/>
                                          </p:val>
                                        </p:tav>
                                      </p:tavLst>
                                    </p:anim>
                                    <p:anim calcmode="lin" valueType="num">
                                      <p:cBhvr>
                                        <p:cTn id="48" dur="1000"/>
                                        <p:tgtEl>
                                          <p:spTgt spid="8"/>
                                        </p:tgtEl>
                                        <p:attrNameLst>
                                          <p:attrName>ppt_y</p:attrName>
                                        </p:attrNameLst>
                                      </p:cBhvr>
                                      <p:tavLst>
                                        <p:tav tm="0">
                                          <p:val>
                                            <p:strVal val="ppt_y"/>
                                          </p:val>
                                        </p:tav>
                                        <p:tav tm="100000">
                                          <p:val>
                                            <p:strVal val="ppt_y+.1"/>
                                          </p:val>
                                        </p:tav>
                                      </p:tavLst>
                                    </p:anim>
                                    <p:set>
                                      <p:cBhvr>
                                        <p:cTn id="49" dur="1" fill="hold">
                                          <p:stCondLst>
                                            <p:cond delay="999"/>
                                          </p:stCondLst>
                                        </p:cTn>
                                        <p:tgtEl>
                                          <p:spTgt spid="8"/>
                                        </p:tgtEl>
                                        <p:attrNameLst>
                                          <p:attrName>style.visibility</p:attrName>
                                        </p:attrNameLst>
                                      </p:cBhvr>
                                      <p:to>
                                        <p:strVal val="hidden"/>
                                      </p:to>
                                    </p:se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childTnLst>
                          </p:cTn>
                        </p:par>
                        <p:par>
                          <p:cTn id="55" fill="hold">
                            <p:stCondLst>
                              <p:cond delay="1000"/>
                            </p:stCondLst>
                            <p:childTnLst>
                              <p:par>
                                <p:cTn id="56" presetID="18" presetClass="entr" presetSubtype="3"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strips(upRight)">
                                      <p:cBhvr>
                                        <p:cTn id="58" dur="500"/>
                                        <p:tgtEl>
                                          <p:spTgt spid="43"/>
                                        </p:tgtEl>
                                      </p:cBhvr>
                                    </p:animEffect>
                                  </p:childTnLst>
                                </p:cTn>
                              </p:par>
                              <p:par>
                                <p:cTn id="59" presetID="18" presetClass="entr" presetSubtype="3"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strips(upRight)">
                                      <p:cBhvr>
                                        <p:cTn id="61" dur="500"/>
                                        <p:tgtEl>
                                          <p:spTgt spid="40"/>
                                        </p:tgtEl>
                                      </p:cBhvr>
                                    </p:animEffect>
                                  </p:childTnLst>
                                </p:cTn>
                              </p:par>
                              <p:par>
                                <p:cTn id="62" presetID="18" presetClass="entr" presetSubtype="6" fill="hold"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strips(downRight)">
                                      <p:cBhvr>
                                        <p:cTn id="64" dur="500"/>
                                        <p:tgtEl>
                                          <p:spTgt spid="44"/>
                                        </p:tgtEl>
                                      </p:cBhvr>
                                    </p:animEffect>
                                  </p:childTnLst>
                                </p:cTn>
                              </p:par>
                            </p:childTnLst>
                          </p:cTn>
                        </p:par>
                        <p:par>
                          <p:cTn id="65" fill="hold">
                            <p:stCondLst>
                              <p:cond delay="1500"/>
                            </p:stCondLst>
                            <p:childTnLst>
                              <p:par>
                                <p:cTn id="66" presetID="10"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fade">
                                      <p:cBhvr>
                                        <p:cTn id="71" dur="500"/>
                                        <p:tgtEl>
                                          <p:spTgt spid="4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par>
                          <p:cTn id="75" fill="hold">
                            <p:stCondLst>
                              <p:cond delay="2000"/>
                            </p:stCondLst>
                            <p:childTnLst>
                              <p:par>
                                <p:cTn id="76" presetID="18" presetClass="entr" presetSubtype="9" fill="hold"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strips(upLeft)">
                                      <p:cBhvr>
                                        <p:cTn id="78" dur="500"/>
                                        <p:tgtEl>
                                          <p:spTgt spid="41"/>
                                        </p:tgtEl>
                                      </p:cBhvr>
                                    </p:animEffect>
                                  </p:childTnLst>
                                </p:cTn>
                              </p:par>
                              <p:par>
                                <p:cTn id="79" presetID="18" presetClass="entr" presetSubtype="12"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strips(downLeft)">
                                      <p:cBhvr>
                                        <p:cTn id="81" dur="500"/>
                                        <p:tgtEl>
                                          <p:spTgt spid="39"/>
                                        </p:tgtEl>
                                      </p:cBhvr>
                                    </p:animEffect>
                                  </p:childTnLst>
                                </p:cTn>
                              </p:par>
                              <p:par>
                                <p:cTn id="82" presetID="18" presetClass="entr" presetSubtype="12"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strips(downLeft)">
                                      <p:cBhvr>
                                        <p:cTn id="84" dur="500"/>
                                        <p:tgtEl>
                                          <p:spTgt spid="42"/>
                                        </p:tgtEl>
                                      </p:cBhvr>
                                    </p:animEffect>
                                  </p:childTnLst>
                                </p:cTn>
                              </p:par>
                            </p:childTnLst>
                          </p:cTn>
                        </p:par>
                        <p:par>
                          <p:cTn id="85" fill="hold">
                            <p:stCondLst>
                              <p:cond delay="2500"/>
                            </p:stCondLst>
                            <p:childTnLst>
                              <p:par>
                                <p:cTn id="86" presetID="10" presetClass="entr" presetSubtype="0" fill="hold" grpId="0" nodeType="after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fade">
                                      <p:cBhvr>
                                        <p:cTn id="88" dur="500"/>
                                        <p:tgtEl>
                                          <p:spTgt spid="4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500"/>
                                        <p:tgtEl>
                                          <p:spTgt spid="4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fade">
                                      <p:cBhvr>
                                        <p:cTn id="94" dur="500"/>
                                        <p:tgtEl>
                                          <p:spTgt spid="51"/>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 calcmode="lin" valueType="num">
                                      <p:cBhvr>
                                        <p:cTn id="99" dur="500" fill="hold"/>
                                        <p:tgtEl>
                                          <p:spTgt spid="61"/>
                                        </p:tgtEl>
                                        <p:attrNameLst>
                                          <p:attrName>ppt_w</p:attrName>
                                        </p:attrNameLst>
                                      </p:cBhvr>
                                      <p:tavLst>
                                        <p:tav tm="0">
                                          <p:val>
                                            <p:fltVal val="0"/>
                                          </p:val>
                                        </p:tav>
                                        <p:tav tm="100000">
                                          <p:val>
                                            <p:strVal val="#ppt_w"/>
                                          </p:val>
                                        </p:tav>
                                      </p:tavLst>
                                    </p:anim>
                                    <p:anim calcmode="lin" valueType="num">
                                      <p:cBhvr>
                                        <p:cTn id="100" dur="500" fill="hold"/>
                                        <p:tgtEl>
                                          <p:spTgt spid="61"/>
                                        </p:tgtEl>
                                        <p:attrNameLst>
                                          <p:attrName>ppt_h</p:attrName>
                                        </p:attrNameLst>
                                      </p:cBhvr>
                                      <p:tavLst>
                                        <p:tav tm="0">
                                          <p:val>
                                            <p:fltVal val="0"/>
                                          </p:val>
                                        </p:tav>
                                        <p:tav tm="100000">
                                          <p:val>
                                            <p:strVal val="#ppt_h"/>
                                          </p:val>
                                        </p:tav>
                                      </p:tavLst>
                                    </p:anim>
                                    <p:animEffect transition="in" filter="fade">
                                      <p:cBhvr>
                                        <p:cTn id="101" dur="500"/>
                                        <p:tgtEl>
                                          <p:spTgt spid="6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500"/>
                                        <p:tgtEl>
                                          <p:spTgt spid="59"/>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60"/>
                                        </p:tgtEl>
                                        <p:attrNameLst>
                                          <p:attrName>style.visibility</p:attrName>
                                        </p:attrNameLst>
                                      </p:cBhvr>
                                      <p:to>
                                        <p:strVal val="visible"/>
                                      </p:to>
                                    </p:set>
                                    <p:animEffect transition="in" filter="fade">
                                      <p:cBhvr>
                                        <p:cTn id="107" dur="500"/>
                                        <p:tgtEl>
                                          <p:spTgt spid="60"/>
                                        </p:tgtEl>
                                      </p:cBhvr>
                                    </p:animEffect>
                                  </p:childTnLst>
                                </p:cTn>
                              </p:par>
                            </p:childTnLst>
                          </p:cTn>
                        </p:par>
                      </p:childTnLst>
                    </p:cTn>
                  </p:par>
                  <p:par>
                    <p:cTn id="108" fill="hold">
                      <p:stCondLst>
                        <p:cond delay="indefinite"/>
                      </p:stCondLst>
                      <p:childTnLst>
                        <p:par>
                          <p:cTn id="109" fill="hold">
                            <p:stCondLst>
                              <p:cond delay="0"/>
                            </p:stCondLst>
                            <p:childTnLst>
                              <p:par>
                                <p:cTn id="110" presetID="26" presetClass="entr" presetSubtype="0" fill="hold"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wipe(down)">
                                      <p:cBhvr>
                                        <p:cTn id="112" dur="580">
                                          <p:stCondLst>
                                            <p:cond delay="0"/>
                                          </p:stCondLst>
                                        </p:cTn>
                                        <p:tgtEl>
                                          <p:spTgt spid="3"/>
                                        </p:tgtEl>
                                      </p:cBhvr>
                                    </p:animEffect>
                                    <p:anim calcmode="lin" valueType="num">
                                      <p:cBhvr>
                                        <p:cTn id="1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8" dur="26">
                                          <p:stCondLst>
                                            <p:cond delay="650"/>
                                          </p:stCondLst>
                                        </p:cTn>
                                        <p:tgtEl>
                                          <p:spTgt spid="3"/>
                                        </p:tgtEl>
                                      </p:cBhvr>
                                      <p:to x="100000" y="60000"/>
                                    </p:animScale>
                                    <p:animScale>
                                      <p:cBhvr>
                                        <p:cTn id="119" dur="166" decel="50000">
                                          <p:stCondLst>
                                            <p:cond delay="676"/>
                                          </p:stCondLst>
                                        </p:cTn>
                                        <p:tgtEl>
                                          <p:spTgt spid="3"/>
                                        </p:tgtEl>
                                      </p:cBhvr>
                                      <p:to x="100000" y="100000"/>
                                    </p:animScale>
                                    <p:animScale>
                                      <p:cBhvr>
                                        <p:cTn id="120" dur="26">
                                          <p:stCondLst>
                                            <p:cond delay="1312"/>
                                          </p:stCondLst>
                                        </p:cTn>
                                        <p:tgtEl>
                                          <p:spTgt spid="3"/>
                                        </p:tgtEl>
                                      </p:cBhvr>
                                      <p:to x="100000" y="80000"/>
                                    </p:animScale>
                                    <p:animScale>
                                      <p:cBhvr>
                                        <p:cTn id="121" dur="166" decel="50000">
                                          <p:stCondLst>
                                            <p:cond delay="1338"/>
                                          </p:stCondLst>
                                        </p:cTn>
                                        <p:tgtEl>
                                          <p:spTgt spid="3"/>
                                        </p:tgtEl>
                                      </p:cBhvr>
                                      <p:to x="100000" y="100000"/>
                                    </p:animScale>
                                    <p:animScale>
                                      <p:cBhvr>
                                        <p:cTn id="122" dur="26">
                                          <p:stCondLst>
                                            <p:cond delay="1642"/>
                                          </p:stCondLst>
                                        </p:cTn>
                                        <p:tgtEl>
                                          <p:spTgt spid="3"/>
                                        </p:tgtEl>
                                      </p:cBhvr>
                                      <p:to x="100000" y="90000"/>
                                    </p:animScale>
                                    <p:animScale>
                                      <p:cBhvr>
                                        <p:cTn id="123" dur="166" decel="50000">
                                          <p:stCondLst>
                                            <p:cond delay="1668"/>
                                          </p:stCondLst>
                                        </p:cTn>
                                        <p:tgtEl>
                                          <p:spTgt spid="3"/>
                                        </p:tgtEl>
                                      </p:cBhvr>
                                      <p:to x="100000" y="100000"/>
                                    </p:animScale>
                                    <p:animScale>
                                      <p:cBhvr>
                                        <p:cTn id="124" dur="26">
                                          <p:stCondLst>
                                            <p:cond delay="1808"/>
                                          </p:stCondLst>
                                        </p:cTn>
                                        <p:tgtEl>
                                          <p:spTgt spid="3"/>
                                        </p:tgtEl>
                                      </p:cBhvr>
                                      <p:to x="100000" y="95000"/>
                                    </p:animScale>
                                    <p:animScale>
                                      <p:cBhvr>
                                        <p:cTn id="125" dur="166" decel="50000">
                                          <p:stCondLst>
                                            <p:cond delay="1834"/>
                                          </p:stCondLst>
                                        </p:cTn>
                                        <p:tgtEl>
                                          <p:spTgt spid="3"/>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26" presetClass="entr" presetSubtype="0" fill="hold" nodeType="clickEffect">
                                  <p:stCondLst>
                                    <p:cond delay="0"/>
                                  </p:stCondLst>
                                  <p:childTnLst>
                                    <p:set>
                                      <p:cBhvr>
                                        <p:cTn id="129" dur="1" fill="hold">
                                          <p:stCondLst>
                                            <p:cond delay="0"/>
                                          </p:stCondLst>
                                        </p:cTn>
                                        <p:tgtEl>
                                          <p:spTgt spid="4"/>
                                        </p:tgtEl>
                                        <p:attrNameLst>
                                          <p:attrName>style.visibility</p:attrName>
                                        </p:attrNameLst>
                                      </p:cBhvr>
                                      <p:to>
                                        <p:strVal val="visible"/>
                                      </p:to>
                                    </p:set>
                                    <p:animEffect transition="in" filter="wipe(down)">
                                      <p:cBhvr>
                                        <p:cTn id="130" dur="580">
                                          <p:stCondLst>
                                            <p:cond delay="0"/>
                                          </p:stCondLst>
                                        </p:cTn>
                                        <p:tgtEl>
                                          <p:spTgt spid="4"/>
                                        </p:tgtEl>
                                      </p:cBhvr>
                                    </p:animEffect>
                                    <p:anim calcmode="lin" valueType="num">
                                      <p:cBhvr>
                                        <p:cTn id="1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6" dur="26">
                                          <p:stCondLst>
                                            <p:cond delay="650"/>
                                          </p:stCondLst>
                                        </p:cTn>
                                        <p:tgtEl>
                                          <p:spTgt spid="4"/>
                                        </p:tgtEl>
                                      </p:cBhvr>
                                      <p:to x="100000" y="60000"/>
                                    </p:animScale>
                                    <p:animScale>
                                      <p:cBhvr>
                                        <p:cTn id="137" dur="166" decel="50000">
                                          <p:stCondLst>
                                            <p:cond delay="676"/>
                                          </p:stCondLst>
                                        </p:cTn>
                                        <p:tgtEl>
                                          <p:spTgt spid="4"/>
                                        </p:tgtEl>
                                      </p:cBhvr>
                                      <p:to x="100000" y="100000"/>
                                    </p:animScale>
                                    <p:animScale>
                                      <p:cBhvr>
                                        <p:cTn id="138" dur="26">
                                          <p:stCondLst>
                                            <p:cond delay="1312"/>
                                          </p:stCondLst>
                                        </p:cTn>
                                        <p:tgtEl>
                                          <p:spTgt spid="4"/>
                                        </p:tgtEl>
                                      </p:cBhvr>
                                      <p:to x="100000" y="80000"/>
                                    </p:animScale>
                                    <p:animScale>
                                      <p:cBhvr>
                                        <p:cTn id="139" dur="166" decel="50000">
                                          <p:stCondLst>
                                            <p:cond delay="1338"/>
                                          </p:stCondLst>
                                        </p:cTn>
                                        <p:tgtEl>
                                          <p:spTgt spid="4"/>
                                        </p:tgtEl>
                                      </p:cBhvr>
                                      <p:to x="100000" y="100000"/>
                                    </p:animScale>
                                    <p:animScale>
                                      <p:cBhvr>
                                        <p:cTn id="140" dur="26">
                                          <p:stCondLst>
                                            <p:cond delay="1642"/>
                                          </p:stCondLst>
                                        </p:cTn>
                                        <p:tgtEl>
                                          <p:spTgt spid="4"/>
                                        </p:tgtEl>
                                      </p:cBhvr>
                                      <p:to x="100000" y="90000"/>
                                    </p:animScale>
                                    <p:animScale>
                                      <p:cBhvr>
                                        <p:cTn id="141" dur="166" decel="50000">
                                          <p:stCondLst>
                                            <p:cond delay="1668"/>
                                          </p:stCondLst>
                                        </p:cTn>
                                        <p:tgtEl>
                                          <p:spTgt spid="4"/>
                                        </p:tgtEl>
                                      </p:cBhvr>
                                      <p:to x="100000" y="100000"/>
                                    </p:animScale>
                                    <p:animScale>
                                      <p:cBhvr>
                                        <p:cTn id="142" dur="26">
                                          <p:stCondLst>
                                            <p:cond delay="1808"/>
                                          </p:stCondLst>
                                        </p:cTn>
                                        <p:tgtEl>
                                          <p:spTgt spid="4"/>
                                        </p:tgtEl>
                                      </p:cBhvr>
                                      <p:to x="100000" y="95000"/>
                                    </p:animScale>
                                    <p:animScale>
                                      <p:cBhvr>
                                        <p:cTn id="143"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5" grpId="0"/>
      <p:bldP spid="46" grpId="0"/>
      <p:bldP spid="47" grpId="0"/>
      <p:bldP spid="48" grpId="0"/>
      <p:bldP spid="49" grpId="0"/>
      <p:bldP spid="51" grpId="0"/>
      <p:bldP spid="52" grpId="0" animBg="1"/>
      <p:bldP spid="53" grpId="0" animBg="1"/>
      <p:bldP spid="54" grpId="0" animBg="1"/>
      <p:bldP spid="55" grpId="0" animBg="1"/>
      <p:bldP spid="56" grpId="0" animBg="1"/>
      <p:bldP spid="57" grpId="0" animBg="1"/>
      <p:bldP spid="59" grpId="0" animBg="1"/>
      <p:bldP spid="6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3533754" cy="894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magin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0815"/>
            <a:ext cx="3533754" cy="2265214"/>
          </a:xfrm>
          <a:prstGeom prst="roundRect">
            <a:avLst>
              <a:gd name="adj" fmla="val 0"/>
            </a:avLst>
          </a:prstGeom>
          <a:ln>
            <a:noFill/>
          </a:ln>
          <a:effectLst/>
        </p:spPr>
      </p:pic>
      <p:sp>
        <p:nvSpPr>
          <p:cNvPr id="2" name="Titolo 1"/>
          <p:cNvSpPr>
            <a:spLocks noGrp="1"/>
          </p:cNvSpPr>
          <p:nvPr>
            <p:ph type="title"/>
          </p:nvPr>
        </p:nvSpPr>
        <p:spPr>
          <a:xfrm>
            <a:off x="3533755" y="731979"/>
            <a:ext cx="5315606" cy="964680"/>
          </a:xfrm>
          <a:effectLst>
            <a:outerShdw blurRad="50800" dir="14400000">
              <a:srgbClr val="000000">
                <a:alpha val="60000"/>
              </a:srgbClr>
            </a:outerShdw>
          </a:effectLst>
        </p:spPr>
        <p:txBody>
          <a:bodyPr vert="horz" lIns="91440" tIns="45720" rIns="91440" bIns="45720" rtlCol="0" anchor="b">
            <a:noAutofit/>
          </a:bodyPr>
          <a:lstStyle/>
          <a:p>
            <a:pPr algn="ctr"/>
            <a:r>
              <a:rPr lang="it-IT" sz="4800" dirty="0" err="1" smtClean="0">
                <a:latin typeface="Corbel" panose="020B0503020204020204" pitchFamily="34" charset="0"/>
              </a:rPr>
              <a:t>Interoperability</a:t>
            </a:r>
            <a:r>
              <a:rPr lang="it-IT" sz="4800" dirty="0" smtClean="0">
                <a:latin typeface="Corbel" panose="020B0503020204020204" pitchFamily="34" charset="0"/>
              </a:rPr>
              <a:t> </a:t>
            </a:r>
            <a:br>
              <a:rPr lang="it-IT" sz="4800" dirty="0" smtClean="0">
                <a:latin typeface="Corbel" panose="020B0503020204020204" pitchFamily="34" charset="0"/>
              </a:rPr>
            </a:br>
            <a:r>
              <a:rPr lang="it-IT" sz="4800" dirty="0" err="1" smtClean="0">
                <a:latin typeface="Corbel" panose="020B0503020204020204" pitchFamily="34" charset="0"/>
              </a:rPr>
              <a:t>Standards</a:t>
            </a:r>
            <a:endParaRPr lang="en-US" sz="4800" dirty="0">
              <a:latin typeface="Corbel" panose="020B0503020204020204" pitchFamily="34" charset="0"/>
            </a:endParaRPr>
          </a:p>
        </p:txBody>
      </p:sp>
      <p:pic>
        <p:nvPicPr>
          <p:cNvPr id="23" name="Immagine 22"/>
          <p:cNvPicPr>
            <a:picLocks noChangeAspect="1"/>
          </p:cNvPicPr>
          <p:nvPr/>
        </p:nvPicPr>
        <p:blipFill>
          <a:blip r:embed="rId3"/>
          <a:stretch>
            <a:fillRect/>
          </a:stretch>
        </p:blipFill>
        <p:spPr>
          <a:xfrm>
            <a:off x="135649" y="1604349"/>
            <a:ext cx="3769479" cy="5406051"/>
          </a:xfrm>
          <a:prstGeom prst="rect">
            <a:avLst/>
          </a:prstGeom>
          <a:solidFill>
            <a:schemeClr val="tx1"/>
          </a:solidFill>
          <a:effectLst>
            <a:softEdge rad="635000"/>
          </a:effectLst>
        </p:spPr>
      </p:pic>
      <p:pic>
        <p:nvPicPr>
          <p:cNvPr id="25" name="Immagine 24"/>
          <p:cNvPicPr>
            <a:picLocks noChangeAspect="1"/>
          </p:cNvPicPr>
          <p:nvPr/>
        </p:nvPicPr>
        <p:blipFill>
          <a:blip r:embed="rId4">
            <a:clrChange>
              <a:clrFrom>
                <a:srgbClr val="FFFFFF"/>
              </a:clrFrom>
              <a:clrTo>
                <a:srgbClr val="FFFFFF">
                  <a:alpha val="0"/>
                </a:srgbClr>
              </a:clrTo>
            </a:clrChange>
          </a:blip>
          <a:stretch>
            <a:fillRect/>
          </a:stretch>
        </p:blipFill>
        <p:spPr>
          <a:xfrm>
            <a:off x="4594867" y="4903772"/>
            <a:ext cx="1003294" cy="917907"/>
          </a:xfrm>
          <a:prstGeom prst="rect">
            <a:avLst/>
          </a:prstGeom>
        </p:spPr>
      </p:pic>
      <p:sp>
        <p:nvSpPr>
          <p:cNvPr id="4" name="Freccia a destra 3"/>
          <p:cNvSpPr/>
          <p:nvPr/>
        </p:nvSpPr>
        <p:spPr>
          <a:xfrm>
            <a:off x="3284798" y="5275951"/>
            <a:ext cx="965200" cy="467360"/>
          </a:xfrm>
          <a:prstGeom prst="rightArrow">
            <a:avLst/>
          </a:prstGeom>
          <a:solidFill>
            <a:srgbClr val="3E3E3E">
              <a:alpha val="59000"/>
            </a:srgb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 name="Rettangolo 4"/>
          <p:cNvSpPr/>
          <p:nvPr/>
        </p:nvSpPr>
        <p:spPr>
          <a:xfrm>
            <a:off x="5660177" y="5362725"/>
            <a:ext cx="3063659" cy="369332"/>
          </a:xfrm>
          <a:prstGeom prst="rect">
            <a:avLst/>
          </a:prstGeom>
        </p:spPr>
        <p:txBody>
          <a:bodyPr wrap="none">
            <a:spAutoFit/>
          </a:bodyPr>
          <a:lstStyle/>
          <a:p>
            <a:pPr lvl="0"/>
            <a:r>
              <a:rPr lang="it-IT" b="1" dirty="0" smtClean="0">
                <a:solidFill>
                  <a:srgbClr val="0070C0"/>
                </a:solidFill>
                <a:latin typeface="Calibri" panose="020F0502020204030204"/>
              </a:rPr>
              <a:t>Domain-</a:t>
            </a:r>
            <a:r>
              <a:rPr lang="it-IT" b="1" dirty="0" err="1" smtClean="0">
                <a:solidFill>
                  <a:srgbClr val="0070C0"/>
                </a:solidFill>
                <a:latin typeface="Calibri" panose="020F0502020204030204"/>
              </a:rPr>
              <a:t>related</a:t>
            </a:r>
            <a:r>
              <a:rPr lang="it-IT" b="1" dirty="0" smtClean="0">
                <a:solidFill>
                  <a:srgbClr val="0070C0"/>
                </a:solidFill>
                <a:latin typeface="Calibri" panose="020F0502020204030204"/>
              </a:rPr>
              <a:t> Open Systems</a:t>
            </a:r>
            <a:endParaRPr lang="en-US" dirty="0"/>
          </a:p>
        </p:txBody>
      </p:sp>
      <p:pic>
        <p:nvPicPr>
          <p:cNvPr id="26" name="Immagine 25"/>
          <p:cNvPicPr>
            <a:picLocks noChangeAspect="1"/>
          </p:cNvPicPr>
          <p:nvPr/>
        </p:nvPicPr>
        <p:blipFill>
          <a:blip r:embed="rId5"/>
          <a:stretch>
            <a:fillRect/>
          </a:stretch>
        </p:blipFill>
        <p:spPr>
          <a:xfrm>
            <a:off x="4129256" y="3698451"/>
            <a:ext cx="2231969" cy="1327241"/>
          </a:xfrm>
          <a:prstGeom prst="rect">
            <a:avLst/>
          </a:prstGeom>
        </p:spPr>
      </p:pic>
      <p:sp>
        <p:nvSpPr>
          <p:cNvPr id="27" name="Freccia a destra 26"/>
          <p:cNvSpPr/>
          <p:nvPr/>
        </p:nvSpPr>
        <p:spPr>
          <a:xfrm>
            <a:off x="3051992" y="4128391"/>
            <a:ext cx="965200" cy="467360"/>
          </a:xfrm>
          <a:prstGeom prst="rightArrow">
            <a:avLst/>
          </a:prstGeom>
          <a:solidFill>
            <a:srgbClr val="3E3E3E">
              <a:alpha val="59000"/>
            </a:srgb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8" name="Rettangolo 27"/>
          <p:cNvSpPr/>
          <p:nvPr/>
        </p:nvSpPr>
        <p:spPr>
          <a:xfrm>
            <a:off x="6249457" y="4177405"/>
            <a:ext cx="2013500" cy="369332"/>
          </a:xfrm>
          <a:prstGeom prst="rect">
            <a:avLst/>
          </a:prstGeom>
        </p:spPr>
        <p:txBody>
          <a:bodyPr wrap="none">
            <a:spAutoFit/>
          </a:bodyPr>
          <a:lstStyle/>
          <a:p>
            <a:pPr lvl="0"/>
            <a:r>
              <a:rPr lang="it-IT" b="1" dirty="0" err="1" smtClean="0">
                <a:solidFill>
                  <a:srgbClr val="0070C0"/>
                </a:solidFill>
                <a:latin typeface="Calibri" panose="020F0502020204030204"/>
              </a:rPr>
              <a:t>CoP</a:t>
            </a:r>
            <a:r>
              <a:rPr lang="it-IT" b="1" dirty="0" smtClean="0">
                <a:solidFill>
                  <a:srgbClr val="0070C0"/>
                </a:solidFill>
                <a:latin typeface="Calibri" panose="020F0502020204030204"/>
              </a:rPr>
              <a:t> </a:t>
            </a:r>
            <a:r>
              <a:rPr lang="it-IT" b="1" dirty="0" err="1" smtClean="0">
                <a:solidFill>
                  <a:srgbClr val="0070C0"/>
                </a:solidFill>
                <a:latin typeface="Calibri" panose="020F0502020204030204"/>
              </a:rPr>
              <a:t>Infrastructures</a:t>
            </a:r>
            <a:endParaRPr lang="en-US" dirty="0"/>
          </a:p>
        </p:txBody>
      </p:sp>
      <p:pic>
        <p:nvPicPr>
          <p:cNvPr id="7" name="Immagine 6"/>
          <p:cNvPicPr>
            <a:picLocks noChangeAspect="1"/>
          </p:cNvPicPr>
          <p:nvPr/>
        </p:nvPicPr>
        <p:blipFill>
          <a:blip r:embed="rId6"/>
          <a:stretch>
            <a:fillRect/>
          </a:stretch>
        </p:blipFill>
        <p:spPr>
          <a:xfrm>
            <a:off x="3809471" y="2638628"/>
            <a:ext cx="2439986" cy="1271063"/>
          </a:xfrm>
          <a:prstGeom prst="rect">
            <a:avLst/>
          </a:prstGeom>
        </p:spPr>
      </p:pic>
      <p:sp>
        <p:nvSpPr>
          <p:cNvPr id="31" name="Freccia a destra 30"/>
          <p:cNvSpPr/>
          <p:nvPr/>
        </p:nvSpPr>
        <p:spPr>
          <a:xfrm>
            <a:off x="2663068" y="3040479"/>
            <a:ext cx="965200" cy="467360"/>
          </a:xfrm>
          <a:prstGeom prst="rightArrow">
            <a:avLst/>
          </a:prstGeom>
          <a:solidFill>
            <a:srgbClr val="3E3E3E">
              <a:alpha val="59000"/>
            </a:srgbClr>
          </a:soli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32" name="Rettangolo 31"/>
          <p:cNvSpPr/>
          <p:nvPr/>
        </p:nvSpPr>
        <p:spPr>
          <a:xfrm>
            <a:off x="6474050" y="3138507"/>
            <a:ext cx="2528256" cy="369332"/>
          </a:xfrm>
          <a:prstGeom prst="rect">
            <a:avLst/>
          </a:prstGeom>
        </p:spPr>
        <p:txBody>
          <a:bodyPr wrap="none">
            <a:spAutoFit/>
          </a:bodyPr>
          <a:lstStyle/>
          <a:p>
            <a:pPr lvl="0"/>
            <a:r>
              <a:rPr lang="it-IT" b="1" dirty="0" smtClean="0">
                <a:solidFill>
                  <a:srgbClr val="0070C0"/>
                </a:solidFill>
                <a:latin typeface="Calibri" panose="020F0502020204030204"/>
              </a:rPr>
              <a:t>Multi-domain </a:t>
            </a:r>
            <a:r>
              <a:rPr lang="it-IT" b="1" dirty="0" err="1" smtClean="0">
                <a:solidFill>
                  <a:srgbClr val="0070C0"/>
                </a:solidFill>
                <a:latin typeface="Calibri" panose="020F0502020204030204"/>
              </a:rPr>
              <a:t>SoS</a:t>
            </a:r>
            <a:r>
              <a:rPr lang="it-IT" b="1" dirty="0" smtClean="0">
                <a:solidFill>
                  <a:srgbClr val="0070C0"/>
                </a:solidFill>
                <a:latin typeface="Calibri" panose="020F0502020204030204"/>
              </a:rPr>
              <a:t> / </a:t>
            </a:r>
            <a:r>
              <a:rPr lang="it-IT" b="1" dirty="0" err="1" smtClean="0">
                <a:solidFill>
                  <a:srgbClr val="0070C0"/>
                </a:solidFill>
                <a:latin typeface="Calibri" panose="020F0502020204030204"/>
              </a:rPr>
              <a:t>NoN</a:t>
            </a:r>
            <a:endParaRPr lang="en-US" dirty="0"/>
          </a:p>
        </p:txBody>
      </p:sp>
    </p:spTree>
    <p:extLst>
      <p:ext uri="{BB962C8B-B14F-4D97-AF65-F5344CB8AC3E}">
        <p14:creationId xmlns:p14="http://schemas.microsoft.com/office/powerpoint/2010/main" val="233725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0-#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0-#ppt_w/2"/>
                                          </p:val>
                                        </p:tav>
                                        <p:tav tm="100000">
                                          <p:val>
                                            <p:strVal val="#ppt_x"/>
                                          </p:val>
                                        </p:tav>
                                      </p:tavLst>
                                    </p:anim>
                                    <p:anim calcmode="lin" valueType="num">
                                      <p:cBhvr additive="base">
                                        <p:cTn id="3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0-#ppt_w/2"/>
                                          </p:val>
                                        </p:tav>
                                        <p:tav tm="100000">
                                          <p:val>
                                            <p:strVal val="#ppt_x"/>
                                          </p:val>
                                        </p:tav>
                                      </p:tavLst>
                                    </p:anim>
                                    <p:anim calcmode="lin" valueType="num">
                                      <p:cBhvr additive="base">
                                        <p:cTn id="36" dur="500" fill="hold"/>
                                        <p:tgtEl>
                                          <p:spTgt spid="3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20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0-#ppt_w/2"/>
                                          </p:val>
                                        </p:tav>
                                        <p:tav tm="100000">
                                          <p:val>
                                            <p:strVal val="#ppt_x"/>
                                          </p:val>
                                        </p:tav>
                                      </p:tavLst>
                                    </p:anim>
                                    <p:anim calcmode="lin" valueType="num">
                                      <p:cBhvr additive="base">
                                        <p:cTn id="40" dur="500" fill="hold"/>
                                        <p:tgtEl>
                                          <p:spTgt spid="3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20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0-#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7" grpId="0" animBg="1"/>
      <p:bldP spid="28" grpId="0"/>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o 28"/>
          <p:cNvGrpSpPr/>
          <p:nvPr/>
        </p:nvGrpSpPr>
        <p:grpSpPr>
          <a:xfrm>
            <a:off x="555626" y="534524"/>
            <a:ext cx="4495799" cy="5508625"/>
            <a:chOff x="685801" y="892175"/>
            <a:chExt cx="4495799" cy="5508625"/>
          </a:xfrm>
          <a:scene3d>
            <a:camera prst="perspectiveHeroicExtremeRightFacing"/>
            <a:lightRig rig="threePt" dir="t"/>
          </a:scene3d>
        </p:grpSpPr>
        <p:grpSp>
          <p:nvGrpSpPr>
            <p:cNvPr id="3" name="Gruppo 2"/>
            <p:cNvGrpSpPr/>
            <p:nvPr/>
          </p:nvGrpSpPr>
          <p:grpSpPr>
            <a:xfrm>
              <a:off x="685801" y="892175"/>
              <a:ext cx="4495799" cy="5508625"/>
              <a:chOff x="76201" y="803276"/>
              <a:chExt cx="4868861" cy="5781677"/>
            </a:xfrm>
          </p:grpSpPr>
          <p:sp>
            <p:nvSpPr>
              <p:cNvPr id="153" name="Fumetto 1 152"/>
              <p:cNvSpPr/>
              <p:nvPr/>
            </p:nvSpPr>
            <p:spPr bwMode="auto">
              <a:xfrm>
                <a:off x="76201" y="3690940"/>
                <a:ext cx="4867273" cy="2894013"/>
              </a:xfrm>
              <a:prstGeom prst="wedgeRectCallout">
                <a:avLst>
                  <a:gd name="adj1" fmla="val 47171"/>
                  <a:gd name="adj2" fmla="val 31749"/>
                </a:avLst>
              </a:prstGeom>
              <a:solidFill>
                <a:schemeClr val="accent5">
                  <a:lumMod val="90000"/>
                </a:schemeClr>
              </a:solidFill>
              <a:ln>
                <a:noFill/>
              </a:ln>
              <a:effectLst/>
              <a:extLst>
                <a:ext uri="{909E8E84-426E-40dd-AFC4-6F175D3DCCD1}"/>
                <a:ext uri="{91240B29-F687-4f45-9708-019B960494DF}"/>
                <a:ext uri="{AF507438-7753-43e0-B8FC-AC1667EBCBE1}"/>
              </a:extLst>
            </p:spPr>
            <p:txBody>
              <a:bodyPr anchor="ctr"/>
              <a:lstStyle/>
              <a:p>
                <a:pPr algn="ctr" fontAlgn="base">
                  <a:spcBef>
                    <a:spcPct val="0"/>
                  </a:spcBef>
                  <a:spcAft>
                    <a:spcPct val="0"/>
                  </a:spcAft>
                  <a:defRPr/>
                </a:pPr>
                <a:endParaRPr lang="en-US" sz="2000" b="1" u="sng" dirty="0">
                  <a:solidFill>
                    <a:srgbClr val="000000"/>
                  </a:solidFill>
                  <a:latin typeface="Tahoma" panose="020B0604030504040204" pitchFamily="34" charset="0"/>
                  <a:ea typeface="MS PGothic" panose="020B0600070205080204" pitchFamily="34" charset="-128"/>
                </a:endParaRPr>
              </a:p>
            </p:txBody>
          </p:sp>
          <p:sp>
            <p:nvSpPr>
              <p:cNvPr id="35" name="Fumetto 1 34"/>
              <p:cNvSpPr/>
              <p:nvPr/>
            </p:nvSpPr>
            <p:spPr bwMode="auto">
              <a:xfrm>
                <a:off x="76201" y="803276"/>
                <a:ext cx="4868861" cy="3070226"/>
              </a:xfrm>
              <a:prstGeom prst="wedgeRectCallout">
                <a:avLst>
                  <a:gd name="adj1" fmla="val 86264"/>
                  <a:gd name="adj2" fmla="val 53730"/>
                </a:avLst>
              </a:prstGeom>
              <a:solidFill>
                <a:schemeClr val="accent5">
                  <a:lumMod val="90000"/>
                </a:schemeClr>
              </a:solidFill>
              <a:ln>
                <a:noFill/>
              </a:ln>
              <a:effectLst/>
              <a:extLst>
                <a:ext uri="{909E8E84-426E-40dd-AFC4-6F175D3DCCD1}"/>
                <a:ext uri="{91240B29-F687-4f45-9708-019B960494DF}"/>
                <a:ext uri="{AF507438-7753-43e0-B8FC-AC1667EBCBE1}"/>
              </a:extLst>
            </p:spPr>
            <p:txBody>
              <a:bodyPr anchor="ctr"/>
              <a:lstStyle/>
              <a:p>
                <a:pPr algn="ctr" fontAlgn="base">
                  <a:spcBef>
                    <a:spcPct val="0"/>
                  </a:spcBef>
                  <a:spcAft>
                    <a:spcPct val="0"/>
                  </a:spcAft>
                  <a:defRPr/>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0" name="TextBox 89"/>
              <p:cNvSpPr txBox="1">
                <a:spLocks noChangeArrowheads="1"/>
              </p:cNvSpPr>
              <p:nvPr/>
            </p:nvSpPr>
            <p:spPr bwMode="auto">
              <a:xfrm>
                <a:off x="138114" y="6299203"/>
                <a:ext cx="449738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fr-CH" altLang="ja-JP" sz="1200" b="1" smtClean="0">
                    <a:solidFill>
                      <a:srgbClr val="C00000"/>
                    </a:solidFill>
                  </a:rPr>
                  <a:t>Data Providers Brokered </a:t>
                </a:r>
                <a:r>
                  <a:rPr kumimoji="0" lang="fr-CH" altLang="ja-JP" sz="1200" smtClean="0">
                    <a:solidFill>
                      <a:srgbClr val="C00000"/>
                    </a:solidFill>
                  </a:rPr>
                  <a:t>(capacities, systems, networks, etc.)</a:t>
                </a:r>
                <a:endParaRPr kumimoji="0" lang="en-US" altLang="ja-JP" sz="1200" smtClean="0">
                  <a:solidFill>
                    <a:srgbClr val="C00000"/>
                  </a:solidFill>
                </a:endParaRPr>
              </a:p>
            </p:txBody>
          </p:sp>
          <p:sp>
            <p:nvSpPr>
              <p:cNvPr id="11297" name="CasellaDiTesto 153"/>
              <p:cNvSpPr txBox="1">
                <a:spLocks noChangeArrowheads="1"/>
              </p:cNvSpPr>
              <p:nvPr/>
            </p:nvSpPr>
            <p:spPr bwMode="auto">
              <a:xfrm>
                <a:off x="2175575" y="5741170"/>
                <a:ext cx="62388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 .</a:t>
                </a:r>
              </a:p>
            </p:txBody>
          </p:sp>
          <p:pic>
            <p:nvPicPr>
              <p:cNvPr id="11" name="Immagine 10"/>
              <p:cNvPicPr>
                <a:picLocks noChangeAspect="1"/>
              </p:cNvPicPr>
              <p:nvPr/>
            </p:nvPicPr>
            <p:blipFill>
              <a:blip r:embed="rId3"/>
              <a:stretch>
                <a:fillRect/>
              </a:stretch>
            </p:blipFill>
            <p:spPr>
              <a:xfrm>
                <a:off x="275128" y="1060254"/>
                <a:ext cx="864194" cy="483063"/>
              </a:xfrm>
              <a:prstGeom prst="rect">
                <a:avLst/>
              </a:prstGeom>
            </p:spPr>
          </p:pic>
          <p:pic>
            <p:nvPicPr>
              <p:cNvPr id="12" name="Immagine 11"/>
              <p:cNvPicPr>
                <a:picLocks noChangeAspect="1"/>
              </p:cNvPicPr>
              <p:nvPr/>
            </p:nvPicPr>
            <p:blipFill>
              <a:blip r:embed="rId4"/>
              <a:stretch>
                <a:fillRect/>
              </a:stretch>
            </p:blipFill>
            <p:spPr>
              <a:xfrm>
                <a:off x="1265568" y="988493"/>
                <a:ext cx="1389073" cy="586215"/>
              </a:xfrm>
              <a:prstGeom prst="rect">
                <a:avLst/>
              </a:prstGeom>
            </p:spPr>
          </p:pic>
          <p:pic>
            <p:nvPicPr>
              <p:cNvPr id="13" name="Immagine 12"/>
              <p:cNvPicPr>
                <a:picLocks noChangeAspect="1"/>
              </p:cNvPicPr>
              <p:nvPr/>
            </p:nvPicPr>
            <p:blipFill>
              <a:blip r:embed="rId5"/>
              <a:stretch>
                <a:fillRect/>
              </a:stretch>
            </p:blipFill>
            <p:spPr>
              <a:xfrm>
                <a:off x="4006399" y="3527338"/>
                <a:ext cx="726495" cy="533377"/>
              </a:xfrm>
              <a:prstGeom prst="rect">
                <a:avLst/>
              </a:prstGeom>
            </p:spPr>
          </p:pic>
          <p:pic>
            <p:nvPicPr>
              <p:cNvPr id="14" name="Immagine 13"/>
              <p:cNvPicPr>
                <a:picLocks noChangeAspect="1"/>
              </p:cNvPicPr>
              <p:nvPr/>
            </p:nvPicPr>
            <p:blipFill>
              <a:blip r:embed="rId6"/>
              <a:stretch>
                <a:fillRect/>
              </a:stretch>
            </p:blipFill>
            <p:spPr>
              <a:xfrm>
                <a:off x="383314" y="1838333"/>
                <a:ext cx="720724" cy="481812"/>
              </a:xfrm>
              <a:prstGeom prst="rect">
                <a:avLst/>
              </a:prstGeom>
            </p:spPr>
          </p:pic>
          <p:pic>
            <p:nvPicPr>
              <p:cNvPr id="15" name="Immagine 14"/>
              <p:cNvPicPr>
                <a:picLocks noChangeAspect="1"/>
              </p:cNvPicPr>
              <p:nvPr/>
            </p:nvPicPr>
            <p:blipFill>
              <a:blip r:embed="rId7"/>
              <a:stretch>
                <a:fillRect/>
              </a:stretch>
            </p:blipFill>
            <p:spPr>
              <a:xfrm>
                <a:off x="1431925" y="1807353"/>
                <a:ext cx="786214" cy="502662"/>
              </a:xfrm>
              <a:prstGeom prst="rect">
                <a:avLst/>
              </a:prstGeom>
            </p:spPr>
          </p:pic>
          <p:pic>
            <p:nvPicPr>
              <p:cNvPr id="16" name="Immagine 15"/>
              <p:cNvPicPr>
                <a:picLocks noChangeAspect="1"/>
              </p:cNvPicPr>
              <p:nvPr/>
            </p:nvPicPr>
            <p:blipFill>
              <a:blip r:embed="rId8"/>
              <a:stretch>
                <a:fillRect/>
              </a:stretch>
            </p:blipFill>
            <p:spPr>
              <a:xfrm>
                <a:off x="2391666" y="1876057"/>
                <a:ext cx="768010" cy="508070"/>
              </a:xfrm>
              <a:prstGeom prst="rect">
                <a:avLst/>
              </a:prstGeom>
            </p:spPr>
          </p:pic>
          <p:pic>
            <p:nvPicPr>
              <p:cNvPr id="17" name="Immagine 16"/>
              <p:cNvPicPr>
                <a:picLocks noChangeAspect="1"/>
              </p:cNvPicPr>
              <p:nvPr/>
            </p:nvPicPr>
            <p:blipFill>
              <a:blip r:embed="rId9"/>
              <a:stretch>
                <a:fillRect/>
              </a:stretch>
            </p:blipFill>
            <p:spPr>
              <a:xfrm>
                <a:off x="397002" y="2685608"/>
                <a:ext cx="1034923" cy="429513"/>
              </a:xfrm>
              <a:prstGeom prst="rect">
                <a:avLst/>
              </a:prstGeom>
            </p:spPr>
          </p:pic>
          <p:pic>
            <p:nvPicPr>
              <p:cNvPr id="18" name="Immagine 17"/>
              <p:cNvPicPr>
                <a:picLocks noChangeAspect="1"/>
              </p:cNvPicPr>
              <p:nvPr/>
            </p:nvPicPr>
            <p:blipFill>
              <a:blip r:embed="rId10"/>
              <a:stretch>
                <a:fillRect/>
              </a:stretch>
            </p:blipFill>
            <p:spPr>
              <a:xfrm>
                <a:off x="2775672" y="2749632"/>
                <a:ext cx="769831" cy="501490"/>
              </a:xfrm>
              <a:prstGeom prst="rect">
                <a:avLst/>
              </a:prstGeom>
            </p:spPr>
          </p:pic>
          <p:pic>
            <p:nvPicPr>
              <p:cNvPr id="19" name="Immagine 18"/>
              <p:cNvPicPr>
                <a:picLocks noChangeAspect="1"/>
              </p:cNvPicPr>
              <p:nvPr/>
            </p:nvPicPr>
            <p:blipFill>
              <a:blip r:embed="rId11"/>
              <a:stretch>
                <a:fillRect/>
              </a:stretch>
            </p:blipFill>
            <p:spPr>
              <a:xfrm>
                <a:off x="1650906" y="2720973"/>
                <a:ext cx="827529" cy="469903"/>
              </a:xfrm>
              <a:prstGeom prst="rect">
                <a:avLst/>
              </a:prstGeom>
            </p:spPr>
          </p:pic>
          <p:pic>
            <p:nvPicPr>
              <p:cNvPr id="20" name="Immagine 19"/>
              <p:cNvPicPr>
                <a:picLocks noChangeAspect="1"/>
              </p:cNvPicPr>
              <p:nvPr/>
            </p:nvPicPr>
            <p:blipFill>
              <a:blip r:embed="rId12"/>
              <a:stretch>
                <a:fillRect/>
              </a:stretch>
            </p:blipFill>
            <p:spPr>
              <a:xfrm>
                <a:off x="481218" y="3543888"/>
                <a:ext cx="950708" cy="539146"/>
              </a:xfrm>
              <a:prstGeom prst="rect">
                <a:avLst/>
              </a:prstGeom>
            </p:spPr>
          </p:pic>
          <p:pic>
            <p:nvPicPr>
              <p:cNvPr id="21" name="Immagine 20"/>
              <p:cNvPicPr>
                <a:picLocks noChangeAspect="1"/>
              </p:cNvPicPr>
              <p:nvPr/>
            </p:nvPicPr>
            <p:blipFill>
              <a:blip r:embed="rId13"/>
              <a:stretch>
                <a:fillRect/>
              </a:stretch>
            </p:blipFill>
            <p:spPr>
              <a:xfrm>
                <a:off x="1691712" y="3539469"/>
                <a:ext cx="892861" cy="654175"/>
              </a:xfrm>
              <a:prstGeom prst="rect">
                <a:avLst/>
              </a:prstGeom>
            </p:spPr>
          </p:pic>
          <p:pic>
            <p:nvPicPr>
              <p:cNvPr id="22" name="Immagine 21"/>
              <p:cNvPicPr>
                <a:picLocks noChangeAspect="1"/>
              </p:cNvPicPr>
              <p:nvPr/>
            </p:nvPicPr>
            <p:blipFill>
              <a:blip r:embed="rId14"/>
              <a:stretch>
                <a:fillRect/>
              </a:stretch>
            </p:blipFill>
            <p:spPr>
              <a:xfrm>
                <a:off x="3915230" y="4402187"/>
                <a:ext cx="734330" cy="453186"/>
              </a:xfrm>
              <a:prstGeom prst="rect">
                <a:avLst/>
              </a:prstGeom>
            </p:spPr>
          </p:pic>
          <p:pic>
            <p:nvPicPr>
              <p:cNvPr id="23" name="Immagine 22"/>
              <p:cNvPicPr>
                <a:picLocks noChangeAspect="1"/>
              </p:cNvPicPr>
              <p:nvPr/>
            </p:nvPicPr>
            <p:blipFill>
              <a:blip r:embed="rId15"/>
              <a:stretch>
                <a:fillRect/>
              </a:stretch>
            </p:blipFill>
            <p:spPr>
              <a:xfrm>
                <a:off x="364308" y="4308127"/>
                <a:ext cx="901260" cy="482175"/>
              </a:xfrm>
              <a:prstGeom prst="rect">
                <a:avLst/>
              </a:prstGeom>
            </p:spPr>
          </p:pic>
          <p:pic>
            <p:nvPicPr>
              <p:cNvPr id="24" name="Immagine 23"/>
              <p:cNvPicPr>
                <a:picLocks noChangeAspect="1"/>
              </p:cNvPicPr>
              <p:nvPr/>
            </p:nvPicPr>
            <p:blipFill>
              <a:blip r:embed="rId16"/>
              <a:stretch>
                <a:fillRect/>
              </a:stretch>
            </p:blipFill>
            <p:spPr>
              <a:xfrm>
                <a:off x="1687806" y="4353262"/>
                <a:ext cx="838101" cy="508847"/>
              </a:xfrm>
              <a:prstGeom prst="rect">
                <a:avLst/>
              </a:prstGeom>
            </p:spPr>
          </p:pic>
          <p:pic>
            <p:nvPicPr>
              <p:cNvPr id="25" name="Immagine 24"/>
              <p:cNvPicPr>
                <a:picLocks noChangeAspect="1"/>
              </p:cNvPicPr>
              <p:nvPr/>
            </p:nvPicPr>
            <p:blipFill>
              <a:blip r:embed="rId17"/>
              <a:stretch>
                <a:fillRect/>
              </a:stretch>
            </p:blipFill>
            <p:spPr>
              <a:xfrm>
                <a:off x="2795679" y="3576476"/>
                <a:ext cx="1234788" cy="530573"/>
              </a:xfrm>
              <a:prstGeom prst="rect">
                <a:avLst/>
              </a:prstGeom>
            </p:spPr>
          </p:pic>
          <p:pic>
            <p:nvPicPr>
              <p:cNvPr id="26" name="Immagine 25"/>
              <p:cNvPicPr>
                <a:picLocks noChangeAspect="1"/>
              </p:cNvPicPr>
              <p:nvPr/>
            </p:nvPicPr>
            <p:blipFill>
              <a:blip r:embed="rId18"/>
              <a:stretch>
                <a:fillRect/>
              </a:stretch>
            </p:blipFill>
            <p:spPr>
              <a:xfrm>
                <a:off x="2808005" y="1082235"/>
                <a:ext cx="899211" cy="544138"/>
              </a:xfrm>
              <a:prstGeom prst="rect">
                <a:avLst/>
              </a:prstGeom>
            </p:spPr>
          </p:pic>
          <p:pic>
            <p:nvPicPr>
              <p:cNvPr id="27" name="Immagine 26"/>
              <p:cNvPicPr>
                <a:picLocks noChangeAspect="1"/>
              </p:cNvPicPr>
              <p:nvPr/>
            </p:nvPicPr>
            <p:blipFill>
              <a:blip r:embed="rId19"/>
              <a:stretch>
                <a:fillRect/>
              </a:stretch>
            </p:blipFill>
            <p:spPr>
              <a:xfrm>
                <a:off x="1501621" y="5245151"/>
                <a:ext cx="779054" cy="492871"/>
              </a:xfrm>
              <a:prstGeom prst="rect">
                <a:avLst/>
              </a:prstGeom>
            </p:spPr>
          </p:pic>
          <p:pic>
            <p:nvPicPr>
              <p:cNvPr id="134" name="Immagine 13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3699343" y="5322467"/>
                <a:ext cx="898099" cy="473272"/>
              </a:xfrm>
              <a:prstGeom prst="rect">
                <a:avLst/>
              </a:prstGeom>
            </p:spPr>
          </p:pic>
          <p:pic>
            <p:nvPicPr>
              <p:cNvPr id="30" name="Immagine 29"/>
              <p:cNvPicPr>
                <a:picLocks noChangeAspect="1"/>
              </p:cNvPicPr>
              <p:nvPr/>
            </p:nvPicPr>
            <p:blipFill>
              <a:blip r:embed="rId21"/>
              <a:stretch>
                <a:fillRect/>
              </a:stretch>
            </p:blipFill>
            <p:spPr>
              <a:xfrm>
                <a:off x="2606606" y="5300351"/>
                <a:ext cx="896190" cy="530398"/>
              </a:xfrm>
              <a:prstGeom prst="rect">
                <a:avLst/>
              </a:prstGeom>
            </p:spPr>
          </p:pic>
          <p:pic>
            <p:nvPicPr>
              <p:cNvPr id="9" name="Immagine 8"/>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33800" y="5590762"/>
                <a:ext cx="229315" cy="229315"/>
              </a:xfrm>
              <a:prstGeom prst="rect">
                <a:avLst/>
              </a:prstGeom>
            </p:spPr>
          </p:pic>
          <p:pic>
            <p:nvPicPr>
              <p:cNvPr id="33" name="Immagine 32"/>
              <p:cNvPicPr>
                <a:picLocks noChangeAspect="1"/>
              </p:cNvPicPr>
              <p:nvPr/>
            </p:nvPicPr>
            <p:blipFill>
              <a:blip r:embed="rId23"/>
              <a:stretch>
                <a:fillRect/>
              </a:stretch>
            </p:blipFill>
            <p:spPr>
              <a:xfrm>
                <a:off x="3729271" y="2696072"/>
                <a:ext cx="990030" cy="588518"/>
              </a:xfrm>
              <a:prstGeom prst="rect">
                <a:avLst/>
              </a:prstGeom>
            </p:spPr>
          </p:pic>
          <p:pic>
            <p:nvPicPr>
              <p:cNvPr id="34" name="Immagine 33"/>
              <p:cNvPicPr>
                <a:picLocks noChangeAspect="1"/>
              </p:cNvPicPr>
              <p:nvPr/>
            </p:nvPicPr>
            <p:blipFill>
              <a:blip r:embed="rId24"/>
              <a:stretch>
                <a:fillRect/>
              </a:stretch>
            </p:blipFill>
            <p:spPr>
              <a:xfrm>
                <a:off x="2742939" y="4364303"/>
                <a:ext cx="826098" cy="491070"/>
              </a:xfrm>
              <a:prstGeom prst="rect">
                <a:avLst/>
              </a:prstGeom>
            </p:spPr>
          </p:pic>
          <p:pic>
            <p:nvPicPr>
              <p:cNvPr id="36" name="Immagine 35"/>
              <p:cNvPicPr>
                <a:picLocks noChangeAspect="1"/>
              </p:cNvPicPr>
              <p:nvPr/>
            </p:nvPicPr>
            <p:blipFill>
              <a:blip r:embed="rId25"/>
              <a:stretch>
                <a:fillRect/>
              </a:stretch>
            </p:blipFill>
            <p:spPr>
              <a:xfrm>
                <a:off x="3414254" y="1777480"/>
                <a:ext cx="955426" cy="636951"/>
              </a:xfrm>
              <a:prstGeom prst="rect">
                <a:avLst/>
              </a:prstGeom>
            </p:spPr>
          </p:pic>
          <p:pic>
            <p:nvPicPr>
              <p:cNvPr id="40" name="Immagine 39"/>
              <p:cNvPicPr>
                <a:picLocks noChangeAspect="1"/>
              </p:cNvPicPr>
              <p:nvPr/>
            </p:nvPicPr>
            <p:blipFill>
              <a:blip r:embed="rId26"/>
              <a:stretch>
                <a:fillRect/>
              </a:stretch>
            </p:blipFill>
            <p:spPr>
              <a:xfrm>
                <a:off x="270661" y="5218470"/>
                <a:ext cx="1043385" cy="566712"/>
              </a:xfrm>
              <a:prstGeom prst="rect">
                <a:avLst/>
              </a:prstGeom>
            </p:spPr>
          </p:pic>
          <p:pic>
            <p:nvPicPr>
              <p:cNvPr id="43" name="Immagine 42"/>
              <p:cNvPicPr>
                <a:picLocks noChangeAspect="1"/>
              </p:cNvPicPr>
              <p:nvPr/>
            </p:nvPicPr>
            <p:blipFill>
              <a:blip r:embed="rId27"/>
              <a:stretch>
                <a:fillRect/>
              </a:stretch>
            </p:blipFill>
            <p:spPr>
              <a:xfrm>
                <a:off x="3767810" y="982227"/>
                <a:ext cx="1012206" cy="621248"/>
              </a:xfrm>
              <a:prstGeom prst="rect">
                <a:avLst/>
              </a:prstGeom>
            </p:spPr>
          </p:pic>
          <p:pic>
            <p:nvPicPr>
              <p:cNvPr id="8" name="Immagine 7"/>
              <p:cNvPicPr>
                <a:picLocks noChangeAspect="1"/>
              </p:cNvPicPr>
              <p:nvPr/>
            </p:nvPicPr>
            <p:blipFill>
              <a:blip r:embed="rId28"/>
              <a:stretch>
                <a:fillRect/>
              </a:stretch>
            </p:blipFill>
            <p:spPr>
              <a:xfrm>
                <a:off x="4086768" y="5569486"/>
                <a:ext cx="683690" cy="230222"/>
              </a:xfrm>
              <a:prstGeom prst="roundRect">
                <a:avLst>
                  <a:gd name="adj" fmla="val 16667"/>
                </a:avLst>
              </a:prstGeom>
              <a:ln>
                <a:noFill/>
              </a:ln>
              <a:effectLst>
                <a:outerShdw blurRad="152400" dist="12000" dir="900000" sy="98000" kx="110000" ky="200000" algn="tl" rotWithShape="0">
                  <a:srgbClr val="000000">
                    <a:alpha val="30000"/>
                  </a:srgbClr>
                </a:outerShdw>
              </a:effectLst>
              <a:sp3d contourW="6350" prstMaterial="matte">
                <a:contourClr>
                  <a:srgbClr val="969696"/>
                </a:contourClr>
              </a:sp3d>
            </p:spPr>
          </p:pic>
        </p:grpSp>
        <p:grpSp>
          <p:nvGrpSpPr>
            <p:cNvPr id="28" name="Gruppo 27"/>
            <p:cNvGrpSpPr/>
            <p:nvPr/>
          </p:nvGrpSpPr>
          <p:grpSpPr>
            <a:xfrm>
              <a:off x="919617" y="5647697"/>
              <a:ext cx="934884" cy="560724"/>
              <a:chOff x="-1317994" y="5453562"/>
              <a:chExt cx="934884" cy="560724"/>
            </a:xfrm>
          </p:grpSpPr>
          <p:pic>
            <p:nvPicPr>
              <p:cNvPr id="81" name="Immagine 80"/>
              <p:cNvPicPr>
                <a:picLocks noChangeAspect="1"/>
              </p:cNvPicPr>
              <p:nvPr/>
            </p:nvPicPr>
            <p:blipFill>
              <a:blip r:embed="rId23"/>
              <a:stretch>
                <a:fillRect/>
              </a:stretch>
            </p:blipFill>
            <p:spPr>
              <a:xfrm>
                <a:off x="-1317994" y="5453562"/>
                <a:ext cx="914172" cy="560724"/>
              </a:xfrm>
              <a:prstGeom prst="rect">
                <a:avLst/>
              </a:prstGeom>
            </p:spPr>
          </p:pic>
          <p:pic>
            <p:nvPicPr>
              <p:cNvPr id="80" name="Picture 5" descr="medina_-new4"/>
              <p:cNvPicPr>
                <a:picLocks noChangeAspect="1" noChangeArrowheads="1"/>
              </p:cNvPicPr>
              <p:nvPr/>
            </p:nvPicPr>
            <p:blipFill>
              <a:blip r:embed="rId29" cstate="print">
                <a:extLst>
                  <a:ext uri="{28A0092B-C50C-407E-A947-70E740481C1C}">
                    <a14:useLocalDpi xmlns:a14="http://schemas.microsoft.com/office/drawing/2010/main" val="0"/>
                  </a:ext>
                </a:extLst>
              </a:blip>
              <a:srcRect b="20219"/>
              <a:stretch>
                <a:fillRect/>
              </a:stretch>
            </p:blipFill>
            <p:spPr bwMode="auto">
              <a:xfrm>
                <a:off x="-1010736" y="5692292"/>
                <a:ext cx="627626" cy="286632"/>
              </a:xfrm>
              <a:prstGeom prst="rect">
                <a:avLst/>
              </a:prstGeom>
              <a:solidFill>
                <a:schemeClr val="accent6">
                  <a:lumMod val="20000"/>
                  <a:lumOff val="80000"/>
                </a:schemeClr>
              </a:solidFill>
              <a:ln>
                <a:noFill/>
              </a:ln>
            </p:spPr>
          </p:pic>
        </p:grpSp>
      </p:grpSp>
      <p:grpSp>
        <p:nvGrpSpPr>
          <p:cNvPr id="2" name="Gruppo 1"/>
          <p:cNvGrpSpPr/>
          <p:nvPr/>
        </p:nvGrpSpPr>
        <p:grpSpPr>
          <a:xfrm>
            <a:off x="4572000" y="4556125"/>
            <a:ext cx="3859213" cy="2053412"/>
            <a:chOff x="5175250" y="4556125"/>
            <a:chExt cx="3859213" cy="2053412"/>
          </a:xfrm>
          <a:scene3d>
            <a:camera prst="perspectiveHeroicExtremeLeftFacing"/>
            <a:lightRig rig="threePt" dir="t"/>
          </a:scene3d>
        </p:grpSpPr>
        <p:grpSp>
          <p:nvGrpSpPr>
            <p:cNvPr id="4" name="Gruppo 3"/>
            <p:cNvGrpSpPr/>
            <p:nvPr/>
          </p:nvGrpSpPr>
          <p:grpSpPr>
            <a:xfrm>
              <a:off x="5175250" y="4556125"/>
              <a:ext cx="3859213" cy="2053412"/>
              <a:chOff x="5175250" y="4556125"/>
              <a:chExt cx="3859213" cy="2053412"/>
            </a:xfrm>
          </p:grpSpPr>
          <p:sp>
            <p:nvSpPr>
              <p:cNvPr id="11267" name="Fumetto 1 151"/>
              <p:cNvSpPr>
                <a:spLocks noChangeArrowheads="1"/>
              </p:cNvSpPr>
              <p:nvPr/>
            </p:nvSpPr>
            <p:spPr bwMode="auto">
              <a:xfrm>
                <a:off x="5175250" y="4556125"/>
                <a:ext cx="3859213" cy="2038350"/>
              </a:xfrm>
              <a:prstGeom prst="wedgeRectCallout">
                <a:avLst>
                  <a:gd name="adj1" fmla="val -19398"/>
                  <a:gd name="adj2" fmla="val -87269"/>
                </a:avLst>
              </a:prstGeom>
              <a:solidFill>
                <a:srgbClr val="FFC000">
                  <a:alpha val="2196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endParaRPr kumimoji="0" lang="en-US" sz="2000" b="1" u="sng" smtClean="0">
                  <a:solidFill>
                    <a:srgbClr val="000000"/>
                  </a:solidFill>
                  <a:latin typeface="Tahoma" panose="020B0604030504040204" pitchFamily="34" charset="0"/>
                </a:endParaRPr>
              </a:p>
            </p:txBody>
          </p:sp>
          <p:sp>
            <p:nvSpPr>
              <p:cNvPr id="11278" name="TextBox 89"/>
              <p:cNvSpPr txBox="1">
                <a:spLocks noChangeArrowheads="1"/>
              </p:cNvSpPr>
              <p:nvPr/>
            </p:nvSpPr>
            <p:spPr bwMode="auto">
              <a:xfrm>
                <a:off x="5655472" y="6332538"/>
                <a:ext cx="2759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fr-CH" altLang="ja-JP" sz="1200" b="1" dirty="0" err="1" smtClean="0">
                    <a:solidFill>
                      <a:srgbClr val="002060"/>
                    </a:solidFill>
                  </a:rPr>
                  <a:t>Private</a:t>
                </a:r>
                <a:r>
                  <a:rPr kumimoji="0" lang="fr-CH" altLang="ja-JP" sz="1200" b="1" dirty="0" smtClean="0">
                    <a:solidFill>
                      <a:srgbClr val="002060"/>
                    </a:solidFill>
                  </a:rPr>
                  <a:t> </a:t>
                </a:r>
                <a:r>
                  <a:rPr kumimoji="0" lang="fr-CH" altLang="ja-JP" sz="1200" b="1" dirty="0" err="1" smtClean="0">
                    <a:solidFill>
                      <a:srgbClr val="002060"/>
                    </a:solidFill>
                  </a:rPr>
                  <a:t>sector</a:t>
                </a:r>
                <a:r>
                  <a:rPr kumimoji="0" lang="fr-CH" altLang="ja-JP" sz="1200" dirty="0" smtClean="0">
                    <a:solidFill>
                      <a:srgbClr val="002060"/>
                    </a:solidFill>
                  </a:rPr>
                  <a:t>(</a:t>
                </a:r>
                <a:r>
                  <a:rPr kumimoji="0" lang="fr-CH" altLang="ja-JP" sz="1200" dirty="0" err="1" smtClean="0">
                    <a:solidFill>
                      <a:srgbClr val="002060"/>
                    </a:solidFill>
                  </a:rPr>
                  <a:t>tested</a:t>
                </a:r>
                <a:r>
                  <a:rPr kumimoji="0" lang="fr-CH" altLang="ja-JP" sz="1200" dirty="0" smtClean="0">
                    <a:solidFill>
                      <a:srgbClr val="002060"/>
                    </a:solidFill>
                  </a:rPr>
                  <a:t> </a:t>
                </a:r>
                <a:r>
                  <a:rPr kumimoji="0" lang="fr-CH" altLang="ja-JP" sz="1200" dirty="0" err="1" smtClean="0">
                    <a:solidFill>
                      <a:srgbClr val="002060"/>
                    </a:solidFill>
                  </a:rPr>
                  <a:t>interoperability</a:t>
                </a:r>
                <a:r>
                  <a:rPr kumimoji="0" lang="fr-CH" altLang="ja-JP" sz="1200" dirty="0" smtClean="0">
                    <a:solidFill>
                      <a:srgbClr val="002060"/>
                    </a:solidFill>
                  </a:rPr>
                  <a:t>)</a:t>
                </a:r>
                <a:endParaRPr kumimoji="0" lang="en-US" altLang="ja-JP" sz="1200" dirty="0" smtClean="0">
                  <a:solidFill>
                    <a:srgbClr val="002060"/>
                  </a:solidFill>
                </a:endParaRPr>
              </a:p>
            </p:txBody>
          </p:sp>
          <p:grpSp>
            <p:nvGrpSpPr>
              <p:cNvPr id="11306" name="Gruppo 60"/>
              <p:cNvGrpSpPr>
                <a:grpSpLocks/>
              </p:cNvGrpSpPr>
              <p:nvPr/>
            </p:nvGrpSpPr>
            <p:grpSpPr bwMode="auto">
              <a:xfrm>
                <a:off x="7554865" y="4653312"/>
                <a:ext cx="1246187" cy="684213"/>
                <a:chOff x="6019800" y="4789643"/>
                <a:chExt cx="1246011" cy="684911"/>
              </a:xfrm>
            </p:grpSpPr>
            <p:pic>
              <p:nvPicPr>
                <p:cNvPr id="11326" name="Picture 100"/>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75211" y="5108440"/>
                  <a:ext cx="9906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7" name="Immagine 177"/>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flipH="1">
                  <a:off x="6019800" y="4789643"/>
                  <a:ext cx="1168489" cy="68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0" name="Immagine 179"/>
              <p:cNvPicPr>
                <a:picLocks noChangeAspect="1"/>
              </p:cNvPicPr>
              <p:nvPr/>
            </p:nvPicPr>
            <p:blipFill>
              <a:blip r:embed="rId31">
                <a:duotone>
                  <a:prstClr val="black"/>
                  <a:schemeClr val="accent3">
                    <a:tint val="45000"/>
                    <a:satMod val="400000"/>
                  </a:schemeClr>
                </a:duotone>
              </a:blip>
              <a:stretch>
                <a:fillRect/>
              </a:stretch>
            </p:blipFill>
            <p:spPr bwMode="auto">
              <a:xfrm flipH="1">
                <a:off x="5380186" y="5491661"/>
                <a:ext cx="1098550" cy="678170"/>
              </a:xfrm>
              <a:prstGeom prst="rect">
                <a:avLst/>
              </a:prstGeom>
            </p:spPr>
          </p:pic>
          <p:grpSp>
            <p:nvGrpSpPr>
              <p:cNvPr id="11308" name="Gruppo 61"/>
              <p:cNvGrpSpPr>
                <a:grpSpLocks/>
              </p:cNvGrpSpPr>
              <p:nvPr/>
            </p:nvGrpSpPr>
            <p:grpSpPr bwMode="auto">
              <a:xfrm>
                <a:off x="5286375" y="4664075"/>
                <a:ext cx="1266825" cy="704850"/>
                <a:chOff x="5286174" y="4663844"/>
                <a:chExt cx="1267026" cy="704659"/>
              </a:xfrm>
            </p:grpSpPr>
            <p:pic>
              <p:nvPicPr>
                <p:cNvPr id="11322" name="Picture 103"/>
                <p:cNvPicPr>
                  <a:picLocks noChangeAspect="1" noChangeArrowheads="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9794" y="4876800"/>
                  <a:ext cx="983406" cy="49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Immagine 180"/>
                <p:cNvPicPr>
                  <a:picLocks noChangeAspect="1"/>
                </p:cNvPicPr>
                <p:nvPr/>
              </p:nvPicPr>
              <p:blipFill>
                <a:blip r:embed="rId31">
                  <a:duotone>
                    <a:prstClr val="black"/>
                    <a:srgbClr val="FF0000">
                      <a:tint val="45000"/>
                      <a:satMod val="400000"/>
                    </a:srgbClr>
                  </a:duotone>
                </a:blip>
                <a:stretch>
                  <a:fillRect/>
                </a:stretch>
              </p:blipFill>
              <p:spPr>
                <a:xfrm flipH="1">
                  <a:off x="5286174" y="4663844"/>
                  <a:ext cx="1091767" cy="655979"/>
                </a:xfrm>
                <a:prstGeom prst="rect">
                  <a:avLst/>
                </a:prstGeom>
              </p:spPr>
            </p:pic>
          </p:grpSp>
          <p:pic>
            <p:nvPicPr>
              <p:cNvPr id="142" name="Immagine 141"/>
              <p:cNvPicPr>
                <a:picLocks noChangeAspect="1"/>
              </p:cNvPicPr>
              <p:nvPr/>
            </p:nvPicPr>
            <p:blipFill>
              <a:blip r:embed="rId31">
                <a:duotone>
                  <a:prstClr val="black"/>
                  <a:schemeClr val="accent3">
                    <a:tint val="45000"/>
                    <a:satMod val="400000"/>
                  </a:schemeClr>
                </a:duotone>
              </a:blip>
              <a:stretch>
                <a:fillRect/>
              </a:stretch>
            </p:blipFill>
            <p:spPr bwMode="auto">
              <a:xfrm flipH="1">
                <a:off x="7792649" y="5473111"/>
                <a:ext cx="1098550" cy="678170"/>
              </a:xfrm>
              <a:prstGeom prst="rect">
                <a:avLst/>
              </a:prstGeom>
            </p:spPr>
          </p:pic>
          <p:grpSp>
            <p:nvGrpSpPr>
              <p:cNvPr id="38" name="Gruppo 37"/>
              <p:cNvGrpSpPr/>
              <p:nvPr/>
            </p:nvGrpSpPr>
            <p:grpSpPr>
              <a:xfrm>
                <a:off x="6418097" y="4630101"/>
                <a:ext cx="1092200" cy="661671"/>
                <a:chOff x="7815263" y="4671288"/>
                <a:chExt cx="1092200" cy="661671"/>
              </a:xfrm>
            </p:grpSpPr>
            <p:pic>
              <p:nvPicPr>
                <p:cNvPr id="11312" name="Immagine 190"/>
                <p:cNvPicPr>
                  <a:picLocks noChangeAspect="1"/>
                </p:cNvPicPr>
                <p:nvPr/>
              </p:nvPicPr>
              <p:blipFill>
                <a:blip r:embed="rId33">
                  <a:grayscl/>
                  <a:biLevel thresh="50000"/>
                  <a:extLst>
                    <a:ext uri="{28A0092B-C50C-407E-A947-70E740481C1C}">
                      <a14:useLocalDpi xmlns:a14="http://schemas.microsoft.com/office/drawing/2010/main" val="0"/>
                    </a:ext>
                  </a:extLst>
                </a:blip>
                <a:srcRect/>
                <a:stretch>
                  <a:fillRect/>
                </a:stretch>
              </p:blipFill>
              <p:spPr bwMode="auto">
                <a:xfrm>
                  <a:off x="7815263" y="4671288"/>
                  <a:ext cx="10922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magine 36"/>
                <p:cNvPicPr>
                  <a:picLocks noChangeAspect="1"/>
                </p:cNvPicPr>
                <p:nvPr/>
              </p:nvPicPr>
              <p:blipFill>
                <a:blip r:embed="rId3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76161" y="4969164"/>
                  <a:ext cx="687903" cy="363795"/>
                </a:xfrm>
                <a:prstGeom prst="rect">
                  <a:avLst/>
                </a:prstGeom>
              </p:spPr>
            </p:pic>
          </p:grpSp>
          <p:pic>
            <p:nvPicPr>
              <p:cNvPr id="41" name="Immagine 40"/>
              <p:cNvPicPr>
                <a:picLocks noChangeAspect="1"/>
              </p:cNvPicPr>
              <p:nvPr/>
            </p:nvPicPr>
            <p:blipFill>
              <a:blip r:embed="rId35">
                <a:clrChange>
                  <a:clrFrom>
                    <a:srgbClr val="FFFFFF"/>
                  </a:clrFrom>
                  <a:clrTo>
                    <a:srgbClr val="FFFFFF">
                      <a:alpha val="0"/>
                    </a:srgbClr>
                  </a:clrTo>
                </a:clrChange>
              </a:blip>
              <a:stretch>
                <a:fillRect/>
              </a:stretch>
            </p:blipFill>
            <p:spPr>
              <a:xfrm>
                <a:off x="5621666" y="5692292"/>
                <a:ext cx="815646" cy="581209"/>
              </a:xfrm>
              <a:prstGeom prst="rect">
                <a:avLst/>
              </a:prstGeom>
            </p:spPr>
          </p:pic>
          <p:sp>
            <p:nvSpPr>
              <p:cNvPr id="152" name="CasellaDiTesto 153"/>
              <p:cNvSpPr txBox="1">
                <a:spLocks noChangeArrowheads="1"/>
              </p:cNvSpPr>
              <p:nvPr/>
            </p:nvSpPr>
            <p:spPr bwMode="auto">
              <a:xfrm>
                <a:off x="8215883" y="5596832"/>
                <a:ext cx="623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defRPr/>
                </a:pPr>
                <a:r>
                  <a:rPr kumimoji="0" lang="en-US" sz="2800" dirty="0" smtClean="0">
                    <a:solidFill>
                      <a:srgbClr val="000000"/>
                    </a:solidFill>
                    <a:latin typeface="Tahoma" panose="020B0604030504040204" pitchFamily="34" charset="0"/>
                  </a:rPr>
                  <a:t>.. .</a:t>
                </a:r>
              </a:p>
            </p:txBody>
          </p:sp>
        </p:grpSp>
        <p:pic>
          <p:nvPicPr>
            <p:cNvPr id="71" name="Immagine 70"/>
            <p:cNvPicPr>
              <a:picLocks noChangeAspect="1"/>
            </p:cNvPicPr>
            <p:nvPr/>
          </p:nvPicPr>
          <p:blipFill>
            <a:blip r:embed="rId31">
              <a:duotone>
                <a:prstClr val="black"/>
                <a:srgbClr val="FF66FF">
                  <a:tint val="45000"/>
                  <a:satMod val="400000"/>
                </a:srgbClr>
              </a:duotone>
            </a:blip>
            <a:stretch>
              <a:fillRect/>
            </a:stretch>
          </p:blipFill>
          <p:spPr bwMode="auto">
            <a:xfrm flipH="1">
              <a:off x="6422072" y="5584513"/>
              <a:ext cx="1092200" cy="655673"/>
            </a:xfrm>
            <a:prstGeom prst="rect">
              <a:avLst/>
            </a:prstGeom>
          </p:spPr>
        </p:pic>
        <p:pic>
          <p:nvPicPr>
            <p:cNvPr id="72" name="Immagine 71"/>
            <p:cNvPicPr>
              <a:picLocks noChangeAspect="1"/>
            </p:cNvPicPr>
            <p:nvPr/>
          </p:nvPicPr>
          <p:blipFill>
            <a:blip r:embed="rId36">
              <a:clrChange>
                <a:clrFrom>
                  <a:srgbClr val="FBF9E4"/>
                </a:clrFrom>
                <a:clrTo>
                  <a:srgbClr val="FBF9E4">
                    <a:alpha val="0"/>
                  </a:srgbClr>
                </a:clrTo>
              </a:clrChange>
            </a:blip>
            <a:stretch>
              <a:fillRect/>
            </a:stretch>
          </p:blipFill>
          <p:spPr>
            <a:xfrm>
              <a:off x="6725175" y="5982256"/>
              <a:ext cx="1397246" cy="244061"/>
            </a:xfrm>
            <a:prstGeom prst="rect">
              <a:avLst/>
            </a:prstGeom>
          </p:spPr>
        </p:pic>
      </p:grpSp>
      <p:grpSp>
        <p:nvGrpSpPr>
          <p:cNvPr id="11268" name="Group 80"/>
          <p:cNvGrpSpPr>
            <a:grpSpLocks/>
          </p:cNvGrpSpPr>
          <p:nvPr/>
        </p:nvGrpSpPr>
        <p:grpSpPr bwMode="auto">
          <a:xfrm>
            <a:off x="6858000" y="1001713"/>
            <a:ext cx="1676400" cy="1793875"/>
            <a:chOff x="5405" y="6"/>
            <a:chExt cx="1597" cy="1681"/>
          </a:xfrm>
        </p:grpSpPr>
        <p:pic>
          <p:nvPicPr>
            <p:cNvPr id="11282" name="Picture 68" descr="GEOSS_Portal_Website_link2"/>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405" y="6"/>
              <a:ext cx="1597" cy="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3" name="Line 69"/>
            <p:cNvSpPr>
              <a:spLocks noChangeShapeType="1"/>
            </p:cNvSpPr>
            <p:nvPr/>
          </p:nvSpPr>
          <p:spPr bwMode="auto">
            <a:xfrm flipH="1">
              <a:off x="5431" y="71"/>
              <a:ext cx="917" cy="3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4" name="Line 70"/>
            <p:cNvSpPr>
              <a:spLocks noChangeShapeType="1"/>
            </p:cNvSpPr>
            <p:nvPr/>
          </p:nvSpPr>
          <p:spPr bwMode="auto">
            <a:xfrm flipH="1">
              <a:off x="6418" y="205"/>
              <a:ext cx="71" cy="14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5" name="Line 71"/>
            <p:cNvSpPr>
              <a:spLocks noChangeShapeType="1"/>
            </p:cNvSpPr>
            <p:nvPr/>
          </p:nvSpPr>
          <p:spPr bwMode="auto">
            <a:xfrm flipH="1">
              <a:off x="5944" y="148"/>
              <a:ext cx="409" cy="4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6" name="Freeform 72"/>
            <p:cNvSpPr>
              <a:spLocks/>
            </p:cNvSpPr>
            <p:nvPr/>
          </p:nvSpPr>
          <p:spPr bwMode="auto">
            <a:xfrm>
              <a:off x="6138" y="157"/>
              <a:ext cx="338" cy="377"/>
            </a:xfrm>
            <a:custGeom>
              <a:avLst/>
              <a:gdLst>
                <a:gd name="T0" fmla="*/ 0 w 276"/>
                <a:gd name="T1" fmla="*/ 0 h 315"/>
                <a:gd name="T2" fmla="*/ 0 w 276"/>
                <a:gd name="T3" fmla="*/ 2147483646 h 315"/>
                <a:gd name="T4" fmla="*/ 2147483646 w 276"/>
                <a:gd name="T5" fmla="*/ 2147483646 h 315"/>
                <a:gd name="T6" fmla="*/ 2147483646 w 276"/>
                <a:gd name="T7" fmla="*/ 2147483646 h 315"/>
                <a:gd name="T8" fmla="*/ 0 w 276"/>
                <a:gd name="T9" fmla="*/ 0 h 315"/>
                <a:gd name="T10" fmla="*/ 0 60000 65536"/>
                <a:gd name="T11" fmla="*/ 0 60000 65536"/>
                <a:gd name="T12" fmla="*/ 0 60000 65536"/>
                <a:gd name="T13" fmla="*/ 0 60000 65536"/>
                <a:gd name="T14" fmla="*/ 0 60000 65536"/>
                <a:gd name="T15" fmla="*/ 0 w 276"/>
                <a:gd name="T16" fmla="*/ 0 h 315"/>
                <a:gd name="T17" fmla="*/ 276 w 276"/>
                <a:gd name="T18" fmla="*/ 315 h 315"/>
              </a:gdLst>
              <a:ahLst/>
              <a:cxnLst>
                <a:cxn ang="T10">
                  <a:pos x="T0" y="T1"/>
                </a:cxn>
                <a:cxn ang="T11">
                  <a:pos x="T2" y="T3"/>
                </a:cxn>
                <a:cxn ang="T12">
                  <a:pos x="T4" y="T5"/>
                </a:cxn>
                <a:cxn ang="T13">
                  <a:pos x="T6" y="T7"/>
                </a:cxn>
                <a:cxn ang="T14">
                  <a:pos x="T8" y="T9"/>
                </a:cxn>
              </a:cxnLst>
              <a:rect l="T15" t="T16" r="T17" b="T18"/>
              <a:pathLst>
                <a:path w="276" h="315">
                  <a:moveTo>
                    <a:pt x="0" y="0"/>
                  </a:moveTo>
                  <a:lnTo>
                    <a:pt x="0" y="204"/>
                  </a:lnTo>
                  <a:lnTo>
                    <a:pt x="276" y="315"/>
                  </a:lnTo>
                  <a:lnTo>
                    <a:pt x="274" y="103"/>
                  </a:lnTo>
                  <a:lnTo>
                    <a:pt x="0" y="0"/>
                  </a:lnTo>
                  <a:close/>
                </a:path>
              </a:pathLst>
            </a:custGeom>
            <a:solidFill>
              <a:schemeClr val="accent1">
                <a:alpha val="36862"/>
              </a:schemeClr>
            </a:solidFill>
            <a:ln w="9525">
              <a:solidFill>
                <a:schemeClr val="tx1"/>
              </a:solidFill>
              <a:round/>
              <a:headEnd/>
              <a:tailEnd/>
            </a:ln>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sp>
          <p:nvSpPr>
            <p:cNvPr id="11287" name="Line 73"/>
            <p:cNvSpPr>
              <a:spLocks noChangeShapeType="1"/>
            </p:cNvSpPr>
            <p:nvPr/>
          </p:nvSpPr>
          <p:spPr bwMode="auto">
            <a:xfrm flipH="1">
              <a:off x="6405" y="133"/>
              <a:ext cx="84" cy="6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000" b="1" u="sng">
                <a:solidFill>
                  <a:srgbClr val="000000"/>
                </a:solidFill>
                <a:latin typeface="Tahoma" panose="020B0604030504040204" pitchFamily="34" charset="0"/>
                <a:ea typeface="MS PGothic" panose="020B0600070205080204" pitchFamily="34" charset="-128"/>
              </a:endParaRPr>
            </a:p>
          </p:txBody>
        </p:sp>
      </p:grpSp>
      <p:sp>
        <p:nvSpPr>
          <p:cNvPr id="11269" name="Text Box 72"/>
          <p:cNvSpPr txBox="1">
            <a:spLocks noChangeArrowheads="1"/>
          </p:cNvSpPr>
          <p:nvPr/>
        </p:nvSpPr>
        <p:spPr bwMode="auto">
          <a:xfrm>
            <a:off x="7996238" y="636588"/>
            <a:ext cx="1354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smtClean="0">
                <a:solidFill>
                  <a:srgbClr val="C00000"/>
                </a:solidFill>
              </a:rPr>
              <a:t>GEO</a:t>
            </a:r>
            <a:r>
              <a:rPr kumimoji="0" lang="fr-CH" altLang="ja-JP" sz="1200" smtClean="0">
                <a:solidFill>
                  <a:srgbClr val="000000"/>
                </a:solidFill>
              </a:rPr>
              <a:t>             </a:t>
            </a:r>
            <a:r>
              <a:rPr kumimoji="0" lang="fr-CH" altLang="ja-JP" sz="1200" i="1" smtClean="0">
                <a:solidFill>
                  <a:srgbClr val="C00000"/>
                </a:solidFill>
              </a:rPr>
              <a:t>Home Page</a:t>
            </a:r>
          </a:p>
          <a:p>
            <a:pPr fontAlgn="base">
              <a:spcBef>
                <a:spcPct val="0"/>
              </a:spcBef>
              <a:spcAft>
                <a:spcPct val="0"/>
              </a:spcAft>
              <a:buFontTx/>
              <a:buNone/>
            </a:pPr>
            <a:endParaRPr kumimoji="0" lang="fr-CH" altLang="ja-JP" sz="1200" i="1" smtClean="0">
              <a:solidFill>
                <a:srgbClr val="C00000"/>
              </a:solidFill>
            </a:endParaRPr>
          </a:p>
          <a:p>
            <a:pPr fontAlgn="base">
              <a:spcBef>
                <a:spcPct val="0"/>
              </a:spcBef>
              <a:spcAft>
                <a:spcPct val="0"/>
              </a:spcAft>
              <a:buFontTx/>
              <a:buNone/>
            </a:pPr>
            <a:endParaRPr kumimoji="0" lang="en-US" altLang="ja-JP" sz="1800" smtClean="0">
              <a:solidFill>
                <a:srgbClr val="000000"/>
              </a:solidFill>
            </a:endParaRPr>
          </a:p>
        </p:txBody>
      </p:sp>
      <p:sp>
        <p:nvSpPr>
          <p:cNvPr id="11271" name="Text Box 72"/>
          <p:cNvSpPr txBox="1">
            <a:spLocks noChangeArrowheads="1"/>
          </p:cNvSpPr>
          <p:nvPr/>
        </p:nvSpPr>
        <p:spPr bwMode="auto">
          <a:xfrm>
            <a:off x="7964488" y="1849438"/>
            <a:ext cx="14779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smtClean="0">
                <a:solidFill>
                  <a:srgbClr val="C00000"/>
                </a:solidFill>
              </a:rPr>
              <a:t>GEOSS</a:t>
            </a:r>
            <a:r>
              <a:rPr kumimoji="0" lang="fr-CH" altLang="ja-JP" sz="1200" dirty="0" smtClean="0">
                <a:solidFill>
                  <a:srgbClr val="000000"/>
                </a:solidFill>
              </a:rPr>
              <a:t>             </a:t>
            </a:r>
            <a:r>
              <a:rPr kumimoji="0" lang="fr-CH" altLang="ja-JP" sz="1200" i="1" dirty="0" smtClean="0">
                <a:solidFill>
                  <a:srgbClr val="C00000"/>
                </a:solidFill>
              </a:rPr>
              <a:t>Portal</a:t>
            </a:r>
          </a:p>
          <a:p>
            <a:pPr fontAlgn="base">
              <a:spcBef>
                <a:spcPct val="0"/>
              </a:spcBef>
              <a:spcAft>
                <a:spcPct val="0"/>
              </a:spcAft>
              <a:buFontTx/>
              <a:buNone/>
            </a:pPr>
            <a:endParaRPr kumimoji="0" lang="fr-CH" altLang="ja-JP" sz="1200" i="1" dirty="0" smtClean="0">
              <a:solidFill>
                <a:srgbClr val="C00000"/>
              </a:solidFill>
            </a:endParaRPr>
          </a:p>
          <a:p>
            <a:pPr fontAlgn="base">
              <a:spcBef>
                <a:spcPct val="0"/>
              </a:spcBef>
              <a:spcAft>
                <a:spcPct val="0"/>
              </a:spcAft>
              <a:buFontTx/>
              <a:buNone/>
            </a:pPr>
            <a:endParaRPr kumimoji="0" lang="en-US" altLang="ja-JP" sz="1800" dirty="0" smtClean="0">
              <a:solidFill>
                <a:srgbClr val="000000"/>
              </a:solidFill>
            </a:endParaRPr>
          </a:p>
        </p:txBody>
      </p:sp>
      <p:sp>
        <p:nvSpPr>
          <p:cNvPr id="11273" name="Rectangle 2"/>
          <p:cNvSpPr>
            <a:spLocks noChangeArrowheads="1"/>
          </p:cNvSpPr>
          <p:nvPr/>
        </p:nvSpPr>
        <p:spPr bwMode="auto">
          <a:xfrm>
            <a:off x="3982435" y="50679"/>
            <a:ext cx="5362055" cy="542925"/>
          </a:xfrm>
          <a:prstGeom prst="rect">
            <a:avLst/>
          </a:prstGeom>
          <a:effectLst>
            <a:outerShdw blurRad="50800" dir="14400000">
              <a:srgbClr val="000000">
                <a:alpha val="60000"/>
              </a:srgbClr>
            </a:outerShdw>
          </a:effectLst>
          <a:extLst/>
        </p:spPr>
        <p:txBody>
          <a:bodyPr vert="horz" lIns="91440" tIns="45720" rIns="91440" bIns="45720" rtlCol="0" anchor="b">
            <a:noAutofit/>
          </a:bodyPr>
          <a:lstStyle/>
          <a:p>
            <a:pPr defTabSz="457200">
              <a:spcBef>
                <a:spcPct val="0"/>
              </a:spcBef>
            </a:pPr>
            <a:r>
              <a:rPr lang="fr-CH" altLang="ja-JP" sz="3200" b="1" dirty="0">
                <a:solidFill>
                  <a:srgbClr val="FEFEFE"/>
                </a:solidFill>
                <a:latin typeface="Corbel" panose="020B0503020204020204" pitchFamily="34" charset="0"/>
                <a:cs typeface="Trebuchet MS"/>
              </a:rPr>
              <a:t>GEOSS Information System</a:t>
            </a:r>
            <a:endParaRPr lang="en-US" altLang="ja-JP" sz="3200" b="1" dirty="0">
              <a:solidFill>
                <a:srgbClr val="FEFEFE"/>
              </a:solidFill>
              <a:latin typeface="Corbel" panose="020B0503020204020204" pitchFamily="34" charset="0"/>
              <a:cs typeface="Trebuchet MS"/>
            </a:endParaRPr>
          </a:p>
        </p:txBody>
      </p:sp>
      <p:pic>
        <p:nvPicPr>
          <p:cNvPr id="11274" name="Immagine 1"/>
          <p:cNvPicPr>
            <a:picLocks noChangeAspect="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17615" y="2418191"/>
            <a:ext cx="388938"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grpSp>
        <p:nvGrpSpPr>
          <p:cNvPr id="106" name="Group 26"/>
          <p:cNvGrpSpPr>
            <a:grpSpLocks/>
          </p:cNvGrpSpPr>
          <p:nvPr/>
        </p:nvGrpSpPr>
        <p:grpSpPr bwMode="auto">
          <a:xfrm>
            <a:off x="5867400" y="628650"/>
            <a:ext cx="2209800" cy="1200150"/>
            <a:chOff x="3497" y="273"/>
            <a:chExt cx="1392" cy="756"/>
          </a:xfrm>
        </p:grpSpPr>
        <p:pic>
          <p:nvPicPr>
            <p:cNvPr id="11279" name="Immagine 3"/>
            <p:cNvPicPr>
              <a:picLocks noChangeAspect="1"/>
            </p:cNvPicPr>
            <p:nvPr/>
          </p:nvPicPr>
          <p:blipFill>
            <a:blip r:embed="rId39" cstate="print">
              <a:clrChange>
                <a:clrFrom>
                  <a:srgbClr val="FFFFFF"/>
                </a:clrFrom>
                <a:clrTo>
                  <a:srgbClr val="FFFFFF">
                    <a:alpha val="0"/>
                  </a:srgbClr>
                </a:clrTo>
              </a:clrChange>
              <a:extLst>
                <a:ext uri="{28A0092B-C50C-407E-A947-70E740481C1C}">
                  <a14:useLocalDpi xmlns:a14="http://schemas.microsoft.com/office/drawing/2010/main" val="0"/>
                </a:ext>
              </a:extLst>
            </a:blip>
            <a:srcRect r="49464"/>
            <a:stretch>
              <a:fillRect/>
            </a:stretch>
          </p:blipFill>
          <p:spPr bwMode="auto">
            <a:xfrm>
              <a:off x="3678" y="338"/>
              <a:ext cx="404"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25"/>
            <p:cNvPicPr>
              <a:picLocks noChangeAspect="1"/>
            </p:cNvPicPr>
            <p:nvPr/>
          </p:nvPicPr>
          <p:blipFill>
            <a:blip r:embed="rId40">
              <a:clrChange>
                <a:clrFrom>
                  <a:srgbClr val="F5F6E8"/>
                </a:clrFrom>
                <a:clrTo>
                  <a:srgbClr val="F5F6E8">
                    <a:alpha val="0"/>
                  </a:srgbClr>
                </a:clrTo>
              </a:clrChange>
              <a:extLst>
                <a:ext uri="{28A0092B-C50C-407E-A947-70E740481C1C}">
                  <a14:useLocalDpi xmlns:a14="http://schemas.microsoft.com/office/drawing/2010/main" val="0"/>
                </a:ext>
              </a:extLst>
            </a:blip>
            <a:srcRect t="86078" r="79437" b="2097"/>
            <a:stretch>
              <a:fillRect/>
            </a:stretch>
          </p:blipFill>
          <p:spPr bwMode="auto">
            <a:xfrm>
              <a:off x="3497" y="782"/>
              <a:ext cx="583"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Immagine 9"/>
            <p:cNvPicPr>
              <a:picLocks noChangeAspect="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l="79410" t="59428" r="3648" b="25609"/>
            <a:stretch>
              <a:fillRect/>
            </a:stretch>
          </p:blipFill>
          <p:spPr bwMode="auto">
            <a:xfrm rot="-610650">
              <a:off x="3868" y="273"/>
              <a:ext cx="1021"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Freccia in giù 2"/>
          <p:cNvSpPr>
            <a:spLocks noChangeArrowheads="1"/>
          </p:cNvSpPr>
          <p:nvPr/>
        </p:nvSpPr>
        <p:spPr bwMode="auto">
          <a:xfrm rot="1877827">
            <a:off x="6615113" y="2495550"/>
            <a:ext cx="509587" cy="712788"/>
          </a:xfrm>
          <a:prstGeom prst="downArrow">
            <a:avLst>
              <a:gd name="adj1" fmla="val 50000"/>
              <a:gd name="adj2" fmla="val 49960"/>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algn="ctr" fontAlgn="base">
              <a:spcBef>
                <a:spcPct val="0"/>
              </a:spcBef>
              <a:spcAft>
                <a:spcPct val="0"/>
              </a:spcAft>
              <a:buFontTx/>
              <a:buNone/>
            </a:pPr>
            <a:endParaRPr kumimoji="0" lang="en-US" altLang="en-US" sz="2000" b="1" u="sng" smtClean="0">
              <a:solidFill>
                <a:srgbClr val="000000"/>
              </a:solidFill>
              <a:latin typeface="Tahoma" panose="020B0604030504040204" pitchFamily="34" charset="0"/>
            </a:endParaRPr>
          </a:p>
        </p:txBody>
      </p:sp>
      <p:grpSp>
        <p:nvGrpSpPr>
          <p:cNvPr id="31" name="Gruppo 30"/>
          <p:cNvGrpSpPr/>
          <p:nvPr/>
        </p:nvGrpSpPr>
        <p:grpSpPr>
          <a:xfrm>
            <a:off x="4977500" y="2400144"/>
            <a:ext cx="2338920" cy="2338920"/>
            <a:chOff x="8431213" y="2897296"/>
            <a:chExt cx="2338920" cy="2338920"/>
          </a:xfrm>
        </p:grpSpPr>
        <p:pic>
          <p:nvPicPr>
            <p:cNvPr id="10" name="Immagine 9"/>
            <p:cNvPicPr>
              <a:picLocks noChangeAspect="1"/>
            </p:cNvPicPr>
            <p:nvPr/>
          </p:nvPicPr>
          <p:blipFill>
            <a:blip r:embed="rId42">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431213" y="2897296"/>
              <a:ext cx="2338920" cy="2338920"/>
            </a:xfrm>
            <a:prstGeom prst="rect">
              <a:avLst/>
            </a:prstGeom>
            <a:scene3d>
              <a:camera prst="perspectiveHeroicExtremeLeftFacing"/>
              <a:lightRig rig="threePt" dir="t"/>
            </a:scene3d>
          </p:spPr>
        </p:pic>
        <p:pic>
          <p:nvPicPr>
            <p:cNvPr id="78" name="Immagine 77"/>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4454" y="3612778"/>
              <a:ext cx="2028404" cy="934984"/>
            </a:xfrm>
            <a:prstGeom prst="rect">
              <a:avLst/>
            </a:prstGeom>
            <a:effectLst/>
            <a:scene3d>
              <a:camera prst="perspectiveHeroicExtremeLeftFacing"/>
              <a:lightRig rig="threePt" dir="t"/>
            </a:scene3d>
          </p:spPr>
        </p:pic>
      </p:grpSp>
      <p:sp>
        <p:nvSpPr>
          <p:cNvPr id="5" name="CasellaDiTesto 4"/>
          <p:cNvSpPr txBox="1"/>
          <p:nvPr/>
        </p:nvSpPr>
        <p:spPr>
          <a:xfrm>
            <a:off x="176613" y="2247961"/>
            <a:ext cx="4990470" cy="1446550"/>
          </a:xfrm>
          <a:prstGeom prst="rect">
            <a:avLst/>
          </a:prstGeom>
          <a:solidFill>
            <a:schemeClr val="accent5">
              <a:lumMod val="50000"/>
              <a:alpha val="74000"/>
            </a:schemeClr>
          </a:solidFill>
          <a:effectLst>
            <a:softEdge rad="63500"/>
          </a:effectLst>
          <a:scene3d>
            <a:camera prst="perspectiveContrastingRightFacing"/>
            <a:lightRig rig="threePt" dir="t"/>
          </a:scene3d>
        </p:spPr>
        <p:txBody>
          <a:bodyPr wrap="none" rtlCol="0">
            <a:spAutoFit/>
          </a:bodyPr>
          <a:lstStyle/>
          <a:p>
            <a:pPr algn="ctr"/>
            <a:r>
              <a:rPr lang="en-US" sz="4400" b="1" dirty="0" smtClean="0">
                <a:solidFill>
                  <a:srgbClr val="FFC000"/>
                </a:solidFill>
              </a:rPr>
              <a:t>More than 40</a:t>
            </a:r>
          </a:p>
          <a:p>
            <a:pPr algn="ctr"/>
            <a:r>
              <a:rPr lang="en-US" sz="4400" b="1" dirty="0" smtClean="0">
                <a:solidFill>
                  <a:srgbClr val="FFC000"/>
                </a:solidFill>
              </a:rPr>
              <a:t>brokered systems</a:t>
            </a:r>
            <a:endParaRPr lang="en-US" sz="4400" b="1" dirty="0">
              <a:solidFill>
                <a:srgbClr val="FFC000"/>
              </a:solidFill>
            </a:endParaRPr>
          </a:p>
        </p:txBody>
      </p:sp>
      <p:pic>
        <p:nvPicPr>
          <p:cNvPr id="39" name="Immagine 38"/>
          <p:cNvPicPr>
            <a:picLocks noChangeAspect="1"/>
          </p:cNvPicPr>
          <p:nvPr/>
        </p:nvPicPr>
        <p:blipFill>
          <a:blip r:embed="rId44" cstate="print">
            <a:extLst>
              <a:ext uri="{28A0092B-C50C-407E-A947-70E740481C1C}">
                <a14:useLocalDpi xmlns:a14="http://schemas.microsoft.com/office/drawing/2010/main" val="0"/>
              </a:ext>
            </a:extLst>
          </a:blip>
          <a:stretch>
            <a:fillRect/>
          </a:stretch>
        </p:blipFill>
        <p:spPr>
          <a:xfrm>
            <a:off x="7515355" y="3927374"/>
            <a:ext cx="742210" cy="522605"/>
          </a:xfrm>
          <a:prstGeom prst="rect">
            <a:avLst/>
          </a:prstGeom>
        </p:spPr>
      </p:pic>
      <p:sp>
        <p:nvSpPr>
          <p:cNvPr id="79" name="Text Box 72"/>
          <p:cNvSpPr txBox="1">
            <a:spLocks noChangeArrowheads="1"/>
          </p:cNvSpPr>
          <p:nvPr/>
        </p:nvSpPr>
        <p:spPr bwMode="auto">
          <a:xfrm>
            <a:off x="8257565" y="3977100"/>
            <a:ext cx="9004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err="1" smtClean="0">
                <a:solidFill>
                  <a:srgbClr val="C00000"/>
                </a:solidFill>
              </a:rPr>
              <a:t>Semantic</a:t>
            </a:r>
            <a:r>
              <a:rPr kumimoji="0" lang="fr-CH" altLang="ja-JP" sz="1200" i="1" dirty="0" smtClean="0">
                <a:solidFill>
                  <a:srgbClr val="C00000"/>
                </a:solidFill>
              </a:rPr>
              <a:t> </a:t>
            </a:r>
            <a:r>
              <a:rPr kumimoji="0" lang="fr-CH" altLang="ja-JP" sz="1200" i="1" dirty="0" err="1" smtClean="0">
                <a:solidFill>
                  <a:srgbClr val="C00000"/>
                </a:solidFill>
              </a:rPr>
              <a:t>engines</a:t>
            </a:r>
            <a:endParaRPr kumimoji="0" lang="fr-CH" altLang="ja-JP" sz="1200" i="1" dirty="0" smtClean="0">
              <a:solidFill>
                <a:srgbClr val="C00000"/>
              </a:solidFill>
            </a:endParaRPr>
          </a:p>
        </p:txBody>
      </p:sp>
      <p:cxnSp>
        <p:nvCxnSpPr>
          <p:cNvPr id="45" name="Connettore 1 44"/>
          <p:cNvCxnSpPr>
            <a:stCxn id="39" idx="1"/>
          </p:cNvCxnSpPr>
          <p:nvPr/>
        </p:nvCxnSpPr>
        <p:spPr>
          <a:xfrm flipH="1" flipV="1">
            <a:off x="7189399" y="4103552"/>
            <a:ext cx="325956" cy="851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8" name="Immagine 47"/>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7593882" y="3423138"/>
            <a:ext cx="475184" cy="419514"/>
          </a:xfrm>
          <a:prstGeom prst="rect">
            <a:avLst/>
          </a:prstGeom>
        </p:spPr>
      </p:pic>
      <p:cxnSp>
        <p:nvCxnSpPr>
          <p:cNvPr id="89" name="Connettore 1 88"/>
          <p:cNvCxnSpPr>
            <a:stCxn id="48" idx="1"/>
          </p:cNvCxnSpPr>
          <p:nvPr/>
        </p:nvCxnSpPr>
        <p:spPr>
          <a:xfrm flipH="1">
            <a:off x="7188921" y="3632895"/>
            <a:ext cx="404961" cy="17389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3" name="Text Box 72"/>
          <p:cNvSpPr txBox="1">
            <a:spLocks noChangeArrowheads="1"/>
          </p:cNvSpPr>
          <p:nvPr/>
        </p:nvSpPr>
        <p:spPr bwMode="auto">
          <a:xfrm>
            <a:off x="8138649" y="3358273"/>
            <a:ext cx="9004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kumimoji="1"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kumimoji="1" sz="24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FontTx/>
              <a:buNone/>
            </a:pPr>
            <a:r>
              <a:rPr kumimoji="0" lang="fr-CH" altLang="ja-JP" sz="1200" i="1" dirty="0" err="1" smtClean="0">
                <a:solidFill>
                  <a:srgbClr val="C00000"/>
                </a:solidFill>
              </a:rPr>
              <a:t>Systems</a:t>
            </a:r>
            <a:endParaRPr kumimoji="0" lang="fr-CH" altLang="ja-JP" sz="1200" i="1" dirty="0" smtClean="0">
              <a:solidFill>
                <a:srgbClr val="C00000"/>
              </a:solidFill>
            </a:endParaRPr>
          </a:p>
          <a:p>
            <a:pPr fontAlgn="base">
              <a:spcBef>
                <a:spcPct val="0"/>
              </a:spcBef>
              <a:spcAft>
                <a:spcPct val="0"/>
              </a:spcAft>
              <a:buFontTx/>
              <a:buNone/>
            </a:pPr>
            <a:r>
              <a:rPr kumimoji="0" lang="fr-CH" altLang="ja-JP" sz="1200" i="1" dirty="0" err="1" smtClean="0">
                <a:solidFill>
                  <a:srgbClr val="C00000"/>
                </a:solidFill>
              </a:rPr>
              <a:t>Registry</a:t>
            </a:r>
            <a:endParaRPr kumimoji="0" lang="fr-CH" altLang="ja-JP" sz="1200" i="1" dirty="0" smtClean="0">
              <a:solidFill>
                <a:srgbClr val="C00000"/>
              </a:solidFill>
            </a:endParaRPr>
          </a:p>
        </p:txBody>
      </p:sp>
      <p:sp>
        <p:nvSpPr>
          <p:cNvPr id="53" name="Ovale 52"/>
          <p:cNvSpPr/>
          <p:nvPr/>
        </p:nvSpPr>
        <p:spPr>
          <a:xfrm>
            <a:off x="5814847" y="2247961"/>
            <a:ext cx="616919" cy="52540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47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zione">
  <a:themeElements>
    <a:clrScheme name="Verde gia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tazion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zion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GEO_presentation_template">
  <a:themeElements>
    <a:clrScheme name="">
      <a:dk1>
        <a:srgbClr val="000098"/>
      </a:dk1>
      <a:lt1>
        <a:srgbClr val="FFFFFF"/>
      </a:lt1>
      <a:dk2>
        <a:srgbClr val="000098"/>
      </a:dk2>
      <a:lt2>
        <a:srgbClr val="808080"/>
      </a:lt2>
      <a:accent1>
        <a:srgbClr val="FFCC99"/>
      </a:accent1>
      <a:accent2>
        <a:srgbClr val="000098"/>
      </a:accent2>
      <a:accent3>
        <a:srgbClr val="FFFFFF"/>
      </a:accent3>
      <a:accent4>
        <a:srgbClr val="000081"/>
      </a:accent4>
      <a:accent5>
        <a:srgbClr val="FFE2CA"/>
      </a:accent5>
      <a:accent6>
        <a:srgbClr val="000089"/>
      </a:accent6>
      <a:hlink>
        <a:srgbClr val="000098"/>
      </a:hlink>
      <a:folHlink>
        <a:srgbClr val="000098"/>
      </a:folHlink>
    </a:clrScheme>
    <a:fontScheme name="GEO_presentation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altLang="en-US" sz="2000" b="1" i="0" u="sng" strike="noStrike" cap="none" normalizeH="0" baseline="0" smtClean="0">
            <a:ln>
              <a:noFill/>
            </a:ln>
            <a:solidFill>
              <a:schemeClr val="tx2"/>
            </a:solidFill>
            <a:effectLst/>
            <a:latin typeface="Tahoma" panose="020B060403050404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altLang="en-US" sz="2000" b="1" i="0" u="sng" strike="noStrike" cap="none" normalizeH="0" baseline="0" smtClean="0">
            <a:ln>
              <a:noFill/>
            </a:ln>
            <a:solidFill>
              <a:schemeClr val="tx2"/>
            </a:solidFill>
            <a:effectLst/>
            <a:latin typeface="Tahoma" panose="020B0604030504040204" pitchFamily="34" charset="0"/>
          </a:defRPr>
        </a:defPPr>
      </a:lstStyle>
    </a:lnDef>
  </a:objectDefaults>
  <a:extraClrSchemeLst>
    <a:extraClrScheme>
      <a:clrScheme name="GEO_presentation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GEO_presentation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EO_presentation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EO_presentation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EO_presentation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EO_presentation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GEO_presentation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itazione">
  <a:themeElements>
    <a:clrScheme name="Verde gia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itazion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zion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ZA" sz="2000" b="1" i="0" u="sng" strike="noStrike" cap="none" normalizeH="0" baseline="0" smtClean="0">
            <a:ln>
              <a:noFill/>
            </a:ln>
            <a:solidFill>
              <a:schemeClr val="tx2"/>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19729</TotalTime>
  <Words>1230</Words>
  <Application>Microsoft Office PowerPoint</Application>
  <PresentationFormat>Presentazione su schermo (4:3)</PresentationFormat>
  <Paragraphs>361</Paragraphs>
  <Slides>30</Slides>
  <Notes>11</Notes>
  <HiddenSlides>0</HiddenSlides>
  <MMClips>0</MMClips>
  <ScaleCrop>false</ScaleCrop>
  <HeadingPairs>
    <vt:vector size="6" baseType="variant">
      <vt:variant>
        <vt:lpstr>Caratteri utilizzati</vt:lpstr>
      </vt:variant>
      <vt:variant>
        <vt:i4>22</vt:i4>
      </vt:variant>
      <vt:variant>
        <vt:lpstr>Tema</vt:lpstr>
      </vt:variant>
      <vt:variant>
        <vt:i4>5</vt:i4>
      </vt:variant>
      <vt:variant>
        <vt:lpstr>Titoli diapositive</vt:lpstr>
      </vt:variant>
      <vt:variant>
        <vt:i4>30</vt:i4>
      </vt:variant>
    </vt:vector>
  </HeadingPairs>
  <TitlesOfParts>
    <vt:vector size="57" baseType="lpstr">
      <vt:lpstr>Adobe Gothic Std B</vt:lpstr>
      <vt:lpstr>ＭＳ ゴシック</vt:lpstr>
      <vt:lpstr>MS PGothic</vt:lpstr>
      <vt:lpstr>MS PGothic</vt:lpstr>
      <vt:lpstr>宋体</vt:lpstr>
      <vt:lpstr>Aharoni</vt:lpstr>
      <vt:lpstr>Arial</vt:lpstr>
      <vt:lpstr>Bradley Hand ITC</vt:lpstr>
      <vt:lpstr>Calibri</vt:lpstr>
      <vt:lpstr>Century Gothic</vt:lpstr>
      <vt:lpstr>Chiller</vt:lpstr>
      <vt:lpstr>Corbel</vt:lpstr>
      <vt:lpstr>Courier New</vt:lpstr>
      <vt:lpstr>Curlz MT</vt:lpstr>
      <vt:lpstr>Forte</vt:lpstr>
      <vt:lpstr>Freestyle Script</vt:lpstr>
      <vt:lpstr>Graphite Std Narrow</vt:lpstr>
      <vt:lpstr>Tahoma</vt:lpstr>
      <vt:lpstr>Trebuchet MS</vt:lpstr>
      <vt:lpstr>Verdana</vt:lpstr>
      <vt:lpstr>Wingdings</vt:lpstr>
      <vt:lpstr>Wingdings 2</vt:lpstr>
      <vt:lpstr>Citazione</vt:lpstr>
      <vt:lpstr>Tema de Office</vt:lpstr>
      <vt:lpstr>GEO_presentation_template</vt:lpstr>
      <vt:lpstr>1_Citazione</vt:lpstr>
      <vt:lpstr>1_Blank Presentation</vt:lpstr>
      <vt:lpstr>GEOSS and its Architecture</vt:lpstr>
      <vt:lpstr>Presentazione standard di PowerPoint</vt:lpstr>
      <vt:lpstr>Global Earth Observation System of Systems (GEOSS)</vt:lpstr>
      <vt:lpstr>Rationale</vt:lpstr>
      <vt:lpstr>Service-Oriented Collaborative Architecture</vt:lpstr>
      <vt:lpstr>Recognized Barriers  (especially for GEOSS)</vt:lpstr>
      <vt:lpstr>A Brokered Service-Oriented Collaborative Architecture </vt:lpstr>
      <vt:lpstr>Interoperability  Standards</vt:lpstr>
      <vt:lpstr>Presentazione standard di PowerPoint</vt:lpstr>
      <vt:lpstr>GEOSS Assets (Apr 2015)</vt:lpstr>
      <vt:lpstr>Presentazione standard di PowerPoint</vt:lpstr>
      <vt:lpstr>Big Data challenges for GEOSS</vt:lpstr>
      <vt:lpstr>Presentazione standard di PowerPoint</vt:lpstr>
      <vt:lpstr>GCI (GEO DAB) Usage Statistics</vt:lpstr>
      <vt:lpstr>The Architectural Evolutions</vt:lpstr>
      <vt:lpstr>Presentazione standard di PowerPoint</vt:lpstr>
      <vt:lpstr>Presentazione standard di PowerPoint</vt:lpstr>
      <vt:lpstr>2005 GEOSS Implementation Plan Reference Document</vt:lpstr>
      <vt:lpstr>What if…</vt:lpstr>
      <vt:lpstr>Resources…</vt:lpstr>
      <vt:lpstr>Presentazione standard di PowerPoint</vt:lpstr>
      <vt:lpstr>Resources…</vt:lpstr>
      <vt:lpstr>Resources…</vt:lpstr>
      <vt:lpstr>GEO Model Web</vt:lpstr>
      <vt:lpstr>Presentazione standard di PowerPoint</vt:lpstr>
      <vt:lpstr>Presentazione standard di PowerPoint</vt:lpstr>
      <vt:lpstr>GCI 2.0 Achievements</vt:lpstr>
      <vt:lpstr>Future Work</vt:lpstr>
      <vt:lpstr>Presentazione standard di PowerPoint</vt:lpstr>
      <vt:lpstr>Generally Recognized Barriers (especially for GEOSS)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dc:creator>
  <cp:lastModifiedBy>Stefano</cp:lastModifiedBy>
  <cp:revision>527</cp:revision>
  <dcterms:created xsi:type="dcterms:W3CDTF">2015-01-22T17:47:36Z</dcterms:created>
  <dcterms:modified xsi:type="dcterms:W3CDTF">2015-05-27T18:20:36Z</dcterms:modified>
</cp:coreProperties>
</file>