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693" r:id="rId2"/>
    <p:sldId id="739" r:id="rId3"/>
    <p:sldId id="713" r:id="rId4"/>
    <p:sldId id="558" r:id="rId5"/>
    <p:sldId id="719" r:id="rId6"/>
    <p:sldId id="696" r:id="rId7"/>
    <p:sldId id="672" r:id="rId8"/>
    <p:sldId id="695" r:id="rId9"/>
    <p:sldId id="764" r:id="rId10"/>
    <p:sldId id="740" r:id="rId11"/>
    <p:sldId id="767" r:id="rId12"/>
    <p:sldId id="779" r:id="rId13"/>
    <p:sldId id="722" r:id="rId14"/>
    <p:sldId id="768" r:id="rId15"/>
    <p:sldId id="769" r:id="rId16"/>
    <p:sldId id="770" r:id="rId17"/>
    <p:sldId id="771" r:id="rId18"/>
    <p:sldId id="728" r:id="rId19"/>
    <p:sldId id="729" r:id="rId20"/>
    <p:sldId id="730" r:id="rId21"/>
    <p:sldId id="731" r:id="rId22"/>
    <p:sldId id="732" r:id="rId23"/>
    <p:sldId id="765" r:id="rId24"/>
    <p:sldId id="766" r:id="rId25"/>
    <p:sldId id="754" r:id="rId26"/>
    <p:sldId id="755" r:id="rId27"/>
    <p:sldId id="756" r:id="rId28"/>
    <p:sldId id="757" r:id="rId29"/>
    <p:sldId id="774" r:id="rId30"/>
    <p:sldId id="778" r:id="rId31"/>
    <p:sldId id="759" r:id="rId32"/>
    <p:sldId id="760" r:id="rId33"/>
    <p:sldId id="761" r:id="rId34"/>
    <p:sldId id="780" r:id="rId35"/>
    <p:sldId id="689" r:id="rId36"/>
    <p:sldId id="703" r:id="rId37"/>
    <p:sldId id="705" r:id="rId38"/>
    <p:sldId id="772" r:id="rId39"/>
    <p:sldId id="734" r:id="rId40"/>
    <p:sldId id="763" r:id="rId41"/>
    <p:sldId id="721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DB3"/>
    <a:srgbClr val="FF3399"/>
    <a:srgbClr val="3399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3759" autoAdjust="0"/>
  </p:normalViewPr>
  <p:slideViewPr>
    <p:cSldViewPr>
      <p:cViewPr varScale="1">
        <p:scale>
          <a:sx n="86" d="100"/>
          <a:sy n="86" d="100"/>
        </p:scale>
        <p:origin x="82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9DB258-BA4F-4910-B784-1B67941494DC}" type="datetimeFigureOut">
              <a:rPr lang="en-US"/>
              <a:pPr>
                <a:defRPr/>
              </a:pPr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000F30-ADB1-4F60-861F-BA5EED03B7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943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4CD692-A382-45BC-8527-E172D1729A69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0A6303-E9FE-4F9B-9E93-EEE40A177E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787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942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Mean for all crops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57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239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083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04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79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3400"/>
            <a:ext cx="3551237" cy="266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26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936CB-551A-48F7-9C5B-F36B28F8539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007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Smoothed curves: 5-year moving</a:t>
            </a:r>
            <a:r>
              <a:rPr lang="en-GB" baseline="0" dirty="0"/>
              <a:t> average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754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one</a:t>
            </a:r>
            <a:r>
              <a:rPr lang="en-US" baseline="0" dirty="0"/>
              <a:t> figure with 3 lines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493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41037-BF7E-4BD5-A6AD-2C076EB118A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74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41037-BF7E-4BD5-A6AD-2C076EB118A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35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E9EE9-DDC8-4967-9578-325E48419D8E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3B544-54BD-4792-9189-F46B7ED852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9902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37FB8-81B9-4AA7-9ABF-BED644C18DFA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DE46F-B481-4698-9B92-A9AA8C9656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241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15304-D77D-4B11-AA4A-4AA96802B122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92D1-7ED4-4D85-B25B-779B78A4F0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313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8E63A-7E4D-4A59-8FB5-1288F43BF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43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597DA-DB35-4EA0-B4CB-5A4FF5CEAF6A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D2CF8-BBF1-4791-8C31-ACF39509E4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57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3BC30-0C22-4661-825B-2F0CFB89BDA2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89169-7116-4D3F-9FA9-3EABFC4EF7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3718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32CFF-F6A1-40F4-8A33-2B12A6ACBCD2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A525B-98DF-4543-9B37-D3BB2115E7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324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2A93D-B049-46BE-BBA1-BFB611F3A499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F2753-89B6-4101-986D-F5E391ABA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038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4F78-2966-42F1-A6AC-AF3298934E94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CF73-B6B2-4D64-97D8-1329EB9E60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887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678A1-CD08-4131-969E-77CC14EFBC8B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66CE-D8C8-40C6-8EB3-47C6DF039D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375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79C1A-3B75-4854-8BAA-100696AC8AD4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1CF4A-E599-4D24-BC97-A400CBACC5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863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3AA9-E170-4D9B-8165-B636EB3CFA9C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36727-3871-4A1F-9550-5CACD4AC55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63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7C36A2-E9A7-419F-AB03-70FC15E2A72F}" type="datetimeFigureOut">
              <a:rPr lang="en-GB"/>
              <a:pPr>
                <a:defRPr/>
              </a:pPr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CAFD5A4-21CF-4DB8-A122-F103C2EA5A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overtydata.worldbank.org/poverty/country/BGD" TargetMode="External"/><Relationship Id="rId2" Type="http://schemas.openxmlformats.org/officeDocument/2006/relationships/hyperlink" Target="http://hdr.undp.org/en/content/income-gini-coeffici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7866" y="1681664"/>
            <a:ext cx="6650603" cy="3046988"/>
          </a:xfrm>
          <a:prstGeom prst="rect">
            <a:avLst/>
          </a:prstGeom>
          <a:noFill/>
        </p:spPr>
        <p:txBody>
          <a:bodyPr wrap="square" lIns="20250" rIns="20250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2060"/>
                </a:solidFill>
              </a:rPr>
              <a:t>Deltas as Coupled Socio-Ecological Systems</a:t>
            </a:r>
            <a:endParaRPr lang="en-GB" sz="4400" b="1" dirty="0">
              <a:solidFill>
                <a:srgbClr val="002060"/>
              </a:solidFill>
            </a:endParaRPr>
          </a:p>
          <a:p>
            <a:pPr algn="ctr"/>
            <a:endParaRPr lang="en-GB" sz="1500" b="1" dirty="0">
              <a:solidFill>
                <a:srgbClr val="002060"/>
              </a:solidFill>
            </a:endParaRPr>
          </a:p>
          <a:p>
            <a:pPr algn="ctr"/>
            <a:r>
              <a:rPr lang="en-GB" sz="1500" b="1" dirty="0">
                <a:solidFill>
                  <a:srgbClr val="002060"/>
                </a:solidFill>
              </a:rPr>
              <a:t>Robert J. Nicholls</a:t>
            </a:r>
          </a:p>
          <a:p>
            <a:pPr algn="ctr"/>
            <a:r>
              <a:rPr lang="en-GB" sz="1500" dirty="0">
                <a:solidFill>
                  <a:srgbClr val="002060"/>
                </a:solidFill>
              </a:rPr>
              <a:t>University of Southampton</a:t>
            </a:r>
            <a:endParaRPr lang="en-GB" sz="1500" b="1" dirty="0">
              <a:solidFill>
                <a:srgbClr val="002060"/>
              </a:solidFill>
            </a:endParaRPr>
          </a:p>
          <a:p>
            <a:pPr algn="ctr"/>
            <a:endParaRPr lang="en-GB" sz="1500" dirty="0">
              <a:solidFill>
                <a:srgbClr val="002060"/>
              </a:solidFill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45" y="228597"/>
            <a:ext cx="388061" cy="42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"/>
            <a:ext cx="492942" cy="4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12" y="239085"/>
            <a:ext cx="579787" cy="40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7688" y="5056549"/>
            <a:ext cx="6650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CSDMS Meeting</a:t>
            </a:r>
          </a:p>
          <a:p>
            <a:pPr algn="ctr"/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23-25 May 2017</a:t>
            </a:r>
          </a:p>
          <a:p>
            <a:pPr algn="ctr"/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Boulder, CO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3" descr="http://www.graduatejobsouth.co.uk/cms/site/images/UOS%20new%20logo%20Feb%2008%20COLOU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14" y="239451"/>
            <a:ext cx="1397498" cy="30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70" y="228598"/>
            <a:ext cx="344572" cy="334127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7679"/>
            <a:ext cx="2409825" cy="672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7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914400" y="381000"/>
            <a:ext cx="7238999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The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Approach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71600"/>
            <a:ext cx="79438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Analysis of </a:t>
            </a:r>
            <a:r>
              <a:rPr lang="en-GB" sz="2000" b="1" dirty="0" smtClean="0">
                <a:solidFill>
                  <a:srgbClr val="002060"/>
                </a:solidFill>
              </a:rPr>
              <a:t>present and future ecosystem </a:t>
            </a:r>
            <a:r>
              <a:rPr lang="en-GB" sz="2000" b="1" dirty="0">
                <a:solidFill>
                  <a:srgbClr val="002060"/>
                </a:solidFill>
              </a:rPr>
              <a:t>services and </a:t>
            </a:r>
            <a:r>
              <a:rPr lang="en-GB" sz="2000" b="1" dirty="0">
                <a:solidFill>
                  <a:srgbClr val="002060"/>
                </a:solidFill>
              </a:rPr>
              <a:t>human livelihoods in coastal Bangladesh </a:t>
            </a:r>
            <a:r>
              <a:rPr lang="en-GB" sz="2000" b="1" dirty="0">
                <a:solidFill>
                  <a:srgbClr val="002060"/>
                </a:solidFill>
              </a:rPr>
              <a:t>requires: </a:t>
            </a:r>
            <a:endParaRPr lang="en-GB" sz="2000" b="1" dirty="0">
              <a:solidFill>
                <a:srgbClr val="002060"/>
              </a:solidFill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i</a:t>
            </a:r>
            <a:r>
              <a:rPr lang="en-GB" sz="2000" dirty="0">
                <a:solidFill>
                  <a:srgbClr val="002060"/>
                </a:solidFill>
              </a:rPr>
              <a:t>ntegration of </a:t>
            </a:r>
            <a:r>
              <a:rPr lang="en-GB" sz="2000" dirty="0">
                <a:solidFill>
                  <a:srgbClr val="002060"/>
                </a:solidFill>
              </a:rPr>
              <a:t>the social, physical and ecological dynamics of deltas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identification and </a:t>
            </a:r>
            <a:r>
              <a:rPr lang="en-GB" sz="2000" dirty="0">
                <a:solidFill>
                  <a:srgbClr val="002060"/>
                </a:solidFill>
              </a:rPr>
              <a:t>quantification </a:t>
            </a:r>
            <a:r>
              <a:rPr lang="en-GB" sz="2000" dirty="0">
                <a:solidFill>
                  <a:srgbClr val="002060"/>
                </a:solidFill>
              </a:rPr>
              <a:t>of the mechanisms by which the system components interact to produce human well-being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Hence, the </a:t>
            </a:r>
            <a:r>
              <a:rPr lang="en-GB" sz="2000" b="1" dirty="0" smtClean="0">
                <a:solidFill>
                  <a:srgbClr val="002060"/>
                </a:solidFill>
              </a:rPr>
              <a:t>Project:</a:t>
            </a:r>
            <a:endParaRPr lang="en-GB" sz="2000" b="1" dirty="0">
              <a:solidFill>
                <a:srgbClr val="002060"/>
              </a:solidFill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a</a:t>
            </a:r>
            <a:r>
              <a:rPr lang="en-GB" sz="2000" dirty="0">
                <a:solidFill>
                  <a:srgbClr val="002060"/>
                </a:solidFill>
              </a:rPr>
              <a:t>pplied participatory techniques to engage stakeholders to identify issues, develop scenarios and discuss results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determined </a:t>
            </a:r>
            <a:r>
              <a:rPr lang="en-GB" sz="2000" dirty="0">
                <a:solidFill>
                  <a:srgbClr val="002060"/>
                </a:solidFill>
              </a:rPr>
              <a:t>which physical and biological processes affect life, livelihoods, health and mobility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analysed and quantified these </a:t>
            </a:r>
            <a:r>
              <a:rPr lang="en-GB" sz="2000" dirty="0">
                <a:solidFill>
                  <a:srgbClr val="002060"/>
                </a:solidFill>
              </a:rPr>
              <a:t>relationships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developed </a:t>
            </a:r>
            <a:r>
              <a:rPr lang="en-GB" sz="2000" dirty="0">
                <a:solidFill>
                  <a:srgbClr val="002060"/>
                </a:solidFill>
              </a:rPr>
              <a:t>a predictive model </a:t>
            </a:r>
            <a:r>
              <a:rPr lang="en-GB" sz="2000" dirty="0" smtClean="0">
                <a:solidFill>
                  <a:srgbClr val="002060"/>
                </a:solidFill>
              </a:rPr>
              <a:t>to </a:t>
            </a:r>
            <a:r>
              <a:rPr lang="en-GB" sz="2000" dirty="0">
                <a:solidFill>
                  <a:srgbClr val="002060"/>
                </a:solidFill>
              </a:rPr>
              <a:t>analyse scenarios and explore possible futures</a:t>
            </a:r>
          </a:p>
          <a:p>
            <a:pPr lvl="1"/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914400" y="381000"/>
            <a:ext cx="7238999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The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Approach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/>
          <a:stretch/>
        </p:blipFill>
        <p:spPr>
          <a:xfrm>
            <a:off x="381000" y="1524000"/>
            <a:ext cx="8229600" cy="4360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374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Source: http</a:t>
            </a:r>
            <a:r>
              <a:rPr lang="en-GB" sz="1200" dirty="0"/>
              <a:t>://dx.doi.org/10.1016/j.ecss.2016.08.017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3693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8761" y="821162"/>
            <a:ext cx="65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ESPA Deltas: Components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67459" y="1276432"/>
            <a:ext cx="2778088" cy="1888884"/>
            <a:chOff x="6012917" y="583966"/>
            <a:chExt cx="3058526" cy="2518511"/>
          </a:xfrm>
        </p:grpSpPr>
        <p:sp>
          <p:nvSpPr>
            <p:cNvPr id="10" name="Rectangle 9"/>
            <p:cNvSpPr/>
            <p:nvPr/>
          </p:nvSpPr>
          <p:spPr>
            <a:xfrm>
              <a:off x="6092686" y="583966"/>
              <a:ext cx="2968291" cy="195410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11956" y="697333"/>
              <a:ext cx="2770969" cy="534368"/>
            </a:xfrm>
            <a:prstGeom prst="rect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54000" tIns="27000" rIns="0" bIns="27000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Laws, </a:t>
              </a:r>
              <a:r>
                <a:rPr lang="en-GB" sz="1200" b="1" dirty="0">
                  <a:latin typeface="Calibri" pitchFamily="34" charset="0"/>
                </a:rPr>
                <a:t>policies:</a:t>
              </a:r>
              <a:endParaRPr lang="en-GB" sz="1200" b="1" dirty="0">
                <a:latin typeface="Calibri" pitchFamily="34" charset="0"/>
              </a:endParaRPr>
            </a:p>
            <a:p>
              <a:r>
                <a:rPr lang="en-GB" sz="1050" dirty="0">
                  <a:latin typeface="Calibri" pitchFamily="34" charset="0"/>
                </a:rPr>
                <a:t>Gaps, conflicts, implementation efficiencies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09085" y="1422977"/>
              <a:ext cx="2789706" cy="749812"/>
            </a:xfrm>
            <a:prstGeom prst="rect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54000" tIns="27000" rIns="27000" bIns="27000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Stakeholder engagement: </a:t>
              </a:r>
            </a:p>
            <a:p>
              <a:r>
                <a:rPr lang="en-GB" sz="1050" dirty="0">
                  <a:latin typeface="Calibri" pitchFamily="34" charset="0"/>
                </a:rPr>
                <a:t>Key issues, scenario development, iterative learning</a:t>
              </a:r>
              <a:endParaRPr lang="en-GB" sz="1050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2917" y="2486924"/>
              <a:ext cx="305852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Governance Analysis </a:t>
              </a:r>
              <a:r>
                <a:rPr lang="en-GB" sz="1200" b="1" dirty="0">
                  <a:latin typeface="Calibri" pitchFamily="34" charset="0"/>
                </a:rPr>
                <a:t>&amp; Stakeholder </a:t>
              </a:r>
              <a:r>
                <a:rPr lang="en-GB" sz="1200" b="1" dirty="0">
                  <a:latin typeface="Calibri" pitchFamily="34" charset="0"/>
                </a:rPr>
                <a:t>Engagement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06937" y="1276431"/>
            <a:ext cx="747347" cy="4455554"/>
            <a:chOff x="5094476" y="583966"/>
            <a:chExt cx="996462" cy="5933674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2614391" y="3145120"/>
              <a:ext cx="5933674" cy="811366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27000" tIns="27000" rIns="27000" bIns="27000" rtlCol="0">
              <a:spAutoFit/>
            </a:bodyPr>
            <a:lstStyle/>
            <a:p>
              <a:pPr algn="ctr"/>
              <a:r>
                <a:rPr lang="en-GB" dirty="0" smtClean="0">
                  <a:latin typeface="Arial" pitchFamily="34" charset="0"/>
                  <a:cs typeface="Arial" pitchFamily="34" charset="0"/>
                </a:rPr>
                <a:t>Knowledge integration (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Δ</a:t>
              </a:r>
              <a:r>
                <a:rPr lang="en-GB" dirty="0">
                  <a:latin typeface="Arial" pitchFamily="34" charset="0"/>
                  <a:cs typeface="Arial" pitchFamily="34" charset="0"/>
                </a:rPr>
                <a:t>DIEM) </a:t>
              </a:r>
              <a:endParaRPr lang="en-GB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GB" dirty="0" smtClean="0">
                  <a:latin typeface="Arial" pitchFamily="34" charset="0"/>
                  <a:cs typeface="Arial" pitchFamily="34" charset="0"/>
                </a:rPr>
                <a:t>Scenario development &amp; quantification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5101334" y="827357"/>
              <a:ext cx="15970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101334" y="2047974"/>
              <a:ext cx="15970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101334" y="3427918"/>
              <a:ext cx="15970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5098359" y="4743092"/>
              <a:ext cx="15970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Arrow 19"/>
            <p:cNvSpPr/>
            <p:nvPr/>
          </p:nvSpPr>
          <p:spPr>
            <a:xfrm flipH="1">
              <a:off x="5908533" y="806333"/>
              <a:ext cx="173430" cy="255612"/>
            </a:xfrm>
            <a:prstGeom prst="rightArrow">
              <a:avLst/>
            </a:prstGeom>
            <a:solidFill>
              <a:srgbClr val="7030A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/>
            <p:cNvSpPr/>
            <p:nvPr/>
          </p:nvSpPr>
          <p:spPr>
            <a:xfrm flipH="1">
              <a:off x="5908533" y="2049680"/>
              <a:ext cx="173430" cy="255612"/>
            </a:xfrm>
            <a:prstGeom prst="rightArrow">
              <a:avLst/>
            </a:prstGeom>
            <a:solidFill>
              <a:srgbClr val="7030A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Arrow 21"/>
            <p:cNvSpPr/>
            <p:nvPr/>
          </p:nvSpPr>
          <p:spPr>
            <a:xfrm flipH="1">
              <a:off x="5904393" y="3427918"/>
              <a:ext cx="173430" cy="255612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ight Arrow 22"/>
            <p:cNvSpPr/>
            <p:nvPr/>
          </p:nvSpPr>
          <p:spPr>
            <a:xfrm flipH="1">
              <a:off x="5917508" y="4722223"/>
              <a:ext cx="173430" cy="255612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5094476" y="6014720"/>
              <a:ext cx="15970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ight Arrow 24"/>
            <p:cNvSpPr/>
            <p:nvPr/>
          </p:nvSpPr>
          <p:spPr>
            <a:xfrm flipH="1">
              <a:off x="5911665" y="6014720"/>
              <a:ext cx="173430" cy="255612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79058" y="3269344"/>
            <a:ext cx="2855276" cy="2939156"/>
            <a:chOff x="6013666" y="2846597"/>
            <a:chExt cx="3135847" cy="3918874"/>
          </a:xfrm>
        </p:grpSpPr>
        <p:sp>
          <p:nvSpPr>
            <p:cNvPr id="27" name="Rectangle 26"/>
            <p:cNvSpPr/>
            <p:nvPr/>
          </p:nvSpPr>
          <p:spPr>
            <a:xfrm>
              <a:off x="6092685" y="2846597"/>
              <a:ext cx="2959317" cy="3284071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02017" y="5725101"/>
              <a:ext cx="2780908" cy="3189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54000" tIns="27000" rIns="0" bIns="27000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Economic analysis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13666" y="6149918"/>
              <a:ext cx="31358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Socio-Economic </a:t>
              </a:r>
              <a:r>
                <a:rPr lang="en-GB" sz="1200" b="1" dirty="0">
                  <a:latin typeface="Calibri" pitchFamily="34" charset="0"/>
                </a:rPr>
                <a:t>Data Collection </a:t>
              </a:r>
              <a:r>
                <a:rPr lang="en-GB" sz="1200" b="1" dirty="0">
                  <a:latin typeface="Calibri" pitchFamily="34" charset="0"/>
                </a:rPr>
                <a:t>&amp; Analysis</a:t>
              </a:r>
              <a:endParaRPr lang="en-GB" sz="1200" b="1" dirty="0">
                <a:latin typeface="Calibri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03160" y="3558068"/>
              <a:ext cx="2789705" cy="74981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54000" tIns="27000" rIns="0" bIns="27000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Quantitative household survey: </a:t>
              </a:r>
              <a:r>
                <a:rPr lang="en-GB" sz="1050" dirty="0">
                  <a:latin typeface="Calibri" pitchFamily="34" charset="0"/>
                </a:rPr>
                <a:t>C</a:t>
              </a:r>
              <a:r>
                <a:rPr lang="en-GB" sz="1050" dirty="0">
                  <a:latin typeface="Calibri" pitchFamily="34" charset="0"/>
                </a:rPr>
                <a:t>onsumption, assets, employment, migration, health, poverty, etc.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93220" y="4439523"/>
              <a:ext cx="2780908" cy="74981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54000" tIns="27000" rIns="0" bIns="27000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Statistical Associative </a:t>
              </a:r>
              <a:r>
                <a:rPr lang="en-GB" sz="1200" b="1" dirty="0">
                  <a:latin typeface="Calibri" pitchFamily="34" charset="0"/>
                </a:rPr>
                <a:t>model:</a:t>
              </a:r>
              <a:endParaRPr lang="en-GB" sz="1200" b="1" dirty="0">
                <a:latin typeface="Calibri" pitchFamily="34" charset="0"/>
              </a:endParaRPr>
            </a:p>
            <a:p>
              <a:r>
                <a:rPr lang="en-GB" sz="1050" dirty="0">
                  <a:latin typeface="Calibri" pitchFamily="34" charset="0"/>
                </a:rPr>
                <a:t>L</a:t>
              </a:r>
              <a:r>
                <a:rPr lang="en-GB" sz="1050" dirty="0">
                  <a:latin typeface="Calibri" pitchFamily="34" charset="0"/>
                </a:rPr>
                <a:t>and use, environment, socio-economy, census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93220" y="5297757"/>
              <a:ext cx="2780908" cy="3189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54000" tIns="27000" rIns="0" bIns="27000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Population projections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93220" y="2923532"/>
              <a:ext cx="2789705" cy="53436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54000" tIns="27000" rIns="0" bIns="27000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Qualitative household survey:</a:t>
              </a:r>
              <a:r>
                <a:rPr lang="en-GB" sz="1050" dirty="0">
                  <a:latin typeface="Calibri" pitchFamily="34" charset="0"/>
                </a:rPr>
                <a:t> </a:t>
              </a:r>
            </a:p>
            <a:p>
              <a:r>
                <a:rPr lang="en-GB" sz="1050" dirty="0">
                  <a:latin typeface="Calibri" pitchFamily="34" charset="0"/>
                </a:rPr>
                <a:t>E</a:t>
              </a:r>
              <a:r>
                <a:rPr lang="en-GB" sz="1050" dirty="0">
                  <a:latin typeface="Calibri" pitchFamily="34" charset="0"/>
                </a:rPr>
                <a:t>cosystem services versus livelihoods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4673" y="1276198"/>
            <a:ext cx="4545446" cy="4732554"/>
            <a:chOff x="124297" y="215663"/>
            <a:chExt cx="6060594" cy="6310071"/>
          </a:xfrm>
        </p:grpSpPr>
        <p:sp>
          <p:nvSpPr>
            <p:cNvPr id="35" name="TextBox 34"/>
            <p:cNvSpPr txBox="1"/>
            <p:nvPr/>
          </p:nvSpPr>
          <p:spPr>
            <a:xfrm>
              <a:off x="464688" y="1373742"/>
              <a:ext cx="1239272" cy="738664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Bay Bengal:</a:t>
              </a:r>
            </a:p>
            <a:p>
              <a:r>
                <a:rPr lang="en-GB" sz="1050" dirty="0">
                  <a:latin typeface="Calibri" pitchFamily="34" charset="0"/>
                </a:rPr>
                <a:t>GCOMS</a:t>
              </a:r>
            </a:p>
            <a:p>
              <a:endParaRPr lang="en-GB" sz="750" dirty="0">
                <a:latin typeface="Calibri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72857" y="456378"/>
              <a:ext cx="1415093" cy="800219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Climate</a:t>
              </a:r>
            </a:p>
            <a:p>
              <a:r>
                <a:rPr lang="en-GB" sz="1050" dirty="0">
                  <a:latin typeface="Calibri" pitchFamily="34" charset="0"/>
                </a:rPr>
                <a:t>HadRM3/PRECIS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37118" y="1365138"/>
              <a:ext cx="1843645" cy="1015663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Upstream Basin:</a:t>
              </a:r>
            </a:p>
            <a:p>
              <a:r>
                <a:rPr lang="en-GB" sz="1050" dirty="0">
                  <a:latin typeface="Calibri" pitchFamily="34" charset="0"/>
                </a:rPr>
                <a:t>INCA, </a:t>
              </a:r>
            </a:p>
            <a:p>
              <a:r>
                <a:rPr lang="en-GB" sz="1050" dirty="0">
                  <a:latin typeface="Calibri" pitchFamily="34" charset="0"/>
                </a:rPr>
                <a:t>MODFLOW, </a:t>
              </a:r>
            </a:p>
            <a:p>
              <a:r>
                <a:rPr lang="en-GB" sz="1050" dirty="0" err="1">
                  <a:latin typeface="Calibri" pitchFamily="34" charset="0"/>
                </a:rPr>
                <a:t>HydroTrend</a:t>
              </a:r>
              <a:endParaRPr lang="en-GB" sz="1050" dirty="0">
                <a:latin typeface="Calibri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54068" y="2997817"/>
              <a:ext cx="1244379" cy="1015663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Delta Plain</a:t>
              </a:r>
            </a:p>
            <a:p>
              <a:r>
                <a:rPr lang="en-GB" sz="1050" dirty="0">
                  <a:latin typeface="Calibri" pitchFamily="34" charset="0"/>
                </a:rPr>
                <a:t>FVCOM,</a:t>
              </a:r>
            </a:p>
            <a:p>
              <a:r>
                <a:rPr lang="en-GB" sz="1050" dirty="0">
                  <a:latin typeface="Calibri" pitchFamily="34" charset="0"/>
                </a:rPr>
                <a:t>Delft3D,</a:t>
              </a:r>
            </a:p>
            <a:p>
              <a:r>
                <a:rPr lang="en-GB" sz="1050" dirty="0">
                  <a:latin typeface="Calibri" pitchFamily="34" charset="0"/>
                </a:rPr>
                <a:t>MODFLOW</a:t>
              </a:r>
              <a:endParaRPr lang="en-GB" sz="1050" dirty="0">
                <a:latin typeface="Calibri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33907" y="3010341"/>
              <a:ext cx="1373235" cy="584776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Agriculture</a:t>
              </a:r>
              <a:r>
                <a:rPr lang="en-GB" sz="1200" dirty="0">
                  <a:latin typeface="Calibri" pitchFamily="34" charset="0"/>
                </a:rPr>
                <a:t> </a:t>
              </a:r>
              <a:r>
                <a:rPr lang="en-GB" sz="1050" dirty="0">
                  <a:latin typeface="Calibri" pitchFamily="34" charset="0"/>
                </a:rPr>
                <a:t>CROPWAT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38173" y="4647409"/>
              <a:ext cx="1388271" cy="1046440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Coastal Fisheries</a:t>
              </a:r>
            </a:p>
            <a:p>
              <a:r>
                <a:rPr lang="en-GB" sz="1050" dirty="0">
                  <a:latin typeface="Calibri" pitchFamily="34" charset="0"/>
                </a:rPr>
                <a:t>Size- </a:t>
              </a:r>
              <a:r>
                <a:rPr lang="en-GB" sz="1050" dirty="0">
                  <a:latin typeface="Calibri" pitchFamily="34" charset="0"/>
                </a:rPr>
                <a:t>&amp;</a:t>
              </a:r>
              <a:r>
                <a:rPr lang="en-GB" sz="1050" dirty="0">
                  <a:latin typeface="Calibri" pitchFamily="34" charset="0"/>
                </a:rPr>
                <a:t> species-based models</a:t>
              </a:r>
              <a:endParaRPr lang="en-GB" sz="1050" dirty="0">
                <a:latin typeface="Calibri" pitchFamily="34" charset="0"/>
              </a:endParaRPr>
            </a:p>
          </p:txBody>
        </p:sp>
        <p:cxnSp>
          <p:nvCxnSpPr>
            <p:cNvPr id="41" name="Elbow Connector 40"/>
            <p:cNvCxnSpPr>
              <a:stCxn id="37" idx="2"/>
              <a:endCxn id="38" idx="0"/>
            </p:cNvCxnSpPr>
            <p:nvPr/>
          </p:nvCxnSpPr>
          <p:spPr>
            <a:xfrm rot="5400000">
              <a:off x="2359091" y="1997967"/>
              <a:ext cx="617017" cy="138268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1"/>
            <p:cNvCxnSpPr>
              <a:stCxn id="37" idx="2"/>
              <a:endCxn id="39" idx="0"/>
            </p:cNvCxnSpPr>
            <p:nvPr/>
          </p:nvCxnSpPr>
          <p:spPr>
            <a:xfrm rot="16200000" flipH="1">
              <a:off x="3974962" y="1764779"/>
              <a:ext cx="629541" cy="186158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015069" y="753896"/>
              <a:ext cx="18212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Calibri" pitchFamily="34" charset="0"/>
                </a:rPr>
                <a:t>Temperature, Rainfall, Potential Evaporation, etc.</a:t>
              </a:r>
              <a:endParaRPr lang="en-GB" sz="900" dirty="0">
                <a:latin typeface="Calibri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2074" y="753896"/>
              <a:ext cx="21935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Calibri" pitchFamily="34" charset="0"/>
                </a:rPr>
                <a:t>Sea level, Sea Surface Temperature, Winds, etc.</a:t>
              </a:r>
              <a:endParaRPr lang="en-GB" sz="900" dirty="0">
                <a:latin typeface="Calibri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06129" y="2465803"/>
              <a:ext cx="244668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Calibri" pitchFamily="34" charset="0"/>
                </a:rPr>
                <a:t>Water, Sediment, Nutrients, Salinity</a:t>
              </a:r>
              <a:endParaRPr lang="en-GB" sz="900" dirty="0">
                <a:latin typeface="Calibri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46810" y="4050803"/>
              <a:ext cx="113960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Calibri" pitchFamily="34" charset="0"/>
                </a:rPr>
                <a:t>W</a:t>
              </a:r>
              <a:r>
                <a:rPr lang="en-GB" sz="900" dirty="0">
                  <a:latin typeface="Calibri" pitchFamily="34" charset="0"/>
                </a:rPr>
                <a:t>ater, Salinity, </a:t>
              </a:r>
            </a:p>
            <a:p>
              <a:r>
                <a:rPr lang="en-GB" sz="900" dirty="0">
                  <a:latin typeface="Calibri" pitchFamily="34" charset="0"/>
                </a:rPr>
                <a:t>S</a:t>
              </a:r>
              <a:r>
                <a:rPr lang="en-GB" sz="900" dirty="0">
                  <a:latin typeface="Calibri" pitchFamily="34" charset="0"/>
                </a:rPr>
                <a:t>ediment</a:t>
              </a:r>
              <a:endParaRPr lang="en-GB" sz="900" dirty="0">
                <a:latin typeface="Calibri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31183" y="4172551"/>
              <a:ext cx="1374288" cy="369332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Mangrove</a:t>
              </a:r>
            </a:p>
          </p:txBody>
        </p:sp>
        <p:cxnSp>
          <p:nvCxnSpPr>
            <p:cNvPr id="48" name="Elbow Connector 47"/>
            <p:cNvCxnSpPr>
              <a:stCxn id="47" idx="1"/>
              <a:endCxn id="50" idx="3"/>
            </p:cNvCxnSpPr>
            <p:nvPr/>
          </p:nvCxnSpPr>
          <p:spPr>
            <a:xfrm rot="10800000" flipV="1">
              <a:off x="2599237" y="4357217"/>
              <a:ext cx="1931948" cy="70416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24297" y="6156402"/>
              <a:ext cx="412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Quantitative Biophysical Models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316934" y="4630497"/>
              <a:ext cx="1282301" cy="861775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libri" pitchFamily="34" charset="0"/>
                </a:rPr>
                <a:t>Morphology</a:t>
              </a:r>
              <a:r>
                <a:rPr lang="en-GB" sz="1050" dirty="0">
                  <a:latin typeface="Calibri" pitchFamily="34" charset="0"/>
                </a:rPr>
                <a:t> </a:t>
              </a:r>
              <a:r>
                <a:rPr lang="en-GB" sz="1200" dirty="0">
                  <a:latin typeface="Calibri" pitchFamily="34" charset="0"/>
                </a:rPr>
                <a:t>Land Cover Land Use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36810" y="3696946"/>
              <a:ext cx="1370332" cy="369332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Calibri" pitchFamily="34" charset="0"/>
                </a:rPr>
                <a:t>Aquaculture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flipV="1">
              <a:off x="1656397" y="4033386"/>
              <a:ext cx="15061" cy="6065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 rot="16200000" flipH="1">
              <a:off x="1213689" y="2395579"/>
              <a:ext cx="6110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Calibri" pitchFamily="34" charset="0"/>
                </a:rPr>
                <a:t>Surge level</a:t>
              </a:r>
              <a:endParaRPr lang="en-GB" sz="900" dirty="0">
                <a:latin typeface="Calibri" pitchFamily="34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614844" y="5566874"/>
              <a:ext cx="39311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stCxn id="50" idx="3"/>
            </p:cNvCxnSpPr>
            <p:nvPr/>
          </p:nvCxnSpPr>
          <p:spPr>
            <a:xfrm flipV="1">
              <a:off x="2599235" y="3558234"/>
              <a:ext cx="1939500" cy="150315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stCxn id="50" idx="3"/>
            </p:cNvCxnSpPr>
            <p:nvPr/>
          </p:nvCxnSpPr>
          <p:spPr>
            <a:xfrm flipV="1">
              <a:off x="2599235" y="4078605"/>
              <a:ext cx="1946732" cy="98278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3245163" y="1202010"/>
              <a:ext cx="2808711" cy="3145363"/>
              <a:chOff x="4078433" y="1740140"/>
              <a:chExt cx="3041096" cy="2658176"/>
            </a:xfrm>
          </p:grpSpPr>
          <p:cxnSp>
            <p:nvCxnSpPr>
              <p:cNvPr id="81" name="Straight Arrow Connector 80"/>
              <p:cNvCxnSpPr/>
              <p:nvPr/>
            </p:nvCxnSpPr>
            <p:spPr>
              <a:xfrm flipH="1">
                <a:off x="6963328" y="4398312"/>
                <a:ext cx="1561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 flipV="1">
                <a:off x="7104942" y="1740140"/>
                <a:ext cx="14587" cy="2658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078433" y="1740738"/>
                <a:ext cx="30219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6952826" y="3932937"/>
                <a:ext cx="1561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H="1">
                <a:off x="6948651" y="3336979"/>
                <a:ext cx="1561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215569" y="215663"/>
              <a:ext cx="5969322" cy="5941287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59" name="Elbow Connector 58"/>
            <p:cNvCxnSpPr>
              <a:stCxn id="36" idx="2"/>
              <a:endCxn id="35" idx="0"/>
            </p:cNvCxnSpPr>
            <p:nvPr/>
          </p:nvCxnSpPr>
          <p:spPr>
            <a:xfrm rot="5400000">
              <a:off x="2023791" y="317128"/>
              <a:ext cx="117145" cy="199608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1976775" y="1215561"/>
              <a:ext cx="0" cy="1782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36" idx="2"/>
              <a:endCxn id="37" idx="0"/>
            </p:cNvCxnSpPr>
            <p:nvPr/>
          </p:nvCxnSpPr>
          <p:spPr>
            <a:xfrm rot="16200000" flipH="1">
              <a:off x="3165401" y="1171598"/>
              <a:ext cx="108541" cy="278537"/>
            </a:xfrm>
            <a:prstGeom prst="bent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614844" y="2103482"/>
              <a:ext cx="0" cy="3460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1505180" y="2140846"/>
              <a:ext cx="14016" cy="8360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/>
            <p:nvPr/>
          </p:nvCxnSpPr>
          <p:spPr>
            <a:xfrm rot="10800000">
              <a:off x="1047190" y="2117937"/>
              <a:ext cx="269744" cy="1412121"/>
            </a:xfrm>
            <a:prstGeom prst="bentConnector2">
              <a:avLst/>
            </a:prstGeom>
            <a:ln>
              <a:solidFill>
                <a:schemeClr val="tx1"/>
              </a:solidFill>
              <a:headEnd type="arrow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21589" y="5675762"/>
              <a:ext cx="431009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Calibri" pitchFamily="34" charset="0"/>
                </a:rPr>
                <a:t>Primary productivity, Temperature, Salinity, Oxygen, Currents</a:t>
              </a:r>
              <a:endParaRPr lang="en-GB" sz="900" dirty="0">
                <a:latin typeface="Calibri" pitchFamily="34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1720367" y="1867324"/>
              <a:ext cx="6842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1914628" y="1742706"/>
              <a:ext cx="138799" cy="130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Arc 67"/>
            <p:cNvSpPr/>
            <p:nvPr/>
          </p:nvSpPr>
          <p:spPr>
            <a:xfrm>
              <a:off x="1893533" y="1765430"/>
              <a:ext cx="170704" cy="217588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Arc 68"/>
            <p:cNvSpPr/>
            <p:nvPr/>
          </p:nvSpPr>
          <p:spPr>
            <a:xfrm flipH="1">
              <a:off x="1884491" y="1764270"/>
              <a:ext cx="170704" cy="217588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172735" y="3130719"/>
              <a:ext cx="831220" cy="1046440"/>
            </a:xfrm>
            <a:prstGeom prst="rect">
              <a:avLst/>
            </a:prstGeom>
            <a:solidFill>
              <a:srgbClr val="CC33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GB" sz="450" b="1" dirty="0">
                <a:latin typeface="Calibri" pitchFamily="34" charset="0"/>
              </a:endParaRPr>
            </a:p>
            <a:p>
              <a:pPr algn="ctr"/>
              <a:r>
                <a:rPr lang="en-GB" sz="1200" b="1" dirty="0">
                  <a:latin typeface="Calibri" pitchFamily="34" charset="0"/>
                </a:rPr>
                <a:t>Soil </a:t>
              </a:r>
            </a:p>
            <a:p>
              <a:pPr algn="ctr"/>
              <a:r>
                <a:rPr lang="en-GB" sz="1200" b="1" dirty="0">
                  <a:latin typeface="Calibri" pitchFamily="34" charset="0"/>
                </a:rPr>
                <a:t>salinity</a:t>
              </a:r>
            </a:p>
            <a:p>
              <a:pPr algn="ctr"/>
              <a:endParaRPr lang="en-GB" sz="450" dirty="0">
                <a:latin typeface="Calibri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530159" y="3246860"/>
              <a:ext cx="113960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Calibri" pitchFamily="34" charset="0"/>
                </a:rPr>
                <a:t>F</a:t>
              </a:r>
              <a:r>
                <a:rPr lang="en-GB" sz="900" dirty="0">
                  <a:latin typeface="Calibri" pitchFamily="34" charset="0"/>
                </a:rPr>
                <a:t>looding</a:t>
              </a:r>
              <a:endParaRPr lang="en-GB" sz="900" dirty="0">
                <a:latin typeface="Calibri" pitchFamily="34" charset="0"/>
              </a:endParaRPr>
            </a:p>
          </p:txBody>
        </p:sp>
        <p:cxnSp>
          <p:nvCxnSpPr>
            <p:cNvPr id="72" name="Elbow Connector 71"/>
            <p:cNvCxnSpPr>
              <a:stCxn id="37" idx="2"/>
              <a:endCxn id="70" idx="0"/>
            </p:cNvCxnSpPr>
            <p:nvPr/>
          </p:nvCxnSpPr>
          <p:spPr>
            <a:xfrm rot="16200000" flipH="1">
              <a:off x="3098685" y="2641056"/>
              <a:ext cx="749919" cy="22940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/>
            <p:cNvCxnSpPr>
              <a:endCxn id="70" idx="2"/>
            </p:cNvCxnSpPr>
            <p:nvPr/>
          </p:nvCxnSpPr>
          <p:spPr>
            <a:xfrm flipV="1">
              <a:off x="2600026" y="4177158"/>
              <a:ext cx="988320" cy="587779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endCxn id="39" idx="1"/>
            </p:cNvCxnSpPr>
            <p:nvPr/>
          </p:nvCxnSpPr>
          <p:spPr>
            <a:xfrm flipV="1">
              <a:off x="3998309" y="3302729"/>
              <a:ext cx="535599" cy="74787"/>
            </a:xfrm>
            <a:prstGeom prst="bentConnector3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95"/>
            <p:cNvCxnSpPr>
              <a:stCxn id="38" idx="3"/>
              <a:endCxn id="70" idx="1"/>
            </p:cNvCxnSpPr>
            <p:nvPr/>
          </p:nvCxnSpPr>
          <p:spPr>
            <a:xfrm>
              <a:off x="2598446" y="3505649"/>
              <a:ext cx="574289" cy="1482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lbow Connector 75"/>
            <p:cNvCxnSpPr>
              <a:stCxn id="70" idx="3"/>
            </p:cNvCxnSpPr>
            <p:nvPr/>
          </p:nvCxnSpPr>
          <p:spPr>
            <a:xfrm>
              <a:off x="4003955" y="3653938"/>
              <a:ext cx="532855" cy="142761"/>
            </a:xfrm>
            <a:prstGeom prst="bentConnector3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4313064" y="3732800"/>
              <a:ext cx="146888" cy="145762"/>
              <a:chOff x="4313064" y="3732800"/>
              <a:chExt cx="146888" cy="145762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313064" y="3741087"/>
                <a:ext cx="103526" cy="13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Arc 78"/>
              <p:cNvSpPr/>
              <p:nvPr/>
            </p:nvSpPr>
            <p:spPr>
              <a:xfrm rot="16200000">
                <a:off x="4324248" y="3742858"/>
                <a:ext cx="141186" cy="13022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Arc 79"/>
              <p:cNvSpPr/>
              <p:nvPr/>
            </p:nvSpPr>
            <p:spPr>
              <a:xfrm rot="5400000" flipV="1">
                <a:off x="4324248" y="3738282"/>
                <a:ext cx="141186" cy="13022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0" y="6581001"/>
            <a:ext cx="374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Source: http</a:t>
            </a:r>
            <a:r>
              <a:rPr lang="en-GB" sz="1200" dirty="0"/>
              <a:t>://dx.doi.org/10.1016/j.ecss.2016.08.017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388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225689"/>
            <a:ext cx="8305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1" indent="-19288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Interdisciplinary tool  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environment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socio-economy 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demography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governance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Builds on  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high fidelity models, 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secondary data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ESPA Deltas household survey (</a:t>
            </a:r>
            <a:r>
              <a:rPr lang="en-GB" sz="2000" dirty="0" smtClean="0">
                <a:solidFill>
                  <a:srgbClr val="002060"/>
                </a:solidFill>
              </a:rPr>
              <a:t>1486 households</a:t>
            </a:r>
            <a:r>
              <a:rPr lang="en-GB" sz="2000" dirty="0">
                <a:solidFill>
                  <a:srgbClr val="002060"/>
                </a:solidFill>
              </a:rPr>
              <a:t>, three times over a year)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expert knowledge (ESPA Deltas team, stakeholders)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Meta-model 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harmonises scales &amp; methods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fully coupled</a:t>
            </a:r>
          </a:p>
          <a:p>
            <a:pPr lvl="2"/>
            <a:r>
              <a:rPr lang="en-GB" sz="2000" dirty="0">
                <a:solidFill>
                  <a:srgbClr val="002060"/>
                </a:solidFill>
              </a:rPr>
              <a:t>- ‘quick’ running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6D2E6-8081-49E8-BA35-AE47F067D740}" type="slidenum">
              <a:rPr lang="en-GB" smtClean="0"/>
              <a:t>13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33400"/>
            <a:ext cx="9144000" cy="428625"/>
          </a:xfrm>
          <a:prstGeom prst="rect">
            <a:avLst/>
          </a:prstGeom>
          <a:solidFill>
            <a:schemeClr val="bg1"/>
          </a:solidFill>
        </p:spPr>
        <p:txBody>
          <a:bodyPr vert="horz" lIns="20250" tIns="25718" rIns="20250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002060"/>
                </a:solidFill>
              </a:rPr>
              <a:t>Delta Dynamic Integrated Emulator Model (</a:t>
            </a:r>
            <a:r>
              <a:rPr lang="el-GR" sz="4000" b="1" dirty="0">
                <a:solidFill>
                  <a:srgbClr val="002060"/>
                </a:solidFill>
              </a:rPr>
              <a:t>Δ</a:t>
            </a:r>
            <a:r>
              <a:rPr lang="en-GB" sz="4000" b="1" dirty="0">
                <a:solidFill>
                  <a:srgbClr val="002060"/>
                </a:solidFill>
              </a:rPr>
              <a:t>DIEM)</a:t>
            </a:r>
          </a:p>
        </p:txBody>
      </p:sp>
    </p:spTree>
    <p:extLst>
      <p:ext uri="{BB962C8B-B14F-4D97-AF65-F5344CB8AC3E}">
        <p14:creationId xmlns:p14="http://schemas.microsoft.com/office/powerpoint/2010/main" val="3968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4"/>
          <p:cNvGrpSpPr>
            <a:grpSpLocks noChangeAspect="1"/>
          </p:cNvGrpSpPr>
          <p:nvPr/>
        </p:nvGrpSpPr>
        <p:grpSpPr bwMode="auto">
          <a:xfrm>
            <a:off x="119614" y="892098"/>
            <a:ext cx="8924925" cy="5854562"/>
            <a:chOff x="119" y="1025"/>
            <a:chExt cx="5622" cy="3262"/>
          </a:xfrm>
        </p:grpSpPr>
        <p:sp>
          <p:nvSpPr>
            <p:cNvPr id="5" name="AutoShape 33"/>
            <p:cNvSpPr>
              <a:spLocks noChangeAspect="1" noChangeArrowheads="1" noTextEdit="1"/>
            </p:cNvSpPr>
            <p:nvPr/>
          </p:nvSpPr>
          <p:spPr bwMode="auto">
            <a:xfrm>
              <a:off x="119" y="1025"/>
              <a:ext cx="5622" cy="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Rectangle 35"/>
            <p:cNvSpPr>
              <a:spLocks noChangeArrowheads="1"/>
            </p:cNvSpPr>
            <p:nvPr/>
          </p:nvSpPr>
          <p:spPr bwMode="auto">
            <a:xfrm>
              <a:off x="150" y="1047"/>
              <a:ext cx="1782" cy="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Rectangle 36"/>
            <p:cNvSpPr>
              <a:spLocks noChangeArrowheads="1"/>
            </p:cNvSpPr>
            <p:nvPr/>
          </p:nvSpPr>
          <p:spPr bwMode="auto">
            <a:xfrm>
              <a:off x="150" y="1365"/>
              <a:ext cx="2075" cy="307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Rectangle 37"/>
            <p:cNvSpPr>
              <a:spLocks noChangeArrowheads="1"/>
            </p:cNvSpPr>
            <p:nvPr/>
          </p:nvSpPr>
          <p:spPr bwMode="auto">
            <a:xfrm>
              <a:off x="150" y="1672"/>
              <a:ext cx="5566" cy="26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38"/>
            <p:cNvSpPr>
              <a:spLocks noChangeArrowheads="1"/>
            </p:cNvSpPr>
            <p:nvPr/>
          </p:nvSpPr>
          <p:spPr bwMode="auto">
            <a:xfrm>
              <a:off x="150" y="1672"/>
              <a:ext cx="5566" cy="2603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-22034" y="299426"/>
            <a:ext cx="75313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400" b="1" smtClean="0">
                <a:solidFill>
                  <a:srgbClr val="002060"/>
                </a:solidFill>
              </a:rPr>
              <a:t>The participants in </a:t>
            </a:r>
            <a:r>
              <a:rPr lang="el-GR" sz="3400" b="1" smtClean="0">
                <a:solidFill>
                  <a:srgbClr val="002060"/>
                </a:solidFill>
              </a:rPr>
              <a:t>Δ</a:t>
            </a:r>
            <a:r>
              <a:rPr lang="en-GB" sz="3400" b="1" smtClean="0">
                <a:solidFill>
                  <a:srgbClr val="002060"/>
                </a:solidFill>
              </a:rPr>
              <a:t>DIEM development</a:t>
            </a:r>
            <a:endParaRPr lang="en-GB" sz="3400" b="1" dirty="0">
              <a:solidFill>
                <a:srgbClr val="002060"/>
              </a:solidFill>
            </a:endParaRPr>
          </a:p>
        </p:txBody>
      </p:sp>
      <p:sp>
        <p:nvSpPr>
          <p:cNvPr id="11" name="AutoShape 9"/>
          <p:cNvSpPr>
            <a:spLocks noChangeAspect="1" noChangeArrowheads="1" noTextEdit="1"/>
          </p:cNvSpPr>
          <p:nvPr/>
        </p:nvSpPr>
        <p:spPr bwMode="auto">
          <a:xfrm>
            <a:off x="2015608" y="2367464"/>
            <a:ext cx="1409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262747" y="2150642"/>
            <a:ext cx="1536700" cy="2404838"/>
            <a:chOff x="284784" y="2793078"/>
            <a:chExt cx="1536700" cy="2404838"/>
          </a:xfrm>
        </p:grpSpPr>
        <p:sp>
          <p:nvSpPr>
            <p:cNvPr id="13" name="TextBox 12"/>
            <p:cNvSpPr txBox="1"/>
            <p:nvPr/>
          </p:nvSpPr>
          <p:spPr>
            <a:xfrm>
              <a:off x="323075" y="4828584"/>
              <a:ext cx="139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50+ agencies</a:t>
              </a:r>
            </a:p>
          </p:txBody>
        </p:sp>
        <p:grpSp>
          <p:nvGrpSpPr>
            <p:cNvPr id="14" name="Group 16"/>
            <p:cNvGrpSpPr>
              <a:grpSpLocks noChangeAspect="1"/>
            </p:cNvGrpSpPr>
            <p:nvPr/>
          </p:nvGrpSpPr>
          <p:grpSpPr bwMode="auto">
            <a:xfrm>
              <a:off x="284784" y="2793078"/>
              <a:ext cx="1536700" cy="2057400"/>
              <a:chOff x="162" y="1896"/>
              <a:chExt cx="968" cy="1296"/>
            </a:xfrm>
          </p:grpSpPr>
          <p:sp>
            <p:nvSpPr>
              <p:cNvPr id="15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162" y="1896"/>
                <a:ext cx="968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Freeform 17"/>
              <p:cNvSpPr>
                <a:spLocks noEditPoints="1"/>
              </p:cNvSpPr>
              <p:nvPr/>
            </p:nvSpPr>
            <p:spPr bwMode="auto">
              <a:xfrm>
                <a:off x="419" y="1912"/>
                <a:ext cx="457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0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5 w 907"/>
                  <a:gd name="T19" fmla="*/ 1323 h 1890"/>
                  <a:gd name="T20" fmla="*/ 725 w 907"/>
                  <a:gd name="T21" fmla="*/ 945 h 1890"/>
                  <a:gd name="T22" fmla="*/ 725 w 907"/>
                  <a:gd name="T23" fmla="*/ 1890 h 1890"/>
                  <a:gd name="T24" fmla="*/ 453 w 907"/>
                  <a:gd name="T25" fmla="*/ 1890 h 1890"/>
                  <a:gd name="T26" fmla="*/ 453 w 907"/>
                  <a:gd name="T27" fmla="*/ 1134 h 1890"/>
                  <a:gd name="T28" fmla="*/ 453 w 907"/>
                  <a:gd name="T29" fmla="*/ 1890 h 1890"/>
                  <a:gd name="T30" fmla="*/ 181 w 907"/>
                  <a:gd name="T31" fmla="*/ 1890 h 1890"/>
                  <a:gd name="T32" fmla="*/ 642 w 907"/>
                  <a:gd name="T33" fmla="*/ 189 h 1890"/>
                  <a:gd name="T34" fmla="*/ 453 w 907"/>
                  <a:gd name="T35" fmla="*/ 0 h 1890"/>
                  <a:gd name="T36" fmla="*/ 264 w 907"/>
                  <a:gd name="T37" fmla="*/ 189 h 1890"/>
                  <a:gd name="T38" fmla="*/ 453 w 907"/>
                  <a:gd name="T39" fmla="*/ 378 h 1890"/>
                  <a:gd name="T40" fmla="*/ 642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0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5" y="1323"/>
                    </a:lnTo>
                    <a:lnTo>
                      <a:pt x="725" y="945"/>
                    </a:lnTo>
                    <a:lnTo>
                      <a:pt x="725" y="1890"/>
                    </a:lnTo>
                    <a:lnTo>
                      <a:pt x="453" y="1890"/>
                    </a:lnTo>
                    <a:lnTo>
                      <a:pt x="453" y="1134"/>
                    </a:lnTo>
                    <a:lnTo>
                      <a:pt x="453" y="1890"/>
                    </a:lnTo>
                    <a:lnTo>
                      <a:pt x="181" y="1890"/>
                    </a:lnTo>
                    <a:close/>
                    <a:moveTo>
                      <a:pt x="642" y="189"/>
                    </a:moveTo>
                    <a:cubicBezTo>
                      <a:pt x="642" y="85"/>
                      <a:pt x="558" y="0"/>
                      <a:pt x="453" y="0"/>
                    </a:cubicBezTo>
                    <a:cubicBezTo>
                      <a:pt x="349" y="0"/>
                      <a:pt x="264" y="85"/>
                      <a:pt x="264" y="189"/>
                    </a:cubicBezTo>
                    <a:cubicBezTo>
                      <a:pt x="264" y="294"/>
                      <a:pt x="349" y="378"/>
                      <a:pt x="453" y="378"/>
                    </a:cubicBezTo>
                    <a:cubicBezTo>
                      <a:pt x="558" y="378"/>
                      <a:pt x="642" y="294"/>
                      <a:pt x="642" y="189"/>
                    </a:cubicBez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Freeform 18"/>
              <p:cNvSpPr>
                <a:spLocks noEditPoints="1"/>
              </p:cNvSpPr>
              <p:nvPr/>
            </p:nvSpPr>
            <p:spPr bwMode="auto">
              <a:xfrm>
                <a:off x="419" y="1912"/>
                <a:ext cx="457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0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5 w 907"/>
                  <a:gd name="T19" fmla="*/ 1323 h 1890"/>
                  <a:gd name="T20" fmla="*/ 725 w 907"/>
                  <a:gd name="T21" fmla="*/ 945 h 1890"/>
                  <a:gd name="T22" fmla="*/ 725 w 907"/>
                  <a:gd name="T23" fmla="*/ 1890 h 1890"/>
                  <a:gd name="T24" fmla="*/ 453 w 907"/>
                  <a:gd name="T25" fmla="*/ 1890 h 1890"/>
                  <a:gd name="T26" fmla="*/ 453 w 907"/>
                  <a:gd name="T27" fmla="*/ 1134 h 1890"/>
                  <a:gd name="T28" fmla="*/ 453 w 907"/>
                  <a:gd name="T29" fmla="*/ 1890 h 1890"/>
                  <a:gd name="T30" fmla="*/ 181 w 907"/>
                  <a:gd name="T31" fmla="*/ 1890 h 1890"/>
                  <a:gd name="T32" fmla="*/ 642 w 907"/>
                  <a:gd name="T33" fmla="*/ 189 h 1890"/>
                  <a:gd name="T34" fmla="*/ 453 w 907"/>
                  <a:gd name="T35" fmla="*/ 0 h 1890"/>
                  <a:gd name="T36" fmla="*/ 264 w 907"/>
                  <a:gd name="T37" fmla="*/ 189 h 1890"/>
                  <a:gd name="T38" fmla="*/ 453 w 907"/>
                  <a:gd name="T39" fmla="*/ 378 h 1890"/>
                  <a:gd name="T40" fmla="*/ 642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0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5" y="1323"/>
                    </a:lnTo>
                    <a:lnTo>
                      <a:pt x="725" y="945"/>
                    </a:lnTo>
                    <a:lnTo>
                      <a:pt x="725" y="1890"/>
                    </a:lnTo>
                    <a:lnTo>
                      <a:pt x="453" y="1890"/>
                    </a:lnTo>
                    <a:lnTo>
                      <a:pt x="453" y="1134"/>
                    </a:lnTo>
                    <a:lnTo>
                      <a:pt x="453" y="1890"/>
                    </a:lnTo>
                    <a:lnTo>
                      <a:pt x="181" y="1890"/>
                    </a:lnTo>
                    <a:close/>
                    <a:moveTo>
                      <a:pt x="642" y="189"/>
                    </a:moveTo>
                    <a:cubicBezTo>
                      <a:pt x="642" y="85"/>
                      <a:pt x="558" y="0"/>
                      <a:pt x="453" y="0"/>
                    </a:cubicBezTo>
                    <a:cubicBezTo>
                      <a:pt x="349" y="0"/>
                      <a:pt x="264" y="85"/>
                      <a:pt x="264" y="189"/>
                    </a:cubicBezTo>
                    <a:cubicBezTo>
                      <a:pt x="264" y="294"/>
                      <a:pt x="349" y="378"/>
                      <a:pt x="453" y="378"/>
                    </a:cubicBezTo>
                    <a:cubicBezTo>
                      <a:pt x="558" y="378"/>
                      <a:pt x="642" y="294"/>
                      <a:pt x="642" y="189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Rectangle 19"/>
              <p:cNvSpPr>
                <a:spLocks noChangeArrowheads="1"/>
              </p:cNvSpPr>
              <p:nvPr/>
            </p:nvSpPr>
            <p:spPr bwMode="auto">
              <a:xfrm>
                <a:off x="234" y="2912"/>
                <a:ext cx="84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Stakeholders</a:t>
                </a:r>
                <a:endParaRPr lang="en-US" altLang="en-US" dirty="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19614" y="1505887"/>
            <a:ext cx="35485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Five main groups of participants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66907" y="2174637"/>
            <a:ext cx="1614483" cy="2936500"/>
            <a:chOff x="1988941" y="2817070"/>
            <a:chExt cx="1614483" cy="2936500"/>
          </a:xfrm>
        </p:grpSpPr>
        <p:sp>
          <p:nvSpPr>
            <p:cNvPr id="21" name="TextBox 20"/>
            <p:cNvSpPr txBox="1"/>
            <p:nvPr/>
          </p:nvSpPr>
          <p:spPr>
            <a:xfrm>
              <a:off x="1988941" y="4830240"/>
              <a:ext cx="16144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1486 </a:t>
              </a:r>
              <a:r>
                <a:rPr lang="en-GB" dirty="0"/>
                <a:t>surveyed households</a:t>
              </a: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2132895" y="4405985"/>
              <a:ext cx="12223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Households</a:t>
              </a:r>
              <a:endParaRPr lang="en-US" alt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87751" y="2817070"/>
              <a:ext cx="727075" cy="1509713"/>
              <a:chOff x="-1893277" y="4958767"/>
              <a:chExt cx="727075" cy="1509713"/>
            </a:xfrm>
          </p:grpSpPr>
          <p:sp>
            <p:nvSpPr>
              <p:cNvPr id="24" name="Freeform 42"/>
              <p:cNvSpPr>
                <a:spLocks noEditPoints="1"/>
              </p:cNvSpPr>
              <p:nvPr/>
            </p:nvSpPr>
            <p:spPr bwMode="auto">
              <a:xfrm>
                <a:off x="-1893277" y="4958767"/>
                <a:ext cx="727075" cy="1509713"/>
              </a:xfrm>
              <a:custGeom>
                <a:avLst/>
                <a:gdLst>
                  <a:gd name="T0" fmla="*/ 182 w 908"/>
                  <a:gd name="T1" fmla="*/ 1890 h 1890"/>
                  <a:gd name="T2" fmla="*/ 182 w 908"/>
                  <a:gd name="T3" fmla="*/ 945 h 1890"/>
                  <a:gd name="T4" fmla="*/ 182 w 908"/>
                  <a:gd name="T5" fmla="*/ 1323 h 1890"/>
                  <a:gd name="T6" fmla="*/ 0 w 908"/>
                  <a:gd name="T7" fmla="*/ 1323 h 1890"/>
                  <a:gd name="T8" fmla="*/ 0 w 908"/>
                  <a:gd name="T9" fmla="*/ 567 h 1890"/>
                  <a:gd name="T10" fmla="*/ 91 w 908"/>
                  <a:gd name="T11" fmla="*/ 473 h 1890"/>
                  <a:gd name="T12" fmla="*/ 817 w 908"/>
                  <a:gd name="T13" fmla="*/ 473 h 1890"/>
                  <a:gd name="T14" fmla="*/ 908 w 908"/>
                  <a:gd name="T15" fmla="*/ 567 h 1890"/>
                  <a:gd name="T16" fmla="*/ 908 w 908"/>
                  <a:gd name="T17" fmla="*/ 1323 h 1890"/>
                  <a:gd name="T18" fmla="*/ 726 w 908"/>
                  <a:gd name="T19" fmla="*/ 1323 h 1890"/>
                  <a:gd name="T20" fmla="*/ 726 w 908"/>
                  <a:gd name="T21" fmla="*/ 945 h 1890"/>
                  <a:gd name="T22" fmla="*/ 726 w 908"/>
                  <a:gd name="T23" fmla="*/ 1890 h 1890"/>
                  <a:gd name="T24" fmla="*/ 454 w 908"/>
                  <a:gd name="T25" fmla="*/ 1890 h 1890"/>
                  <a:gd name="T26" fmla="*/ 454 w 908"/>
                  <a:gd name="T27" fmla="*/ 1134 h 1890"/>
                  <a:gd name="T28" fmla="*/ 454 w 908"/>
                  <a:gd name="T29" fmla="*/ 1890 h 1890"/>
                  <a:gd name="T30" fmla="*/ 182 w 908"/>
                  <a:gd name="T31" fmla="*/ 1890 h 1890"/>
                  <a:gd name="T32" fmla="*/ 643 w 908"/>
                  <a:gd name="T33" fmla="*/ 189 h 1890"/>
                  <a:gd name="T34" fmla="*/ 454 w 908"/>
                  <a:gd name="T35" fmla="*/ 0 h 1890"/>
                  <a:gd name="T36" fmla="*/ 265 w 908"/>
                  <a:gd name="T37" fmla="*/ 189 h 1890"/>
                  <a:gd name="T38" fmla="*/ 454 w 908"/>
                  <a:gd name="T39" fmla="*/ 378 h 1890"/>
                  <a:gd name="T40" fmla="*/ 643 w 908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8" h="1890">
                    <a:moveTo>
                      <a:pt x="182" y="1890"/>
                    </a:moveTo>
                    <a:lnTo>
                      <a:pt x="182" y="945"/>
                    </a:lnTo>
                    <a:lnTo>
                      <a:pt x="182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1" y="473"/>
                    </a:lnTo>
                    <a:lnTo>
                      <a:pt x="817" y="473"/>
                    </a:lnTo>
                    <a:lnTo>
                      <a:pt x="908" y="567"/>
                    </a:lnTo>
                    <a:lnTo>
                      <a:pt x="908" y="1323"/>
                    </a:lnTo>
                    <a:lnTo>
                      <a:pt x="726" y="1323"/>
                    </a:lnTo>
                    <a:lnTo>
                      <a:pt x="726" y="945"/>
                    </a:lnTo>
                    <a:lnTo>
                      <a:pt x="726" y="1890"/>
                    </a:lnTo>
                    <a:lnTo>
                      <a:pt x="454" y="1890"/>
                    </a:lnTo>
                    <a:lnTo>
                      <a:pt x="454" y="1134"/>
                    </a:lnTo>
                    <a:lnTo>
                      <a:pt x="454" y="1890"/>
                    </a:lnTo>
                    <a:lnTo>
                      <a:pt x="182" y="1890"/>
                    </a:lnTo>
                    <a:close/>
                    <a:moveTo>
                      <a:pt x="643" y="189"/>
                    </a:moveTo>
                    <a:cubicBezTo>
                      <a:pt x="643" y="85"/>
                      <a:pt x="558" y="0"/>
                      <a:pt x="454" y="0"/>
                    </a:cubicBezTo>
                    <a:cubicBezTo>
                      <a:pt x="350" y="0"/>
                      <a:pt x="265" y="85"/>
                      <a:pt x="265" y="189"/>
                    </a:cubicBezTo>
                    <a:cubicBezTo>
                      <a:pt x="265" y="294"/>
                      <a:pt x="350" y="378"/>
                      <a:pt x="454" y="378"/>
                    </a:cubicBezTo>
                    <a:cubicBezTo>
                      <a:pt x="558" y="378"/>
                      <a:pt x="643" y="294"/>
                      <a:pt x="643" y="189"/>
                    </a:cubicBezTo>
                    <a:close/>
                  </a:path>
                </a:pathLst>
              </a:custGeom>
              <a:solidFill>
                <a:srgbClr val="F906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43"/>
              <p:cNvSpPr>
                <a:spLocks noEditPoints="1"/>
              </p:cNvSpPr>
              <p:nvPr/>
            </p:nvSpPr>
            <p:spPr bwMode="auto">
              <a:xfrm>
                <a:off x="-1893277" y="4958767"/>
                <a:ext cx="727075" cy="1509713"/>
              </a:xfrm>
              <a:custGeom>
                <a:avLst/>
                <a:gdLst>
                  <a:gd name="T0" fmla="*/ 182 w 908"/>
                  <a:gd name="T1" fmla="*/ 1890 h 1890"/>
                  <a:gd name="T2" fmla="*/ 182 w 908"/>
                  <a:gd name="T3" fmla="*/ 945 h 1890"/>
                  <a:gd name="T4" fmla="*/ 182 w 908"/>
                  <a:gd name="T5" fmla="*/ 1323 h 1890"/>
                  <a:gd name="T6" fmla="*/ 0 w 908"/>
                  <a:gd name="T7" fmla="*/ 1323 h 1890"/>
                  <a:gd name="T8" fmla="*/ 0 w 908"/>
                  <a:gd name="T9" fmla="*/ 567 h 1890"/>
                  <a:gd name="T10" fmla="*/ 91 w 908"/>
                  <a:gd name="T11" fmla="*/ 473 h 1890"/>
                  <a:gd name="T12" fmla="*/ 817 w 908"/>
                  <a:gd name="T13" fmla="*/ 473 h 1890"/>
                  <a:gd name="T14" fmla="*/ 908 w 908"/>
                  <a:gd name="T15" fmla="*/ 567 h 1890"/>
                  <a:gd name="T16" fmla="*/ 908 w 908"/>
                  <a:gd name="T17" fmla="*/ 1323 h 1890"/>
                  <a:gd name="T18" fmla="*/ 726 w 908"/>
                  <a:gd name="T19" fmla="*/ 1323 h 1890"/>
                  <a:gd name="T20" fmla="*/ 726 w 908"/>
                  <a:gd name="T21" fmla="*/ 945 h 1890"/>
                  <a:gd name="T22" fmla="*/ 726 w 908"/>
                  <a:gd name="T23" fmla="*/ 1890 h 1890"/>
                  <a:gd name="T24" fmla="*/ 454 w 908"/>
                  <a:gd name="T25" fmla="*/ 1890 h 1890"/>
                  <a:gd name="T26" fmla="*/ 454 w 908"/>
                  <a:gd name="T27" fmla="*/ 1134 h 1890"/>
                  <a:gd name="T28" fmla="*/ 454 w 908"/>
                  <a:gd name="T29" fmla="*/ 1890 h 1890"/>
                  <a:gd name="T30" fmla="*/ 182 w 908"/>
                  <a:gd name="T31" fmla="*/ 1890 h 1890"/>
                  <a:gd name="T32" fmla="*/ 643 w 908"/>
                  <a:gd name="T33" fmla="*/ 189 h 1890"/>
                  <a:gd name="T34" fmla="*/ 454 w 908"/>
                  <a:gd name="T35" fmla="*/ 0 h 1890"/>
                  <a:gd name="T36" fmla="*/ 265 w 908"/>
                  <a:gd name="T37" fmla="*/ 189 h 1890"/>
                  <a:gd name="T38" fmla="*/ 454 w 908"/>
                  <a:gd name="T39" fmla="*/ 378 h 1890"/>
                  <a:gd name="T40" fmla="*/ 643 w 908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8" h="1890">
                    <a:moveTo>
                      <a:pt x="182" y="1890"/>
                    </a:moveTo>
                    <a:lnTo>
                      <a:pt x="182" y="945"/>
                    </a:lnTo>
                    <a:lnTo>
                      <a:pt x="182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1" y="473"/>
                    </a:lnTo>
                    <a:lnTo>
                      <a:pt x="817" y="473"/>
                    </a:lnTo>
                    <a:lnTo>
                      <a:pt x="908" y="567"/>
                    </a:lnTo>
                    <a:lnTo>
                      <a:pt x="908" y="1323"/>
                    </a:lnTo>
                    <a:lnTo>
                      <a:pt x="726" y="1323"/>
                    </a:lnTo>
                    <a:lnTo>
                      <a:pt x="726" y="945"/>
                    </a:lnTo>
                    <a:lnTo>
                      <a:pt x="726" y="1890"/>
                    </a:lnTo>
                    <a:lnTo>
                      <a:pt x="454" y="1890"/>
                    </a:lnTo>
                    <a:lnTo>
                      <a:pt x="454" y="1134"/>
                    </a:lnTo>
                    <a:lnTo>
                      <a:pt x="454" y="1890"/>
                    </a:lnTo>
                    <a:lnTo>
                      <a:pt x="182" y="1890"/>
                    </a:lnTo>
                    <a:close/>
                    <a:moveTo>
                      <a:pt x="643" y="189"/>
                    </a:moveTo>
                    <a:cubicBezTo>
                      <a:pt x="643" y="85"/>
                      <a:pt x="558" y="0"/>
                      <a:pt x="454" y="0"/>
                    </a:cubicBezTo>
                    <a:cubicBezTo>
                      <a:pt x="350" y="0"/>
                      <a:pt x="265" y="85"/>
                      <a:pt x="265" y="189"/>
                    </a:cubicBezTo>
                    <a:cubicBezTo>
                      <a:pt x="265" y="294"/>
                      <a:pt x="350" y="378"/>
                      <a:pt x="454" y="378"/>
                    </a:cubicBezTo>
                    <a:cubicBezTo>
                      <a:pt x="558" y="378"/>
                      <a:pt x="643" y="294"/>
                      <a:pt x="643" y="189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5816600" y="2150652"/>
            <a:ext cx="1692684" cy="3393581"/>
            <a:chOff x="5838637" y="2793085"/>
            <a:chExt cx="1692684" cy="3393581"/>
          </a:xfrm>
        </p:grpSpPr>
        <p:grpSp>
          <p:nvGrpSpPr>
            <p:cNvPr id="27" name="Group 22"/>
            <p:cNvGrpSpPr>
              <a:grpSpLocks noChangeAspect="1"/>
            </p:cNvGrpSpPr>
            <p:nvPr/>
          </p:nvGrpSpPr>
          <p:grpSpPr bwMode="auto">
            <a:xfrm>
              <a:off x="5934957" y="2793085"/>
              <a:ext cx="1346200" cy="2057400"/>
              <a:chOff x="3792" y="1896"/>
              <a:chExt cx="848" cy="1296"/>
            </a:xfrm>
          </p:grpSpPr>
          <p:sp>
            <p:nvSpPr>
              <p:cNvPr id="31" name="AutoShape 21"/>
              <p:cNvSpPr>
                <a:spLocks noChangeAspect="1" noChangeArrowheads="1" noTextEdit="1"/>
              </p:cNvSpPr>
              <p:nvPr/>
            </p:nvSpPr>
            <p:spPr bwMode="auto">
              <a:xfrm>
                <a:off x="3792" y="1896"/>
                <a:ext cx="848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23"/>
              <p:cNvSpPr>
                <a:spLocks noEditPoints="1"/>
              </p:cNvSpPr>
              <p:nvPr/>
            </p:nvSpPr>
            <p:spPr bwMode="auto">
              <a:xfrm>
                <a:off x="3988" y="1912"/>
                <a:ext cx="458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1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6 w 907"/>
                  <a:gd name="T19" fmla="*/ 1323 h 1890"/>
                  <a:gd name="T20" fmla="*/ 726 w 907"/>
                  <a:gd name="T21" fmla="*/ 945 h 1890"/>
                  <a:gd name="T22" fmla="*/ 726 w 907"/>
                  <a:gd name="T23" fmla="*/ 1890 h 1890"/>
                  <a:gd name="T24" fmla="*/ 454 w 907"/>
                  <a:gd name="T25" fmla="*/ 1890 h 1890"/>
                  <a:gd name="T26" fmla="*/ 454 w 907"/>
                  <a:gd name="T27" fmla="*/ 1134 h 1890"/>
                  <a:gd name="T28" fmla="*/ 454 w 907"/>
                  <a:gd name="T29" fmla="*/ 1890 h 1890"/>
                  <a:gd name="T30" fmla="*/ 181 w 907"/>
                  <a:gd name="T31" fmla="*/ 1890 h 1890"/>
                  <a:gd name="T32" fmla="*/ 643 w 907"/>
                  <a:gd name="T33" fmla="*/ 189 h 1890"/>
                  <a:gd name="T34" fmla="*/ 454 w 907"/>
                  <a:gd name="T35" fmla="*/ 0 h 1890"/>
                  <a:gd name="T36" fmla="*/ 265 w 907"/>
                  <a:gd name="T37" fmla="*/ 189 h 1890"/>
                  <a:gd name="T38" fmla="*/ 454 w 907"/>
                  <a:gd name="T39" fmla="*/ 378 h 1890"/>
                  <a:gd name="T40" fmla="*/ 643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1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6" y="1323"/>
                    </a:lnTo>
                    <a:lnTo>
                      <a:pt x="726" y="945"/>
                    </a:lnTo>
                    <a:lnTo>
                      <a:pt x="726" y="1890"/>
                    </a:lnTo>
                    <a:lnTo>
                      <a:pt x="454" y="1890"/>
                    </a:lnTo>
                    <a:lnTo>
                      <a:pt x="454" y="1134"/>
                    </a:lnTo>
                    <a:lnTo>
                      <a:pt x="454" y="1890"/>
                    </a:lnTo>
                    <a:lnTo>
                      <a:pt x="181" y="1890"/>
                    </a:lnTo>
                    <a:close/>
                    <a:moveTo>
                      <a:pt x="643" y="189"/>
                    </a:moveTo>
                    <a:cubicBezTo>
                      <a:pt x="643" y="85"/>
                      <a:pt x="558" y="0"/>
                      <a:pt x="454" y="0"/>
                    </a:cubicBezTo>
                    <a:cubicBezTo>
                      <a:pt x="349" y="0"/>
                      <a:pt x="265" y="85"/>
                      <a:pt x="265" y="189"/>
                    </a:cubicBezTo>
                    <a:cubicBezTo>
                      <a:pt x="265" y="294"/>
                      <a:pt x="349" y="378"/>
                      <a:pt x="454" y="378"/>
                    </a:cubicBezTo>
                    <a:cubicBezTo>
                      <a:pt x="558" y="378"/>
                      <a:pt x="643" y="294"/>
                      <a:pt x="643" y="189"/>
                    </a:cubicBez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24"/>
              <p:cNvSpPr>
                <a:spLocks noEditPoints="1"/>
              </p:cNvSpPr>
              <p:nvPr/>
            </p:nvSpPr>
            <p:spPr bwMode="auto">
              <a:xfrm>
                <a:off x="3988" y="1912"/>
                <a:ext cx="458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1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6 w 907"/>
                  <a:gd name="T19" fmla="*/ 1323 h 1890"/>
                  <a:gd name="T20" fmla="*/ 726 w 907"/>
                  <a:gd name="T21" fmla="*/ 945 h 1890"/>
                  <a:gd name="T22" fmla="*/ 726 w 907"/>
                  <a:gd name="T23" fmla="*/ 1890 h 1890"/>
                  <a:gd name="T24" fmla="*/ 454 w 907"/>
                  <a:gd name="T25" fmla="*/ 1890 h 1890"/>
                  <a:gd name="T26" fmla="*/ 454 w 907"/>
                  <a:gd name="T27" fmla="*/ 1134 h 1890"/>
                  <a:gd name="T28" fmla="*/ 454 w 907"/>
                  <a:gd name="T29" fmla="*/ 1890 h 1890"/>
                  <a:gd name="T30" fmla="*/ 181 w 907"/>
                  <a:gd name="T31" fmla="*/ 1890 h 1890"/>
                  <a:gd name="T32" fmla="*/ 643 w 907"/>
                  <a:gd name="T33" fmla="*/ 189 h 1890"/>
                  <a:gd name="T34" fmla="*/ 454 w 907"/>
                  <a:gd name="T35" fmla="*/ 0 h 1890"/>
                  <a:gd name="T36" fmla="*/ 265 w 907"/>
                  <a:gd name="T37" fmla="*/ 189 h 1890"/>
                  <a:gd name="T38" fmla="*/ 454 w 907"/>
                  <a:gd name="T39" fmla="*/ 378 h 1890"/>
                  <a:gd name="T40" fmla="*/ 643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1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6" y="1323"/>
                    </a:lnTo>
                    <a:lnTo>
                      <a:pt x="726" y="945"/>
                    </a:lnTo>
                    <a:lnTo>
                      <a:pt x="726" y="1890"/>
                    </a:lnTo>
                    <a:lnTo>
                      <a:pt x="454" y="1890"/>
                    </a:lnTo>
                    <a:lnTo>
                      <a:pt x="454" y="1134"/>
                    </a:lnTo>
                    <a:lnTo>
                      <a:pt x="454" y="1890"/>
                    </a:lnTo>
                    <a:lnTo>
                      <a:pt x="181" y="1890"/>
                    </a:lnTo>
                    <a:close/>
                    <a:moveTo>
                      <a:pt x="643" y="189"/>
                    </a:moveTo>
                    <a:cubicBezTo>
                      <a:pt x="643" y="85"/>
                      <a:pt x="558" y="0"/>
                      <a:pt x="454" y="0"/>
                    </a:cubicBezTo>
                    <a:cubicBezTo>
                      <a:pt x="349" y="0"/>
                      <a:pt x="265" y="85"/>
                      <a:pt x="265" y="189"/>
                    </a:cubicBezTo>
                    <a:cubicBezTo>
                      <a:pt x="265" y="294"/>
                      <a:pt x="349" y="378"/>
                      <a:pt x="454" y="378"/>
                    </a:cubicBezTo>
                    <a:cubicBezTo>
                      <a:pt x="558" y="378"/>
                      <a:pt x="643" y="294"/>
                      <a:pt x="643" y="189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Rectangle 25"/>
              <p:cNvSpPr>
                <a:spLocks noChangeArrowheads="1"/>
              </p:cNvSpPr>
              <p:nvPr/>
            </p:nvSpPr>
            <p:spPr bwMode="auto">
              <a:xfrm>
                <a:off x="3858" y="2912"/>
                <a:ext cx="718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Integrators</a:t>
                </a:r>
                <a:endParaRPr lang="en-US" altLang="en-US" dirty="0"/>
              </a:p>
            </p:txBody>
          </p:sp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5838637" y="4966232"/>
              <a:ext cx="1692684" cy="1220434"/>
              <a:chOff x="2937274" y="4077139"/>
              <a:chExt cx="3506350" cy="252809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21974" t="17357" r="36758" b="29581"/>
              <a:stretch/>
            </p:blipFill>
            <p:spPr>
              <a:xfrm>
                <a:off x="2937274" y="4077139"/>
                <a:ext cx="3506350" cy="25280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23552" r="8266" b="7838"/>
              <a:stretch/>
            </p:blipFill>
            <p:spPr>
              <a:xfrm>
                <a:off x="3921572" y="4451860"/>
                <a:ext cx="2386651" cy="166495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7589320" y="2150649"/>
            <a:ext cx="1244600" cy="3173500"/>
            <a:chOff x="7611357" y="2793085"/>
            <a:chExt cx="1244600" cy="3173500"/>
          </a:xfrm>
        </p:grpSpPr>
        <p:grpSp>
          <p:nvGrpSpPr>
            <p:cNvPr id="36" name="Group 28"/>
            <p:cNvGrpSpPr>
              <a:grpSpLocks noChangeAspect="1"/>
            </p:cNvGrpSpPr>
            <p:nvPr/>
          </p:nvGrpSpPr>
          <p:grpSpPr bwMode="auto">
            <a:xfrm>
              <a:off x="7611357" y="2793085"/>
              <a:ext cx="1244600" cy="2057400"/>
              <a:chOff x="4848" y="1896"/>
              <a:chExt cx="784" cy="1296"/>
            </a:xfrm>
          </p:grpSpPr>
          <p:sp>
            <p:nvSpPr>
              <p:cNvPr id="38" name="AutoShape 27"/>
              <p:cNvSpPr>
                <a:spLocks noChangeAspect="1" noChangeArrowheads="1" noTextEdit="1"/>
              </p:cNvSpPr>
              <p:nvPr/>
            </p:nvSpPr>
            <p:spPr bwMode="auto">
              <a:xfrm>
                <a:off x="4848" y="1896"/>
                <a:ext cx="784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9"/>
              <p:cNvSpPr>
                <a:spLocks noEditPoints="1"/>
              </p:cNvSpPr>
              <p:nvPr/>
            </p:nvSpPr>
            <p:spPr bwMode="auto">
              <a:xfrm>
                <a:off x="5012" y="1912"/>
                <a:ext cx="458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0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5 w 907"/>
                  <a:gd name="T19" fmla="*/ 1323 h 1890"/>
                  <a:gd name="T20" fmla="*/ 725 w 907"/>
                  <a:gd name="T21" fmla="*/ 945 h 1890"/>
                  <a:gd name="T22" fmla="*/ 725 w 907"/>
                  <a:gd name="T23" fmla="*/ 1890 h 1890"/>
                  <a:gd name="T24" fmla="*/ 453 w 907"/>
                  <a:gd name="T25" fmla="*/ 1890 h 1890"/>
                  <a:gd name="T26" fmla="*/ 453 w 907"/>
                  <a:gd name="T27" fmla="*/ 1134 h 1890"/>
                  <a:gd name="T28" fmla="*/ 453 w 907"/>
                  <a:gd name="T29" fmla="*/ 1890 h 1890"/>
                  <a:gd name="T30" fmla="*/ 181 w 907"/>
                  <a:gd name="T31" fmla="*/ 1890 h 1890"/>
                  <a:gd name="T32" fmla="*/ 642 w 907"/>
                  <a:gd name="T33" fmla="*/ 189 h 1890"/>
                  <a:gd name="T34" fmla="*/ 453 w 907"/>
                  <a:gd name="T35" fmla="*/ 0 h 1890"/>
                  <a:gd name="T36" fmla="*/ 264 w 907"/>
                  <a:gd name="T37" fmla="*/ 189 h 1890"/>
                  <a:gd name="T38" fmla="*/ 453 w 907"/>
                  <a:gd name="T39" fmla="*/ 378 h 1890"/>
                  <a:gd name="T40" fmla="*/ 642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0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5" y="1323"/>
                    </a:lnTo>
                    <a:lnTo>
                      <a:pt x="725" y="945"/>
                    </a:lnTo>
                    <a:lnTo>
                      <a:pt x="725" y="1890"/>
                    </a:lnTo>
                    <a:lnTo>
                      <a:pt x="453" y="1890"/>
                    </a:lnTo>
                    <a:lnTo>
                      <a:pt x="453" y="1134"/>
                    </a:lnTo>
                    <a:lnTo>
                      <a:pt x="453" y="1890"/>
                    </a:lnTo>
                    <a:lnTo>
                      <a:pt x="181" y="1890"/>
                    </a:lnTo>
                    <a:close/>
                    <a:moveTo>
                      <a:pt x="642" y="189"/>
                    </a:moveTo>
                    <a:cubicBezTo>
                      <a:pt x="642" y="85"/>
                      <a:pt x="558" y="0"/>
                      <a:pt x="453" y="0"/>
                    </a:cubicBezTo>
                    <a:cubicBezTo>
                      <a:pt x="349" y="0"/>
                      <a:pt x="264" y="85"/>
                      <a:pt x="264" y="189"/>
                    </a:cubicBezTo>
                    <a:cubicBezTo>
                      <a:pt x="264" y="294"/>
                      <a:pt x="349" y="378"/>
                      <a:pt x="453" y="378"/>
                    </a:cubicBezTo>
                    <a:cubicBezTo>
                      <a:pt x="558" y="378"/>
                      <a:pt x="642" y="294"/>
                      <a:pt x="642" y="189"/>
                    </a:cubicBez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30"/>
              <p:cNvSpPr>
                <a:spLocks noEditPoints="1"/>
              </p:cNvSpPr>
              <p:nvPr/>
            </p:nvSpPr>
            <p:spPr bwMode="auto">
              <a:xfrm>
                <a:off x="5012" y="1912"/>
                <a:ext cx="458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0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5 w 907"/>
                  <a:gd name="T19" fmla="*/ 1323 h 1890"/>
                  <a:gd name="T20" fmla="*/ 725 w 907"/>
                  <a:gd name="T21" fmla="*/ 945 h 1890"/>
                  <a:gd name="T22" fmla="*/ 725 w 907"/>
                  <a:gd name="T23" fmla="*/ 1890 h 1890"/>
                  <a:gd name="T24" fmla="*/ 453 w 907"/>
                  <a:gd name="T25" fmla="*/ 1890 h 1890"/>
                  <a:gd name="T26" fmla="*/ 453 w 907"/>
                  <a:gd name="T27" fmla="*/ 1134 h 1890"/>
                  <a:gd name="T28" fmla="*/ 453 w 907"/>
                  <a:gd name="T29" fmla="*/ 1890 h 1890"/>
                  <a:gd name="T30" fmla="*/ 181 w 907"/>
                  <a:gd name="T31" fmla="*/ 1890 h 1890"/>
                  <a:gd name="T32" fmla="*/ 642 w 907"/>
                  <a:gd name="T33" fmla="*/ 189 h 1890"/>
                  <a:gd name="T34" fmla="*/ 453 w 907"/>
                  <a:gd name="T35" fmla="*/ 0 h 1890"/>
                  <a:gd name="T36" fmla="*/ 264 w 907"/>
                  <a:gd name="T37" fmla="*/ 189 h 1890"/>
                  <a:gd name="T38" fmla="*/ 453 w 907"/>
                  <a:gd name="T39" fmla="*/ 378 h 1890"/>
                  <a:gd name="T40" fmla="*/ 642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0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5" y="1323"/>
                    </a:lnTo>
                    <a:lnTo>
                      <a:pt x="725" y="945"/>
                    </a:lnTo>
                    <a:lnTo>
                      <a:pt x="725" y="1890"/>
                    </a:lnTo>
                    <a:lnTo>
                      <a:pt x="453" y="1890"/>
                    </a:lnTo>
                    <a:lnTo>
                      <a:pt x="453" y="1134"/>
                    </a:lnTo>
                    <a:lnTo>
                      <a:pt x="453" y="1890"/>
                    </a:lnTo>
                    <a:lnTo>
                      <a:pt x="181" y="1890"/>
                    </a:lnTo>
                    <a:close/>
                    <a:moveTo>
                      <a:pt x="642" y="189"/>
                    </a:moveTo>
                    <a:cubicBezTo>
                      <a:pt x="642" y="85"/>
                      <a:pt x="558" y="0"/>
                      <a:pt x="453" y="0"/>
                    </a:cubicBezTo>
                    <a:cubicBezTo>
                      <a:pt x="349" y="0"/>
                      <a:pt x="264" y="85"/>
                      <a:pt x="264" y="189"/>
                    </a:cubicBezTo>
                    <a:cubicBezTo>
                      <a:pt x="264" y="294"/>
                      <a:pt x="349" y="378"/>
                      <a:pt x="453" y="378"/>
                    </a:cubicBezTo>
                    <a:cubicBezTo>
                      <a:pt x="558" y="378"/>
                      <a:pt x="642" y="294"/>
                      <a:pt x="642" y="189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Rectangle 31"/>
              <p:cNvSpPr>
                <a:spLocks noChangeArrowheads="1"/>
              </p:cNvSpPr>
              <p:nvPr/>
            </p:nvSpPr>
            <p:spPr bwMode="auto">
              <a:xfrm>
                <a:off x="5058" y="2912"/>
                <a:ext cx="366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Users</a:t>
                </a:r>
                <a:endParaRPr lang="en-US" altLang="en-US" dirty="0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747" y="4947261"/>
              <a:ext cx="1019324" cy="101932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748847" y="2150652"/>
            <a:ext cx="2268848" cy="4595869"/>
            <a:chOff x="3770881" y="2793085"/>
            <a:chExt cx="2268848" cy="4595869"/>
          </a:xfrm>
        </p:grpSpPr>
        <p:grpSp>
          <p:nvGrpSpPr>
            <p:cNvPr id="43" name="Group 4"/>
            <p:cNvGrpSpPr>
              <a:grpSpLocks noChangeAspect="1"/>
            </p:cNvGrpSpPr>
            <p:nvPr/>
          </p:nvGrpSpPr>
          <p:grpSpPr bwMode="auto">
            <a:xfrm>
              <a:off x="3777541" y="2793085"/>
              <a:ext cx="1831973" cy="2057400"/>
              <a:chOff x="2433" y="1896"/>
              <a:chExt cx="1154" cy="1296"/>
            </a:xfrm>
          </p:grpSpPr>
          <p:sp>
            <p:nvSpPr>
              <p:cNvPr id="4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3" y="1896"/>
                <a:ext cx="1151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5"/>
              <p:cNvSpPr>
                <a:spLocks noEditPoints="1"/>
              </p:cNvSpPr>
              <p:nvPr/>
            </p:nvSpPr>
            <p:spPr bwMode="auto">
              <a:xfrm>
                <a:off x="2782" y="1912"/>
                <a:ext cx="456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0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5 w 907"/>
                  <a:gd name="T19" fmla="*/ 1323 h 1890"/>
                  <a:gd name="T20" fmla="*/ 725 w 907"/>
                  <a:gd name="T21" fmla="*/ 945 h 1890"/>
                  <a:gd name="T22" fmla="*/ 725 w 907"/>
                  <a:gd name="T23" fmla="*/ 1890 h 1890"/>
                  <a:gd name="T24" fmla="*/ 453 w 907"/>
                  <a:gd name="T25" fmla="*/ 1890 h 1890"/>
                  <a:gd name="T26" fmla="*/ 453 w 907"/>
                  <a:gd name="T27" fmla="*/ 1134 h 1890"/>
                  <a:gd name="T28" fmla="*/ 453 w 907"/>
                  <a:gd name="T29" fmla="*/ 1890 h 1890"/>
                  <a:gd name="T30" fmla="*/ 181 w 907"/>
                  <a:gd name="T31" fmla="*/ 1890 h 1890"/>
                  <a:gd name="T32" fmla="*/ 642 w 907"/>
                  <a:gd name="T33" fmla="*/ 189 h 1890"/>
                  <a:gd name="T34" fmla="*/ 453 w 907"/>
                  <a:gd name="T35" fmla="*/ 0 h 1890"/>
                  <a:gd name="T36" fmla="*/ 264 w 907"/>
                  <a:gd name="T37" fmla="*/ 189 h 1890"/>
                  <a:gd name="T38" fmla="*/ 453 w 907"/>
                  <a:gd name="T39" fmla="*/ 378 h 1890"/>
                  <a:gd name="T40" fmla="*/ 642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0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5" y="1323"/>
                    </a:lnTo>
                    <a:lnTo>
                      <a:pt x="725" y="945"/>
                    </a:lnTo>
                    <a:lnTo>
                      <a:pt x="725" y="1890"/>
                    </a:lnTo>
                    <a:lnTo>
                      <a:pt x="453" y="1890"/>
                    </a:lnTo>
                    <a:lnTo>
                      <a:pt x="453" y="1134"/>
                    </a:lnTo>
                    <a:lnTo>
                      <a:pt x="453" y="1890"/>
                    </a:lnTo>
                    <a:lnTo>
                      <a:pt x="181" y="1890"/>
                    </a:lnTo>
                    <a:close/>
                    <a:moveTo>
                      <a:pt x="642" y="189"/>
                    </a:moveTo>
                    <a:cubicBezTo>
                      <a:pt x="642" y="85"/>
                      <a:pt x="558" y="0"/>
                      <a:pt x="453" y="0"/>
                    </a:cubicBezTo>
                    <a:cubicBezTo>
                      <a:pt x="349" y="0"/>
                      <a:pt x="264" y="85"/>
                      <a:pt x="264" y="189"/>
                    </a:cubicBezTo>
                    <a:cubicBezTo>
                      <a:pt x="264" y="294"/>
                      <a:pt x="349" y="378"/>
                      <a:pt x="453" y="378"/>
                    </a:cubicBezTo>
                    <a:cubicBezTo>
                      <a:pt x="558" y="378"/>
                      <a:pt x="642" y="294"/>
                      <a:pt x="642" y="189"/>
                    </a:cubicBezTo>
                    <a:close/>
                  </a:path>
                </a:pathLst>
              </a:custGeom>
              <a:solidFill>
                <a:srgbClr val="00206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6"/>
              <p:cNvSpPr>
                <a:spLocks noEditPoints="1"/>
              </p:cNvSpPr>
              <p:nvPr/>
            </p:nvSpPr>
            <p:spPr bwMode="auto">
              <a:xfrm>
                <a:off x="2782" y="1912"/>
                <a:ext cx="456" cy="951"/>
              </a:xfrm>
              <a:custGeom>
                <a:avLst/>
                <a:gdLst>
                  <a:gd name="T0" fmla="*/ 181 w 907"/>
                  <a:gd name="T1" fmla="*/ 1890 h 1890"/>
                  <a:gd name="T2" fmla="*/ 181 w 907"/>
                  <a:gd name="T3" fmla="*/ 945 h 1890"/>
                  <a:gd name="T4" fmla="*/ 181 w 907"/>
                  <a:gd name="T5" fmla="*/ 1323 h 1890"/>
                  <a:gd name="T6" fmla="*/ 0 w 907"/>
                  <a:gd name="T7" fmla="*/ 1323 h 1890"/>
                  <a:gd name="T8" fmla="*/ 0 w 907"/>
                  <a:gd name="T9" fmla="*/ 567 h 1890"/>
                  <a:gd name="T10" fmla="*/ 90 w 907"/>
                  <a:gd name="T11" fmla="*/ 473 h 1890"/>
                  <a:gd name="T12" fmla="*/ 816 w 907"/>
                  <a:gd name="T13" fmla="*/ 473 h 1890"/>
                  <a:gd name="T14" fmla="*/ 907 w 907"/>
                  <a:gd name="T15" fmla="*/ 567 h 1890"/>
                  <a:gd name="T16" fmla="*/ 907 w 907"/>
                  <a:gd name="T17" fmla="*/ 1323 h 1890"/>
                  <a:gd name="T18" fmla="*/ 725 w 907"/>
                  <a:gd name="T19" fmla="*/ 1323 h 1890"/>
                  <a:gd name="T20" fmla="*/ 725 w 907"/>
                  <a:gd name="T21" fmla="*/ 945 h 1890"/>
                  <a:gd name="T22" fmla="*/ 725 w 907"/>
                  <a:gd name="T23" fmla="*/ 1890 h 1890"/>
                  <a:gd name="T24" fmla="*/ 453 w 907"/>
                  <a:gd name="T25" fmla="*/ 1890 h 1890"/>
                  <a:gd name="T26" fmla="*/ 453 w 907"/>
                  <a:gd name="T27" fmla="*/ 1134 h 1890"/>
                  <a:gd name="T28" fmla="*/ 453 w 907"/>
                  <a:gd name="T29" fmla="*/ 1890 h 1890"/>
                  <a:gd name="T30" fmla="*/ 181 w 907"/>
                  <a:gd name="T31" fmla="*/ 1890 h 1890"/>
                  <a:gd name="T32" fmla="*/ 642 w 907"/>
                  <a:gd name="T33" fmla="*/ 189 h 1890"/>
                  <a:gd name="T34" fmla="*/ 453 w 907"/>
                  <a:gd name="T35" fmla="*/ 0 h 1890"/>
                  <a:gd name="T36" fmla="*/ 264 w 907"/>
                  <a:gd name="T37" fmla="*/ 189 h 1890"/>
                  <a:gd name="T38" fmla="*/ 453 w 907"/>
                  <a:gd name="T39" fmla="*/ 378 h 1890"/>
                  <a:gd name="T40" fmla="*/ 642 w 907"/>
                  <a:gd name="T41" fmla="*/ 189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7" h="1890">
                    <a:moveTo>
                      <a:pt x="181" y="1890"/>
                    </a:moveTo>
                    <a:lnTo>
                      <a:pt x="181" y="945"/>
                    </a:lnTo>
                    <a:lnTo>
                      <a:pt x="181" y="1323"/>
                    </a:lnTo>
                    <a:lnTo>
                      <a:pt x="0" y="1323"/>
                    </a:lnTo>
                    <a:lnTo>
                      <a:pt x="0" y="567"/>
                    </a:lnTo>
                    <a:lnTo>
                      <a:pt x="90" y="473"/>
                    </a:lnTo>
                    <a:lnTo>
                      <a:pt x="816" y="473"/>
                    </a:lnTo>
                    <a:lnTo>
                      <a:pt x="907" y="567"/>
                    </a:lnTo>
                    <a:lnTo>
                      <a:pt x="907" y="1323"/>
                    </a:lnTo>
                    <a:lnTo>
                      <a:pt x="725" y="1323"/>
                    </a:lnTo>
                    <a:lnTo>
                      <a:pt x="725" y="945"/>
                    </a:lnTo>
                    <a:lnTo>
                      <a:pt x="725" y="1890"/>
                    </a:lnTo>
                    <a:lnTo>
                      <a:pt x="453" y="1890"/>
                    </a:lnTo>
                    <a:lnTo>
                      <a:pt x="453" y="1134"/>
                    </a:lnTo>
                    <a:lnTo>
                      <a:pt x="453" y="1890"/>
                    </a:lnTo>
                    <a:lnTo>
                      <a:pt x="181" y="1890"/>
                    </a:lnTo>
                    <a:close/>
                    <a:moveTo>
                      <a:pt x="642" y="189"/>
                    </a:moveTo>
                    <a:cubicBezTo>
                      <a:pt x="642" y="85"/>
                      <a:pt x="558" y="0"/>
                      <a:pt x="453" y="0"/>
                    </a:cubicBezTo>
                    <a:cubicBezTo>
                      <a:pt x="349" y="0"/>
                      <a:pt x="264" y="85"/>
                      <a:pt x="264" y="189"/>
                    </a:cubicBezTo>
                    <a:cubicBezTo>
                      <a:pt x="264" y="294"/>
                      <a:pt x="349" y="378"/>
                      <a:pt x="453" y="378"/>
                    </a:cubicBezTo>
                    <a:cubicBezTo>
                      <a:pt x="558" y="378"/>
                      <a:pt x="642" y="294"/>
                      <a:pt x="642" y="189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Rectangle 7"/>
              <p:cNvSpPr>
                <a:spLocks noChangeArrowheads="1"/>
              </p:cNvSpPr>
              <p:nvPr/>
            </p:nvSpPr>
            <p:spPr bwMode="auto">
              <a:xfrm>
                <a:off x="2445" y="2912"/>
                <a:ext cx="1142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ESPA Deltas team</a:t>
                </a:r>
                <a:endParaRPr lang="en-US" altLang="en-US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3770881" y="4878753"/>
              <a:ext cx="1883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~100 </a:t>
              </a:r>
              <a:r>
                <a:rPr lang="en-GB" dirty="0" smtClean="0"/>
                <a:t>specialists</a:t>
              </a:r>
              <a:endParaRPr lang="en-GB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94039" y="5296073"/>
              <a:ext cx="224569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Climate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Demography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Agriculture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Oceanography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Fisheries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Mangroves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Social science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Economics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/>
                <a:t>Water resource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2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1464"/>
            <a:ext cx="9144000" cy="571500"/>
          </a:xfrm>
          <a:prstGeom prst="rect">
            <a:avLst/>
          </a:prstGeom>
          <a:noFill/>
        </p:spPr>
        <p:txBody>
          <a:bodyPr vert="horz" lIns="27000" tIns="34290" rIns="2700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solidFill>
                  <a:srgbClr val="002060"/>
                </a:solidFill>
              </a:rPr>
              <a:t>Delta Dynamic Integrated Emulator Model (</a:t>
            </a:r>
            <a:r>
              <a:rPr lang="el-GR" sz="3000" b="1" dirty="0">
                <a:solidFill>
                  <a:srgbClr val="002060"/>
                </a:solidFill>
              </a:rPr>
              <a:t>Δ</a:t>
            </a:r>
            <a:r>
              <a:rPr lang="en-GB" sz="3000" b="1" dirty="0">
                <a:solidFill>
                  <a:srgbClr val="002060"/>
                </a:solidFill>
              </a:rPr>
              <a:t>DIEM)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3861" y="6356355"/>
            <a:ext cx="2844800" cy="365125"/>
          </a:xfrm>
        </p:spPr>
        <p:txBody>
          <a:bodyPr/>
          <a:lstStyle/>
          <a:p>
            <a:fld id="{8B96D2E6-8081-49E8-BA35-AE47F067D740}" type="slidenum">
              <a:rPr lang="en-GB" smtClean="0"/>
              <a:t>9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066800" y="1166294"/>
            <a:ext cx="7263958" cy="4821106"/>
            <a:chOff x="974478" y="1163800"/>
            <a:chExt cx="7263958" cy="482110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47621" y="2898363"/>
              <a:ext cx="0" cy="3032322"/>
            </a:xfrm>
            <a:prstGeom prst="line">
              <a:avLst/>
            </a:prstGeom>
            <a:ln w="889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626058" y="2948508"/>
              <a:ext cx="5835859" cy="1"/>
            </a:xfrm>
            <a:prstGeom prst="line">
              <a:avLst/>
            </a:prstGeom>
            <a:ln w="889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974478" y="1163800"/>
              <a:ext cx="7263958" cy="4821106"/>
              <a:chOff x="974478" y="1163800"/>
              <a:chExt cx="7263958" cy="4821106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7461917" y="2902980"/>
                <a:ext cx="0" cy="3032322"/>
              </a:xfrm>
              <a:prstGeom prst="line">
                <a:avLst/>
              </a:prstGeom>
              <a:ln w="889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1602300" y="5887312"/>
                <a:ext cx="5888394" cy="20843"/>
              </a:xfrm>
              <a:prstGeom prst="line">
                <a:avLst/>
              </a:prstGeom>
              <a:ln w="889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974478" y="1163800"/>
                <a:ext cx="7263958" cy="369332"/>
                <a:chOff x="974478" y="1163800"/>
                <a:chExt cx="7263958" cy="369332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974478" y="1368291"/>
                  <a:ext cx="489662" cy="2"/>
                </a:xfrm>
                <a:prstGeom prst="line">
                  <a:avLst/>
                </a:prstGeom>
                <a:ln w="889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1517301" y="1163800"/>
                  <a:ext cx="67211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Long iteration route that involves seeking advice from a broader team</a:t>
                  </a:r>
                </a:p>
              </p:txBody>
            </p:sp>
          </p:grpSp>
          <p:sp>
            <p:nvSpPr>
              <p:cNvPr id="13" name="Oval 12"/>
              <p:cNvSpPr/>
              <p:nvPr/>
            </p:nvSpPr>
            <p:spPr>
              <a:xfrm>
                <a:off x="7371444" y="2876026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385303" y="5780866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580227" y="5840906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557139" y="2871406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</a:t>
                </a:r>
              </a:p>
            </p:txBody>
          </p:sp>
        </p:grp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683497" y="5334184"/>
            <a:ext cx="1847588" cy="1207224"/>
            <a:chOff x="2937274" y="4077139"/>
            <a:chExt cx="3506350" cy="252809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21974" t="17357" r="36758" b="29581"/>
            <a:stretch/>
          </p:blipFill>
          <p:spPr>
            <a:xfrm>
              <a:off x="2937274" y="4077139"/>
              <a:ext cx="3506350" cy="25280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3552" r="8266" b="7838"/>
            <a:stretch/>
          </p:blipFill>
          <p:spPr>
            <a:xfrm>
              <a:off x="3921572" y="4451860"/>
              <a:ext cx="2386651" cy="166495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50" y="2180346"/>
            <a:ext cx="1054130" cy="14120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763" y="5422121"/>
            <a:ext cx="923453" cy="14120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626" y="2384695"/>
            <a:ext cx="1617422" cy="1211505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5400000">
            <a:off x="7728319" y="4268869"/>
            <a:ext cx="906341" cy="480772"/>
          </a:xfrm>
          <a:prstGeom prst="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ight Arrow 25"/>
          <p:cNvSpPr/>
          <p:nvPr/>
        </p:nvSpPr>
        <p:spPr>
          <a:xfrm>
            <a:off x="2229232" y="2719370"/>
            <a:ext cx="1105054" cy="480772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>
            <a:off x="5531085" y="2719370"/>
            <a:ext cx="1105054" cy="480772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 rot="10800000">
            <a:off x="5978390" y="5681466"/>
            <a:ext cx="1105054" cy="480772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28"/>
          <p:cNvSpPr/>
          <p:nvPr/>
        </p:nvSpPr>
        <p:spPr>
          <a:xfrm rot="10800000">
            <a:off x="2157580" y="5681466"/>
            <a:ext cx="1105054" cy="480772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/>
          <p:cNvSpPr/>
          <p:nvPr/>
        </p:nvSpPr>
        <p:spPr>
          <a:xfrm rot="16200000">
            <a:off x="802166" y="4084490"/>
            <a:ext cx="778299" cy="480772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348" y="2300379"/>
            <a:ext cx="1169893" cy="175570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66838" y="1457238"/>
            <a:ext cx="6578479" cy="4456268"/>
            <a:chOff x="974516" y="1454744"/>
            <a:chExt cx="6578479" cy="4456268"/>
          </a:xfrm>
        </p:grpSpPr>
        <p:cxnSp>
          <p:nvCxnSpPr>
            <p:cNvPr id="33" name="Straight Connector 32"/>
            <p:cNvCxnSpPr/>
            <p:nvPr/>
          </p:nvCxnSpPr>
          <p:spPr>
            <a:xfrm flipH="1" flipV="1">
              <a:off x="1692742" y="5829606"/>
              <a:ext cx="2371607" cy="32929"/>
            </a:xfrm>
            <a:prstGeom prst="line">
              <a:avLst/>
            </a:prstGeom>
            <a:ln w="88900">
              <a:solidFill>
                <a:srgbClr val="F913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012134" y="2989418"/>
              <a:ext cx="5326" cy="2895097"/>
            </a:xfrm>
            <a:prstGeom prst="line">
              <a:avLst/>
            </a:prstGeom>
            <a:ln w="88900">
              <a:solidFill>
                <a:srgbClr val="F913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974516" y="1454744"/>
              <a:ext cx="6578479" cy="4456268"/>
              <a:chOff x="974516" y="1454744"/>
              <a:chExt cx="6578479" cy="4456268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735369" y="3031583"/>
                <a:ext cx="0" cy="2756656"/>
              </a:xfrm>
              <a:prstGeom prst="line">
                <a:avLst/>
              </a:prstGeom>
              <a:ln w="88900">
                <a:solidFill>
                  <a:srgbClr val="F913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1688121" y="2998654"/>
                <a:ext cx="2371607" cy="32929"/>
              </a:xfrm>
              <a:prstGeom prst="line">
                <a:avLst/>
              </a:prstGeom>
              <a:ln w="88900">
                <a:solidFill>
                  <a:srgbClr val="F913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/>
              <p:cNvGrpSpPr/>
              <p:nvPr/>
            </p:nvGrpSpPr>
            <p:grpSpPr>
              <a:xfrm>
                <a:off x="974516" y="1454744"/>
                <a:ext cx="6578479" cy="369332"/>
                <a:chOff x="974516" y="1454744"/>
                <a:chExt cx="6578479" cy="369332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flipH="1" flipV="1">
                  <a:off x="974516" y="1638973"/>
                  <a:ext cx="486002" cy="2537"/>
                </a:xfrm>
                <a:prstGeom prst="line">
                  <a:avLst/>
                </a:prstGeom>
                <a:ln w="88900">
                  <a:solidFill>
                    <a:srgbClr val="F913B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/>
                <p:cNvSpPr txBox="1"/>
                <p:nvPr/>
              </p:nvSpPr>
              <p:spPr>
                <a:xfrm>
                  <a:off x="1521920" y="1454744"/>
                  <a:ext cx="60310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Shorter iteration, running </a:t>
                  </a:r>
                  <a:r>
                    <a:rPr lang="el-GR" dirty="0"/>
                    <a:t>Δ</a:t>
                  </a:r>
                  <a:r>
                    <a:rPr lang="en-GB" dirty="0"/>
                    <a:t>DIEM with different inputs, SSPs,…</a:t>
                  </a:r>
                </a:p>
              </p:txBody>
            </p:sp>
          </p:grpSp>
          <p:sp>
            <p:nvSpPr>
              <p:cNvPr id="39" name="Oval 38"/>
              <p:cNvSpPr/>
              <p:nvPr/>
            </p:nvSpPr>
            <p:spPr>
              <a:xfrm>
                <a:off x="1700303" y="2977620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913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930892" y="2982241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913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926277" y="5767012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913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695697" y="5725450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913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5400000">
                <a:off x="3707912" y="4206196"/>
                <a:ext cx="1026696" cy="480772"/>
              </a:xfrm>
              <a:prstGeom prst="rightArrow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6" name="Group 28"/>
          <p:cNvGrpSpPr>
            <a:grpSpLocks noChangeAspect="1"/>
          </p:cNvGrpSpPr>
          <p:nvPr/>
        </p:nvGrpSpPr>
        <p:grpSpPr bwMode="auto">
          <a:xfrm>
            <a:off x="775382" y="5223087"/>
            <a:ext cx="831865" cy="1375123"/>
            <a:chOff x="4848" y="1896"/>
            <a:chExt cx="784" cy="1296"/>
          </a:xfrm>
        </p:grpSpPr>
        <p:sp>
          <p:nvSpPr>
            <p:cNvPr id="47" name="AutoShape 27"/>
            <p:cNvSpPr>
              <a:spLocks noChangeAspect="1" noChangeArrowheads="1" noTextEdit="1"/>
            </p:cNvSpPr>
            <p:nvPr/>
          </p:nvSpPr>
          <p:spPr bwMode="auto">
            <a:xfrm>
              <a:off x="4848" y="1896"/>
              <a:ext cx="78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9"/>
            <p:cNvSpPr>
              <a:spLocks noEditPoints="1"/>
            </p:cNvSpPr>
            <p:nvPr/>
          </p:nvSpPr>
          <p:spPr bwMode="auto">
            <a:xfrm>
              <a:off x="5012" y="1912"/>
              <a:ext cx="458" cy="951"/>
            </a:xfrm>
            <a:custGeom>
              <a:avLst/>
              <a:gdLst>
                <a:gd name="T0" fmla="*/ 181 w 907"/>
                <a:gd name="T1" fmla="*/ 1890 h 1890"/>
                <a:gd name="T2" fmla="*/ 181 w 907"/>
                <a:gd name="T3" fmla="*/ 945 h 1890"/>
                <a:gd name="T4" fmla="*/ 181 w 907"/>
                <a:gd name="T5" fmla="*/ 1323 h 1890"/>
                <a:gd name="T6" fmla="*/ 0 w 907"/>
                <a:gd name="T7" fmla="*/ 1323 h 1890"/>
                <a:gd name="T8" fmla="*/ 0 w 907"/>
                <a:gd name="T9" fmla="*/ 567 h 1890"/>
                <a:gd name="T10" fmla="*/ 90 w 907"/>
                <a:gd name="T11" fmla="*/ 473 h 1890"/>
                <a:gd name="T12" fmla="*/ 816 w 907"/>
                <a:gd name="T13" fmla="*/ 473 h 1890"/>
                <a:gd name="T14" fmla="*/ 907 w 907"/>
                <a:gd name="T15" fmla="*/ 567 h 1890"/>
                <a:gd name="T16" fmla="*/ 907 w 907"/>
                <a:gd name="T17" fmla="*/ 1323 h 1890"/>
                <a:gd name="T18" fmla="*/ 725 w 907"/>
                <a:gd name="T19" fmla="*/ 1323 h 1890"/>
                <a:gd name="T20" fmla="*/ 725 w 907"/>
                <a:gd name="T21" fmla="*/ 945 h 1890"/>
                <a:gd name="T22" fmla="*/ 725 w 907"/>
                <a:gd name="T23" fmla="*/ 1890 h 1890"/>
                <a:gd name="T24" fmla="*/ 453 w 907"/>
                <a:gd name="T25" fmla="*/ 1890 h 1890"/>
                <a:gd name="T26" fmla="*/ 453 w 907"/>
                <a:gd name="T27" fmla="*/ 1134 h 1890"/>
                <a:gd name="T28" fmla="*/ 453 w 907"/>
                <a:gd name="T29" fmla="*/ 1890 h 1890"/>
                <a:gd name="T30" fmla="*/ 181 w 907"/>
                <a:gd name="T31" fmla="*/ 1890 h 1890"/>
                <a:gd name="T32" fmla="*/ 642 w 907"/>
                <a:gd name="T33" fmla="*/ 189 h 1890"/>
                <a:gd name="T34" fmla="*/ 453 w 907"/>
                <a:gd name="T35" fmla="*/ 0 h 1890"/>
                <a:gd name="T36" fmla="*/ 264 w 907"/>
                <a:gd name="T37" fmla="*/ 189 h 1890"/>
                <a:gd name="T38" fmla="*/ 453 w 907"/>
                <a:gd name="T39" fmla="*/ 378 h 1890"/>
                <a:gd name="T40" fmla="*/ 642 w 907"/>
                <a:gd name="T41" fmla="*/ 189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7" h="1890">
                  <a:moveTo>
                    <a:pt x="181" y="1890"/>
                  </a:moveTo>
                  <a:lnTo>
                    <a:pt x="181" y="945"/>
                  </a:lnTo>
                  <a:lnTo>
                    <a:pt x="181" y="1323"/>
                  </a:lnTo>
                  <a:lnTo>
                    <a:pt x="0" y="1323"/>
                  </a:lnTo>
                  <a:lnTo>
                    <a:pt x="0" y="567"/>
                  </a:lnTo>
                  <a:lnTo>
                    <a:pt x="90" y="473"/>
                  </a:lnTo>
                  <a:lnTo>
                    <a:pt x="816" y="473"/>
                  </a:lnTo>
                  <a:lnTo>
                    <a:pt x="907" y="567"/>
                  </a:lnTo>
                  <a:lnTo>
                    <a:pt x="907" y="1323"/>
                  </a:lnTo>
                  <a:lnTo>
                    <a:pt x="725" y="1323"/>
                  </a:lnTo>
                  <a:lnTo>
                    <a:pt x="725" y="945"/>
                  </a:lnTo>
                  <a:lnTo>
                    <a:pt x="725" y="1890"/>
                  </a:lnTo>
                  <a:lnTo>
                    <a:pt x="453" y="1890"/>
                  </a:lnTo>
                  <a:lnTo>
                    <a:pt x="453" y="1134"/>
                  </a:lnTo>
                  <a:lnTo>
                    <a:pt x="453" y="1890"/>
                  </a:lnTo>
                  <a:lnTo>
                    <a:pt x="181" y="1890"/>
                  </a:lnTo>
                  <a:close/>
                  <a:moveTo>
                    <a:pt x="642" y="189"/>
                  </a:moveTo>
                  <a:cubicBezTo>
                    <a:pt x="642" y="85"/>
                    <a:pt x="558" y="0"/>
                    <a:pt x="453" y="0"/>
                  </a:cubicBezTo>
                  <a:cubicBezTo>
                    <a:pt x="349" y="0"/>
                    <a:pt x="264" y="85"/>
                    <a:pt x="264" y="189"/>
                  </a:cubicBezTo>
                  <a:cubicBezTo>
                    <a:pt x="264" y="294"/>
                    <a:pt x="349" y="378"/>
                    <a:pt x="453" y="378"/>
                  </a:cubicBezTo>
                  <a:cubicBezTo>
                    <a:pt x="558" y="378"/>
                    <a:pt x="642" y="294"/>
                    <a:pt x="642" y="189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0"/>
            <p:cNvSpPr>
              <a:spLocks noEditPoints="1"/>
            </p:cNvSpPr>
            <p:nvPr/>
          </p:nvSpPr>
          <p:spPr bwMode="auto">
            <a:xfrm>
              <a:off x="5012" y="1912"/>
              <a:ext cx="458" cy="951"/>
            </a:xfrm>
            <a:custGeom>
              <a:avLst/>
              <a:gdLst>
                <a:gd name="T0" fmla="*/ 181 w 907"/>
                <a:gd name="T1" fmla="*/ 1890 h 1890"/>
                <a:gd name="T2" fmla="*/ 181 w 907"/>
                <a:gd name="T3" fmla="*/ 945 h 1890"/>
                <a:gd name="T4" fmla="*/ 181 w 907"/>
                <a:gd name="T5" fmla="*/ 1323 h 1890"/>
                <a:gd name="T6" fmla="*/ 0 w 907"/>
                <a:gd name="T7" fmla="*/ 1323 h 1890"/>
                <a:gd name="T8" fmla="*/ 0 w 907"/>
                <a:gd name="T9" fmla="*/ 567 h 1890"/>
                <a:gd name="T10" fmla="*/ 90 w 907"/>
                <a:gd name="T11" fmla="*/ 473 h 1890"/>
                <a:gd name="T12" fmla="*/ 816 w 907"/>
                <a:gd name="T13" fmla="*/ 473 h 1890"/>
                <a:gd name="T14" fmla="*/ 907 w 907"/>
                <a:gd name="T15" fmla="*/ 567 h 1890"/>
                <a:gd name="T16" fmla="*/ 907 w 907"/>
                <a:gd name="T17" fmla="*/ 1323 h 1890"/>
                <a:gd name="T18" fmla="*/ 725 w 907"/>
                <a:gd name="T19" fmla="*/ 1323 h 1890"/>
                <a:gd name="T20" fmla="*/ 725 w 907"/>
                <a:gd name="T21" fmla="*/ 945 h 1890"/>
                <a:gd name="T22" fmla="*/ 725 w 907"/>
                <a:gd name="T23" fmla="*/ 1890 h 1890"/>
                <a:gd name="T24" fmla="*/ 453 w 907"/>
                <a:gd name="T25" fmla="*/ 1890 h 1890"/>
                <a:gd name="T26" fmla="*/ 453 w 907"/>
                <a:gd name="T27" fmla="*/ 1134 h 1890"/>
                <a:gd name="T28" fmla="*/ 453 w 907"/>
                <a:gd name="T29" fmla="*/ 1890 h 1890"/>
                <a:gd name="T30" fmla="*/ 181 w 907"/>
                <a:gd name="T31" fmla="*/ 1890 h 1890"/>
                <a:gd name="T32" fmla="*/ 642 w 907"/>
                <a:gd name="T33" fmla="*/ 189 h 1890"/>
                <a:gd name="T34" fmla="*/ 453 w 907"/>
                <a:gd name="T35" fmla="*/ 0 h 1890"/>
                <a:gd name="T36" fmla="*/ 264 w 907"/>
                <a:gd name="T37" fmla="*/ 189 h 1890"/>
                <a:gd name="T38" fmla="*/ 453 w 907"/>
                <a:gd name="T39" fmla="*/ 378 h 1890"/>
                <a:gd name="T40" fmla="*/ 642 w 907"/>
                <a:gd name="T41" fmla="*/ 189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7" h="1890">
                  <a:moveTo>
                    <a:pt x="181" y="1890"/>
                  </a:moveTo>
                  <a:lnTo>
                    <a:pt x="181" y="945"/>
                  </a:lnTo>
                  <a:lnTo>
                    <a:pt x="181" y="1323"/>
                  </a:lnTo>
                  <a:lnTo>
                    <a:pt x="0" y="1323"/>
                  </a:lnTo>
                  <a:lnTo>
                    <a:pt x="0" y="567"/>
                  </a:lnTo>
                  <a:lnTo>
                    <a:pt x="90" y="473"/>
                  </a:lnTo>
                  <a:lnTo>
                    <a:pt x="816" y="473"/>
                  </a:lnTo>
                  <a:lnTo>
                    <a:pt x="907" y="567"/>
                  </a:lnTo>
                  <a:lnTo>
                    <a:pt x="907" y="1323"/>
                  </a:lnTo>
                  <a:lnTo>
                    <a:pt x="725" y="1323"/>
                  </a:lnTo>
                  <a:lnTo>
                    <a:pt x="725" y="945"/>
                  </a:lnTo>
                  <a:lnTo>
                    <a:pt x="725" y="1890"/>
                  </a:lnTo>
                  <a:lnTo>
                    <a:pt x="453" y="1890"/>
                  </a:lnTo>
                  <a:lnTo>
                    <a:pt x="453" y="1134"/>
                  </a:lnTo>
                  <a:lnTo>
                    <a:pt x="453" y="1890"/>
                  </a:lnTo>
                  <a:lnTo>
                    <a:pt x="181" y="1890"/>
                  </a:lnTo>
                  <a:close/>
                  <a:moveTo>
                    <a:pt x="642" y="189"/>
                  </a:moveTo>
                  <a:cubicBezTo>
                    <a:pt x="642" y="85"/>
                    <a:pt x="558" y="0"/>
                    <a:pt x="453" y="0"/>
                  </a:cubicBezTo>
                  <a:cubicBezTo>
                    <a:pt x="349" y="0"/>
                    <a:pt x="264" y="85"/>
                    <a:pt x="264" y="189"/>
                  </a:cubicBezTo>
                  <a:cubicBezTo>
                    <a:pt x="264" y="294"/>
                    <a:pt x="349" y="378"/>
                    <a:pt x="453" y="378"/>
                  </a:cubicBezTo>
                  <a:cubicBezTo>
                    <a:pt x="558" y="378"/>
                    <a:pt x="642" y="294"/>
                    <a:pt x="642" y="189"/>
                  </a:cubicBez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5058" y="2912"/>
              <a:ext cx="382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Users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486557" y="738091"/>
            <a:ext cx="315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Iterative learning</a:t>
            </a:r>
          </a:p>
        </p:txBody>
      </p:sp>
    </p:spTree>
    <p:extLst>
      <p:ext uri="{BB962C8B-B14F-4D97-AF65-F5344CB8AC3E}">
        <p14:creationId xmlns:p14="http://schemas.microsoft.com/office/powerpoint/2010/main" val="241425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39" y="1080307"/>
            <a:ext cx="3040688" cy="1552368"/>
            <a:chOff x="223561" y="458152"/>
            <a:chExt cx="3040688" cy="1552368"/>
          </a:xfrm>
        </p:grpSpPr>
        <p:sp>
          <p:nvSpPr>
            <p:cNvPr id="3" name="TextBox 2"/>
            <p:cNvSpPr txBox="1"/>
            <p:nvPr/>
          </p:nvSpPr>
          <p:spPr>
            <a:xfrm>
              <a:off x="223561" y="458152"/>
              <a:ext cx="1295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Climate</a:t>
              </a:r>
            </a:p>
          </p:txBody>
        </p:sp>
        <p:pic>
          <p:nvPicPr>
            <p:cNvPr id="4" name="Picture 20" descr="SouthAsiaRCM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6" t="11474" r="29086" b="64393"/>
            <a:stretch/>
          </p:blipFill>
          <p:spPr bwMode="auto">
            <a:xfrm>
              <a:off x="381313" y="857407"/>
              <a:ext cx="1194347" cy="115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06567" y="785433"/>
              <a:ext cx="16576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pPr algn="l"/>
              <a:r>
                <a:rPr lang="en-GB" sz="1600" dirty="0"/>
                <a:t>-precipitation</a:t>
              </a:r>
            </a:p>
            <a:p>
              <a:pPr algn="l"/>
              <a:r>
                <a:rPr lang="en-GB" sz="1600" dirty="0"/>
                <a:t>-temperature</a:t>
              </a:r>
            </a:p>
            <a:p>
              <a:pPr algn="l"/>
              <a:r>
                <a:rPr lang="en-GB" sz="1600" dirty="0"/>
                <a:t>-evaporation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927" y="5086431"/>
            <a:ext cx="3332093" cy="1533854"/>
            <a:chOff x="253349" y="4530264"/>
            <a:chExt cx="3332093" cy="1533854"/>
          </a:xfrm>
        </p:grpSpPr>
        <p:sp>
          <p:nvSpPr>
            <p:cNvPr id="7" name="TextBox 6"/>
            <p:cNvSpPr txBox="1"/>
            <p:nvPr/>
          </p:nvSpPr>
          <p:spPr>
            <a:xfrm>
              <a:off x="253349" y="4530264"/>
              <a:ext cx="23937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Bay of Bengal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/>
            <a:srcRect l="7785" t="7035" r="25924" b="28710"/>
            <a:stretch/>
          </p:blipFill>
          <p:spPr>
            <a:xfrm>
              <a:off x="427604" y="4930929"/>
              <a:ext cx="1147298" cy="11331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69707" y="4846086"/>
              <a:ext cx="2015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-mean sea level</a:t>
              </a:r>
            </a:p>
            <a:p>
              <a:pPr marL="0" indent="0">
                <a:buNone/>
              </a:pPr>
              <a:r>
                <a:rPr lang="en-GB" dirty="0"/>
                <a:t>-(subsidence)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76037" y="3094229"/>
            <a:ext cx="3648383" cy="1549216"/>
            <a:chOff x="6097139" y="446731"/>
            <a:chExt cx="3648383" cy="15492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19"/>
            <a:stretch/>
          </p:blipFill>
          <p:spPr>
            <a:xfrm>
              <a:off x="6205243" y="836061"/>
              <a:ext cx="1161138" cy="115988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97139" y="446731"/>
              <a:ext cx="1720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2060"/>
                  </a:solidFill>
                </a:rPr>
                <a:t>Economy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59266" y="770072"/>
              <a:ext cx="23862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-market price</a:t>
              </a:r>
            </a:p>
            <a:p>
              <a:pPr marL="0" indent="0">
                <a:buNone/>
              </a:pPr>
              <a:r>
                <a:rPr lang="en-GB" dirty="0"/>
                <a:t>-cost of farm inputs</a:t>
              </a:r>
            </a:p>
            <a:p>
              <a:pPr marL="0" indent="0">
                <a:buNone/>
              </a:pPr>
              <a:r>
                <a:rPr lang="en-GB" dirty="0"/>
                <a:t>-wages</a:t>
              </a:r>
            </a:p>
            <a:p>
              <a:pPr marL="0" indent="0">
                <a:buNone/>
              </a:pP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03537" y="3111884"/>
            <a:ext cx="3157236" cy="1489285"/>
            <a:chOff x="3016795" y="482375"/>
            <a:chExt cx="3157236" cy="1489285"/>
          </a:xfrm>
        </p:grpSpPr>
        <p:sp>
          <p:nvSpPr>
            <p:cNvPr id="15" name="TextBox 14"/>
            <p:cNvSpPr txBox="1"/>
            <p:nvPr/>
          </p:nvSpPr>
          <p:spPr>
            <a:xfrm>
              <a:off x="3016795" y="482375"/>
              <a:ext cx="2325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Levees/Polders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88209" y="841995"/>
              <a:ext cx="17858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-location</a:t>
              </a:r>
            </a:p>
            <a:p>
              <a:pPr marL="0" indent="0">
                <a:buNone/>
              </a:pPr>
              <a:r>
                <a:rPr lang="en-GB" dirty="0"/>
                <a:t>-height</a:t>
              </a:r>
            </a:p>
            <a:p>
              <a:pPr marL="0" indent="0">
                <a:buNone/>
              </a:pPr>
              <a:r>
                <a:rPr lang="en-GB" dirty="0"/>
                <a:t>-drainage rate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58"/>
            <a:stretch/>
          </p:blipFill>
          <p:spPr>
            <a:xfrm>
              <a:off x="3236639" y="851422"/>
              <a:ext cx="1165677" cy="112023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689152" y="1092059"/>
            <a:ext cx="3249243" cy="1502156"/>
            <a:chOff x="3036413" y="4562893"/>
            <a:chExt cx="3249243" cy="1502156"/>
          </a:xfrm>
        </p:grpSpPr>
        <p:sp>
          <p:nvSpPr>
            <p:cNvPr id="19" name="TextBox 18"/>
            <p:cNvSpPr txBox="1"/>
            <p:nvPr/>
          </p:nvSpPr>
          <p:spPr>
            <a:xfrm>
              <a:off x="3036413" y="4562893"/>
              <a:ext cx="2197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Demography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37196" y="4896432"/>
              <a:ext cx="18484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-life expectancy</a:t>
              </a:r>
            </a:p>
            <a:p>
              <a:pPr marL="0" indent="0">
                <a:buNone/>
              </a:pPr>
              <a:r>
                <a:rPr lang="en-GB" dirty="0"/>
                <a:t>-fertility rate</a:t>
              </a:r>
            </a:p>
            <a:p>
              <a:pPr marL="0" indent="0">
                <a:buNone/>
              </a:pPr>
              <a:r>
                <a:rPr lang="en-GB" dirty="0"/>
                <a:t>-migration rate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1" r="10494"/>
            <a:stretch/>
          </p:blipFill>
          <p:spPr>
            <a:xfrm>
              <a:off x="3240828" y="4930929"/>
              <a:ext cx="1201478" cy="113412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13601" y="3128194"/>
            <a:ext cx="2733525" cy="1480546"/>
            <a:chOff x="321023" y="2392918"/>
            <a:chExt cx="2733525" cy="1480546"/>
          </a:xfrm>
        </p:grpSpPr>
        <p:sp>
          <p:nvSpPr>
            <p:cNvPr id="23" name="TextBox 22"/>
            <p:cNvSpPr txBox="1"/>
            <p:nvPr/>
          </p:nvSpPr>
          <p:spPr>
            <a:xfrm>
              <a:off x="321023" y="2392918"/>
              <a:ext cx="1692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Hydrology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06567" y="2754343"/>
              <a:ext cx="1447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-discharge</a:t>
              </a:r>
            </a:p>
            <a:p>
              <a:pPr marL="0" indent="0">
                <a:buNone/>
              </a:pPr>
              <a:r>
                <a:rPr lang="en-GB" dirty="0"/>
                <a:t>-sediment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/>
            <a:srcRect l="15241" r="7129"/>
            <a:stretch/>
          </p:blipFill>
          <p:spPr>
            <a:xfrm>
              <a:off x="459235" y="2766326"/>
              <a:ext cx="1147332" cy="110713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963201" y="4674526"/>
            <a:ext cx="3062578" cy="1937510"/>
            <a:chOff x="3105963" y="2200907"/>
            <a:chExt cx="3062578" cy="1937510"/>
          </a:xfrm>
        </p:grpSpPr>
        <p:sp>
          <p:nvSpPr>
            <p:cNvPr id="27" name="TextBox 26"/>
            <p:cNvSpPr txBox="1"/>
            <p:nvPr/>
          </p:nvSpPr>
          <p:spPr>
            <a:xfrm>
              <a:off x="3105963" y="2200907"/>
              <a:ext cx="19405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Ecosystem </a:t>
              </a:r>
              <a:endParaRPr lang="en-GB" sz="2400" b="1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GB" sz="2400" b="1" dirty="0" smtClean="0">
                  <a:solidFill>
                    <a:srgbClr val="002060"/>
                  </a:solidFill>
                </a:rPr>
                <a:t>Services</a:t>
              </a:r>
              <a:endParaRPr lang="en-GB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78433" y="2904733"/>
              <a:ext cx="17901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-agriculture</a:t>
              </a:r>
            </a:p>
            <a:p>
              <a:pPr marL="0" indent="0">
                <a:buNone/>
              </a:pPr>
              <a:r>
                <a:rPr lang="en-GB" dirty="0"/>
                <a:t>-aquaculture</a:t>
              </a:r>
            </a:p>
            <a:p>
              <a:pPr marL="0" indent="0">
                <a:buNone/>
              </a:pPr>
              <a:r>
                <a:rPr lang="en-GB" dirty="0"/>
                <a:t>-fisheries</a:t>
              </a:r>
            </a:p>
            <a:p>
              <a:pPr marL="0" indent="0">
                <a:buNone/>
              </a:pPr>
              <a:r>
                <a:rPr lang="en-GB" dirty="0"/>
                <a:t>-mangroves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4" t="26402" r="55053" b="21722"/>
            <a:stretch/>
          </p:blipFill>
          <p:spPr>
            <a:xfrm>
              <a:off x="3223431" y="3001991"/>
              <a:ext cx="575574" cy="113642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32374" t="770" r="35070" b="-770"/>
            <a:stretch/>
          </p:blipFill>
          <p:spPr>
            <a:xfrm>
              <a:off x="3854869" y="2999439"/>
              <a:ext cx="557233" cy="113897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739040" y="5096399"/>
            <a:ext cx="3761590" cy="1453112"/>
            <a:chOff x="6020980" y="2700341"/>
            <a:chExt cx="3761590" cy="1453112"/>
          </a:xfrm>
        </p:grpSpPr>
        <p:sp>
          <p:nvSpPr>
            <p:cNvPr id="32" name="TextBox 31"/>
            <p:cNvSpPr txBox="1"/>
            <p:nvPr/>
          </p:nvSpPr>
          <p:spPr>
            <a:xfrm>
              <a:off x="6020980" y="2700341"/>
              <a:ext cx="1988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Governance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47933" y="2990010"/>
              <a:ext cx="24346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-subsidies</a:t>
              </a:r>
            </a:p>
            <a:p>
              <a:pPr marL="0" indent="0">
                <a:buNone/>
              </a:pPr>
              <a:r>
                <a:rPr lang="en-GB" dirty="0"/>
                <a:t>-land use planning</a:t>
              </a:r>
            </a:p>
            <a:p>
              <a:pPr marL="0" indent="0">
                <a:buNone/>
              </a:pPr>
              <a:r>
                <a:rPr lang="en-GB" dirty="0"/>
                <a:t>-infrastructure </a:t>
              </a:r>
            </a:p>
            <a:p>
              <a:pPr marL="0" indent="0">
                <a:buNone/>
              </a:pPr>
              <a:r>
                <a:rPr lang="en-GB" dirty="0"/>
                <a:t> planning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/>
            <a:srcRect l="7917" t="-776" r="18849" b="776"/>
            <a:stretch/>
          </p:blipFill>
          <p:spPr>
            <a:xfrm>
              <a:off x="6157192" y="3127060"/>
              <a:ext cx="1209189" cy="102639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969024" y="1092059"/>
            <a:ext cx="2973336" cy="1534835"/>
            <a:chOff x="6116993" y="4516896"/>
            <a:chExt cx="2973336" cy="153483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71350" y="4888544"/>
              <a:ext cx="1017789" cy="116318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289139" y="4820506"/>
              <a:ext cx="1801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</a:defRPr>
              </a:lvl1pPr>
            </a:lstStyle>
            <a:p>
              <a:pPr marL="0" indent="0">
                <a:buNone/>
              </a:pPr>
              <a:r>
                <a:rPr lang="en-GB" dirty="0"/>
                <a:t>-cyclone</a:t>
              </a:r>
            </a:p>
            <a:p>
              <a:pPr marL="0" indent="0">
                <a:buNone/>
              </a:pPr>
              <a:r>
                <a:rPr lang="en-GB" dirty="0"/>
                <a:t>-storm surge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16993" y="4516896"/>
              <a:ext cx="1419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Hazards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0" y="381000"/>
            <a:ext cx="9144000" cy="571500"/>
          </a:xfrm>
          <a:prstGeom prst="rect">
            <a:avLst/>
          </a:prstGeom>
          <a:noFill/>
        </p:spPr>
        <p:txBody>
          <a:bodyPr vert="horz" lIns="27000" tIns="34290" rIns="2700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000" b="1" dirty="0" smtClean="0">
                <a:solidFill>
                  <a:srgbClr val="002060"/>
                </a:solidFill>
              </a:rPr>
              <a:t>Δ</a:t>
            </a:r>
            <a:r>
              <a:rPr lang="en-GB" sz="3000" b="1" dirty="0" smtClean="0">
                <a:solidFill>
                  <a:srgbClr val="002060"/>
                </a:solidFill>
              </a:rPr>
              <a:t>DIEM – Main Inputs</a:t>
            </a:r>
            <a:endParaRPr lang="en-GB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1857" y="-12269"/>
            <a:ext cx="6144285" cy="878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142978" y="4832836"/>
            <a:ext cx="4188390" cy="1749656"/>
            <a:chOff x="533600" y="4679423"/>
            <a:chExt cx="4188390" cy="17496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9224" t="541" r="26586" b="-541"/>
            <a:stretch/>
          </p:blipFill>
          <p:spPr>
            <a:xfrm>
              <a:off x="790522" y="5068524"/>
              <a:ext cx="699018" cy="13605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2611" t="1097" r="42291" b="-1097"/>
            <a:stretch/>
          </p:blipFill>
          <p:spPr>
            <a:xfrm>
              <a:off x="1546103" y="5068524"/>
              <a:ext cx="633970" cy="136055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05871" y="5032312"/>
              <a:ext cx="25161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dirty="0"/>
                <a:t>fish catches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dirty="0"/>
                <a:t>net earnings from</a:t>
              </a:r>
            </a:p>
            <a:p>
              <a:pPr algn="l"/>
              <a:r>
                <a:rPr lang="en-GB" sz="1600" dirty="0"/>
                <a:t>      - farming, </a:t>
              </a:r>
            </a:p>
            <a:p>
              <a:pPr algn="l"/>
              <a:r>
                <a:rPr lang="en-GB" sz="1600" dirty="0"/>
                <a:t>      - aquaculture &amp; </a:t>
              </a:r>
            </a:p>
            <a:p>
              <a:pPr algn="l"/>
              <a:r>
                <a:rPr lang="en-GB" sz="1600" dirty="0"/>
                <a:t>      - fishing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00" y="4679423"/>
              <a:ext cx="1888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Livelihoods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026" y="2825571"/>
            <a:ext cx="4491373" cy="1758441"/>
            <a:chOff x="574648" y="2577888"/>
            <a:chExt cx="4491373" cy="17584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6557" r="32150"/>
            <a:stretch/>
          </p:blipFill>
          <p:spPr>
            <a:xfrm>
              <a:off x="778651" y="2957758"/>
              <a:ext cx="1383569" cy="13785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82683" y="2955412"/>
              <a:ext cx="28833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dirty="0"/>
                <a:t>river salinity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dirty="0"/>
                <a:t>groundwater salinity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dirty="0"/>
                <a:t>union-wise soil salinity 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dirty="0"/>
                <a:t>crop productivity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4648" y="2577888"/>
              <a:ext cx="1949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Salinisation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57167" y="842964"/>
            <a:ext cx="4710633" cy="4303455"/>
            <a:chOff x="4818236" y="1129570"/>
            <a:chExt cx="4710633" cy="4303455"/>
          </a:xfrm>
        </p:grpSpPr>
        <p:sp>
          <p:nvSpPr>
            <p:cNvPr id="13" name="TextBox 12"/>
            <p:cNvSpPr txBox="1"/>
            <p:nvPr/>
          </p:nvSpPr>
          <p:spPr>
            <a:xfrm>
              <a:off x="4881217" y="3124701"/>
              <a:ext cx="4647652" cy="230832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002060"/>
                  </a:solidFill>
                </a:defRPr>
              </a:lvl1pPr>
            </a:lstStyle>
            <a:p>
              <a:r>
                <a:rPr lang="en-GB" b="1" dirty="0"/>
                <a:t>I. Household outputs: </a:t>
              </a:r>
            </a:p>
            <a:p>
              <a:r>
                <a:rPr lang="en-GB" dirty="0"/>
                <a:t>a) Bayesian statistical module: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asset-based relative poverty indicator</a:t>
              </a:r>
              <a:endParaRPr lang="en-GB" sz="1600" dirty="0"/>
            </a:p>
            <a:p>
              <a:r>
                <a:rPr lang="en-GB" dirty="0"/>
                <a:t>b) Process-based module: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economics (income, costs/expenses, savings/assets)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relative wealth-level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calories / protein intake / BMI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monetary poverty indicators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20" t="20706" r="38471" b="24483"/>
            <a:stretch/>
          </p:blipFill>
          <p:spPr>
            <a:xfrm>
              <a:off x="5224768" y="1549816"/>
              <a:ext cx="1147753" cy="155160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31260" r="16078"/>
            <a:stretch/>
          </p:blipFill>
          <p:spPr>
            <a:xfrm>
              <a:off x="6535416" y="1549816"/>
              <a:ext cx="1090868" cy="155160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29427" r="22456"/>
            <a:stretch/>
          </p:blipFill>
          <p:spPr>
            <a:xfrm>
              <a:off x="7767041" y="1549816"/>
              <a:ext cx="1064261" cy="155160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818236" y="1129570"/>
              <a:ext cx="4482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2060"/>
                  </a:solidFill>
                </a:rPr>
                <a:t>Wellbeing</a:t>
              </a:r>
              <a:r>
                <a:rPr lang="en-GB" sz="2400" b="1" dirty="0">
                  <a:solidFill>
                    <a:srgbClr val="002060"/>
                  </a:solidFill>
                </a:rPr>
                <a:t>, Poverty &amp; Health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8846" y="857343"/>
            <a:ext cx="3823757" cy="1793002"/>
            <a:chOff x="241249" y="977310"/>
            <a:chExt cx="3823757" cy="1793002"/>
          </a:xfrm>
        </p:grpSpPr>
        <p:grpSp>
          <p:nvGrpSpPr>
            <p:cNvPr id="19" name="Group 18"/>
            <p:cNvGrpSpPr/>
            <p:nvPr/>
          </p:nvGrpSpPr>
          <p:grpSpPr>
            <a:xfrm>
              <a:off x="241249" y="977310"/>
              <a:ext cx="3823757" cy="1250710"/>
              <a:chOff x="599468" y="534244"/>
              <a:chExt cx="3823757" cy="125071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191092" y="953957"/>
                <a:ext cx="2232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rgbClr val="002060"/>
                    </a:solidFill>
                  </a:defRPr>
                </a:lvl1pPr>
              </a:lstStyle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water elevation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inundated area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i</a:t>
                </a:r>
                <a:r>
                  <a:rPr lang="en-GB" sz="1600" dirty="0" smtClean="0"/>
                  <a:t>nundation </a:t>
                </a:r>
                <a:r>
                  <a:rPr lang="en-GB" sz="1600" dirty="0"/>
                  <a:t>depth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9468" y="534244"/>
                <a:ext cx="29153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2060"/>
                    </a:solidFill>
                  </a:rPr>
                  <a:t>Coastal hydrology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r="44676"/>
            <a:stretch/>
          </p:blipFill>
          <p:spPr>
            <a:xfrm>
              <a:off x="406483" y="1364225"/>
              <a:ext cx="1371698" cy="1406087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420148" y="5139559"/>
            <a:ext cx="5686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</a:rPr>
              <a:t>II. Regional economic outputs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sectoral output (tons, BDT)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GINI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GDP/capita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income tax revenue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household debt level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271464"/>
            <a:ext cx="9144000" cy="571500"/>
          </a:xfrm>
          <a:prstGeom prst="rect">
            <a:avLst/>
          </a:prstGeom>
          <a:solidFill>
            <a:schemeClr val="bg1"/>
          </a:solidFill>
        </p:spPr>
        <p:txBody>
          <a:bodyPr vert="horz" lIns="27000" tIns="34290" rIns="2700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000" b="1" dirty="0" smtClean="0">
                <a:solidFill>
                  <a:srgbClr val="002060"/>
                </a:solidFill>
              </a:rPr>
              <a:t>Δ</a:t>
            </a:r>
            <a:r>
              <a:rPr lang="en-GB" sz="3000" b="1" dirty="0" smtClean="0">
                <a:solidFill>
                  <a:srgbClr val="002060"/>
                </a:solidFill>
              </a:rPr>
              <a:t>DIEM – Main Outputs</a:t>
            </a:r>
            <a:endParaRPr lang="en-GB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53960" y="1678852"/>
            <a:ext cx="8670377" cy="4398640"/>
          </a:xfrm>
          <a:prstGeom prst="rect">
            <a:avLst/>
          </a:prstGeom>
          <a:noFill/>
        </p:spPr>
        <p:txBody>
          <a:bodyPr wrap="square" lIns="54000" rIns="0" rtlCol="0">
            <a:spAutoFit/>
          </a:bodyPr>
          <a:lstStyle/>
          <a:p>
            <a:pPr lvl="1">
              <a:spcAft>
                <a:spcPts val="450"/>
              </a:spcAft>
            </a:pPr>
            <a:r>
              <a:rPr lang="en-GB" sz="2100" u="sng" dirty="0">
                <a:solidFill>
                  <a:srgbClr val="002060"/>
                </a:solidFill>
              </a:rPr>
              <a:t>Bio-physical environment emulation is based on high fidelity models</a:t>
            </a:r>
            <a:endParaRPr lang="en-GB" sz="2100" dirty="0">
              <a:solidFill>
                <a:srgbClr val="002060"/>
              </a:solidFill>
            </a:endParaRP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Climate </a:t>
            </a:r>
            <a:r>
              <a:rPr lang="en-GB" dirty="0">
                <a:solidFill>
                  <a:srgbClr val="002060"/>
                </a:solidFill>
              </a:rPr>
              <a:t>(Met Office Hadley Centre)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Hydrology </a:t>
            </a:r>
            <a:r>
              <a:rPr lang="en-GB" dirty="0">
                <a:solidFill>
                  <a:srgbClr val="002060"/>
                </a:solidFill>
              </a:rPr>
              <a:t>(INCA, Delft-3D, FVCOM, MODFLOW-SEAWAT)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Bay of Bengal </a:t>
            </a:r>
            <a:r>
              <a:rPr lang="en-GB" dirty="0">
                <a:solidFill>
                  <a:srgbClr val="002060"/>
                </a:solidFill>
              </a:rPr>
              <a:t>(POLCOMS-GCOMS, fisheries species model)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Mangrove </a:t>
            </a:r>
            <a:r>
              <a:rPr lang="en-GB" dirty="0">
                <a:solidFill>
                  <a:srgbClr val="002060"/>
                </a:solidFill>
              </a:rPr>
              <a:t>(SLAMM, Markov chain &amp; cellular automata model)</a:t>
            </a:r>
          </a:p>
          <a:p>
            <a:pPr lvl="1">
              <a:spcAft>
                <a:spcPts val="450"/>
              </a:spcAft>
            </a:pPr>
            <a:endParaRPr lang="en-GB" sz="1200" dirty="0">
              <a:solidFill>
                <a:srgbClr val="002060"/>
              </a:solidFill>
            </a:endParaRPr>
          </a:p>
          <a:p>
            <a:pPr lvl="1">
              <a:spcAft>
                <a:spcPts val="450"/>
              </a:spcAft>
            </a:pPr>
            <a:endParaRPr lang="en-GB" sz="1200" dirty="0">
              <a:solidFill>
                <a:srgbClr val="002060"/>
              </a:solidFill>
            </a:endParaRPr>
          </a:p>
          <a:p>
            <a:pPr lvl="1">
              <a:spcAft>
                <a:spcPts val="450"/>
              </a:spcAft>
            </a:pPr>
            <a:r>
              <a:rPr lang="en-GB" sz="2100" u="sng" dirty="0">
                <a:solidFill>
                  <a:srgbClr val="002060"/>
                </a:solidFill>
              </a:rPr>
              <a:t>Own development</a:t>
            </a:r>
          </a:p>
          <a:p>
            <a:pPr marL="685800" lvl="1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Statistical emulation method of </a:t>
            </a:r>
          </a:p>
          <a:p>
            <a:pPr lvl="1">
              <a:spcAft>
                <a:spcPts val="450"/>
              </a:spcAft>
            </a:pPr>
            <a:r>
              <a:rPr lang="en-GB" sz="2100" dirty="0">
                <a:solidFill>
                  <a:srgbClr val="002060"/>
                </a:solidFill>
              </a:rPr>
              <a:t> </a:t>
            </a:r>
            <a:r>
              <a:rPr lang="en-GB" sz="2100" dirty="0">
                <a:solidFill>
                  <a:srgbClr val="002060"/>
                </a:solidFill>
              </a:rPr>
              <a:t>     complex numerical models</a:t>
            </a:r>
          </a:p>
          <a:p>
            <a:pPr marL="685800" lvl="1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rgbClr val="002060"/>
                </a:solidFill>
              </a:rPr>
              <a:t>Regional </a:t>
            </a:r>
            <a:r>
              <a:rPr lang="en-GB" sz="2100" dirty="0">
                <a:solidFill>
                  <a:srgbClr val="002060"/>
                </a:solidFill>
              </a:rPr>
              <a:t>soil salinity model</a:t>
            </a:r>
          </a:p>
          <a:p>
            <a:pPr marL="685800" lvl="1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E</a:t>
            </a:r>
            <a:r>
              <a:rPr lang="en-GB" sz="2100" dirty="0" smtClean="0">
                <a:solidFill>
                  <a:srgbClr val="002060"/>
                </a:solidFill>
              </a:rPr>
              <a:t>xtended </a:t>
            </a:r>
            <a:r>
              <a:rPr lang="en-GB" sz="2100" dirty="0">
                <a:solidFill>
                  <a:srgbClr val="002060"/>
                </a:solidFill>
              </a:rPr>
              <a:t>FAO CROPWAT </a:t>
            </a:r>
            <a:r>
              <a:rPr lang="en-GB" sz="2100" dirty="0">
                <a:solidFill>
                  <a:srgbClr val="002060"/>
                </a:solidFill>
              </a:rPr>
              <a:t>model</a:t>
            </a:r>
            <a:endParaRPr lang="en-GB" sz="2100" dirty="0">
              <a:solidFill>
                <a:srgbClr val="002060"/>
              </a:solidFill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72" y="4038600"/>
            <a:ext cx="4002665" cy="210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361609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Soil salinity conceptual model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060848"/>
            <a:ext cx="9144000" cy="428625"/>
          </a:xfrm>
          <a:prstGeom prst="rect">
            <a:avLst/>
          </a:prstGeom>
          <a:solidFill>
            <a:schemeClr val="bg1"/>
          </a:solidFill>
        </p:spPr>
        <p:txBody>
          <a:bodyPr vert="horz" lIns="20250" tIns="25718" rIns="20250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2060"/>
                </a:solidFill>
              </a:rPr>
              <a:t>Delta Dynamic Integrated Emulator Model </a:t>
            </a:r>
            <a:r>
              <a:rPr lang="en-GB" sz="2800" b="1" dirty="0">
                <a:solidFill>
                  <a:srgbClr val="002060"/>
                </a:solidFill>
              </a:rPr>
              <a:t>(</a:t>
            </a:r>
            <a:r>
              <a:rPr lang="el-GR" sz="2800" b="1" dirty="0">
                <a:solidFill>
                  <a:srgbClr val="002060"/>
                </a:solidFill>
              </a:rPr>
              <a:t>Δ</a:t>
            </a:r>
            <a:r>
              <a:rPr lang="en-GB" sz="2800" b="1" dirty="0">
                <a:solidFill>
                  <a:srgbClr val="002060"/>
                </a:solidFill>
              </a:rPr>
              <a:t>DIEM)</a:t>
            </a:r>
          </a:p>
        </p:txBody>
      </p:sp>
    </p:spTree>
    <p:extLst>
      <p:ext uri="{BB962C8B-B14F-4D97-AF65-F5344CB8AC3E}">
        <p14:creationId xmlns:p14="http://schemas.microsoft.com/office/powerpoint/2010/main" val="12296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863" y="1874390"/>
            <a:ext cx="7597977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GB" sz="2100" b="1" dirty="0">
                <a:solidFill>
                  <a:srgbClr val="002060"/>
                </a:solidFill>
              </a:rPr>
              <a:t>The novel household component is built on 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primary data </a:t>
            </a:r>
            <a:r>
              <a:rPr lang="en-GB" dirty="0">
                <a:solidFill>
                  <a:srgbClr val="002060"/>
                </a:solidFill>
              </a:rPr>
              <a:t>(ESPA Deltas household survey)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secondary data </a:t>
            </a:r>
            <a:r>
              <a:rPr lang="en-GB" dirty="0">
                <a:solidFill>
                  <a:srgbClr val="002060"/>
                </a:solidFill>
              </a:rPr>
              <a:t>(BBS, HIES)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expert knowledge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GB" sz="2100" b="1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GB" sz="2100" b="1" dirty="0">
              <a:solidFill>
                <a:srgbClr val="002060"/>
              </a:solidFill>
            </a:endParaRPr>
          </a:p>
          <a:p>
            <a:pPr>
              <a:spcAft>
                <a:spcPts val="450"/>
              </a:spcAft>
            </a:pPr>
            <a:r>
              <a:rPr lang="en-GB" sz="2100" b="1" dirty="0">
                <a:solidFill>
                  <a:srgbClr val="002060"/>
                </a:solidFill>
              </a:rPr>
              <a:t>Key features: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30+ household archetypes based on seasonality of livelihoods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economic decisions (i.e. coping strategies </a:t>
            </a:r>
            <a:r>
              <a:rPr lang="en-GB" dirty="0">
                <a:solidFill>
                  <a:srgbClr val="002060"/>
                </a:solidFill>
              </a:rPr>
              <a:t>including loans</a:t>
            </a:r>
            <a:r>
              <a:rPr lang="en-GB" sz="2100" dirty="0">
                <a:solidFill>
                  <a:srgbClr val="002060"/>
                </a:solidFill>
              </a:rPr>
              <a:t>)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poverty/health indicator outputs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060848"/>
            <a:ext cx="9144000" cy="428625"/>
          </a:xfrm>
          <a:prstGeom prst="rect">
            <a:avLst/>
          </a:prstGeom>
          <a:solidFill>
            <a:schemeClr val="bg1"/>
          </a:solidFill>
        </p:spPr>
        <p:txBody>
          <a:bodyPr vert="horz" lIns="20250" tIns="25718" rIns="20250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2060"/>
                </a:solidFill>
              </a:rPr>
              <a:t>Delta Dynamic Integrated Emulator Model </a:t>
            </a:r>
            <a:r>
              <a:rPr lang="en-GB" sz="2800" b="1" dirty="0">
                <a:solidFill>
                  <a:srgbClr val="002060"/>
                </a:solidFill>
              </a:rPr>
              <a:t>(</a:t>
            </a:r>
            <a:r>
              <a:rPr lang="el-GR" sz="2800" b="1" dirty="0">
                <a:solidFill>
                  <a:srgbClr val="002060"/>
                </a:solidFill>
              </a:rPr>
              <a:t>Δ</a:t>
            </a:r>
            <a:r>
              <a:rPr lang="en-GB" sz="2800" b="1" dirty="0">
                <a:solidFill>
                  <a:srgbClr val="002060"/>
                </a:solidFill>
              </a:rPr>
              <a:t>DIEM)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14600"/>
            <a:ext cx="3716811" cy="23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21853" y="2028399"/>
            <a:ext cx="67319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Introduction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Bio-physical and socio-economic components for coastal Bangladesh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Integration: Delta </a:t>
            </a:r>
            <a:r>
              <a:rPr lang="en-GB" sz="2400" dirty="0">
                <a:solidFill>
                  <a:srgbClr val="002060"/>
                </a:solidFill>
              </a:rPr>
              <a:t>Dynamic Integrated Emulator Model (</a:t>
            </a:r>
            <a:r>
              <a:rPr lang="el-GR" sz="2400" dirty="0">
                <a:solidFill>
                  <a:srgbClr val="002060"/>
                </a:solidFill>
              </a:rPr>
              <a:t>Δ</a:t>
            </a:r>
            <a:r>
              <a:rPr lang="en-GB" sz="2400" dirty="0">
                <a:solidFill>
                  <a:srgbClr val="002060"/>
                </a:solidFill>
              </a:rPr>
              <a:t>DIEM)</a:t>
            </a:r>
            <a:endParaRPr lang="en-GB" sz="24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Illustrative results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Concluding remarks</a:t>
            </a:r>
            <a:endParaRPr lang="en-GB" sz="24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1853" y="1003834"/>
            <a:ext cx="7379150" cy="994172"/>
          </a:xfrm>
        </p:spPr>
        <p:txBody>
          <a:bodyPr vert="horz" wrap="square" lIns="27000" tIns="34290" rIns="2700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Plan</a:t>
            </a:r>
            <a:endParaRPr lang="en-GB" sz="1800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05" y="4180376"/>
            <a:ext cx="2185091" cy="165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56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231" y="1968423"/>
            <a:ext cx="7022307" cy="3046988"/>
          </a:xfrm>
          <a:prstGeom prst="rect">
            <a:avLst/>
          </a:prstGeom>
          <a:noFill/>
        </p:spPr>
        <p:txBody>
          <a:bodyPr wrap="square" lIns="54000" rIns="0" rtlCol="0">
            <a:spAutoFit/>
          </a:bodyPr>
          <a:lstStyle/>
          <a:p>
            <a:pPr lvl="1">
              <a:spcAft>
                <a:spcPts val="900"/>
              </a:spcAft>
            </a:pPr>
            <a:r>
              <a:rPr lang="en-GB" sz="2100" b="1" dirty="0">
                <a:solidFill>
                  <a:srgbClr val="002060"/>
                </a:solidFill>
              </a:rPr>
              <a:t>Verification:</a:t>
            </a:r>
          </a:p>
          <a:p>
            <a:pPr marL="6858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programming bugs</a:t>
            </a:r>
          </a:p>
          <a:p>
            <a:pPr marL="6858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l-GR" sz="2100" dirty="0">
                <a:solidFill>
                  <a:srgbClr val="002060"/>
                </a:solidFill>
              </a:rPr>
              <a:t>Δ</a:t>
            </a:r>
            <a:r>
              <a:rPr lang="en-GB" sz="2100" dirty="0">
                <a:solidFill>
                  <a:srgbClr val="002060"/>
                </a:solidFill>
              </a:rPr>
              <a:t>DIEM outputs vs. high fidelity simulator outputs</a:t>
            </a:r>
          </a:p>
          <a:p>
            <a:pPr marL="6858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coupled </a:t>
            </a:r>
            <a:r>
              <a:rPr lang="el-GR" sz="2100" dirty="0">
                <a:solidFill>
                  <a:srgbClr val="002060"/>
                </a:solidFill>
              </a:rPr>
              <a:t>Δ</a:t>
            </a:r>
            <a:r>
              <a:rPr lang="en-GB" sz="2100" dirty="0">
                <a:solidFill>
                  <a:srgbClr val="002060"/>
                </a:solidFill>
              </a:rPr>
              <a:t>DIEM outputs: make sense?</a:t>
            </a:r>
          </a:p>
          <a:p>
            <a:pPr marL="6858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002060"/>
              </a:solidFill>
            </a:endParaRPr>
          </a:p>
          <a:p>
            <a:pPr lvl="1">
              <a:spcAft>
                <a:spcPts val="900"/>
              </a:spcAft>
            </a:pPr>
            <a:r>
              <a:rPr lang="en-GB" sz="2100" b="1" dirty="0">
                <a:solidFill>
                  <a:srgbClr val="002060"/>
                </a:solidFill>
              </a:rPr>
              <a:t>Validation:</a:t>
            </a:r>
          </a:p>
          <a:p>
            <a:pPr marL="6858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l-GR" sz="2100" dirty="0">
                <a:solidFill>
                  <a:srgbClr val="002060"/>
                </a:solidFill>
              </a:rPr>
              <a:t>Δ</a:t>
            </a:r>
            <a:r>
              <a:rPr lang="en-GB" sz="2100" dirty="0">
                <a:solidFill>
                  <a:srgbClr val="002060"/>
                </a:solidFill>
              </a:rPr>
              <a:t>DIEM outputs vs. other datasets </a:t>
            </a:r>
            <a:r>
              <a:rPr lang="en-GB" dirty="0">
                <a:solidFill>
                  <a:srgbClr val="002060"/>
                </a:solidFill>
              </a:rPr>
              <a:t>(spatially / temporally)</a:t>
            </a:r>
            <a:endParaRPr lang="en-GB" sz="21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66800"/>
            <a:ext cx="9144000" cy="428625"/>
          </a:xfrm>
          <a:prstGeom prst="rect">
            <a:avLst/>
          </a:prstGeom>
          <a:solidFill>
            <a:schemeClr val="bg1"/>
          </a:solidFill>
        </p:spPr>
        <p:txBody>
          <a:bodyPr vert="horz" lIns="20250" tIns="25718" rIns="20250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2060"/>
                </a:solidFill>
              </a:rPr>
              <a:t>Delta Dynamic Integrated Emulator Model </a:t>
            </a:r>
            <a:r>
              <a:rPr lang="en-GB" sz="2800" b="1" dirty="0">
                <a:solidFill>
                  <a:srgbClr val="002060"/>
                </a:solidFill>
              </a:rPr>
              <a:t>(</a:t>
            </a:r>
            <a:r>
              <a:rPr lang="el-GR" sz="2800" b="1" dirty="0">
                <a:solidFill>
                  <a:srgbClr val="002060"/>
                </a:solidFill>
              </a:rPr>
              <a:t>Δ</a:t>
            </a:r>
            <a:r>
              <a:rPr lang="en-GB" sz="2800" b="1" dirty="0">
                <a:solidFill>
                  <a:srgbClr val="002060"/>
                </a:solidFill>
              </a:rPr>
              <a:t>DIEM)</a:t>
            </a:r>
          </a:p>
        </p:txBody>
      </p:sp>
    </p:spTree>
    <p:extLst>
      <p:ext uri="{BB962C8B-B14F-4D97-AF65-F5344CB8AC3E}">
        <p14:creationId xmlns:p14="http://schemas.microsoft.com/office/powerpoint/2010/main" val="37261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13463" y="1732385"/>
            <a:ext cx="5266730" cy="369332"/>
          </a:xfrm>
          <a:prstGeom prst="rect">
            <a:avLst/>
          </a:prstGeom>
          <a:noFill/>
        </p:spPr>
        <p:txBody>
          <a:bodyPr wrap="square" lIns="40500" rIns="0" rtlCol="0">
            <a:spAutoFit/>
          </a:bodyPr>
          <a:lstStyle/>
          <a:p>
            <a:pPr lvl="1">
              <a:spcAft>
                <a:spcPts val="675"/>
              </a:spcAft>
            </a:pPr>
            <a:r>
              <a:rPr lang="en-GB" b="1" dirty="0">
                <a:solidFill>
                  <a:srgbClr val="002060"/>
                </a:solidFill>
              </a:rPr>
              <a:t>Verification / Validation (some examples)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6D2E6-8081-49E8-BA35-AE47F067D740}" type="slidenum">
              <a:rPr lang="en-GB" smtClean="0"/>
              <a:t>21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345" t="6771" r="8876" b="10079"/>
          <a:stretch/>
        </p:blipFill>
        <p:spPr>
          <a:xfrm>
            <a:off x="464488" y="4270804"/>
            <a:ext cx="2198393" cy="1593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793" t="2227" r="6972" b="5107"/>
          <a:stretch/>
        </p:blipFill>
        <p:spPr>
          <a:xfrm>
            <a:off x="349165" y="2206650"/>
            <a:ext cx="2304607" cy="1815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 rot="16200000">
            <a:off x="-764733" y="2828606"/>
            <a:ext cx="187571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FVCOM results </a:t>
            </a:r>
          </a:p>
          <a:p>
            <a:r>
              <a:rPr lang="en-GB" sz="1050" dirty="0">
                <a:solidFill>
                  <a:srgbClr val="002060"/>
                </a:solidFill>
              </a:rPr>
              <a:t>(Q0 </a:t>
            </a:r>
            <a:r>
              <a:rPr lang="en-GB" sz="1050" dirty="0" err="1">
                <a:solidFill>
                  <a:srgbClr val="002060"/>
                </a:solidFill>
              </a:rPr>
              <a:t>BaU</a:t>
            </a:r>
            <a:r>
              <a:rPr lang="en-GB" sz="1050" dirty="0">
                <a:solidFill>
                  <a:srgbClr val="002060"/>
                </a:solidFill>
              </a:rPr>
              <a:t>, year 2000)</a:t>
            </a:r>
            <a:endParaRPr lang="en-GB" sz="105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29097" y="5000066"/>
            <a:ext cx="22739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rgbClr val="002060"/>
                </a:solidFill>
              </a:rPr>
              <a:t>Δ</a:t>
            </a:r>
            <a:r>
              <a:rPr lang="en-GB" sz="1200" b="1" dirty="0">
                <a:solidFill>
                  <a:srgbClr val="002060"/>
                </a:solidFill>
              </a:rPr>
              <a:t>DIEM emulated Union level</a:t>
            </a:r>
          </a:p>
          <a:p>
            <a:r>
              <a:rPr lang="en-GB" sz="1050" dirty="0">
                <a:solidFill>
                  <a:srgbClr val="002060"/>
                </a:solidFill>
              </a:rPr>
              <a:t>(</a:t>
            </a:r>
            <a:r>
              <a:rPr lang="en-GB" sz="1050" dirty="0" err="1">
                <a:solidFill>
                  <a:srgbClr val="002060"/>
                </a:solidFill>
              </a:rPr>
              <a:t>BaU</a:t>
            </a:r>
            <a:r>
              <a:rPr lang="en-GB" sz="1050" dirty="0">
                <a:solidFill>
                  <a:srgbClr val="002060"/>
                </a:solidFill>
              </a:rPr>
              <a:t>, Q0, year 2005)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109" y="2042007"/>
            <a:ext cx="2481578" cy="1861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 t="16607" r="1633" b="24344"/>
          <a:stretch/>
        </p:blipFill>
        <p:spPr>
          <a:xfrm>
            <a:off x="3354653" y="4213480"/>
            <a:ext cx="2669516" cy="1578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53" y="2191523"/>
            <a:ext cx="2669516" cy="1783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 rot="16200000">
            <a:off x="2154205" y="2780266"/>
            <a:ext cx="17776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Observed soil salinity </a:t>
            </a:r>
            <a:r>
              <a:rPr lang="en-GB" sz="1050" dirty="0">
                <a:solidFill>
                  <a:srgbClr val="002060"/>
                </a:solidFill>
              </a:rPr>
              <a:t>(SRDI, 2012; average monthly for 2001-2009) 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017091" y="4702686"/>
            <a:ext cx="19617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rgbClr val="002060"/>
                </a:solidFill>
              </a:rPr>
              <a:t>Δ</a:t>
            </a:r>
            <a:r>
              <a:rPr lang="en-GB" sz="1200" b="1" dirty="0">
                <a:solidFill>
                  <a:srgbClr val="002060"/>
                </a:solidFill>
              </a:rPr>
              <a:t>DIEM simulated </a:t>
            </a:r>
          </a:p>
          <a:p>
            <a:r>
              <a:rPr lang="en-GB" sz="1200" dirty="0">
                <a:solidFill>
                  <a:srgbClr val="002060"/>
                </a:solidFill>
              </a:rPr>
              <a:t>Union level</a:t>
            </a:r>
          </a:p>
          <a:p>
            <a:r>
              <a:rPr lang="en-GB" sz="900" dirty="0">
                <a:solidFill>
                  <a:srgbClr val="002060"/>
                </a:solidFill>
              </a:rPr>
              <a:t>(</a:t>
            </a:r>
            <a:r>
              <a:rPr lang="en-GB" sz="900" dirty="0" err="1">
                <a:solidFill>
                  <a:srgbClr val="002060"/>
                </a:solidFill>
              </a:rPr>
              <a:t>BaU</a:t>
            </a:r>
            <a:r>
              <a:rPr lang="en-GB" sz="900" dirty="0">
                <a:solidFill>
                  <a:srgbClr val="002060"/>
                </a:solidFill>
              </a:rPr>
              <a:t>, Q0, year 2005)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9514" t="1766" r="6858" b="6334"/>
          <a:stretch/>
        </p:blipFill>
        <p:spPr>
          <a:xfrm>
            <a:off x="6606110" y="3918308"/>
            <a:ext cx="2481578" cy="2048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 rot="16200000">
            <a:off x="5213699" y="2525133"/>
            <a:ext cx="227534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soil salinity under Sesame</a:t>
            </a:r>
          </a:p>
          <a:p>
            <a:r>
              <a:rPr lang="en-GB" sz="1050" dirty="0">
                <a:solidFill>
                  <a:srgbClr val="002060"/>
                </a:solidFill>
              </a:rPr>
              <a:t>Observed: </a:t>
            </a:r>
            <a:r>
              <a:rPr lang="en-GB" sz="1050" dirty="0" err="1">
                <a:solidFill>
                  <a:srgbClr val="002060"/>
                </a:solidFill>
              </a:rPr>
              <a:t>Mondal</a:t>
            </a:r>
            <a:r>
              <a:rPr lang="en-GB" sz="1050" dirty="0">
                <a:solidFill>
                  <a:srgbClr val="002060"/>
                </a:solidFill>
              </a:rPr>
              <a:t> et al. (2001)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347351" y="4625771"/>
            <a:ext cx="203817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Observed vs. simulated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T. </a:t>
            </a:r>
            <a:r>
              <a:rPr lang="en-GB" sz="1200" b="1" dirty="0" err="1">
                <a:solidFill>
                  <a:srgbClr val="002060"/>
                </a:solidFill>
              </a:rPr>
              <a:t>Aman</a:t>
            </a:r>
            <a:r>
              <a:rPr lang="en-GB" sz="1200" b="1" dirty="0">
                <a:solidFill>
                  <a:srgbClr val="002060"/>
                </a:solidFill>
              </a:rPr>
              <a:t> (HYV) yield </a:t>
            </a:r>
            <a:r>
              <a:rPr lang="en-GB" sz="1050" dirty="0">
                <a:solidFill>
                  <a:srgbClr val="002060"/>
                </a:solidFill>
              </a:rPr>
              <a:t>(tons ha</a:t>
            </a:r>
            <a:r>
              <a:rPr lang="en-GB" sz="1050" baseline="30000" dirty="0">
                <a:solidFill>
                  <a:srgbClr val="002060"/>
                </a:solidFill>
              </a:rPr>
              <a:t>1</a:t>
            </a:r>
            <a:r>
              <a:rPr lang="en-GB" sz="1050" dirty="0">
                <a:solidFill>
                  <a:srgbClr val="002060"/>
                </a:solidFill>
              </a:rPr>
              <a:t>)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761736"/>
            <a:ext cx="9144000" cy="428625"/>
          </a:xfrm>
          <a:prstGeom prst="rect">
            <a:avLst/>
          </a:prstGeom>
          <a:solidFill>
            <a:schemeClr val="bg1"/>
          </a:solidFill>
        </p:spPr>
        <p:txBody>
          <a:bodyPr vert="horz" lIns="20250" tIns="25718" rIns="20250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2060"/>
                </a:solidFill>
              </a:rPr>
              <a:t>Delta Dynamic Integrated Emulator Model </a:t>
            </a:r>
            <a:r>
              <a:rPr lang="en-GB" sz="2800" b="1" dirty="0">
                <a:solidFill>
                  <a:srgbClr val="002060"/>
                </a:solidFill>
              </a:rPr>
              <a:t>(</a:t>
            </a:r>
            <a:r>
              <a:rPr lang="el-GR" sz="2800" b="1" dirty="0">
                <a:solidFill>
                  <a:srgbClr val="002060"/>
                </a:solidFill>
              </a:rPr>
              <a:t>Δ</a:t>
            </a:r>
            <a:r>
              <a:rPr lang="en-GB" sz="2800" b="1" dirty="0">
                <a:solidFill>
                  <a:srgbClr val="002060"/>
                </a:solidFill>
              </a:rPr>
              <a:t>DIEM)</a:t>
            </a:r>
          </a:p>
        </p:txBody>
      </p:sp>
    </p:spTree>
    <p:extLst>
      <p:ext uri="{BB962C8B-B14F-4D97-AF65-F5344CB8AC3E}">
        <p14:creationId xmlns:p14="http://schemas.microsoft.com/office/powerpoint/2010/main" val="575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56787" y="914400"/>
            <a:ext cx="5266730" cy="369332"/>
          </a:xfrm>
          <a:prstGeom prst="rect">
            <a:avLst/>
          </a:prstGeom>
          <a:noFill/>
        </p:spPr>
        <p:txBody>
          <a:bodyPr wrap="square" lIns="40500" rIns="0" rtlCol="0">
            <a:spAutoFit/>
          </a:bodyPr>
          <a:lstStyle/>
          <a:p>
            <a:pPr lvl="1">
              <a:spcAft>
                <a:spcPts val="675"/>
              </a:spcAft>
            </a:pPr>
            <a:r>
              <a:rPr lang="en-GB" b="1" dirty="0">
                <a:solidFill>
                  <a:srgbClr val="002060"/>
                </a:solidFill>
              </a:rPr>
              <a:t>Verification / Validation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09876" y="5538365"/>
            <a:ext cx="2133600" cy="365125"/>
          </a:xfrm>
        </p:spPr>
        <p:txBody>
          <a:bodyPr/>
          <a:lstStyle/>
          <a:p>
            <a:fld id="{8B96D2E6-8081-49E8-BA35-AE47F067D740}" type="slidenum">
              <a:rPr lang="en-GB" smtClean="0"/>
              <a:t>22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8382" y="1260648"/>
            <a:ext cx="30450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Black lines: simulated mean study area values,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Shaded area: min-max simulated range within the study area,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grey dots and diamonds: observations.</a:t>
            </a:r>
          </a:p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>
                <a:solidFill>
                  <a:srgbClr val="002060"/>
                </a:solidFill>
              </a:rPr>
              <a:t>Observations: </a:t>
            </a:r>
          </a:p>
          <a:p>
            <a:pPr marL="257175" indent="-257175">
              <a:buAutoNum type="alphaLcParenR"/>
            </a:pPr>
            <a:r>
              <a:rPr lang="en-GB" sz="1600" dirty="0">
                <a:solidFill>
                  <a:srgbClr val="002060"/>
                </a:solidFill>
              </a:rPr>
              <a:t>BBS (2011) HIES, Table 4.4</a:t>
            </a:r>
          </a:p>
          <a:p>
            <a:pPr marL="257175" indent="-257175">
              <a:buAutoNum type="alphaLcParenR"/>
            </a:pPr>
            <a:r>
              <a:rPr lang="en-GB" sz="1600" dirty="0">
                <a:solidFill>
                  <a:srgbClr val="002060"/>
                </a:solidFill>
              </a:rPr>
              <a:t>BBS (2011) HIES, Table 5.3</a:t>
            </a:r>
          </a:p>
          <a:p>
            <a:pPr marL="257175" indent="-257175">
              <a:buAutoNum type="alphaLcParenR"/>
            </a:pPr>
            <a:r>
              <a:rPr lang="en-GB" sz="1600" dirty="0">
                <a:solidFill>
                  <a:srgbClr val="002060"/>
                </a:solidFill>
              </a:rPr>
              <a:t>BBS (2011) HIES, Table 5.4</a:t>
            </a:r>
          </a:p>
          <a:p>
            <a:pPr marL="257175" indent="-257175">
              <a:buAutoNum type="alphaLcParenR"/>
            </a:pPr>
            <a:r>
              <a:rPr lang="en-GB" sz="1600" dirty="0">
                <a:solidFill>
                  <a:srgbClr val="002060"/>
                </a:solidFill>
              </a:rPr>
              <a:t>dots: rural inequality: </a:t>
            </a:r>
            <a:r>
              <a:rPr lang="en-GB" sz="1600" dirty="0" err="1">
                <a:solidFill>
                  <a:srgbClr val="002060"/>
                </a:solidFill>
              </a:rPr>
              <a:t>Ferdousi</a:t>
            </a:r>
            <a:r>
              <a:rPr lang="en-GB" sz="1600" dirty="0">
                <a:solidFill>
                  <a:srgbClr val="002060"/>
                </a:solidFill>
              </a:rPr>
              <a:t> and </a:t>
            </a:r>
            <a:r>
              <a:rPr lang="en-GB" sz="1600" dirty="0" err="1">
                <a:solidFill>
                  <a:srgbClr val="002060"/>
                </a:solidFill>
              </a:rPr>
              <a:t>Dehai</a:t>
            </a:r>
            <a:r>
              <a:rPr lang="en-GB" sz="1600" dirty="0">
                <a:solidFill>
                  <a:srgbClr val="002060"/>
                </a:solidFill>
              </a:rPr>
              <a:t> (2014), Diamonds: national inequality - UNDP </a:t>
            </a:r>
            <a:r>
              <a:rPr lang="en-GB" sz="1600" dirty="0">
                <a:solidFill>
                  <a:srgbClr val="002060"/>
                </a:solidFill>
              </a:rPr>
              <a:t>(</a:t>
            </a:r>
            <a:r>
              <a:rPr lang="en-GB" sz="1600" dirty="0">
                <a:solidFill>
                  <a:srgbClr val="002060"/>
                </a:solidFill>
                <a:hlinkClick r:id="rId2"/>
              </a:rPr>
              <a:t>http://hdr.undp.org/en/content/income-gini-coefficient</a:t>
            </a:r>
            <a:r>
              <a:rPr lang="en-GB" sz="1600" dirty="0">
                <a:solidFill>
                  <a:srgbClr val="002060"/>
                </a:solidFill>
              </a:rPr>
              <a:t>)</a:t>
            </a:r>
          </a:p>
          <a:p>
            <a:pPr marL="257175" indent="-257175">
              <a:buAutoNum type="alphaLcParenR"/>
            </a:pPr>
            <a:r>
              <a:rPr lang="en-GB" sz="1600" dirty="0">
                <a:solidFill>
                  <a:srgbClr val="002060"/>
                </a:solidFill>
              </a:rPr>
              <a:t>World Bank: People living on less than $1.90 a day </a:t>
            </a:r>
            <a:r>
              <a:rPr lang="en-GB" sz="1600" dirty="0">
                <a:solidFill>
                  <a:srgbClr val="002060"/>
                </a:solidFill>
              </a:rPr>
              <a:t>(</a:t>
            </a:r>
            <a:r>
              <a:rPr lang="en-GB" sz="1600" dirty="0">
                <a:solidFill>
                  <a:srgbClr val="002060"/>
                </a:solidFill>
                <a:hlinkClick r:id="rId3"/>
              </a:rPr>
              <a:t>http://povertydata.worldbank.org/poverty/country/BGD</a:t>
            </a:r>
            <a:r>
              <a:rPr lang="en-GB" sz="16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81868" y="228600"/>
            <a:ext cx="9225868" cy="428625"/>
          </a:xfrm>
          <a:prstGeom prst="rect">
            <a:avLst/>
          </a:prstGeom>
          <a:solidFill>
            <a:schemeClr val="bg1"/>
          </a:solidFill>
        </p:spPr>
        <p:txBody>
          <a:bodyPr vert="horz" lIns="20250" tIns="25718" rIns="20250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2060"/>
                </a:solidFill>
              </a:rPr>
              <a:t>Delta Dynamic Integrated Emulator </a:t>
            </a:r>
            <a:r>
              <a:rPr lang="en-GB" sz="3600" b="1" dirty="0" smtClean="0">
                <a:solidFill>
                  <a:srgbClr val="002060"/>
                </a:solidFill>
              </a:rPr>
              <a:t>Model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81" y="914400"/>
            <a:ext cx="6032663" cy="377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6D2E6-8081-49E8-BA35-AE47F067D740}" type="slidenum">
              <a:rPr lang="en-GB" smtClean="0"/>
              <a:t>23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5631"/>
          <a:stretch/>
        </p:blipFill>
        <p:spPr>
          <a:xfrm>
            <a:off x="3895984" y="2315769"/>
            <a:ext cx="5208373" cy="3394472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-1006864" y="3395833"/>
            <a:ext cx="26845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SRES A1B </a:t>
            </a:r>
            <a:r>
              <a:rPr lang="en-GB" sz="1500" b="1" dirty="0">
                <a:solidFill>
                  <a:srgbClr val="002060"/>
                </a:solidFill>
              </a:rPr>
              <a:t>(RCP 6.0 - 8.5)</a:t>
            </a:r>
          </a:p>
          <a:p>
            <a:pPr algn="ctr"/>
            <a:r>
              <a:rPr lang="en-GB" sz="1500" b="1" dirty="0">
                <a:solidFill>
                  <a:srgbClr val="002060"/>
                </a:solidFill>
              </a:rPr>
              <a:t>By 2050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502" y="231576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Development Scenarios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461225"/>
              </p:ext>
            </p:extLst>
          </p:nvPr>
        </p:nvGraphicFramePr>
        <p:xfrm>
          <a:off x="644069" y="2662018"/>
          <a:ext cx="2932238" cy="2067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4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40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40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Less Sustainable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(LS)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Business As Usual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(BAU)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More Sustainable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(MS)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52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/>
                        <a:t>Q</a:t>
                      </a:r>
                      <a:r>
                        <a:rPr lang="en-GB" sz="1200" b="1" baseline="-25000" dirty="0"/>
                        <a:t>0</a:t>
                      </a:r>
                      <a:endParaRPr lang="en-GB" sz="1200" b="1" dirty="0"/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3525"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dirty="0"/>
                        <a:t>Q</a:t>
                      </a:r>
                      <a:r>
                        <a:rPr lang="en-GB" sz="1200" b="1" baseline="-25000" dirty="0"/>
                        <a:t>8</a:t>
                      </a:r>
                      <a:endParaRPr lang="en-GB" sz="1200" b="1" baseline="0" dirty="0"/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352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Q</a:t>
                      </a:r>
                      <a:r>
                        <a:rPr lang="en-GB" sz="1200" b="1" baseline="-25000" dirty="0"/>
                        <a:t>16</a:t>
                      </a:r>
                      <a:endParaRPr lang="en-GB" sz="1200" b="1" dirty="0"/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109343"/>
            <a:ext cx="9144000" cy="560318"/>
          </a:xfrm>
        </p:spPr>
        <p:txBody>
          <a:bodyPr vert="horz" wrap="square" lIns="27000" tIns="34290" rIns="2700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Scenario Framework and </a:t>
            </a:r>
            <a:r>
              <a:rPr lang="en-GB" b="1" dirty="0" smtClean="0">
                <a:solidFill>
                  <a:srgbClr val="002060"/>
                </a:solidFill>
              </a:rPr>
              <a:t>Participatory </a:t>
            </a:r>
            <a:r>
              <a:rPr lang="en-GB" b="1" dirty="0" smtClean="0">
                <a:solidFill>
                  <a:srgbClr val="002060"/>
                </a:solidFill>
              </a:rPr>
              <a:t>Methods</a:t>
            </a:r>
            <a:br>
              <a:rPr lang="en-GB" b="1" dirty="0" smtClean="0">
                <a:solidFill>
                  <a:srgbClr val="002060"/>
                </a:solidFill>
              </a:rPr>
            </a:br>
            <a:r>
              <a:rPr lang="en-GB" sz="3100" b="1" dirty="0" smtClean="0">
                <a:solidFill>
                  <a:srgbClr val="002060"/>
                </a:solidFill>
              </a:rPr>
              <a:t>(Iterative </a:t>
            </a:r>
            <a:r>
              <a:rPr lang="en-GB" sz="3100" b="1" dirty="0" smtClean="0">
                <a:solidFill>
                  <a:srgbClr val="002060"/>
                </a:solidFill>
              </a:rPr>
              <a:t>Learning Loop)</a:t>
            </a:r>
            <a:endParaRPr lang="en-GB" sz="31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3304" y="4210570"/>
            <a:ext cx="6719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>
                <a:solidFill>
                  <a:srgbClr val="00B050"/>
                </a:solidFill>
              </a:rPr>
              <a:t>X</a:t>
            </a:r>
            <a:endParaRPr lang="en-GB" sz="1200" b="1" dirty="0">
              <a:solidFill>
                <a:srgbClr val="00B050"/>
              </a:solidFill>
            </a:endParaRPr>
          </a:p>
          <a:p>
            <a:r>
              <a:rPr lang="de-DE" sz="1200" b="1" dirty="0">
                <a:solidFill>
                  <a:srgbClr val="00B050"/>
                </a:solidFill>
              </a:rPr>
              <a:t>Q16LS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0187" y="3700107"/>
            <a:ext cx="72167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>
                <a:solidFill>
                  <a:srgbClr val="00B050"/>
                </a:solidFill>
              </a:rPr>
              <a:t>X</a:t>
            </a:r>
            <a:endParaRPr lang="en-GB" sz="1200" b="1" dirty="0">
              <a:solidFill>
                <a:srgbClr val="00B050"/>
              </a:solidFill>
            </a:endParaRPr>
          </a:p>
          <a:p>
            <a:r>
              <a:rPr lang="de-DE" sz="1200" b="1" dirty="0">
                <a:solidFill>
                  <a:srgbClr val="00B050"/>
                </a:solidFill>
              </a:rPr>
              <a:t>Q8BAU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8028" y="3241075"/>
            <a:ext cx="6206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>
                <a:solidFill>
                  <a:srgbClr val="00B050"/>
                </a:solidFill>
              </a:rPr>
              <a:t>X</a:t>
            </a:r>
            <a:endParaRPr lang="en-GB" sz="1200" b="1" dirty="0">
              <a:solidFill>
                <a:srgbClr val="00B050"/>
              </a:solidFill>
            </a:endParaRPr>
          </a:p>
          <a:p>
            <a:r>
              <a:rPr lang="de-DE" sz="1200" b="1" dirty="0">
                <a:solidFill>
                  <a:srgbClr val="00B050"/>
                </a:solidFill>
              </a:rPr>
              <a:t>Q0MS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193" y="5692427"/>
            <a:ext cx="5237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Key observations on stakeholder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A workshop can be no more than a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Narratives are a key communication device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374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Source: http</a:t>
            </a:r>
            <a:r>
              <a:rPr lang="en-GB" sz="1200" dirty="0"/>
              <a:t>://dx.doi.org/10.1016/j.ecss.2016.08.017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006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Scenario Examples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002060"/>
                </a:solidFill>
              </a:rPr>
              <a:t>Climate, sea </a:t>
            </a:r>
            <a:r>
              <a:rPr lang="en-GB" sz="2800" dirty="0">
                <a:solidFill>
                  <a:srgbClr val="002060"/>
                </a:solidFill>
              </a:rPr>
              <a:t>l</a:t>
            </a:r>
            <a:r>
              <a:rPr lang="en-GB" sz="2800" dirty="0" smtClean="0">
                <a:solidFill>
                  <a:srgbClr val="002060"/>
                </a:solidFill>
              </a:rPr>
              <a:t>evel and subsidence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Cropping patterns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Land cover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River flow and nutrient inputs (from INCA model)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Fisheries (from PML models)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Economic growth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Demography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Etc.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25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1521179"/>
            <a:ext cx="6624686" cy="366863"/>
          </a:xfrm>
        </p:spPr>
        <p:txBody>
          <a:bodyPr vert="horz" wrap="square" lIns="27000" tIns="34290" rIns="2700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GB" sz="2100" dirty="0">
                <a:solidFill>
                  <a:srgbClr val="002060"/>
                </a:solidFill>
              </a:rPr>
              <a:t>Bay of Bengal total catches and values</a:t>
            </a:r>
            <a:endParaRPr lang="en-GB" sz="135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6082" t="37688" r="6249" b="42817"/>
          <a:stretch/>
        </p:blipFill>
        <p:spPr>
          <a:xfrm>
            <a:off x="8003482" y="3598540"/>
            <a:ext cx="978740" cy="655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6953"/>
          <a:stretch/>
        </p:blipFill>
        <p:spPr>
          <a:xfrm>
            <a:off x="2707152" y="4044603"/>
            <a:ext cx="2455164" cy="1956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26554"/>
          <a:stretch/>
        </p:blipFill>
        <p:spPr>
          <a:xfrm>
            <a:off x="2707154" y="2096164"/>
            <a:ext cx="2455165" cy="19455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8210" y="2140582"/>
            <a:ext cx="2211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Current </a:t>
            </a:r>
            <a:r>
              <a:rPr lang="en-GB" dirty="0">
                <a:solidFill>
                  <a:srgbClr val="002060"/>
                </a:solidFill>
              </a:rPr>
              <a:t>catches are not </a:t>
            </a:r>
            <a:r>
              <a:rPr lang="en-GB" dirty="0">
                <a:solidFill>
                  <a:srgbClr val="002060"/>
                </a:solidFill>
              </a:rPr>
              <a:t>sustainable, but significant fisheries can be sustained with appropriate management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r="26663"/>
          <a:stretch/>
        </p:blipFill>
        <p:spPr>
          <a:xfrm>
            <a:off x="5331252" y="2096161"/>
            <a:ext cx="2454932" cy="1945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r="26868"/>
          <a:stretch/>
        </p:blipFill>
        <p:spPr>
          <a:xfrm>
            <a:off x="5321765" y="4044921"/>
            <a:ext cx="2464419" cy="195582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78210" y="1089561"/>
            <a:ext cx="6624686" cy="411286"/>
          </a:xfrm>
          <a:prstGeom prst="rect">
            <a:avLst/>
          </a:prstGeom>
        </p:spPr>
        <p:txBody>
          <a:bodyPr vert="horz" lIns="27000" tIns="34290" rIns="27000" bIns="3429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>
                <a:solidFill>
                  <a:srgbClr val="002060"/>
                </a:solidFill>
              </a:rPr>
              <a:t>(i) Fisheries Scenarios </a:t>
            </a:r>
            <a:r>
              <a:rPr lang="en-GB" sz="2000" b="1" dirty="0" smtClean="0">
                <a:solidFill>
                  <a:srgbClr val="002060"/>
                </a:solidFill>
              </a:rPr>
              <a:t>– </a:t>
            </a:r>
            <a:r>
              <a:rPr lang="en-GB" sz="2000" b="1" dirty="0">
                <a:solidFill>
                  <a:srgbClr val="002060"/>
                </a:solidFill>
              </a:rPr>
              <a:t>from PML models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26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81313" y="1499657"/>
            <a:ext cx="632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Population </a:t>
            </a:r>
            <a:r>
              <a:rPr lang="en-GB" dirty="0">
                <a:solidFill>
                  <a:srgbClr val="002060"/>
                </a:solidFill>
              </a:rPr>
              <a:t>of study area is </a:t>
            </a:r>
            <a:r>
              <a:rPr lang="en-GB" dirty="0">
                <a:solidFill>
                  <a:srgbClr val="002060"/>
                </a:solidFill>
              </a:rPr>
              <a:t>expected to </a:t>
            </a:r>
            <a:r>
              <a:rPr lang="en-GB" dirty="0">
                <a:solidFill>
                  <a:srgbClr val="002060"/>
                </a:solidFill>
              </a:rPr>
              <a:t>decline under all scenarios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88" y="2190966"/>
            <a:ext cx="5816311" cy="43622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2010" y="381000"/>
            <a:ext cx="8484790" cy="411286"/>
          </a:xfrm>
          <a:prstGeom prst="rect">
            <a:avLst/>
          </a:prstGeom>
        </p:spPr>
        <p:txBody>
          <a:bodyPr vert="horz" lIns="27000" tIns="34290" rIns="27000" bIns="3429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>
                <a:solidFill>
                  <a:srgbClr val="002060"/>
                </a:solidFill>
              </a:rPr>
              <a:t>(</a:t>
            </a:r>
            <a:r>
              <a:rPr lang="en-GB" sz="3200" b="1" dirty="0">
                <a:solidFill>
                  <a:srgbClr val="002060"/>
                </a:solidFill>
              </a:rPr>
              <a:t>ii) </a:t>
            </a:r>
            <a:r>
              <a:rPr lang="en-GB" sz="3200" b="1" dirty="0" smtClean="0">
                <a:solidFill>
                  <a:srgbClr val="002060"/>
                </a:solidFill>
              </a:rPr>
              <a:t>Demographic scenarios of study site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6D2E6-8081-49E8-BA35-AE47F067D740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78209" y="1962736"/>
            <a:ext cx="27200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Percentage change in ΔDIEM Economic Input Variables by 2030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No further change after 2030</a:t>
            </a: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977979" y="1518337"/>
          <a:ext cx="6036773" cy="4224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00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0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27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20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Economic input variable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Less Sustainable</a:t>
                      </a:r>
                      <a:endParaRPr lang="en-GB" sz="12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Business As Usual</a:t>
                      </a:r>
                      <a:endParaRPr lang="en-GB" sz="12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More Sustainable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Cost of agriculture (seed, pesticide, fertiliser types)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Cost of aquaculture (feed, post larvae, </a:t>
                      </a:r>
                      <a:r>
                        <a:rPr lang="en-GB" sz="1200" dirty="0" err="1">
                          <a:effectLst/>
                        </a:rPr>
                        <a:t>fishling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Cost to keep livestock/poultry, fishing, Forest collection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Land rent cost (farming)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Cost to do Services &amp; Manufacturing business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Market (selling) price of agriculture crops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Market (selling) price of fish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Market (selling) price of aquaculture crops (shrimp)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Income from forest goods (honey, fruits, timber, etc.)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-10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FF0000"/>
                          </a:solidFill>
                          <a:effectLst/>
                        </a:rPr>
                        <a:t>Income from Manufacturing, Services and Livestock/Poultry</a:t>
                      </a:r>
                      <a:endParaRPr lang="en-GB" sz="12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65</a:t>
                      </a: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110</a:t>
                      </a: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165</a:t>
                      </a: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Remittances (BDT/month)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Household expenses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Daily wage (without food) (BDT/day)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Cost of diesel (BDT/gallon)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Employment rate (% population)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Literacy rate (% population)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Children in school (% population)*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Travel time to major cities *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-30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-50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1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USD/BDT exchange rate &amp; PPP exchange rate*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78209" y="800118"/>
            <a:ext cx="6624686" cy="411286"/>
          </a:xfrm>
          <a:prstGeom prst="rect">
            <a:avLst/>
          </a:prstGeom>
        </p:spPr>
        <p:txBody>
          <a:bodyPr vert="horz" lIns="27000" tIns="34290" rIns="27000" bIns="3429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>
                <a:solidFill>
                  <a:srgbClr val="002060"/>
                </a:solidFill>
              </a:rPr>
              <a:t>(</a:t>
            </a:r>
            <a:r>
              <a:rPr lang="en-GB" sz="3200" b="1" dirty="0">
                <a:solidFill>
                  <a:srgbClr val="002060"/>
                </a:solidFill>
              </a:rPr>
              <a:t>iii) </a:t>
            </a:r>
            <a:r>
              <a:rPr lang="en-GB" sz="3200" b="1" dirty="0">
                <a:solidFill>
                  <a:srgbClr val="002060"/>
                </a:solidFill>
              </a:rPr>
              <a:t>Economic scenarios</a:t>
            </a:r>
          </a:p>
        </p:txBody>
      </p:sp>
    </p:spTree>
    <p:extLst>
      <p:ext uri="{BB962C8B-B14F-4D97-AF65-F5344CB8AC3E}">
        <p14:creationId xmlns:p14="http://schemas.microsoft.com/office/powerpoint/2010/main" val="21549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Illustrative Results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7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9590" t="3993" r="10525" b="8571"/>
          <a:stretch/>
        </p:blipFill>
        <p:spPr>
          <a:xfrm>
            <a:off x="8427272" y="1841575"/>
            <a:ext cx="588981" cy="3312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648" t="19530" r="26506" b="24444"/>
          <a:stretch/>
        </p:blipFill>
        <p:spPr>
          <a:xfrm>
            <a:off x="144631" y="4557246"/>
            <a:ext cx="2774885" cy="1985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272" t="19591" r="22683" b="24727"/>
          <a:stretch/>
        </p:blipFill>
        <p:spPr>
          <a:xfrm>
            <a:off x="2443708" y="3008008"/>
            <a:ext cx="2993315" cy="2119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449" t="18511" r="24314" b="25238"/>
          <a:stretch/>
        </p:blipFill>
        <p:spPr>
          <a:xfrm>
            <a:off x="5302248" y="1669296"/>
            <a:ext cx="2993315" cy="2130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4519" y="152729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Q0MS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443708" y="280277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Q8BAU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14894" y="437258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Q16 LS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Inundated area at end of monsoon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sz="2000" dirty="0" smtClean="0">
                <a:solidFill>
                  <a:srgbClr val="002060"/>
                </a:solidFill>
              </a:rPr>
              <a:t>15 September 2050, Across scenarios, (% </a:t>
            </a:r>
            <a:r>
              <a:rPr lang="en-GB" sz="2000" dirty="0">
                <a:solidFill>
                  <a:srgbClr val="002060"/>
                </a:solidFill>
              </a:rPr>
              <a:t>of union area</a:t>
            </a:r>
            <a:r>
              <a:rPr lang="en-GB" sz="2000" dirty="0" smtClean="0">
                <a:solidFill>
                  <a:srgbClr val="002060"/>
                </a:solidFill>
              </a:rPr>
              <a:t>)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514" y="4500540"/>
            <a:ext cx="2976049" cy="22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r>
              <a:rPr lang="en-GB" altLang="en-US" dirty="0" smtClean="0">
                <a:solidFill>
                  <a:srgbClr val="002060"/>
                </a:solidFill>
              </a:rPr>
              <a:t>Nile delta</a:t>
            </a:r>
          </a:p>
        </p:txBody>
      </p:sp>
      <p:pic>
        <p:nvPicPr>
          <p:cNvPr id="15363" name="Content Placeholder 5" descr="nile_delt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341438"/>
            <a:ext cx="7065963" cy="5299075"/>
          </a:xfrm>
        </p:spPr>
      </p:pic>
    </p:spTree>
    <p:extLst>
      <p:ext uri="{BB962C8B-B14F-4D97-AF65-F5344CB8AC3E}">
        <p14:creationId xmlns:p14="http://schemas.microsoft.com/office/powerpoint/2010/main" val="19859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9590" t="3993" r="10525" b="8571"/>
          <a:stretch/>
        </p:blipFill>
        <p:spPr>
          <a:xfrm>
            <a:off x="8427272" y="1841575"/>
            <a:ext cx="588981" cy="3312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Inundated area at end of monsoon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sz="2000" dirty="0" smtClean="0">
                <a:solidFill>
                  <a:srgbClr val="002060"/>
                </a:solidFill>
              </a:rPr>
              <a:t>15 September 2050, Q8BAU changing dike height, (% </a:t>
            </a:r>
            <a:r>
              <a:rPr lang="en-GB" sz="2000" dirty="0">
                <a:solidFill>
                  <a:srgbClr val="002060"/>
                </a:solidFill>
              </a:rPr>
              <a:t>of union area</a:t>
            </a:r>
            <a:r>
              <a:rPr lang="en-GB" sz="2000" dirty="0" smtClean="0">
                <a:solidFill>
                  <a:srgbClr val="002060"/>
                </a:solidFill>
              </a:rPr>
              <a:t>)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3401" t="18030" r="23772" b="24285"/>
          <a:stretch/>
        </p:blipFill>
        <p:spPr>
          <a:xfrm>
            <a:off x="79395" y="4352061"/>
            <a:ext cx="2921242" cy="21193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3272" t="19591" r="22683" b="24727"/>
          <a:stretch/>
        </p:blipFill>
        <p:spPr>
          <a:xfrm>
            <a:off x="2510042" y="2783149"/>
            <a:ext cx="2993315" cy="21193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92568" y="264464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Design height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78915" y="430873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-3 meters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26492" t="19128" r="26543" b="24014"/>
          <a:stretch/>
        </p:blipFill>
        <p:spPr>
          <a:xfrm>
            <a:off x="5309953" y="1445516"/>
            <a:ext cx="2968883" cy="21421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70034" y="1468291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+3 meters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514" y="4500540"/>
            <a:ext cx="2976049" cy="22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29737" y="702885"/>
            <a:ext cx="9144000" cy="666157"/>
          </a:xfrm>
        </p:spPr>
        <p:txBody>
          <a:bodyPr vert="horz" wrap="square" lIns="27000" tIns="34290" rIns="2700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Crop yield in 2050 (fraction)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sz="1650" b="1" dirty="0">
                <a:solidFill>
                  <a:srgbClr val="002060"/>
                </a:solidFill>
              </a:rPr>
              <a:t>mean </a:t>
            </a:r>
            <a:r>
              <a:rPr lang="en-GB" sz="1650" b="1" dirty="0">
                <a:solidFill>
                  <a:srgbClr val="002060"/>
                </a:solidFill>
              </a:rPr>
              <a:t>across all </a:t>
            </a:r>
            <a:r>
              <a:rPr lang="en-GB" sz="1650" b="1" dirty="0">
                <a:solidFill>
                  <a:srgbClr val="002060"/>
                </a:solidFill>
              </a:rPr>
              <a:t>crops </a:t>
            </a:r>
            <a:r>
              <a:rPr lang="en-GB" sz="1650" b="1" dirty="0">
                <a:solidFill>
                  <a:srgbClr val="002060"/>
                </a:solidFill>
              </a:rPr>
              <a:t>and seasons</a:t>
            </a:r>
            <a:endParaRPr lang="en-GB" sz="165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84" y="1590582"/>
            <a:ext cx="6858000" cy="4317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318" y="2033661"/>
            <a:ext cx="1968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</a:rPr>
              <a:t>Higher yield and more salt tolerant crops perform better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</a:rPr>
              <a:t>Crop variety depends on the development scenario.</a:t>
            </a:r>
          </a:p>
        </p:txBody>
      </p:sp>
    </p:spTree>
    <p:extLst>
      <p:ext uri="{BB962C8B-B14F-4D97-AF65-F5344CB8AC3E}">
        <p14:creationId xmlns:p14="http://schemas.microsoft.com/office/powerpoint/2010/main" val="353054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32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4512" y="590182"/>
            <a:ext cx="9143999" cy="742921"/>
          </a:xfrm>
        </p:spPr>
        <p:txBody>
          <a:bodyPr vert="horz" wrap="square" lIns="27000" tIns="34290" rIns="2700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Provisioning </a:t>
            </a:r>
            <a:r>
              <a:rPr lang="en-GB" b="1" dirty="0">
                <a:solidFill>
                  <a:srgbClr val="002060"/>
                </a:solidFill>
              </a:rPr>
              <a:t>Ecosystem Services </a:t>
            </a:r>
            <a:r>
              <a:rPr lang="en-GB" b="1" dirty="0" smtClean="0">
                <a:solidFill>
                  <a:srgbClr val="002060"/>
                </a:solidFill>
              </a:rPr>
              <a:t/>
            </a:r>
            <a:br>
              <a:rPr lang="en-GB" b="1" dirty="0" smtClean="0">
                <a:solidFill>
                  <a:srgbClr val="002060"/>
                </a:solidFill>
              </a:rPr>
            </a:br>
            <a:r>
              <a:rPr lang="en-GB" b="1" dirty="0" smtClean="0">
                <a:solidFill>
                  <a:srgbClr val="002060"/>
                </a:solidFill>
              </a:rPr>
              <a:t>Socio-economic </a:t>
            </a:r>
            <a:r>
              <a:rPr lang="en-GB" b="1" dirty="0">
                <a:solidFill>
                  <a:srgbClr val="002060"/>
                </a:solidFill>
              </a:rPr>
              <a:t>situation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390" y="5402986"/>
            <a:ext cx="8900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Inter-annual </a:t>
            </a:r>
            <a:r>
              <a:rPr lang="en-GB" dirty="0" smtClean="0">
                <a:solidFill>
                  <a:srgbClr val="002060"/>
                </a:solidFill>
              </a:rPr>
              <a:t>variability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Greatest </a:t>
            </a:r>
            <a:r>
              <a:rPr lang="en-GB" dirty="0">
                <a:solidFill>
                  <a:srgbClr val="002060"/>
                </a:solidFill>
              </a:rPr>
              <a:t>for e</a:t>
            </a:r>
            <a:r>
              <a:rPr lang="en-GB" dirty="0" smtClean="0">
                <a:solidFill>
                  <a:srgbClr val="002060"/>
                </a:solidFill>
              </a:rPr>
              <a:t>nvironmental hazards; Moderate </a:t>
            </a:r>
            <a:r>
              <a:rPr lang="en-GB" dirty="0">
                <a:solidFill>
                  <a:srgbClr val="002060"/>
                </a:solidFill>
              </a:rPr>
              <a:t>for </a:t>
            </a:r>
            <a:r>
              <a:rPr lang="en-GB" dirty="0" smtClean="0">
                <a:solidFill>
                  <a:srgbClr val="002060"/>
                </a:solidFill>
              </a:rPr>
              <a:t>provisioning ecosystem services; Minimal </a:t>
            </a:r>
            <a:r>
              <a:rPr lang="en-GB" dirty="0">
                <a:solidFill>
                  <a:srgbClr val="002060"/>
                </a:solidFill>
              </a:rPr>
              <a:t>for socio-economic indicators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6390" y="1665274"/>
            <a:ext cx="8871218" cy="3719661"/>
            <a:chOff x="113500" y="1164222"/>
            <a:chExt cx="6400800" cy="38460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9" t="2838" b="6033"/>
            <a:stretch/>
          </p:blipFill>
          <p:spPr bwMode="auto">
            <a:xfrm>
              <a:off x="113500" y="1657737"/>
              <a:ext cx="6400800" cy="335249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04940" y="1274325"/>
              <a:ext cx="1141801" cy="262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Less Sustainable (LS)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53243" y="1272925"/>
              <a:ext cx="1311822" cy="262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Business As Usual (BAU)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4870" y="1291263"/>
              <a:ext cx="1174186" cy="262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More Sustainable (MS)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053243" y="1182885"/>
              <a:ext cx="0" cy="382734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066958" y="1164222"/>
              <a:ext cx="0" cy="382734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9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33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1265" t="8786" r="10111" b="71786"/>
          <a:stretch/>
        </p:blipFill>
        <p:spPr>
          <a:xfrm>
            <a:off x="3153187" y="2487431"/>
            <a:ext cx="955095" cy="14576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302" y="687533"/>
            <a:ext cx="9144000" cy="767429"/>
          </a:xfrm>
        </p:spPr>
        <p:txBody>
          <a:bodyPr vert="horz" wrap="square" lIns="27000" tIns="34290" rIns="2700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Dominance of livelihoods (Q</a:t>
            </a:r>
            <a:r>
              <a:rPr lang="en-GB" sz="3600" b="1" baseline="-25000" dirty="0">
                <a:solidFill>
                  <a:srgbClr val="002060"/>
                </a:solidFill>
              </a:rPr>
              <a:t>0</a:t>
            </a:r>
            <a:r>
              <a:rPr lang="en-GB" sz="3600" b="1" dirty="0">
                <a:solidFill>
                  <a:srgbClr val="002060"/>
                </a:solidFill>
              </a:rPr>
              <a:t>BAU</a:t>
            </a:r>
            <a:r>
              <a:rPr lang="en-GB" sz="3600" b="1" dirty="0">
                <a:solidFill>
                  <a:srgbClr val="002060"/>
                </a:solidFill>
              </a:rPr>
              <a:t>)</a:t>
            </a:r>
            <a:r>
              <a:rPr lang="en-GB" sz="2400" b="1" dirty="0">
                <a:solidFill>
                  <a:srgbClr val="002060"/>
                </a:solidFill>
              </a:rPr>
              <a:t/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Six examples from the 37 archetypes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3686" r="18092" b="3921"/>
          <a:stretch/>
        </p:blipFill>
        <p:spPr>
          <a:xfrm>
            <a:off x="4397728" y="1695451"/>
            <a:ext cx="4193522" cy="29443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59590" y="4737521"/>
            <a:ext cx="8876906" cy="1215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GB" sz="900" b="1" u="sng" dirty="0">
                <a:solidFill>
                  <a:srgbClr val="002060"/>
                </a:solidFill>
              </a:rPr>
              <a:t>Selected </a:t>
            </a:r>
            <a:r>
              <a:rPr lang="en-GB" sz="900" b="1" u="sng" dirty="0" smtClean="0">
                <a:solidFill>
                  <a:srgbClr val="002060"/>
                </a:solidFill>
              </a:rPr>
              <a:t>archetypes</a:t>
            </a:r>
            <a:endParaRPr lang="en-GB" sz="900" b="1" u="sng" dirty="0">
              <a:solidFill>
                <a:srgbClr val="002060"/>
              </a:solidFill>
            </a:endParaRP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rgbClr val="002060"/>
                </a:solidFill>
              </a:rPr>
              <a:t>Business-Business-Business (Land Owner Businessman). </a:t>
            </a:r>
            <a:r>
              <a:rPr lang="en-GB" sz="900" dirty="0">
                <a:solidFill>
                  <a:srgbClr val="002060"/>
                </a:solidFill>
              </a:rPr>
              <a:t>Fairly balanced income distribution; ends up relying heavily on off-farm business activities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rgbClr val="002060"/>
                </a:solidFill>
              </a:rPr>
              <a:t>Farming-Farming-Farming (Landless farmer). </a:t>
            </a:r>
            <a:r>
              <a:rPr lang="en-GB" sz="900" dirty="0">
                <a:solidFill>
                  <a:srgbClr val="002060"/>
                </a:solidFill>
              </a:rPr>
              <a:t>Pond-based aquaculture and farm labour provide the bulk of their income 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rgbClr val="002060"/>
                </a:solidFill>
              </a:rPr>
              <a:t>Farming-Farming (Large Land Owner farmer). </a:t>
            </a:r>
            <a:r>
              <a:rPr lang="en-GB" sz="900" dirty="0">
                <a:solidFill>
                  <a:srgbClr val="002060"/>
                </a:solidFill>
              </a:rPr>
              <a:t>Large land to sustain wellbeing; extra income from occasional farm labour &amp; business activities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rgbClr val="002060"/>
                </a:solidFill>
              </a:rPr>
              <a:t>Fishing-Fishing-Fishing (Landless traditional fisher). </a:t>
            </a:r>
            <a:r>
              <a:rPr lang="en-GB" sz="900" dirty="0">
                <a:solidFill>
                  <a:srgbClr val="002060"/>
                </a:solidFill>
              </a:rPr>
              <a:t>Fishing and livestock provides livelihood with increasing limited fishing income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rgbClr val="002060"/>
                </a:solidFill>
              </a:rPr>
              <a:t>Business-Manufacturing-Business (Landless Off-farm </a:t>
            </a:r>
            <a:r>
              <a:rPr lang="en-GB" sz="900" b="1" dirty="0">
                <a:solidFill>
                  <a:srgbClr val="002060"/>
                </a:solidFill>
              </a:rPr>
              <a:t>labourer</a:t>
            </a:r>
            <a:r>
              <a:rPr lang="en-GB" sz="900" b="1" dirty="0">
                <a:solidFill>
                  <a:srgbClr val="002060"/>
                </a:solidFill>
              </a:rPr>
              <a:t>). </a:t>
            </a:r>
            <a:r>
              <a:rPr lang="en-GB" sz="900" dirty="0">
                <a:solidFill>
                  <a:srgbClr val="002060"/>
                </a:solidFill>
              </a:rPr>
              <a:t>Only do off-farm activities,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rgbClr val="002060"/>
                </a:solidFill>
              </a:rPr>
              <a:t>Forest Dependent. </a:t>
            </a:r>
            <a:r>
              <a:rPr lang="en-GB" sz="900" dirty="0">
                <a:solidFill>
                  <a:srgbClr val="002060"/>
                </a:solidFill>
              </a:rPr>
              <a:t>Does both ES-based and off-farm activities with no significant change in income dominance.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387" y="2258531"/>
            <a:ext cx="3055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Ecosystem </a:t>
            </a:r>
            <a:r>
              <a:rPr lang="en-GB" sz="1500" dirty="0">
                <a:solidFill>
                  <a:srgbClr val="002060"/>
                </a:solidFill>
              </a:rPr>
              <a:t>Service-based </a:t>
            </a:r>
            <a:r>
              <a:rPr lang="en-GB" sz="1500" dirty="0">
                <a:solidFill>
                  <a:srgbClr val="002060"/>
                </a:solidFill>
              </a:rPr>
              <a:t>livelihoods </a:t>
            </a:r>
            <a:r>
              <a:rPr lang="en-GB" sz="1500" dirty="0" smtClean="0">
                <a:solidFill>
                  <a:srgbClr val="002060"/>
                </a:solidFill>
              </a:rPr>
              <a:t>decline </a:t>
            </a:r>
            <a:r>
              <a:rPr lang="en-GB" sz="1500" dirty="0">
                <a:solidFill>
                  <a:srgbClr val="002060"/>
                </a:solidFill>
              </a:rPr>
              <a:t>in importance </a:t>
            </a:r>
            <a:r>
              <a:rPr lang="en-GB" sz="1500" dirty="0">
                <a:solidFill>
                  <a:srgbClr val="002060"/>
                </a:solidFill>
              </a:rPr>
              <a:t>over time for all household types.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Small farm owners and fishers rely less on Ecosystem Services.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Importance of business and manufacturing incomes increases.</a:t>
            </a:r>
          </a:p>
        </p:txBody>
      </p:sp>
    </p:spTree>
    <p:extLst>
      <p:ext uri="{BB962C8B-B14F-4D97-AF65-F5344CB8AC3E}">
        <p14:creationId xmlns:p14="http://schemas.microsoft.com/office/powerpoint/2010/main" val="9056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Multidimensional Poverty Index (MPI) Trajectories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221826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8925" y="6477000"/>
            <a:ext cx="264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Source: Lazar and Adams, in review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910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002060"/>
                </a:solidFill>
              </a:rPr>
              <a:t>Stakeholder Engagement</a:t>
            </a:r>
            <a:br>
              <a:rPr lang="en-GB" sz="3600" b="1" dirty="0" smtClean="0">
                <a:solidFill>
                  <a:srgbClr val="002060"/>
                </a:solidFill>
              </a:rPr>
            </a:br>
            <a:r>
              <a:rPr lang="en-GB" sz="3600" b="1" dirty="0" smtClean="0">
                <a:solidFill>
                  <a:srgbClr val="002060"/>
                </a:solidFill>
              </a:rPr>
              <a:t>General Economic Division, Dhaka</a:t>
            </a:r>
            <a:r>
              <a:rPr lang="en-GB" b="1" dirty="0" smtClean="0">
                <a:solidFill>
                  <a:srgbClr val="002060"/>
                </a:solidFill>
              </a:rPr>
              <a:t/>
            </a:r>
            <a:br>
              <a:rPr lang="en-GB" b="1" dirty="0" smtClean="0">
                <a:solidFill>
                  <a:srgbClr val="002060"/>
                </a:solidFill>
              </a:rPr>
            </a:br>
            <a:r>
              <a:rPr lang="en-GB" sz="2700" b="1" dirty="0" smtClean="0">
                <a:solidFill>
                  <a:srgbClr val="002060"/>
                </a:solidFill>
              </a:rPr>
              <a:t>16 September </a:t>
            </a:r>
            <a:r>
              <a:rPr lang="en-GB" sz="2700" b="1" dirty="0">
                <a:solidFill>
                  <a:srgbClr val="002060"/>
                </a:solidFill>
              </a:rPr>
              <a:t>2015</a:t>
            </a:r>
            <a:br>
              <a:rPr lang="en-GB" sz="2700" b="1" dirty="0">
                <a:solidFill>
                  <a:srgbClr val="002060"/>
                </a:solidFill>
              </a:rPr>
            </a:br>
            <a:r>
              <a:rPr lang="en-GB" sz="2700" b="1" dirty="0">
                <a:solidFill>
                  <a:srgbClr val="002060"/>
                </a:solidFill>
              </a:rPr>
              <a:t>An ongoing process from the beginning of the project</a:t>
            </a:r>
            <a:r>
              <a:rPr lang="en-GB" sz="2700" b="1" dirty="0" smtClean="0">
                <a:solidFill>
                  <a:srgbClr val="002060"/>
                </a:solidFill>
              </a:rPr>
              <a:t>: (1) Issue Identification; (2) Scenario development; (3) Policy </a:t>
            </a:r>
            <a:r>
              <a:rPr lang="en-GB" sz="2700" b="1" dirty="0">
                <a:solidFill>
                  <a:srgbClr val="002060"/>
                </a:solidFill>
              </a:rPr>
              <a:t>exploration</a:t>
            </a:r>
            <a:br>
              <a:rPr lang="en-GB" sz="2700" b="1" dirty="0">
                <a:solidFill>
                  <a:srgbClr val="002060"/>
                </a:solidFill>
              </a:rPr>
            </a:br>
            <a:endParaRPr lang="en-GB" sz="27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35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8024"/>
            <a:ext cx="9144000" cy="2718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1"/>
          <a:stretch/>
        </p:blipFill>
        <p:spPr>
          <a:xfrm>
            <a:off x="-1" y="5090723"/>
            <a:ext cx="3006025" cy="17672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8"/>
          <a:stretch/>
        </p:blipFill>
        <p:spPr>
          <a:xfrm>
            <a:off x="3072384" y="5092253"/>
            <a:ext cx="3017520" cy="1765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8"/>
          <a:stretch/>
        </p:blipFill>
        <p:spPr>
          <a:xfrm>
            <a:off x="6135624" y="5090722"/>
            <a:ext cx="3008376" cy="17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0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Bangladesh Delta Plan 2100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2059"/>
            <a:ext cx="7822929" cy="45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412"/>
            <a:ext cx="8688893" cy="1143000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ESPA Deltas Final </a:t>
            </a:r>
            <a:r>
              <a:rPr lang="en-GB" dirty="0" smtClean="0">
                <a:solidFill>
                  <a:srgbClr val="002060"/>
                </a:solidFill>
              </a:rPr>
              <a:t>Event</a:t>
            </a:r>
            <a:r>
              <a:rPr lang="en-GB" dirty="0" smtClean="0">
                <a:solidFill>
                  <a:srgbClr val="002060"/>
                </a:solidFill>
              </a:rPr>
              <a:t/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sz="2400" dirty="0" smtClean="0">
                <a:solidFill>
                  <a:srgbClr val="002060"/>
                </a:solidFill>
              </a:rPr>
              <a:t>Bangladesh 30/31 </a:t>
            </a:r>
            <a:r>
              <a:rPr lang="en-GB" sz="2400" dirty="0" smtClean="0">
                <a:solidFill>
                  <a:srgbClr val="002060"/>
                </a:solidFill>
              </a:rPr>
              <a:t>October 2016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>
                <a:solidFill>
                  <a:srgbClr val="002060"/>
                </a:solidFill>
              </a:rPr>
              <a:t>37</a:t>
            </a:fld>
            <a:endParaRPr lang="en-GB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5" b="5434"/>
          <a:stretch/>
        </p:blipFill>
        <p:spPr>
          <a:xfrm>
            <a:off x="1736156" y="1818333"/>
            <a:ext cx="4733060" cy="2471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66" y="1835854"/>
            <a:ext cx="1842267" cy="1221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24" y="3142943"/>
            <a:ext cx="1842267" cy="12216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95503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Science-Policy interaction in adaptive delta planning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Sharing key features of Bangladesh Delta Plan 2100 and ESPA Deltas Project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7246" y="3925953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smtClean="0">
                <a:solidFill>
                  <a:srgbClr val="002060"/>
                </a:solidFill>
              </a:rPr>
              <a:t>Goals: </a:t>
            </a:r>
            <a:endParaRPr lang="en-GB" sz="2000" dirty="0" smtClean="0">
              <a:solidFill>
                <a:srgbClr val="00206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Research into Use,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Linkage </a:t>
            </a:r>
            <a:r>
              <a:rPr lang="en-GB" sz="2000" dirty="0" smtClean="0">
                <a:solidFill>
                  <a:srgbClr val="002060"/>
                </a:solidFill>
              </a:rPr>
              <a:t>with BDP 2100, </a:t>
            </a:r>
            <a:endParaRPr lang="en-GB" sz="2000" dirty="0" smtClean="0">
              <a:solidFill>
                <a:srgbClr val="00206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Potential </a:t>
            </a:r>
            <a:r>
              <a:rPr lang="en-GB" sz="2000" dirty="0" smtClean="0">
                <a:solidFill>
                  <a:srgbClr val="002060"/>
                </a:solidFill>
              </a:rPr>
              <a:t>use </a:t>
            </a:r>
            <a:r>
              <a:rPr lang="en-GB" sz="2000" dirty="0" smtClean="0">
                <a:solidFill>
                  <a:srgbClr val="002060"/>
                </a:solidFill>
              </a:rPr>
              <a:t>of ESPA </a:t>
            </a:r>
            <a:r>
              <a:rPr lang="en-GB" sz="2000" dirty="0" smtClean="0">
                <a:solidFill>
                  <a:srgbClr val="002060"/>
                </a:solidFill>
              </a:rPr>
              <a:t>deltas results in </a:t>
            </a:r>
            <a:r>
              <a:rPr lang="en-GB" sz="2000" dirty="0" smtClean="0">
                <a:solidFill>
                  <a:srgbClr val="002060"/>
                </a:solidFill>
              </a:rPr>
              <a:t>BDP 2100</a:t>
            </a:r>
            <a:endParaRPr lang="en-GB" sz="2000" dirty="0" smtClean="0">
              <a:solidFill>
                <a:srgbClr val="002060"/>
              </a:solidFill>
            </a:endParaRPr>
          </a:p>
          <a:p>
            <a:pPr algn="l"/>
            <a:r>
              <a:rPr lang="en-US" sz="2000" dirty="0">
                <a:solidFill>
                  <a:srgbClr val="002060"/>
                </a:solidFill>
              </a:rPr>
              <a:t>Summary Outcomes: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Policy intervention can be assessed using the </a:t>
            </a:r>
            <a:r>
              <a:rPr lang="en-GB" sz="2000" dirty="0" smtClean="0">
                <a:solidFill>
                  <a:srgbClr val="002060"/>
                </a:solidFill>
              </a:rPr>
              <a:t>developed tool </a:t>
            </a:r>
            <a:r>
              <a:rPr lang="en-GB" sz="2000" dirty="0" smtClean="0">
                <a:solidFill>
                  <a:srgbClr val="002060"/>
                </a:solidFill>
              </a:rPr>
              <a:t>(</a:t>
            </a:r>
            <a:r>
              <a:rPr lang="el-GR" sz="2000" dirty="0" smtClean="0">
                <a:solidFill>
                  <a:srgbClr val="002060"/>
                </a:solidFill>
              </a:rPr>
              <a:t>Δ</a:t>
            </a:r>
            <a:r>
              <a:rPr lang="en-GB" sz="2000" dirty="0" smtClean="0">
                <a:solidFill>
                  <a:srgbClr val="002060"/>
                </a:solidFill>
              </a:rPr>
              <a:t>DIEM</a:t>
            </a:r>
            <a:r>
              <a:rPr lang="en-GB" sz="2000" dirty="0" smtClean="0">
                <a:solidFill>
                  <a:srgbClr val="002060"/>
                </a:solidFill>
              </a:rPr>
              <a:t>)</a:t>
            </a:r>
            <a:endParaRPr lang="en-GB" sz="2000" dirty="0">
              <a:solidFill>
                <a:srgbClr val="00206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srgbClr val="002060"/>
                </a:solidFill>
              </a:rPr>
              <a:t>Δ</a:t>
            </a:r>
            <a:r>
              <a:rPr lang="en-GB" sz="2000" dirty="0" smtClean="0">
                <a:solidFill>
                  <a:srgbClr val="002060"/>
                </a:solidFill>
              </a:rPr>
              <a:t>DIEM </a:t>
            </a:r>
            <a:r>
              <a:rPr lang="en-GB" sz="2000" dirty="0">
                <a:solidFill>
                  <a:srgbClr val="002060"/>
                </a:solidFill>
              </a:rPr>
              <a:t>can be adjusted to judge investment </a:t>
            </a:r>
            <a:r>
              <a:rPr lang="en-GB" sz="2000" dirty="0" smtClean="0">
                <a:solidFill>
                  <a:srgbClr val="002060"/>
                </a:solidFill>
              </a:rPr>
              <a:t>decision both  </a:t>
            </a:r>
            <a:r>
              <a:rPr lang="en-GB" sz="2000" dirty="0">
                <a:solidFill>
                  <a:srgbClr val="002060"/>
                </a:solidFill>
              </a:rPr>
              <a:t>in the short and long </a:t>
            </a:r>
            <a:r>
              <a:rPr lang="en-GB" sz="2000" dirty="0" smtClean="0">
                <a:solidFill>
                  <a:srgbClr val="002060"/>
                </a:solidFill>
              </a:rPr>
              <a:t>term basis</a:t>
            </a:r>
            <a:endParaRPr lang="en-GB" sz="2000" dirty="0">
              <a:solidFill>
                <a:srgbClr val="002060"/>
              </a:solidFill>
            </a:endParaRPr>
          </a:p>
          <a:p>
            <a:pPr algn="just"/>
            <a:endParaRPr lang="en-GB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1143000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ESPA Deltas Continuation 2017-2018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sz="2000" dirty="0" smtClean="0">
                <a:solidFill>
                  <a:srgbClr val="002060"/>
                </a:solidFill>
              </a:rPr>
              <a:t>Southampton, UK, 17 May 2017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26937" r="3279" b="12453"/>
          <a:stretch/>
        </p:blipFill>
        <p:spPr>
          <a:xfrm>
            <a:off x="444501" y="1981200"/>
            <a:ext cx="8254997" cy="3962400"/>
          </a:xfrm>
        </p:spPr>
      </p:pic>
    </p:spTree>
    <p:extLst>
      <p:ext uri="{BB962C8B-B14F-4D97-AF65-F5344CB8AC3E}">
        <p14:creationId xmlns:p14="http://schemas.microsoft.com/office/powerpoint/2010/main" val="31540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6D2E6-8081-49E8-BA35-AE47F067D740}" type="slidenum">
              <a:rPr lang="en-GB" smtClean="0"/>
              <a:t>39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867400" y="2794699"/>
            <a:ext cx="2667389" cy="2018532"/>
            <a:chOff x="9379671" y="1414021"/>
            <a:chExt cx="4563193" cy="3546024"/>
          </a:xfrm>
        </p:grpSpPr>
        <p:sp>
          <p:nvSpPr>
            <p:cNvPr id="7" name="Oval 6"/>
            <p:cNvSpPr/>
            <p:nvPr/>
          </p:nvSpPr>
          <p:spPr>
            <a:xfrm>
              <a:off x="12415100" y="1414021"/>
              <a:ext cx="1093509" cy="27620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>
              <a:endCxn id="7" idx="0"/>
            </p:cNvCxnSpPr>
            <p:nvPr/>
          </p:nvCxnSpPr>
          <p:spPr>
            <a:xfrm flipV="1">
              <a:off x="9492792" y="1414021"/>
              <a:ext cx="3469063" cy="1349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7" idx="4"/>
            </p:cNvCxnSpPr>
            <p:nvPr/>
          </p:nvCxnSpPr>
          <p:spPr>
            <a:xfrm>
              <a:off x="9492792" y="3131294"/>
              <a:ext cx="3469063" cy="1044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12961855" y="1784857"/>
              <a:ext cx="197964" cy="298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12514083" y="1903535"/>
              <a:ext cx="197964" cy="298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12608353" y="2550024"/>
              <a:ext cx="197964" cy="298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13060837" y="3167226"/>
              <a:ext cx="197964" cy="298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13159819" y="2615894"/>
              <a:ext cx="197964" cy="298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2617778" y="3653684"/>
              <a:ext cx="197964" cy="298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>
              <a:endCxn id="11" idx="0"/>
            </p:cNvCxnSpPr>
            <p:nvPr/>
          </p:nvCxnSpPr>
          <p:spPr>
            <a:xfrm flipV="1">
              <a:off x="9492792" y="1903535"/>
              <a:ext cx="3120273" cy="860114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1" idx="4"/>
            </p:cNvCxnSpPr>
            <p:nvPr/>
          </p:nvCxnSpPr>
          <p:spPr>
            <a:xfrm flipV="1">
              <a:off x="9492792" y="2201911"/>
              <a:ext cx="3120273" cy="929383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26" idx="0"/>
              <a:endCxn id="10" idx="0"/>
            </p:cNvCxnSpPr>
            <p:nvPr/>
          </p:nvCxnSpPr>
          <p:spPr>
            <a:xfrm flipV="1">
              <a:off x="9492792" y="1784857"/>
              <a:ext cx="3568045" cy="101100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6" idx="0"/>
              <a:endCxn id="12" idx="0"/>
            </p:cNvCxnSpPr>
            <p:nvPr/>
          </p:nvCxnSpPr>
          <p:spPr>
            <a:xfrm flipV="1">
              <a:off x="9492792" y="2550024"/>
              <a:ext cx="3214543" cy="24583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2" idx="4"/>
            </p:cNvCxnSpPr>
            <p:nvPr/>
          </p:nvCxnSpPr>
          <p:spPr>
            <a:xfrm flipV="1">
              <a:off x="9492792" y="2848400"/>
              <a:ext cx="3214543" cy="282894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6" idx="0"/>
              <a:endCxn id="13" idx="0"/>
            </p:cNvCxnSpPr>
            <p:nvPr/>
          </p:nvCxnSpPr>
          <p:spPr>
            <a:xfrm>
              <a:off x="9492792" y="2795862"/>
              <a:ext cx="3667027" cy="371364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6" idx="0"/>
              <a:endCxn id="14" idx="0"/>
            </p:cNvCxnSpPr>
            <p:nvPr/>
          </p:nvCxnSpPr>
          <p:spPr>
            <a:xfrm flipV="1">
              <a:off x="9492792" y="2615894"/>
              <a:ext cx="3766009" cy="17996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6" idx="4"/>
              <a:endCxn id="14" idx="4"/>
            </p:cNvCxnSpPr>
            <p:nvPr/>
          </p:nvCxnSpPr>
          <p:spPr>
            <a:xfrm flipV="1">
              <a:off x="9492792" y="2914270"/>
              <a:ext cx="3766009" cy="17996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6" idx="0"/>
              <a:endCxn id="15" idx="0"/>
            </p:cNvCxnSpPr>
            <p:nvPr/>
          </p:nvCxnSpPr>
          <p:spPr>
            <a:xfrm>
              <a:off x="9492792" y="2795862"/>
              <a:ext cx="3223968" cy="857822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3" idx="4"/>
            </p:cNvCxnSpPr>
            <p:nvPr/>
          </p:nvCxnSpPr>
          <p:spPr>
            <a:xfrm>
              <a:off x="9492792" y="3131294"/>
              <a:ext cx="3667027" cy="33430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9393810" y="2795862"/>
              <a:ext cx="197964" cy="298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/>
            <p:cNvCxnSpPr>
              <a:stCxn id="26" idx="4"/>
            </p:cNvCxnSpPr>
            <p:nvPr/>
          </p:nvCxnSpPr>
          <p:spPr>
            <a:xfrm>
              <a:off x="9492792" y="3094238"/>
              <a:ext cx="3172120" cy="832823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9492792" y="4308049"/>
              <a:ext cx="35680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9379671" y="4308049"/>
              <a:ext cx="1281208" cy="6488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today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617779" y="4311227"/>
              <a:ext cx="1325085" cy="6488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future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60728" y="2424550"/>
            <a:ext cx="66325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renegotiated </a:t>
            </a:r>
            <a:r>
              <a:rPr lang="en-GB" dirty="0" err="1">
                <a:solidFill>
                  <a:srgbClr val="002060"/>
                </a:solidFill>
              </a:rPr>
              <a:t>Farakka</a:t>
            </a:r>
            <a:r>
              <a:rPr lang="en-GB" dirty="0">
                <a:solidFill>
                  <a:srgbClr val="002060"/>
                </a:solidFill>
              </a:rPr>
              <a:t> treaty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Ganges Barrage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changing polder heights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land zoning policies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new potential crops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subsidies for farming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guaranteed crop price for farmers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restrictions on off-shore fishing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new loan </a:t>
            </a:r>
            <a:r>
              <a:rPr lang="en-GB" dirty="0">
                <a:solidFill>
                  <a:srgbClr val="002060"/>
                </a:solidFill>
              </a:rPr>
              <a:t>types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pPr marL="342900" lvl="1"/>
            <a:r>
              <a:rPr lang="en-GB" dirty="0" smtClean="0">
                <a:solidFill>
                  <a:srgbClr val="002060"/>
                </a:solidFill>
              </a:rPr>
              <a:t>Different national policies (REACH Project)</a:t>
            </a:r>
          </a:p>
          <a:p>
            <a:pPr marL="1057275" lvl="2" indent="-25717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Raise polders</a:t>
            </a:r>
          </a:p>
          <a:p>
            <a:pPr marL="1057275" lvl="2" indent="-25717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Managed retreat</a:t>
            </a:r>
          </a:p>
          <a:p>
            <a:pPr marL="1057275" lvl="2" indent="-25717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Unplanned retreat</a:t>
            </a:r>
          </a:p>
          <a:p>
            <a:pPr marL="1057275" lvl="2" indent="-25717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Build elevation (tidal river management)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912" y="1823908"/>
            <a:ext cx="889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Examples of management and policy strategies that can be analysed with ΔDIEM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16627" y="1343421"/>
            <a:ext cx="6956854" cy="352969"/>
          </a:xfrm>
          <a:prstGeom prst="rect">
            <a:avLst/>
          </a:prstGeom>
          <a:noFill/>
        </p:spPr>
        <p:txBody>
          <a:bodyPr vert="horz" lIns="20250" tIns="25718" rIns="20250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50" b="1" dirty="0">
                <a:solidFill>
                  <a:srgbClr val="002060"/>
                </a:solidFill>
                <a:latin typeface="+mn-lt"/>
              </a:rPr>
              <a:t>Delta Dynamic Integrated Emulator Model (</a:t>
            </a:r>
            <a:r>
              <a:rPr lang="el-GR" sz="2250" b="1" dirty="0">
                <a:solidFill>
                  <a:srgbClr val="002060"/>
                </a:solidFill>
                <a:latin typeface="+mn-lt"/>
              </a:rPr>
              <a:t>Δ</a:t>
            </a:r>
            <a:r>
              <a:rPr lang="en-GB" sz="2250" b="1" dirty="0">
                <a:solidFill>
                  <a:srgbClr val="002060"/>
                </a:solidFill>
                <a:latin typeface="+mn-lt"/>
              </a:rPr>
              <a:t>DIEM)</a:t>
            </a:r>
          </a:p>
        </p:txBody>
      </p:sp>
    </p:spTree>
    <p:extLst>
      <p:ext uri="{BB962C8B-B14F-4D97-AF65-F5344CB8AC3E}">
        <p14:creationId xmlns:p14="http://schemas.microsoft.com/office/powerpoint/2010/main" val="11269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 txBox="1">
            <a:spLocks/>
          </p:cNvSpPr>
          <p:nvPr/>
        </p:nvSpPr>
        <p:spPr bwMode="auto">
          <a:xfrm>
            <a:off x="10633" y="0"/>
            <a:ext cx="9143305" cy="577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Ecosystem Services/Activities in GBM delta</a:t>
            </a:r>
          </a:p>
        </p:txBody>
      </p:sp>
      <p:pic>
        <p:nvPicPr>
          <p:cNvPr id="10244" name="Picture 6" descr="D:\Admin\Desktop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" y="914400"/>
            <a:ext cx="7026275" cy="62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9"/>
          <p:cNvSpPr>
            <a:spLocks noChangeArrowheads="1"/>
          </p:cNvSpPr>
          <p:nvPr/>
        </p:nvSpPr>
        <p:spPr bwMode="auto">
          <a:xfrm>
            <a:off x="392113" y="3197225"/>
            <a:ext cx="1941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chemeClr val="bg1"/>
                </a:solidFill>
              </a:rPr>
              <a:t>Key Ecosystem Services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3852" y="577519"/>
            <a:ext cx="3677529" cy="46474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Ecosystem Services: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Provisioning/Supporting: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Riverine 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7030A0"/>
                </a:solidFill>
              </a:rPr>
              <a:t>(Fisheries/Navigation)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Forestry </a:t>
            </a:r>
          </a:p>
          <a:p>
            <a:r>
              <a:rPr lang="en-US" dirty="0"/>
              <a:t>   </a:t>
            </a:r>
            <a:r>
              <a:rPr lang="en-US" dirty="0">
                <a:solidFill>
                  <a:srgbClr val="7030A0"/>
                </a:solidFill>
              </a:rPr>
              <a:t>(livelihood/soil conservation)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Agriculture/Aquaculture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7030A0"/>
                </a:solidFill>
              </a:rPr>
              <a:t>(livelihood)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Wetlands/Floodplains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7030A0"/>
                </a:solidFill>
              </a:rPr>
              <a:t>(Fisheries/flood protection)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Marine Fisheries</a:t>
            </a:r>
          </a:p>
          <a:p>
            <a:r>
              <a:rPr lang="en-US" dirty="0"/>
              <a:t>     </a:t>
            </a:r>
            <a:r>
              <a:rPr lang="en-US" dirty="0">
                <a:solidFill>
                  <a:srgbClr val="7030A0"/>
                </a:solidFill>
              </a:rPr>
              <a:t>(Livelihood)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Mangrove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7030A0"/>
                </a:solidFill>
              </a:rPr>
              <a:t>(protection from sea level</a:t>
            </a:r>
          </a:p>
          <a:p>
            <a:r>
              <a:rPr lang="en-US" dirty="0">
                <a:solidFill>
                  <a:srgbClr val="7030A0"/>
                </a:solidFill>
              </a:rPr>
              <a:t>     rise/sediment trap/fisheries</a:t>
            </a:r>
            <a:r>
              <a:rPr lang="en-US" dirty="0" smtClean="0">
                <a:solidFill>
                  <a:srgbClr val="7030A0"/>
                </a:solidFill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34"/>
            <a:ext cx="8382000" cy="3394472"/>
          </a:xfrm>
        </p:spPr>
        <p:txBody>
          <a:bodyPr>
            <a:noAutofit/>
          </a:bodyPr>
          <a:lstStyle/>
          <a:p>
            <a:pPr marL="0" indent="0" algn="ctr">
              <a:spcBef>
                <a:spcPts val="450"/>
              </a:spcBef>
              <a:spcAft>
                <a:spcPts val="450"/>
              </a:spcAft>
              <a:buNone/>
            </a:pPr>
            <a:r>
              <a:rPr lang="en-GB" sz="4000" b="1" dirty="0">
                <a:solidFill>
                  <a:srgbClr val="002060"/>
                </a:solidFill>
              </a:rPr>
              <a:t>Concluding Thoughts</a:t>
            </a:r>
            <a:endParaRPr lang="en-GB" sz="4000" b="1" dirty="0">
              <a:solidFill>
                <a:srgbClr val="00206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GB" sz="2400" b="1" dirty="0" smtClean="0">
                <a:solidFill>
                  <a:srgbClr val="002060"/>
                </a:solidFill>
              </a:rPr>
              <a:t>This work provides </a:t>
            </a:r>
            <a:r>
              <a:rPr lang="en-GB" sz="2400" b="1" dirty="0">
                <a:solidFill>
                  <a:srgbClr val="002060"/>
                </a:solidFill>
              </a:rPr>
              <a:t>a new linked model and data framework for thinking about the future of coastal </a:t>
            </a:r>
            <a:r>
              <a:rPr lang="en-GB" sz="2400" b="1" dirty="0" smtClean="0">
                <a:solidFill>
                  <a:srgbClr val="002060"/>
                </a:solidFill>
              </a:rPr>
              <a:t>Bangladesh</a:t>
            </a:r>
            <a:endParaRPr lang="en-GB" sz="2400" b="1" dirty="0">
              <a:solidFill>
                <a:srgbClr val="00206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GB" sz="2400" b="1" dirty="0" smtClean="0">
                <a:solidFill>
                  <a:srgbClr val="002060"/>
                </a:solidFill>
              </a:rPr>
              <a:t>The modular </a:t>
            </a:r>
            <a:r>
              <a:rPr lang="en-GB" sz="2400" b="1" dirty="0">
                <a:solidFill>
                  <a:srgbClr val="002060"/>
                </a:solidFill>
              </a:rPr>
              <a:t>approach </a:t>
            </a:r>
            <a:r>
              <a:rPr lang="en-GB" sz="2400" b="1" dirty="0" smtClean="0">
                <a:solidFill>
                  <a:srgbClr val="002060"/>
                </a:solidFill>
              </a:rPr>
              <a:t>allows incremental improvement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GB" sz="2400" b="1" dirty="0">
                <a:solidFill>
                  <a:srgbClr val="002060"/>
                </a:solidFill>
              </a:rPr>
              <a:t>T</a:t>
            </a:r>
            <a:r>
              <a:rPr lang="en-GB" sz="2400" b="1" dirty="0" smtClean="0">
                <a:solidFill>
                  <a:srgbClr val="002060"/>
                </a:solidFill>
              </a:rPr>
              <a:t>he </a:t>
            </a:r>
            <a:r>
              <a:rPr lang="en-GB" sz="2400" b="1" dirty="0">
                <a:solidFill>
                  <a:srgbClr val="002060"/>
                </a:solidFill>
              </a:rPr>
              <a:t>participatory approach adopted was </a:t>
            </a:r>
            <a:r>
              <a:rPr lang="en-GB" sz="2400" b="1" dirty="0" smtClean="0">
                <a:solidFill>
                  <a:srgbClr val="002060"/>
                </a:solidFill>
              </a:rPr>
              <a:t>a key </a:t>
            </a:r>
            <a:r>
              <a:rPr lang="en-GB" sz="2400" b="1" dirty="0">
                <a:solidFill>
                  <a:srgbClr val="002060"/>
                </a:solidFill>
              </a:rPr>
              <a:t>element to </a:t>
            </a:r>
            <a:r>
              <a:rPr lang="en-GB" sz="2400" b="1" dirty="0" smtClean="0">
                <a:solidFill>
                  <a:srgbClr val="002060"/>
                </a:solidFill>
              </a:rPr>
              <a:t>engagement with stakeholders </a:t>
            </a:r>
            <a:r>
              <a:rPr lang="en-GB" sz="2400" b="1" dirty="0">
                <a:solidFill>
                  <a:srgbClr val="002060"/>
                </a:solidFill>
              </a:rPr>
              <a:t>–  giving local </a:t>
            </a:r>
            <a:r>
              <a:rPr lang="en-GB" sz="2400" b="1" dirty="0" smtClean="0">
                <a:solidFill>
                  <a:srgbClr val="002060"/>
                </a:solidFill>
              </a:rPr>
              <a:t>ownership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GB" sz="2400" b="1" dirty="0">
                <a:solidFill>
                  <a:srgbClr val="002060"/>
                </a:solidFill>
              </a:rPr>
              <a:t>U</a:t>
            </a:r>
            <a:r>
              <a:rPr lang="en-GB" sz="2400" b="1" dirty="0" smtClean="0">
                <a:solidFill>
                  <a:srgbClr val="002060"/>
                </a:solidFill>
              </a:rPr>
              <a:t>nderstanding uncertainty/sensitivity is an ongoing process</a:t>
            </a:r>
            <a:endParaRPr lang="en-GB" sz="2400" b="1" dirty="0">
              <a:solidFill>
                <a:srgbClr val="00206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GB" sz="2400" b="1" dirty="0" smtClean="0">
                <a:solidFill>
                  <a:srgbClr val="002060"/>
                </a:solidFill>
              </a:rPr>
              <a:t>Three </a:t>
            </a:r>
            <a:r>
              <a:rPr lang="en-GB" sz="2400" b="1" dirty="0">
                <a:solidFill>
                  <a:srgbClr val="002060"/>
                </a:solidFill>
              </a:rPr>
              <a:t>key results for coastal Bangladesh (to 2050)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GB" sz="2000" b="1" dirty="0">
                <a:solidFill>
                  <a:srgbClr val="002060"/>
                </a:solidFill>
              </a:rPr>
              <a:t>Future </a:t>
            </a:r>
            <a:r>
              <a:rPr lang="en-GB" sz="2000" b="1" dirty="0">
                <a:solidFill>
                  <a:srgbClr val="002060"/>
                </a:solidFill>
              </a:rPr>
              <a:t>is </a:t>
            </a:r>
            <a:r>
              <a:rPr lang="en-GB" sz="2000" b="1" dirty="0">
                <a:solidFill>
                  <a:srgbClr val="002060"/>
                </a:solidFill>
              </a:rPr>
              <a:t>more influenced by human choices/policy </a:t>
            </a:r>
            <a:r>
              <a:rPr lang="en-GB" sz="2000" b="1" dirty="0">
                <a:solidFill>
                  <a:srgbClr val="002060"/>
                </a:solidFill>
              </a:rPr>
              <a:t>interventions </a:t>
            </a:r>
            <a:r>
              <a:rPr lang="en-GB" sz="2000" b="1" dirty="0">
                <a:solidFill>
                  <a:srgbClr val="002060"/>
                </a:solidFill>
              </a:rPr>
              <a:t>than climate change</a:t>
            </a:r>
            <a:endParaRPr lang="en-GB" sz="2000" b="1" dirty="0">
              <a:solidFill>
                <a:srgbClr val="002060"/>
              </a:solidFill>
            </a:endParaRP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GB" sz="2000" b="1" dirty="0">
                <a:solidFill>
                  <a:srgbClr val="002060"/>
                </a:solidFill>
              </a:rPr>
              <a:t>E</a:t>
            </a:r>
            <a:r>
              <a:rPr lang="en-GB" sz="2000" b="1" dirty="0" smtClean="0">
                <a:solidFill>
                  <a:srgbClr val="002060"/>
                </a:solidFill>
              </a:rPr>
              <a:t>cosystem </a:t>
            </a:r>
            <a:r>
              <a:rPr lang="en-GB" sz="2000" b="1" dirty="0">
                <a:solidFill>
                  <a:srgbClr val="002060"/>
                </a:solidFill>
              </a:rPr>
              <a:t>services diminish as a proportion of the economy with time, continuing historic </a:t>
            </a:r>
            <a:r>
              <a:rPr lang="en-GB" sz="2000" b="1" dirty="0" smtClean="0">
                <a:solidFill>
                  <a:srgbClr val="002060"/>
                </a:solidFill>
              </a:rPr>
              <a:t>trends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GB" sz="2000" b="1" dirty="0" smtClean="0">
                <a:solidFill>
                  <a:srgbClr val="002060"/>
                </a:solidFill>
              </a:rPr>
              <a:t>Significant poverty persists in some locations under all scenarios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GB" sz="2400" b="1" dirty="0" smtClean="0">
                <a:solidFill>
                  <a:srgbClr val="002060"/>
                </a:solidFill>
              </a:rPr>
              <a:t>Engaging with policy questions forces consideration of human dimensions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6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7866" y="1681664"/>
            <a:ext cx="6650603" cy="3046988"/>
          </a:xfrm>
          <a:prstGeom prst="rect">
            <a:avLst/>
          </a:prstGeom>
          <a:noFill/>
        </p:spPr>
        <p:txBody>
          <a:bodyPr wrap="square" lIns="20250" rIns="20250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2060"/>
                </a:solidFill>
              </a:rPr>
              <a:t>Deltas as Coupled Socio-Ecological Systems</a:t>
            </a:r>
            <a:endParaRPr lang="en-GB" sz="4400" b="1" dirty="0">
              <a:solidFill>
                <a:srgbClr val="002060"/>
              </a:solidFill>
            </a:endParaRPr>
          </a:p>
          <a:p>
            <a:pPr algn="ctr"/>
            <a:endParaRPr lang="en-GB" sz="1500" b="1" dirty="0">
              <a:solidFill>
                <a:srgbClr val="002060"/>
              </a:solidFill>
            </a:endParaRPr>
          </a:p>
          <a:p>
            <a:pPr algn="ctr"/>
            <a:r>
              <a:rPr lang="en-GB" sz="1500" b="1" dirty="0">
                <a:solidFill>
                  <a:srgbClr val="002060"/>
                </a:solidFill>
              </a:rPr>
              <a:t>Robert J. Nicholls</a:t>
            </a:r>
          </a:p>
          <a:p>
            <a:pPr algn="ctr"/>
            <a:r>
              <a:rPr lang="en-GB" sz="1500" dirty="0">
                <a:solidFill>
                  <a:srgbClr val="002060"/>
                </a:solidFill>
              </a:rPr>
              <a:t>University of Southampton</a:t>
            </a:r>
            <a:endParaRPr lang="en-GB" sz="1500" b="1" dirty="0">
              <a:solidFill>
                <a:srgbClr val="002060"/>
              </a:solidFill>
            </a:endParaRPr>
          </a:p>
          <a:p>
            <a:pPr algn="ctr"/>
            <a:endParaRPr lang="en-GB" sz="1500" dirty="0">
              <a:solidFill>
                <a:srgbClr val="002060"/>
              </a:solidFill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45" y="228597"/>
            <a:ext cx="388061" cy="42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"/>
            <a:ext cx="492942" cy="4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12" y="239085"/>
            <a:ext cx="579787" cy="40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7688" y="5056549"/>
            <a:ext cx="6650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CSDMS Meeting</a:t>
            </a:r>
          </a:p>
          <a:p>
            <a:pPr algn="ctr"/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23-25 May 2017</a:t>
            </a:r>
          </a:p>
          <a:p>
            <a:pPr algn="ctr"/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Boulder, CO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3" descr="http://www.graduatejobsouth.co.uk/cms/site/images/UOS%20new%20logo%20Feb%2008%20COLOU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14" y="239451"/>
            <a:ext cx="1397498" cy="30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70" y="228598"/>
            <a:ext cx="344572" cy="334127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7679"/>
            <a:ext cx="2409825" cy="672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6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b="1" dirty="0">
                <a:solidFill>
                  <a:srgbClr val="002060"/>
                </a:solidFill>
              </a:rPr>
              <a:t>Ecosystem Services for</a:t>
            </a:r>
            <a:r>
              <a:rPr lang="en-GB" sz="3000" b="1" i="1" dirty="0">
                <a:solidFill>
                  <a:srgbClr val="002060"/>
                </a:solidFill>
              </a:rPr>
              <a:t/>
            </a:r>
            <a:br>
              <a:rPr lang="en-GB" sz="3000" b="1" i="1" dirty="0">
                <a:solidFill>
                  <a:srgbClr val="002060"/>
                </a:solidFill>
              </a:rPr>
            </a:br>
            <a:r>
              <a:rPr lang="en-GB" sz="3000" b="1" dirty="0">
                <a:solidFill>
                  <a:srgbClr val="002060"/>
                </a:solidFill>
              </a:rPr>
              <a:t>Poverty </a:t>
            </a:r>
            <a:r>
              <a:rPr lang="en-GB" sz="3000" b="1" dirty="0" smtClean="0">
                <a:solidFill>
                  <a:srgbClr val="002060"/>
                </a:solidFill>
              </a:rPr>
              <a:t>Alleviation (ESPA)</a:t>
            </a:r>
            <a:endParaRPr lang="en-GB" sz="3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600200"/>
            <a:ext cx="8620433" cy="563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ESPA </a:t>
            </a:r>
            <a:r>
              <a:rPr lang="en-GB" sz="2400" dirty="0">
                <a:solidFill>
                  <a:srgbClr val="002060"/>
                </a:solidFill>
              </a:rPr>
              <a:t>is </a:t>
            </a:r>
            <a:r>
              <a:rPr lang="en-GB" sz="2400" dirty="0" smtClean="0">
                <a:solidFill>
                  <a:srgbClr val="002060"/>
                </a:solidFill>
              </a:rPr>
              <a:t>a £40 million </a:t>
            </a:r>
            <a:r>
              <a:rPr lang="en-GB" sz="2400" dirty="0">
                <a:solidFill>
                  <a:srgbClr val="002060"/>
                </a:solidFill>
              </a:rPr>
              <a:t>international research programme </a:t>
            </a:r>
            <a:r>
              <a:rPr lang="en-GB" sz="2400" dirty="0" smtClean="0">
                <a:solidFill>
                  <a:srgbClr val="002060"/>
                </a:solidFill>
              </a:rPr>
              <a:t>on this issue in </a:t>
            </a:r>
            <a:r>
              <a:rPr lang="en-GB" sz="2400" dirty="0">
                <a:solidFill>
                  <a:srgbClr val="002060"/>
                </a:solidFill>
              </a:rPr>
              <a:t>developing countries. </a:t>
            </a:r>
            <a:endParaRPr lang="en-GB" sz="2400" dirty="0" smtClean="0">
              <a:solidFill>
                <a:srgbClr val="002060"/>
              </a:solidFill>
            </a:endParaRPr>
          </a:p>
          <a:p>
            <a:pPr algn="l"/>
            <a:endParaRPr lang="en-GB" sz="2400" dirty="0">
              <a:solidFill>
                <a:srgbClr val="002060"/>
              </a:solidFill>
            </a:endParaRPr>
          </a:p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ESPA is explicitly interdisciplinary</a:t>
            </a:r>
            <a:r>
              <a:rPr lang="en-GB" sz="2400" dirty="0">
                <a:solidFill>
                  <a:srgbClr val="002060"/>
                </a:solidFill>
              </a:rPr>
              <a:t>,  linking  the  social,  natural  and  political  sciences  </a:t>
            </a:r>
            <a:r>
              <a:rPr lang="en-GB" sz="2400" dirty="0" smtClean="0">
                <a:solidFill>
                  <a:srgbClr val="002060"/>
                </a:solidFill>
              </a:rPr>
              <a:t>and promotes systems thinking of </a:t>
            </a:r>
            <a:r>
              <a:rPr lang="en-GB" sz="2400" dirty="0">
                <a:solidFill>
                  <a:srgbClr val="002060"/>
                </a:solidFill>
              </a:rPr>
              <a:t>social and ecological systems. </a:t>
            </a:r>
            <a:endParaRPr lang="en-GB" sz="2400" dirty="0" smtClean="0">
              <a:solidFill>
                <a:srgbClr val="002060"/>
              </a:solidFill>
            </a:endParaRPr>
          </a:p>
          <a:p>
            <a:pPr algn="l"/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ESPA </a:t>
            </a:r>
            <a:r>
              <a:rPr lang="en-GB" sz="2400" dirty="0">
                <a:solidFill>
                  <a:srgbClr val="002060"/>
                </a:solidFill>
              </a:rPr>
              <a:t>Deltas </a:t>
            </a:r>
            <a:r>
              <a:rPr lang="en-GB" sz="2400" dirty="0" smtClean="0">
                <a:solidFill>
                  <a:srgbClr val="002060"/>
                </a:solidFill>
              </a:rPr>
              <a:t>(“Assessing </a:t>
            </a:r>
            <a:r>
              <a:rPr lang="en-GB" sz="2400" dirty="0">
                <a:solidFill>
                  <a:srgbClr val="002060"/>
                </a:solidFill>
              </a:rPr>
              <a:t>Health, Livelihoods, Ecosystem Services And Poverty Alleviation In Populous </a:t>
            </a:r>
            <a:r>
              <a:rPr lang="en-GB" sz="2400" dirty="0" smtClean="0">
                <a:solidFill>
                  <a:srgbClr val="002060"/>
                </a:solidFill>
              </a:rPr>
              <a:t>Deltas”) was the largest ESPA Consortium Grant</a:t>
            </a:r>
          </a:p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(Duration: 2012 to 2016)</a:t>
            </a:r>
          </a:p>
          <a:p>
            <a:pPr algn="l"/>
            <a:endParaRPr lang="en-GB" sz="2400" dirty="0">
              <a:solidFill>
                <a:srgbClr val="002060"/>
              </a:solidFill>
            </a:endParaRPr>
          </a:p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Active ESPA Deltas Continuation working with Planning Commission, Government of Bangladesh </a:t>
            </a:r>
          </a:p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(1 April 2017 to 31 March 2018)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ESPA Deltas </a:t>
            </a:r>
            <a:r>
              <a:rPr lang="en-GB" b="1" dirty="0" smtClean="0">
                <a:solidFill>
                  <a:srgbClr val="002060"/>
                </a:solidFill>
              </a:rPr>
              <a:t>Project</a:t>
            </a:r>
            <a:r>
              <a:rPr lang="en-GB" b="1" dirty="0" smtClean="0">
                <a:solidFill>
                  <a:srgbClr val="002060"/>
                </a:solidFill>
              </a:rPr>
              <a:t/>
            </a:r>
            <a:br>
              <a:rPr lang="en-GB" b="1" dirty="0" smtClean="0">
                <a:solidFill>
                  <a:srgbClr val="002060"/>
                </a:solidFill>
              </a:rPr>
            </a:br>
            <a:r>
              <a:rPr lang="en-GB" sz="2025" b="1" dirty="0">
                <a:solidFill>
                  <a:srgbClr val="002060"/>
                </a:solidFill>
              </a:rPr>
              <a:t>Assessing Health, Livelihoods, Ecosystem Services And Poverty Alleviation In Populous Deltas – Ganges-Brahmaputra-</a:t>
            </a:r>
            <a:r>
              <a:rPr lang="en-GB" sz="2025" b="1" dirty="0" err="1">
                <a:solidFill>
                  <a:srgbClr val="002060"/>
                </a:solidFill>
              </a:rPr>
              <a:t>Meghna</a:t>
            </a:r>
            <a:r>
              <a:rPr lang="en-GB" sz="2025" b="1" dirty="0">
                <a:solidFill>
                  <a:srgbClr val="002060"/>
                </a:solidFill>
              </a:rPr>
              <a:t> (GBM) Delta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5" y="1676400"/>
            <a:ext cx="7579432" cy="4800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374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Source: http</a:t>
            </a:r>
            <a:r>
              <a:rPr lang="en-GB" sz="1200" dirty="0"/>
              <a:t>://dx.doi.org/10.1016/j.ecss.2016.08.017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557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83769"/>
            <a:ext cx="8229600" cy="785615"/>
          </a:xfrm>
        </p:spPr>
        <p:txBody>
          <a:bodyPr>
            <a:normAutofit fontScale="90000"/>
          </a:bodyPr>
          <a:lstStyle/>
          <a:p>
            <a:r>
              <a:rPr lang="en-GB" alt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ESPA Delta Consortium</a:t>
            </a:r>
            <a:br>
              <a:rPr lang="en-GB" alt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GB" alt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21 partners and about </a:t>
            </a:r>
            <a:r>
              <a:rPr lang="en-GB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100 </a:t>
            </a:r>
            <a:r>
              <a:rPr lang="en-GB" alt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members from a range of disciplines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3414915"/>
            <a:ext cx="4038600" cy="3521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UK (</a:t>
            </a:r>
            <a:r>
              <a:rPr lang="en-GB" altLang="en-US" sz="1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7 partners)</a:t>
            </a:r>
            <a:endParaRPr lang="en-GB" altLang="en-US" sz="1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GB" altLang="en-US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University of Southampton- Lead Robert Nicholls PI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University of Oxford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Exeter University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Dundee University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Hadley Centre MET office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Plymouth Marine Laboratories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National Oceanography Centre </a:t>
            </a:r>
            <a:r>
              <a:rPr lang="en-GB" alt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Liverpool</a:t>
            </a:r>
          </a:p>
          <a:p>
            <a:pPr marL="0" indent="0">
              <a:buNone/>
            </a:pPr>
            <a:endParaRPr lang="en-GB" altLang="en-US" sz="12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altLang="en-US" sz="1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Bangladesh </a:t>
            </a:r>
            <a:r>
              <a:rPr lang="en-GB" altLang="en-US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1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12 partners)</a:t>
            </a:r>
            <a:endParaRPr lang="en-GB" altLang="en-US" sz="1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GB" altLang="en-US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Institute of Water and Flood Management, Bangladesh University of Engineering and Technology (BUET) – Prof Rahman Lead PI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Bangladesh Institute of Development Studies (BIDS) 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Institute of Livelihood Studies (ILS)</a:t>
            </a:r>
          </a:p>
          <a:p>
            <a:pPr marL="0" indent="0">
              <a:buNone/>
            </a:pPr>
            <a:endParaRPr lang="en-GB" alt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3414915"/>
            <a:ext cx="4038600" cy="3521510"/>
          </a:xfrm>
        </p:spPr>
        <p:txBody>
          <a:bodyPr>
            <a:normAutofit/>
          </a:bodyPr>
          <a:lstStyle/>
          <a:p>
            <a:r>
              <a:rPr lang="en-GB" altLang="en-US" sz="1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Ashroy</a:t>
            </a:r>
            <a:r>
              <a:rPr lang="en-GB" alt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Foundation</a:t>
            </a:r>
          </a:p>
          <a:p>
            <a:r>
              <a:rPr lang="en-GB" alt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Institute </a:t>
            </a:r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of International Centre for Diarrhoeal Disease Research, Bangladesh (ICDDR,B) </a:t>
            </a:r>
          </a:p>
          <a:p>
            <a:r>
              <a:rPr lang="en-GB" altLang="en-US" sz="1200" dirty="0" err="1">
                <a:solidFill>
                  <a:srgbClr val="002060"/>
                </a:solidFill>
                <a:latin typeface="Calibri" panose="020F0502020204030204" pitchFamily="34" charset="0"/>
              </a:rPr>
              <a:t>Center</a:t>
            </a:r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 for Environmental and Geographic Information Services (CEGIS)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Bangladesh Agricultural University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Bangladesh Agricultural Research Institute (BARI)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Technological Assistance for Rural Advancement (TARA)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International Union for Conservation of Nature (IUCN) 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University of Dhaka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Water Resources Planning Organization (WARPO</a:t>
            </a:r>
            <a:r>
              <a:rPr lang="en-GB" alt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en-GB" alt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altLang="en-US" sz="12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altLang="en-US" sz="1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India </a:t>
            </a:r>
            <a:r>
              <a:rPr lang="en-GB" altLang="en-US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1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 partners)</a:t>
            </a:r>
            <a:endParaRPr lang="en-GB" altLang="en-US" sz="1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GB" altLang="en-US" sz="1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Jadavpur</a:t>
            </a:r>
            <a:r>
              <a:rPr lang="en-GB" altLang="en-US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University: Indian Lead</a:t>
            </a:r>
          </a:p>
          <a:p>
            <a:r>
              <a:rPr lang="en-GB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IIT Kanpur </a:t>
            </a:r>
          </a:p>
          <a:p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3623" y="6463072"/>
            <a:ext cx="2133600" cy="284092"/>
          </a:xfrm>
        </p:spPr>
        <p:txBody>
          <a:bodyPr/>
          <a:lstStyle/>
          <a:p>
            <a:fld id="{6D2716C0-B658-4AE5-836D-D5E1DD56DF0D}" type="slidenum">
              <a:rPr lang="en-GB" sz="1200" smtClean="0"/>
              <a:t>7</a:t>
            </a:fld>
            <a:endParaRPr lang="en-GB" sz="1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19" y="969384"/>
            <a:ext cx="9172837" cy="246039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2" y="6207774"/>
            <a:ext cx="1919288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27625" y="3124201"/>
            <a:ext cx="8460824" cy="3743524"/>
            <a:chOff x="2378" y="3389998"/>
            <a:chExt cx="7754375" cy="3430953"/>
          </a:xfrm>
        </p:grpSpPr>
        <p:pic>
          <p:nvPicPr>
            <p:cNvPr id="11" name="Picture 10" descr="IMG_390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4113806" y="3822489"/>
              <a:ext cx="3426813" cy="257011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" y="3389998"/>
              <a:ext cx="4574604" cy="343095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78" y="5943600"/>
              <a:ext cx="7754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Strategic Partner: General Economic Division, Planning Commission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8737" y="1106742"/>
            <a:ext cx="61235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+mj-lt"/>
              </a:rPr>
              <a:t>ESPA Deltas: Overarching aim</a:t>
            </a:r>
            <a:endParaRPr lang="en-GB" sz="3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18738" y="1700261"/>
            <a:ext cx="6343650" cy="28717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250" dirty="0">
                <a:solidFill>
                  <a:srgbClr val="002060"/>
                </a:solidFill>
                <a:latin typeface="+mj-lt"/>
              </a:rPr>
              <a:t>To provide policy makers with the knowledge and tools to enable them to evaluate the effects of policy decisions on ecosystem services and people's livelihoods</a:t>
            </a:r>
          </a:p>
          <a:p>
            <a:pPr>
              <a:defRPr/>
            </a:pPr>
            <a:r>
              <a:rPr lang="en-GB" sz="2250" b="1" dirty="0">
                <a:solidFill>
                  <a:srgbClr val="002060"/>
                </a:solidFill>
                <a:latin typeface="+mj-lt"/>
              </a:rPr>
              <a:t>Vision: Link science to policy at the landscape scale</a:t>
            </a:r>
          </a:p>
          <a:p>
            <a:pPr>
              <a:defRPr/>
            </a:pPr>
            <a:r>
              <a:rPr lang="en-GB" sz="2250" b="1" dirty="0">
                <a:solidFill>
                  <a:srgbClr val="002060"/>
                </a:solidFill>
                <a:latin typeface="+mj-lt"/>
              </a:rPr>
              <a:t>Engagement: With national level policy processes that impact at a community level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6" descr="DSC070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0679" y="4343400"/>
            <a:ext cx="3419707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509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K</a:t>
            </a:r>
            <a:r>
              <a:rPr lang="en-GB" b="1" dirty="0" smtClean="0">
                <a:solidFill>
                  <a:srgbClr val="002060"/>
                </a:solidFill>
              </a:rPr>
              <a:t>ey </a:t>
            </a:r>
            <a:r>
              <a:rPr lang="en-GB" b="1" dirty="0">
                <a:solidFill>
                  <a:srgbClr val="002060"/>
                </a:solidFill>
              </a:rPr>
              <a:t>biophysical </a:t>
            </a:r>
            <a:r>
              <a:rPr lang="en-GB" b="1" dirty="0" smtClean="0">
                <a:solidFill>
                  <a:srgbClr val="002060"/>
                </a:solidFill>
              </a:rPr>
              <a:t>factors</a:t>
            </a:r>
            <a:r>
              <a:rPr lang="en-GB" b="1" dirty="0">
                <a:solidFill>
                  <a:srgbClr val="002060"/>
                </a:solidFill>
              </a:rPr>
              <a:t/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sz="1800" b="1" dirty="0">
                <a:solidFill>
                  <a:srgbClr val="002060"/>
                </a:solidFill>
              </a:rPr>
              <a:t>and links to governance and socio-economic factors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7490011" cy="4212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9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374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Source: http</a:t>
            </a:r>
            <a:r>
              <a:rPr lang="en-GB" sz="1200" dirty="0"/>
              <a:t>://dx.doi.org/10.1016/j.ecss.2016.08.017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150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7313</TotalTime>
  <Words>2353</Words>
  <Application>Microsoft Office PowerPoint</Application>
  <PresentationFormat>On-screen Show (4:3)</PresentationFormat>
  <Paragraphs>544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PMingLiU</vt:lpstr>
      <vt:lpstr>Arial</vt:lpstr>
      <vt:lpstr>Calibri</vt:lpstr>
      <vt:lpstr>Courier New</vt:lpstr>
      <vt:lpstr>Times New Roman</vt:lpstr>
      <vt:lpstr>Wingdings</vt:lpstr>
      <vt:lpstr>Office Theme</vt:lpstr>
      <vt:lpstr>PowerPoint Presentation</vt:lpstr>
      <vt:lpstr>Plan</vt:lpstr>
      <vt:lpstr>Nile delta</vt:lpstr>
      <vt:lpstr>PowerPoint Presentation</vt:lpstr>
      <vt:lpstr>Ecosystem Services for Poverty Alleviation (ESPA)</vt:lpstr>
      <vt:lpstr>ESPA Deltas Project Assessing Health, Livelihoods, Ecosystem Services And Poverty Alleviation In Populous Deltas – Ganges-Brahmaputra-Meghna (GBM) Delta</vt:lpstr>
      <vt:lpstr>The ESPA Delta Consortium 21 partners and about 100 members from a range of disciplines</vt:lpstr>
      <vt:lpstr>PowerPoint Presentation</vt:lpstr>
      <vt:lpstr>Key biophysical factors and links to governance and socio-economic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Scenario Framework and Participatory Methods (Iterative Learning Loop)</vt:lpstr>
      <vt:lpstr>Scenario Examples</vt:lpstr>
      <vt:lpstr>Bay of Bengal total catches and values</vt:lpstr>
      <vt:lpstr>PowerPoint Presentation</vt:lpstr>
      <vt:lpstr>PowerPoint Presentation</vt:lpstr>
      <vt:lpstr>Illustrative Results</vt:lpstr>
      <vt:lpstr>Inundated area at end of monsoon 15 September 2050, Across scenarios, (% of union area)</vt:lpstr>
      <vt:lpstr>Inundated area at end of monsoon 15 September 2050, Q8BAU changing dike height, (% of union area)</vt:lpstr>
      <vt:lpstr>Crop yield in 2050 (fraction) mean across all crops and seasons</vt:lpstr>
      <vt:lpstr>Provisioning Ecosystem Services  Socio-economic situation</vt:lpstr>
      <vt:lpstr>Dominance of livelihoods (Q0BAU) Six examples from the 37 archetypes</vt:lpstr>
      <vt:lpstr>Multidimensional Poverty Index (MPI) Trajectories</vt:lpstr>
      <vt:lpstr>Stakeholder Engagement General Economic Division, Dhaka 16 September 2015 An ongoing process from the beginning of the project: (1) Issue Identification; (2) Scenario development; (3) Policy exploration </vt:lpstr>
      <vt:lpstr>Bangladesh Delta Plan 2100</vt:lpstr>
      <vt:lpstr>ESPA Deltas Final Event Bangladesh 30/31 October 2016</vt:lpstr>
      <vt:lpstr>ESPA Deltas Continuation 2017-2018 Southampton, UK, 17 May 2017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Lawn J.</dc:creator>
  <cp:lastModifiedBy>Nicholls R.J.</cp:lastModifiedBy>
  <cp:revision>421</cp:revision>
  <dcterms:created xsi:type="dcterms:W3CDTF">2012-09-12T10:36:13Z</dcterms:created>
  <dcterms:modified xsi:type="dcterms:W3CDTF">2017-05-25T17:53:44Z</dcterms:modified>
</cp:coreProperties>
</file>