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99" r:id="rId3"/>
    <p:sldId id="257" r:id="rId4"/>
    <p:sldId id="275" r:id="rId5"/>
    <p:sldId id="259" r:id="rId6"/>
    <p:sldId id="279" r:id="rId7"/>
    <p:sldId id="281" r:id="rId8"/>
    <p:sldId id="261" r:id="rId9"/>
    <p:sldId id="265" r:id="rId10"/>
    <p:sldId id="287" r:id="rId11"/>
    <p:sldId id="266" r:id="rId12"/>
    <p:sldId id="277" r:id="rId13"/>
    <p:sldId id="288" r:id="rId14"/>
    <p:sldId id="289" r:id="rId15"/>
    <p:sldId id="258" r:id="rId16"/>
    <p:sldId id="282" r:id="rId17"/>
    <p:sldId id="284" r:id="rId18"/>
    <p:sldId id="286" r:id="rId19"/>
    <p:sldId id="285" r:id="rId20"/>
    <p:sldId id="302" r:id="rId21"/>
    <p:sldId id="276" r:id="rId22"/>
    <p:sldId id="283" r:id="rId23"/>
    <p:sldId id="268" r:id="rId24"/>
    <p:sldId id="267" r:id="rId25"/>
    <p:sldId id="295" r:id="rId26"/>
    <p:sldId id="296" r:id="rId27"/>
    <p:sldId id="297" r:id="rId28"/>
    <p:sldId id="270" r:id="rId29"/>
    <p:sldId id="272" r:id="rId30"/>
    <p:sldId id="278" r:id="rId31"/>
    <p:sldId id="273" r:id="rId32"/>
    <p:sldId id="269" r:id="rId33"/>
    <p:sldId id="290" r:id="rId34"/>
    <p:sldId id="291" r:id="rId35"/>
    <p:sldId id="292" r:id="rId36"/>
    <p:sldId id="294" r:id="rId37"/>
    <p:sldId id="293" r:id="rId38"/>
    <p:sldId id="298" r:id="rId39"/>
    <p:sldId id="301" r:id="rId40"/>
    <p:sldId id="300"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86523" autoAdjust="0"/>
  </p:normalViewPr>
  <p:slideViewPr>
    <p:cSldViewPr snapToGrid="0" snapToObjects="1">
      <p:cViewPr varScale="1">
        <p:scale>
          <a:sx n="167" d="100"/>
          <a:sy n="167" d="100"/>
        </p:scale>
        <p:origin x="-342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40D42E-4B9F-5340-A9BE-C5708117C074}" type="datetimeFigureOut">
              <a:rPr lang="en-US" smtClean="0"/>
              <a:t>8/12/15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AE5C95-85DE-0146-A6ED-FAA864F357CF}" type="slidenum">
              <a:rPr lang="en-US" smtClean="0"/>
              <a:t>‹#›</a:t>
            </a:fld>
            <a:endParaRPr lang="en-US"/>
          </a:p>
        </p:txBody>
      </p:sp>
    </p:spTree>
    <p:extLst>
      <p:ext uri="{BB962C8B-B14F-4D97-AF65-F5344CB8AC3E}">
        <p14:creationId xmlns:p14="http://schemas.microsoft.com/office/powerpoint/2010/main" val="35739439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www.usbr.gov/uc/elpaso/water/rgreports/faces/Reservoirs.jsp"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Arkansas River, Platte River</a:t>
            </a:r>
          </a:p>
          <a:p>
            <a:r>
              <a:rPr lang="en-US" sz="1200" dirty="0" smtClean="0"/>
              <a:t>Two major Western Rivers</a:t>
            </a:r>
            <a:r>
              <a:rPr lang="en-US" sz="1200" baseline="0" dirty="0" smtClean="0"/>
              <a:t> originate in the Rocky </a:t>
            </a:r>
            <a:r>
              <a:rPr lang="en-US" sz="1200" baseline="0" dirty="0" err="1" smtClean="0"/>
              <a:t>Mnt</a:t>
            </a:r>
            <a:r>
              <a:rPr lang="en-US" sz="1200" baseline="0" dirty="0" smtClean="0"/>
              <a:t>: The Colorado River, CO, UT, NV, AZ to Sea of Cortez</a:t>
            </a:r>
            <a:endParaRPr lang="en-US" sz="1200" dirty="0" smtClean="0"/>
          </a:p>
          <a:p>
            <a:endParaRPr lang="en-US" sz="1200" dirty="0" smtClean="0"/>
          </a:p>
          <a:p>
            <a:r>
              <a:rPr lang="en-US" sz="1200" dirty="0" smtClean="0"/>
              <a:t>Rio Grande River Basin: CO, NM and Mexico</a:t>
            </a:r>
          </a:p>
          <a:p>
            <a:r>
              <a:rPr lang="en-US" sz="1200" dirty="0" smtClean="0"/>
              <a:t>P-average= 9 inches/year</a:t>
            </a:r>
          </a:p>
          <a:p>
            <a:endParaRPr lang="en-US" dirty="0"/>
          </a:p>
        </p:txBody>
      </p:sp>
      <p:sp>
        <p:nvSpPr>
          <p:cNvPr id="4" name="Slide Number Placeholder 3"/>
          <p:cNvSpPr>
            <a:spLocks noGrp="1"/>
          </p:cNvSpPr>
          <p:nvPr>
            <p:ph type="sldNum" sz="quarter" idx="10"/>
          </p:nvPr>
        </p:nvSpPr>
        <p:spPr/>
        <p:txBody>
          <a:bodyPr/>
          <a:lstStyle/>
          <a:p>
            <a:fld id="{74AE5C95-85DE-0146-A6ED-FAA864F357CF}" type="slidenum">
              <a:rPr lang="en-US" smtClean="0"/>
              <a:t>4</a:t>
            </a:fld>
            <a:endParaRPr lang="en-US"/>
          </a:p>
        </p:txBody>
      </p:sp>
    </p:spTree>
    <p:extLst>
      <p:ext uri="{BB962C8B-B14F-4D97-AF65-F5344CB8AC3E}">
        <p14:creationId xmlns:p14="http://schemas.microsoft.com/office/powerpoint/2010/main" val="3981745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(View looking upstream)</a:t>
            </a:r>
          </a:p>
          <a:p>
            <a:endParaRPr lang="en-US" dirty="0"/>
          </a:p>
        </p:txBody>
      </p:sp>
      <p:sp>
        <p:nvSpPr>
          <p:cNvPr id="4" name="Slide Number Placeholder 3"/>
          <p:cNvSpPr>
            <a:spLocks noGrp="1"/>
          </p:cNvSpPr>
          <p:nvPr>
            <p:ph type="sldNum" sz="quarter" idx="10"/>
          </p:nvPr>
        </p:nvSpPr>
        <p:spPr/>
        <p:txBody>
          <a:bodyPr/>
          <a:lstStyle/>
          <a:p>
            <a:fld id="{74AE5C95-85DE-0146-A6ED-FAA864F357CF}" type="slidenum">
              <a:rPr lang="en-US" smtClean="0"/>
              <a:t>26</a:t>
            </a:fld>
            <a:endParaRPr lang="en-US"/>
          </a:p>
        </p:txBody>
      </p:sp>
    </p:spTree>
    <p:extLst>
      <p:ext uri="{BB962C8B-B14F-4D97-AF65-F5344CB8AC3E}">
        <p14:creationId xmlns:p14="http://schemas.microsoft.com/office/powerpoint/2010/main" val="1629449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(View looking upstream)</a:t>
            </a:r>
          </a:p>
          <a:p>
            <a:endParaRPr lang="en-US" dirty="0"/>
          </a:p>
        </p:txBody>
      </p:sp>
      <p:sp>
        <p:nvSpPr>
          <p:cNvPr id="4" name="Slide Number Placeholder 3"/>
          <p:cNvSpPr>
            <a:spLocks noGrp="1"/>
          </p:cNvSpPr>
          <p:nvPr>
            <p:ph type="sldNum" sz="quarter" idx="10"/>
          </p:nvPr>
        </p:nvSpPr>
        <p:spPr/>
        <p:txBody>
          <a:bodyPr/>
          <a:lstStyle/>
          <a:p>
            <a:fld id="{74AE5C95-85DE-0146-A6ED-FAA864F357CF}" type="slidenum">
              <a:rPr lang="en-US" smtClean="0"/>
              <a:t>27</a:t>
            </a:fld>
            <a:endParaRPr lang="en-US"/>
          </a:p>
        </p:txBody>
      </p:sp>
    </p:spTree>
    <p:extLst>
      <p:ext uri="{BB962C8B-B14F-4D97-AF65-F5344CB8AC3E}">
        <p14:creationId xmlns:p14="http://schemas.microsoft.com/office/powerpoint/2010/main" val="4137922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Elephant Butte Reservoir is designed to store a vast amount of river water to supply both Texas as well as Mexican farmers with necessary irrigation water. This reservoir is contained by one of the earliest large irrigation dams built in the Western US. Mexico, and the states of Colorado, New Mexico and Texas already clashed on water use since the 1890’s. Negotiations on the Rio Grande water allocations finally resulted in the authorization of the Rio Grande Reclamation Project in 1905 by the US Congress. An enormous concrete dam was completed, and reservoir flooded in 1916 (Kelly et al., 2007).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Quote </a:t>
            </a:r>
            <a:r>
              <a:rPr lang="en-US" dirty="0" err="1" smtClean="0"/>
              <a:t>from:</a:t>
            </a:r>
            <a:r>
              <a:rPr lang="en-US" sz="1200" i="1" kern="1200" dirty="0" err="1" smtClean="0">
                <a:solidFill>
                  <a:schemeClr val="tx1"/>
                </a:solidFill>
                <a:effectLst/>
                <a:latin typeface="+mn-lt"/>
                <a:ea typeface="+mn-ea"/>
                <a:cs typeface="+mn-cs"/>
              </a:rPr>
              <a:t>Address</a:t>
            </a:r>
            <a:r>
              <a:rPr lang="en-US" sz="1200" i="1" kern="1200" dirty="0" smtClean="0">
                <a:solidFill>
                  <a:schemeClr val="tx1"/>
                </a:solidFill>
                <a:effectLst/>
                <a:latin typeface="+mn-lt"/>
                <a:ea typeface="+mn-ea"/>
                <a:cs typeface="+mn-cs"/>
              </a:rPr>
              <a:t> of Arthur P. Davis Director and Chief Engineer of the Reclamation Service, at the Dedication of the Elephant Butte Dam, N. Mex., October 19, 1919,7 RECLAMATION REC. 554 (1916).</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AE5C95-85DE-0146-A6ED-FAA864F357CF}" type="slidenum">
              <a:rPr lang="en-US" smtClean="0"/>
              <a:t>29</a:t>
            </a:fld>
            <a:endParaRPr lang="en-US"/>
          </a:p>
        </p:txBody>
      </p:sp>
    </p:spTree>
    <p:extLst>
      <p:ext uri="{BB962C8B-B14F-4D97-AF65-F5344CB8AC3E}">
        <p14:creationId xmlns:p14="http://schemas.microsoft.com/office/powerpoint/2010/main" val="600155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reservoir is a speck with small tentacles on the map now in March 2014, and so much more expanded in March 1994</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4AE5C95-85DE-0146-A6ED-FAA864F357CF}" type="slidenum">
              <a:rPr lang="en-US" smtClean="0"/>
              <a:t>31</a:t>
            </a:fld>
            <a:endParaRPr lang="en-US"/>
          </a:p>
        </p:txBody>
      </p:sp>
    </p:spTree>
    <p:extLst>
      <p:ext uri="{BB962C8B-B14F-4D97-AF65-F5344CB8AC3E}">
        <p14:creationId xmlns:p14="http://schemas.microsoft.com/office/powerpoint/2010/main" val="2876404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Records maintained by the Bureau of Reclamation at Elephant Butte Reservoir now provide us with almost 100 years of water level variability. </a:t>
            </a:r>
          </a:p>
          <a:p>
            <a:r>
              <a:rPr lang="en-US" sz="1200" kern="1200" dirty="0" smtClean="0">
                <a:solidFill>
                  <a:schemeClr val="tx1"/>
                </a:solidFill>
                <a:effectLst/>
                <a:latin typeface="+mn-lt"/>
                <a:ea typeface="+mn-ea"/>
                <a:cs typeface="+mn-cs"/>
              </a:rPr>
              <a:t>The records show indeed periods of multiple years to decades of relative dry conditions and alternating wetter conditions, a wiggly blue line. </a:t>
            </a:r>
          </a:p>
          <a:p>
            <a:r>
              <a:rPr lang="en-US" sz="1200" kern="1200" dirty="0" smtClean="0">
                <a:solidFill>
                  <a:schemeClr val="tx1"/>
                </a:solidFill>
                <a:effectLst/>
                <a:latin typeface="+mn-lt"/>
                <a:ea typeface="+mn-ea"/>
                <a:cs typeface="+mn-cs"/>
              </a:rPr>
              <a:t>If one sorts the water level measurements, it turns out that only for a total of ~4 years of the century of existence of the reservoir has it reached the exceptionally high level of March 1994. </a:t>
            </a:r>
          </a:p>
          <a:p>
            <a:r>
              <a:rPr lang="en-US" sz="1200" kern="1200" dirty="0" smtClean="0">
                <a:solidFill>
                  <a:schemeClr val="tx1"/>
                </a:solidFill>
                <a:effectLst/>
                <a:latin typeface="+mn-lt"/>
                <a:ea typeface="+mn-ea"/>
                <a:cs typeface="+mn-cs"/>
              </a:rPr>
              <a:t>The conditions of March 2014 are low, but much more typical; there are about 26 years recorded with water levels as low or even lower over the last 100 years.  </a:t>
            </a:r>
          </a:p>
          <a:p>
            <a:r>
              <a:rPr lang="en-US" sz="1200" kern="1200" dirty="0" smtClean="0">
                <a:solidFill>
                  <a:schemeClr val="tx1"/>
                </a:solidFill>
                <a:effectLst/>
                <a:latin typeface="+mn-lt"/>
                <a:ea typeface="+mn-ea"/>
                <a:cs typeface="+mn-cs"/>
              </a:rPr>
              <a:t>So no, the map comparison is not really fair. It contrasts the exceptionally high water level of 1994 with the present-day low water situation that has re-occurred for many years, most notably from 1951-1978.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Bureau of Reclamation, 2015. Data on Elephant Butte Reservoir downloaded from database maintained by El Paso Field Office of US Bureau of Reclamation, downloaded on April 25, 2015: </a:t>
            </a:r>
            <a:r>
              <a:rPr lang="en-US" sz="1200" i="1" u="sng" kern="1200" dirty="0" smtClean="0">
                <a:solidFill>
                  <a:schemeClr val="tx1"/>
                </a:solidFill>
                <a:effectLst/>
                <a:latin typeface="+mn-lt"/>
                <a:ea typeface="+mn-ea"/>
                <a:cs typeface="+mn-cs"/>
                <a:hlinkClick r:id="rId3"/>
              </a:rPr>
              <a:t>http://www.usbr.gov/uc/elpaso/water/rgreports/faces/Reservoirs.jsp</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AE5C95-85DE-0146-A6ED-FAA864F357CF}" type="slidenum">
              <a:rPr lang="en-US" smtClean="0"/>
              <a:t>32</a:t>
            </a:fld>
            <a:endParaRPr lang="en-US"/>
          </a:p>
        </p:txBody>
      </p:sp>
    </p:spTree>
    <p:extLst>
      <p:ext uri="{BB962C8B-B14F-4D97-AF65-F5344CB8AC3E}">
        <p14:creationId xmlns:p14="http://schemas.microsoft.com/office/powerpoint/2010/main" val="320143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Black line shows the reservoir capacity, the total volume of water the reservoir can potentially store before overtopping its dam.</a:t>
            </a:r>
          </a:p>
          <a:p>
            <a:r>
              <a:rPr lang="en-US" sz="1200" i="1" kern="1200" dirty="0" smtClean="0">
                <a:solidFill>
                  <a:schemeClr val="tx1"/>
                </a:solidFill>
                <a:effectLst/>
                <a:latin typeface="+mn-lt"/>
                <a:ea typeface="+mn-ea"/>
                <a:cs typeface="+mn-cs"/>
              </a:rPr>
              <a:t> Reservoir capacity has decreased by 25% over the existence period of the dam, with most of the infill occurring in the 25 years </a:t>
            </a:r>
            <a:r>
              <a:rPr lang="en-US" sz="1200" i="1" kern="1200" dirty="0" err="1" smtClean="0">
                <a:solidFill>
                  <a:schemeClr val="tx1"/>
                </a:solidFill>
                <a:effectLst/>
                <a:latin typeface="+mn-lt"/>
                <a:ea typeface="+mn-ea"/>
                <a:cs typeface="+mn-cs"/>
              </a:rPr>
              <a:t>upto</a:t>
            </a:r>
            <a:r>
              <a:rPr lang="en-US" sz="1200" i="1" kern="1200" dirty="0" smtClean="0">
                <a:solidFill>
                  <a:schemeClr val="tx1"/>
                </a:solidFill>
                <a:effectLst/>
                <a:latin typeface="+mn-lt"/>
                <a:ea typeface="+mn-ea"/>
                <a:cs typeface="+mn-cs"/>
              </a:rPr>
              <a:t> 1940.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Farmers downstream do not care about the reservoir area extent, they care about the volume of water they can use to irrigate their crops. Over the lifetime of the reservoir, sediment has filled in part of the reservoir. Over 100 years, Elephant Butte Reservoir has lost about 24% of its original 1916 capacity (Fig. 2). Most of this infill occurred in the 25 years </a:t>
            </a:r>
            <a:r>
              <a:rPr lang="en-US" sz="1200" kern="1200" dirty="0" err="1" smtClean="0">
                <a:solidFill>
                  <a:schemeClr val="tx1"/>
                </a:solidFill>
                <a:effectLst/>
                <a:latin typeface="+mn-lt"/>
                <a:ea typeface="+mn-ea"/>
                <a:cs typeface="+mn-cs"/>
              </a:rPr>
              <a:t>upto</a:t>
            </a:r>
            <a:r>
              <a:rPr lang="en-US" sz="1200" kern="1200" dirty="0" smtClean="0">
                <a:solidFill>
                  <a:schemeClr val="tx1"/>
                </a:solidFill>
                <a:effectLst/>
                <a:latin typeface="+mn-lt"/>
                <a:ea typeface="+mn-ea"/>
                <a:cs typeface="+mn-cs"/>
              </a:rPr>
              <a:t> 1940, and nowadays sedimentation only reduces the reservoir capacity by less than 1% per decade. But still, the slow infill of the reservoir with muddy desert sediments means that water levels of the past do not quite represent the same volume of irrigation water delivered. </a:t>
            </a:r>
          </a:p>
          <a:p>
            <a:endParaRPr lang="en-US" dirty="0"/>
          </a:p>
        </p:txBody>
      </p:sp>
      <p:sp>
        <p:nvSpPr>
          <p:cNvPr id="4" name="Slide Number Placeholder 3"/>
          <p:cNvSpPr>
            <a:spLocks noGrp="1"/>
          </p:cNvSpPr>
          <p:nvPr>
            <p:ph type="sldNum" sz="quarter" idx="10"/>
          </p:nvPr>
        </p:nvSpPr>
        <p:spPr/>
        <p:txBody>
          <a:bodyPr/>
          <a:lstStyle/>
          <a:p>
            <a:fld id="{74AE5C95-85DE-0146-A6ED-FAA864F357CF}" type="slidenum">
              <a:rPr lang="en-US" smtClean="0"/>
              <a:t>39</a:t>
            </a:fld>
            <a:endParaRPr lang="en-US"/>
          </a:p>
        </p:txBody>
      </p:sp>
    </p:spTree>
    <p:extLst>
      <p:ext uri="{BB962C8B-B14F-4D97-AF65-F5344CB8AC3E}">
        <p14:creationId xmlns:p14="http://schemas.microsoft.com/office/powerpoint/2010/main" val="1745943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Boulder 18 inches</a:t>
            </a:r>
          </a:p>
          <a:p>
            <a:endParaRPr lang="en-US" dirty="0" smtClean="0"/>
          </a:p>
          <a:p>
            <a:r>
              <a:rPr lang="en-US" dirty="0" smtClean="0"/>
              <a:t>CO springs 16.5 inches, 37 inches snow.</a:t>
            </a:r>
            <a:endParaRPr lang="en-US" dirty="0"/>
          </a:p>
        </p:txBody>
      </p:sp>
      <p:sp>
        <p:nvSpPr>
          <p:cNvPr id="4" name="Slide Number Placeholder 3"/>
          <p:cNvSpPr>
            <a:spLocks noGrp="1"/>
          </p:cNvSpPr>
          <p:nvPr>
            <p:ph type="sldNum" sz="quarter" idx="10"/>
          </p:nvPr>
        </p:nvSpPr>
        <p:spPr/>
        <p:txBody>
          <a:bodyPr/>
          <a:lstStyle/>
          <a:p>
            <a:fld id="{74AE5C95-85DE-0146-A6ED-FAA864F357CF}" type="slidenum">
              <a:rPr lang="en-US" smtClean="0"/>
              <a:t>5</a:t>
            </a:fld>
            <a:endParaRPr lang="en-US"/>
          </a:p>
        </p:txBody>
      </p:sp>
    </p:spTree>
    <p:extLst>
      <p:ext uri="{BB962C8B-B14F-4D97-AF65-F5344CB8AC3E}">
        <p14:creationId xmlns:p14="http://schemas.microsoft.com/office/powerpoint/2010/main" val="204049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E5C95-85DE-0146-A6ED-FAA864F357CF}" type="slidenum">
              <a:rPr lang="en-US" smtClean="0"/>
              <a:t>7</a:t>
            </a:fld>
            <a:endParaRPr lang="en-US"/>
          </a:p>
        </p:txBody>
      </p:sp>
    </p:spTree>
    <p:extLst>
      <p:ext uri="{BB962C8B-B14F-4D97-AF65-F5344CB8AC3E}">
        <p14:creationId xmlns:p14="http://schemas.microsoft.com/office/powerpoint/2010/main" val="43115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 point; system gets a lot of</a:t>
            </a:r>
            <a:r>
              <a:rPr lang="en-US" baseline="0" dirty="0" smtClean="0"/>
              <a:t> snow melt, some of the superimposed peaks in the spring time were  rainfall as well.</a:t>
            </a:r>
          </a:p>
          <a:p>
            <a:r>
              <a:rPr lang="en-US" baseline="0" dirty="0" smtClean="0"/>
              <a:t>Note that the scale is a log scale….</a:t>
            </a:r>
            <a:endParaRPr lang="en-US" dirty="0"/>
          </a:p>
        </p:txBody>
      </p:sp>
      <p:sp>
        <p:nvSpPr>
          <p:cNvPr id="4" name="Slide Number Placeholder 3"/>
          <p:cNvSpPr>
            <a:spLocks noGrp="1"/>
          </p:cNvSpPr>
          <p:nvPr>
            <p:ph type="sldNum" sz="quarter" idx="10"/>
          </p:nvPr>
        </p:nvSpPr>
        <p:spPr/>
        <p:txBody>
          <a:bodyPr/>
          <a:lstStyle/>
          <a:p>
            <a:fld id="{74AE5C95-85DE-0146-A6ED-FAA864F357CF}" type="slidenum">
              <a:rPr lang="en-US" smtClean="0"/>
              <a:t>9</a:t>
            </a:fld>
            <a:endParaRPr lang="en-US"/>
          </a:p>
        </p:txBody>
      </p:sp>
    </p:spTree>
    <p:extLst>
      <p:ext uri="{BB962C8B-B14F-4D97-AF65-F5344CB8AC3E}">
        <p14:creationId xmlns:p14="http://schemas.microsoft.com/office/powerpoint/2010/main" val="3264631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 point:</a:t>
            </a:r>
          </a:p>
          <a:p>
            <a:r>
              <a:rPr lang="en-US" dirty="0" smtClean="0"/>
              <a:t>This</a:t>
            </a:r>
            <a:r>
              <a:rPr lang="en-US" baseline="0" dirty="0" smtClean="0"/>
              <a:t> stream is dry parts of the year, and there is only significant water during periods of rain in tis contributing </a:t>
            </a:r>
            <a:r>
              <a:rPr lang="en-US" baseline="0" dirty="0" err="1" smtClean="0"/>
              <a:t>catchement</a:t>
            </a:r>
            <a:r>
              <a:rPr lang="en-US" baseline="0" dirty="0" smtClean="0"/>
              <a:t>. This type of stream is common in the Arid US West is called an ephemeral stream. </a:t>
            </a:r>
            <a:endParaRPr lang="en-US" dirty="0"/>
          </a:p>
        </p:txBody>
      </p:sp>
      <p:sp>
        <p:nvSpPr>
          <p:cNvPr id="4" name="Slide Number Placeholder 3"/>
          <p:cNvSpPr>
            <a:spLocks noGrp="1"/>
          </p:cNvSpPr>
          <p:nvPr>
            <p:ph type="sldNum" sz="quarter" idx="10"/>
          </p:nvPr>
        </p:nvSpPr>
        <p:spPr/>
        <p:txBody>
          <a:bodyPr/>
          <a:lstStyle/>
          <a:p>
            <a:fld id="{74AE5C95-85DE-0146-A6ED-FAA864F357CF}" type="slidenum">
              <a:rPr lang="en-US" smtClean="0"/>
              <a:t>11</a:t>
            </a:fld>
            <a:endParaRPr lang="en-US"/>
          </a:p>
        </p:txBody>
      </p:sp>
    </p:spTree>
    <p:extLst>
      <p:ext uri="{BB962C8B-B14F-4D97-AF65-F5344CB8AC3E}">
        <p14:creationId xmlns:p14="http://schemas.microsoft.com/office/powerpoint/2010/main" val="3957047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of the Arid Regions of the United States, showing Drainage district.</a:t>
            </a:r>
          </a:p>
          <a:p>
            <a:r>
              <a:rPr lang="en-US" dirty="0" smtClean="0"/>
              <a:t>John</a:t>
            </a:r>
            <a:r>
              <a:rPr lang="en-US" baseline="0" dirty="0" smtClean="0"/>
              <a:t> Wesley Powell advocated for small scale irrigation, and state borders based on watershed boundaries. </a:t>
            </a:r>
          </a:p>
          <a:p>
            <a:endParaRPr lang="en-US" baseline="0" dirty="0" smtClean="0"/>
          </a:p>
          <a:p>
            <a:r>
              <a:rPr lang="en-US" baseline="0" dirty="0" smtClean="0"/>
              <a:t>Presumably rail road companies interest lobbied for large-scale settlement instead </a:t>
            </a:r>
            <a:endParaRPr lang="en-US" dirty="0"/>
          </a:p>
        </p:txBody>
      </p:sp>
      <p:sp>
        <p:nvSpPr>
          <p:cNvPr id="4" name="Slide Number Placeholder 3"/>
          <p:cNvSpPr>
            <a:spLocks noGrp="1"/>
          </p:cNvSpPr>
          <p:nvPr>
            <p:ph type="sldNum" sz="quarter" idx="10"/>
          </p:nvPr>
        </p:nvSpPr>
        <p:spPr/>
        <p:txBody>
          <a:bodyPr/>
          <a:lstStyle/>
          <a:p>
            <a:fld id="{74AE5C95-85DE-0146-A6ED-FAA864F357CF}" type="slidenum">
              <a:rPr lang="en-US" smtClean="0"/>
              <a:t>15</a:t>
            </a:fld>
            <a:endParaRPr lang="en-US"/>
          </a:p>
        </p:txBody>
      </p:sp>
    </p:spTree>
    <p:extLst>
      <p:ext uri="{BB962C8B-B14F-4D97-AF65-F5344CB8AC3E}">
        <p14:creationId xmlns:p14="http://schemas.microsoft.com/office/powerpoint/2010/main" val="4234324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to scarcity in water</a:t>
            </a:r>
            <a:r>
              <a:rPr lang="en-US" baseline="0" dirty="0" smtClean="0"/>
              <a:t> resources: building dams.</a:t>
            </a:r>
            <a:endParaRPr lang="en-US" dirty="0"/>
          </a:p>
        </p:txBody>
      </p:sp>
      <p:sp>
        <p:nvSpPr>
          <p:cNvPr id="4" name="Slide Number Placeholder 3"/>
          <p:cNvSpPr>
            <a:spLocks noGrp="1"/>
          </p:cNvSpPr>
          <p:nvPr>
            <p:ph type="sldNum" sz="quarter" idx="10"/>
          </p:nvPr>
        </p:nvSpPr>
        <p:spPr/>
        <p:txBody>
          <a:bodyPr/>
          <a:lstStyle/>
          <a:p>
            <a:fld id="{74AE5C95-85DE-0146-A6ED-FAA864F357CF}" type="slidenum">
              <a:rPr lang="en-US" smtClean="0"/>
              <a:t>16</a:t>
            </a:fld>
            <a:endParaRPr lang="en-US"/>
          </a:p>
        </p:txBody>
      </p:sp>
    </p:spTree>
    <p:extLst>
      <p:ext uri="{BB962C8B-B14F-4D97-AF65-F5344CB8AC3E}">
        <p14:creationId xmlns:p14="http://schemas.microsoft.com/office/powerpoint/2010/main" val="1382475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Cochiti Lake has maintained a permanent recreation pool of approximately 62,000,000 m3 (50,000 </a:t>
            </a:r>
            <a:r>
              <a:rPr lang="en-US" dirty="0" err="1" smtClean="0"/>
              <a:t>acre·ft</a:t>
            </a:r>
            <a:r>
              <a:rPr lang="en-US" dirty="0" smtClean="0"/>
              <a:t>) since the dam was completed. </a:t>
            </a:r>
          </a:p>
          <a:p>
            <a:r>
              <a:rPr lang="en-US" dirty="0" smtClean="0"/>
              <a:t>The permanent pool, which includes an intermittent pond in the arm of the Santa Fe River, provides sediment control benefits, trapping about 1,200,000 m3 (970 </a:t>
            </a:r>
            <a:r>
              <a:rPr lang="en-US" dirty="0" err="1" smtClean="0"/>
              <a:t>acre·ft</a:t>
            </a:r>
            <a:r>
              <a:rPr lang="en-US" dirty="0" smtClean="0"/>
              <a:t>) of sediment per year</a:t>
            </a:r>
            <a:endParaRPr lang="en-US" dirty="0"/>
          </a:p>
        </p:txBody>
      </p:sp>
      <p:sp>
        <p:nvSpPr>
          <p:cNvPr id="4" name="Slide Number Placeholder 3"/>
          <p:cNvSpPr>
            <a:spLocks noGrp="1"/>
          </p:cNvSpPr>
          <p:nvPr>
            <p:ph type="sldNum" sz="quarter" idx="10"/>
          </p:nvPr>
        </p:nvSpPr>
        <p:spPr/>
        <p:txBody>
          <a:bodyPr/>
          <a:lstStyle/>
          <a:p>
            <a:fld id="{74AE5C95-85DE-0146-A6ED-FAA864F357CF}" type="slidenum">
              <a:rPr lang="en-US" smtClean="0"/>
              <a:t>22</a:t>
            </a:fld>
            <a:endParaRPr lang="en-US"/>
          </a:p>
        </p:txBody>
      </p:sp>
    </p:spTree>
    <p:extLst>
      <p:ext uri="{BB962C8B-B14F-4D97-AF65-F5344CB8AC3E}">
        <p14:creationId xmlns:p14="http://schemas.microsoft.com/office/powerpoint/2010/main" val="375708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high did the flood waters</a:t>
            </a:r>
            <a:r>
              <a:rPr lang="en-US" baseline="0" dirty="0" smtClean="0"/>
              <a:t> reach? 5.5 m!</a:t>
            </a:r>
            <a:endParaRPr lang="en-US" dirty="0"/>
          </a:p>
        </p:txBody>
      </p:sp>
      <p:sp>
        <p:nvSpPr>
          <p:cNvPr id="4" name="Slide Number Placeholder 3"/>
          <p:cNvSpPr>
            <a:spLocks noGrp="1"/>
          </p:cNvSpPr>
          <p:nvPr>
            <p:ph type="sldNum" sz="quarter" idx="10"/>
          </p:nvPr>
        </p:nvSpPr>
        <p:spPr/>
        <p:txBody>
          <a:bodyPr/>
          <a:lstStyle/>
          <a:p>
            <a:fld id="{74AE5C95-85DE-0146-A6ED-FAA864F357CF}" type="slidenum">
              <a:rPr lang="en-US" smtClean="0"/>
              <a:t>25</a:t>
            </a:fld>
            <a:endParaRPr lang="en-US"/>
          </a:p>
        </p:txBody>
      </p:sp>
    </p:spTree>
    <p:extLst>
      <p:ext uri="{BB962C8B-B14F-4D97-AF65-F5344CB8AC3E}">
        <p14:creationId xmlns:p14="http://schemas.microsoft.com/office/powerpoint/2010/main" val="3822575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137B99-FA1B-8442-A531-8600E1F1E48B}" type="datetimeFigureOut">
              <a:rPr lang="en-US" smtClean="0"/>
              <a:t>8/12/15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1270F-3142-1F4A-9840-2B74D9D3F2F8}" type="slidenum">
              <a:rPr lang="en-US" smtClean="0"/>
              <a:t>‹#›</a:t>
            </a:fld>
            <a:endParaRPr lang="en-US"/>
          </a:p>
        </p:txBody>
      </p:sp>
    </p:spTree>
    <p:extLst>
      <p:ext uri="{BB962C8B-B14F-4D97-AF65-F5344CB8AC3E}">
        <p14:creationId xmlns:p14="http://schemas.microsoft.com/office/powerpoint/2010/main" val="2301816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137B99-FA1B-8442-A531-8600E1F1E48B}" type="datetimeFigureOut">
              <a:rPr lang="en-US" smtClean="0"/>
              <a:t>8/12/15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1270F-3142-1F4A-9840-2B74D9D3F2F8}" type="slidenum">
              <a:rPr lang="en-US" smtClean="0"/>
              <a:t>‹#›</a:t>
            </a:fld>
            <a:endParaRPr lang="en-US"/>
          </a:p>
        </p:txBody>
      </p:sp>
    </p:spTree>
    <p:extLst>
      <p:ext uri="{BB962C8B-B14F-4D97-AF65-F5344CB8AC3E}">
        <p14:creationId xmlns:p14="http://schemas.microsoft.com/office/powerpoint/2010/main" val="800226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137B99-FA1B-8442-A531-8600E1F1E48B}" type="datetimeFigureOut">
              <a:rPr lang="en-US" smtClean="0"/>
              <a:t>8/12/15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1270F-3142-1F4A-9840-2B74D9D3F2F8}" type="slidenum">
              <a:rPr lang="en-US" smtClean="0"/>
              <a:t>‹#›</a:t>
            </a:fld>
            <a:endParaRPr lang="en-US"/>
          </a:p>
        </p:txBody>
      </p:sp>
    </p:spTree>
    <p:extLst>
      <p:ext uri="{BB962C8B-B14F-4D97-AF65-F5344CB8AC3E}">
        <p14:creationId xmlns:p14="http://schemas.microsoft.com/office/powerpoint/2010/main" val="28448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137B99-FA1B-8442-A531-8600E1F1E48B}" type="datetimeFigureOut">
              <a:rPr lang="en-US" smtClean="0"/>
              <a:t>8/12/15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1270F-3142-1F4A-9840-2B74D9D3F2F8}" type="slidenum">
              <a:rPr lang="en-US" smtClean="0"/>
              <a:t>‹#›</a:t>
            </a:fld>
            <a:endParaRPr lang="en-US"/>
          </a:p>
        </p:txBody>
      </p:sp>
    </p:spTree>
    <p:extLst>
      <p:ext uri="{BB962C8B-B14F-4D97-AF65-F5344CB8AC3E}">
        <p14:creationId xmlns:p14="http://schemas.microsoft.com/office/powerpoint/2010/main" val="1608986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137B99-FA1B-8442-A531-8600E1F1E48B}" type="datetimeFigureOut">
              <a:rPr lang="en-US" smtClean="0"/>
              <a:t>8/12/15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1270F-3142-1F4A-9840-2B74D9D3F2F8}" type="slidenum">
              <a:rPr lang="en-US" smtClean="0"/>
              <a:t>‹#›</a:t>
            </a:fld>
            <a:endParaRPr lang="en-US"/>
          </a:p>
        </p:txBody>
      </p:sp>
    </p:spTree>
    <p:extLst>
      <p:ext uri="{BB962C8B-B14F-4D97-AF65-F5344CB8AC3E}">
        <p14:creationId xmlns:p14="http://schemas.microsoft.com/office/powerpoint/2010/main" val="3967980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137B99-FA1B-8442-A531-8600E1F1E48B}" type="datetimeFigureOut">
              <a:rPr lang="en-US" smtClean="0"/>
              <a:t>8/12/15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1270F-3142-1F4A-9840-2B74D9D3F2F8}" type="slidenum">
              <a:rPr lang="en-US" smtClean="0"/>
              <a:t>‹#›</a:t>
            </a:fld>
            <a:endParaRPr lang="en-US"/>
          </a:p>
        </p:txBody>
      </p:sp>
    </p:spTree>
    <p:extLst>
      <p:ext uri="{BB962C8B-B14F-4D97-AF65-F5344CB8AC3E}">
        <p14:creationId xmlns:p14="http://schemas.microsoft.com/office/powerpoint/2010/main" val="4049271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137B99-FA1B-8442-A531-8600E1F1E48B}" type="datetimeFigureOut">
              <a:rPr lang="en-US" smtClean="0"/>
              <a:t>8/12/15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1270F-3142-1F4A-9840-2B74D9D3F2F8}" type="slidenum">
              <a:rPr lang="en-US" smtClean="0"/>
              <a:t>‹#›</a:t>
            </a:fld>
            <a:endParaRPr lang="en-US"/>
          </a:p>
        </p:txBody>
      </p:sp>
    </p:spTree>
    <p:extLst>
      <p:ext uri="{BB962C8B-B14F-4D97-AF65-F5344CB8AC3E}">
        <p14:creationId xmlns:p14="http://schemas.microsoft.com/office/powerpoint/2010/main" val="2410687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137B99-FA1B-8442-A531-8600E1F1E48B}" type="datetimeFigureOut">
              <a:rPr lang="en-US" smtClean="0"/>
              <a:t>8/12/15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41270F-3142-1F4A-9840-2B74D9D3F2F8}" type="slidenum">
              <a:rPr lang="en-US" smtClean="0"/>
              <a:t>‹#›</a:t>
            </a:fld>
            <a:endParaRPr lang="en-US"/>
          </a:p>
        </p:txBody>
      </p:sp>
    </p:spTree>
    <p:extLst>
      <p:ext uri="{BB962C8B-B14F-4D97-AF65-F5344CB8AC3E}">
        <p14:creationId xmlns:p14="http://schemas.microsoft.com/office/powerpoint/2010/main" val="3213533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137B99-FA1B-8442-A531-8600E1F1E48B}" type="datetimeFigureOut">
              <a:rPr lang="en-US" smtClean="0"/>
              <a:t>8/12/15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41270F-3142-1F4A-9840-2B74D9D3F2F8}" type="slidenum">
              <a:rPr lang="en-US" smtClean="0"/>
              <a:t>‹#›</a:t>
            </a:fld>
            <a:endParaRPr lang="en-US"/>
          </a:p>
        </p:txBody>
      </p:sp>
    </p:spTree>
    <p:extLst>
      <p:ext uri="{BB962C8B-B14F-4D97-AF65-F5344CB8AC3E}">
        <p14:creationId xmlns:p14="http://schemas.microsoft.com/office/powerpoint/2010/main" val="982244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137B99-FA1B-8442-A531-8600E1F1E48B}" type="datetimeFigureOut">
              <a:rPr lang="en-US" smtClean="0"/>
              <a:t>8/12/15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1270F-3142-1F4A-9840-2B74D9D3F2F8}" type="slidenum">
              <a:rPr lang="en-US" smtClean="0"/>
              <a:t>‹#›</a:t>
            </a:fld>
            <a:endParaRPr lang="en-US"/>
          </a:p>
        </p:txBody>
      </p:sp>
    </p:spTree>
    <p:extLst>
      <p:ext uri="{BB962C8B-B14F-4D97-AF65-F5344CB8AC3E}">
        <p14:creationId xmlns:p14="http://schemas.microsoft.com/office/powerpoint/2010/main" val="26194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137B99-FA1B-8442-A531-8600E1F1E48B}" type="datetimeFigureOut">
              <a:rPr lang="en-US" smtClean="0"/>
              <a:t>8/12/15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1270F-3142-1F4A-9840-2B74D9D3F2F8}" type="slidenum">
              <a:rPr lang="en-US" smtClean="0"/>
              <a:t>‹#›</a:t>
            </a:fld>
            <a:endParaRPr lang="en-US"/>
          </a:p>
        </p:txBody>
      </p:sp>
    </p:spTree>
    <p:extLst>
      <p:ext uri="{BB962C8B-B14F-4D97-AF65-F5344CB8AC3E}">
        <p14:creationId xmlns:p14="http://schemas.microsoft.com/office/powerpoint/2010/main" val="4045315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37B99-FA1B-8442-A531-8600E1F1E48B}" type="datetimeFigureOut">
              <a:rPr lang="en-US" smtClean="0"/>
              <a:t>8/12/15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1270F-3142-1F4A-9840-2B74D9D3F2F8}" type="slidenum">
              <a:rPr lang="en-US" smtClean="0"/>
              <a:t>‹#›</a:t>
            </a:fld>
            <a:endParaRPr lang="en-US"/>
          </a:p>
        </p:txBody>
      </p:sp>
    </p:spTree>
    <p:extLst>
      <p:ext uri="{BB962C8B-B14F-4D97-AF65-F5344CB8AC3E}">
        <p14:creationId xmlns:p14="http://schemas.microsoft.com/office/powerpoint/2010/main" val="4098831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5.png"/><Relationship Id="rId1" Type="http://schemas.microsoft.com/office/2007/relationships/media" Target="../media/media1.avi"/><Relationship Id="rId2" Type="http://schemas.openxmlformats.org/officeDocument/2006/relationships/video" Target="../media/media1.avi"/></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1.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aterdata.usgs.gov/co/nwis/rt" TargetMode="Externa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65225"/>
            <a:ext cx="7772400" cy="1470025"/>
          </a:xfrm>
        </p:spPr>
        <p:txBody>
          <a:bodyPr/>
          <a:lstStyle/>
          <a:p>
            <a:r>
              <a:rPr lang="en-US" dirty="0" smtClean="0"/>
              <a:t>The Power of Water: </a:t>
            </a:r>
            <a:br>
              <a:rPr lang="en-US" dirty="0" smtClean="0"/>
            </a:br>
            <a:r>
              <a:rPr lang="en-US" dirty="0" smtClean="0"/>
              <a:t>Rivers in the Arid Western US</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Teacher Workshop</a:t>
            </a:r>
          </a:p>
          <a:p>
            <a:r>
              <a:rPr lang="en-US" dirty="0" smtClean="0"/>
              <a:t>August 2015</a:t>
            </a:r>
          </a:p>
          <a:p>
            <a:endParaRPr lang="en-US" dirty="0"/>
          </a:p>
          <a:p>
            <a:r>
              <a:rPr lang="en-US" dirty="0" smtClean="0"/>
              <a:t>Irina Overeem</a:t>
            </a:r>
            <a:endParaRPr lang="en-US" dirty="0"/>
          </a:p>
        </p:txBody>
      </p:sp>
    </p:spTree>
    <p:extLst>
      <p:ext uri="{BB962C8B-B14F-4D97-AF65-F5344CB8AC3E}">
        <p14:creationId xmlns:p14="http://schemas.microsoft.com/office/powerpoint/2010/main" val="9504399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998"/>
            <a:ext cx="8229600" cy="1143000"/>
          </a:xfrm>
        </p:spPr>
        <p:txBody>
          <a:bodyPr>
            <a:normAutofit fontScale="90000"/>
          </a:bodyPr>
          <a:lstStyle/>
          <a:p>
            <a:r>
              <a:rPr lang="en-US" dirty="0" smtClean="0"/>
              <a:t>Snow melt Impacted Stream:</a:t>
            </a:r>
            <a:br>
              <a:rPr lang="en-US" dirty="0" smtClean="0"/>
            </a:br>
            <a:r>
              <a:rPr lang="en-US" dirty="0" smtClean="0"/>
              <a:t>Example Boulder creek</a:t>
            </a:r>
            <a:endParaRPr lang="en-US" dirty="0"/>
          </a:p>
        </p:txBody>
      </p:sp>
      <p:pic>
        <p:nvPicPr>
          <p:cNvPr id="4" name="Picture 3" descr="Bouldercreek_snowme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1566695"/>
            <a:ext cx="6181116" cy="3631665"/>
          </a:xfrm>
          <a:prstGeom prst="rect">
            <a:avLst/>
          </a:prstGeom>
        </p:spPr>
      </p:pic>
      <p:sp>
        <p:nvSpPr>
          <p:cNvPr id="5" name="TextBox 4"/>
          <p:cNvSpPr txBox="1"/>
          <p:nvPr/>
        </p:nvSpPr>
        <p:spPr>
          <a:xfrm>
            <a:off x="1270000" y="5414260"/>
            <a:ext cx="5168900" cy="369332"/>
          </a:xfrm>
          <a:prstGeom prst="rect">
            <a:avLst/>
          </a:prstGeom>
          <a:noFill/>
        </p:spPr>
        <p:txBody>
          <a:bodyPr wrap="square" rtlCol="0">
            <a:spAutoFit/>
          </a:bodyPr>
          <a:lstStyle/>
          <a:p>
            <a:r>
              <a:rPr lang="en-US" dirty="0" smtClean="0"/>
              <a:t>Boulder Creek, snow melt episode in March 2014</a:t>
            </a:r>
            <a:endParaRPr lang="en-US" dirty="0"/>
          </a:p>
        </p:txBody>
      </p:sp>
    </p:spTree>
    <p:extLst>
      <p:ext uri="{BB962C8B-B14F-4D97-AF65-F5344CB8AC3E}">
        <p14:creationId xmlns:p14="http://schemas.microsoft.com/office/powerpoint/2010/main" val="22114965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Student Activity on </a:t>
            </a:r>
            <a:r>
              <a:rPr lang="en-US" dirty="0" err="1" smtClean="0"/>
              <a:t>Streamflow</a:t>
            </a:r>
            <a:r>
              <a:rPr lang="en-US" dirty="0" smtClean="0"/>
              <a:t> </a:t>
            </a:r>
            <a:br>
              <a:rPr lang="en-US" dirty="0" smtClean="0"/>
            </a:br>
            <a:r>
              <a:rPr lang="en-US" dirty="0" smtClean="0"/>
              <a:t>in </a:t>
            </a:r>
            <a:r>
              <a:rPr lang="en-US" dirty="0" err="1" smtClean="0"/>
              <a:t>Dryland</a:t>
            </a:r>
            <a:r>
              <a:rPr lang="en-US" dirty="0" smtClean="0"/>
              <a:t> River System</a:t>
            </a:r>
            <a:endParaRPr lang="en-US" dirty="0"/>
          </a:p>
        </p:txBody>
      </p:sp>
      <p:pic>
        <p:nvPicPr>
          <p:cNvPr id="4" name="Picture 3" descr="RioPuerco_Jan2014-Jul2015Ju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35" y="1688605"/>
            <a:ext cx="6600569" cy="4893526"/>
          </a:xfrm>
          <a:prstGeom prst="rect">
            <a:avLst/>
          </a:prstGeom>
        </p:spPr>
      </p:pic>
    </p:spTree>
    <p:extLst>
      <p:ext uri="{BB962C8B-B14F-4D97-AF65-F5344CB8AC3E}">
        <p14:creationId xmlns:p14="http://schemas.microsoft.com/office/powerpoint/2010/main" val="17892876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Rio Grande River</a:t>
            </a:r>
            <a:endParaRPr lang="en-US" dirty="0"/>
          </a:p>
        </p:txBody>
      </p:sp>
      <p:sp>
        <p:nvSpPr>
          <p:cNvPr id="3" name="Content Placeholder 2"/>
          <p:cNvSpPr>
            <a:spLocks noGrp="1"/>
          </p:cNvSpPr>
          <p:nvPr>
            <p:ph idx="1"/>
          </p:nvPr>
        </p:nvSpPr>
        <p:spPr/>
        <p:txBody>
          <a:bodyPr/>
          <a:lstStyle/>
          <a:p>
            <a:r>
              <a:rPr lang="en-US" dirty="0" smtClean="0"/>
              <a:t>One of 10 major world rivers ‘under threat’ (WWF).</a:t>
            </a:r>
            <a:endParaRPr lang="en-US" dirty="0"/>
          </a:p>
        </p:txBody>
      </p:sp>
      <p:pic>
        <p:nvPicPr>
          <p:cNvPr id="4" name="Picture 3" descr="IMGP15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17" y="2978150"/>
            <a:ext cx="3585634" cy="2689225"/>
          </a:xfrm>
          <a:prstGeom prst="rect">
            <a:avLst/>
          </a:prstGeom>
        </p:spPr>
      </p:pic>
      <p:sp>
        <p:nvSpPr>
          <p:cNvPr id="5" name="TextBox 4"/>
          <p:cNvSpPr txBox="1"/>
          <p:nvPr/>
        </p:nvSpPr>
        <p:spPr>
          <a:xfrm>
            <a:off x="226483" y="5751513"/>
            <a:ext cx="3513668" cy="738664"/>
          </a:xfrm>
          <a:prstGeom prst="rect">
            <a:avLst/>
          </a:prstGeom>
          <a:noFill/>
        </p:spPr>
        <p:txBody>
          <a:bodyPr wrap="square" rtlCol="0">
            <a:spAutoFit/>
          </a:bodyPr>
          <a:lstStyle/>
          <a:p>
            <a:r>
              <a:rPr lang="en-US" sz="1400" dirty="0" smtClean="0"/>
              <a:t>Bosque del Apache wetlands along </a:t>
            </a:r>
          </a:p>
          <a:p>
            <a:r>
              <a:rPr lang="en-US" sz="1400" dirty="0" smtClean="0"/>
              <a:t>the </a:t>
            </a:r>
            <a:r>
              <a:rPr lang="en-US" sz="1400" dirty="0"/>
              <a:t>R</a:t>
            </a:r>
            <a:r>
              <a:rPr lang="en-US" sz="1400" dirty="0" smtClean="0"/>
              <a:t>io Grande</a:t>
            </a:r>
          </a:p>
          <a:p>
            <a:r>
              <a:rPr lang="en-US" sz="1400" dirty="0" smtClean="0"/>
              <a:t>Photo: Irina Overeem</a:t>
            </a:r>
            <a:endParaRPr lang="en-US" sz="1400" dirty="0"/>
          </a:p>
        </p:txBody>
      </p:sp>
      <p:pic>
        <p:nvPicPr>
          <p:cNvPr id="6" name="Picture 5" descr="RioPuercoapril2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95250" y="45134"/>
            <a:ext cx="2432126" cy="646331"/>
          </a:xfrm>
          <a:prstGeom prst="rect">
            <a:avLst/>
          </a:prstGeom>
          <a:noFill/>
        </p:spPr>
        <p:txBody>
          <a:bodyPr wrap="none" rtlCol="0">
            <a:spAutoFit/>
          </a:bodyPr>
          <a:lstStyle/>
          <a:p>
            <a:r>
              <a:rPr lang="en-US" dirty="0" smtClean="0"/>
              <a:t>Rio Puerco in April 2014</a:t>
            </a:r>
          </a:p>
          <a:p>
            <a:r>
              <a:rPr lang="en-US" dirty="0" smtClean="0"/>
              <a:t>Photo: Irina Overeem </a:t>
            </a:r>
            <a:endParaRPr lang="en-US" dirty="0"/>
          </a:p>
        </p:txBody>
      </p:sp>
    </p:spTree>
    <p:extLst>
      <p:ext uri="{BB962C8B-B14F-4D97-AF65-F5344CB8AC3E}">
        <p14:creationId xmlns:p14="http://schemas.microsoft.com/office/powerpoint/2010/main" val="400171606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harrisonfindsthesiltlin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083739" y="45134"/>
            <a:ext cx="3291624" cy="1477328"/>
          </a:xfrm>
          <a:prstGeom prst="rect">
            <a:avLst/>
          </a:prstGeom>
          <a:noFill/>
        </p:spPr>
        <p:txBody>
          <a:bodyPr wrap="square" rtlCol="0">
            <a:spAutoFit/>
          </a:bodyPr>
          <a:lstStyle/>
          <a:p>
            <a:r>
              <a:rPr lang="en-US" dirty="0" smtClean="0"/>
              <a:t>Evidence for high discharge shown as a ’silt line’ in Rio Puerco remaining evidence  in April 2014</a:t>
            </a:r>
          </a:p>
          <a:p>
            <a:r>
              <a:rPr lang="en-US" dirty="0" smtClean="0"/>
              <a:t>Photo: Irina Overeem </a:t>
            </a:r>
            <a:endParaRPr lang="en-US" dirty="0"/>
          </a:p>
        </p:txBody>
      </p:sp>
    </p:spTree>
    <p:extLst>
      <p:ext uri="{BB962C8B-B14F-4D97-AF65-F5344CB8AC3E}">
        <p14:creationId xmlns:p14="http://schemas.microsoft.com/office/powerpoint/2010/main" val="28016115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42518"/>
            <a:ext cx="8225860" cy="6168460"/>
          </a:xfrm>
          <a:prstGeom prst="rect">
            <a:avLst/>
          </a:prstGeom>
        </p:spPr>
      </p:pic>
      <p:sp>
        <p:nvSpPr>
          <p:cNvPr id="6" name="TextBox 5"/>
          <p:cNvSpPr txBox="1"/>
          <p:nvPr/>
        </p:nvSpPr>
        <p:spPr>
          <a:xfrm>
            <a:off x="1676400" y="73186"/>
            <a:ext cx="5562600" cy="369332"/>
          </a:xfrm>
          <a:prstGeom prst="rect">
            <a:avLst/>
          </a:prstGeom>
          <a:noFill/>
        </p:spPr>
        <p:txBody>
          <a:bodyPr wrap="square" rtlCol="0">
            <a:spAutoFit/>
          </a:bodyPr>
          <a:lstStyle/>
          <a:p>
            <a:r>
              <a:rPr lang="en-US" dirty="0" smtClean="0"/>
              <a:t>High-water line at AT&amp;SF RR bridge near Hwy 6 crossing</a:t>
            </a:r>
            <a:endParaRPr lang="en-US" dirty="0"/>
          </a:p>
        </p:txBody>
      </p:sp>
      <p:cxnSp>
        <p:nvCxnSpPr>
          <p:cNvPr id="8" name="Straight Arrow Connector 7"/>
          <p:cNvCxnSpPr/>
          <p:nvPr/>
        </p:nvCxnSpPr>
        <p:spPr>
          <a:xfrm flipH="1">
            <a:off x="4927362" y="2438400"/>
            <a:ext cx="381000"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41350" y="5798234"/>
            <a:ext cx="2500993" cy="646331"/>
          </a:xfrm>
          <a:prstGeom prst="rect">
            <a:avLst/>
          </a:prstGeom>
          <a:noFill/>
        </p:spPr>
        <p:txBody>
          <a:bodyPr wrap="none" rtlCol="0">
            <a:spAutoFit/>
          </a:bodyPr>
          <a:lstStyle/>
          <a:p>
            <a:r>
              <a:rPr lang="en-US" dirty="0" smtClean="0"/>
              <a:t>Rio Puerco in April 2014</a:t>
            </a:r>
          </a:p>
          <a:p>
            <a:r>
              <a:rPr lang="en-US" dirty="0" smtClean="0"/>
              <a:t>Photo: Ellie Griffin, USGS</a:t>
            </a:r>
            <a:endParaRPr lang="en-US" dirty="0"/>
          </a:p>
        </p:txBody>
      </p:sp>
    </p:spTree>
    <p:extLst>
      <p:ext uri="{BB962C8B-B14F-4D97-AF65-F5344CB8AC3E}">
        <p14:creationId xmlns:p14="http://schemas.microsoft.com/office/powerpoint/2010/main" val="277930486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Wesley Powell Map (1890) </a:t>
            </a:r>
            <a:endParaRPr lang="en-US" dirty="0"/>
          </a:p>
        </p:txBody>
      </p:sp>
      <p:pic>
        <p:nvPicPr>
          <p:cNvPr id="4" name="Content Placeholder 3" descr="powellmap.pdf"/>
          <p:cNvPicPr>
            <a:picLocks noGrp="1" noChangeAspect="1"/>
          </p:cNvPicPr>
          <p:nvPr>
            <p:ph idx="1"/>
          </p:nvPr>
        </p:nvPicPr>
        <p:blipFill>
          <a:blip r:embed="rId3">
            <a:extLst>
              <a:ext uri="{28A0092B-C50C-407E-A947-70E740481C1C}">
                <a14:useLocalDpi xmlns:a14="http://schemas.microsoft.com/office/drawing/2010/main" val="0"/>
              </a:ext>
            </a:extLst>
          </a:blip>
          <a:srcRect t="28721" b="28721"/>
          <a:stretch>
            <a:fillRect/>
          </a:stretch>
        </p:blipFill>
        <p:spPr>
          <a:xfrm>
            <a:off x="72053" y="1388384"/>
            <a:ext cx="9005753" cy="4952817"/>
          </a:xfrm>
        </p:spPr>
      </p:pic>
    </p:spTree>
    <p:extLst>
      <p:ext uri="{BB962C8B-B14F-4D97-AF65-F5344CB8AC3E}">
        <p14:creationId xmlns:p14="http://schemas.microsoft.com/office/powerpoint/2010/main" val="39142426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Dams and Reservoirs to store water</a:t>
            </a:r>
            <a:endParaRPr lang="en-US" dirty="0"/>
          </a:p>
        </p:txBody>
      </p:sp>
      <p:pic>
        <p:nvPicPr>
          <p:cNvPr id="4" name="US_NID_Dam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3794" y="1346068"/>
            <a:ext cx="6426290" cy="5242978"/>
          </a:xfrm>
          <a:prstGeom prst="rect">
            <a:avLst/>
          </a:prstGeom>
        </p:spPr>
      </p:pic>
      <p:sp>
        <p:nvSpPr>
          <p:cNvPr id="3" name="TextBox 2"/>
          <p:cNvSpPr txBox="1"/>
          <p:nvPr/>
        </p:nvSpPr>
        <p:spPr>
          <a:xfrm>
            <a:off x="328307" y="6404380"/>
            <a:ext cx="6805995" cy="369332"/>
          </a:xfrm>
          <a:prstGeom prst="rect">
            <a:avLst/>
          </a:prstGeom>
          <a:noFill/>
        </p:spPr>
        <p:txBody>
          <a:bodyPr wrap="none" rtlCol="0">
            <a:spAutoFit/>
          </a:bodyPr>
          <a:lstStyle/>
          <a:p>
            <a:r>
              <a:rPr lang="en-US" dirty="0" smtClean="0"/>
              <a:t>Find </a:t>
            </a:r>
            <a:r>
              <a:rPr lang="en-US" dirty="0"/>
              <a:t>this movie here: http://</a:t>
            </a:r>
            <a:r>
              <a:rPr lang="en-US" dirty="0" err="1"/>
              <a:t>csdms.colorado.edu</a:t>
            </a:r>
            <a:r>
              <a:rPr lang="en-US" dirty="0"/>
              <a:t>/wiki/</a:t>
            </a:r>
            <a:r>
              <a:rPr lang="en-US" dirty="0" err="1"/>
              <a:t>Movie:US_dams</a:t>
            </a:r>
            <a:endParaRPr lang="en-US" dirty="0"/>
          </a:p>
        </p:txBody>
      </p:sp>
    </p:spTree>
    <p:extLst>
      <p:ext uri="{BB962C8B-B14F-4D97-AF65-F5344CB8AC3E}">
        <p14:creationId xmlns:p14="http://schemas.microsoft.com/office/powerpoint/2010/main" val="44717660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00"/>
                </a:solidFill>
              </a:rPr>
              <a:t>Dams Distort </a:t>
            </a:r>
            <a:r>
              <a:rPr lang="en-US" dirty="0">
                <a:solidFill>
                  <a:srgbClr val="000000"/>
                </a:solidFill>
              </a:rPr>
              <a:t>Natural Hydrographs</a:t>
            </a:r>
          </a:p>
        </p:txBody>
      </p:sp>
      <p:pic>
        <p:nvPicPr>
          <p:cNvPr id="15" name="Picture 13" descr="Box 3-1"/>
          <p:cNvPicPr>
            <a:picLocks noChangeAspect="1" noChangeArrowheads="1"/>
          </p:cNvPicPr>
          <p:nvPr/>
        </p:nvPicPr>
        <p:blipFill>
          <a:blip r:embed="rId2"/>
          <a:srcRect t="32500" b="33749"/>
          <a:stretch>
            <a:fillRect/>
          </a:stretch>
        </p:blipFill>
        <p:spPr bwMode="auto">
          <a:xfrm>
            <a:off x="3859480" y="4257551"/>
            <a:ext cx="2936875" cy="1969248"/>
          </a:xfrm>
          <a:prstGeom prst="rect">
            <a:avLst/>
          </a:prstGeom>
          <a:noFill/>
          <a:ln w="9525">
            <a:noFill/>
            <a:miter lim="800000"/>
            <a:headEnd/>
            <a:tailEnd/>
          </a:ln>
          <a:effectLst/>
        </p:spPr>
      </p:pic>
      <p:pic>
        <p:nvPicPr>
          <p:cNvPr id="16" name="Picture 14" descr="Box 3-1"/>
          <p:cNvPicPr>
            <a:picLocks noChangeAspect="1" noChangeArrowheads="1"/>
          </p:cNvPicPr>
          <p:nvPr/>
        </p:nvPicPr>
        <p:blipFill>
          <a:blip r:embed="rId2"/>
          <a:srcRect b="66249"/>
          <a:stretch>
            <a:fillRect/>
          </a:stretch>
        </p:blipFill>
        <p:spPr bwMode="auto">
          <a:xfrm>
            <a:off x="326487" y="4257551"/>
            <a:ext cx="2693207" cy="1803784"/>
          </a:xfrm>
          <a:prstGeom prst="rect">
            <a:avLst/>
          </a:prstGeom>
          <a:noFill/>
          <a:ln w="9525">
            <a:noFill/>
            <a:miter lim="800000"/>
            <a:headEnd/>
            <a:tailEnd/>
          </a:ln>
          <a:effectLst/>
        </p:spPr>
      </p:pic>
      <p:grpSp>
        <p:nvGrpSpPr>
          <p:cNvPr id="17" name="Group 4"/>
          <p:cNvGrpSpPr>
            <a:grpSpLocks/>
          </p:cNvGrpSpPr>
          <p:nvPr/>
        </p:nvGrpSpPr>
        <p:grpSpPr bwMode="auto">
          <a:xfrm>
            <a:off x="319356" y="1433389"/>
            <a:ext cx="6477000" cy="2819400"/>
            <a:chOff x="672" y="912"/>
            <a:chExt cx="4080" cy="1776"/>
          </a:xfrm>
        </p:grpSpPr>
        <p:pic>
          <p:nvPicPr>
            <p:cNvPr id="18" name="Picture 5" descr="DamCont"/>
            <p:cNvPicPr>
              <a:picLocks noChangeAspect="1" noChangeArrowheads="1"/>
            </p:cNvPicPr>
            <p:nvPr/>
          </p:nvPicPr>
          <p:blipFill>
            <a:blip r:embed="rId3"/>
            <a:srcRect l="2127" t="18791" r="7446" b="3958"/>
            <a:stretch>
              <a:fillRect/>
            </a:stretch>
          </p:blipFill>
          <p:spPr bwMode="auto">
            <a:xfrm>
              <a:off x="672" y="912"/>
              <a:ext cx="4080" cy="1776"/>
            </a:xfrm>
            <a:prstGeom prst="rect">
              <a:avLst/>
            </a:prstGeom>
            <a:noFill/>
          </p:spPr>
        </p:pic>
        <p:sp>
          <p:nvSpPr>
            <p:cNvPr id="19" name="Text Box 6"/>
            <p:cNvSpPr txBox="1">
              <a:spLocks noChangeArrowheads="1"/>
            </p:cNvSpPr>
            <p:nvPr/>
          </p:nvSpPr>
          <p:spPr bwMode="auto">
            <a:xfrm>
              <a:off x="801" y="1954"/>
              <a:ext cx="714" cy="582"/>
            </a:xfrm>
            <a:prstGeom prst="rect">
              <a:avLst/>
            </a:prstGeom>
            <a:solidFill>
              <a:schemeClr val="tx1"/>
            </a:solidFill>
            <a:ln w="9525">
              <a:noFill/>
              <a:miter lim="800000"/>
              <a:headEnd/>
              <a:tailEnd/>
            </a:ln>
            <a:effectLst/>
          </p:spPr>
          <p:txBody>
            <a:bodyPr wrap="square">
              <a:prstTxWarp prst="textNoShape">
                <a:avLst/>
              </a:prstTxWarp>
              <a:spAutoFit/>
            </a:bodyPr>
            <a:lstStyle/>
            <a:p>
              <a:pPr eaLnBrk="0" hangingPunct="0"/>
              <a:r>
                <a:rPr lang="en-US" sz="900" b="1" dirty="0">
                  <a:solidFill>
                    <a:schemeClr val="bg2"/>
                  </a:solidFill>
                  <a:latin typeface="Helvetica" charset="0"/>
                  <a:ea typeface="ＭＳ Ｐゴシック" charset="-128"/>
                  <a:cs typeface="ＭＳ Ｐゴシック" charset="-128"/>
                </a:rPr>
                <a:t>  2</a:t>
              </a:r>
            </a:p>
            <a:p>
              <a:pPr eaLnBrk="0" hangingPunct="0"/>
              <a:r>
                <a:rPr lang="en-US" sz="900" b="1" dirty="0">
                  <a:solidFill>
                    <a:schemeClr val="bg2"/>
                  </a:solidFill>
                  <a:latin typeface="Helvetica" charset="0"/>
                  <a:ea typeface="ＭＳ Ｐゴシック" charset="-128"/>
                  <a:cs typeface="ＭＳ Ｐゴシック" charset="-128"/>
                </a:rPr>
                <a:t> 10</a:t>
              </a:r>
            </a:p>
            <a:p>
              <a:pPr eaLnBrk="0" hangingPunct="0"/>
              <a:r>
                <a:rPr lang="en-US" sz="900" b="1" dirty="0">
                  <a:solidFill>
                    <a:schemeClr val="bg2"/>
                  </a:solidFill>
                  <a:latin typeface="Helvetica" charset="0"/>
                  <a:ea typeface="ＭＳ Ｐゴシック" charset="-128"/>
                  <a:cs typeface="ＭＳ Ｐゴシック" charset="-128"/>
                </a:rPr>
                <a:t> 25</a:t>
              </a:r>
            </a:p>
            <a:p>
              <a:pPr eaLnBrk="0" hangingPunct="0"/>
              <a:r>
                <a:rPr lang="en-US" sz="900" b="1" dirty="0" smtClean="0">
                  <a:solidFill>
                    <a:schemeClr val="bg2"/>
                  </a:solidFill>
                  <a:latin typeface="Helvetica" charset="0"/>
                  <a:ea typeface="ＭＳ Ｐゴシック" charset="-128"/>
                  <a:cs typeface="ＭＳ Ｐゴシック" charset="-128"/>
                </a:rPr>
                <a:t> 50</a:t>
              </a:r>
              <a:endParaRPr lang="en-US" sz="900" b="1" dirty="0">
                <a:solidFill>
                  <a:schemeClr val="bg2"/>
                </a:solidFill>
                <a:latin typeface="Helvetica" charset="0"/>
                <a:ea typeface="ＭＳ Ｐゴシック" charset="-128"/>
                <a:cs typeface="ＭＳ Ｐゴシック" charset="-128"/>
              </a:endParaRPr>
            </a:p>
            <a:p>
              <a:pPr eaLnBrk="0" hangingPunct="0"/>
              <a:r>
                <a:rPr lang="en-US" sz="900" b="1" dirty="0">
                  <a:solidFill>
                    <a:schemeClr val="bg2"/>
                  </a:solidFill>
                  <a:latin typeface="Helvetica" charset="0"/>
                  <a:ea typeface="ＭＳ Ｐゴシック" charset="-128"/>
                  <a:cs typeface="ＭＳ Ｐゴシック" charset="-128"/>
                </a:rPr>
                <a:t>100</a:t>
              </a:r>
            </a:p>
            <a:p>
              <a:pPr eaLnBrk="0" hangingPunct="0"/>
              <a:r>
                <a:rPr lang="en-US" sz="900" b="1" dirty="0">
                  <a:solidFill>
                    <a:schemeClr val="bg2"/>
                  </a:solidFill>
                  <a:latin typeface="Helvetica" charset="0"/>
                  <a:ea typeface="ＭＳ Ｐゴシック" charset="-128"/>
                  <a:cs typeface="ＭＳ Ｐゴシック" charset="-128"/>
                </a:rPr>
                <a:t>&gt;100</a:t>
              </a:r>
              <a:endParaRPr lang="en-US" sz="1800" dirty="0">
                <a:solidFill>
                  <a:schemeClr val="bg2"/>
                </a:solidFill>
                <a:latin typeface="Times" charset="0"/>
                <a:ea typeface="ＭＳ Ｐゴシック" charset="-128"/>
                <a:cs typeface="ＭＳ Ｐゴシック" charset="-128"/>
              </a:endParaRPr>
            </a:p>
          </p:txBody>
        </p:sp>
        <p:sp>
          <p:nvSpPr>
            <p:cNvPr id="20" name="Text Box 7"/>
            <p:cNvSpPr txBox="1">
              <a:spLocks noChangeArrowheads="1"/>
            </p:cNvSpPr>
            <p:nvPr/>
          </p:nvSpPr>
          <p:spPr bwMode="auto">
            <a:xfrm>
              <a:off x="795" y="1749"/>
              <a:ext cx="720" cy="250"/>
            </a:xfrm>
            <a:prstGeom prst="rect">
              <a:avLst/>
            </a:prstGeom>
            <a:solidFill>
              <a:schemeClr val="tx1"/>
            </a:solidFill>
            <a:ln w="9525">
              <a:noFill/>
              <a:miter lim="800000"/>
              <a:headEnd/>
              <a:tailEnd/>
            </a:ln>
            <a:effectLst/>
          </p:spPr>
          <p:txBody>
            <a:bodyPr>
              <a:prstTxWarp prst="textNoShape">
                <a:avLst/>
              </a:prstTxWarp>
              <a:spAutoFit/>
            </a:bodyPr>
            <a:lstStyle/>
            <a:p>
              <a:pPr eaLnBrk="0" hangingPunct="0"/>
              <a:r>
                <a:rPr lang="en-US" sz="1000" b="1">
                  <a:solidFill>
                    <a:schemeClr val="bg2"/>
                  </a:solidFill>
                  <a:latin typeface="Helvetica" charset="0"/>
                  <a:ea typeface="ＭＳ Ｐゴシック" charset="-128"/>
                  <a:cs typeface="ＭＳ Ｐゴシック" charset="-128"/>
                </a:rPr>
                <a:t>Stored Runoff</a:t>
              </a:r>
            </a:p>
            <a:p>
              <a:pPr eaLnBrk="0" hangingPunct="0"/>
              <a:r>
                <a:rPr lang="en-US" sz="900" b="1">
                  <a:solidFill>
                    <a:schemeClr val="bg2"/>
                  </a:solidFill>
                  <a:latin typeface="Helvetica" charset="0"/>
                  <a:ea typeface="ＭＳ Ｐゴシック" charset="-128"/>
                  <a:cs typeface="ＭＳ Ｐゴシック" charset="-128"/>
                </a:rPr>
                <a:t>&lt; 2%</a:t>
              </a:r>
              <a:r>
                <a:rPr lang="en-US" sz="1000" b="1">
                  <a:solidFill>
                    <a:schemeClr val="bg2"/>
                  </a:solidFill>
                  <a:latin typeface="Helvetica" charset="0"/>
                  <a:ea typeface="ＭＳ Ｐゴシック" charset="-128"/>
                  <a:cs typeface="ＭＳ Ｐゴシック" charset="-128"/>
                </a:rPr>
                <a:t> </a:t>
              </a:r>
              <a:r>
                <a:rPr lang="en-US" sz="800" b="1">
                  <a:solidFill>
                    <a:schemeClr val="bg2"/>
                  </a:solidFill>
                  <a:latin typeface="Helvetica" charset="0"/>
                  <a:ea typeface="ＭＳ Ｐゴシック" charset="-128"/>
                  <a:cs typeface="ＭＳ Ｐゴシック" charset="-128"/>
                </a:rPr>
                <a:t>annual flow</a:t>
              </a:r>
              <a:endParaRPr lang="en-US" sz="2400">
                <a:solidFill>
                  <a:schemeClr val="bg2"/>
                </a:solidFill>
                <a:latin typeface="Times" charset="0"/>
                <a:ea typeface="ＭＳ Ｐゴシック" charset="-128"/>
                <a:cs typeface="ＭＳ Ｐゴシック" charset="-128"/>
              </a:endParaRPr>
            </a:p>
          </p:txBody>
        </p:sp>
      </p:grpSp>
      <p:sp>
        <p:nvSpPr>
          <p:cNvPr id="21" name="Line 27"/>
          <p:cNvSpPr>
            <a:spLocks noChangeShapeType="1"/>
          </p:cNvSpPr>
          <p:nvPr/>
        </p:nvSpPr>
        <p:spPr bwMode="auto">
          <a:xfrm flipV="1">
            <a:off x="2351356" y="2711326"/>
            <a:ext cx="1976438" cy="1573213"/>
          </a:xfrm>
          <a:prstGeom prst="line">
            <a:avLst/>
          </a:prstGeom>
          <a:noFill/>
          <a:ln w="15875">
            <a:solidFill>
              <a:srgbClr val="000000"/>
            </a:solidFill>
            <a:round/>
            <a:headEnd/>
            <a:tailEnd type="triangle" w="med" len="med"/>
          </a:ln>
          <a:effectLst/>
        </p:spPr>
        <p:txBody>
          <a:bodyPr>
            <a:prstTxWarp prst="textNoShape">
              <a:avLst/>
            </a:prstTxWarp>
          </a:bodyPr>
          <a:lstStyle/>
          <a:p>
            <a:endParaRPr lang="en-US"/>
          </a:p>
        </p:txBody>
      </p:sp>
      <p:sp>
        <p:nvSpPr>
          <p:cNvPr id="22" name="Line 28"/>
          <p:cNvSpPr>
            <a:spLocks noChangeShapeType="1"/>
          </p:cNvSpPr>
          <p:nvPr/>
        </p:nvSpPr>
        <p:spPr bwMode="auto">
          <a:xfrm flipH="1" flipV="1">
            <a:off x="4972319" y="2238251"/>
            <a:ext cx="58737" cy="2051050"/>
          </a:xfrm>
          <a:prstGeom prst="line">
            <a:avLst/>
          </a:prstGeom>
          <a:noFill/>
          <a:ln w="15875">
            <a:solidFill>
              <a:srgbClr val="000000"/>
            </a:solidFill>
            <a:round/>
            <a:headEnd/>
            <a:tailEnd type="triangle" w="med" len="med"/>
          </a:ln>
          <a:effectLst/>
        </p:spPr>
        <p:txBody>
          <a:bodyPr>
            <a:prstTxWarp prst="textNoShape">
              <a:avLst/>
            </a:prstTxWarp>
          </a:bodyPr>
          <a:lstStyle/>
          <a:p>
            <a:endParaRPr lang="en-US"/>
          </a:p>
        </p:txBody>
      </p:sp>
      <p:sp>
        <p:nvSpPr>
          <p:cNvPr id="23" name="Rectangle 23"/>
          <p:cNvSpPr>
            <a:spLocks noChangeArrowheads="1"/>
          </p:cNvSpPr>
          <p:nvPr/>
        </p:nvSpPr>
        <p:spPr bwMode="auto">
          <a:xfrm>
            <a:off x="6796356" y="1571764"/>
            <a:ext cx="2057400" cy="3031599"/>
          </a:xfrm>
          <a:prstGeom prst="rect">
            <a:avLst/>
          </a:prstGeom>
          <a:noFill/>
          <a:ln w="9525">
            <a:noFill/>
            <a:miter lim="800000"/>
            <a:headEnd/>
            <a:tailEnd/>
          </a:ln>
        </p:spPr>
        <p:txBody>
          <a:bodyPr>
            <a:prstTxWarp prst="textNoShape">
              <a:avLst/>
            </a:prstTxWarp>
            <a:spAutoFit/>
          </a:bodyPr>
          <a:lstStyle/>
          <a:p>
            <a:pPr marL="176213" indent="-176213" eaLnBrk="0" hangingPunct="0"/>
            <a:r>
              <a:rPr lang="en-US" sz="1600" dirty="0">
                <a:solidFill>
                  <a:srgbClr val="FFFFFF"/>
                </a:solidFill>
                <a:ea typeface="ＭＳ Ｐゴシック" charset="-128"/>
                <a:cs typeface="ＭＳ Ｐゴシック" charset="-128"/>
              </a:rPr>
              <a:t>•  </a:t>
            </a:r>
            <a:r>
              <a:rPr lang="en-US" sz="1600" dirty="0">
                <a:solidFill>
                  <a:srgbClr val="000000"/>
                </a:solidFill>
                <a:ea typeface="ＭＳ Ｐゴシック" charset="-128"/>
                <a:cs typeface="ＭＳ Ｐゴシック" charset="-128"/>
              </a:rPr>
              <a:t>700% increase in water held by river systems</a:t>
            </a:r>
          </a:p>
          <a:p>
            <a:pPr marL="176213" indent="-176213" eaLnBrk="0" hangingPunct="0"/>
            <a:endParaRPr lang="en-US" sz="500" dirty="0">
              <a:solidFill>
                <a:srgbClr val="000000"/>
              </a:solidFill>
              <a:ea typeface="ＭＳ Ｐゴシック" charset="-128"/>
              <a:cs typeface="ＭＳ Ｐゴシック" charset="-128"/>
            </a:endParaRPr>
          </a:p>
          <a:p>
            <a:pPr marL="176213" indent="-176213" eaLnBrk="0" hangingPunct="0"/>
            <a:r>
              <a:rPr lang="en-US" sz="1600" dirty="0">
                <a:solidFill>
                  <a:srgbClr val="000000"/>
                </a:solidFill>
                <a:ea typeface="ＭＳ Ｐゴシック" charset="-128"/>
                <a:cs typeface="ＭＳ Ｐゴシック" charset="-128"/>
              </a:rPr>
              <a:t>• Several years of residence time change in many basins </a:t>
            </a:r>
          </a:p>
          <a:p>
            <a:pPr marL="176213" indent="-176213" eaLnBrk="0" hangingPunct="0"/>
            <a:endParaRPr lang="en-US" sz="500" dirty="0">
              <a:solidFill>
                <a:srgbClr val="000000"/>
              </a:solidFill>
              <a:ea typeface="ＭＳ Ｐゴシック" charset="-128"/>
              <a:cs typeface="ＭＳ Ｐゴシック" charset="-128"/>
            </a:endParaRPr>
          </a:p>
          <a:p>
            <a:pPr marL="176213" indent="-176213" eaLnBrk="0" hangingPunct="0">
              <a:buFontTx/>
              <a:buChar char="•"/>
            </a:pPr>
            <a:r>
              <a:rPr lang="en-US" sz="1600" dirty="0">
                <a:solidFill>
                  <a:srgbClr val="000000"/>
                </a:solidFill>
                <a:ea typeface="ＭＳ Ｐゴシック" charset="-128"/>
                <a:cs typeface="ＭＳ Ｐゴシック" charset="-128"/>
              </a:rPr>
              <a:t>Tripling of river runoff travel times globally (from 20 up to 60 days)</a:t>
            </a:r>
          </a:p>
          <a:p>
            <a:pPr marL="176213" indent="-176213" eaLnBrk="0" hangingPunct="0">
              <a:buFontTx/>
              <a:buChar char="•"/>
            </a:pPr>
            <a:endParaRPr lang="en-US" sz="500" dirty="0">
              <a:solidFill>
                <a:srgbClr val="FFFFFF"/>
              </a:solidFill>
              <a:latin typeface="Arial Narrow" charset="0"/>
              <a:ea typeface="ＭＳ Ｐゴシック" charset="-128"/>
              <a:cs typeface="ＭＳ Ｐゴシック" charset="-128"/>
            </a:endParaRPr>
          </a:p>
        </p:txBody>
      </p:sp>
      <p:sp>
        <p:nvSpPr>
          <p:cNvPr id="3" name="TextBox 2"/>
          <p:cNvSpPr txBox="1"/>
          <p:nvPr/>
        </p:nvSpPr>
        <p:spPr>
          <a:xfrm>
            <a:off x="457200" y="6119336"/>
            <a:ext cx="6644371" cy="738664"/>
          </a:xfrm>
          <a:prstGeom prst="rect">
            <a:avLst/>
          </a:prstGeom>
          <a:noFill/>
        </p:spPr>
        <p:txBody>
          <a:bodyPr wrap="square" rtlCol="0">
            <a:spAutoFit/>
          </a:bodyPr>
          <a:lstStyle/>
          <a:p>
            <a:r>
              <a:rPr lang="en-US" sz="1400" i="1" dirty="0" smtClean="0"/>
              <a:t>From: Charles </a:t>
            </a:r>
            <a:r>
              <a:rPr lang="en-US" sz="1400" i="1" dirty="0"/>
              <a:t>J </a:t>
            </a:r>
            <a:r>
              <a:rPr lang="en-US" sz="1400" i="1" dirty="0" err="1" smtClean="0"/>
              <a:t>Vörösmarty</a:t>
            </a:r>
            <a:r>
              <a:rPr lang="en-US" sz="1400" i="1" dirty="0"/>
              <a:t> </a:t>
            </a:r>
            <a:r>
              <a:rPr lang="en-US" sz="1400" i="1" dirty="0" smtClean="0"/>
              <a:t>et al., Anthropogenic </a:t>
            </a:r>
            <a:r>
              <a:rPr lang="en-US" sz="1400" i="1" dirty="0"/>
              <a:t>sediment retention: major global impact from registered river </a:t>
            </a:r>
            <a:r>
              <a:rPr lang="en-US" sz="1400" i="1" dirty="0" smtClean="0"/>
              <a:t>impoundments</a:t>
            </a:r>
            <a:r>
              <a:rPr lang="en-US" sz="1400" i="1" dirty="0"/>
              <a:t>, </a:t>
            </a:r>
            <a:r>
              <a:rPr lang="en-US" sz="1400" i="1" dirty="0" smtClean="0"/>
              <a:t>Global </a:t>
            </a:r>
            <a:r>
              <a:rPr lang="en-US" sz="1400" i="1" dirty="0"/>
              <a:t>and Planetary Change, </a:t>
            </a:r>
            <a:r>
              <a:rPr lang="en-US" sz="1400" i="1" dirty="0" smtClean="0"/>
              <a:t>39</a:t>
            </a:r>
            <a:r>
              <a:rPr lang="en-US" sz="1400" i="1" dirty="0"/>
              <a:t>, </a:t>
            </a:r>
            <a:r>
              <a:rPr lang="en-US" sz="1400" i="1" dirty="0" smtClean="0"/>
              <a:t>1</a:t>
            </a:r>
            <a:r>
              <a:rPr lang="en-US" sz="1400" i="1" dirty="0"/>
              <a:t>–2, </a:t>
            </a:r>
            <a:r>
              <a:rPr lang="en-US" sz="1400" i="1" dirty="0" smtClean="0"/>
              <a:t>2003</a:t>
            </a:r>
            <a:r>
              <a:rPr lang="en-US" sz="1400" i="1" dirty="0"/>
              <a:t>, </a:t>
            </a:r>
            <a:r>
              <a:rPr lang="en-US" sz="1400" i="1" dirty="0" smtClean="0"/>
              <a:t>169</a:t>
            </a:r>
            <a:r>
              <a:rPr lang="en-US" sz="1400" i="1" dirty="0"/>
              <a:t>-190, </a:t>
            </a:r>
            <a:r>
              <a:rPr lang="en-US" sz="1400" i="1" dirty="0" smtClean="0"/>
              <a:t>http</a:t>
            </a:r>
            <a:r>
              <a:rPr lang="en-US" sz="1400" i="1" dirty="0"/>
              <a:t>://</a:t>
            </a:r>
            <a:r>
              <a:rPr lang="en-US" sz="1400" i="1" dirty="0" err="1"/>
              <a:t>dx.doi.org</a:t>
            </a:r>
            <a:r>
              <a:rPr lang="en-US" sz="1400" i="1" dirty="0"/>
              <a:t>/10.1016/S0921-8181(03)00023-7.</a:t>
            </a:r>
          </a:p>
        </p:txBody>
      </p:sp>
    </p:spTree>
    <p:extLst>
      <p:ext uri="{BB962C8B-B14F-4D97-AF65-F5344CB8AC3E}">
        <p14:creationId xmlns:p14="http://schemas.microsoft.com/office/powerpoint/2010/main" val="34819804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457200" y="-123825"/>
            <a:ext cx="8229600" cy="1143000"/>
          </a:xfrm>
        </p:spPr>
        <p:txBody>
          <a:bodyPr rtlCol="0">
            <a:normAutofit/>
          </a:bodyPr>
          <a:lstStyle/>
          <a:p>
            <a:pPr eaLnBrk="1" fontAlgn="auto" hangingPunct="1">
              <a:spcAft>
                <a:spcPts val="0"/>
              </a:spcAft>
              <a:defRPr/>
            </a:pPr>
            <a:r>
              <a:rPr lang="en-US" dirty="0">
                <a:solidFill>
                  <a:srgbClr val="000000"/>
                </a:solidFill>
                <a:ea typeface="+mj-ea"/>
                <a:cs typeface="+mj-cs"/>
              </a:rPr>
              <a:t>Two types of sediment load</a:t>
            </a:r>
          </a:p>
        </p:txBody>
      </p:sp>
      <p:sp>
        <p:nvSpPr>
          <p:cNvPr id="35842" name="Rectangle 3"/>
          <p:cNvSpPr>
            <a:spLocks noGrp="1" noChangeArrowheads="1"/>
          </p:cNvSpPr>
          <p:nvPr>
            <p:ph type="body" idx="1"/>
          </p:nvPr>
        </p:nvSpPr>
        <p:spPr>
          <a:xfrm>
            <a:off x="457200" y="3859213"/>
            <a:ext cx="4383088" cy="2195512"/>
          </a:xfrm>
        </p:spPr>
        <p:txBody>
          <a:bodyPr>
            <a:normAutofit fontScale="92500"/>
          </a:bodyPr>
          <a:lstStyle/>
          <a:p>
            <a:pPr eaLnBrk="1" hangingPunct="1"/>
            <a:r>
              <a:rPr lang="en-US" sz="2000" dirty="0">
                <a:solidFill>
                  <a:srgbClr val="000000"/>
                </a:solidFill>
                <a:latin typeface="Calibri" charset="0"/>
              </a:rPr>
              <a:t>Suspended load = the body of fine, </a:t>
            </a:r>
            <a:r>
              <a:rPr lang="en-US" sz="2000" dirty="0" smtClean="0">
                <a:solidFill>
                  <a:srgbClr val="000000"/>
                </a:solidFill>
                <a:latin typeface="Calibri" charset="0"/>
              </a:rPr>
              <a:t>particles</a:t>
            </a:r>
            <a:r>
              <a:rPr lang="en-US" sz="2000" dirty="0">
                <a:solidFill>
                  <a:srgbClr val="000000"/>
                </a:solidFill>
                <a:latin typeface="Calibri" charset="0"/>
              </a:rPr>
              <a:t>, typically of very fine sand, clay, and silt, that travels with stream water without coming in contact with the stream bed</a:t>
            </a:r>
            <a:r>
              <a:rPr lang="en-US" sz="2000" dirty="0" smtClean="0">
                <a:solidFill>
                  <a:srgbClr val="000000"/>
                </a:solidFill>
                <a:latin typeface="Calibri" charset="0"/>
              </a:rPr>
              <a:t>. Suspended sediment settles over time, the larger the reservoir the more sediment trapping.</a:t>
            </a:r>
            <a:endParaRPr lang="en-US" sz="2000" dirty="0">
              <a:solidFill>
                <a:srgbClr val="000000"/>
              </a:solidFill>
              <a:latin typeface="Calibri" charset="0"/>
            </a:endParaRPr>
          </a:p>
        </p:txBody>
      </p:sp>
      <p:pic>
        <p:nvPicPr>
          <p:cNvPr id="7" name="Picture 6" descr="P1000712.JPG"/>
          <p:cNvPicPr>
            <a:picLocks noChangeAspect="1"/>
          </p:cNvPicPr>
          <p:nvPr/>
        </p:nvPicPr>
        <p:blipFill>
          <a:blip r:embed="rId2"/>
          <a:stretch>
            <a:fillRect/>
          </a:stretch>
        </p:blipFill>
        <p:spPr>
          <a:xfrm>
            <a:off x="4727044" y="3999555"/>
            <a:ext cx="3184525" cy="2388394"/>
          </a:xfrm>
          <a:prstGeom prst="rect">
            <a:avLst/>
          </a:prstGeom>
          <a:scene3d>
            <a:camera prst="orthographicFront">
              <a:rot lat="0" lon="0" rev="16200000"/>
            </a:camera>
            <a:lightRig rig="threePt" dir="t"/>
          </a:scene3d>
        </p:spPr>
      </p:pic>
      <p:sp>
        <p:nvSpPr>
          <p:cNvPr id="8" name="Rectangle 3"/>
          <p:cNvSpPr txBox="1">
            <a:spLocks noChangeArrowheads="1"/>
          </p:cNvSpPr>
          <p:nvPr/>
        </p:nvSpPr>
        <p:spPr>
          <a:xfrm>
            <a:off x="609600" y="1241425"/>
            <a:ext cx="3943350" cy="2193925"/>
          </a:xfrm>
          <a:prstGeom prst="rect">
            <a:avLst/>
          </a:prstGeom>
        </p:spPr>
        <p:txBody>
          <a:bodyPr>
            <a:normAutofit/>
          </a:bodyPr>
          <a:lstStyle/>
          <a:p>
            <a:pPr marL="342900" indent="-342900" fontAlgn="auto">
              <a:spcBef>
                <a:spcPct val="20000"/>
              </a:spcBef>
              <a:spcAft>
                <a:spcPts val="0"/>
              </a:spcAft>
              <a:buFont typeface="Arial"/>
              <a:buChar char="•"/>
              <a:defRPr/>
            </a:pPr>
            <a:r>
              <a:rPr lang="en-US" sz="2000" dirty="0" err="1">
                <a:solidFill>
                  <a:srgbClr val="000000"/>
                </a:solidFill>
                <a:latin typeface="+mn-lt"/>
                <a:ea typeface="+mn-ea"/>
                <a:cs typeface="+mn-cs"/>
              </a:rPr>
              <a:t>Bedload</a:t>
            </a:r>
            <a:r>
              <a:rPr lang="en-US" sz="2000" dirty="0">
                <a:solidFill>
                  <a:srgbClr val="000000"/>
                </a:solidFill>
                <a:latin typeface="+mn-lt"/>
                <a:ea typeface="+mn-ea"/>
                <a:cs typeface="+mn-cs"/>
              </a:rPr>
              <a:t> = Sediment or other material that slides, rolls, or bounces along a stream or channel bed of flowing </a:t>
            </a:r>
            <a:r>
              <a:rPr lang="en-US" sz="2000" dirty="0" smtClean="0">
                <a:solidFill>
                  <a:srgbClr val="000000"/>
                </a:solidFill>
                <a:latin typeface="+mn-lt"/>
                <a:ea typeface="+mn-ea"/>
                <a:cs typeface="+mn-cs"/>
              </a:rPr>
              <a:t>water. </a:t>
            </a:r>
            <a:r>
              <a:rPr lang="en-US" sz="2000" dirty="0" smtClean="0">
                <a:solidFill>
                  <a:srgbClr val="000000"/>
                </a:solidFill>
              </a:rPr>
              <a:t>Most incoming </a:t>
            </a:r>
            <a:r>
              <a:rPr lang="en-US" sz="2000" dirty="0" err="1" smtClean="0">
                <a:solidFill>
                  <a:srgbClr val="000000"/>
                </a:solidFill>
              </a:rPr>
              <a:t>bedload</a:t>
            </a:r>
            <a:r>
              <a:rPr lang="en-US" sz="2000" dirty="0" smtClean="0">
                <a:solidFill>
                  <a:srgbClr val="000000"/>
                </a:solidFill>
              </a:rPr>
              <a:t> is stored in reservoirs</a:t>
            </a:r>
            <a:r>
              <a:rPr lang="en-US" sz="2000" dirty="0" smtClean="0">
                <a:solidFill>
                  <a:srgbClr val="000000"/>
                </a:solidFill>
                <a:latin typeface="+mn-lt"/>
                <a:ea typeface="+mn-ea"/>
                <a:cs typeface="+mn-cs"/>
              </a:rPr>
              <a:t> </a:t>
            </a:r>
            <a:endParaRPr lang="en-US" sz="2000" dirty="0">
              <a:solidFill>
                <a:srgbClr val="000000"/>
              </a:solidFill>
              <a:latin typeface="+mn-lt"/>
              <a:ea typeface="+mn-ea"/>
              <a:cs typeface="+mn-cs"/>
            </a:endParaRPr>
          </a:p>
        </p:txBody>
      </p:sp>
      <p:pic>
        <p:nvPicPr>
          <p:cNvPr id="35845" name="Picture 8" descr="bedloadinSa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2388" y="1341438"/>
            <a:ext cx="3154362"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025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00"/>
                </a:solidFill>
              </a:rPr>
              <a:t>Sediment Trapping </a:t>
            </a:r>
            <a:r>
              <a:rPr lang="en-US" dirty="0">
                <a:solidFill>
                  <a:srgbClr val="000000"/>
                </a:solidFill>
              </a:rPr>
              <a:t>efficiencies </a:t>
            </a:r>
            <a:r>
              <a:rPr lang="en-US" dirty="0" smtClean="0">
                <a:solidFill>
                  <a:srgbClr val="000000"/>
                </a:solidFill>
              </a:rPr>
              <a:t/>
            </a:r>
            <a:br>
              <a:rPr lang="en-US" dirty="0" smtClean="0">
                <a:solidFill>
                  <a:srgbClr val="000000"/>
                </a:solidFill>
              </a:rPr>
            </a:br>
            <a:r>
              <a:rPr lang="en-US" dirty="0" smtClean="0">
                <a:solidFill>
                  <a:srgbClr val="000000"/>
                </a:solidFill>
              </a:rPr>
              <a:t>of large </a:t>
            </a:r>
            <a:r>
              <a:rPr lang="en-US" dirty="0">
                <a:solidFill>
                  <a:srgbClr val="000000"/>
                </a:solidFill>
              </a:rPr>
              <a:t>dams</a:t>
            </a:r>
          </a:p>
        </p:txBody>
      </p:sp>
      <p:graphicFrame>
        <p:nvGraphicFramePr>
          <p:cNvPr id="4" name="Object 2"/>
          <p:cNvGraphicFramePr>
            <a:graphicFrameLocks noChangeAspect="1"/>
          </p:cNvGraphicFramePr>
          <p:nvPr>
            <p:extLst>
              <p:ext uri="{D42A27DB-BD31-4B8C-83A1-F6EECF244321}">
                <p14:modId xmlns:p14="http://schemas.microsoft.com/office/powerpoint/2010/main" val="2939952143"/>
              </p:ext>
            </p:extLst>
          </p:nvPr>
        </p:nvGraphicFramePr>
        <p:xfrm>
          <a:off x="990600" y="1521784"/>
          <a:ext cx="7010400" cy="4324350"/>
        </p:xfrm>
        <a:graphic>
          <a:graphicData uri="http://schemas.openxmlformats.org/presentationml/2006/ole">
            <mc:AlternateContent xmlns:mc="http://schemas.openxmlformats.org/markup-compatibility/2006">
              <mc:Choice xmlns:v="urn:schemas-microsoft-com:vml" Requires="v">
                <p:oleObj spid="_x0000_s1148" name="Image" r:id="rId3" imgW="16965079" imgH="12152381" progId="Photoshop.Image.6">
                  <p:embed/>
                </p:oleObj>
              </mc:Choice>
              <mc:Fallback>
                <p:oleObj name="Image" r:id="rId3" imgW="16965079" imgH="12152381"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17757"/>
                      <a:stretch>
                        <a:fillRect/>
                      </a:stretch>
                    </p:blipFill>
                    <p:spPr bwMode="auto">
                      <a:xfrm>
                        <a:off x="990600" y="1521784"/>
                        <a:ext cx="701040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TextBox 2"/>
          <p:cNvSpPr txBox="1"/>
          <p:nvPr/>
        </p:nvSpPr>
        <p:spPr>
          <a:xfrm>
            <a:off x="457200" y="3149600"/>
            <a:ext cx="1915909" cy="369332"/>
          </a:xfrm>
          <a:prstGeom prst="rect">
            <a:avLst/>
          </a:prstGeom>
          <a:noFill/>
        </p:spPr>
        <p:txBody>
          <a:bodyPr wrap="none" rtlCol="0">
            <a:spAutoFit/>
          </a:bodyPr>
          <a:lstStyle/>
          <a:p>
            <a:r>
              <a:rPr lang="en-US" dirty="0" smtClean="0"/>
              <a:t>Western US Rivers</a:t>
            </a:r>
            <a:endParaRPr lang="en-US" dirty="0"/>
          </a:p>
        </p:txBody>
      </p:sp>
      <p:cxnSp>
        <p:nvCxnSpPr>
          <p:cNvPr id="7" name="Straight Arrow Connector 6"/>
          <p:cNvCxnSpPr/>
          <p:nvPr/>
        </p:nvCxnSpPr>
        <p:spPr>
          <a:xfrm flipV="1">
            <a:off x="1644650" y="2908300"/>
            <a:ext cx="552450" cy="2921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280168" y="5981096"/>
            <a:ext cx="6644371" cy="738664"/>
          </a:xfrm>
          <a:prstGeom prst="rect">
            <a:avLst/>
          </a:prstGeom>
          <a:noFill/>
        </p:spPr>
        <p:txBody>
          <a:bodyPr wrap="square" rtlCol="0">
            <a:spAutoFit/>
          </a:bodyPr>
          <a:lstStyle/>
          <a:p>
            <a:r>
              <a:rPr lang="en-US" sz="1400" i="1" dirty="0" smtClean="0"/>
              <a:t>From: Charles </a:t>
            </a:r>
            <a:r>
              <a:rPr lang="en-US" sz="1400" i="1" dirty="0"/>
              <a:t>J </a:t>
            </a:r>
            <a:r>
              <a:rPr lang="en-US" sz="1400" i="1" dirty="0" err="1" smtClean="0"/>
              <a:t>Vörösmarty</a:t>
            </a:r>
            <a:r>
              <a:rPr lang="en-US" sz="1400" i="1" dirty="0"/>
              <a:t> </a:t>
            </a:r>
            <a:r>
              <a:rPr lang="en-US" sz="1400" i="1" dirty="0" smtClean="0"/>
              <a:t>et al., Anthropogenic </a:t>
            </a:r>
            <a:r>
              <a:rPr lang="en-US" sz="1400" i="1" dirty="0"/>
              <a:t>sediment retention: major global impact from registered river </a:t>
            </a:r>
            <a:r>
              <a:rPr lang="en-US" sz="1400" i="1" dirty="0" smtClean="0"/>
              <a:t>impoundments</a:t>
            </a:r>
            <a:r>
              <a:rPr lang="en-US" sz="1400" i="1" dirty="0"/>
              <a:t>, </a:t>
            </a:r>
            <a:r>
              <a:rPr lang="en-US" sz="1400" i="1" dirty="0" smtClean="0"/>
              <a:t>Global </a:t>
            </a:r>
            <a:r>
              <a:rPr lang="en-US" sz="1400" i="1" dirty="0"/>
              <a:t>and Planetary Change, </a:t>
            </a:r>
            <a:r>
              <a:rPr lang="en-US" sz="1400" i="1" dirty="0" smtClean="0"/>
              <a:t>39</a:t>
            </a:r>
            <a:r>
              <a:rPr lang="en-US" sz="1400" i="1" dirty="0"/>
              <a:t>, </a:t>
            </a:r>
            <a:r>
              <a:rPr lang="en-US" sz="1400" i="1" dirty="0" smtClean="0"/>
              <a:t>1</a:t>
            </a:r>
            <a:r>
              <a:rPr lang="en-US" sz="1400" i="1" dirty="0"/>
              <a:t>–2, </a:t>
            </a:r>
            <a:r>
              <a:rPr lang="en-US" sz="1400" i="1" dirty="0" smtClean="0"/>
              <a:t>2003</a:t>
            </a:r>
            <a:r>
              <a:rPr lang="en-US" sz="1400" i="1" dirty="0"/>
              <a:t>, </a:t>
            </a:r>
            <a:r>
              <a:rPr lang="en-US" sz="1400" i="1" dirty="0" smtClean="0"/>
              <a:t>169</a:t>
            </a:r>
            <a:r>
              <a:rPr lang="en-US" sz="1400" i="1" dirty="0"/>
              <a:t>-190, </a:t>
            </a:r>
            <a:r>
              <a:rPr lang="en-US" sz="1400" i="1" dirty="0" smtClean="0"/>
              <a:t>http</a:t>
            </a:r>
            <a:r>
              <a:rPr lang="en-US" sz="1400" i="1" dirty="0"/>
              <a:t>://</a:t>
            </a:r>
            <a:r>
              <a:rPr lang="en-US" sz="1400" i="1" dirty="0" err="1"/>
              <a:t>dx.doi.org</a:t>
            </a:r>
            <a:r>
              <a:rPr lang="en-US" sz="1400" i="1" dirty="0"/>
              <a:t>/10.1016/S0921-8181(03)00023-7.</a:t>
            </a:r>
          </a:p>
        </p:txBody>
      </p:sp>
    </p:spTree>
    <p:extLst>
      <p:ext uri="{BB962C8B-B14F-4D97-AF65-F5344CB8AC3E}">
        <p14:creationId xmlns:p14="http://schemas.microsoft.com/office/powerpoint/2010/main" val="25150193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What is the ‘Arid Western US’? </a:t>
            </a:r>
          </a:p>
          <a:p>
            <a:r>
              <a:rPr lang="en-US" dirty="0"/>
              <a:t>F</a:t>
            </a:r>
            <a:r>
              <a:rPr lang="en-US" dirty="0" smtClean="0"/>
              <a:t>low characteristics of Arid Rivers</a:t>
            </a:r>
          </a:p>
          <a:p>
            <a:r>
              <a:rPr lang="en-US" dirty="0" smtClean="0"/>
              <a:t>Dams and reservoirs to store water resources</a:t>
            </a:r>
          </a:p>
          <a:p>
            <a:r>
              <a:rPr lang="en-US" dirty="0" smtClean="0"/>
              <a:t>Sedimentation into reservoirs</a:t>
            </a:r>
          </a:p>
          <a:p>
            <a:r>
              <a:rPr lang="en-US" dirty="0" smtClean="0"/>
              <a:t>Sediment </a:t>
            </a:r>
            <a:r>
              <a:rPr lang="en-US" dirty="0" smtClean="0"/>
              <a:t>from contributing arroyo systems</a:t>
            </a:r>
          </a:p>
          <a:p>
            <a:r>
              <a:rPr lang="en-US" dirty="0" smtClean="0"/>
              <a:t> Vegetation and reduced sediment </a:t>
            </a:r>
            <a:r>
              <a:rPr lang="en-US" dirty="0" smtClean="0"/>
              <a:t>flux?</a:t>
            </a:r>
          </a:p>
        </p:txBody>
      </p:sp>
    </p:spTree>
    <p:extLst>
      <p:ext uri="{BB962C8B-B14F-4D97-AF65-F5344CB8AC3E}">
        <p14:creationId xmlns:p14="http://schemas.microsoft.com/office/powerpoint/2010/main" val="33436839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Trapping of Sediment in Reservoir</a:t>
            </a:r>
            <a:endParaRPr lang="en-US" dirty="0"/>
          </a:p>
        </p:txBody>
      </p:sp>
      <p:sp>
        <p:nvSpPr>
          <p:cNvPr id="4" name="Rectangle 3"/>
          <p:cNvSpPr/>
          <p:nvPr/>
        </p:nvSpPr>
        <p:spPr>
          <a:xfrm>
            <a:off x="559973" y="3521611"/>
            <a:ext cx="8824333" cy="2031325"/>
          </a:xfrm>
          <a:prstGeom prst="rect">
            <a:avLst/>
          </a:prstGeom>
        </p:spPr>
        <p:txBody>
          <a:bodyPr wrap="square">
            <a:spAutoFit/>
          </a:bodyPr>
          <a:lstStyle/>
          <a:p>
            <a:r>
              <a:rPr lang="en-US" dirty="0" smtClean="0"/>
              <a:t>TE   		= trapping efficiency of  a single large reservoir (-)</a:t>
            </a:r>
          </a:p>
          <a:p>
            <a:r>
              <a:rPr lang="en-US" dirty="0" smtClean="0"/>
              <a:t>ΔTR 		= mean </a:t>
            </a:r>
            <a:r>
              <a:rPr lang="en-US" dirty="0"/>
              <a:t>residence time change for river water over </a:t>
            </a:r>
            <a:r>
              <a:rPr lang="en-US" dirty="0" err="1"/>
              <a:t>unimpounded</a:t>
            </a:r>
            <a:r>
              <a:rPr lang="en-US" dirty="0"/>
              <a:t> </a:t>
            </a:r>
            <a:r>
              <a:rPr lang="en-US" dirty="0" smtClean="0"/>
              <a:t>conditions (s) </a:t>
            </a:r>
          </a:p>
          <a:p>
            <a:r>
              <a:rPr lang="en-US" dirty="0" err="1" smtClean="0"/>
              <a:t>Vres</a:t>
            </a:r>
            <a:r>
              <a:rPr lang="en-US" dirty="0" smtClean="0"/>
              <a:t> 	= effective </a:t>
            </a:r>
            <a:r>
              <a:rPr lang="en-US" dirty="0"/>
              <a:t>reservoir </a:t>
            </a:r>
            <a:r>
              <a:rPr lang="en-US" dirty="0" smtClean="0"/>
              <a:t>volume (m</a:t>
            </a:r>
            <a:r>
              <a:rPr lang="en-US" baseline="30000" dirty="0" smtClean="0"/>
              <a:t>3</a:t>
            </a:r>
            <a:r>
              <a:rPr lang="en-US" dirty="0"/>
              <a:t> </a:t>
            </a:r>
            <a:r>
              <a:rPr lang="en-US" dirty="0" smtClean="0"/>
              <a:t>or </a:t>
            </a:r>
            <a:r>
              <a:rPr lang="en-US" dirty="0" err="1" smtClean="0"/>
              <a:t>cuft</a:t>
            </a:r>
            <a:r>
              <a:rPr lang="en-US" dirty="0" smtClean="0"/>
              <a:t> or acre-feet)</a:t>
            </a:r>
          </a:p>
          <a:p>
            <a:r>
              <a:rPr lang="en-US" dirty="0" err="1" smtClean="0"/>
              <a:t>Qannual</a:t>
            </a:r>
            <a:r>
              <a:rPr lang="en-US" dirty="0" smtClean="0"/>
              <a:t> 	= mean </a:t>
            </a:r>
            <a:r>
              <a:rPr lang="en-US" dirty="0"/>
              <a:t>annual </a:t>
            </a:r>
            <a:r>
              <a:rPr lang="en-US" dirty="0" smtClean="0"/>
              <a:t>discharge (m</a:t>
            </a:r>
            <a:r>
              <a:rPr lang="en-US" baseline="30000" dirty="0" smtClean="0"/>
              <a:t>3</a:t>
            </a:r>
            <a:r>
              <a:rPr lang="en-US" dirty="0" smtClean="0"/>
              <a:t>/s or </a:t>
            </a:r>
            <a:r>
              <a:rPr lang="en-US" dirty="0" err="1" smtClean="0"/>
              <a:t>cuft</a:t>
            </a:r>
            <a:r>
              <a:rPr lang="en-US" dirty="0" smtClean="0"/>
              <a:t>/s)</a:t>
            </a:r>
          </a:p>
          <a:p>
            <a:endParaRPr lang="en-US" dirty="0"/>
          </a:p>
          <a:p>
            <a:endParaRPr lang="en-US" dirty="0" smtClean="0"/>
          </a:p>
          <a:p>
            <a:r>
              <a:rPr lang="en-US" dirty="0" smtClean="0"/>
              <a:t>Empirical model formulated for US reservoirs in 1953 (</a:t>
            </a:r>
            <a:r>
              <a:rPr lang="en-US" dirty="0" err="1" smtClean="0"/>
              <a:t>Brune</a:t>
            </a:r>
            <a:r>
              <a:rPr lang="en-US" dirty="0" smtClean="0"/>
              <a:t> 1953)</a:t>
            </a:r>
          </a:p>
        </p:txBody>
      </p:sp>
      <p:graphicFrame>
        <p:nvGraphicFramePr>
          <p:cNvPr id="5" name="Object 4"/>
          <p:cNvGraphicFramePr>
            <a:graphicFrameLocks noChangeAspect="1"/>
          </p:cNvGraphicFramePr>
          <p:nvPr>
            <p:extLst>
              <p:ext uri="{D42A27DB-BD31-4B8C-83A1-F6EECF244321}">
                <p14:modId xmlns:p14="http://schemas.microsoft.com/office/powerpoint/2010/main" val="1943199372"/>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080" name="Equation" r:id="rId3" imgW="114300" imgH="165100" progId="Equation.3">
                  <p:embed/>
                </p:oleObj>
              </mc:Choice>
              <mc:Fallback>
                <p:oleObj name="Equation" r:id="rId3" imgW="114300" imgH="165100" progId="Equation.3">
                  <p:embed/>
                  <p:pic>
                    <p:nvPicPr>
                      <p:cNvPr id="0" name=""/>
                      <p:cNvPicPr/>
                      <p:nvPr/>
                    </p:nvPicPr>
                    <p:blipFill>
                      <a:blip r:embed="rId4"/>
                      <a:stretch>
                        <a:fillRect/>
                      </a:stretch>
                    </p:blipFill>
                    <p:spPr>
                      <a:xfrm>
                        <a:off x="4514850" y="3346450"/>
                        <a:ext cx="114300" cy="165100"/>
                      </a:xfrm>
                      <a:prstGeom prst="rect">
                        <a:avLst/>
                      </a:prstGeom>
                    </p:spPr>
                  </p:pic>
                </p:oleObj>
              </mc:Fallback>
            </mc:AlternateContent>
          </a:graphicData>
        </a:graphic>
      </p:graphicFrame>
      <p:sp>
        <p:nvSpPr>
          <p:cNvPr id="6" name="TextBox 5"/>
          <p:cNvSpPr txBox="1"/>
          <p:nvPr/>
        </p:nvSpPr>
        <p:spPr>
          <a:xfrm>
            <a:off x="725731" y="1572480"/>
            <a:ext cx="4095199" cy="584776"/>
          </a:xfrm>
          <a:prstGeom prst="rect">
            <a:avLst/>
          </a:prstGeom>
          <a:noFill/>
        </p:spPr>
        <p:txBody>
          <a:bodyPr wrap="square" rtlCol="0">
            <a:spAutoFit/>
          </a:bodyPr>
          <a:lstStyle/>
          <a:p>
            <a:r>
              <a:rPr lang="en-US" sz="3200" dirty="0" smtClean="0"/>
              <a:t>TE    = 1-(0.05/ΔTR</a:t>
            </a:r>
            <a:r>
              <a:rPr lang="en-US" sz="3200" baseline="30000" dirty="0" smtClean="0"/>
              <a:t>1/2</a:t>
            </a:r>
            <a:r>
              <a:rPr lang="en-US" sz="3200" dirty="0" smtClean="0"/>
              <a:t>)</a:t>
            </a:r>
            <a:endParaRPr lang="en-US" sz="3200" dirty="0"/>
          </a:p>
        </p:txBody>
      </p:sp>
      <p:sp>
        <p:nvSpPr>
          <p:cNvPr id="7" name="TextBox 6"/>
          <p:cNvSpPr txBox="1"/>
          <p:nvPr/>
        </p:nvSpPr>
        <p:spPr>
          <a:xfrm>
            <a:off x="725731" y="2404320"/>
            <a:ext cx="4095199" cy="584776"/>
          </a:xfrm>
          <a:prstGeom prst="rect">
            <a:avLst/>
          </a:prstGeom>
          <a:noFill/>
        </p:spPr>
        <p:txBody>
          <a:bodyPr wrap="square" rtlCol="0">
            <a:spAutoFit/>
          </a:bodyPr>
          <a:lstStyle/>
          <a:p>
            <a:r>
              <a:rPr lang="en-US" sz="3200" dirty="0" smtClean="0"/>
              <a:t>ΔTR</a:t>
            </a:r>
            <a:r>
              <a:rPr lang="en-US" sz="3200" dirty="0"/>
              <a:t> </a:t>
            </a:r>
            <a:r>
              <a:rPr lang="en-US" sz="3200" dirty="0" smtClean="0"/>
              <a:t>= </a:t>
            </a:r>
            <a:r>
              <a:rPr lang="en-US" sz="3200" dirty="0" err="1" smtClean="0"/>
              <a:t>V</a:t>
            </a:r>
            <a:r>
              <a:rPr lang="en-US" sz="3200" baseline="-25000" dirty="0" err="1" smtClean="0"/>
              <a:t>res</a:t>
            </a:r>
            <a:r>
              <a:rPr lang="en-US" sz="3200" dirty="0" smtClean="0"/>
              <a:t>/</a:t>
            </a:r>
            <a:r>
              <a:rPr lang="en-US" sz="3200" dirty="0" err="1" smtClean="0"/>
              <a:t>Q</a:t>
            </a:r>
            <a:r>
              <a:rPr lang="en-US" sz="3200" baseline="-25000" dirty="0" err="1" smtClean="0"/>
              <a:t>annual</a:t>
            </a:r>
            <a:r>
              <a:rPr lang="en-US" sz="3200" dirty="0" smtClean="0"/>
              <a:t> </a:t>
            </a:r>
            <a:endParaRPr lang="en-US" sz="3200" dirty="0"/>
          </a:p>
        </p:txBody>
      </p:sp>
    </p:spTree>
    <p:extLst>
      <p:ext uri="{BB962C8B-B14F-4D97-AF65-F5344CB8AC3E}">
        <p14:creationId xmlns:p14="http://schemas.microsoft.com/office/powerpoint/2010/main" val="2589242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0"/>
            <a:ext cx="8229600" cy="1143000"/>
          </a:xfrm>
        </p:spPr>
        <p:txBody>
          <a:bodyPr/>
          <a:lstStyle/>
          <a:p>
            <a:r>
              <a:rPr lang="en-US" dirty="0" smtClean="0"/>
              <a:t>Rio Grande River Basin</a:t>
            </a:r>
            <a:endParaRPr lang="en-US" dirty="0"/>
          </a:p>
        </p:txBody>
      </p:sp>
      <p:pic>
        <p:nvPicPr>
          <p:cNvPr id="4" name="Picture 3" descr="RioGrandeBasin_USGS-Nasq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100" y="1166193"/>
            <a:ext cx="6210300" cy="5106543"/>
          </a:xfrm>
          <a:prstGeom prst="rect">
            <a:avLst/>
          </a:prstGeom>
        </p:spPr>
      </p:pic>
      <p:sp>
        <p:nvSpPr>
          <p:cNvPr id="5" name="TextBox 4"/>
          <p:cNvSpPr txBox="1"/>
          <p:nvPr/>
        </p:nvSpPr>
        <p:spPr>
          <a:xfrm>
            <a:off x="114299" y="1265237"/>
            <a:ext cx="4191001" cy="954107"/>
          </a:xfrm>
          <a:prstGeom prst="rect">
            <a:avLst/>
          </a:prstGeom>
          <a:noFill/>
        </p:spPr>
        <p:txBody>
          <a:bodyPr wrap="square" rtlCol="0">
            <a:spAutoFit/>
          </a:bodyPr>
          <a:lstStyle/>
          <a:p>
            <a:pPr marL="285750" indent="-285750">
              <a:buFont typeface="Arial"/>
              <a:buChar char="•"/>
            </a:pPr>
            <a:r>
              <a:rPr lang="en-US" sz="1400" dirty="0" smtClean="0"/>
              <a:t>Originates </a:t>
            </a:r>
            <a:r>
              <a:rPr lang="en-US" sz="1400" dirty="0"/>
              <a:t>in San Juan </a:t>
            </a:r>
            <a:r>
              <a:rPr lang="en-US" sz="1400" dirty="0" err="1" smtClean="0"/>
              <a:t>Mnts</a:t>
            </a:r>
            <a:r>
              <a:rPr lang="en-US" sz="1400" dirty="0" smtClean="0"/>
              <a:t>, CO</a:t>
            </a:r>
          </a:p>
          <a:p>
            <a:pPr marL="285750" indent="-285750">
              <a:buFont typeface="Arial"/>
              <a:buChar char="•"/>
            </a:pPr>
            <a:r>
              <a:rPr lang="en-US" sz="1400" dirty="0" smtClean="0"/>
              <a:t>Flows through Albuquerque, NM and El Paso, TX , then it is the border between US and Mexico</a:t>
            </a:r>
            <a:endParaRPr lang="en-US" sz="1400" dirty="0"/>
          </a:p>
          <a:p>
            <a:pPr marL="285750" indent="-285750">
              <a:buFont typeface="Arial"/>
              <a:buChar char="•"/>
            </a:pPr>
            <a:r>
              <a:rPr lang="en-US" sz="1400" dirty="0" smtClean="0"/>
              <a:t>Rio Grande river ~3,000 km long</a:t>
            </a:r>
          </a:p>
        </p:txBody>
      </p:sp>
      <p:grpSp>
        <p:nvGrpSpPr>
          <p:cNvPr id="8" name="Group 7"/>
          <p:cNvGrpSpPr/>
          <p:nvPr/>
        </p:nvGrpSpPr>
        <p:grpSpPr>
          <a:xfrm>
            <a:off x="3858737" y="2005252"/>
            <a:ext cx="1197925" cy="1207848"/>
            <a:chOff x="3244850" y="2176702"/>
            <a:chExt cx="1197925" cy="1207848"/>
          </a:xfrm>
        </p:grpSpPr>
        <p:sp>
          <p:nvSpPr>
            <p:cNvPr id="6" name="Oval 5"/>
            <p:cNvSpPr/>
            <p:nvPr/>
          </p:nvSpPr>
          <p:spPr>
            <a:xfrm>
              <a:off x="3244850" y="3067050"/>
              <a:ext cx="1060450" cy="3175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4101972">
              <a:off x="3945804" y="2429579"/>
              <a:ext cx="749847" cy="244094"/>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114300" y="5189537"/>
            <a:ext cx="4343400" cy="738664"/>
          </a:xfrm>
          <a:prstGeom prst="rect">
            <a:avLst/>
          </a:prstGeom>
          <a:noFill/>
        </p:spPr>
        <p:txBody>
          <a:bodyPr wrap="square" rtlCol="0">
            <a:spAutoFit/>
          </a:bodyPr>
          <a:lstStyle/>
          <a:p>
            <a:pPr marL="285750" indent="-285750">
              <a:buFont typeface="Arial"/>
              <a:buChar char="•"/>
            </a:pPr>
            <a:r>
              <a:rPr lang="en-US" sz="1400" dirty="0" smtClean="0"/>
              <a:t>10 million people (WRI 2003) and growing</a:t>
            </a:r>
          </a:p>
          <a:p>
            <a:pPr marL="285750" indent="-285750">
              <a:buFont typeface="Arial"/>
              <a:buChar char="•"/>
            </a:pPr>
            <a:r>
              <a:rPr lang="en-US" sz="1400" dirty="0" smtClean="0"/>
              <a:t>80% of river water is extracted for irrigation</a:t>
            </a:r>
          </a:p>
          <a:p>
            <a:pPr marL="285750" indent="-285750">
              <a:buFont typeface="Arial"/>
              <a:buChar char="•"/>
            </a:pPr>
            <a:r>
              <a:rPr lang="en-US" sz="1400" dirty="0" smtClean="0"/>
              <a:t>Elephant Butte is most important reservoir </a:t>
            </a:r>
            <a:endParaRPr lang="en-US" sz="1400" dirty="0"/>
          </a:p>
        </p:txBody>
      </p:sp>
      <p:sp>
        <p:nvSpPr>
          <p:cNvPr id="3" name="TextBox 2"/>
          <p:cNvSpPr txBox="1"/>
          <p:nvPr/>
        </p:nvSpPr>
        <p:spPr>
          <a:xfrm>
            <a:off x="5253952" y="6426624"/>
            <a:ext cx="3375698" cy="307777"/>
          </a:xfrm>
          <a:prstGeom prst="rect">
            <a:avLst/>
          </a:prstGeom>
          <a:noFill/>
        </p:spPr>
        <p:txBody>
          <a:bodyPr wrap="square" rtlCol="0">
            <a:spAutoFit/>
          </a:bodyPr>
          <a:lstStyle/>
          <a:p>
            <a:r>
              <a:rPr lang="en-US" sz="1400" i="1" dirty="0" smtClean="0"/>
              <a:t>Image Courtesy: NASQAN, USGS</a:t>
            </a:r>
            <a:endParaRPr lang="en-US" sz="1400" i="1" dirty="0"/>
          </a:p>
        </p:txBody>
      </p:sp>
    </p:spTree>
    <p:extLst>
      <p:ext uri="{BB962C8B-B14F-4D97-AF65-F5344CB8AC3E}">
        <p14:creationId xmlns:p14="http://schemas.microsoft.com/office/powerpoint/2010/main" val="2507501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Dams in </a:t>
            </a:r>
            <a:r>
              <a:rPr lang="en-US" dirty="0"/>
              <a:t>R</a:t>
            </a:r>
            <a:r>
              <a:rPr lang="en-US" dirty="0" smtClean="0"/>
              <a:t>io Grande Basin</a:t>
            </a:r>
            <a:endParaRPr lang="en-US" dirty="0"/>
          </a:p>
        </p:txBody>
      </p:sp>
      <p:pic>
        <p:nvPicPr>
          <p:cNvPr id="4" name="Picture 3" descr="rio_grande_dam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223" y="1308780"/>
            <a:ext cx="7394666" cy="5440361"/>
          </a:xfrm>
          <a:prstGeom prst="rect">
            <a:avLst/>
          </a:prstGeom>
        </p:spPr>
      </p:pic>
      <p:sp>
        <p:nvSpPr>
          <p:cNvPr id="3" name="TextBox 2"/>
          <p:cNvSpPr txBox="1"/>
          <p:nvPr/>
        </p:nvSpPr>
        <p:spPr>
          <a:xfrm>
            <a:off x="54792" y="1844097"/>
            <a:ext cx="1921207" cy="1200329"/>
          </a:xfrm>
          <a:prstGeom prst="rect">
            <a:avLst/>
          </a:prstGeom>
          <a:noFill/>
        </p:spPr>
        <p:txBody>
          <a:bodyPr wrap="none" rtlCol="0">
            <a:spAutoFit/>
          </a:bodyPr>
          <a:lstStyle/>
          <a:p>
            <a:r>
              <a:rPr lang="en-US" dirty="0"/>
              <a:t>Cochiti </a:t>
            </a:r>
            <a:r>
              <a:rPr lang="en-US" dirty="0" smtClean="0"/>
              <a:t>Lake</a:t>
            </a:r>
          </a:p>
          <a:p>
            <a:r>
              <a:rPr lang="en-US" dirty="0"/>
              <a:t>b</a:t>
            </a:r>
            <a:r>
              <a:rPr lang="en-US" dirty="0" smtClean="0"/>
              <a:t>uilt 1975</a:t>
            </a:r>
          </a:p>
          <a:p>
            <a:r>
              <a:rPr lang="en-US" dirty="0"/>
              <a:t>p</a:t>
            </a:r>
            <a:r>
              <a:rPr lang="en-US" dirty="0" smtClean="0"/>
              <a:t>rovides sediment </a:t>
            </a:r>
          </a:p>
          <a:p>
            <a:r>
              <a:rPr lang="en-US" dirty="0" smtClean="0"/>
              <a:t>control </a:t>
            </a:r>
            <a:endParaRPr lang="en-US" dirty="0"/>
          </a:p>
        </p:txBody>
      </p:sp>
      <p:cxnSp>
        <p:nvCxnSpPr>
          <p:cNvPr id="6" name="Straight Arrow Connector 5"/>
          <p:cNvCxnSpPr/>
          <p:nvPr/>
        </p:nvCxnSpPr>
        <p:spPr>
          <a:xfrm>
            <a:off x="997857" y="2848429"/>
            <a:ext cx="976113" cy="3265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4792" y="3900714"/>
            <a:ext cx="1858539" cy="1200329"/>
          </a:xfrm>
          <a:prstGeom prst="rect">
            <a:avLst/>
          </a:prstGeom>
          <a:noFill/>
        </p:spPr>
        <p:txBody>
          <a:bodyPr wrap="none" rtlCol="0">
            <a:spAutoFit/>
          </a:bodyPr>
          <a:lstStyle/>
          <a:p>
            <a:r>
              <a:rPr lang="en-US" dirty="0" smtClean="0"/>
              <a:t>Elephant Butte</a:t>
            </a:r>
          </a:p>
          <a:p>
            <a:r>
              <a:rPr lang="en-US" dirty="0" smtClean="0"/>
              <a:t>Reservoir (1916)</a:t>
            </a:r>
          </a:p>
          <a:p>
            <a:r>
              <a:rPr lang="en-US" dirty="0" smtClean="0"/>
              <a:t>Is most important</a:t>
            </a:r>
          </a:p>
          <a:p>
            <a:r>
              <a:rPr lang="en-US" dirty="0" smtClean="0"/>
              <a:t>For water storage </a:t>
            </a:r>
            <a:endParaRPr lang="en-US" dirty="0"/>
          </a:p>
        </p:txBody>
      </p:sp>
      <p:cxnSp>
        <p:nvCxnSpPr>
          <p:cNvPr id="10" name="Straight Arrow Connector 9"/>
          <p:cNvCxnSpPr/>
          <p:nvPr/>
        </p:nvCxnSpPr>
        <p:spPr>
          <a:xfrm flipV="1">
            <a:off x="1125223" y="3773714"/>
            <a:ext cx="848747" cy="1270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92285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Rio Puerco Flood, September 2013</a:t>
            </a:r>
            <a:endParaRPr lang="en-US" dirty="0"/>
          </a:p>
        </p:txBody>
      </p:sp>
      <p:sp>
        <p:nvSpPr>
          <p:cNvPr id="3" name="TextBox 2"/>
          <p:cNvSpPr txBox="1"/>
          <p:nvPr/>
        </p:nvSpPr>
        <p:spPr>
          <a:xfrm>
            <a:off x="368081" y="2852010"/>
            <a:ext cx="8203237" cy="461665"/>
          </a:xfrm>
          <a:prstGeom prst="rect">
            <a:avLst/>
          </a:prstGeom>
          <a:noFill/>
        </p:spPr>
        <p:txBody>
          <a:bodyPr wrap="none" rtlCol="0">
            <a:spAutoFit/>
          </a:bodyPr>
          <a:lstStyle/>
          <a:p>
            <a:r>
              <a:rPr lang="en-US" sz="2400" dirty="0"/>
              <a:t>http://</a:t>
            </a:r>
            <a:r>
              <a:rPr lang="en-US" sz="2400" dirty="0" err="1"/>
              <a:t>csdms.colorado.edu</a:t>
            </a:r>
            <a:r>
              <a:rPr lang="en-US" sz="2400" dirty="0"/>
              <a:t>/wiki/Movie:Rio_Puerco_Flood_2013</a:t>
            </a:r>
          </a:p>
        </p:txBody>
      </p:sp>
    </p:spTree>
    <p:extLst>
      <p:ext uri="{BB962C8B-B14F-4D97-AF65-F5344CB8AC3E}">
        <p14:creationId xmlns:p14="http://schemas.microsoft.com/office/powerpoint/2010/main" val="16246942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024"/>
            <a:ext cx="8229600" cy="1143000"/>
          </a:xfrm>
        </p:spPr>
        <p:txBody>
          <a:bodyPr>
            <a:normAutofit fontScale="90000"/>
          </a:bodyPr>
          <a:lstStyle/>
          <a:p>
            <a:r>
              <a:rPr lang="en-US" dirty="0" smtClean="0"/>
              <a:t>Arroyo flashflood moves large amounts of sediment</a:t>
            </a:r>
            <a:endParaRPr lang="en-US" dirty="0"/>
          </a:p>
        </p:txBody>
      </p:sp>
      <p:sp>
        <p:nvSpPr>
          <p:cNvPr id="5" name="Rectangle 4"/>
          <p:cNvSpPr/>
          <p:nvPr/>
        </p:nvSpPr>
        <p:spPr>
          <a:xfrm>
            <a:off x="622641" y="3137129"/>
            <a:ext cx="8064159" cy="523220"/>
          </a:xfrm>
          <a:prstGeom prst="rect">
            <a:avLst/>
          </a:prstGeom>
        </p:spPr>
        <p:txBody>
          <a:bodyPr wrap="square">
            <a:spAutoFit/>
          </a:bodyPr>
          <a:lstStyle/>
          <a:p>
            <a:r>
              <a:rPr lang="en-US" sz="2800" dirty="0"/>
              <a:t>http://</a:t>
            </a:r>
            <a:r>
              <a:rPr lang="en-US" sz="2800" dirty="0" err="1"/>
              <a:t>csdms.colorado.edu</a:t>
            </a:r>
            <a:r>
              <a:rPr lang="en-US" sz="2800" dirty="0"/>
              <a:t>/wiki/</a:t>
            </a:r>
            <a:r>
              <a:rPr lang="en-US" sz="2800" dirty="0" err="1"/>
              <a:t>Movie:FlashFloodUT</a:t>
            </a:r>
            <a:endParaRPr lang="en-US" sz="2800" dirty="0"/>
          </a:p>
        </p:txBody>
      </p:sp>
    </p:spTree>
    <p:extLst>
      <p:ext uri="{BB962C8B-B14F-4D97-AF65-F5344CB8AC3E}">
        <p14:creationId xmlns:p14="http://schemas.microsoft.com/office/powerpoint/2010/main" val="604525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7150" y="274638"/>
            <a:ext cx="3549650" cy="1143000"/>
          </a:xfrm>
        </p:spPr>
        <p:txBody>
          <a:bodyPr/>
          <a:lstStyle/>
          <a:p>
            <a:r>
              <a:rPr lang="en-US" dirty="0" smtClean="0"/>
              <a:t>Flood line </a:t>
            </a:r>
            <a:endParaRPr lang="en-US" dirty="0"/>
          </a:p>
        </p:txBody>
      </p:sp>
      <p:pic>
        <p:nvPicPr>
          <p:cNvPr id="4" name="Picture 3" descr="siltlineatoldgaug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4533900" cy="6045200"/>
          </a:xfrm>
          <a:prstGeom prst="rect">
            <a:avLst/>
          </a:prstGeom>
        </p:spPr>
      </p:pic>
      <p:sp>
        <p:nvSpPr>
          <p:cNvPr id="5" name="TextBox 4"/>
          <p:cNvSpPr txBox="1"/>
          <p:nvPr/>
        </p:nvSpPr>
        <p:spPr>
          <a:xfrm>
            <a:off x="2444750" y="426134"/>
            <a:ext cx="2432126" cy="646331"/>
          </a:xfrm>
          <a:prstGeom prst="rect">
            <a:avLst/>
          </a:prstGeom>
          <a:noFill/>
        </p:spPr>
        <p:txBody>
          <a:bodyPr wrap="none" rtlCol="0">
            <a:spAutoFit/>
          </a:bodyPr>
          <a:lstStyle/>
          <a:p>
            <a:r>
              <a:rPr lang="en-US" dirty="0" smtClean="0"/>
              <a:t>Rio Puerco in April 2014</a:t>
            </a:r>
          </a:p>
          <a:p>
            <a:r>
              <a:rPr lang="en-US" dirty="0" smtClean="0"/>
              <a:t>Photo: Irina Overeem </a:t>
            </a:r>
            <a:endParaRPr lang="en-US" dirty="0"/>
          </a:p>
        </p:txBody>
      </p:sp>
      <p:cxnSp>
        <p:nvCxnSpPr>
          <p:cNvPr id="6" name="Straight Arrow Connector 5"/>
          <p:cNvCxnSpPr/>
          <p:nvPr/>
        </p:nvCxnSpPr>
        <p:spPr>
          <a:xfrm>
            <a:off x="1277315" y="3127116"/>
            <a:ext cx="888248" cy="102769"/>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descr="cowdungfloodmarker.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387" y="2109297"/>
            <a:ext cx="3873170" cy="2904877"/>
          </a:xfrm>
          <a:prstGeom prst="rect">
            <a:avLst/>
          </a:prstGeom>
        </p:spPr>
      </p:pic>
      <p:sp>
        <p:nvSpPr>
          <p:cNvPr id="3" name="TextBox 2"/>
          <p:cNvSpPr txBox="1"/>
          <p:nvPr/>
        </p:nvSpPr>
        <p:spPr>
          <a:xfrm>
            <a:off x="5370730" y="5119509"/>
            <a:ext cx="3116851" cy="1200329"/>
          </a:xfrm>
          <a:prstGeom prst="rect">
            <a:avLst/>
          </a:prstGeom>
          <a:noFill/>
        </p:spPr>
        <p:txBody>
          <a:bodyPr wrap="square" rtlCol="0">
            <a:spAutoFit/>
          </a:bodyPr>
          <a:lstStyle/>
          <a:p>
            <a:r>
              <a:rPr lang="en-US" dirty="0" smtClean="0"/>
              <a:t>Cow dung floats and marks high water </a:t>
            </a:r>
            <a:r>
              <a:rPr lang="en-US" dirty="0" smtClean="0"/>
              <a:t>level</a:t>
            </a:r>
            <a:endParaRPr lang="en-US" dirty="0"/>
          </a:p>
          <a:p>
            <a:r>
              <a:rPr lang="en-US" dirty="0"/>
              <a:t>Photo: Irina Overeem </a:t>
            </a:r>
          </a:p>
          <a:p>
            <a:endParaRPr lang="en-US" dirty="0"/>
          </a:p>
        </p:txBody>
      </p:sp>
      <p:sp>
        <p:nvSpPr>
          <p:cNvPr id="8" name="TextBox 7"/>
          <p:cNvSpPr txBox="1"/>
          <p:nvPr/>
        </p:nvSpPr>
        <p:spPr>
          <a:xfrm>
            <a:off x="1047151" y="2752686"/>
            <a:ext cx="958541" cy="369332"/>
          </a:xfrm>
          <a:prstGeom prst="rect">
            <a:avLst/>
          </a:prstGeom>
          <a:noFill/>
        </p:spPr>
        <p:txBody>
          <a:bodyPr wrap="none" rtlCol="0">
            <a:spAutoFit/>
          </a:bodyPr>
          <a:lstStyle/>
          <a:p>
            <a:r>
              <a:rPr lang="en-US" dirty="0" smtClean="0">
                <a:solidFill>
                  <a:srgbClr val="FF0000"/>
                </a:solidFill>
              </a:rPr>
              <a:t>Silt lines</a:t>
            </a:r>
            <a:endParaRPr lang="en-US" dirty="0">
              <a:solidFill>
                <a:srgbClr val="FF0000"/>
              </a:solidFill>
            </a:endParaRPr>
          </a:p>
        </p:txBody>
      </p:sp>
    </p:spTree>
    <p:extLst>
      <p:ext uri="{BB962C8B-B14F-4D97-AF65-F5344CB8AC3E}">
        <p14:creationId xmlns:p14="http://schemas.microsoft.com/office/powerpoint/2010/main" val="19482270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05582"/>
            <a:ext cx="9144000" cy="3859161"/>
          </a:xfrm>
          <a:prstGeom prst="rect">
            <a:avLst/>
          </a:prstGeom>
        </p:spPr>
      </p:pic>
      <p:cxnSp>
        <p:nvCxnSpPr>
          <p:cNvPr id="7" name="Straight Arrow Connector 6"/>
          <p:cNvCxnSpPr/>
          <p:nvPr/>
        </p:nvCxnSpPr>
        <p:spPr>
          <a:xfrm flipV="1">
            <a:off x="5410200" y="1415182"/>
            <a:ext cx="0" cy="2438400"/>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352800" y="1415182"/>
            <a:ext cx="0" cy="933450"/>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562600" y="1786657"/>
            <a:ext cx="809625"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5.48 m</a:t>
            </a:r>
            <a:endParaRPr lang="en-US" sz="1400" dirty="0">
              <a:latin typeface="Arial" panose="020B0604020202020204" pitchFamily="34" charset="0"/>
              <a:cs typeface="Arial" panose="020B0604020202020204" pitchFamily="34" charset="0"/>
            </a:endParaRPr>
          </a:p>
        </p:txBody>
      </p:sp>
      <p:sp>
        <p:nvSpPr>
          <p:cNvPr id="17" name="TextBox 16"/>
          <p:cNvSpPr txBox="1"/>
          <p:nvPr/>
        </p:nvSpPr>
        <p:spPr>
          <a:xfrm>
            <a:off x="3333750" y="1733674"/>
            <a:ext cx="809625"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2.1 m</a:t>
            </a:r>
            <a:endParaRPr lang="en-US" sz="1400" dirty="0">
              <a:latin typeface="Arial" panose="020B0604020202020204" pitchFamily="34" charset="0"/>
              <a:cs typeface="Arial" panose="020B0604020202020204" pitchFamily="34" charset="0"/>
            </a:endParaRPr>
          </a:p>
        </p:txBody>
      </p:sp>
      <p:grpSp>
        <p:nvGrpSpPr>
          <p:cNvPr id="36" name="Group 35"/>
          <p:cNvGrpSpPr/>
          <p:nvPr/>
        </p:nvGrpSpPr>
        <p:grpSpPr>
          <a:xfrm>
            <a:off x="7705725" y="2243857"/>
            <a:ext cx="142875" cy="219074"/>
            <a:chOff x="7439025" y="3057525"/>
            <a:chExt cx="142875" cy="219074"/>
          </a:xfrm>
        </p:grpSpPr>
        <p:sp>
          <p:nvSpPr>
            <p:cNvPr id="19" name="Isosceles Triangle 18"/>
            <p:cNvSpPr/>
            <p:nvPr/>
          </p:nvSpPr>
          <p:spPr>
            <a:xfrm flipV="1">
              <a:off x="7439025" y="3057525"/>
              <a:ext cx="142875" cy="857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7439025" y="3190875"/>
              <a:ext cx="142875"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458074" y="3233738"/>
              <a:ext cx="109537"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481884" y="3276599"/>
              <a:ext cx="64008"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7315199" y="1319934"/>
            <a:ext cx="142875" cy="219074"/>
            <a:chOff x="7439025" y="3057525"/>
            <a:chExt cx="142875" cy="219074"/>
          </a:xfrm>
        </p:grpSpPr>
        <p:sp>
          <p:nvSpPr>
            <p:cNvPr id="38" name="Isosceles Triangle 37"/>
            <p:cNvSpPr/>
            <p:nvPr/>
          </p:nvSpPr>
          <p:spPr>
            <a:xfrm flipV="1">
              <a:off x="7439025" y="3057525"/>
              <a:ext cx="142875" cy="857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7439025" y="3190875"/>
              <a:ext cx="142875"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458074" y="3233738"/>
              <a:ext cx="109537"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481884" y="3276599"/>
              <a:ext cx="64008"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5014911" y="1171224"/>
            <a:ext cx="2262190"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Sep 2013 w-s </a:t>
            </a:r>
            <a:r>
              <a:rPr lang="en-US" sz="1200" dirty="0" err="1" smtClean="0">
                <a:latin typeface="Arial" panose="020B0604020202020204" pitchFamily="34" charset="0"/>
                <a:cs typeface="Arial" panose="020B0604020202020204" pitchFamily="34" charset="0"/>
              </a:rPr>
              <a:t>elev</a:t>
            </a:r>
            <a:r>
              <a:rPr lang="en-US" sz="1200" dirty="0" smtClean="0">
                <a:latin typeface="Arial" panose="020B0604020202020204" pitchFamily="34" charset="0"/>
                <a:cs typeface="Arial" panose="020B0604020202020204" pitchFamily="34" charset="0"/>
              </a:rPr>
              <a:t> = 1533.0 m </a:t>
            </a:r>
            <a:endParaRPr lang="en-US" sz="1200" dirty="0">
              <a:latin typeface="Arial" panose="020B0604020202020204" pitchFamily="34" charset="0"/>
              <a:cs typeface="Arial" panose="020B0604020202020204" pitchFamily="34" charset="0"/>
            </a:endParaRPr>
          </a:p>
        </p:txBody>
      </p:sp>
      <p:sp>
        <p:nvSpPr>
          <p:cNvPr id="43" name="TextBox 42"/>
          <p:cNvSpPr txBox="1"/>
          <p:nvPr/>
        </p:nvSpPr>
        <p:spPr>
          <a:xfrm>
            <a:off x="5500684" y="2094434"/>
            <a:ext cx="2262190"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Aug 2006 w-s </a:t>
            </a:r>
            <a:r>
              <a:rPr lang="en-US" sz="1200" dirty="0" err="1" smtClean="0">
                <a:latin typeface="Arial" panose="020B0604020202020204" pitchFamily="34" charset="0"/>
                <a:cs typeface="Arial" panose="020B0604020202020204" pitchFamily="34" charset="0"/>
              </a:rPr>
              <a:t>elev</a:t>
            </a:r>
            <a:r>
              <a:rPr lang="en-US" sz="1200" dirty="0" smtClean="0">
                <a:latin typeface="Arial" panose="020B0604020202020204" pitchFamily="34" charset="0"/>
                <a:cs typeface="Arial" panose="020B0604020202020204" pitchFamily="34" charset="0"/>
              </a:rPr>
              <a:t> = 1530.9 m </a:t>
            </a:r>
            <a:endParaRPr lang="en-US" sz="1200" dirty="0">
              <a:latin typeface="Arial" panose="020B0604020202020204" pitchFamily="34" charset="0"/>
              <a:cs typeface="Arial" panose="020B0604020202020204" pitchFamily="34" charset="0"/>
            </a:endParaRPr>
          </a:p>
        </p:txBody>
      </p:sp>
      <p:sp>
        <p:nvSpPr>
          <p:cNvPr id="44" name="TextBox 43"/>
          <p:cNvSpPr txBox="1"/>
          <p:nvPr/>
        </p:nvSpPr>
        <p:spPr>
          <a:xfrm>
            <a:off x="154219" y="5099211"/>
            <a:ext cx="7747638" cy="861774"/>
          </a:xfrm>
          <a:prstGeom prst="rect">
            <a:avLst/>
          </a:prstGeom>
          <a:noFill/>
        </p:spPr>
        <p:txBody>
          <a:bodyPr wrap="square" rtlCol="0">
            <a:spAutoFit/>
          </a:bodyPr>
          <a:lstStyle/>
          <a:p>
            <a:r>
              <a:rPr lang="en-US" sz="1600" dirty="0" smtClean="0"/>
              <a:t>Estimated August 2006 flood peak Q at this site was 625 m</a:t>
            </a:r>
            <a:r>
              <a:rPr lang="en-US" sz="1600" baseline="30000" dirty="0" smtClean="0"/>
              <a:t>3</a:t>
            </a:r>
            <a:r>
              <a:rPr lang="en-US" sz="1600" dirty="0" smtClean="0"/>
              <a:t>/s (Griffin et al., 2014). Discharge has not yet been estimated for the 2013 flood.</a:t>
            </a:r>
          </a:p>
          <a:p>
            <a:endParaRPr lang="en-US" dirty="0"/>
          </a:p>
        </p:txBody>
      </p:sp>
      <p:sp>
        <p:nvSpPr>
          <p:cNvPr id="46" name="TextBox 45"/>
          <p:cNvSpPr txBox="1"/>
          <p:nvPr/>
        </p:nvSpPr>
        <p:spPr>
          <a:xfrm>
            <a:off x="252504" y="-21529"/>
            <a:ext cx="8793093" cy="830997"/>
          </a:xfrm>
          <a:prstGeom prst="rect">
            <a:avLst/>
          </a:prstGeom>
          <a:noFill/>
        </p:spPr>
        <p:txBody>
          <a:bodyPr wrap="square" rtlCol="0" anchor="ctr">
            <a:spAutoFit/>
          </a:bodyPr>
          <a:lstStyle/>
          <a:p>
            <a:pPr algn="ctr"/>
            <a:r>
              <a:rPr lang="en-US" sz="2400" b="1" dirty="0" smtClean="0"/>
              <a:t>Repeat Measured </a:t>
            </a:r>
            <a:r>
              <a:rPr lang="en-US" sz="2400" b="1" dirty="0" smtClean="0"/>
              <a:t>Cross</a:t>
            </a:r>
            <a:r>
              <a:rPr lang="en-US" sz="2400" b="1" dirty="0" smtClean="0"/>
              <a:t>-</a:t>
            </a:r>
            <a:r>
              <a:rPr lang="en-US" sz="2400" b="1" dirty="0" smtClean="0"/>
              <a:t>section 1 </a:t>
            </a:r>
          </a:p>
          <a:p>
            <a:pPr algn="ctr"/>
            <a:r>
              <a:rPr lang="en-US" sz="2400" b="1" dirty="0" smtClean="0"/>
              <a:t>along </a:t>
            </a:r>
            <a:r>
              <a:rPr lang="en-US" sz="2400" b="1" dirty="0" smtClean="0"/>
              <a:t>the concrete sill at the Railroad bridge</a:t>
            </a:r>
          </a:p>
        </p:txBody>
      </p:sp>
      <p:sp>
        <p:nvSpPr>
          <p:cNvPr id="49" name="TextBox 48"/>
          <p:cNvSpPr txBox="1"/>
          <p:nvPr/>
        </p:nvSpPr>
        <p:spPr>
          <a:xfrm>
            <a:off x="1719261" y="3122710"/>
            <a:ext cx="1757364" cy="307777"/>
          </a:xfrm>
          <a:prstGeom prst="rect">
            <a:avLst/>
          </a:prstGeom>
          <a:noFill/>
        </p:spPr>
        <p:txBody>
          <a:bodyPr wrap="square" rtlCol="0">
            <a:spAutoFit/>
          </a:bodyPr>
          <a:lstStyle/>
          <a:p>
            <a:r>
              <a:rPr lang="en-US" sz="1400" dirty="0" smtClean="0"/>
              <a:t>GPS survey Jan 2007</a:t>
            </a:r>
            <a:endParaRPr lang="en-US" sz="1400" dirty="0"/>
          </a:p>
        </p:txBody>
      </p:sp>
      <p:cxnSp>
        <p:nvCxnSpPr>
          <p:cNvPr id="51" name="Straight Arrow Connector 50"/>
          <p:cNvCxnSpPr/>
          <p:nvPr/>
        </p:nvCxnSpPr>
        <p:spPr>
          <a:xfrm flipV="1">
            <a:off x="3333750" y="2924176"/>
            <a:ext cx="142875" cy="19853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719261" y="2348630"/>
            <a:ext cx="1757364" cy="307777"/>
          </a:xfrm>
          <a:prstGeom prst="rect">
            <a:avLst/>
          </a:prstGeom>
          <a:noFill/>
        </p:spPr>
        <p:txBody>
          <a:bodyPr wrap="square" rtlCol="0">
            <a:spAutoFit/>
          </a:bodyPr>
          <a:lstStyle/>
          <a:p>
            <a:r>
              <a:rPr lang="en-US" sz="1400" dirty="0" smtClean="0"/>
              <a:t>GPS survey Apr 2014</a:t>
            </a:r>
            <a:endParaRPr lang="en-US" sz="1400" dirty="0"/>
          </a:p>
        </p:txBody>
      </p:sp>
      <p:cxnSp>
        <p:nvCxnSpPr>
          <p:cNvPr id="56" name="Straight Arrow Connector 55"/>
          <p:cNvCxnSpPr/>
          <p:nvPr/>
        </p:nvCxnSpPr>
        <p:spPr>
          <a:xfrm>
            <a:off x="3333750" y="2502518"/>
            <a:ext cx="404812" cy="15388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6812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0863"/>
            <a:ext cx="9144000" cy="4602809"/>
          </a:xfrm>
          <a:prstGeom prst="rect">
            <a:avLst/>
          </a:prstGeom>
        </p:spPr>
      </p:pic>
      <p:cxnSp>
        <p:nvCxnSpPr>
          <p:cNvPr id="3" name="Straight Arrow Connector 2"/>
          <p:cNvCxnSpPr/>
          <p:nvPr/>
        </p:nvCxnSpPr>
        <p:spPr>
          <a:xfrm flipV="1">
            <a:off x="3804640" y="3166362"/>
            <a:ext cx="0" cy="564531"/>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804640" y="3302391"/>
            <a:ext cx="809625"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1.8 m</a:t>
            </a:r>
            <a:endParaRPr lang="en-US" sz="1400" dirty="0">
              <a:latin typeface="Arial" panose="020B0604020202020204" pitchFamily="34" charset="0"/>
              <a:cs typeface="Arial" panose="020B0604020202020204" pitchFamily="34" charset="0"/>
            </a:endParaRPr>
          </a:p>
        </p:txBody>
      </p:sp>
      <p:sp>
        <p:nvSpPr>
          <p:cNvPr id="5" name="TextBox 4"/>
          <p:cNvSpPr txBox="1"/>
          <p:nvPr/>
        </p:nvSpPr>
        <p:spPr>
          <a:xfrm>
            <a:off x="3967161" y="2898537"/>
            <a:ext cx="2424114"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Sep 2013 w-s </a:t>
            </a:r>
            <a:r>
              <a:rPr lang="en-US" sz="1200" dirty="0" err="1" smtClean="0">
                <a:latin typeface="Arial" panose="020B0604020202020204" pitchFamily="34" charset="0"/>
                <a:cs typeface="Arial" panose="020B0604020202020204" pitchFamily="34" charset="0"/>
              </a:rPr>
              <a:t>elev</a:t>
            </a:r>
            <a:r>
              <a:rPr lang="en-US" sz="1200" dirty="0" smtClean="0">
                <a:latin typeface="Arial" panose="020B0604020202020204" pitchFamily="34" charset="0"/>
                <a:cs typeface="Arial" panose="020B0604020202020204" pitchFamily="34" charset="0"/>
              </a:rPr>
              <a:t> = 1530.15 m </a:t>
            </a:r>
            <a:endParaRPr lang="en-US" sz="1200" dirty="0">
              <a:latin typeface="Arial" panose="020B0604020202020204" pitchFamily="34" charset="0"/>
              <a:cs typeface="Arial" panose="020B0604020202020204" pitchFamily="34" charset="0"/>
            </a:endParaRPr>
          </a:p>
        </p:txBody>
      </p:sp>
      <p:sp>
        <p:nvSpPr>
          <p:cNvPr id="6" name="TextBox 5"/>
          <p:cNvSpPr txBox="1"/>
          <p:nvPr/>
        </p:nvSpPr>
        <p:spPr>
          <a:xfrm>
            <a:off x="6872284" y="3493313"/>
            <a:ext cx="1550195" cy="461665"/>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Aug 2006 w-s </a:t>
            </a:r>
          </a:p>
          <a:p>
            <a:r>
              <a:rPr lang="en-US" sz="1200" dirty="0" err="1" smtClean="0">
                <a:latin typeface="Arial" panose="020B0604020202020204" pitchFamily="34" charset="0"/>
                <a:cs typeface="Arial" panose="020B0604020202020204" pitchFamily="34" charset="0"/>
              </a:rPr>
              <a:t>elev</a:t>
            </a:r>
            <a:r>
              <a:rPr lang="en-US" sz="1200" dirty="0" smtClean="0">
                <a:latin typeface="Arial" panose="020B0604020202020204" pitchFamily="34" charset="0"/>
                <a:cs typeface="Arial" panose="020B0604020202020204" pitchFamily="34" charset="0"/>
              </a:rPr>
              <a:t> = 1528.33 m </a:t>
            </a:r>
            <a:endParaRPr lang="en-US" sz="1200" dirty="0">
              <a:latin typeface="Arial" panose="020B0604020202020204" pitchFamily="34" charset="0"/>
              <a:cs typeface="Arial" panose="020B0604020202020204" pitchFamily="34" charset="0"/>
            </a:endParaRPr>
          </a:p>
        </p:txBody>
      </p:sp>
      <p:sp>
        <p:nvSpPr>
          <p:cNvPr id="7" name="TextBox 6"/>
          <p:cNvSpPr txBox="1"/>
          <p:nvPr/>
        </p:nvSpPr>
        <p:spPr>
          <a:xfrm>
            <a:off x="3243261" y="4329478"/>
            <a:ext cx="1757364" cy="307777"/>
          </a:xfrm>
          <a:prstGeom prst="rect">
            <a:avLst/>
          </a:prstGeom>
          <a:noFill/>
        </p:spPr>
        <p:txBody>
          <a:bodyPr wrap="square" rtlCol="0">
            <a:spAutoFit/>
          </a:bodyPr>
          <a:lstStyle/>
          <a:p>
            <a:r>
              <a:rPr lang="en-US" sz="1400" dirty="0" smtClean="0"/>
              <a:t>GPS survey Apr 2010</a:t>
            </a:r>
            <a:endParaRPr lang="en-US" sz="1400" dirty="0"/>
          </a:p>
        </p:txBody>
      </p:sp>
      <p:sp>
        <p:nvSpPr>
          <p:cNvPr id="8" name="TextBox 7"/>
          <p:cNvSpPr txBox="1"/>
          <p:nvPr/>
        </p:nvSpPr>
        <p:spPr>
          <a:xfrm>
            <a:off x="5586411" y="3984023"/>
            <a:ext cx="1757364" cy="307777"/>
          </a:xfrm>
          <a:prstGeom prst="rect">
            <a:avLst/>
          </a:prstGeom>
          <a:noFill/>
        </p:spPr>
        <p:txBody>
          <a:bodyPr wrap="square" rtlCol="0">
            <a:spAutoFit/>
          </a:bodyPr>
          <a:lstStyle/>
          <a:p>
            <a:r>
              <a:rPr lang="en-US" sz="1400" dirty="0" smtClean="0"/>
              <a:t>GPS survey Apr 2014</a:t>
            </a:r>
            <a:endParaRPr lang="en-US" sz="1400" dirty="0"/>
          </a:p>
        </p:txBody>
      </p:sp>
      <p:cxnSp>
        <p:nvCxnSpPr>
          <p:cNvPr id="11" name="Straight Arrow Connector 10"/>
          <p:cNvCxnSpPr/>
          <p:nvPr/>
        </p:nvCxnSpPr>
        <p:spPr>
          <a:xfrm flipH="1" flipV="1">
            <a:off x="5419725" y="3945923"/>
            <a:ext cx="233361" cy="15388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100389" y="4229861"/>
            <a:ext cx="233361" cy="15388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28843" y="114310"/>
            <a:ext cx="7738515" cy="830997"/>
          </a:xfrm>
          <a:prstGeom prst="rect">
            <a:avLst/>
          </a:prstGeom>
          <a:noFill/>
        </p:spPr>
        <p:txBody>
          <a:bodyPr wrap="square" rtlCol="0" anchor="ctr">
            <a:spAutoFit/>
          </a:bodyPr>
          <a:lstStyle/>
          <a:p>
            <a:pPr algn="ctr"/>
            <a:r>
              <a:rPr lang="en-US" sz="2400" b="1" dirty="0" smtClean="0"/>
              <a:t>Repeat Measurements of </a:t>
            </a:r>
            <a:r>
              <a:rPr lang="en-US" sz="2400" b="1" dirty="0" smtClean="0"/>
              <a:t>Cross</a:t>
            </a:r>
            <a:r>
              <a:rPr lang="en-US" sz="2400" b="1" dirty="0" smtClean="0"/>
              <a:t>-</a:t>
            </a:r>
            <a:r>
              <a:rPr lang="en-US" sz="2400" b="1" dirty="0" smtClean="0"/>
              <a:t>section 2 </a:t>
            </a:r>
            <a:endParaRPr lang="en-US" sz="2400" b="1" dirty="0" smtClean="0"/>
          </a:p>
          <a:p>
            <a:pPr algn="ctr"/>
            <a:r>
              <a:rPr lang="en-US" sz="2400" b="1" dirty="0" smtClean="0"/>
              <a:t>at Highway 6 trench site</a:t>
            </a:r>
          </a:p>
        </p:txBody>
      </p:sp>
      <p:sp>
        <p:nvSpPr>
          <p:cNvPr id="15" name="TextBox 14"/>
          <p:cNvSpPr txBox="1"/>
          <p:nvPr/>
        </p:nvSpPr>
        <p:spPr>
          <a:xfrm>
            <a:off x="863474" y="5744787"/>
            <a:ext cx="7501581" cy="954107"/>
          </a:xfrm>
          <a:prstGeom prst="rect">
            <a:avLst/>
          </a:prstGeom>
          <a:noFill/>
        </p:spPr>
        <p:txBody>
          <a:bodyPr wrap="square" rtlCol="0">
            <a:spAutoFit/>
          </a:bodyPr>
          <a:lstStyle/>
          <a:p>
            <a:r>
              <a:rPr lang="en-US" sz="1400" dirty="0" smtClean="0"/>
              <a:t>From Apr 2002 to Apr 2010 (post 2006 flood), the channel bed aggraded 0.71 m. From Apr 2010 to Apr 2014, the bed aggraded 0.59 m. Deposition across the floodplain surface was less in Sep 2013 than in Aug 2006, in part because much of the former large floodplain depression at this site was filled by deposition during the 2006 flood</a:t>
            </a:r>
            <a:r>
              <a:rPr lang="en-US" sz="1400" dirty="0"/>
              <a:t> </a:t>
            </a:r>
            <a:r>
              <a:rPr lang="en-US" sz="1400" dirty="0" smtClean="0"/>
              <a:t>(Data courtesy Ellie Griffin, USGS, 2015).</a:t>
            </a:r>
            <a:endParaRPr lang="en-US" sz="1400" dirty="0"/>
          </a:p>
        </p:txBody>
      </p:sp>
      <p:cxnSp>
        <p:nvCxnSpPr>
          <p:cNvPr id="16" name="Straight Arrow Connector 15"/>
          <p:cNvCxnSpPr/>
          <p:nvPr/>
        </p:nvCxnSpPr>
        <p:spPr>
          <a:xfrm flipV="1">
            <a:off x="3095626" y="3175536"/>
            <a:ext cx="4763" cy="924276"/>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38423" y="3303300"/>
            <a:ext cx="647700"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3.0 m</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9267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Drought in the Rio Grande Basin</a:t>
            </a:r>
            <a:endParaRPr lang="en-US" dirty="0"/>
          </a:p>
        </p:txBody>
      </p:sp>
      <p:sp>
        <p:nvSpPr>
          <p:cNvPr id="4" name="Rectangle 3"/>
          <p:cNvSpPr/>
          <p:nvPr/>
        </p:nvSpPr>
        <p:spPr>
          <a:xfrm>
            <a:off x="692150" y="2319635"/>
            <a:ext cx="8083550" cy="830997"/>
          </a:xfrm>
          <a:prstGeom prst="rect">
            <a:avLst/>
          </a:prstGeom>
        </p:spPr>
        <p:txBody>
          <a:bodyPr wrap="square">
            <a:spAutoFit/>
          </a:bodyPr>
          <a:lstStyle/>
          <a:p>
            <a:r>
              <a:rPr lang="en-US" sz="2400" dirty="0"/>
              <a:t>http://</a:t>
            </a:r>
            <a:r>
              <a:rPr lang="en-US" sz="2400" dirty="0" err="1"/>
              <a:t>www.nytimes.com</a:t>
            </a:r>
            <a:r>
              <a:rPr lang="en-US" sz="2400" dirty="0"/>
              <a:t>/2015/04/13/us/</a:t>
            </a:r>
            <a:r>
              <a:rPr lang="en-US" sz="2400" dirty="0" err="1"/>
              <a:t>mighty-rio-grande-now-a-trickle-under-siege.html?ref</a:t>
            </a:r>
            <a:r>
              <a:rPr lang="en-US" sz="2400" dirty="0"/>
              <a:t>=</a:t>
            </a:r>
            <a:r>
              <a:rPr lang="en-US" sz="2400" dirty="0" err="1"/>
              <a:t>science&amp;_r</a:t>
            </a:r>
            <a:r>
              <a:rPr lang="en-US" sz="2400" dirty="0"/>
              <a:t>=0</a:t>
            </a:r>
          </a:p>
        </p:txBody>
      </p:sp>
    </p:spTree>
    <p:extLst>
      <p:ext uri="{BB962C8B-B14F-4D97-AF65-F5344CB8AC3E}">
        <p14:creationId xmlns:p14="http://schemas.microsoft.com/office/powerpoint/2010/main" val="3031102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088"/>
            <a:ext cx="8077200" cy="1143000"/>
          </a:xfrm>
        </p:spPr>
        <p:txBody>
          <a:bodyPr>
            <a:normAutofit/>
          </a:bodyPr>
          <a:lstStyle/>
          <a:p>
            <a:r>
              <a:rPr lang="en-US" dirty="0" smtClean="0"/>
              <a:t>Elephant Butte Reservoir</a:t>
            </a:r>
            <a:endParaRPr lang="en-US" dirty="0"/>
          </a:p>
        </p:txBody>
      </p:sp>
      <p:pic>
        <p:nvPicPr>
          <p:cNvPr id="5" name="Picture 4" descr="aerialviewofEBLa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76" y="1289051"/>
            <a:ext cx="2738314" cy="1779904"/>
          </a:xfrm>
          <a:prstGeom prst="rect">
            <a:avLst/>
          </a:prstGeom>
        </p:spPr>
      </p:pic>
      <p:pic>
        <p:nvPicPr>
          <p:cNvPr id="3" name="Picture 2" descr="Elephant_butte_dik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64" y="3124200"/>
            <a:ext cx="2752558" cy="3448050"/>
          </a:xfrm>
          <a:prstGeom prst="rect">
            <a:avLst/>
          </a:prstGeom>
        </p:spPr>
      </p:pic>
      <p:sp>
        <p:nvSpPr>
          <p:cNvPr id="4" name="TextBox 3"/>
          <p:cNvSpPr txBox="1"/>
          <p:nvPr/>
        </p:nvSpPr>
        <p:spPr>
          <a:xfrm>
            <a:off x="3023088" y="1289051"/>
            <a:ext cx="6120912" cy="5632312"/>
          </a:xfrm>
          <a:prstGeom prst="rect">
            <a:avLst/>
          </a:prstGeom>
          <a:noFill/>
        </p:spPr>
        <p:txBody>
          <a:bodyPr wrap="square" rtlCol="0">
            <a:spAutoFit/>
          </a:bodyPr>
          <a:lstStyle/>
          <a:p>
            <a:pPr marL="285750" indent="-285750">
              <a:buFont typeface="Arial"/>
              <a:buChar char="•"/>
            </a:pPr>
            <a:r>
              <a:rPr lang="en-US" dirty="0" smtClean="0"/>
              <a:t>One of the first major dams in US (1916)</a:t>
            </a:r>
          </a:p>
          <a:p>
            <a:pPr marL="285750" indent="-285750">
              <a:buFont typeface="Arial"/>
              <a:buChar char="•"/>
            </a:pPr>
            <a:r>
              <a:rPr lang="en-US" dirty="0" smtClean="0"/>
              <a:t>Storage for irrigation water and drinking water </a:t>
            </a:r>
          </a:p>
          <a:p>
            <a:endParaRPr lang="en-US" dirty="0"/>
          </a:p>
          <a:p>
            <a:r>
              <a:rPr lang="en-US" dirty="0"/>
              <a:t>Even in the early 20</a:t>
            </a:r>
            <a:r>
              <a:rPr lang="en-US" baseline="30000" dirty="0"/>
              <a:t>th</a:t>
            </a:r>
            <a:r>
              <a:rPr lang="en-US" dirty="0"/>
              <a:t> century </a:t>
            </a:r>
            <a:r>
              <a:rPr lang="en-US" dirty="0" smtClean="0"/>
              <a:t>variability </a:t>
            </a:r>
            <a:r>
              <a:rPr lang="en-US" dirty="0"/>
              <a:t>in annual </a:t>
            </a:r>
            <a:r>
              <a:rPr lang="en-US" dirty="0" smtClean="0"/>
              <a:t>water </a:t>
            </a:r>
            <a:r>
              <a:rPr lang="en-US" dirty="0"/>
              <a:t>discharge of the Rio Grande was </a:t>
            </a:r>
            <a:r>
              <a:rPr lang="en-US" dirty="0" smtClean="0"/>
              <a:t>recognized. It </a:t>
            </a:r>
            <a:r>
              <a:rPr lang="en-US" dirty="0"/>
              <a:t>was the main reason why Elephant Butte Reservoir was designed to be so </a:t>
            </a:r>
            <a:r>
              <a:rPr lang="en-US" dirty="0" smtClean="0"/>
              <a:t>large. </a:t>
            </a:r>
            <a:r>
              <a:rPr lang="en-US" dirty="0"/>
              <a:t>In his 1916 dedication speech Arthur Davis, </a:t>
            </a:r>
            <a:r>
              <a:rPr lang="en-US" dirty="0" smtClean="0"/>
              <a:t>then </a:t>
            </a:r>
            <a:r>
              <a:rPr lang="en-US" dirty="0"/>
              <a:t>Chief Engineer of the Reclamation Service, said: </a:t>
            </a:r>
          </a:p>
          <a:p>
            <a:r>
              <a:rPr lang="en-US" dirty="0"/>
              <a:t> </a:t>
            </a:r>
          </a:p>
          <a:p>
            <a:r>
              <a:rPr lang="en-US" dirty="0"/>
              <a:t>“</a:t>
            </a:r>
            <a:r>
              <a:rPr lang="en-US" i="1" dirty="0"/>
              <a:t>Sometimes a series of dry years occurred together, and at other times more than one of wet years occurred in a series; and ……. full utilization of this water supply could not be obtained without a reservoir of immense dimensions-one large enough, first, to hold the waters of those great years when 2,000,000 acre-feet were discharged, and to provide for evaporation and hold that water here until a dry year should come. Then, in addition to the great capacity necessary for that purpose, it would be necessary to provide for the entire time storage of the large amount of sediment that passes down this river.</a:t>
            </a:r>
            <a:r>
              <a:rPr lang="en-US" i="1" dirty="0" smtClean="0"/>
              <a:t>”</a:t>
            </a:r>
            <a:endParaRPr lang="en-US" dirty="0"/>
          </a:p>
        </p:txBody>
      </p:sp>
    </p:spTree>
    <p:extLst>
      <p:ext uri="{BB962C8B-B14F-4D97-AF65-F5344CB8AC3E}">
        <p14:creationId xmlns:p14="http://schemas.microsoft.com/office/powerpoint/2010/main" val="19631860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the US West?</a:t>
            </a:r>
            <a:endParaRPr lang="en-US" dirty="0"/>
          </a:p>
        </p:txBody>
      </p:sp>
      <p:sp>
        <p:nvSpPr>
          <p:cNvPr id="3" name="Content Placeholder 2"/>
          <p:cNvSpPr>
            <a:spLocks noGrp="1"/>
          </p:cNvSpPr>
          <p:nvPr>
            <p:ph idx="1"/>
          </p:nvPr>
        </p:nvSpPr>
        <p:spPr/>
        <p:txBody>
          <a:bodyPr/>
          <a:lstStyle/>
          <a:p>
            <a:r>
              <a:rPr lang="en-US" dirty="0" smtClean="0"/>
              <a:t>1878 report of John Wesley Powell</a:t>
            </a:r>
          </a:p>
          <a:p>
            <a:pPr marL="0" indent="0">
              <a:buNone/>
            </a:pPr>
            <a:endParaRPr lang="en-US" dirty="0" smtClean="0"/>
          </a:p>
          <a:p>
            <a:r>
              <a:rPr lang="en-US" dirty="0" smtClean="0"/>
              <a:t>West of the 100</a:t>
            </a:r>
            <a:r>
              <a:rPr lang="en-US" baseline="30000" dirty="0" smtClean="0"/>
              <a:t>th</a:t>
            </a:r>
            <a:r>
              <a:rPr lang="en-US" dirty="0" smtClean="0"/>
              <a:t> meridian</a:t>
            </a:r>
          </a:p>
          <a:p>
            <a:r>
              <a:rPr lang="en-US" dirty="0" smtClean="0"/>
              <a:t>Rainfall less than 20 inches/year</a:t>
            </a:r>
            <a:endParaRPr lang="en-US" dirty="0"/>
          </a:p>
        </p:txBody>
      </p:sp>
    </p:spTree>
    <p:extLst>
      <p:ext uri="{BB962C8B-B14F-4D97-AF65-F5344CB8AC3E}">
        <p14:creationId xmlns:p14="http://schemas.microsoft.com/office/powerpoint/2010/main" val="169473448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lephantbutte_tm5_1994153_lr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 y="209548"/>
            <a:ext cx="4250272" cy="5067301"/>
          </a:xfrm>
          <a:prstGeom prst="rect">
            <a:avLst/>
          </a:prstGeom>
        </p:spPr>
      </p:pic>
      <p:pic>
        <p:nvPicPr>
          <p:cNvPr id="5" name="Picture 4" descr="elephantbutte_oli_2013189_lr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999" y="184014"/>
            <a:ext cx="4110973" cy="5092835"/>
          </a:xfrm>
          <a:prstGeom prst="rect">
            <a:avLst/>
          </a:prstGeom>
        </p:spPr>
      </p:pic>
      <p:sp>
        <p:nvSpPr>
          <p:cNvPr id="6" name="TextBox 5"/>
          <p:cNvSpPr txBox="1"/>
          <p:nvPr/>
        </p:nvSpPr>
        <p:spPr>
          <a:xfrm>
            <a:off x="3143250" y="4567018"/>
            <a:ext cx="1379066" cy="646331"/>
          </a:xfrm>
          <a:prstGeom prst="rect">
            <a:avLst/>
          </a:prstGeom>
          <a:noFill/>
        </p:spPr>
        <p:txBody>
          <a:bodyPr wrap="none" rtlCol="0">
            <a:spAutoFit/>
          </a:bodyPr>
          <a:lstStyle/>
          <a:p>
            <a:r>
              <a:rPr lang="en-US" dirty="0" smtClean="0"/>
              <a:t>Landsat TM5</a:t>
            </a:r>
          </a:p>
          <a:p>
            <a:r>
              <a:rPr lang="en-US" dirty="0" smtClean="0"/>
              <a:t>June 2, 1994</a:t>
            </a:r>
            <a:endParaRPr lang="en-US" dirty="0"/>
          </a:p>
        </p:txBody>
      </p:sp>
      <p:sp>
        <p:nvSpPr>
          <p:cNvPr id="7" name="TextBox 6"/>
          <p:cNvSpPr txBox="1"/>
          <p:nvPr/>
        </p:nvSpPr>
        <p:spPr>
          <a:xfrm>
            <a:off x="7404543" y="4624852"/>
            <a:ext cx="1659429" cy="646331"/>
          </a:xfrm>
          <a:prstGeom prst="rect">
            <a:avLst/>
          </a:prstGeom>
          <a:noFill/>
        </p:spPr>
        <p:txBody>
          <a:bodyPr wrap="none" rtlCol="0">
            <a:spAutoFit/>
          </a:bodyPr>
          <a:lstStyle/>
          <a:p>
            <a:r>
              <a:rPr lang="en-US" dirty="0" smtClean="0"/>
              <a:t>NASA Landsat 8</a:t>
            </a:r>
          </a:p>
          <a:p>
            <a:r>
              <a:rPr lang="en-US" dirty="0" smtClean="0"/>
              <a:t>July </a:t>
            </a:r>
            <a:r>
              <a:rPr lang="en-US" dirty="0"/>
              <a:t>8</a:t>
            </a:r>
            <a:r>
              <a:rPr lang="en-US" dirty="0" smtClean="0"/>
              <a:t>, 2013</a:t>
            </a:r>
            <a:endParaRPr lang="en-US" dirty="0"/>
          </a:p>
        </p:txBody>
      </p:sp>
      <p:sp>
        <p:nvSpPr>
          <p:cNvPr id="8" name="TextBox 7"/>
          <p:cNvSpPr txBox="1"/>
          <p:nvPr/>
        </p:nvSpPr>
        <p:spPr>
          <a:xfrm>
            <a:off x="400050" y="5527675"/>
            <a:ext cx="4250272" cy="369332"/>
          </a:xfrm>
          <a:prstGeom prst="rect">
            <a:avLst/>
          </a:prstGeom>
          <a:noFill/>
        </p:spPr>
        <p:txBody>
          <a:bodyPr wrap="square" rtlCol="0">
            <a:spAutoFit/>
          </a:bodyPr>
          <a:lstStyle/>
          <a:p>
            <a:r>
              <a:rPr lang="en-US" dirty="0" smtClean="0"/>
              <a:t>Reservoir at 80% of capacity</a:t>
            </a:r>
            <a:endParaRPr lang="en-US" dirty="0"/>
          </a:p>
        </p:txBody>
      </p:sp>
      <p:sp>
        <p:nvSpPr>
          <p:cNvPr id="9" name="TextBox 8"/>
          <p:cNvSpPr txBox="1"/>
          <p:nvPr/>
        </p:nvSpPr>
        <p:spPr>
          <a:xfrm>
            <a:off x="4794248" y="5912604"/>
            <a:ext cx="4629151" cy="523220"/>
          </a:xfrm>
          <a:prstGeom prst="rect">
            <a:avLst/>
          </a:prstGeom>
          <a:noFill/>
        </p:spPr>
        <p:txBody>
          <a:bodyPr wrap="square" rtlCol="0">
            <a:spAutoFit/>
          </a:bodyPr>
          <a:lstStyle/>
          <a:p>
            <a:pPr marL="285750" indent="-285750">
              <a:buFont typeface="Arial"/>
              <a:buChar char="•"/>
            </a:pPr>
            <a:r>
              <a:rPr lang="en-US" sz="1400" dirty="0" smtClean="0"/>
              <a:t>Snowfall in San Juan </a:t>
            </a:r>
            <a:r>
              <a:rPr lang="en-US" sz="1400" dirty="0" err="1" smtClean="0"/>
              <a:t>Mnts</a:t>
            </a:r>
            <a:r>
              <a:rPr lang="en-US" sz="1400" dirty="0" smtClean="0"/>
              <a:t> in 2013 exceptionally low</a:t>
            </a:r>
          </a:p>
          <a:p>
            <a:pPr marL="285750" indent="-285750">
              <a:buFont typeface="Arial"/>
              <a:buChar char="•"/>
            </a:pPr>
            <a:r>
              <a:rPr lang="en-US" sz="1400" dirty="0" smtClean="0"/>
              <a:t>Farmers received only 1/10 of normal allocated water</a:t>
            </a:r>
            <a:endParaRPr lang="en-US" sz="1400" dirty="0"/>
          </a:p>
        </p:txBody>
      </p:sp>
      <p:sp>
        <p:nvSpPr>
          <p:cNvPr id="10" name="TextBox 9"/>
          <p:cNvSpPr txBox="1"/>
          <p:nvPr/>
        </p:nvSpPr>
        <p:spPr>
          <a:xfrm>
            <a:off x="4952999" y="5527675"/>
            <a:ext cx="4250272" cy="369332"/>
          </a:xfrm>
          <a:prstGeom prst="rect">
            <a:avLst/>
          </a:prstGeom>
          <a:noFill/>
        </p:spPr>
        <p:txBody>
          <a:bodyPr wrap="square" rtlCol="0">
            <a:spAutoFit/>
          </a:bodyPr>
          <a:lstStyle/>
          <a:p>
            <a:r>
              <a:rPr lang="en-US" dirty="0" smtClean="0"/>
              <a:t>Reservoir at 3% of capacity</a:t>
            </a:r>
            <a:endParaRPr lang="en-US" dirty="0"/>
          </a:p>
        </p:txBody>
      </p:sp>
      <p:sp>
        <p:nvSpPr>
          <p:cNvPr id="2" name="TextBox 1"/>
          <p:cNvSpPr txBox="1"/>
          <p:nvPr/>
        </p:nvSpPr>
        <p:spPr>
          <a:xfrm>
            <a:off x="1257300" y="476250"/>
            <a:ext cx="2044149" cy="646331"/>
          </a:xfrm>
          <a:prstGeom prst="rect">
            <a:avLst/>
          </a:prstGeom>
          <a:noFill/>
        </p:spPr>
        <p:txBody>
          <a:bodyPr wrap="none" rtlCol="0">
            <a:spAutoFit/>
          </a:bodyPr>
          <a:lstStyle/>
          <a:p>
            <a:r>
              <a:rPr lang="en-US" dirty="0" smtClean="0"/>
              <a:t>Some sediment flux </a:t>
            </a:r>
          </a:p>
          <a:p>
            <a:r>
              <a:rPr lang="en-US" dirty="0" smtClean="0"/>
              <a:t>into reservoir</a:t>
            </a:r>
            <a:endParaRPr lang="en-US" dirty="0"/>
          </a:p>
        </p:txBody>
      </p:sp>
      <p:cxnSp>
        <p:nvCxnSpPr>
          <p:cNvPr id="11" name="Straight Arrow Connector 10"/>
          <p:cNvCxnSpPr/>
          <p:nvPr/>
        </p:nvCxnSpPr>
        <p:spPr>
          <a:xfrm>
            <a:off x="2794000" y="1047750"/>
            <a:ext cx="159464" cy="1841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82953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5900" y="274638"/>
            <a:ext cx="3390900" cy="1143000"/>
          </a:xfrm>
        </p:spPr>
        <p:txBody>
          <a:bodyPr>
            <a:normAutofit fontScale="90000"/>
          </a:bodyPr>
          <a:lstStyle/>
          <a:p>
            <a:r>
              <a:rPr lang="en-US" dirty="0" smtClean="0"/>
              <a:t>Elephant Butte</a:t>
            </a:r>
            <a:br>
              <a:rPr lang="en-US" dirty="0" smtClean="0"/>
            </a:br>
            <a:r>
              <a:rPr lang="en-US" dirty="0" smtClean="0"/>
              <a:t>Reservoir</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20995" y="368118"/>
            <a:ext cx="4508500" cy="5969001"/>
          </a:xfrm>
          <a:prstGeom prst="rect">
            <a:avLst/>
          </a:prstGeom>
        </p:spPr>
      </p:pic>
      <p:sp>
        <p:nvSpPr>
          <p:cNvPr id="3" name="Rectangle 2"/>
          <p:cNvSpPr/>
          <p:nvPr/>
        </p:nvSpPr>
        <p:spPr>
          <a:xfrm>
            <a:off x="5295900" y="2247037"/>
            <a:ext cx="3390900" cy="2585323"/>
          </a:xfrm>
          <a:prstGeom prst="rect">
            <a:avLst/>
          </a:prstGeom>
        </p:spPr>
        <p:txBody>
          <a:bodyPr wrap="square">
            <a:spAutoFit/>
          </a:bodyPr>
          <a:lstStyle/>
          <a:p>
            <a:r>
              <a:rPr lang="en-US" dirty="0"/>
              <a:t>Rio Grande drainage basin and the location of Elephant Butte Reservoir in NM (about 100 miles North of El Paso, TX).</a:t>
            </a:r>
          </a:p>
          <a:p>
            <a:r>
              <a:rPr lang="en-US" dirty="0"/>
              <a:t>The black outlines show the areal extent of the reservoir for March 1994, and March 2014, respectively (Modified after Wines, 2015). </a:t>
            </a:r>
          </a:p>
        </p:txBody>
      </p:sp>
    </p:spTree>
    <p:extLst>
      <p:ext uri="{BB962C8B-B14F-4D97-AF65-F5344CB8AC3E}">
        <p14:creationId xmlns:p14="http://schemas.microsoft.com/office/powerpoint/2010/main" val="304799885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Level in Elephant Butte Reservoir (100 year record)</a:t>
            </a:r>
            <a:endParaRPr lang="en-US"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457200" y="1741737"/>
            <a:ext cx="8437270" cy="4633663"/>
          </a:xfrm>
          <a:prstGeom prst="rect">
            <a:avLst/>
          </a:prstGeom>
        </p:spPr>
      </p:pic>
      <p:sp>
        <p:nvSpPr>
          <p:cNvPr id="3" name="TextBox 2"/>
          <p:cNvSpPr txBox="1"/>
          <p:nvPr/>
        </p:nvSpPr>
        <p:spPr>
          <a:xfrm>
            <a:off x="139700" y="6388100"/>
            <a:ext cx="7319732" cy="369332"/>
          </a:xfrm>
          <a:prstGeom prst="rect">
            <a:avLst/>
          </a:prstGeom>
          <a:noFill/>
        </p:spPr>
        <p:txBody>
          <a:bodyPr wrap="none" rtlCol="0">
            <a:spAutoFit/>
          </a:bodyPr>
          <a:lstStyle/>
          <a:p>
            <a:r>
              <a:rPr lang="en-US" dirty="0" smtClean="0"/>
              <a:t>Data record: </a:t>
            </a:r>
            <a:r>
              <a:rPr lang="en-US" dirty="0"/>
              <a:t>Bureau of </a:t>
            </a:r>
            <a:r>
              <a:rPr lang="en-US" dirty="0" smtClean="0"/>
              <a:t>Reclamation, retrieved from website April 27</a:t>
            </a:r>
            <a:r>
              <a:rPr lang="en-US" baseline="30000" dirty="0" smtClean="0"/>
              <a:t>th</a:t>
            </a:r>
            <a:r>
              <a:rPr lang="en-US" dirty="0" smtClean="0"/>
              <a:t> 2015.</a:t>
            </a:r>
            <a:endParaRPr lang="en-US" dirty="0"/>
          </a:p>
        </p:txBody>
      </p:sp>
    </p:spTree>
    <p:extLst>
      <p:ext uri="{BB962C8B-B14F-4D97-AF65-F5344CB8AC3E}">
        <p14:creationId xmlns:p14="http://schemas.microsoft.com/office/powerpoint/2010/main" val="396303996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8150" y="846138"/>
            <a:ext cx="3168650" cy="1143000"/>
          </a:xfrm>
        </p:spPr>
        <p:txBody>
          <a:bodyPr>
            <a:normAutofit fontScale="90000"/>
          </a:bodyPr>
          <a:lstStyle/>
          <a:p>
            <a:r>
              <a:rPr lang="en-US" dirty="0" smtClean="0"/>
              <a:t>Sediment trapping due to grassy vegetation in floodplain</a:t>
            </a:r>
            <a:endParaRPr lang="en-US" dirty="0"/>
          </a:p>
        </p:txBody>
      </p:sp>
      <p:pic>
        <p:nvPicPr>
          <p:cNvPr id="4" name="Picture 3" descr="grastrappingsediment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323503434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orepileupbehindtamrisk.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531175" y="2495"/>
            <a:ext cx="7155625" cy="646331"/>
          </a:xfrm>
          <a:prstGeom prst="rect">
            <a:avLst/>
          </a:prstGeom>
          <a:noFill/>
        </p:spPr>
        <p:txBody>
          <a:bodyPr wrap="none" rtlCol="0">
            <a:spAutoFit/>
          </a:bodyPr>
          <a:lstStyle/>
          <a:p>
            <a:r>
              <a:rPr lang="en-US" sz="3600" dirty="0" smtClean="0"/>
              <a:t>Sedimentation behind Tamarisk bush</a:t>
            </a:r>
            <a:endParaRPr lang="en-US" sz="3600" dirty="0"/>
          </a:p>
        </p:txBody>
      </p:sp>
    </p:spTree>
    <p:extLst>
      <p:ext uri="{BB962C8B-B14F-4D97-AF65-F5344CB8AC3E}">
        <p14:creationId xmlns:p14="http://schemas.microsoft.com/office/powerpoint/2010/main" val="1873929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gullywallcollaps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627460" y="23666"/>
            <a:ext cx="6481364"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Sidewall Slumps</a:t>
            </a:r>
            <a:endParaRPr lang="en-US" dirty="0"/>
          </a:p>
        </p:txBody>
      </p:sp>
    </p:spTree>
    <p:extLst>
      <p:ext uri="{BB962C8B-B14F-4D97-AF65-F5344CB8AC3E}">
        <p14:creationId xmlns:p14="http://schemas.microsoft.com/office/powerpoint/2010/main" val="380248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8428" y="274638"/>
            <a:ext cx="3298371" cy="1143000"/>
          </a:xfrm>
        </p:spPr>
        <p:txBody>
          <a:bodyPr>
            <a:normAutofit fontScale="90000"/>
          </a:bodyPr>
          <a:lstStyle/>
          <a:p>
            <a:r>
              <a:rPr lang="en-US" dirty="0" smtClean="0"/>
              <a:t>Sidewall Slumped Material</a:t>
            </a:r>
            <a:endParaRPr lang="en-US" dirty="0"/>
          </a:p>
        </p:txBody>
      </p:sp>
      <p:sp>
        <p:nvSpPr>
          <p:cNvPr id="3" name="Content Placeholder 2"/>
          <p:cNvSpPr>
            <a:spLocks noGrp="1"/>
          </p:cNvSpPr>
          <p:nvPr>
            <p:ph idx="1"/>
          </p:nvPr>
        </p:nvSpPr>
        <p:spPr>
          <a:xfrm>
            <a:off x="5388427" y="2184801"/>
            <a:ext cx="3646252" cy="4525963"/>
          </a:xfrm>
        </p:spPr>
        <p:txBody>
          <a:bodyPr>
            <a:normAutofit/>
          </a:bodyPr>
          <a:lstStyle/>
          <a:p>
            <a:r>
              <a:rPr lang="en-US" sz="2600" dirty="0" smtClean="0"/>
              <a:t>Sidewall collapses provide large amounts of sediment</a:t>
            </a:r>
            <a:r>
              <a:rPr lang="en-US" sz="2600" dirty="0" smtClean="0"/>
              <a:t>.</a:t>
            </a:r>
          </a:p>
          <a:p>
            <a:pPr marL="0" indent="0">
              <a:buNone/>
            </a:pPr>
            <a:endParaRPr lang="en-US" sz="2600" dirty="0" smtClean="0"/>
          </a:p>
          <a:p>
            <a:r>
              <a:rPr lang="en-US" sz="2600" dirty="0" smtClean="0"/>
              <a:t>Even in really large flood event it was not evacuated very far</a:t>
            </a:r>
            <a:r>
              <a:rPr lang="en-US" dirty="0" smtClean="0"/>
              <a:t>.</a:t>
            </a:r>
            <a:endParaRPr lang="en-US" dirty="0"/>
          </a:p>
        </p:txBody>
      </p:sp>
      <p:pic>
        <p:nvPicPr>
          <p:cNvPr id="4" name="Picture 3" descr="gullywallonpointbar.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3790430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14" y="274638"/>
            <a:ext cx="3135086" cy="1143000"/>
          </a:xfrm>
        </p:spPr>
        <p:txBody>
          <a:bodyPr>
            <a:normAutofit fontScale="90000"/>
          </a:bodyPr>
          <a:lstStyle/>
          <a:p>
            <a:r>
              <a:rPr lang="en-US" dirty="0" smtClean="0"/>
              <a:t>Sandbar Willow</a:t>
            </a:r>
            <a:endParaRPr lang="en-US" dirty="0"/>
          </a:p>
        </p:txBody>
      </p:sp>
      <p:sp>
        <p:nvSpPr>
          <p:cNvPr id="3" name="Content Placeholder 2"/>
          <p:cNvSpPr>
            <a:spLocks noGrp="1"/>
          </p:cNvSpPr>
          <p:nvPr>
            <p:ph idx="1"/>
          </p:nvPr>
        </p:nvSpPr>
        <p:spPr>
          <a:xfrm>
            <a:off x="5338674" y="2071915"/>
            <a:ext cx="3589536" cy="4525963"/>
          </a:xfrm>
        </p:spPr>
        <p:txBody>
          <a:bodyPr>
            <a:normAutofit/>
          </a:bodyPr>
          <a:lstStyle/>
          <a:p>
            <a:r>
              <a:rPr lang="en-US" sz="2400" dirty="0" err="1" smtClean="0"/>
              <a:t>Pointbar</a:t>
            </a:r>
            <a:r>
              <a:rPr lang="en-US" sz="2400" dirty="0" smtClean="0"/>
              <a:t> sedimentation in Rio Puerco</a:t>
            </a:r>
          </a:p>
          <a:p>
            <a:r>
              <a:rPr lang="en-US" sz="2400" dirty="0" smtClean="0"/>
              <a:t>Sandbar </a:t>
            </a:r>
            <a:r>
              <a:rPr lang="en-US" sz="2400" dirty="0" smtClean="0"/>
              <a:t>Willow </a:t>
            </a:r>
            <a:r>
              <a:rPr lang="en-US" sz="2400" dirty="0" smtClean="0"/>
              <a:t>regenerates through the new sediment cover</a:t>
            </a:r>
            <a:endParaRPr lang="en-US" sz="2400" dirty="0"/>
          </a:p>
        </p:txBody>
      </p:sp>
      <p:pic>
        <p:nvPicPr>
          <p:cNvPr id="4" name="Picture 3" descr="willowstickuptheirhead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2633627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473" y="615297"/>
            <a:ext cx="8225860" cy="6168460"/>
          </a:xfrm>
          <a:prstGeom prst="rect">
            <a:avLst/>
          </a:prstGeom>
        </p:spPr>
      </p:pic>
      <p:sp>
        <p:nvSpPr>
          <p:cNvPr id="3" name="TextBox 2"/>
          <p:cNvSpPr txBox="1"/>
          <p:nvPr/>
        </p:nvSpPr>
        <p:spPr>
          <a:xfrm>
            <a:off x="461473" y="5583428"/>
            <a:ext cx="4999527" cy="1200329"/>
          </a:xfrm>
          <a:prstGeom prst="rect">
            <a:avLst/>
          </a:prstGeom>
          <a:noFill/>
        </p:spPr>
        <p:txBody>
          <a:bodyPr wrap="square" rtlCol="0">
            <a:spAutoFit/>
          </a:bodyPr>
          <a:lstStyle/>
          <a:p>
            <a:pPr algn="ctr"/>
            <a:r>
              <a:rPr lang="en-US" dirty="0" smtClean="0"/>
              <a:t>Erosion along base of arroyo wall near the Belen trench site resulting from Sep 2013 down-valley flood flow</a:t>
            </a:r>
          </a:p>
          <a:p>
            <a:pPr algn="ctr"/>
            <a:r>
              <a:rPr lang="en-US" dirty="0" smtClean="0"/>
              <a:t>Photo courtesy: Ellie Griffin</a:t>
            </a:r>
            <a:endParaRPr lang="en-US" dirty="0"/>
          </a:p>
        </p:txBody>
      </p:sp>
      <p:sp>
        <p:nvSpPr>
          <p:cNvPr id="4" name="TextBox 3"/>
          <p:cNvSpPr txBox="1"/>
          <p:nvPr/>
        </p:nvSpPr>
        <p:spPr>
          <a:xfrm>
            <a:off x="461473" y="615297"/>
            <a:ext cx="3791857" cy="646331"/>
          </a:xfrm>
          <a:prstGeom prst="rect">
            <a:avLst/>
          </a:prstGeom>
          <a:noFill/>
        </p:spPr>
        <p:txBody>
          <a:bodyPr wrap="square" rtlCol="0">
            <a:spAutoFit/>
          </a:bodyPr>
          <a:lstStyle/>
          <a:p>
            <a:r>
              <a:rPr lang="en-US" sz="3600" dirty="0" smtClean="0"/>
              <a:t>Localized Erosion</a:t>
            </a:r>
            <a:endParaRPr lang="en-US" sz="3600" dirty="0"/>
          </a:p>
        </p:txBody>
      </p:sp>
    </p:spTree>
    <p:extLst>
      <p:ext uri="{BB962C8B-B14F-4D97-AF65-F5344CB8AC3E}">
        <p14:creationId xmlns:p14="http://schemas.microsoft.com/office/powerpoint/2010/main" val="2235426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Capacity of </a:t>
            </a:r>
            <a:r>
              <a:rPr lang="en-US" dirty="0"/>
              <a:t>Elephant Butte Reservoir (100 year record)</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7801" y="1567656"/>
            <a:ext cx="8624170" cy="4736306"/>
          </a:xfrm>
          <a:prstGeom prst="rect">
            <a:avLst/>
          </a:prstGeom>
        </p:spPr>
      </p:pic>
      <p:sp>
        <p:nvSpPr>
          <p:cNvPr id="5" name="TextBox 4"/>
          <p:cNvSpPr txBox="1"/>
          <p:nvPr/>
        </p:nvSpPr>
        <p:spPr>
          <a:xfrm>
            <a:off x="139700" y="6388100"/>
            <a:ext cx="7319732" cy="369332"/>
          </a:xfrm>
          <a:prstGeom prst="rect">
            <a:avLst/>
          </a:prstGeom>
          <a:noFill/>
        </p:spPr>
        <p:txBody>
          <a:bodyPr wrap="none" rtlCol="0">
            <a:spAutoFit/>
          </a:bodyPr>
          <a:lstStyle/>
          <a:p>
            <a:r>
              <a:rPr lang="en-US" dirty="0" smtClean="0"/>
              <a:t>Data record: </a:t>
            </a:r>
            <a:r>
              <a:rPr lang="en-US" dirty="0"/>
              <a:t>Bureau of </a:t>
            </a:r>
            <a:r>
              <a:rPr lang="en-US" dirty="0" smtClean="0"/>
              <a:t>Reclamation, retrieved from website April 27</a:t>
            </a:r>
            <a:r>
              <a:rPr lang="en-US" baseline="30000" dirty="0" smtClean="0"/>
              <a:t>th</a:t>
            </a:r>
            <a:r>
              <a:rPr lang="en-US" dirty="0" smtClean="0"/>
              <a:t> 2015.</a:t>
            </a:r>
            <a:endParaRPr lang="en-US" dirty="0"/>
          </a:p>
        </p:txBody>
      </p:sp>
    </p:spTree>
    <p:extLst>
      <p:ext uri="{BB962C8B-B14F-4D97-AF65-F5344CB8AC3E}">
        <p14:creationId xmlns:p14="http://schemas.microsoft.com/office/powerpoint/2010/main" val="12712370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descr="Average_precipitation_in_the_lower_48_states_of_the_US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465137"/>
            <a:ext cx="8700746" cy="5851525"/>
          </a:xfrm>
          <a:prstGeom prst="rect">
            <a:avLst/>
          </a:prstGeom>
        </p:spPr>
      </p:pic>
      <p:cxnSp>
        <p:nvCxnSpPr>
          <p:cNvPr id="6" name="Straight Connector 5"/>
          <p:cNvCxnSpPr/>
          <p:nvPr/>
        </p:nvCxnSpPr>
        <p:spPr>
          <a:xfrm flipV="1">
            <a:off x="3860800" y="465137"/>
            <a:ext cx="279400" cy="5851526"/>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116738" y="503237"/>
            <a:ext cx="1023462" cy="646331"/>
          </a:xfrm>
          <a:prstGeom prst="rect">
            <a:avLst/>
          </a:prstGeom>
          <a:noFill/>
        </p:spPr>
        <p:txBody>
          <a:bodyPr wrap="none" rtlCol="0">
            <a:spAutoFit/>
          </a:bodyPr>
          <a:lstStyle/>
          <a:p>
            <a:r>
              <a:rPr lang="en-US" dirty="0" smtClean="0"/>
              <a:t>100</a:t>
            </a:r>
            <a:r>
              <a:rPr lang="en-US" baseline="30000" dirty="0" smtClean="0"/>
              <a:t>th</a:t>
            </a:r>
            <a:endParaRPr lang="en-US" dirty="0" smtClean="0"/>
          </a:p>
          <a:p>
            <a:r>
              <a:rPr lang="en-US" dirty="0" smtClean="0"/>
              <a:t>meridian</a:t>
            </a:r>
            <a:endParaRPr lang="en-US" dirty="0"/>
          </a:p>
        </p:txBody>
      </p:sp>
      <p:sp>
        <p:nvSpPr>
          <p:cNvPr id="8" name="TextBox 7"/>
          <p:cNvSpPr txBox="1"/>
          <p:nvPr/>
        </p:nvSpPr>
        <p:spPr>
          <a:xfrm>
            <a:off x="234950" y="6381750"/>
            <a:ext cx="1500756" cy="307777"/>
          </a:xfrm>
          <a:prstGeom prst="rect">
            <a:avLst/>
          </a:prstGeom>
          <a:noFill/>
        </p:spPr>
        <p:txBody>
          <a:bodyPr wrap="none" rtlCol="0">
            <a:spAutoFit/>
          </a:bodyPr>
          <a:lstStyle/>
          <a:p>
            <a:r>
              <a:rPr lang="en-US" sz="1400" i="1" dirty="0" smtClean="0"/>
              <a:t>Source: </a:t>
            </a:r>
            <a:r>
              <a:rPr lang="en-US" sz="1400" i="1" dirty="0" err="1" smtClean="0"/>
              <a:t>wikipedia</a:t>
            </a:r>
            <a:endParaRPr lang="en-US" sz="1400" i="1" dirty="0"/>
          </a:p>
        </p:txBody>
      </p:sp>
      <p:sp>
        <p:nvSpPr>
          <p:cNvPr id="9" name="Oval 8"/>
          <p:cNvSpPr/>
          <p:nvPr/>
        </p:nvSpPr>
        <p:spPr>
          <a:xfrm rot="19865919">
            <a:off x="2946605" y="3180105"/>
            <a:ext cx="1241067" cy="2898541"/>
          </a:xfrm>
          <a:prstGeom prst="ellipse">
            <a:avLst/>
          </a:prstGeom>
          <a:noFill/>
          <a:ln>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898475" y="4653518"/>
            <a:ext cx="998453" cy="523220"/>
          </a:xfrm>
          <a:prstGeom prst="rect">
            <a:avLst/>
          </a:prstGeom>
          <a:noFill/>
        </p:spPr>
        <p:txBody>
          <a:bodyPr wrap="none" rtlCol="0">
            <a:spAutoFit/>
          </a:bodyPr>
          <a:lstStyle/>
          <a:p>
            <a:r>
              <a:rPr lang="en-US" sz="1400" dirty="0" smtClean="0"/>
              <a:t>Rio Grande</a:t>
            </a:r>
          </a:p>
          <a:p>
            <a:r>
              <a:rPr lang="en-US" sz="1400" dirty="0" smtClean="0"/>
              <a:t>River</a:t>
            </a:r>
            <a:endParaRPr lang="en-US" sz="1400" dirty="0"/>
          </a:p>
        </p:txBody>
      </p:sp>
      <p:cxnSp>
        <p:nvCxnSpPr>
          <p:cNvPr id="15" name="Straight Arrow Connector 14"/>
          <p:cNvCxnSpPr/>
          <p:nvPr/>
        </p:nvCxnSpPr>
        <p:spPr>
          <a:xfrm flipV="1">
            <a:off x="2825750" y="4565650"/>
            <a:ext cx="290988" cy="2730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rot="6250011">
            <a:off x="961448" y="784843"/>
            <a:ext cx="1263124" cy="2096417"/>
          </a:xfrm>
          <a:prstGeom prst="ellipse">
            <a:avLst/>
          </a:prstGeom>
          <a:noFill/>
          <a:ln>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735706" y="3009082"/>
            <a:ext cx="848547" cy="738664"/>
          </a:xfrm>
          <a:prstGeom prst="rect">
            <a:avLst/>
          </a:prstGeom>
          <a:noFill/>
        </p:spPr>
        <p:txBody>
          <a:bodyPr wrap="none" rtlCol="0">
            <a:spAutoFit/>
          </a:bodyPr>
          <a:lstStyle/>
          <a:p>
            <a:r>
              <a:rPr lang="en-US" sz="1400" dirty="0" smtClean="0"/>
              <a:t>Colorado</a:t>
            </a:r>
          </a:p>
          <a:p>
            <a:r>
              <a:rPr lang="en-US" sz="1400" dirty="0" smtClean="0"/>
              <a:t>River</a:t>
            </a:r>
          </a:p>
          <a:p>
            <a:endParaRPr lang="en-US" sz="1400" dirty="0"/>
          </a:p>
        </p:txBody>
      </p:sp>
      <p:sp>
        <p:nvSpPr>
          <p:cNvPr id="19" name="Oval 18"/>
          <p:cNvSpPr/>
          <p:nvPr/>
        </p:nvSpPr>
        <p:spPr>
          <a:xfrm rot="2528385">
            <a:off x="1698323" y="2194813"/>
            <a:ext cx="1061975" cy="2510739"/>
          </a:xfrm>
          <a:prstGeom prst="ellipse">
            <a:avLst/>
          </a:prstGeom>
          <a:noFill/>
          <a:ln>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87159" y="1503690"/>
            <a:ext cx="875548" cy="523220"/>
          </a:xfrm>
          <a:prstGeom prst="rect">
            <a:avLst/>
          </a:prstGeom>
          <a:noFill/>
        </p:spPr>
        <p:txBody>
          <a:bodyPr wrap="none" rtlCol="0">
            <a:spAutoFit/>
          </a:bodyPr>
          <a:lstStyle/>
          <a:p>
            <a:r>
              <a:rPr lang="en-US" sz="1400" dirty="0" smtClean="0"/>
              <a:t>Columbia</a:t>
            </a:r>
          </a:p>
          <a:p>
            <a:endParaRPr lang="en-US" sz="1400" dirty="0"/>
          </a:p>
        </p:txBody>
      </p:sp>
    </p:spTree>
    <p:extLst>
      <p:ext uri="{BB962C8B-B14F-4D97-AF65-F5344CB8AC3E}">
        <p14:creationId xmlns:p14="http://schemas.microsoft.com/office/powerpoint/2010/main" val="114780657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0899" y="209034"/>
            <a:ext cx="7966529" cy="646331"/>
          </a:xfrm>
          <a:prstGeom prst="rect">
            <a:avLst/>
          </a:prstGeom>
          <a:noFill/>
        </p:spPr>
        <p:txBody>
          <a:bodyPr wrap="square" rtlCol="0">
            <a:spAutoFit/>
          </a:bodyPr>
          <a:lstStyle/>
          <a:p>
            <a:pPr algn="ctr"/>
            <a:r>
              <a:rPr lang="en-US" sz="3600" dirty="0" smtClean="0"/>
              <a:t>Conclusions</a:t>
            </a:r>
            <a:endParaRPr lang="en-US" sz="3600" dirty="0"/>
          </a:p>
        </p:txBody>
      </p:sp>
      <p:sp>
        <p:nvSpPr>
          <p:cNvPr id="3" name="TextBox 2"/>
          <p:cNvSpPr txBox="1"/>
          <p:nvPr/>
        </p:nvSpPr>
        <p:spPr>
          <a:xfrm>
            <a:off x="217714" y="1302900"/>
            <a:ext cx="8926285" cy="4893647"/>
          </a:xfrm>
          <a:prstGeom prst="rect">
            <a:avLst/>
          </a:prstGeom>
          <a:noFill/>
        </p:spPr>
        <p:txBody>
          <a:bodyPr wrap="square" rtlCol="0">
            <a:spAutoFit/>
          </a:bodyPr>
          <a:lstStyle/>
          <a:p>
            <a:pPr marL="285750" indent="-285750">
              <a:buFont typeface="Arial"/>
              <a:buChar char="•"/>
            </a:pPr>
            <a:r>
              <a:rPr lang="en-US" sz="2400" dirty="0" smtClean="0"/>
              <a:t>People &amp; agriculture in the Arid Western US depend on rivers for water.</a:t>
            </a:r>
          </a:p>
          <a:p>
            <a:pPr marL="285750" indent="-285750">
              <a:buFont typeface="Arial"/>
              <a:buChar char="•"/>
            </a:pPr>
            <a:r>
              <a:rPr lang="en-US" sz="2400" dirty="0" smtClean="0"/>
              <a:t>Disproportionate amount of </a:t>
            </a:r>
            <a:r>
              <a:rPr lang="en-US" sz="2400" dirty="0" smtClean="0"/>
              <a:t>annual precipitation </a:t>
            </a:r>
            <a:r>
              <a:rPr lang="en-US" sz="2400" dirty="0" smtClean="0"/>
              <a:t>falls in the Rocky Mountains as snow, reservoir storage is needed to regulate the water availability </a:t>
            </a:r>
            <a:r>
              <a:rPr lang="en-US" sz="2400" dirty="0" smtClean="0"/>
              <a:t>over</a:t>
            </a:r>
            <a:r>
              <a:rPr lang="en-US" sz="2400" dirty="0" smtClean="0"/>
              <a:t> </a:t>
            </a:r>
            <a:r>
              <a:rPr lang="en-US" sz="2400" dirty="0" smtClean="0"/>
              <a:t>the year.</a:t>
            </a:r>
          </a:p>
          <a:p>
            <a:endParaRPr lang="en-US" sz="2400" dirty="0" smtClean="0"/>
          </a:p>
          <a:p>
            <a:pPr marL="285750" indent="-285750">
              <a:buFont typeface="Arial"/>
              <a:buChar char="•"/>
            </a:pPr>
            <a:r>
              <a:rPr lang="en-US" sz="2400" dirty="0" smtClean="0"/>
              <a:t>Small </a:t>
            </a:r>
            <a:r>
              <a:rPr lang="en-US" sz="2400" dirty="0" err="1" smtClean="0"/>
              <a:t>dryland</a:t>
            </a:r>
            <a:r>
              <a:rPr lang="en-US" sz="2400" dirty="0" smtClean="0"/>
              <a:t> river systems can have extreme sediment loads. </a:t>
            </a:r>
          </a:p>
          <a:p>
            <a:pPr marL="285750" indent="-285750">
              <a:buFont typeface="Arial"/>
              <a:buChar char="•"/>
            </a:pPr>
            <a:r>
              <a:rPr lang="en-US" sz="2400" dirty="0"/>
              <a:t>Downstream reservoir capacity is </a:t>
            </a:r>
            <a:r>
              <a:rPr lang="en-US" sz="2400" dirty="0" smtClean="0"/>
              <a:t>reduced by </a:t>
            </a:r>
            <a:r>
              <a:rPr lang="en-US" sz="2400" dirty="0"/>
              <a:t>trapping of </a:t>
            </a:r>
            <a:r>
              <a:rPr lang="en-US" sz="2400" dirty="0" smtClean="0"/>
              <a:t>sediment.</a:t>
            </a:r>
          </a:p>
          <a:p>
            <a:endParaRPr lang="en-US" sz="2400" dirty="0"/>
          </a:p>
          <a:p>
            <a:pPr marL="285750" indent="-285750">
              <a:buFont typeface="Arial"/>
              <a:buChar char="•"/>
            </a:pPr>
            <a:r>
              <a:rPr lang="en-US" sz="2400" dirty="0"/>
              <a:t>Vegetation attenuates </a:t>
            </a:r>
            <a:r>
              <a:rPr lang="en-US" sz="2400" dirty="0" smtClean="0"/>
              <a:t>sediment </a:t>
            </a:r>
            <a:r>
              <a:rPr lang="en-US" sz="2400" dirty="0"/>
              <a:t>flux through small </a:t>
            </a:r>
            <a:r>
              <a:rPr lang="en-US" sz="2400" dirty="0" err="1"/>
              <a:t>dryland</a:t>
            </a:r>
            <a:r>
              <a:rPr lang="en-US" sz="2400" dirty="0"/>
              <a:t> river systems.</a:t>
            </a:r>
          </a:p>
          <a:p>
            <a:pPr marL="285750" indent="-285750">
              <a:buFont typeface="Arial"/>
              <a:buChar char="•"/>
            </a:pPr>
            <a:r>
              <a:rPr lang="en-US" sz="2400" dirty="0" smtClean="0"/>
              <a:t>Modern Rio Puerco with vegetation is less effective source of sediment</a:t>
            </a:r>
          </a:p>
        </p:txBody>
      </p:sp>
    </p:spTree>
    <p:extLst>
      <p:ext uri="{BB962C8B-B14F-4D97-AF65-F5344CB8AC3E}">
        <p14:creationId xmlns:p14="http://schemas.microsoft.com/office/powerpoint/2010/main" val="1965016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Activity on ‘Aridity’</a:t>
            </a:r>
            <a:endParaRPr lang="en-US" dirty="0"/>
          </a:p>
        </p:txBody>
      </p:sp>
      <p:sp>
        <p:nvSpPr>
          <p:cNvPr id="3" name="Content Placeholder 2"/>
          <p:cNvSpPr>
            <a:spLocks noGrp="1"/>
          </p:cNvSpPr>
          <p:nvPr>
            <p:ph idx="1"/>
          </p:nvPr>
        </p:nvSpPr>
        <p:spPr/>
        <p:txBody>
          <a:bodyPr/>
          <a:lstStyle/>
          <a:p>
            <a:r>
              <a:rPr lang="en-US" dirty="0" smtClean="0"/>
              <a:t>Calculate the annual rainfall for your own city</a:t>
            </a:r>
          </a:p>
          <a:p>
            <a:endParaRPr lang="en-US" dirty="0"/>
          </a:p>
          <a:p>
            <a:r>
              <a:rPr lang="en-US" dirty="0" smtClean="0"/>
              <a:t>Resource for Boulder:</a:t>
            </a:r>
          </a:p>
          <a:p>
            <a:pPr marL="0" indent="0">
              <a:buNone/>
            </a:pPr>
            <a:r>
              <a:rPr lang="en-US" dirty="0" smtClean="0"/>
              <a:t>http://</a:t>
            </a:r>
            <a:r>
              <a:rPr lang="en-US" dirty="0" err="1" smtClean="0"/>
              <a:t>www.esrl.noaa.gov</a:t>
            </a:r>
            <a:r>
              <a:rPr lang="en-US" dirty="0" smtClean="0"/>
              <a:t>/</a:t>
            </a:r>
            <a:r>
              <a:rPr lang="en-US" dirty="0" err="1" smtClean="0"/>
              <a:t>psd</a:t>
            </a:r>
            <a:r>
              <a:rPr lang="en-US" dirty="0" smtClean="0"/>
              <a:t>/boulder/</a:t>
            </a:r>
            <a:r>
              <a:rPr lang="en-US" dirty="0" err="1" smtClean="0"/>
              <a:t>Boulder.mm.precip.html</a:t>
            </a:r>
            <a:r>
              <a:rPr lang="en-US" dirty="0" smtClean="0"/>
              <a:t> </a:t>
            </a:r>
          </a:p>
          <a:p>
            <a:endParaRPr lang="en-US" dirty="0"/>
          </a:p>
        </p:txBody>
      </p:sp>
    </p:spTree>
    <p:extLst>
      <p:ext uri="{BB962C8B-B14F-4D97-AF65-F5344CB8AC3E}">
        <p14:creationId xmlns:p14="http://schemas.microsoft.com/office/powerpoint/2010/main" val="39453288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922"/>
            <a:ext cx="8686800" cy="1143000"/>
          </a:xfrm>
        </p:spPr>
        <p:txBody>
          <a:bodyPr>
            <a:normAutofit fontScale="90000"/>
          </a:bodyPr>
          <a:lstStyle/>
          <a:p>
            <a:r>
              <a:rPr lang="en-US" dirty="0" smtClean="0"/>
              <a:t> Water resources originate from </a:t>
            </a:r>
            <a:br>
              <a:rPr lang="en-US" dirty="0" smtClean="0"/>
            </a:br>
            <a:r>
              <a:rPr lang="en-US" dirty="0" smtClean="0"/>
              <a:t>Rocky Mountain Snowpack</a:t>
            </a:r>
            <a:endParaRPr lang="en-US" dirty="0"/>
          </a:p>
        </p:txBody>
      </p:sp>
      <p:pic>
        <p:nvPicPr>
          <p:cNvPr id="4" name="Picture 3" descr="cosnowpack120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5" y="1365120"/>
            <a:ext cx="3916969" cy="5069018"/>
          </a:xfrm>
          <a:prstGeom prst="rect">
            <a:avLst/>
          </a:prstGeom>
        </p:spPr>
      </p:pic>
      <p:pic>
        <p:nvPicPr>
          <p:cNvPr id="3" name="Picture 2" descr="RioGrandeIrrig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705" y="4287574"/>
            <a:ext cx="3797720" cy="2362449"/>
          </a:xfrm>
          <a:prstGeom prst="rect">
            <a:avLst/>
          </a:prstGeom>
        </p:spPr>
      </p:pic>
      <p:sp>
        <p:nvSpPr>
          <p:cNvPr id="5" name="TextBox 4"/>
          <p:cNvSpPr txBox="1"/>
          <p:nvPr/>
        </p:nvSpPr>
        <p:spPr>
          <a:xfrm>
            <a:off x="4614803" y="6570537"/>
            <a:ext cx="4202625" cy="307777"/>
          </a:xfrm>
          <a:prstGeom prst="rect">
            <a:avLst/>
          </a:prstGeom>
          <a:noFill/>
        </p:spPr>
        <p:txBody>
          <a:bodyPr wrap="square" rtlCol="0">
            <a:spAutoFit/>
          </a:bodyPr>
          <a:lstStyle/>
          <a:p>
            <a:r>
              <a:rPr lang="en-US" sz="1400" dirty="0" smtClean="0"/>
              <a:t>Irrigation near El Paso, Image Courtesy Bob Owen </a:t>
            </a:r>
            <a:endParaRPr lang="en-US" sz="1400" dirty="0"/>
          </a:p>
        </p:txBody>
      </p:sp>
      <p:pic>
        <p:nvPicPr>
          <p:cNvPr id="7" name="Picture 6" descr="hoogstepun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705" y="1575075"/>
            <a:ext cx="3797720" cy="2556879"/>
          </a:xfrm>
          <a:prstGeom prst="rect">
            <a:avLst/>
          </a:prstGeom>
        </p:spPr>
      </p:pic>
      <p:sp>
        <p:nvSpPr>
          <p:cNvPr id="8" name="TextBox 7"/>
          <p:cNvSpPr txBox="1"/>
          <p:nvPr/>
        </p:nvSpPr>
        <p:spPr>
          <a:xfrm>
            <a:off x="4883411" y="1549786"/>
            <a:ext cx="3493264" cy="369332"/>
          </a:xfrm>
          <a:prstGeom prst="rect">
            <a:avLst/>
          </a:prstGeom>
          <a:noFill/>
        </p:spPr>
        <p:txBody>
          <a:bodyPr wrap="none" rtlCol="0">
            <a:spAutoFit/>
          </a:bodyPr>
          <a:lstStyle/>
          <a:p>
            <a:r>
              <a:rPr lang="en-US" dirty="0" smtClean="0"/>
              <a:t>Snow in November, San Juan, </a:t>
            </a:r>
            <a:r>
              <a:rPr lang="en-US" dirty="0" err="1" smtClean="0"/>
              <a:t>Mnts</a:t>
            </a:r>
            <a:endParaRPr lang="en-US" dirty="0"/>
          </a:p>
        </p:txBody>
      </p:sp>
      <p:sp>
        <p:nvSpPr>
          <p:cNvPr id="9" name="TextBox 8"/>
          <p:cNvSpPr txBox="1"/>
          <p:nvPr/>
        </p:nvSpPr>
        <p:spPr>
          <a:xfrm>
            <a:off x="381349" y="6317686"/>
            <a:ext cx="4202625" cy="307777"/>
          </a:xfrm>
          <a:prstGeom prst="rect">
            <a:avLst/>
          </a:prstGeom>
          <a:noFill/>
        </p:spPr>
        <p:txBody>
          <a:bodyPr wrap="square" rtlCol="0">
            <a:spAutoFit/>
          </a:bodyPr>
          <a:lstStyle/>
          <a:p>
            <a:r>
              <a:rPr lang="en-US" sz="1400" dirty="0" smtClean="0"/>
              <a:t>From: NWCC</a:t>
            </a:r>
            <a:endParaRPr lang="en-US" sz="1400" dirty="0"/>
          </a:p>
        </p:txBody>
      </p:sp>
      <p:cxnSp>
        <p:nvCxnSpPr>
          <p:cNvPr id="10" name="Straight Arrow Connector 9"/>
          <p:cNvCxnSpPr/>
          <p:nvPr/>
        </p:nvCxnSpPr>
        <p:spPr>
          <a:xfrm flipH="1">
            <a:off x="6358790" y="3780000"/>
            <a:ext cx="8640" cy="509760"/>
          </a:xfrm>
          <a:prstGeom prst="straightConnector1">
            <a:avLst/>
          </a:prstGeom>
          <a:ln w="76200" cmpd="sng">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13187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488"/>
            <a:ext cx="8229600" cy="1143000"/>
          </a:xfrm>
        </p:spPr>
        <p:txBody>
          <a:bodyPr/>
          <a:lstStyle/>
          <a:p>
            <a:r>
              <a:rPr lang="en-US" dirty="0" smtClean="0"/>
              <a:t>Snow Water Equivalent</a:t>
            </a:r>
            <a:endParaRPr lang="en-US" dirty="0"/>
          </a:p>
        </p:txBody>
      </p:sp>
      <p:pic>
        <p:nvPicPr>
          <p:cNvPr id="4" name="Content Placeholder 3" descr="SWE_snowcore5.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533400" y="4325128"/>
            <a:ext cx="3702050" cy="2035985"/>
          </a:xfrm>
        </p:spPr>
      </p:pic>
      <p:sp>
        <p:nvSpPr>
          <p:cNvPr id="5" name="TextBox 4"/>
          <p:cNvSpPr txBox="1"/>
          <p:nvPr/>
        </p:nvSpPr>
        <p:spPr>
          <a:xfrm>
            <a:off x="457200" y="1228726"/>
            <a:ext cx="7893050" cy="2862323"/>
          </a:xfrm>
          <a:prstGeom prst="rect">
            <a:avLst/>
          </a:prstGeom>
          <a:noFill/>
        </p:spPr>
        <p:txBody>
          <a:bodyPr wrap="square" rtlCol="0">
            <a:spAutoFit/>
          </a:bodyPr>
          <a:lstStyle/>
          <a:p>
            <a:r>
              <a:rPr lang="en-US" dirty="0"/>
              <a:t>Snow Water Equivalent (SWE) is a common snowpack measurement. </a:t>
            </a:r>
            <a:endParaRPr lang="en-US" dirty="0" smtClean="0"/>
          </a:p>
          <a:p>
            <a:r>
              <a:rPr lang="en-US" dirty="0" smtClean="0"/>
              <a:t>SWE </a:t>
            </a:r>
            <a:r>
              <a:rPr lang="en-US" dirty="0"/>
              <a:t>is the amount of water contained within the </a:t>
            </a:r>
            <a:r>
              <a:rPr lang="en-US" dirty="0" smtClean="0"/>
              <a:t>snowpack. </a:t>
            </a:r>
            <a:r>
              <a:rPr lang="en-US" dirty="0"/>
              <a:t>It can be thought of as the depth of water that would theoretically result if you melted the entire snowpack instantaneously</a:t>
            </a:r>
            <a:r>
              <a:rPr lang="en-US" dirty="0" smtClean="0"/>
              <a:t>.</a:t>
            </a:r>
          </a:p>
          <a:p>
            <a:endParaRPr lang="en-US" dirty="0"/>
          </a:p>
          <a:p>
            <a:r>
              <a:rPr lang="en-US" dirty="0" smtClean="0"/>
              <a:t>SWE=snow depth*snow density</a:t>
            </a:r>
          </a:p>
          <a:p>
            <a:endParaRPr lang="en-US" dirty="0"/>
          </a:p>
          <a:p>
            <a:r>
              <a:rPr lang="en-US" dirty="0" smtClean="0"/>
              <a:t>Typical cold weather powder snow density is 5%</a:t>
            </a:r>
          </a:p>
          <a:p>
            <a:r>
              <a:rPr lang="en-US" dirty="0" smtClean="0"/>
              <a:t>Typical late spring winter storm snow density is 20%</a:t>
            </a:r>
          </a:p>
          <a:p>
            <a:r>
              <a:rPr lang="en-US" dirty="0" smtClean="0"/>
              <a:t>Both types of snow settle with gravity over time and become denser</a:t>
            </a:r>
            <a:endParaRPr lang="en-US" dirty="0"/>
          </a:p>
        </p:txBody>
      </p:sp>
    </p:spTree>
    <p:extLst>
      <p:ext uri="{BB962C8B-B14F-4D97-AF65-F5344CB8AC3E}">
        <p14:creationId xmlns:p14="http://schemas.microsoft.com/office/powerpoint/2010/main" val="6810779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Activity on </a:t>
            </a:r>
            <a:r>
              <a:rPr lang="en-US" dirty="0" err="1" smtClean="0"/>
              <a:t>Streamflow</a:t>
            </a:r>
            <a:endParaRPr lang="en-US" dirty="0"/>
          </a:p>
        </p:txBody>
      </p:sp>
      <p:sp>
        <p:nvSpPr>
          <p:cNvPr id="3" name="Content Placeholder 2"/>
          <p:cNvSpPr>
            <a:spLocks noGrp="1"/>
          </p:cNvSpPr>
          <p:nvPr>
            <p:ph idx="1"/>
          </p:nvPr>
        </p:nvSpPr>
        <p:spPr>
          <a:xfrm>
            <a:off x="457200" y="1445358"/>
            <a:ext cx="8229600" cy="4525963"/>
          </a:xfrm>
        </p:spPr>
        <p:txBody>
          <a:bodyPr/>
          <a:lstStyle/>
          <a:p>
            <a:r>
              <a:rPr lang="en-US" dirty="0">
                <a:hlinkClick r:id="rId2"/>
              </a:rPr>
              <a:t>http://waterdata.usgs.gov/co/nwis/</a:t>
            </a:r>
            <a:r>
              <a:rPr lang="en-US" dirty="0" smtClean="0">
                <a:hlinkClick r:id="rId2"/>
              </a:rPr>
              <a:t>rt</a:t>
            </a:r>
            <a:endParaRPr lang="en-US" dirty="0" smtClean="0"/>
          </a:p>
          <a:p>
            <a:endParaRPr lang="en-US" dirty="0"/>
          </a:p>
          <a:p>
            <a:pPr marL="3657600" lvl="8" indent="0">
              <a:buNone/>
            </a:pPr>
            <a:endParaRPr lang="en-US" dirty="0"/>
          </a:p>
        </p:txBody>
      </p:sp>
      <p:pic>
        <p:nvPicPr>
          <p:cNvPr id="7" name="Picture 6" descr="rio puerco_USGSrealti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04" y="2194560"/>
            <a:ext cx="4711181" cy="4525200"/>
          </a:xfrm>
          <a:prstGeom prst="rect">
            <a:avLst/>
          </a:prstGeom>
        </p:spPr>
      </p:pic>
      <p:sp>
        <p:nvSpPr>
          <p:cNvPr id="9" name="TextBox 8"/>
          <p:cNvSpPr txBox="1"/>
          <p:nvPr/>
        </p:nvSpPr>
        <p:spPr>
          <a:xfrm>
            <a:off x="4795011" y="2557440"/>
            <a:ext cx="4245313" cy="2031325"/>
          </a:xfrm>
          <a:prstGeom prst="rect">
            <a:avLst/>
          </a:prstGeom>
          <a:noFill/>
        </p:spPr>
        <p:txBody>
          <a:bodyPr wrap="square" rtlCol="0">
            <a:spAutoFit/>
          </a:bodyPr>
          <a:lstStyle/>
          <a:p>
            <a:pPr marL="342900" indent="-342900">
              <a:buAutoNum type="arabicParenR"/>
            </a:pPr>
            <a:r>
              <a:rPr lang="en-US" dirty="0" smtClean="0"/>
              <a:t>Find gaging stations in the state map</a:t>
            </a:r>
          </a:p>
          <a:p>
            <a:pPr marL="342900" indent="-342900">
              <a:buAutoNum type="arabicParenR"/>
            </a:pPr>
            <a:r>
              <a:rPr lang="en-US" dirty="0" smtClean="0"/>
              <a:t>Click on the station for more information</a:t>
            </a:r>
          </a:p>
          <a:p>
            <a:pPr marL="342900" indent="-342900">
              <a:buAutoNum type="arabicParenR"/>
            </a:pPr>
            <a:r>
              <a:rPr lang="en-US" dirty="0" smtClean="0"/>
              <a:t>Click on Discharge as an available parameter, ask for the number of days you want to look at….(last week? a full year?)</a:t>
            </a:r>
          </a:p>
        </p:txBody>
      </p:sp>
    </p:spTree>
    <p:extLst>
      <p:ext uri="{BB962C8B-B14F-4D97-AF65-F5344CB8AC3E}">
        <p14:creationId xmlns:p14="http://schemas.microsoft.com/office/powerpoint/2010/main" val="4238196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Activity on </a:t>
            </a:r>
            <a:r>
              <a:rPr lang="en-US" dirty="0" err="1" smtClean="0"/>
              <a:t>Streamflow</a:t>
            </a:r>
            <a:endParaRPr lang="en-US" dirty="0"/>
          </a:p>
        </p:txBody>
      </p:sp>
      <p:sp>
        <p:nvSpPr>
          <p:cNvPr id="5" name="TextBox 4"/>
          <p:cNvSpPr txBox="1"/>
          <p:nvPr/>
        </p:nvSpPr>
        <p:spPr>
          <a:xfrm>
            <a:off x="704725" y="1580894"/>
            <a:ext cx="7449949" cy="369332"/>
          </a:xfrm>
          <a:prstGeom prst="rect">
            <a:avLst/>
          </a:prstGeom>
          <a:noFill/>
        </p:spPr>
        <p:txBody>
          <a:bodyPr wrap="square" rtlCol="0">
            <a:spAutoFit/>
          </a:bodyPr>
          <a:lstStyle/>
          <a:p>
            <a:pPr marL="285750" indent="-285750">
              <a:buFont typeface="Arial"/>
              <a:buChar char="•"/>
            </a:pPr>
            <a:r>
              <a:rPr lang="en-US" dirty="0" smtClean="0"/>
              <a:t>Investigate </a:t>
            </a:r>
            <a:r>
              <a:rPr lang="en-US" dirty="0" err="1" smtClean="0"/>
              <a:t>streamflow</a:t>
            </a:r>
            <a:r>
              <a:rPr lang="en-US" dirty="0" smtClean="0"/>
              <a:t> in Boulder Creek, over a season</a:t>
            </a:r>
          </a:p>
        </p:txBody>
      </p:sp>
      <p:pic>
        <p:nvPicPr>
          <p:cNvPr id="4" name="Picture 3" descr="USGSboulderCreek201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74" y="2229626"/>
            <a:ext cx="6513826" cy="4342551"/>
          </a:xfrm>
          <a:prstGeom prst="rect">
            <a:avLst/>
          </a:prstGeom>
        </p:spPr>
      </p:pic>
    </p:spTree>
    <p:extLst>
      <p:ext uri="{BB962C8B-B14F-4D97-AF65-F5344CB8AC3E}">
        <p14:creationId xmlns:p14="http://schemas.microsoft.com/office/powerpoint/2010/main" val="18121936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1341</TotalTime>
  <Words>2343</Words>
  <Application>Microsoft Macintosh PowerPoint</Application>
  <PresentationFormat>On-screen Show (4:3)</PresentationFormat>
  <Paragraphs>243</Paragraphs>
  <Slides>40</Slides>
  <Notes>15</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43" baseType="lpstr">
      <vt:lpstr>Office Theme</vt:lpstr>
      <vt:lpstr>Image</vt:lpstr>
      <vt:lpstr>Equation</vt:lpstr>
      <vt:lpstr>The Power of Water:  Rivers in the Arid Western US</vt:lpstr>
      <vt:lpstr>Outline</vt:lpstr>
      <vt:lpstr>Definition of the US West?</vt:lpstr>
      <vt:lpstr>PowerPoint Presentation</vt:lpstr>
      <vt:lpstr>Student Activity on ‘Aridity’</vt:lpstr>
      <vt:lpstr> Water resources originate from  Rocky Mountain Snowpack</vt:lpstr>
      <vt:lpstr>Snow Water Equivalent</vt:lpstr>
      <vt:lpstr>Student Activity on Streamflow</vt:lpstr>
      <vt:lpstr>Student Activity on Streamflow</vt:lpstr>
      <vt:lpstr>Snow melt Impacted Stream: Example Boulder creek</vt:lpstr>
      <vt:lpstr>Student Activity on Streamflow  in Dryland River System</vt:lpstr>
      <vt:lpstr>Rio Grande River</vt:lpstr>
      <vt:lpstr>PowerPoint Presentation</vt:lpstr>
      <vt:lpstr>PowerPoint Presentation</vt:lpstr>
      <vt:lpstr>John Wesley Powell Map (1890) </vt:lpstr>
      <vt:lpstr>Dams and Reservoirs to store water</vt:lpstr>
      <vt:lpstr>Dams Distort Natural Hydrographs</vt:lpstr>
      <vt:lpstr>Two types of sediment load</vt:lpstr>
      <vt:lpstr>Sediment Trapping efficiencies  of large dams</vt:lpstr>
      <vt:lpstr>Trapping of Sediment in Reservoir</vt:lpstr>
      <vt:lpstr>Rio Grande River Basin</vt:lpstr>
      <vt:lpstr>Dams in Rio Grande Basin</vt:lpstr>
      <vt:lpstr>Rio Puerco Flood, September 2013</vt:lpstr>
      <vt:lpstr>Arroyo flashflood moves large amounts of sediment</vt:lpstr>
      <vt:lpstr>Flood line </vt:lpstr>
      <vt:lpstr>PowerPoint Presentation</vt:lpstr>
      <vt:lpstr>PowerPoint Presentation</vt:lpstr>
      <vt:lpstr>Drought in the Rio Grande Basin</vt:lpstr>
      <vt:lpstr>Elephant Butte Reservoir</vt:lpstr>
      <vt:lpstr>PowerPoint Presentation</vt:lpstr>
      <vt:lpstr>Elephant Butte Reservoir</vt:lpstr>
      <vt:lpstr>Water Level in Elephant Butte Reservoir (100 year record)</vt:lpstr>
      <vt:lpstr>Sediment trapping due to grassy vegetation in floodplain</vt:lpstr>
      <vt:lpstr>PowerPoint Presentation</vt:lpstr>
      <vt:lpstr>PowerPoint Presentation</vt:lpstr>
      <vt:lpstr>Sidewall Slumped Material</vt:lpstr>
      <vt:lpstr>Sandbar Willow</vt:lpstr>
      <vt:lpstr>PowerPoint Presentation</vt:lpstr>
      <vt:lpstr>Capacity of Elephant Butte Reservoir (100 year record)</vt:lpstr>
      <vt:lpstr>PowerPoint Presentation</vt:lpstr>
    </vt:vector>
  </TitlesOfParts>
  <Company>Univ of 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Rivers in the Western US</dc:title>
  <dc:creator>Irina Overeem</dc:creator>
  <cp:lastModifiedBy>Irina Overeem</cp:lastModifiedBy>
  <cp:revision>154</cp:revision>
  <dcterms:created xsi:type="dcterms:W3CDTF">2015-07-13T21:23:16Z</dcterms:created>
  <dcterms:modified xsi:type="dcterms:W3CDTF">2015-08-12T15:45:17Z</dcterms:modified>
</cp:coreProperties>
</file>