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1.bin" ContentType="application/vnd.openxmlformats-officedocument.oleObject"/>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58" r:id="rId3"/>
    <p:sldId id="259" r:id="rId4"/>
    <p:sldId id="260" r:id="rId5"/>
    <p:sldId id="261" r:id="rId6"/>
    <p:sldId id="262" r:id="rId7"/>
    <p:sldId id="264" r:id="rId8"/>
    <p:sldId id="263" r:id="rId9"/>
    <p:sldId id="272" r:id="rId10"/>
    <p:sldId id="273" r:id="rId11"/>
    <p:sldId id="274" r:id="rId12"/>
    <p:sldId id="275" r:id="rId13"/>
    <p:sldId id="276" r:id="rId14"/>
    <p:sldId id="278" r:id="rId15"/>
    <p:sldId id="279" r:id="rId16"/>
    <p:sldId id="280" r:id="rId17"/>
    <p:sldId id="281" r:id="rId18"/>
    <p:sldId id="282" r:id="rId19"/>
    <p:sldId id="283" r:id="rId20"/>
    <p:sldId id="284" r:id="rId21"/>
    <p:sldId id="265" r:id="rId22"/>
    <p:sldId id="268" r:id="rId23"/>
    <p:sldId id="267" r:id="rId24"/>
    <p:sldId id="266" r:id="rId25"/>
    <p:sldId id="285" r:id="rId26"/>
    <p:sldId id="269" r:id="rId27"/>
    <p:sldId id="270" r:id="rId28"/>
    <p:sldId id="288" r:id="rId29"/>
    <p:sldId id="287" r:id="rId30"/>
    <p:sldId id="289" r:id="rId31"/>
    <p:sldId id="271" r:id="rId32"/>
    <p:sldId id="286" r:id="rId33"/>
    <p:sldId id="290" r:id="rId34"/>
    <p:sldId id="291" r:id="rId35"/>
    <p:sldId id="257"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2" d="100"/>
          <a:sy n="72" d="100"/>
        </p:scale>
        <p:origin x="-1184" y="-112"/>
      </p:cViewPr>
      <p:guideLst>
        <p:guide orient="horz" pos="2109"/>
        <p:guide pos="4645"/>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D881217-7BFB-9840-82A6-0AB412BC8709}" type="datetimeFigureOut">
              <a:rPr lang="en-US" smtClean="0"/>
              <a:t>8/9/15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E0790E-725A-DC4C-BF8A-E97717EE346C}" type="slidenum">
              <a:rPr lang="en-US" smtClean="0"/>
              <a:t>‹#›</a:t>
            </a:fld>
            <a:endParaRPr lang="en-US"/>
          </a:p>
        </p:txBody>
      </p:sp>
    </p:spTree>
    <p:extLst>
      <p:ext uri="{BB962C8B-B14F-4D97-AF65-F5344CB8AC3E}">
        <p14:creationId xmlns:p14="http://schemas.microsoft.com/office/powerpoint/2010/main" val="6819086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twitter.com/search?q=%23boulderflood&amp;src=hash" TargetMode="External"/><Relationship Id="rId4" Type="http://schemas.openxmlformats.org/officeDocument/2006/relationships/hyperlink" Target="http://t.co/xWBHfdYqry" TargetMode="External"/><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Three vehicles crashed into a creek after the road washed out from beneath them near Dillon Rd. and 287 in Broomfield Colorado, September 12, 2013 in heavy flooding. Three people were rescued. (Photo By Andy Cross/The Denver Post)</a:t>
            </a:r>
            <a:endParaRPr lang="en-US" dirty="0"/>
          </a:p>
        </p:txBody>
      </p:sp>
      <p:sp>
        <p:nvSpPr>
          <p:cNvPr id="4" name="Slide Number Placeholder 3"/>
          <p:cNvSpPr>
            <a:spLocks noGrp="1"/>
          </p:cNvSpPr>
          <p:nvPr>
            <p:ph type="sldNum" sz="quarter" idx="10"/>
          </p:nvPr>
        </p:nvSpPr>
        <p:spPr/>
        <p:txBody>
          <a:bodyPr/>
          <a:lstStyle/>
          <a:p>
            <a:fld id="{5BC275D2-A35C-F142-9079-C5523E57BD66}" type="slidenum">
              <a:rPr lang="en-US" smtClean="0"/>
              <a:t>2</a:t>
            </a:fld>
            <a:endParaRPr lang="en-US"/>
          </a:p>
        </p:txBody>
      </p:sp>
    </p:spTree>
    <p:extLst>
      <p:ext uri="{BB962C8B-B14F-4D97-AF65-F5344CB8AC3E}">
        <p14:creationId xmlns:p14="http://schemas.microsoft.com/office/powerpoint/2010/main" val="2571816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about 72 hours and 12 inches of rain, the home of Dan and Pam </a:t>
            </a:r>
            <a:r>
              <a:rPr lang="en-US" dirty="0" err="1" smtClean="0"/>
              <a:t>Frisby</a:t>
            </a:r>
            <a:r>
              <a:rPr lang="en-US" dirty="0" smtClean="0"/>
              <a:t> in the Linden neighborhood was devastated by a massive slide above their home, from which it took four hours to free Dan </a:t>
            </a:r>
            <a:r>
              <a:rPr lang="en-US" dirty="0" err="1" smtClean="0"/>
              <a:t>Frisby</a:t>
            </a:r>
            <a:r>
              <a:rPr lang="en-US" dirty="0" smtClean="0"/>
              <a:t>. (PHOTO COURTESY: DARRIN HARRIS FRISBY) (from </a:t>
            </a:r>
            <a:r>
              <a:rPr lang="en-US" dirty="0" err="1" smtClean="0"/>
              <a:t>dailycamera.com</a:t>
            </a:r>
            <a:r>
              <a:rPr lang="en-US" dirty="0" smtClean="0"/>
              <a:t>)</a:t>
            </a:r>
            <a:endParaRPr lang="en-US" dirty="0"/>
          </a:p>
        </p:txBody>
      </p:sp>
      <p:sp>
        <p:nvSpPr>
          <p:cNvPr id="4" name="Slide Number Placeholder 3"/>
          <p:cNvSpPr>
            <a:spLocks noGrp="1"/>
          </p:cNvSpPr>
          <p:nvPr>
            <p:ph type="sldNum" sz="quarter" idx="10"/>
          </p:nvPr>
        </p:nvSpPr>
        <p:spPr/>
        <p:txBody>
          <a:bodyPr/>
          <a:lstStyle/>
          <a:p>
            <a:fld id="{5BC275D2-A35C-F142-9079-C5523E57BD66}" type="slidenum">
              <a:rPr lang="en-US" smtClean="0"/>
              <a:t>12</a:t>
            </a:fld>
            <a:endParaRPr lang="en-US"/>
          </a:p>
        </p:txBody>
      </p:sp>
    </p:spTree>
    <p:extLst>
      <p:ext uri="{BB962C8B-B14F-4D97-AF65-F5344CB8AC3E}">
        <p14:creationId xmlns:p14="http://schemas.microsoft.com/office/powerpoint/2010/main" val="7414142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Hydraulic Radius quantifies how much of the flow feels the channel edge</a:t>
            </a:r>
          </a:p>
          <a:p>
            <a:endParaRPr lang="en-US" dirty="0"/>
          </a:p>
        </p:txBody>
      </p:sp>
      <p:sp>
        <p:nvSpPr>
          <p:cNvPr id="4" name="Slide Number Placeholder 3"/>
          <p:cNvSpPr>
            <a:spLocks noGrp="1"/>
          </p:cNvSpPr>
          <p:nvPr>
            <p:ph type="sldNum" sz="quarter" idx="10"/>
          </p:nvPr>
        </p:nvSpPr>
        <p:spPr/>
        <p:txBody>
          <a:bodyPr/>
          <a:lstStyle/>
          <a:p>
            <a:fld id="{92408081-5CE8-E94D-AFA7-704B85E652E8}" type="slidenum">
              <a:rPr lang="en-US" smtClean="0"/>
              <a:t>21</a:t>
            </a:fld>
            <a:endParaRPr lang="en-US"/>
          </a:p>
        </p:txBody>
      </p:sp>
    </p:spTree>
    <p:extLst>
      <p:ext uri="{BB962C8B-B14F-4D97-AF65-F5344CB8AC3E}">
        <p14:creationId xmlns:p14="http://schemas.microsoft.com/office/powerpoint/2010/main" val="3349252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theory on ‘open channel</a:t>
            </a:r>
            <a:r>
              <a:rPr lang="en-US" baseline="0" dirty="0" smtClean="0"/>
              <a:t> hydraulics’.</a:t>
            </a:r>
          </a:p>
          <a:p>
            <a:endParaRPr lang="en-US" baseline="0" dirty="0" smtClean="0"/>
          </a:p>
          <a:p>
            <a:r>
              <a:rPr lang="en-US" baseline="0" dirty="0" smtClean="0"/>
              <a:t>Manning’s equation is empirical, it is one of several of these empirical relationships. Mention </a:t>
            </a:r>
            <a:r>
              <a:rPr lang="en-US" baseline="0" dirty="0" err="1" smtClean="0"/>
              <a:t>Chezy</a:t>
            </a:r>
            <a:r>
              <a:rPr lang="en-US" baseline="0" dirty="0" smtClean="0"/>
              <a:t>?</a:t>
            </a:r>
          </a:p>
          <a:p>
            <a:r>
              <a:rPr lang="en-US" dirty="0" smtClean="0"/>
              <a:t>Manning’s n characterizes the channel’s resistance.</a:t>
            </a:r>
          </a:p>
          <a:p>
            <a:endParaRPr lang="en-US" dirty="0" smtClean="0"/>
          </a:p>
          <a:p>
            <a:r>
              <a:rPr lang="en-US" dirty="0" smtClean="0"/>
              <a:t>Emphasize that Manning’s equation gives average flow, but in reality there is </a:t>
            </a:r>
            <a:r>
              <a:rPr lang="en-US" smtClean="0"/>
              <a:t>a velocity</a:t>
            </a:r>
            <a:r>
              <a:rPr lang="en-US" dirty="0" smtClean="0"/>
              <a:t>-depth profile</a:t>
            </a:r>
            <a:endParaRPr lang="en-US" dirty="0"/>
          </a:p>
        </p:txBody>
      </p:sp>
      <p:sp>
        <p:nvSpPr>
          <p:cNvPr id="4" name="Slide Number Placeholder 3"/>
          <p:cNvSpPr>
            <a:spLocks noGrp="1"/>
          </p:cNvSpPr>
          <p:nvPr>
            <p:ph type="sldNum" sz="quarter" idx="10"/>
          </p:nvPr>
        </p:nvSpPr>
        <p:spPr/>
        <p:txBody>
          <a:bodyPr/>
          <a:lstStyle/>
          <a:p>
            <a:fld id="{92408081-5CE8-E94D-AFA7-704B85E652E8}" type="slidenum">
              <a:rPr lang="en-US" smtClean="0"/>
              <a:t>26</a:t>
            </a:fld>
            <a:endParaRPr lang="en-US"/>
          </a:p>
        </p:txBody>
      </p:sp>
    </p:spTree>
    <p:extLst>
      <p:ext uri="{BB962C8B-B14F-4D97-AF65-F5344CB8AC3E}">
        <p14:creationId xmlns:p14="http://schemas.microsoft.com/office/powerpoint/2010/main" val="3141854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High water levels flow down Boulder Creek following overnight flash flooding in downtown Boulder, Colo., Thursday, Sept 12, 2013. The widespread high waters are keeping search and rescue teams from reaching stranded residents and motorists in Boulder and nearby mountain communities as heavy rains hammered northern Colorado. (AP Photo/Brennan </a:t>
            </a:r>
            <a:r>
              <a:rPr lang="en-US" dirty="0" err="1" smtClean="0">
                <a:effectLst/>
              </a:rPr>
              <a:t>Linsley</a:t>
            </a:r>
            <a:r>
              <a:rPr lang="en-US" dirty="0" smtClean="0">
                <a:effectLst/>
              </a:rPr>
              <a:t>)</a:t>
            </a:r>
            <a:endParaRPr lang="en-US" dirty="0"/>
          </a:p>
        </p:txBody>
      </p:sp>
      <p:sp>
        <p:nvSpPr>
          <p:cNvPr id="4" name="Slide Number Placeholder 3"/>
          <p:cNvSpPr>
            <a:spLocks noGrp="1"/>
          </p:cNvSpPr>
          <p:nvPr>
            <p:ph type="sldNum" sz="quarter" idx="10"/>
          </p:nvPr>
        </p:nvSpPr>
        <p:spPr/>
        <p:txBody>
          <a:bodyPr/>
          <a:lstStyle/>
          <a:p>
            <a:fld id="{5BC275D2-A35C-F142-9079-C5523E57BD66}" type="slidenum">
              <a:rPr lang="en-US" smtClean="0"/>
              <a:t>4</a:t>
            </a:fld>
            <a:endParaRPr lang="en-US"/>
          </a:p>
        </p:txBody>
      </p:sp>
    </p:spTree>
    <p:extLst>
      <p:ext uri="{BB962C8B-B14F-4D97-AF65-F5344CB8AC3E}">
        <p14:creationId xmlns:p14="http://schemas.microsoft.com/office/powerpoint/2010/main" val="80558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A Boulder Fire-Rescue Dive team truck passes through a flooded section of 28th near Pearl, Thursday, Sept. 12, 2013, in Boulder. (Matthew Jonas/Times-Call)</a:t>
            </a:r>
            <a:endParaRPr lang="en-US" dirty="0"/>
          </a:p>
        </p:txBody>
      </p:sp>
      <p:sp>
        <p:nvSpPr>
          <p:cNvPr id="4" name="Slide Number Placeholder 3"/>
          <p:cNvSpPr>
            <a:spLocks noGrp="1"/>
          </p:cNvSpPr>
          <p:nvPr>
            <p:ph type="sldNum" sz="quarter" idx="10"/>
          </p:nvPr>
        </p:nvSpPr>
        <p:spPr/>
        <p:txBody>
          <a:bodyPr/>
          <a:lstStyle/>
          <a:p>
            <a:fld id="{5BC275D2-A35C-F142-9079-C5523E57BD66}" type="slidenum">
              <a:rPr lang="en-US" smtClean="0"/>
              <a:t>5</a:t>
            </a:fld>
            <a:endParaRPr lang="en-US"/>
          </a:p>
        </p:txBody>
      </p:sp>
    </p:spTree>
    <p:extLst>
      <p:ext uri="{BB962C8B-B14F-4D97-AF65-F5344CB8AC3E}">
        <p14:creationId xmlns:p14="http://schemas.microsoft.com/office/powerpoint/2010/main" val="2902828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Longmont Colorado flooding. (Photo by John </a:t>
            </a:r>
            <a:r>
              <a:rPr lang="en-US" dirty="0" err="1" smtClean="0"/>
              <a:t>Wark</a:t>
            </a:r>
            <a:r>
              <a:rPr lang="en-US" dirty="0" smtClean="0"/>
              <a:t>, Special to The Denver Post)</a:t>
            </a:r>
            <a:endParaRPr lang="en-US" dirty="0"/>
          </a:p>
        </p:txBody>
      </p:sp>
      <p:sp>
        <p:nvSpPr>
          <p:cNvPr id="4" name="Slide Number Placeholder 3"/>
          <p:cNvSpPr>
            <a:spLocks noGrp="1"/>
          </p:cNvSpPr>
          <p:nvPr>
            <p:ph type="sldNum" sz="quarter" idx="10"/>
          </p:nvPr>
        </p:nvSpPr>
        <p:spPr/>
        <p:txBody>
          <a:bodyPr/>
          <a:lstStyle/>
          <a:p>
            <a:fld id="{5BC275D2-A35C-F142-9079-C5523E57BD66}" type="slidenum">
              <a:rPr lang="en-US" smtClean="0"/>
              <a:t>6</a:t>
            </a:fld>
            <a:endParaRPr lang="en-US"/>
          </a:p>
        </p:txBody>
      </p:sp>
    </p:spTree>
    <p:extLst>
      <p:ext uri="{BB962C8B-B14F-4D97-AF65-F5344CB8AC3E}">
        <p14:creationId xmlns:p14="http://schemas.microsoft.com/office/powerpoint/2010/main" val="1544056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aerial photograph looking east form Lyons shows the damage from the flood, September 13, 2013. Massive flooding continues to hit Colorado. (Photo By RJ </a:t>
            </a:r>
            <a:r>
              <a:rPr lang="en-US" dirty="0" err="1" smtClean="0"/>
              <a:t>Sangosti</a:t>
            </a:r>
            <a:r>
              <a:rPr lang="en-US" dirty="0" smtClean="0"/>
              <a:t>/The Denver Post)</a:t>
            </a:r>
            <a:endParaRPr lang="en-US" dirty="0"/>
          </a:p>
        </p:txBody>
      </p:sp>
      <p:sp>
        <p:nvSpPr>
          <p:cNvPr id="4" name="Slide Number Placeholder 3"/>
          <p:cNvSpPr>
            <a:spLocks noGrp="1"/>
          </p:cNvSpPr>
          <p:nvPr>
            <p:ph type="sldNum" sz="quarter" idx="10"/>
          </p:nvPr>
        </p:nvSpPr>
        <p:spPr/>
        <p:txBody>
          <a:bodyPr/>
          <a:lstStyle/>
          <a:p>
            <a:fld id="{5BC275D2-A35C-F142-9079-C5523E57BD66}" type="slidenum">
              <a:rPr lang="en-US" smtClean="0"/>
              <a:t>7</a:t>
            </a:fld>
            <a:endParaRPr lang="en-US"/>
          </a:p>
        </p:txBody>
      </p:sp>
    </p:spTree>
    <p:extLst>
      <p:ext uri="{BB962C8B-B14F-4D97-AF65-F5344CB8AC3E}">
        <p14:creationId xmlns:p14="http://schemas.microsoft.com/office/powerpoint/2010/main" val="577226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aerial photograph shows the damage in Lyons from the flood, September 13, 2013. Massive flooding continues to hit Colorado. (Photo By RJ </a:t>
            </a:r>
            <a:r>
              <a:rPr lang="en-US" dirty="0" err="1" smtClean="0"/>
              <a:t>Sangosti</a:t>
            </a:r>
            <a:r>
              <a:rPr lang="en-US" dirty="0" smtClean="0"/>
              <a:t>/The Denver Post)</a:t>
            </a:r>
            <a:endParaRPr lang="en-US" dirty="0"/>
          </a:p>
        </p:txBody>
      </p:sp>
      <p:sp>
        <p:nvSpPr>
          <p:cNvPr id="4" name="Slide Number Placeholder 3"/>
          <p:cNvSpPr>
            <a:spLocks noGrp="1"/>
          </p:cNvSpPr>
          <p:nvPr>
            <p:ph type="sldNum" sz="quarter" idx="10"/>
          </p:nvPr>
        </p:nvSpPr>
        <p:spPr/>
        <p:txBody>
          <a:bodyPr/>
          <a:lstStyle/>
          <a:p>
            <a:fld id="{5BC275D2-A35C-F142-9079-C5523E57BD66}" type="slidenum">
              <a:rPr lang="en-US" smtClean="0"/>
              <a:t>8</a:t>
            </a:fld>
            <a:endParaRPr lang="en-US"/>
          </a:p>
        </p:txBody>
      </p:sp>
    </p:spTree>
    <p:extLst>
      <p:ext uri="{BB962C8B-B14F-4D97-AF65-F5344CB8AC3E}">
        <p14:creationId xmlns:p14="http://schemas.microsoft.com/office/powerpoint/2010/main" val="3961172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Hwy 7 is completely blown out from the South St. </a:t>
            </a:r>
            <a:r>
              <a:rPr lang="en-US" dirty="0" err="1" smtClean="0"/>
              <a:t>Vrain</a:t>
            </a:r>
            <a:r>
              <a:rPr lang="en-US" dirty="0" smtClean="0"/>
              <a:t> river as a torrent of raging water rips through it about 12 miles west of Lyons, CO. along Highway 7 on September 12, 2013. (Photo By Helen H. Richardson/ The Denver Post)</a:t>
            </a:r>
            <a:endParaRPr lang="en-US" dirty="0"/>
          </a:p>
        </p:txBody>
      </p:sp>
      <p:sp>
        <p:nvSpPr>
          <p:cNvPr id="4" name="Slide Number Placeholder 3"/>
          <p:cNvSpPr>
            <a:spLocks noGrp="1"/>
          </p:cNvSpPr>
          <p:nvPr>
            <p:ph type="sldNum" sz="quarter" idx="10"/>
          </p:nvPr>
        </p:nvSpPr>
        <p:spPr/>
        <p:txBody>
          <a:bodyPr/>
          <a:lstStyle/>
          <a:p>
            <a:fld id="{5BC275D2-A35C-F142-9079-C5523E57BD66}" type="slidenum">
              <a:rPr lang="en-US" smtClean="0"/>
              <a:t>9</a:t>
            </a:fld>
            <a:endParaRPr lang="en-US"/>
          </a:p>
        </p:txBody>
      </p:sp>
    </p:spTree>
    <p:extLst>
      <p:ext uri="{BB962C8B-B14F-4D97-AF65-F5344CB8AC3E}">
        <p14:creationId xmlns:p14="http://schemas.microsoft.com/office/powerpoint/2010/main" val="2271095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Landslide in Boulder Canyon between Magnolia and Sugarloaf. </a:t>
            </a:r>
            <a:r>
              <a:rPr lang="en-US" strike="sngStrike" dirty="0" smtClean="0">
                <a:hlinkClick r:id="rId3"/>
              </a:rPr>
              <a:t>#</a:t>
            </a:r>
            <a:r>
              <a:rPr lang="en-US" b="1" dirty="0" smtClean="0">
                <a:hlinkClick r:id="rId3"/>
              </a:rPr>
              <a:t>boulderflood</a:t>
            </a:r>
            <a:r>
              <a:rPr lang="en-US" dirty="0" smtClean="0"/>
              <a:t> </a:t>
            </a:r>
            <a:r>
              <a:rPr lang="en-US" dirty="0" smtClean="0">
                <a:hlinkClick r:id="rId4"/>
              </a:rPr>
              <a:t>pic.twitter.com/xWBHfdYqry</a:t>
            </a:r>
            <a:endParaRPr lang="en-US" dirty="0" smtClean="0"/>
          </a:p>
          <a:p>
            <a:endParaRPr lang="en-US" dirty="0"/>
          </a:p>
        </p:txBody>
      </p:sp>
      <p:sp>
        <p:nvSpPr>
          <p:cNvPr id="4" name="Slide Number Placeholder 3"/>
          <p:cNvSpPr>
            <a:spLocks noGrp="1"/>
          </p:cNvSpPr>
          <p:nvPr>
            <p:ph type="sldNum" sz="quarter" idx="10"/>
          </p:nvPr>
        </p:nvSpPr>
        <p:spPr/>
        <p:txBody>
          <a:bodyPr/>
          <a:lstStyle/>
          <a:p>
            <a:fld id="{5BC275D2-A35C-F142-9079-C5523E57BD66}" type="slidenum">
              <a:rPr lang="en-US" smtClean="0"/>
              <a:t>10</a:t>
            </a:fld>
            <a:endParaRPr lang="en-US"/>
          </a:p>
        </p:txBody>
      </p:sp>
    </p:spTree>
    <p:extLst>
      <p:ext uri="{BB962C8B-B14F-4D97-AF65-F5344CB8AC3E}">
        <p14:creationId xmlns:p14="http://schemas.microsoft.com/office/powerpoint/2010/main" val="1707409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Photo from Jamestown showing a home wiped out by the flooding. Photo provided by Matthew </a:t>
            </a:r>
            <a:r>
              <a:rPr lang="en-US" dirty="0" err="1" smtClean="0">
                <a:effectLst/>
              </a:rPr>
              <a:t>Gurnsey</a:t>
            </a:r>
            <a:endParaRPr lang="en-US" dirty="0"/>
          </a:p>
        </p:txBody>
      </p:sp>
      <p:sp>
        <p:nvSpPr>
          <p:cNvPr id="4" name="Slide Number Placeholder 3"/>
          <p:cNvSpPr>
            <a:spLocks noGrp="1"/>
          </p:cNvSpPr>
          <p:nvPr>
            <p:ph type="sldNum" sz="quarter" idx="10"/>
          </p:nvPr>
        </p:nvSpPr>
        <p:spPr/>
        <p:txBody>
          <a:bodyPr/>
          <a:lstStyle/>
          <a:p>
            <a:fld id="{5BC275D2-A35C-F142-9079-C5523E57BD66}" type="slidenum">
              <a:rPr lang="en-US" smtClean="0"/>
              <a:t>11</a:t>
            </a:fld>
            <a:endParaRPr lang="en-US"/>
          </a:p>
        </p:txBody>
      </p:sp>
    </p:spTree>
    <p:extLst>
      <p:ext uri="{BB962C8B-B14F-4D97-AF65-F5344CB8AC3E}">
        <p14:creationId xmlns:p14="http://schemas.microsoft.com/office/powerpoint/2010/main" val="1821245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1863E3-BDAF-184C-BE40-C5EBFCA80EA2}" type="datetimeFigureOut">
              <a:rPr lang="en-US" smtClean="0"/>
              <a:t>8/9/15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0550F-8277-4645-A01E-227FA50ADBF6}" type="slidenum">
              <a:rPr lang="en-US" smtClean="0"/>
              <a:t>‹#›</a:t>
            </a:fld>
            <a:endParaRPr lang="en-US"/>
          </a:p>
        </p:txBody>
      </p:sp>
    </p:spTree>
    <p:extLst>
      <p:ext uri="{BB962C8B-B14F-4D97-AF65-F5344CB8AC3E}">
        <p14:creationId xmlns:p14="http://schemas.microsoft.com/office/powerpoint/2010/main" val="445987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1863E3-BDAF-184C-BE40-C5EBFCA80EA2}" type="datetimeFigureOut">
              <a:rPr lang="en-US" smtClean="0"/>
              <a:t>8/9/15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0550F-8277-4645-A01E-227FA50ADBF6}" type="slidenum">
              <a:rPr lang="en-US" smtClean="0"/>
              <a:t>‹#›</a:t>
            </a:fld>
            <a:endParaRPr lang="en-US"/>
          </a:p>
        </p:txBody>
      </p:sp>
    </p:spTree>
    <p:extLst>
      <p:ext uri="{BB962C8B-B14F-4D97-AF65-F5344CB8AC3E}">
        <p14:creationId xmlns:p14="http://schemas.microsoft.com/office/powerpoint/2010/main" val="3100559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1863E3-BDAF-184C-BE40-C5EBFCA80EA2}" type="datetimeFigureOut">
              <a:rPr lang="en-US" smtClean="0"/>
              <a:t>8/9/15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0550F-8277-4645-A01E-227FA50ADBF6}" type="slidenum">
              <a:rPr lang="en-US" smtClean="0"/>
              <a:t>‹#›</a:t>
            </a:fld>
            <a:endParaRPr lang="en-US"/>
          </a:p>
        </p:txBody>
      </p:sp>
    </p:spTree>
    <p:extLst>
      <p:ext uri="{BB962C8B-B14F-4D97-AF65-F5344CB8AC3E}">
        <p14:creationId xmlns:p14="http://schemas.microsoft.com/office/powerpoint/2010/main" val="3205717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1863E3-BDAF-184C-BE40-C5EBFCA80EA2}" type="datetimeFigureOut">
              <a:rPr lang="en-US" smtClean="0"/>
              <a:t>8/9/15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0550F-8277-4645-A01E-227FA50ADBF6}" type="slidenum">
              <a:rPr lang="en-US" smtClean="0"/>
              <a:t>‹#›</a:t>
            </a:fld>
            <a:endParaRPr lang="en-US"/>
          </a:p>
        </p:txBody>
      </p:sp>
    </p:spTree>
    <p:extLst>
      <p:ext uri="{BB962C8B-B14F-4D97-AF65-F5344CB8AC3E}">
        <p14:creationId xmlns:p14="http://schemas.microsoft.com/office/powerpoint/2010/main" val="3185839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1863E3-BDAF-184C-BE40-C5EBFCA80EA2}" type="datetimeFigureOut">
              <a:rPr lang="en-US" smtClean="0"/>
              <a:t>8/9/15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10550F-8277-4645-A01E-227FA50ADBF6}" type="slidenum">
              <a:rPr lang="en-US" smtClean="0"/>
              <a:t>‹#›</a:t>
            </a:fld>
            <a:endParaRPr lang="en-US"/>
          </a:p>
        </p:txBody>
      </p:sp>
    </p:spTree>
    <p:extLst>
      <p:ext uri="{BB962C8B-B14F-4D97-AF65-F5344CB8AC3E}">
        <p14:creationId xmlns:p14="http://schemas.microsoft.com/office/powerpoint/2010/main" val="4215968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1863E3-BDAF-184C-BE40-C5EBFCA80EA2}" type="datetimeFigureOut">
              <a:rPr lang="en-US" smtClean="0"/>
              <a:t>8/9/15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0550F-8277-4645-A01E-227FA50ADBF6}" type="slidenum">
              <a:rPr lang="en-US" smtClean="0"/>
              <a:t>‹#›</a:t>
            </a:fld>
            <a:endParaRPr lang="en-US"/>
          </a:p>
        </p:txBody>
      </p:sp>
    </p:spTree>
    <p:extLst>
      <p:ext uri="{BB962C8B-B14F-4D97-AF65-F5344CB8AC3E}">
        <p14:creationId xmlns:p14="http://schemas.microsoft.com/office/powerpoint/2010/main" val="760249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1863E3-BDAF-184C-BE40-C5EBFCA80EA2}" type="datetimeFigureOut">
              <a:rPr lang="en-US" smtClean="0"/>
              <a:t>8/9/15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10550F-8277-4645-A01E-227FA50ADBF6}" type="slidenum">
              <a:rPr lang="en-US" smtClean="0"/>
              <a:t>‹#›</a:t>
            </a:fld>
            <a:endParaRPr lang="en-US"/>
          </a:p>
        </p:txBody>
      </p:sp>
    </p:spTree>
    <p:extLst>
      <p:ext uri="{BB962C8B-B14F-4D97-AF65-F5344CB8AC3E}">
        <p14:creationId xmlns:p14="http://schemas.microsoft.com/office/powerpoint/2010/main" val="1941245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1863E3-BDAF-184C-BE40-C5EBFCA80EA2}" type="datetimeFigureOut">
              <a:rPr lang="en-US" smtClean="0"/>
              <a:t>8/9/15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10550F-8277-4645-A01E-227FA50ADBF6}" type="slidenum">
              <a:rPr lang="en-US" smtClean="0"/>
              <a:t>‹#›</a:t>
            </a:fld>
            <a:endParaRPr lang="en-US"/>
          </a:p>
        </p:txBody>
      </p:sp>
    </p:spTree>
    <p:extLst>
      <p:ext uri="{BB962C8B-B14F-4D97-AF65-F5344CB8AC3E}">
        <p14:creationId xmlns:p14="http://schemas.microsoft.com/office/powerpoint/2010/main" val="2990623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1863E3-BDAF-184C-BE40-C5EBFCA80EA2}" type="datetimeFigureOut">
              <a:rPr lang="en-US" smtClean="0"/>
              <a:t>8/9/15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10550F-8277-4645-A01E-227FA50ADBF6}" type="slidenum">
              <a:rPr lang="en-US" smtClean="0"/>
              <a:t>‹#›</a:t>
            </a:fld>
            <a:endParaRPr lang="en-US"/>
          </a:p>
        </p:txBody>
      </p:sp>
    </p:spTree>
    <p:extLst>
      <p:ext uri="{BB962C8B-B14F-4D97-AF65-F5344CB8AC3E}">
        <p14:creationId xmlns:p14="http://schemas.microsoft.com/office/powerpoint/2010/main" val="4193301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1863E3-BDAF-184C-BE40-C5EBFCA80EA2}" type="datetimeFigureOut">
              <a:rPr lang="en-US" smtClean="0"/>
              <a:t>8/9/15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0550F-8277-4645-A01E-227FA50ADBF6}" type="slidenum">
              <a:rPr lang="en-US" smtClean="0"/>
              <a:t>‹#›</a:t>
            </a:fld>
            <a:endParaRPr lang="en-US"/>
          </a:p>
        </p:txBody>
      </p:sp>
    </p:spTree>
    <p:extLst>
      <p:ext uri="{BB962C8B-B14F-4D97-AF65-F5344CB8AC3E}">
        <p14:creationId xmlns:p14="http://schemas.microsoft.com/office/powerpoint/2010/main" val="4200385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1863E3-BDAF-184C-BE40-C5EBFCA80EA2}" type="datetimeFigureOut">
              <a:rPr lang="en-US" smtClean="0"/>
              <a:t>8/9/15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10550F-8277-4645-A01E-227FA50ADBF6}" type="slidenum">
              <a:rPr lang="en-US" smtClean="0"/>
              <a:t>‹#›</a:t>
            </a:fld>
            <a:endParaRPr lang="en-US"/>
          </a:p>
        </p:txBody>
      </p:sp>
    </p:spTree>
    <p:extLst>
      <p:ext uri="{BB962C8B-B14F-4D97-AF65-F5344CB8AC3E}">
        <p14:creationId xmlns:p14="http://schemas.microsoft.com/office/powerpoint/2010/main" val="111979527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1863E3-BDAF-184C-BE40-C5EBFCA80EA2}" type="datetimeFigureOut">
              <a:rPr lang="en-US" smtClean="0"/>
              <a:t>8/9/15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10550F-8277-4645-A01E-227FA50ADBF6}" type="slidenum">
              <a:rPr lang="en-US" smtClean="0"/>
              <a:t>‹#›</a:t>
            </a:fld>
            <a:endParaRPr lang="en-US"/>
          </a:p>
        </p:txBody>
      </p:sp>
    </p:spTree>
    <p:extLst>
      <p:ext uri="{BB962C8B-B14F-4D97-AF65-F5344CB8AC3E}">
        <p14:creationId xmlns:p14="http://schemas.microsoft.com/office/powerpoint/2010/main" val="614748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https://twitter.com/search?q=%23boulderflood&amp;src=hash" TargetMode="External"/><Relationship Id="rId5" Type="http://schemas.openxmlformats.org/officeDocument/2006/relationships/hyperlink" Target="http://t.co/xWBHfdYqry" TargetMode="External"/><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aterdata.usgs.gov/co/nwis/rt" TargetMode="External"/><Relationship Id="rId3" Type="http://schemas.openxmlformats.org/officeDocument/2006/relationships/hyperlink" Target="http://www.dwr.state.co.us/Surfacewater/data/detail_graph.aspx?ID=BOCOROCO&amp;MTYPE=DISCHR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oleObject" Target="../embeddings/oleObject1.bin"/><Relationship Id="rId5" Type="http://schemas.openxmlformats.org/officeDocument/2006/relationships/image" Target="../media/image21.emf"/><Relationship Id="rId6" Type="http://schemas.openxmlformats.org/officeDocument/2006/relationships/image" Target="../media/image2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package" Target="../embeddings/Microsoft_Word_Document1.docx"/><Relationship Id="rId5" Type="http://schemas.openxmlformats.org/officeDocument/2006/relationships/image" Target="../media/image25.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geofaculty.uwyo.edu/heller/sed_video_downloads.htm"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The Power of Water:</a:t>
            </a:r>
            <a:br>
              <a:rPr lang="en-US" dirty="0" smtClean="0"/>
            </a:br>
            <a:r>
              <a:rPr lang="en-US" dirty="0" smtClean="0"/>
              <a:t>Basics of River Flow and Sediment Transport</a:t>
            </a:r>
            <a:endParaRPr lang="en-US" dirty="0"/>
          </a:p>
        </p:txBody>
      </p:sp>
      <p:sp>
        <p:nvSpPr>
          <p:cNvPr id="3" name="Subtitle 2"/>
          <p:cNvSpPr>
            <a:spLocks noGrp="1"/>
          </p:cNvSpPr>
          <p:nvPr>
            <p:ph type="subTitle" idx="1"/>
          </p:nvPr>
        </p:nvSpPr>
        <p:spPr/>
        <p:txBody>
          <a:bodyPr/>
          <a:lstStyle/>
          <a:p>
            <a:r>
              <a:rPr lang="en-US" dirty="0" smtClean="0"/>
              <a:t>Greg Tucker</a:t>
            </a:r>
          </a:p>
          <a:p>
            <a:r>
              <a:rPr lang="en-US" dirty="0" smtClean="0"/>
              <a:t>Teacher Workshop</a:t>
            </a:r>
          </a:p>
          <a:p>
            <a:r>
              <a:rPr lang="en-US" dirty="0" smtClean="0"/>
              <a:t>August 2015</a:t>
            </a:r>
            <a:endParaRPr lang="en-US" dirty="0"/>
          </a:p>
        </p:txBody>
      </p:sp>
    </p:spTree>
    <p:extLst>
      <p:ext uri="{BB962C8B-B14F-4D97-AF65-F5344CB8AC3E}">
        <p14:creationId xmlns:p14="http://schemas.microsoft.com/office/powerpoint/2010/main" val="402574729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00" y="571500"/>
            <a:ext cx="7620000" cy="5715000"/>
          </a:xfrm>
          <a:prstGeom prst="rect">
            <a:avLst/>
          </a:prstGeom>
        </p:spPr>
      </p:pic>
      <p:sp>
        <p:nvSpPr>
          <p:cNvPr id="3" name="TextBox 2"/>
          <p:cNvSpPr txBox="1"/>
          <p:nvPr/>
        </p:nvSpPr>
        <p:spPr>
          <a:xfrm>
            <a:off x="123908" y="6459144"/>
            <a:ext cx="6878806" cy="461665"/>
          </a:xfrm>
          <a:prstGeom prst="rect">
            <a:avLst/>
          </a:prstGeom>
          <a:noFill/>
        </p:spPr>
        <p:txBody>
          <a:bodyPr wrap="none" rtlCol="0">
            <a:spAutoFit/>
          </a:bodyPr>
          <a:lstStyle/>
          <a:p>
            <a:r>
              <a:rPr lang="en-US" sz="1200" dirty="0"/>
              <a:t>Landslide in Boulder Canyon between Magnolia and Sugarloaf. </a:t>
            </a:r>
            <a:r>
              <a:rPr lang="en-US" sz="1200" strike="sngStrike" dirty="0">
                <a:hlinkClick r:id="rId4"/>
              </a:rPr>
              <a:t>#</a:t>
            </a:r>
            <a:r>
              <a:rPr lang="en-US" sz="1200" b="1" dirty="0">
                <a:hlinkClick r:id="rId4"/>
              </a:rPr>
              <a:t>boulderflood</a:t>
            </a:r>
            <a:r>
              <a:rPr lang="en-US" sz="1200" dirty="0"/>
              <a:t> </a:t>
            </a:r>
            <a:r>
              <a:rPr lang="en-US" sz="1200" dirty="0">
                <a:hlinkClick r:id="rId5"/>
              </a:rPr>
              <a:t>pic.twitter.com/xWBHfdYqry</a:t>
            </a:r>
            <a:endParaRPr lang="en-US" sz="1200" dirty="0"/>
          </a:p>
          <a:p>
            <a:endParaRPr lang="en-US" sz="1200" dirty="0"/>
          </a:p>
        </p:txBody>
      </p:sp>
    </p:spTree>
    <p:extLst>
      <p:ext uri="{BB962C8B-B14F-4D97-AF65-F5344CB8AC3E}">
        <p14:creationId xmlns:p14="http://schemas.microsoft.com/office/powerpoint/2010/main" val="29981176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3" name="TextBox 2"/>
          <p:cNvSpPr txBox="1"/>
          <p:nvPr/>
        </p:nvSpPr>
        <p:spPr>
          <a:xfrm>
            <a:off x="3858567" y="6396335"/>
            <a:ext cx="5096267" cy="369332"/>
          </a:xfrm>
          <a:prstGeom prst="rect">
            <a:avLst/>
          </a:prstGeom>
          <a:noFill/>
        </p:spPr>
        <p:txBody>
          <a:bodyPr wrap="none" rtlCol="0">
            <a:spAutoFit/>
          </a:bodyPr>
          <a:lstStyle/>
          <a:p>
            <a:r>
              <a:rPr lang="en-US" sz="900" dirty="0"/>
              <a:t>Photo from Jamestown showing a home wiped out by the flooding. Photo provided by Matthew </a:t>
            </a:r>
            <a:r>
              <a:rPr lang="en-US" sz="900" dirty="0" err="1"/>
              <a:t>Gurnsey</a:t>
            </a:r>
            <a:endParaRPr lang="en-US" sz="900" dirty="0"/>
          </a:p>
          <a:p>
            <a:endParaRPr lang="en-US" sz="900" dirty="0"/>
          </a:p>
        </p:txBody>
      </p:sp>
    </p:spTree>
    <p:extLst>
      <p:ext uri="{BB962C8B-B14F-4D97-AF65-F5344CB8AC3E}">
        <p14:creationId xmlns:p14="http://schemas.microsoft.com/office/powerpoint/2010/main" val="216757693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97000" y="1651000"/>
            <a:ext cx="6350000" cy="3556000"/>
          </a:xfrm>
          <a:prstGeom prst="rect">
            <a:avLst/>
          </a:prstGeom>
        </p:spPr>
      </p:pic>
      <p:sp>
        <p:nvSpPr>
          <p:cNvPr id="3" name="TextBox 2"/>
          <p:cNvSpPr txBox="1"/>
          <p:nvPr/>
        </p:nvSpPr>
        <p:spPr>
          <a:xfrm>
            <a:off x="185863" y="5731135"/>
            <a:ext cx="8958138" cy="646331"/>
          </a:xfrm>
          <a:prstGeom prst="rect">
            <a:avLst/>
          </a:prstGeom>
          <a:noFill/>
        </p:spPr>
        <p:txBody>
          <a:bodyPr wrap="square" rtlCol="0">
            <a:spAutoFit/>
          </a:bodyPr>
          <a:lstStyle/>
          <a:p>
            <a:r>
              <a:rPr lang="en-US" sz="1200" dirty="0"/>
              <a:t>After about 72 hours and 12 inches of rain, the home of Dan and Pam </a:t>
            </a:r>
            <a:r>
              <a:rPr lang="en-US" sz="1200" dirty="0" err="1"/>
              <a:t>Frisby</a:t>
            </a:r>
            <a:r>
              <a:rPr lang="en-US" sz="1200" dirty="0"/>
              <a:t> in the Linden neighborhood was devastated by a massive slide above their home, from which it took four hours to free Dan </a:t>
            </a:r>
            <a:r>
              <a:rPr lang="en-US" sz="1200" dirty="0" err="1"/>
              <a:t>Frisby</a:t>
            </a:r>
            <a:r>
              <a:rPr lang="en-US" sz="1200" dirty="0"/>
              <a:t>. (PHOTO COURTESY: DARRIN HARRIS FRISBY) (from </a:t>
            </a:r>
            <a:r>
              <a:rPr lang="en-US" sz="1200" dirty="0" err="1"/>
              <a:t>dailycamera.com</a:t>
            </a:r>
            <a:r>
              <a:rPr lang="en-US" sz="1200" dirty="0"/>
              <a:t>)</a:t>
            </a:r>
          </a:p>
          <a:p>
            <a:endParaRPr lang="en-US" sz="1200" dirty="0"/>
          </a:p>
        </p:txBody>
      </p:sp>
    </p:spTree>
    <p:extLst>
      <p:ext uri="{BB962C8B-B14F-4D97-AF65-F5344CB8AC3E}">
        <p14:creationId xmlns:p14="http://schemas.microsoft.com/office/powerpoint/2010/main" val="104412122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8171" y="2374763"/>
            <a:ext cx="3203885" cy="1143000"/>
          </a:xfrm>
        </p:spPr>
        <p:txBody>
          <a:bodyPr>
            <a:normAutofit fontScale="90000"/>
          </a:bodyPr>
          <a:lstStyle/>
          <a:p>
            <a:r>
              <a:rPr lang="en-US" dirty="0" smtClean="0"/>
              <a:t>Meanwhile, 800 miles south:</a:t>
            </a:r>
            <a:br>
              <a:rPr lang="en-US" dirty="0" smtClean="0"/>
            </a:br>
            <a:r>
              <a:rPr lang="en-US" dirty="0"/>
              <a:t/>
            </a:r>
            <a:br>
              <a:rPr lang="en-US" dirty="0"/>
            </a:br>
            <a:r>
              <a:rPr lang="en-US" dirty="0" smtClean="0"/>
              <a:t>Rio Puerco, NM</a:t>
            </a:r>
            <a:endParaRPr lang="en-US" dirty="0"/>
          </a:p>
        </p:txBody>
      </p:sp>
      <p:pic>
        <p:nvPicPr>
          <p:cNvPr id="4" name="Picture 3"/>
          <p:cNvPicPr>
            <a:picLocks noChangeAspect="1"/>
          </p:cNvPicPr>
          <p:nvPr/>
        </p:nvPicPr>
        <p:blipFill>
          <a:blip r:embed="rId2"/>
          <a:stretch>
            <a:fillRect/>
          </a:stretch>
        </p:blipFill>
        <p:spPr>
          <a:xfrm>
            <a:off x="-9058" y="0"/>
            <a:ext cx="5806943" cy="6858000"/>
          </a:xfrm>
          <a:prstGeom prst="rect">
            <a:avLst/>
          </a:prstGeom>
        </p:spPr>
      </p:pic>
    </p:spTree>
    <p:extLst>
      <p:ext uri="{BB962C8B-B14F-4D97-AF65-F5344CB8AC3E}">
        <p14:creationId xmlns:p14="http://schemas.microsoft.com/office/powerpoint/2010/main" val="373852063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Rio Puerco flooding, Sep 2013</a:t>
            </a:r>
            <a:endParaRPr lang="en-US" dirty="0"/>
          </a:p>
        </p:txBody>
      </p:sp>
      <p:sp>
        <p:nvSpPr>
          <p:cNvPr id="3" name="TextBox 2"/>
          <p:cNvSpPr txBox="1"/>
          <p:nvPr/>
        </p:nvSpPr>
        <p:spPr>
          <a:xfrm>
            <a:off x="1677291" y="5859798"/>
            <a:ext cx="6198594" cy="369332"/>
          </a:xfrm>
          <a:prstGeom prst="rect">
            <a:avLst/>
          </a:prstGeom>
          <a:noFill/>
        </p:spPr>
        <p:txBody>
          <a:bodyPr wrap="none" rtlCol="0">
            <a:spAutoFit/>
          </a:bodyPr>
          <a:lstStyle/>
          <a:p>
            <a:r>
              <a:rPr lang="en-US" dirty="0"/>
              <a:t>http://</a:t>
            </a:r>
            <a:r>
              <a:rPr lang="en-US" dirty="0" err="1"/>
              <a:t>csdms.colorado.edu</a:t>
            </a:r>
            <a:r>
              <a:rPr lang="en-US" dirty="0"/>
              <a:t>/wiki/Movie:Rio_Puerco_Flood_2013</a:t>
            </a:r>
          </a:p>
        </p:txBody>
      </p:sp>
      <p:pic>
        <p:nvPicPr>
          <p:cNvPr id="5" name="Picture 4" descr="Screen Shot 2015-08-05 at 3.22.5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1100"/>
            <a:ext cx="9144000" cy="4492717"/>
          </a:xfrm>
          <a:prstGeom prst="rect">
            <a:avLst/>
          </a:prstGeom>
        </p:spPr>
      </p:pic>
    </p:spTree>
    <p:extLst>
      <p:ext uri="{BB962C8B-B14F-4D97-AF65-F5344CB8AC3E}">
        <p14:creationId xmlns:p14="http://schemas.microsoft.com/office/powerpoint/2010/main" val="25879294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Rivers and floods</a:t>
            </a:r>
            <a:endParaRPr lang="en-US" dirty="0"/>
          </a:p>
        </p:txBody>
      </p:sp>
      <p:sp>
        <p:nvSpPr>
          <p:cNvPr id="4" name="Content Placeholder 3"/>
          <p:cNvSpPr>
            <a:spLocks noGrp="1"/>
          </p:cNvSpPr>
          <p:nvPr>
            <p:ph idx="1"/>
          </p:nvPr>
        </p:nvSpPr>
        <p:spPr/>
        <p:txBody>
          <a:bodyPr/>
          <a:lstStyle/>
          <a:p>
            <a:r>
              <a:rPr lang="en-US" dirty="0" smtClean="0"/>
              <a:t>How much water does it take to produce a flood?</a:t>
            </a:r>
          </a:p>
          <a:p>
            <a:r>
              <a:rPr lang="en-US" dirty="0" smtClean="0"/>
              <a:t>What determines how fast water moves in a river?</a:t>
            </a:r>
          </a:p>
          <a:p>
            <a:r>
              <a:rPr lang="en-US" dirty="0" smtClean="0"/>
              <a:t>What sets the biggest size of sediment particles that can be moved?</a:t>
            </a:r>
            <a:endParaRPr lang="en-US" dirty="0"/>
          </a:p>
        </p:txBody>
      </p:sp>
    </p:spTree>
    <p:extLst>
      <p:ext uri="{BB962C8B-B14F-4D97-AF65-F5344CB8AC3E}">
        <p14:creationId xmlns:p14="http://schemas.microsoft.com/office/powerpoint/2010/main" val="155440416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Discharge</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Discharge is defined as the volume of water flowing through a stream cross-section over a given amount of time (such as 1 second).</a:t>
            </a:r>
          </a:p>
          <a:p>
            <a:pPr marL="0" indent="0">
              <a:buNone/>
            </a:pPr>
            <a:endParaRPr lang="en-US" dirty="0" smtClean="0"/>
          </a:p>
          <a:p>
            <a:pPr marL="0" indent="0">
              <a:buNone/>
            </a:pPr>
            <a:r>
              <a:rPr lang="en-US" dirty="0" smtClean="0"/>
              <a:t>Usually measured in cubic meters per second (</a:t>
            </a:r>
            <a:r>
              <a:rPr lang="en-US" dirty="0" err="1" smtClean="0"/>
              <a:t>cms</a:t>
            </a:r>
            <a:r>
              <a:rPr lang="en-US" dirty="0" smtClean="0"/>
              <a:t>) or cubic feet per second (</a:t>
            </a:r>
            <a:r>
              <a:rPr lang="en-US" dirty="0" err="1" smtClean="0"/>
              <a:t>cfs</a:t>
            </a:r>
            <a:r>
              <a:rPr lang="en-US" dirty="0" smtClean="0"/>
              <a:t>).</a:t>
            </a:r>
          </a:p>
          <a:p>
            <a:pPr marL="0" indent="0">
              <a:buNone/>
            </a:pPr>
            <a:endParaRPr lang="en-US" dirty="0"/>
          </a:p>
          <a:p>
            <a:pPr marL="0" indent="0">
              <a:buNone/>
            </a:pPr>
            <a:r>
              <a:rPr lang="en-US" dirty="0" smtClean="0"/>
              <a:t>Often represented with the symbol </a:t>
            </a:r>
            <a:r>
              <a:rPr lang="en-US" i="1" dirty="0" smtClean="0"/>
              <a:t>Q</a:t>
            </a:r>
            <a:r>
              <a:rPr lang="en-US" dirty="0" smtClean="0"/>
              <a:t>.</a:t>
            </a:r>
            <a:endParaRPr lang="en-US" dirty="0"/>
          </a:p>
        </p:txBody>
      </p:sp>
    </p:spTree>
    <p:extLst>
      <p:ext uri="{BB962C8B-B14F-4D97-AF65-F5344CB8AC3E}">
        <p14:creationId xmlns:p14="http://schemas.microsoft.com/office/powerpoint/2010/main" val="337612923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Gaging stations and hydrographs</a:t>
            </a:r>
            <a:endParaRPr lang="en-US" dirty="0"/>
          </a:p>
        </p:txBody>
      </p:sp>
      <p:sp>
        <p:nvSpPr>
          <p:cNvPr id="3" name="Content Placeholder 2"/>
          <p:cNvSpPr>
            <a:spLocks noGrp="1"/>
          </p:cNvSpPr>
          <p:nvPr>
            <p:ph idx="1"/>
          </p:nvPr>
        </p:nvSpPr>
        <p:spPr/>
        <p:txBody>
          <a:bodyPr>
            <a:normAutofit fontScale="92500"/>
          </a:bodyPr>
          <a:lstStyle/>
          <a:p>
            <a:r>
              <a:rPr lang="en-US" dirty="0" smtClean="0"/>
              <a:t>Discharge is measured (often continuously) at a </a:t>
            </a:r>
            <a:r>
              <a:rPr lang="en-US" dirty="0" smtClean="0"/>
              <a:t>gaging </a:t>
            </a:r>
            <a:r>
              <a:rPr lang="en-US" dirty="0" smtClean="0"/>
              <a:t>station</a:t>
            </a:r>
          </a:p>
          <a:p>
            <a:r>
              <a:rPr lang="en-US" dirty="0" smtClean="0"/>
              <a:t>In the US, the US Geological Survey (USGS), state agencies, and other organizations maintain gaging stations</a:t>
            </a:r>
          </a:p>
          <a:p>
            <a:r>
              <a:rPr lang="en-US" dirty="0" smtClean="0"/>
              <a:t>Some examples:</a:t>
            </a:r>
          </a:p>
          <a:p>
            <a:pPr lvl="1"/>
            <a:r>
              <a:rPr lang="en-US" dirty="0">
                <a:hlinkClick r:id="rId2"/>
              </a:rPr>
              <a:t>http://waterdata.usgs.gov/co/nwis/</a:t>
            </a:r>
            <a:r>
              <a:rPr lang="en-US" dirty="0" smtClean="0">
                <a:hlinkClick r:id="rId2"/>
              </a:rPr>
              <a:t>rt</a:t>
            </a:r>
            <a:endParaRPr lang="en-US" dirty="0" smtClean="0"/>
          </a:p>
          <a:p>
            <a:pPr lvl="1"/>
            <a:r>
              <a:rPr lang="en-US" dirty="0" smtClean="0">
                <a:hlinkClick r:id="rId3"/>
              </a:rPr>
              <a:t>http</a:t>
            </a:r>
            <a:r>
              <a:rPr lang="en-US" dirty="0">
                <a:hlinkClick r:id="rId3"/>
              </a:rPr>
              <a:t>://www.dwr.state.co.us/Surfacewater/data/detail_graph.aspx?ID=BOCOROCO&amp;MTYPE=</a:t>
            </a:r>
            <a:r>
              <a:rPr lang="en-US" dirty="0" smtClean="0">
                <a:hlinkClick r:id="rId3"/>
              </a:rPr>
              <a:t>DISCHRG</a:t>
            </a:r>
            <a:endParaRPr lang="en-US" dirty="0" smtClean="0"/>
          </a:p>
          <a:p>
            <a:pPr marL="457200" lvl="1" indent="0">
              <a:buNone/>
            </a:pPr>
            <a:endParaRPr lang="en-US" dirty="0" smtClean="0"/>
          </a:p>
          <a:p>
            <a:endParaRPr lang="en-US" dirty="0"/>
          </a:p>
        </p:txBody>
      </p:sp>
    </p:spTree>
    <p:extLst>
      <p:ext uri="{BB962C8B-B14F-4D97-AF65-F5344CB8AC3E}">
        <p14:creationId xmlns:p14="http://schemas.microsoft.com/office/powerpoint/2010/main" val="265353476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Gaging stations and hydrographs</a:t>
            </a:r>
            <a:endParaRPr lang="en-US" dirty="0"/>
          </a:p>
        </p:txBody>
      </p:sp>
      <p:sp>
        <p:nvSpPr>
          <p:cNvPr id="3" name="Content Placeholder 2"/>
          <p:cNvSpPr>
            <a:spLocks noGrp="1"/>
          </p:cNvSpPr>
          <p:nvPr>
            <p:ph idx="1"/>
          </p:nvPr>
        </p:nvSpPr>
        <p:spPr/>
        <p:txBody>
          <a:bodyPr/>
          <a:lstStyle/>
          <a:p>
            <a:r>
              <a:rPr lang="en-US" dirty="0"/>
              <a:t>A plot of discharge versus time is known as a </a:t>
            </a:r>
            <a:r>
              <a:rPr lang="en-US" i="1" dirty="0"/>
              <a:t>hydrograph</a:t>
            </a:r>
          </a:p>
          <a:p>
            <a:endParaRPr lang="en-US" dirty="0" smtClean="0"/>
          </a:p>
          <a:p>
            <a:endParaRPr lang="en-US" dirty="0"/>
          </a:p>
        </p:txBody>
      </p:sp>
      <p:pic>
        <p:nvPicPr>
          <p:cNvPr id="4" name="Picture 3" descr="Screen Shot 2015-08-05 at 1.49.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0202" y="2773107"/>
            <a:ext cx="4028712" cy="3418301"/>
          </a:xfrm>
          <a:prstGeom prst="rect">
            <a:avLst/>
          </a:prstGeom>
        </p:spPr>
      </p:pic>
      <p:pic>
        <p:nvPicPr>
          <p:cNvPr id="5" name="Picture 4"/>
          <p:cNvPicPr>
            <a:picLocks noChangeAspect="1"/>
          </p:cNvPicPr>
          <p:nvPr/>
        </p:nvPicPr>
        <p:blipFill>
          <a:blip r:embed="rId3"/>
          <a:stretch>
            <a:fillRect/>
          </a:stretch>
        </p:blipFill>
        <p:spPr>
          <a:xfrm>
            <a:off x="608348" y="3115439"/>
            <a:ext cx="3637958" cy="3010724"/>
          </a:xfrm>
          <a:prstGeom prst="rect">
            <a:avLst/>
          </a:prstGeom>
        </p:spPr>
      </p:pic>
    </p:spTree>
    <p:extLst>
      <p:ext uri="{BB962C8B-B14F-4D97-AF65-F5344CB8AC3E}">
        <p14:creationId xmlns:p14="http://schemas.microsoft.com/office/powerpoint/2010/main" val="386082723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a:t>
            </a:r>
            <a:endParaRPr lang="en-US" dirty="0"/>
          </a:p>
        </p:txBody>
      </p:sp>
      <p:sp>
        <p:nvSpPr>
          <p:cNvPr id="3" name="Content Placeholder 2"/>
          <p:cNvSpPr>
            <a:spLocks noGrp="1"/>
          </p:cNvSpPr>
          <p:nvPr>
            <p:ph idx="1"/>
          </p:nvPr>
        </p:nvSpPr>
        <p:spPr/>
        <p:txBody>
          <a:bodyPr/>
          <a:lstStyle/>
          <a:p>
            <a:r>
              <a:rPr lang="en-US" dirty="0" smtClean="0"/>
              <a:t>Stage, or gage height, is the height of the water relative to some fixed level</a:t>
            </a:r>
          </a:p>
          <a:p>
            <a:r>
              <a:rPr lang="en-US" dirty="0" smtClean="0"/>
              <a:t>Used to calculate discharge</a:t>
            </a:r>
            <a:endParaRPr lang="en-US" dirty="0"/>
          </a:p>
        </p:txBody>
      </p:sp>
      <p:pic>
        <p:nvPicPr>
          <p:cNvPr id="4" name="Picture 3" descr="Screen Shot 2015-08-05 at 1.54.5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9584" y="3500789"/>
            <a:ext cx="4209785" cy="2984498"/>
          </a:xfrm>
          <a:prstGeom prst="rect">
            <a:avLst/>
          </a:prstGeom>
        </p:spPr>
      </p:pic>
    </p:spTree>
    <p:extLst>
      <p:ext uri="{BB962C8B-B14F-4D97-AF65-F5344CB8AC3E}">
        <p14:creationId xmlns:p14="http://schemas.microsoft.com/office/powerpoint/2010/main" val="385959553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2190"/>
          </a:xfrm>
          <a:prstGeom prst="rect">
            <a:avLst/>
          </a:prstGeom>
        </p:spPr>
      </p:pic>
      <p:sp>
        <p:nvSpPr>
          <p:cNvPr id="3" name="TextBox 2"/>
          <p:cNvSpPr txBox="1"/>
          <p:nvPr/>
        </p:nvSpPr>
        <p:spPr>
          <a:xfrm>
            <a:off x="62122" y="6472006"/>
            <a:ext cx="9081878" cy="507831"/>
          </a:xfrm>
          <a:prstGeom prst="rect">
            <a:avLst/>
          </a:prstGeom>
          <a:noFill/>
        </p:spPr>
        <p:txBody>
          <a:bodyPr wrap="square" rtlCol="0">
            <a:spAutoFit/>
          </a:bodyPr>
          <a:lstStyle/>
          <a:p>
            <a:r>
              <a:rPr lang="en-US" sz="900" dirty="0" smtClean="0">
                <a:effectLst/>
              </a:rPr>
              <a:t>Three vehicles crashed into a creek after the road washed out from beneath them near Dillon Rd. and 287 in Broomfield Colorado, September 12, 2013 in heavy flooding. Three people were rescued. (Photo By Andy Cross/The Denver Post)</a:t>
            </a:r>
            <a:endParaRPr lang="en-US" sz="900" dirty="0" smtClean="0"/>
          </a:p>
          <a:p>
            <a:endParaRPr lang="en-US" sz="900" dirty="0"/>
          </a:p>
        </p:txBody>
      </p:sp>
      <p:sp>
        <p:nvSpPr>
          <p:cNvPr id="4" name="TextBox 3"/>
          <p:cNvSpPr txBox="1"/>
          <p:nvPr/>
        </p:nvSpPr>
        <p:spPr>
          <a:xfrm>
            <a:off x="62122" y="32374"/>
            <a:ext cx="4131472" cy="369332"/>
          </a:xfrm>
          <a:prstGeom prst="rect">
            <a:avLst/>
          </a:prstGeom>
          <a:noFill/>
        </p:spPr>
        <p:txBody>
          <a:bodyPr wrap="none" rtlCol="0">
            <a:spAutoFit/>
          </a:bodyPr>
          <a:lstStyle/>
          <a:p>
            <a:r>
              <a:rPr lang="en-US" dirty="0" smtClean="0"/>
              <a:t>Boulder County flooding, September 2013</a:t>
            </a:r>
            <a:endParaRPr lang="en-US" dirty="0"/>
          </a:p>
        </p:txBody>
      </p:sp>
    </p:spTree>
    <p:extLst>
      <p:ext uri="{BB962C8B-B14F-4D97-AF65-F5344CB8AC3E}">
        <p14:creationId xmlns:p14="http://schemas.microsoft.com/office/powerpoint/2010/main" val="352233100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Channels</a:t>
            </a:r>
            <a:endParaRPr lang="en-US" dirty="0"/>
          </a:p>
        </p:txBody>
      </p:sp>
      <p:sp>
        <p:nvSpPr>
          <p:cNvPr id="3" name="Content Placeholder 2"/>
          <p:cNvSpPr>
            <a:spLocks noGrp="1"/>
          </p:cNvSpPr>
          <p:nvPr>
            <p:ph idx="1"/>
          </p:nvPr>
        </p:nvSpPr>
        <p:spPr/>
        <p:txBody>
          <a:bodyPr/>
          <a:lstStyle/>
          <a:p>
            <a:r>
              <a:rPr lang="en-US" dirty="0" smtClean="0"/>
              <a:t>Streams normally flow in an identifiable channel</a:t>
            </a:r>
          </a:p>
          <a:p>
            <a:r>
              <a:rPr lang="en-US" dirty="0" smtClean="0"/>
              <a:t>Channels come in all shapes and sizes</a:t>
            </a:r>
            <a:endParaRPr lang="en-US" dirty="0"/>
          </a:p>
        </p:txBody>
      </p:sp>
      <p:pic>
        <p:nvPicPr>
          <p:cNvPr id="4" name="Picture 3" descr="DSC_062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5702" y="3189369"/>
            <a:ext cx="3622168" cy="2408356"/>
          </a:xfrm>
          <a:prstGeom prst="rect">
            <a:avLst/>
          </a:prstGeom>
        </p:spPr>
      </p:pic>
      <p:pic>
        <p:nvPicPr>
          <p:cNvPr id="5" name="Picture 5" descr="figure_18_00.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1327" y="3297874"/>
            <a:ext cx="3484972" cy="2513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l="4688" t="20406" r="4688" b="12589"/>
          <a:stretch>
            <a:fillRect/>
          </a:stretch>
        </p:blipFill>
        <p:spPr bwMode="auto">
          <a:xfrm>
            <a:off x="2596032" y="4369087"/>
            <a:ext cx="3475819" cy="2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779052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River Channel Geometry Definitions</a:t>
            </a:r>
            <a:endParaRPr lang="en-US" dirty="0"/>
          </a:p>
        </p:txBody>
      </p:sp>
      <p:pic>
        <p:nvPicPr>
          <p:cNvPr id="5" name="Picture 4" descr="TheoreticalSingleRiverCrossec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52019"/>
            <a:ext cx="9195062" cy="2578537"/>
          </a:xfrm>
          <a:prstGeom prst="rect">
            <a:avLst/>
          </a:prstGeom>
        </p:spPr>
      </p:pic>
      <p:sp>
        <p:nvSpPr>
          <p:cNvPr id="6" name="TextBox 5"/>
          <p:cNvSpPr txBox="1"/>
          <p:nvPr/>
        </p:nvSpPr>
        <p:spPr>
          <a:xfrm>
            <a:off x="131573" y="5696913"/>
            <a:ext cx="3689832" cy="523220"/>
          </a:xfrm>
          <a:prstGeom prst="rect">
            <a:avLst/>
          </a:prstGeom>
          <a:noFill/>
        </p:spPr>
        <p:txBody>
          <a:bodyPr wrap="none" rtlCol="0">
            <a:spAutoFit/>
          </a:bodyPr>
          <a:lstStyle/>
          <a:p>
            <a:r>
              <a:rPr lang="en-US" sz="2800" dirty="0" smtClean="0"/>
              <a:t>Hydraulic radius R = A/P  </a:t>
            </a:r>
          </a:p>
        </p:txBody>
      </p:sp>
    </p:spTree>
    <p:extLst>
      <p:ext uri="{BB962C8B-B14F-4D97-AF65-F5344CB8AC3E}">
        <p14:creationId xmlns:p14="http://schemas.microsoft.com/office/powerpoint/2010/main" val="44695195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eoreticalRiverCrossecrtionwithStillingWell.ai"/>
          <p:cNvPicPr>
            <a:picLocks noGrp="1" noChangeAspect="1"/>
          </p:cNvPicPr>
          <p:nvPr>
            <p:ph idx="1"/>
          </p:nvPr>
        </p:nvPicPr>
        <p:blipFill>
          <a:blip r:embed="rId3"/>
          <a:srcRect t="-48058" b="-48058"/>
          <a:stretch>
            <a:fillRect/>
          </a:stretch>
        </p:blipFill>
        <p:spPr>
          <a:xfrm>
            <a:off x="457200" y="2479571"/>
            <a:ext cx="8229600" cy="4525963"/>
          </a:xfrm>
        </p:spPr>
      </p:pic>
      <p:graphicFrame>
        <p:nvGraphicFramePr>
          <p:cNvPr id="15362" name="Object 2"/>
          <p:cNvGraphicFramePr>
            <a:graphicFrameLocks noChangeAspect="1"/>
          </p:cNvGraphicFramePr>
          <p:nvPr>
            <p:extLst>
              <p:ext uri="{D42A27DB-BD31-4B8C-83A1-F6EECF244321}">
                <p14:modId xmlns:p14="http://schemas.microsoft.com/office/powerpoint/2010/main" val="3372511347"/>
              </p:ext>
            </p:extLst>
          </p:nvPr>
        </p:nvGraphicFramePr>
        <p:xfrm>
          <a:off x="373063" y="1884363"/>
          <a:ext cx="2092325" cy="1536700"/>
        </p:xfrm>
        <a:graphic>
          <a:graphicData uri="http://schemas.openxmlformats.org/presentationml/2006/ole">
            <mc:AlternateContent xmlns:mc="http://schemas.openxmlformats.org/markup-compatibility/2006">
              <mc:Choice xmlns:v="urn:schemas-microsoft-com:vml" Requires="v">
                <p:oleObj spid="_x0000_s1052" name="Equation" r:id="rId4" imgW="622300" imgH="457200" progId="Equation.3">
                  <p:embed/>
                </p:oleObj>
              </mc:Choice>
              <mc:Fallback>
                <p:oleObj name="Equation" r:id="rId4" imgW="622300" imgH="457200" progId="Equation.3">
                  <p:embed/>
                  <p:pic>
                    <p:nvPicPr>
                      <p:cNvPr id="0" name=""/>
                      <p:cNvPicPr>
                        <a:picLocks noChangeAspect="1" noChangeArrowheads="1"/>
                      </p:cNvPicPr>
                      <p:nvPr/>
                    </p:nvPicPr>
                    <p:blipFill>
                      <a:blip r:embed="rId5"/>
                      <a:srcRect/>
                      <a:stretch>
                        <a:fillRect/>
                      </a:stretch>
                    </p:blipFill>
                    <p:spPr bwMode="auto">
                      <a:xfrm>
                        <a:off x="373063" y="1884363"/>
                        <a:ext cx="2092325" cy="153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34975" y="6263026"/>
            <a:ext cx="6997491" cy="369332"/>
          </a:xfrm>
          <a:prstGeom prst="rect">
            <a:avLst/>
          </a:prstGeom>
          <a:noFill/>
        </p:spPr>
        <p:txBody>
          <a:bodyPr wrap="none" rtlCol="0">
            <a:spAutoFit/>
          </a:bodyPr>
          <a:lstStyle/>
          <a:p>
            <a:r>
              <a:rPr lang="en-US" dirty="0" smtClean="0"/>
              <a:t>This method is operational around the world, was first used in the 1800’s.</a:t>
            </a:r>
            <a:endParaRPr lang="en-US" dirty="0"/>
          </a:p>
        </p:txBody>
      </p:sp>
      <p:sp>
        <p:nvSpPr>
          <p:cNvPr id="8" name="Title 7"/>
          <p:cNvSpPr>
            <a:spLocks noGrp="1"/>
          </p:cNvSpPr>
          <p:nvPr>
            <p:ph type="title"/>
          </p:nvPr>
        </p:nvSpPr>
        <p:spPr/>
        <p:txBody>
          <a:bodyPr/>
          <a:lstStyle/>
          <a:p>
            <a:r>
              <a:rPr lang="en-US" dirty="0" smtClean="0"/>
              <a:t>Stage-discharge relationship</a:t>
            </a:r>
            <a:endParaRPr lang="en-US" dirty="0"/>
          </a:p>
        </p:txBody>
      </p:sp>
      <p:pic>
        <p:nvPicPr>
          <p:cNvPr id="2" name="Picture 1"/>
          <p:cNvPicPr>
            <a:picLocks noChangeAspect="1"/>
          </p:cNvPicPr>
          <p:nvPr/>
        </p:nvPicPr>
        <p:blipFill>
          <a:blip r:embed="rId6"/>
          <a:stretch>
            <a:fillRect/>
          </a:stretch>
        </p:blipFill>
        <p:spPr>
          <a:xfrm>
            <a:off x="6076120" y="1644831"/>
            <a:ext cx="2408956" cy="1891739"/>
          </a:xfrm>
          <a:prstGeom prst="rect">
            <a:avLst/>
          </a:prstGeom>
        </p:spPr>
      </p:pic>
    </p:spTree>
    <p:extLst>
      <p:ext uri="{BB962C8B-B14F-4D97-AF65-F5344CB8AC3E}">
        <p14:creationId xmlns:p14="http://schemas.microsoft.com/office/powerpoint/2010/main" val="267918527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Velocity-depth profile</a:t>
            </a:r>
            <a:endParaRPr lang="en-US" dirty="0"/>
          </a:p>
        </p:txBody>
      </p:sp>
      <p:pic>
        <p:nvPicPr>
          <p:cNvPr id="4" name="Picture 3" descr="TheoreticalSingleRiverCrossection_velocitydepthprofi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414" y="2212036"/>
            <a:ext cx="8218386" cy="3046749"/>
          </a:xfrm>
          <a:prstGeom prst="rect">
            <a:avLst/>
          </a:prstGeom>
        </p:spPr>
      </p:pic>
    </p:spTree>
    <p:extLst>
      <p:ext uri="{BB962C8B-B14F-4D97-AF65-F5344CB8AC3E}">
        <p14:creationId xmlns:p14="http://schemas.microsoft.com/office/powerpoint/2010/main" val="241398952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Discharge in a channel</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Discharge is defined as the volume of water flowing through a stream cross-section</a:t>
            </a:r>
          </a:p>
          <a:p>
            <a:pPr marL="0" indent="0">
              <a:buNone/>
            </a:pPr>
            <a:endParaRPr lang="en-US" dirty="0"/>
          </a:p>
          <a:p>
            <a:pPr marL="0" indent="0">
              <a:buNone/>
            </a:pPr>
            <a:r>
              <a:rPr lang="en-US" dirty="0" smtClean="0"/>
              <a:t>Q= V w d = v A</a:t>
            </a:r>
          </a:p>
          <a:p>
            <a:pPr marL="0" indent="0">
              <a:buNone/>
            </a:pPr>
            <a:endParaRPr lang="en-US" dirty="0" smtClean="0"/>
          </a:p>
          <a:p>
            <a:pPr marL="0" indent="0">
              <a:buNone/>
            </a:pPr>
            <a:r>
              <a:rPr lang="en-US" dirty="0" smtClean="0"/>
              <a:t>Q = discharge (in m</a:t>
            </a:r>
            <a:r>
              <a:rPr lang="en-US" baseline="30000" dirty="0" smtClean="0"/>
              <a:t>3</a:t>
            </a:r>
            <a:r>
              <a:rPr lang="en-US" dirty="0" smtClean="0"/>
              <a:t>/s)</a:t>
            </a:r>
          </a:p>
          <a:p>
            <a:pPr marL="0" indent="0">
              <a:buNone/>
            </a:pPr>
            <a:r>
              <a:rPr lang="en-US" dirty="0" smtClean="0"/>
              <a:t>V = average velocity (in m/s)</a:t>
            </a:r>
          </a:p>
          <a:p>
            <a:pPr marL="0" indent="0">
              <a:buNone/>
            </a:pPr>
            <a:r>
              <a:rPr lang="en-US" dirty="0" smtClean="0"/>
              <a:t>A = channel cross-sectional area (in m</a:t>
            </a:r>
            <a:r>
              <a:rPr lang="en-US" baseline="30000" dirty="0" smtClean="0"/>
              <a:t>2</a:t>
            </a:r>
            <a:r>
              <a:rPr lang="en-US" dirty="0" smtClean="0"/>
              <a:t>)</a:t>
            </a:r>
          </a:p>
          <a:p>
            <a:pPr marL="0" indent="0">
              <a:buNone/>
            </a:pPr>
            <a:endParaRPr lang="en-US" dirty="0"/>
          </a:p>
        </p:txBody>
      </p:sp>
    </p:spTree>
    <p:extLst>
      <p:ext uri="{BB962C8B-B14F-4D97-AF65-F5344CB8AC3E}">
        <p14:creationId xmlns:p14="http://schemas.microsoft.com/office/powerpoint/2010/main" val="150974043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the channel is full</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b="1" i="1" dirty="0" smtClean="0"/>
              <a:t>“Rain </a:t>
            </a:r>
            <a:r>
              <a:rPr lang="en-US" b="1" i="1" dirty="0"/>
              <a:t>added to a river that is </a:t>
            </a:r>
            <a:r>
              <a:rPr lang="en-US" b="1" i="1" dirty="0" smtClean="0"/>
              <a:t>rank</a:t>
            </a:r>
          </a:p>
          <a:p>
            <a:pPr marL="0" indent="0">
              <a:buNone/>
            </a:pPr>
            <a:r>
              <a:rPr lang="en-US" b="1" i="1" dirty="0" smtClean="0"/>
              <a:t>Perforce </a:t>
            </a:r>
            <a:r>
              <a:rPr lang="en-US" b="1" i="1" dirty="0"/>
              <a:t>will force it overflow the </a:t>
            </a:r>
            <a:r>
              <a:rPr lang="en-US" b="1" i="1" dirty="0" smtClean="0"/>
              <a:t>bank”</a:t>
            </a:r>
          </a:p>
          <a:p>
            <a:pPr marL="0" indent="0">
              <a:buNone/>
            </a:pPr>
            <a:r>
              <a:rPr lang="en-US" i="1" dirty="0"/>
              <a:t>	</a:t>
            </a:r>
            <a:r>
              <a:rPr lang="en-US" i="1" dirty="0" smtClean="0"/>
              <a:t>-- </a:t>
            </a:r>
            <a:r>
              <a:rPr lang="en-US" dirty="0" smtClean="0"/>
              <a:t>William Shakespeare, Venus and Adonis </a:t>
            </a:r>
            <a:endParaRPr lang="en-US" dirty="0"/>
          </a:p>
          <a:p>
            <a:pPr marL="0" indent="0">
              <a:buNone/>
            </a:pPr>
            <a:endParaRPr lang="en-US" dirty="0" smtClean="0"/>
          </a:p>
          <a:p>
            <a:pPr marL="0" indent="0">
              <a:buNone/>
            </a:pPr>
            <a:r>
              <a:rPr lang="en-US" dirty="0" smtClean="0"/>
              <a:t>When the channel is full to the brim, we have </a:t>
            </a:r>
            <a:r>
              <a:rPr lang="en-US" i="1" dirty="0" err="1" smtClean="0"/>
              <a:t>bankfull</a:t>
            </a:r>
            <a:r>
              <a:rPr lang="en-US" dirty="0" smtClean="0"/>
              <a:t> width, depth, and discharge.</a:t>
            </a:r>
          </a:p>
          <a:p>
            <a:pPr marL="0" indent="0">
              <a:buNone/>
            </a:pPr>
            <a:r>
              <a:rPr lang="en-US" dirty="0" smtClean="0"/>
              <a:t>If you knew </a:t>
            </a:r>
            <a:r>
              <a:rPr lang="en-US" dirty="0" err="1" smtClean="0"/>
              <a:t>bankfull</a:t>
            </a:r>
            <a:r>
              <a:rPr lang="en-US" dirty="0" smtClean="0"/>
              <a:t> width, depth, and velocity, you could calculate the </a:t>
            </a:r>
            <a:r>
              <a:rPr lang="en-US" dirty="0" err="1" smtClean="0"/>
              <a:t>bankfull</a:t>
            </a:r>
            <a:r>
              <a:rPr lang="en-US" dirty="0"/>
              <a:t> </a:t>
            </a:r>
            <a:r>
              <a:rPr lang="en-US" dirty="0" smtClean="0"/>
              <a:t>(maximum) discharge. You can measure w and d, but what about V?</a:t>
            </a:r>
          </a:p>
          <a:p>
            <a:pPr marL="0" indent="0">
              <a:buNone/>
            </a:pPr>
            <a:endParaRPr lang="en-US" dirty="0"/>
          </a:p>
        </p:txBody>
      </p:sp>
    </p:spTree>
    <p:extLst>
      <p:ext uri="{BB962C8B-B14F-4D97-AF65-F5344CB8AC3E}">
        <p14:creationId xmlns:p14="http://schemas.microsoft.com/office/powerpoint/2010/main" val="128791202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River Flow velocity: Manning’s Equation</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329138603"/>
              </p:ext>
            </p:extLst>
          </p:nvPr>
        </p:nvGraphicFramePr>
        <p:xfrm>
          <a:off x="643466" y="1767417"/>
          <a:ext cx="25637056" cy="1602316"/>
        </p:xfrm>
        <a:graphic>
          <a:graphicData uri="http://schemas.openxmlformats.org/presentationml/2006/ole">
            <mc:AlternateContent xmlns:mc="http://schemas.openxmlformats.org/markup-compatibility/2006">
              <mc:Choice xmlns:v="urn:schemas-microsoft-com:vml" Requires="v">
                <p:oleObj spid="_x0000_s2076" name="Document" r:id="rId4" imgW="5486400" imgH="342900" progId="Word.Document.12">
                  <p:embed/>
                </p:oleObj>
              </mc:Choice>
              <mc:Fallback>
                <p:oleObj name="Document" r:id="rId4" imgW="5486400" imgH="342900" progId="Word.Document.12">
                  <p:embed/>
                  <p:pic>
                    <p:nvPicPr>
                      <p:cNvPr id="0" name=""/>
                      <p:cNvPicPr/>
                      <p:nvPr/>
                    </p:nvPicPr>
                    <p:blipFill>
                      <a:blip r:embed="rId5"/>
                      <a:stretch>
                        <a:fillRect/>
                      </a:stretch>
                    </p:blipFill>
                    <p:spPr>
                      <a:xfrm>
                        <a:off x="643466" y="1767417"/>
                        <a:ext cx="25637056" cy="1602316"/>
                      </a:xfrm>
                      <a:prstGeom prst="rect">
                        <a:avLst/>
                      </a:prstGeom>
                    </p:spPr>
                  </p:pic>
                </p:oleObj>
              </mc:Fallback>
            </mc:AlternateContent>
          </a:graphicData>
        </a:graphic>
      </p:graphicFrame>
      <p:sp>
        <p:nvSpPr>
          <p:cNvPr id="8" name="TextBox 7"/>
          <p:cNvSpPr txBox="1"/>
          <p:nvPr/>
        </p:nvSpPr>
        <p:spPr>
          <a:xfrm>
            <a:off x="152400" y="3790512"/>
            <a:ext cx="9110133" cy="3108544"/>
          </a:xfrm>
          <a:prstGeom prst="rect">
            <a:avLst/>
          </a:prstGeom>
          <a:noFill/>
        </p:spPr>
        <p:txBody>
          <a:bodyPr wrap="square" rtlCol="0">
            <a:spAutoFit/>
          </a:bodyPr>
          <a:lstStyle/>
          <a:p>
            <a:r>
              <a:rPr lang="en-US" sz="2800" dirty="0" smtClean="0"/>
              <a:t>V= flow velocity (in </a:t>
            </a:r>
            <a:r>
              <a:rPr lang="en-US" sz="2800" dirty="0" err="1" smtClean="0"/>
              <a:t>ft</a:t>
            </a:r>
            <a:r>
              <a:rPr lang="en-US" sz="2800" dirty="0" smtClean="0"/>
              <a:t>/s or m/s)</a:t>
            </a:r>
          </a:p>
          <a:p>
            <a:r>
              <a:rPr lang="en-US" sz="2800" dirty="0" smtClean="0"/>
              <a:t>n = Manning roughness coefficient (in s/ft</a:t>
            </a:r>
            <a:r>
              <a:rPr lang="en-US" sz="2800" baseline="30000" dirty="0" smtClean="0"/>
              <a:t>1/3</a:t>
            </a:r>
            <a:r>
              <a:rPr lang="en-US" sz="2800" dirty="0" smtClean="0"/>
              <a:t> or s/m</a:t>
            </a:r>
            <a:r>
              <a:rPr lang="en-US" sz="2800" baseline="30000" dirty="0" smtClean="0"/>
              <a:t>1/3</a:t>
            </a:r>
            <a:r>
              <a:rPr lang="en-US" sz="2800" dirty="0" smtClean="0"/>
              <a:t>)</a:t>
            </a:r>
            <a:endParaRPr lang="en-US" sz="2800" baseline="30000" dirty="0" smtClean="0"/>
          </a:p>
          <a:p>
            <a:r>
              <a:rPr lang="en-US" sz="2800" dirty="0" smtClean="0"/>
              <a:t>R = hydraulic radius (in </a:t>
            </a:r>
            <a:r>
              <a:rPr lang="en-US" sz="2800" dirty="0" err="1" smtClean="0"/>
              <a:t>ft</a:t>
            </a:r>
            <a:r>
              <a:rPr lang="en-US" sz="2800" dirty="0" smtClean="0"/>
              <a:t> or m)</a:t>
            </a:r>
          </a:p>
          <a:p>
            <a:r>
              <a:rPr lang="en-US" sz="2800" dirty="0" smtClean="0"/>
              <a:t>S= channel slope (in </a:t>
            </a:r>
            <a:r>
              <a:rPr lang="en-US" sz="2800" dirty="0" err="1" smtClean="0"/>
              <a:t>ft</a:t>
            </a:r>
            <a:r>
              <a:rPr lang="en-US" sz="2800" dirty="0" smtClean="0"/>
              <a:t>/</a:t>
            </a:r>
            <a:r>
              <a:rPr lang="en-US" sz="2800" dirty="0" err="1" smtClean="0"/>
              <a:t>ft</a:t>
            </a:r>
            <a:r>
              <a:rPr lang="en-US" sz="2800" dirty="0" smtClean="0"/>
              <a:t> of m/m)</a:t>
            </a:r>
          </a:p>
          <a:p>
            <a:endParaRPr lang="en-US" sz="2800" dirty="0"/>
          </a:p>
          <a:p>
            <a:r>
              <a:rPr lang="en-US" sz="2800" dirty="0"/>
              <a:t>k = conversion constant (k=1.49 for US units, 1 for SI </a:t>
            </a:r>
            <a:r>
              <a:rPr lang="en-US" sz="2800" dirty="0" smtClean="0"/>
              <a:t>units)</a:t>
            </a:r>
            <a:endParaRPr lang="en-US" sz="2800" dirty="0"/>
          </a:p>
          <a:p>
            <a:endParaRPr lang="en-US" sz="2800" dirty="0"/>
          </a:p>
        </p:txBody>
      </p:sp>
    </p:spTree>
    <p:extLst>
      <p:ext uri="{BB962C8B-B14F-4D97-AF65-F5344CB8AC3E}">
        <p14:creationId xmlns:p14="http://schemas.microsoft.com/office/powerpoint/2010/main" val="77546005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Floodplain Definition</a:t>
            </a:r>
            <a:endParaRPr lang="en-US" dirty="0"/>
          </a:p>
        </p:txBody>
      </p:sp>
      <p:pic>
        <p:nvPicPr>
          <p:cNvPr id="4" name="Content Placeholder 3" descr="TheoreticalFloodplainCrossecrtion.jpg"/>
          <p:cNvPicPr>
            <a:picLocks noGrp="1" noChangeAspect="1"/>
          </p:cNvPicPr>
          <p:nvPr>
            <p:ph idx="1"/>
          </p:nvPr>
        </p:nvPicPr>
        <p:blipFill>
          <a:blip r:embed="rId2"/>
          <a:srcRect t="-76590" b="-76590"/>
          <a:stretch>
            <a:fillRect/>
          </a:stretch>
        </p:blipFill>
        <p:spPr>
          <a:xfrm>
            <a:off x="457200" y="812800"/>
            <a:ext cx="8229600" cy="4525963"/>
          </a:xfrm>
        </p:spPr>
      </p:pic>
      <p:sp>
        <p:nvSpPr>
          <p:cNvPr id="5" name="TextBox 4"/>
          <p:cNvSpPr txBox="1"/>
          <p:nvPr/>
        </p:nvSpPr>
        <p:spPr>
          <a:xfrm>
            <a:off x="457200" y="4140200"/>
            <a:ext cx="8229600" cy="2308324"/>
          </a:xfrm>
          <a:prstGeom prst="rect">
            <a:avLst/>
          </a:prstGeom>
          <a:noFill/>
        </p:spPr>
        <p:txBody>
          <a:bodyPr wrap="square" rtlCol="0">
            <a:spAutoFit/>
          </a:bodyPr>
          <a:lstStyle/>
          <a:p>
            <a:r>
              <a:rPr lang="en-US" dirty="0" smtClean="0">
                <a:solidFill>
                  <a:srgbClr val="000000"/>
                </a:solidFill>
              </a:rPr>
              <a:t>High water events that exceed the capacity of the channel, water overtops the banks and flood into nearby plains. </a:t>
            </a:r>
          </a:p>
          <a:p>
            <a:endParaRPr lang="en-US" dirty="0" smtClean="0">
              <a:solidFill>
                <a:srgbClr val="000000"/>
              </a:solidFill>
            </a:endParaRPr>
          </a:p>
          <a:p>
            <a:r>
              <a:rPr lang="en-US" dirty="0" smtClean="0">
                <a:solidFill>
                  <a:srgbClr val="000000"/>
                </a:solidFill>
              </a:rPr>
              <a:t>This is the so-called floodplain. It is an intrinsic part of the river system. Floods typically re-occur every 2-3 years under natural conditions.</a:t>
            </a:r>
          </a:p>
          <a:p>
            <a:endParaRPr lang="en-US" dirty="0" smtClean="0">
              <a:solidFill>
                <a:srgbClr val="000000"/>
              </a:solidFill>
            </a:endParaRPr>
          </a:p>
          <a:p>
            <a:r>
              <a:rPr lang="en-US" dirty="0" smtClean="0">
                <a:solidFill>
                  <a:srgbClr val="000000"/>
                </a:solidFill>
              </a:rPr>
              <a:t>Floodplain width is commonly &gt;20x channel width</a:t>
            </a:r>
          </a:p>
          <a:p>
            <a:endParaRPr lang="en-US" dirty="0">
              <a:solidFill>
                <a:srgbClr val="000000"/>
              </a:solidFill>
            </a:endParaRPr>
          </a:p>
        </p:txBody>
      </p:sp>
    </p:spTree>
    <p:extLst>
      <p:ext uri="{BB962C8B-B14F-4D97-AF65-F5344CB8AC3E}">
        <p14:creationId xmlns:p14="http://schemas.microsoft.com/office/powerpoint/2010/main" val="36827477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69609"/>
          </a:xfrm>
        </p:spPr>
        <p:txBody>
          <a:bodyPr>
            <a:normAutofit/>
          </a:bodyPr>
          <a:lstStyle/>
          <a:p>
            <a:r>
              <a:rPr lang="en-US" sz="3600" dirty="0" smtClean="0"/>
              <a:t>Vegetation slows down flow on floodplains</a:t>
            </a:r>
            <a:endParaRPr lang="en-US" sz="3600" dirty="0"/>
          </a:p>
        </p:txBody>
      </p:sp>
      <p:pic>
        <p:nvPicPr>
          <p:cNvPr id="4" name="Content Placeholder 3" descr="TheoreticalFloodplainCrossecrtion.jpg"/>
          <p:cNvPicPr>
            <a:picLocks noGrp="1" noChangeAspect="1"/>
          </p:cNvPicPr>
          <p:nvPr>
            <p:ph idx="1"/>
          </p:nvPr>
        </p:nvPicPr>
        <p:blipFill>
          <a:blip r:embed="rId2"/>
          <a:srcRect t="-76590" b="-76590"/>
          <a:stretch>
            <a:fillRect/>
          </a:stretch>
        </p:blipFill>
        <p:spPr>
          <a:xfrm>
            <a:off x="457200" y="3612980"/>
            <a:ext cx="8229600" cy="4525963"/>
          </a:xfrm>
        </p:spPr>
      </p:pic>
      <p:pic>
        <p:nvPicPr>
          <p:cNvPr id="5" name="Picture 4" descr="Screen Shot 2015-08-05 at 3.22.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1100"/>
            <a:ext cx="9144000" cy="4492717"/>
          </a:xfrm>
          <a:prstGeom prst="rect">
            <a:avLst/>
          </a:prstGeom>
        </p:spPr>
      </p:pic>
    </p:spTree>
    <p:extLst>
      <p:ext uri="{BB962C8B-B14F-4D97-AF65-F5344CB8AC3E}">
        <p14:creationId xmlns:p14="http://schemas.microsoft.com/office/powerpoint/2010/main" val="74244299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Vegetation: friction from tree stems</a:t>
            </a:r>
            <a:endParaRPr lang="en-US" dirty="0"/>
          </a:p>
        </p:txBody>
      </p:sp>
      <p:sp>
        <p:nvSpPr>
          <p:cNvPr id="3" name="Content Placeholder 2"/>
          <p:cNvSpPr>
            <a:spLocks noGrp="1"/>
          </p:cNvSpPr>
          <p:nvPr>
            <p:ph idx="1"/>
          </p:nvPr>
        </p:nvSpPr>
        <p:spPr/>
        <p:txBody>
          <a:bodyPr/>
          <a:lstStyle/>
          <a:p>
            <a:r>
              <a:rPr lang="en-US" dirty="0" smtClean="0"/>
              <a:t>Physics of flow around a cylinder</a:t>
            </a:r>
          </a:p>
          <a:p>
            <a:r>
              <a:rPr lang="en-US" dirty="0" smtClean="0"/>
              <a:t>Force of drag on an object depends on:</a:t>
            </a:r>
          </a:p>
          <a:p>
            <a:pPr lvl="1"/>
            <a:r>
              <a:rPr lang="en-US" dirty="0" smtClean="0"/>
              <a:t>Density of the fluid</a:t>
            </a:r>
          </a:p>
          <a:p>
            <a:pPr lvl="1"/>
            <a:r>
              <a:rPr lang="en-US" dirty="0" smtClean="0"/>
              <a:t>Cross-sectional area of the object</a:t>
            </a:r>
          </a:p>
          <a:p>
            <a:pPr lvl="1"/>
            <a:r>
              <a:rPr lang="en-US" dirty="0" smtClean="0"/>
              <a:t>Velocity (squared!)</a:t>
            </a:r>
          </a:p>
          <a:p>
            <a:pPr lvl="1"/>
            <a:r>
              <a:rPr lang="en-US" dirty="0" smtClean="0"/>
              <a:t>Drag coefficient (“Cd”)</a:t>
            </a:r>
          </a:p>
          <a:p>
            <a:r>
              <a:rPr lang="en-US" dirty="0" smtClean="0"/>
              <a:t>Formula:  </a:t>
            </a:r>
          </a:p>
          <a:p>
            <a:pPr marL="0" indent="0">
              <a:buNone/>
            </a:pPr>
            <a:r>
              <a:rPr lang="en-US" dirty="0"/>
              <a:t>	</a:t>
            </a:r>
            <a:r>
              <a:rPr lang="en-US" dirty="0" smtClean="0"/>
              <a:t>F = (1/2) x Cd x density x area x velocity^2</a:t>
            </a:r>
          </a:p>
          <a:p>
            <a:pPr lvl="1"/>
            <a:endParaRPr lang="en-US" dirty="0"/>
          </a:p>
        </p:txBody>
      </p:sp>
      <p:pic>
        <p:nvPicPr>
          <p:cNvPr id="4" name="Picture 3"/>
          <p:cNvPicPr>
            <a:picLocks noChangeAspect="1"/>
          </p:cNvPicPr>
          <p:nvPr/>
        </p:nvPicPr>
        <p:blipFill>
          <a:blip r:embed="rId2"/>
          <a:stretch>
            <a:fillRect/>
          </a:stretch>
        </p:blipFill>
        <p:spPr>
          <a:xfrm>
            <a:off x="6821876" y="2920561"/>
            <a:ext cx="2115532" cy="2439441"/>
          </a:xfrm>
          <a:prstGeom prst="rect">
            <a:avLst/>
          </a:prstGeom>
        </p:spPr>
      </p:pic>
    </p:spTree>
    <p:extLst>
      <p:ext uri="{BB962C8B-B14F-4D97-AF65-F5344CB8AC3E}">
        <p14:creationId xmlns:p14="http://schemas.microsoft.com/office/powerpoint/2010/main" val="253945328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9-16 at 9.18.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400" y="622300"/>
            <a:ext cx="7569200" cy="5600700"/>
          </a:xfrm>
          <a:prstGeom prst="rect">
            <a:avLst/>
          </a:prstGeom>
        </p:spPr>
      </p:pic>
    </p:spTree>
    <p:extLst>
      <p:ext uri="{BB962C8B-B14F-4D97-AF65-F5344CB8AC3E}">
        <p14:creationId xmlns:p14="http://schemas.microsoft.com/office/powerpoint/2010/main" val="1387041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You can do this calculation for your car…</a:t>
            </a:r>
            <a:endParaRPr lang="en-US" dirty="0"/>
          </a:p>
        </p:txBody>
      </p:sp>
      <p:pic>
        <p:nvPicPr>
          <p:cNvPr id="4" name="Picture 3" descr="Screen Shot 2015-08-05 at 4.53.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63240"/>
            <a:ext cx="9144000" cy="4355548"/>
          </a:xfrm>
          <a:prstGeom prst="rect">
            <a:avLst/>
          </a:prstGeom>
        </p:spPr>
      </p:pic>
    </p:spTree>
    <p:extLst>
      <p:ext uri="{BB962C8B-B14F-4D97-AF65-F5344CB8AC3E}">
        <p14:creationId xmlns:p14="http://schemas.microsoft.com/office/powerpoint/2010/main" val="83902575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sediment?</a:t>
            </a:r>
            <a:endParaRPr lang="en-US" dirty="0"/>
          </a:p>
        </p:txBody>
      </p:sp>
      <p:sp>
        <p:nvSpPr>
          <p:cNvPr id="3" name="Content Placeholder 2"/>
          <p:cNvSpPr>
            <a:spLocks noGrp="1"/>
          </p:cNvSpPr>
          <p:nvPr>
            <p:ph idx="1"/>
          </p:nvPr>
        </p:nvSpPr>
        <p:spPr/>
        <p:txBody>
          <a:bodyPr/>
          <a:lstStyle/>
          <a:p>
            <a:r>
              <a:rPr lang="en-US" dirty="0" smtClean="0"/>
              <a:t>Why do some streams carry only sand while others routinely toss around softball-sized rocks?</a:t>
            </a:r>
          </a:p>
          <a:p>
            <a:r>
              <a:rPr lang="en-US" dirty="0" smtClean="0"/>
              <a:t>How much water do you need to move sediment the size of…</a:t>
            </a:r>
          </a:p>
          <a:p>
            <a:pPr lvl="1"/>
            <a:r>
              <a:rPr lang="en-US" dirty="0" smtClean="0"/>
              <a:t>A raisin?</a:t>
            </a:r>
          </a:p>
          <a:p>
            <a:pPr lvl="1"/>
            <a:r>
              <a:rPr lang="en-US" dirty="0" smtClean="0"/>
              <a:t>A grape?</a:t>
            </a:r>
          </a:p>
          <a:p>
            <a:pPr lvl="1"/>
            <a:r>
              <a:rPr lang="en-US" dirty="0" smtClean="0"/>
              <a:t>A watermelon? …etc.</a:t>
            </a:r>
            <a:endParaRPr lang="en-US" dirty="0"/>
          </a:p>
        </p:txBody>
      </p:sp>
    </p:spTree>
    <p:extLst>
      <p:ext uri="{BB962C8B-B14F-4D97-AF65-F5344CB8AC3E}">
        <p14:creationId xmlns:p14="http://schemas.microsoft.com/office/powerpoint/2010/main" val="314249513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Gravity versus friction</a:t>
            </a:r>
            <a:endParaRPr lang="en-US" dirty="0"/>
          </a:p>
        </p:txBody>
      </p:sp>
      <p:sp>
        <p:nvSpPr>
          <p:cNvPr id="7" name="Parallelogram 6"/>
          <p:cNvSpPr/>
          <p:nvPr/>
        </p:nvSpPr>
        <p:spPr>
          <a:xfrm rot="21120000">
            <a:off x="1193624" y="3064905"/>
            <a:ext cx="6756750" cy="1492104"/>
          </a:xfrm>
          <a:prstGeom prst="parallelogram">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1497882" y="4737515"/>
            <a:ext cx="6089216" cy="8302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497882" y="5274758"/>
            <a:ext cx="6089216" cy="7488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rot="21120000">
            <a:off x="2913151" y="4786422"/>
            <a:ext cx="3317698" cy="369332"/>
          </a:xfrm>
          <a:prstGeom prst="rect">
            <a:avLst/>
          </a:prstGeom>
          <a:noFill/>
        </p:spPr>
        <p:txBody>
          <a:bodyPr wrap="none" rtlCol="0">
            <a:spAutoFit/>
          </a:bodyPr>
          <a:lstStyle/>
          <a:p>
            <a:r>
              <a:rPr lang="en-US" dirty="0" smtClean="0"/>
              <a:t>Force of gravity (weight of water)</a:t>
            </a:r>
            <a:endParaRPr lang="en-US" dirty="0"/>
          </a:p>
        </p:txBody>
      </p:sp>
      <p:sp>
        <p:nvSpPr>
          <p:cNvPr id="16" name="TextBox 15"/>
          <p:cNvSpPr txBox="1"/>
          <p:nvPr/>
        </p:nvSpPr>
        <p:spPr>
          <a:xfrm rot="21120000">
            <a:off x="3734477" y="5682564"/>
            <a:ext cx="1675045" cy="369332"/>
          </a:xfrm>
          <a:prstGeom prst="rect">
            <a:avLst/>
          </a:prstGeom>
          <a:noFill/>
        </p:spPr>
        <p:txBody>
          <a:bodyPr wrap="none" rtlCol="0">
            <a:spAutoFit/>
          </a:bodyPr>
          <a:lstStyle/>
          <a:p>
            <a:r>
              <a:rPr lang="en-US" dirty="0" smtClean="0"/>
              <a:t>Force of friction</a:t>
            </a:r>
            <a:endParaRPr lang="en-US" dirty="0"/>
          </a:p>
        </p:txBody>
      </p:sp>
    </p:spTree>
    <p:extLst>
      <p:ext uri="{BB962C8B-B14F-4D97-AF65-F5344CB8AC3E}">
        <p14:creationId xmlns:p14="http://schemas.microsoft.com/office/powerpoint/2010/main" val="193599718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River friction</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It’s easy to calculate the weight of a “block” of water: density x volume x “g” x channel slope</a:t>
            </a:r>
          </a:p>
          <a:p>
            <a:r>
              <a:rPr lang="en-US" dirty="0" smtClean="0"/>
              <a:t>Divide friction force by surface area of the river bed and you have </a:t>
            </a:r>
            <a:r>
              <a:rPr lang="en-US" i="1" dirty="0" smtClean="0"/>
              <a:t>bed shear stress</a:t>
            </a:r>
            <a:r>
              <a:rPr lang="en-US" dirty="0" smtClean="0"/>
              <a:t>:</a:t>
            </a:r>
          </a:p>
          <a:p>
            <a:endParaRPr lang="en-US" dirty="0"/>
          </a:p>
          <a:p>
            <a:pPr marL="0" indent="0">
              <a:buNone/>
            </a:pPr>
            <a:r>
              <a:rPr lang="en-US" dirty="0" smtClean="0"/>
              <a:t>	Shear stress = density x g x depth x slope</a:t>
            </a:r>
          </a:p>
          <a:p>
            <a:pPr marL="0" indent="0">
              <a:buNone/>
            </a:pPr>
            <a:endParaRPr lang="en-US" dirty="0"/>
          </a:p>
          <a:p>
            <a:pPr marL="0" indent="0">
              <a:buNone/>
            </a:pPr>
            <a:r>
              <a:rPr lang="en-US" dirty="0" smtClean="0"/>
              <a:t>Example: in a 1 m deep stream with 1% slope, shear stress is 1000 x 10 x 1 x 0.01 = 100 Pa</a:t>
            </a:r>
            <a:endParaRPr lang="en-US" dirty="0"/>
          </a:p>
        </p:txBody>
      </p:sp>
    </p:spTree>
    <p:extLst>
      <p:ext uri="{BB962C8B-B14F-4D97-AF65-F5344CB8AC3E}">
        <p14:creationId xmlns:p14="http://schemas.microsoft.com/office/powerpoint/2010/main" val="33714987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Moving sand and rocks</a:t>
            </a:r>
            <a:endParaRPr lang="en-US" dirty="0"/>
          </a:p>
        </p:txBody>
      </p:sp>
      <p:sp>
        <p:nvSpPr>
          <p:cNvPr id="3" name="Content Placeholder 2"/>
          <p:cNvSpPr>
            <a:spLocks noGrp="1"/>
          </p:cNvSpPr>
          <p:nvPr>
            <p:ph idx="1"/>
          </p:nvPr>
        </p:nvSpPr>
        <p:spPr/>
        <p:txBody>
          <a:bodyPr/>
          <a:lstStyle/>
          <a:p>
            <a:r>
              <a:rPr lang="en-US" dirty="0" smtClean="0"/>
              <a:t>Sediment won’t move until shear stress is above a threshold</a:t>
            </a:r>
          </a:p>
          <a:p>
            <a:r>
              <a:rPr lang="en-US" dirty="0" smtClean="0"/>
              <a:t>The threshold depends on grain diameter and density</a:t>
            </a:r>
          </a:p>
          <a:p>
            <a:r>
              <a:rPr lang="en-US" dirty="0">
                <a:hlinkClick r:id="rId2"/>
              </a:rPr>
              <a:t>http://geofaculty.uwyo.edu/heller/</a:t>
            </a:r>
            <a:r>
              <a:rPr lang="en-US" dirty="0" smtClean="0">
                <a:hlinkClick r:id="rId2"/>
              </a:rPr>
              <a:t>sed_video_downloads.htm</a:t>
            </a:r>
            <a:endParaRPr lang="en-US" dirty="0" smtClean="0"/>
          </a:p>
          <a:p>
            <a:endParaRPr lang="en-US" dirty="0"/>
          </a:p>
        </p:txBody>
      </p:sp>
    </p:spTree>
    <p:extLst>
      <p:ext uri="{BB962C8B-B14F-4D97-AF65-F5344CB8AC3E}">
        <p14:creationId xmlns:p14="http://schemas.microsoft.com/office/powerpoint/2010/main" val="174570755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Closing thoughts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Floods happen when discharge is greater than what the channel can carry…</a:t>
            </a:r>
          </a:p>
          <a:p>
            <a:r>
              <a:rPr lang="en-US" dirty="0" smtClean="0"/>
              <a:t>…which depends on channel size, slope (speed), and roughness</a:t>
            </a:r>
          </a:p>
          <a:p>
            <a:r>
              <a:rPr lang="en-US" dirty="0" smtClean="0"/>
              <a:t>Students can easily get data on stream stage and discharge: practice reading graphs and relating river flow to weather</a:t>
            </a:r>
          </a:p>
          <a:p>
            <a:r>
              <a:rPr lang="en-US" dirty="0" smtClean="0"/>
              <a:t>Plants slow flow, making it drop sediment, and also making the water a bit deeper</a:t>
            </a:r>
          </a:p>
          <a:p>
            <a:r>
              <a:rPr lang="en-US" dirty="0" smtClean="0"/>
              <a:t>River studies combine science, math, physics, and even a bit of biology</a:t>
            </a:r>
            <a:endParaRPr lang="en-US" dirty="0"/>
          </a:p>
        </p:txBody>
      </p:sp>
    </p:spTree>
    <p:extLst>
      <p:ext uri="{BB962C8B-B14F-4D97-AF65-F5344CB8AC3E}">
        <p14:creationId xmlns:p14="http://schemas.microsoft.com/office/powerpoint/2010/main" val="422294607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68300"/>
            <a:ext cx="9144000" cy="6103620"/>
          </a:xfrm>
          <a:prstGeom prst="rect">
            <a:avLst/>
          </a:prstGeom>
        </p:spPr>
      </p:pic>
      <p:sp>
        <p:nvSpPr>
          <p:cNvPr id="3" name="TextBox 2"/>
          <p:cNvSpPr txBox="1"/>
          <p:nvPr/>
        </p:nvSpPr>
        <p:spPr>
          <a:xfrm>
            <a:off x="1" y="6514223"/>
            <a:ext cx="9144000" cy="461665"/>
          </a:xfrm>
          <a:prstGeom prst="rect">
            <a:avLst/>
          </a:prstGeom>
          <a:noFill/>
        </p:spPr>
        <p:txBody>
          <a:bodyPr wrap="square" rtlCol="0">
            <a:spAutoFit/>
          </a:bodyPr>
          <a:lstStyle/>
          <a:p>
            <a:r>
              <a:rPr lang="en-US" sz="800" dirty="0" smtClean="0">
                <a:effectLst/>
              </a:rPr>
              <a:t>High water levels flow down Boulder Creek following overnight flash flooding in downtown Boulder, Colo., Thursday, Sept 12, 2013. The widespread high waters are keeping search and rescue teams from reaching stranded residents and motorists in Boulder and nearby mountain communities as heavy rains hammered northern Colorado. (AP Photo/Brennan </a:t>
            </a:r>
            <a:r>
              <a:rPr lang="en-US" sz="800" dirty="0" err="1" smtClean="0">
                <a:effectLst/>
              </a:rPr>
              <a:t>Linsley</a:t>
            </a:r>
            <a:r>
              <a:rPr lang="en-US" sz="800" dirty="0" smtClean="0">
                <a:effectLst/>
              </a:rPr>
              <a:t>)</a:t>
            </a:r>
            <a:endParaRPr lang="en-US" sz="800" dirty="0" smtClean="0"/>
          </a:p>
          <a:p>
            <a:endParaRPr lang="en-US" sz="800" dirty="0"/>
          </a:p>
        </p:txBody>
      </p:sp>
    </p:spTree>
    <p:extLst>
      <p:ext uri="{BB962C8B-B14F-4D97-AF65-F5344CB8AC3E}">
        <p14:creationId xmlns:p14="http://schemas.microsoft.com/office/powerpoint/2010/main" val="358313548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19100"/>
            <a:ext cx="9144000" cy="6012180"/>
          </a:xfrm>
          <a:prstGeom prst="rect">
            <a:avLst/>
          </a:prstGeom>
        </p:spPr>
      </p:pic>
    </p:spTree>
    <p:extLst>
      <p:ext uri="{BB962C8B-B14F-4D97-AF65-F5344CB8AC3E}">
        <p14:creationId xmlns:p14="http://schemas.microsoft.com/office/powerpoint/2010/main" val="14575461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68300"/>
            <a:ext cx="9144000" cy="6103620"/>
          </a:xfrm>
          <a:prstGeom prst="rect">
            <a:avLst/>
          </a:prstGeom>
        </p:spPr>
      </p:pic>
      <p:sp>
        <p:nvSpPr>
          <p:cNvPr id="3" name="TextBox 2"/>
          <p:cNvSpPr txBox="1"/>
          <p:nvPr/>
        </p:nvSpPr>
        <p:spPr>
          <a:xfrm>
            <a:off x="48317" y="6488668"/>
            <a:ext cx="7607935" cy="369332"/>
          </a:xfrm>
          <a:prstGeom prst="rect">
            <a:avLst/>
          </a:prstGeom>
          <a:noFill/>
        </p:spPr>
        <p:txBody>
          <a:bodyPr wrap="none" rtlCol="0">
            <a:spAutoFit/>
          </a:bodyPr>
          <a:lstStyle/>
          <a:p>
            <a:r>
              <a:rPr lang="en-US" dirty="0" smtClean="0"/>
              <a:t>Longmont Colorado flooding. (Photo by John </a:t>
            </a:r>
            <a:r>
              <a:rPr lang="en-US" dirty="0" err="1" smtClean="0"/>
              <a:t>Wark</a:t>
            </a:r>
            <a:r>
              <a:rPr lang="en-US" dirty="0" smtClean="0"/>
              <a:t>, Special to The Denver Post)</a:t>
            </a:r>
            <a:endParaRPr lang="en-US" dirty="0"/>
          </a:p>
        </p:txBody>
      </p:sp>
    </p:spTree>
    <p:extLst>
      <p:ext uri="{BB962C8B-B14F-4D97-AF65-F5344CB8AC3E}">
        <p14:creationId xmlns:p14="http://schemas.microsoft.com/office/powerpoint/2010/main" val="329477031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2190"/>
          </a:xfrm>
          <a:prstGeom prst="rect">
            <a:avLst/>
          </a:prstGeom>
        </p:spPr>
      </p:pic>
      <p:sp>
        <p:nvSpPr>
          <p:cNvPr id="3" name="TextBox 2"/>
          <p:cNvSpPr txBox="1"/>
          <p:nvPr/>
        </p:nvSpPr>
        <p:spPr>
          <a:xfrm>
            <a:off x="82829" y="6513878"/>
            <a:ext cx="8901070" cy="369332"/>
          </a:xfrm>
          <a:prstGeom prst="rect">
            <a:avLst/>
          </a:prstGeom>
          <a:noFill/>
        </p:spPr>
        <p:txBody>
          <a:bodyPr wrap="none" rtlCol="0">
            <a:spAutoFit/>
          </a:bodyPr>
          <a:lstStyle/>
          <a:p>
            <a:r>
              <a:rPr lang="en-US" sz="900" dirty="0" smtClean="0"/>
              <a:t>An aerial photograph looking east form Lyons shows the damage from the flood, September 13, 2013. Massive flooding continues to hit Colorado. (Photo By RJ </a:t>
            </a:r>
            <a:r>
              <a:rPr lang="en-US" sz="900" dirty="0" err="1" smtClean="0"/>
              <a:t>Sangosti</a:t>
            </a:r>
            <a:r>
              <a:rPr lang="en-US" sz="900" dirty="0" smtClean="0"/>
              <a:t>/The Denver Post)</a:t>
            </a:r>
          </a:p>
          <a:p>
            <a:endParaRPr lang="en-US" sz="900" dirty="0"/>
          </a:p>
        </p:txBody>
      </p:sp>
    </p:spTree>
    <p:extLst>
      <p:ext uri="{BB962C8B-B14F-4D97-AF65-F5344CB8AC3E}">
        <p14:creationId xmlns:p14="http://schemas.microsoft.com/office/powerpoint/2010/main" val="285928543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57200"/>
            <a:ext cx="9144000" cy="5932170"/>
          </a:xfrm>
          <a:prstGeom prst="rect">
            <a:avLst/>
          </a:prstGeom>
        </p:spPr>
      </p:pic>
      <p:sp>
        <p:nvSpPr>
          <p:cNvPr id="3" name="TextBox 2"/>
          <p:cNvSpPr txBox="1"/>
          <p:nvPr/>
        </p:nvSpPr>
        <p:spPr>
          <a:xfrm>
            <a:off x="110439" y="6493977"/>
            <a:ext cx="8168841" cy="369332"/>
          </a:xfrm>
          <a:prstGeom prst="rect">
            <a:avLst/>
          </a:prstGeom>
          <a:noFill/>
        </p:spPr>
        <p:txBody>
          <a:bodyPr wrap="none" rtlCol="0">
            <a:spAutoFit/>
          </a:bodyPr>
          <a:lstStyle/>
          <a:p>
            <a:r>
              <a:rPr lang="en-US" sz="900" dirty="0" smtClean="0"/>
              <a:t>An aerial photograph shows the damage in Lyons from the flood, September 13, 2013. Massive flooding continues to hit Colorado. (Photo By RJ </a:t>
            </a:r>
            <a:r>
              <a:rPr lang="en-US" sz="900" dirty="0" err="1" smtClean="0"/>
              <a:t>Sangosti</a:t>
            </a:r>
            <a:r>
              <a:rPr lang="en-US" sz="900" dirty="0" smtClean="0"/>
              <a:t>/The Denver Post)</a:t>
            </a:r>
          </a:p>
          <a:p>
            <a:endParaRPr lang="en-US" sz="900" dirty="0"/>
          </a:p>
        </p:txBody>
      </p:sp>
    </p:spTree>
    <p:extLst>
      <p:ext uri="{BB962C8B-B14F-4D97-AF65-F5344CB8AC3E}">
        <p14:creationId xmlns:p14="http://schemas.microsoft.com/office/powerpoint/2010/main" val="1739547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1000"/>
            <a:ext cx="9144000" cy="6092190"/>
          </a:xfrm>
          <a:prstGeom prst="rect">
            <a:avLst/>
          </a:prstGeom>
        </p:spPr>
      </p:pic>
      <p:sp>
        <p:nvSpPr>
          <p:cNvPr id="3" name="TextBox 2"/>
          <p:cNvSpPr txBox="1"/>
          <p:nvPr/>
        </p:nvSpPr>
        <p:spPr>
          <a:xfrm>
            <a:off x="1" y="6484854"/>
            <a:ext cx="9144000" cy="507831"/>
          </a:xfrm>
          <a:prstGeom prst="rect">
            <a:avLst/>
          </a:prstGeom>
          <a:noFill/>
        </p:spPr>
        <p:txBody>
          <a:bodyPr wrap="square" rtlCol="0">
            <a:spAutoFit/>
          </a:bodyPr>
          <a:lstStyle/>
          <a:p>
            <a:r>
              <a:rPr lang="en-US" sz="900" dirty="0"/>
              <a:t>Hwy 7 is completely blown out from the South St. </a:t>
            </a:r>
            <a:r>
              <a:rPr lang="en-US" sz="900" dirty="0" err="1"/>
              <a:t>Vrain</a:t>
            </a:r>
            <a:r>
              <a:rPr lang="en-US" sz="900" dirty="0"/>
              <a:t> river as a torrent of raging water rips through it about 12 miles west of Lyons, CO. along Highway 7 on September 12, 2013. (Photo By Helen H. Richardson/ The Denver Post)</a:t>
            </a:r>
          </a:p>
          <a:p>
            <a:endParaRPr lang="en-US" sz="900" dirty="0"/>
          </a:p>
        </p:txBody>
      </p:sp>
    </p:spTree>
    <p:extLst>
      <p:ext uri="{BB962C8B-B14F-4D97-AF65-F5344CB8AC3E}">
        <p14:creationId xmlns:p14="http://schemas.microsoft.com/office/powerpoint/2010/main" val="186951171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2846</TotalTime>
  <Words>1560</Words>
  <Application>Microsoft Macintosh PowerPoint</Application>
  <PresentationFormat>On-screen Show (4:3)</PresentationFormat>
  <Paragraphs>140</Paragraphs>
  <Slides>35</Slides>
  <Notes>12</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35</vt:i4>
      </vt:variant>
    </vt:vector>
  </HeadingPairs>
  <TitlesOfParts>
    <vt:vector size="38" baseType="lpstr">
      <vt:lpstr>Office Theme</vt:lpstr>
      <vt:lpstr>Equation</vt:lpstr>
      <vt:lpstr>Document</vt:lpstr>
      <vt:lpstr>The Power of Water: Basics of River Flow and Sediment Transport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Meanwhile, 800 miles south:  Rio Puerco, NM</vt:lpstr>
      <vt:lpstr>Rio Puerco flooding, Sep 2013</vt:lpstr>
      <vt:lpstr>Rivers and floods</vt:lpstr>
      <vt:lpstr>Discharge</vt:lpstr>
      <vt:lpstr>Gaging stations and hydrographs</vt:lpstr>
      <vt:lpstr>Gaging stations and hydrographs</vt:lpstr>
      <vt:lpstr>Stage</vt:lpstr>
      <vt:lpstr>Channels</vt:lpstr>
      <vt:lpstr>River Channel Geometry Definitions</vt:lpstr>
      <vt:lpstr>Stage-discharge relationship</vt:lpstr>
      <vt:lpstr>Velocity-depth profile</vt:lpstr>
      <vt:lpstr>Discharge in a channel</vt:lpstr>
      <vt:lpstr>When the channel is full</vt:lpstr>
      <vt:lpstr>River Flow velocity: Manning’s Equation</vt:lpstr>
      <vt:lpstr>Floodplain Definition</vt:lpstr>
      <vt:lpstr>Vegetation slows down flow on floodplains</vt:lpstr>
      <vt:lpstr>Vegetation: friction from tree stems</vt:lpstr>
      <vt:lpstr>You can do this calculation for your car…</vt:lpstr>
      <vt:lpstr>What about sediment?</vt:lpstr>
      <vt:lpstr>Gravity versus friction</vt:lpstr>
      <vt:lpstr>River friction</vt:lpstr>
      <vt:lpstr>Moving sand and rocks</vt:lpstr>
      <vt:lpstr>Closing thoughts</vt:lpstr>
    </vt:vector>
  </TitlesOfParts>
  <Company>Univ of Colorado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Water: Basics of River Flow and Sediment Transport</dc:title>
  <dc:creator>Greg Tucker</dc:creator>
  <cp:lastModifiedBy>Greg Tucker</cp:lastModifiedBy>
  <cp:revision>27</cp:revision>
  <dcterms:created xsi:type="dcterms:W3CDTF">2015-07-16T19:22:30Z</dcterms:created>
  <dcterms:modified xsi:type="dcterms:W3CDTF">2015-08-10T17:29:43Z</dcterms:modified>
</cp:coreProperties>
</file>