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8" r:id="rId4"/>
    <p:sldId id="330" r:id="rId5"/>
    <p:sldId id="324" r:id="rId6"/>
    <p:sldId id="326" r:id="rId7"/>
    <p:sldId id="269" r:id="rId8"/>
    <p:sldId id="353" r:id="rId9"/>
    <p:sldId id="328" r:id="rId10"/>
    <p:sldId id="341" r:id="rId11"/>
    <p:sldId id="334" r:id="rId12"/>
    <p:sldId id="335" r:id="rId13"/>
    <p:sldId id="336" r:id="rId14"/>
    <p:sldId id="337" r:id="rId15"/>
    <p:sldId id="343" r:id="rId16"/>
    <p:sldId id="338" r:id="rId17"/>
    <p:sldId id="262" r:id="rId18"/>
    <p:sldId id="266" r:id="rId19"/>
    <p:sldId id="267" r:id="rId20"/>
    <p:sldId id="290" r:id="rId21"/>
    <p:sldId id="292" r:id="rId22"/>
    <p:sldId id="293" r:id="rId23"/>
    <p:sldId id="294" r:id="rId24"/>
    <p:sldId id="271" r:id="rId25"/>
    <p:sldId id="272" r:id="rId26"/>
    <p:sldId id="273" r:id="rId27"/>
    <p:sldId id="274" r:id="rId28"/>
    <p:sldId id="275" r:id="rId29"/>
    <p:sldId id="276" r:id="rId30"/>
    <p:sldId id="281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 autoAdjust="0"/>
    <p:restoredTop sz="94638" autoAdjust="0"/>
  </p:normalViewPr>
  <p:slideViewPr>
    <p:cSldViewPr snapToGrid="0" snapToObjects="1">
      <p:cViewPr varScale="1">
        <p:scale>
          <a:sx n="114" d="100"/>
          <a:sy n="114" d="100"/>
        </p:scale>
        <p:origin x="-11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35BD0-3B97-5B48-9D87-E29FBD7407F3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46D6E-350A-5044-AE50-C358DB4FBF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56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8C4B4-5A4D-9A49-91F7-19ADAA4C4E4F}" type="slidenum">
              <a:rPr lang="en-US"/>
              <a:pPr/>
              <a:t>3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900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320"/>
            <a:ext cx="5029200" cy="4114641"/>
          </a:xfrm>
          <a:noFill/>
          <a:ln/>
        </p:spPr>
        <p:txBody>
          <a:bodyPr/>
          <a:lstStyle/>
          <a:p>
            <a:pPr eaLnBrk="1" hangingPunct="1"/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39CD6-C976-1840-B05D-F78F4A7536F5}" type="slidenum">
              <a:rPr lang="en-US"/>
              <a:pPr/>
              <a:t>16</a:t>
            </a:fld>
            <a:endParaRPr lang="en-US"/>
          </a:p>
        </p:txBody>
      </p:sp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r>
              <a:rPr lang="en-US"/>
              <a:t>Same thing but now LH</a:t>
            </a:r>
          </a:p>
          <a:p>
            <a:pPr marL="228600" indent="-228600">
              <a:buFontTx/>
              <a:buAutoNum type="arabicPeriod"/>
            </a:pPr>
            <a:r>
              <a:rPr lang="en-US"/>
              <a:t>Correlations reversed, shallower WT depth=more ET</a:t>
            </a:r>
          </a:p>
          <a:p>
            <a:pPr marL="228600" indent="-228600">
              <a:buFontTx/>
              <a:buAutoNum type="arabicPeriod"/>
            </a:pPr>
            <a:r>
              <a:rPr lang="en-US"/>
              <a:t>Same effect of WT as veg</a:t>
            </a:r>
          </a:p>
          <a:p>
            <a:pPr marL="228600" indent="-228600">
              <a:buFontTx/>
              <a:buAutoNum type="arabicPeriod"/>
            </a:pPr>
            <a:r>
              <a:rPr lang="en-US"/>
              <a:t>Same critical zone configuration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1. Run through, don’t forget to move to next slide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6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5B5A89-FDE6-824B-BA0C-1A2A64A902D9}" type="slidenum">
              <a:rPr lang="en-US"/>
              <a:pPr/>
              <a:t>7</a:t>
            </a:fld>
            <a:endParaRPr lang="en-US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320"/>
            <a:ext cx="5029200" cy="4114641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Groundwater flow is complicated</a:t>
            </a:r>
          </a:p>
          <a:p>
            <a:pPr marL="228600" indent="-228600">
              <a:buFontTx/>
              <a:buAutoNum type="arabicPeriod"/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Physical water movement “slow”</a:t>
            </a:r>
          </a:p>
          <a:p>
            <a:pPr marL="228600" indent="-228600">
              <a:buFontTx/>
              <a:buChar char="•"/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Pressure propagation can be “fast”</a:t>
            </a:r>
          </a:p>
          <a:p>
            <a:pPr marL="228600" indent="-228600">
              <a:buFontTx/>
              <a:buChar char="•"/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Simultaneous interaction of wide range of spatial/temporal scales</a:t>
            </a:r>
          </a:p>
          <a:p>
            <a:pPr marL="228600" indent="-228600">
              <a:buFontTx/>
              <a:buChar char="•"/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Topography strong influence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Land surface processes are important in controlling the transfer of water and energy between the lower atmosphere and subsurface </a:t>
            </a:r>
          </a:p>
          <a:p>
            <a:pPr eaLnBrk="1" hangingPunct="1">
              <a:spcBef>
                <a:spcPct val="0"/>
              </a:spcBef>
              <a:buFont typeface="Wingdings"/>
              <a:buChar char="è"/>
            </a:pPr>
            <a:r>
              <a:rPr lang="en-US" dirty="0" smtClean="0">
                <a:sym typeface="Wingdings" pitchFamily="2" charset="2"/>
              </a:rPr>
              <a:t>characterization of key processes at the land surface (ET, overland flow, and recharge) is critical to understanding and quantifying feedbacks between the Atmospheric BL, the land surface, and the subsurface. </a:t>
            </a:r>
          </a:p>
          <a:p>
            <a:pPr eaLnBrk="1" hangingPunct="1">
              <a:spcBef>
                <a:spcPct val="0"/>
              </a:spcBef>
              <a:buFont typeface="Wingdings"/>
              <a:buNone/>
            </a:pPr>
            <a:r>
              <a:rPr lang="en-US" dirty="0" smtClean="0">
                <a:sym typeface="Wingdings" pitchFamily="2" charset="2"/>
              </a:rPr>
              <a:t>When</a:t>
            </a:r>
            <a:r>
              <a:rPr lang="en-US" baseline="0" dirty="0" smtClean="0">
                <a:sym typeface="Wingdings" pitchFamily="2" charset="2"/>
              </a:rPr>
              <a:t> characterizing </a:t>
            </a:r>
            <a:r>
              <a:rPr lang="en-US" dirty="0" smtClean="0">
                <a:sym typeface="Wingdings" pitchFamily="2" charset="2"/>
              </a:rPr>
              <a:t>interaction</a:t>
            </a:r>
            <a:r>
              <a:rPr lang="en-US" baseline="0" dirty="0" smtClean="0">
                <a:sym typeface="Wingdings" pitchFamily="2" charset="2"/>
              </a:rPr>
              <a:t> of </a:t>
            </a:r>
            <a:r>
              <a:rPr lang="en-US" dirty="0" smtClean="0">
                <a:sym typeface="Wingdings" pitchFamily="2" charset="2"/>
              </a:rPr>
              <a:t>LS energy fluxes </a:t>
            </a:r>
            <a:r>
              <a:rPr lang="en-US" baseline="0" dirty="0" smtClean="0">
                <a:sym typeface="Wingdings" pitchFamily="2" charset="2"/>
              </a:rPr>
              <a:t>with WTD, </a:t>
            </a:r>
            <a:r>
              <a:rPr lang="en-US" dirty="0" smtClean="0">
                <a:sym typeface="Wingdings" pitchFamily="2" charset="2"/>
              </a:rPr>
              <a:t>previous work by </a:t>
            </a:r>
            <a:r>
              <a:rPr lang="en-US" dirty="0" err="1" smtClean="0">
                <a:sym typeface="Wingdings" pitchFamily="2" charset="2"/>
              </a:rPr>
              <a:t>Kollet</a:t>
            </a:r>
            <a:r>
              <a:rPr lang="en-US" dirty="0" smtClean="0">
                <a:sym typeface="Wingdings" pitchFamily="2" charset="2"/>
              </a:rPr>
              <a:t> and Maxwell</a:t>
            </a:r>
            <a:r>
              <a:rPr lang="en-US" baseline="0" dirty="0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has shown that three distinct zones can exist</a:t>
            </a:r>
            <a:r>
              <a:rPr lang="en-US" baseline="0" dirty="0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within a watershed</a:t>
            </a:r>
            <a:r>
              <a:rPr lang="en-US" baseline="0" dirty="0" smtClean="0">
                <a:sym typeface="Wingdings" pitchFamily="2" charset="2"/>
              </a:rPr>
              <a:t>. </a:t>
            </a:r>
            <a:endParaRPr lang="en-US" dirty="0" smtClean="0">
              <a:sym typeface="Wingdings" pitchFamily="2" charset="2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622BD-4039-45A0-A234-A1F8DE1E5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ym typeface="Wingdings" pitchFamily="2" charset="2"/>
              </a:rPr>
              <a:t>The first is a zone where the water table is too shallow such that LS processes become non-soil moisture limited, and thus small changes in WTD produce no changes in LS energy fluxes. </a:t>
            </a: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622BD-4039-45A0-A234-A1F8DE1E5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sym typeface="Wingdings" pitchFamily="2" charset="2"/>
              </a:rPr>
              <a:t>The other</a:t>
            </a:r>
            <a:r>
              <a:rPr lang="en-US" baseline="0" dirty="0" smtClean="0">
                <a:sym typeface="Wingdings" pitchFamily="2" charset="2"/>
              </a:rPr>
              <a:t> extreme is when WTD is too deep such that LS processes are decoupled from any changes in WTD. </a:t>
            </a: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622BD-4039-45A0-A234-A1F8DE1E5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ym typeface="Wingdings" pitchFamily="2" charset="2"/>
              </a:rPr>
              <a:t>The transition zone in between is the critical zone where small changes in WTD produce significant changes in LS energy fluxes. 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ym typeface="Wingdings" pitchFamily="2" charset="2"/>
              </a:rPr>
              <a:t>To investigate effects of terrain and subsurface formation on the location and extent of this critical zone, we are using the coupled SW-GW code PF.CLM.</a:t>
            </a: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622BD-4039-45A0-A234-A1F8DE1E5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ym typeface="Wingdings" pitchFamily="2" charset="2"/>
              </a:rPr>
              <a:t>The transition zone in between is the critical zone where small changes in WTD produce significant changes in LS energy fluxes. 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sym typeface="Wingdings" pitchFamily="2" charset="2"/>
              </a:rPr>
              <a:t>To investigate effects of terrain and subsurface formation on the location and extent of this critical zone, we are using the coupled SW-GW code PF.CLM.</a:t>
            </a: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622BD-4039-45A0-A234-A1F8DE1E5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63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94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8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1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3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0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4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5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9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8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45496-F73A-DD4F-BB7C-DCA88BD97C48}" type="datetimeFigureOut">
              <a:rPr lang="en-US" smtClean="0"/>
              <a:t>11/11/11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658ED-1BB3-7349-9D83-C8334B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6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wmf"/><Relationship Id="rId6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wmf"/><Relationship Id="rId6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wmf"/><Relationship Id="rId6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wmf"/><Relationship Id="rId6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wmf"/><Relationship Id="rId6" Type="http://schemas.openxmlformats.org/officeDocument/2006/relationships/image" Target="../media/image23.wmf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3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3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Relationship Id="rId3" Type="http://schemas.openxmlformats.org/officeDocument/2006/relationships/image" Target="../media/image4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4" Type="http://schemas.openxmlformats.org/officeDocument/2006/relationships/image" Target="../media/image14.w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sit0000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45" t="40843" r="20439" b="15337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051" y="476293"/>
            <a:ext cx="9003672" cy="2965397"/>
          </a:xfrm>
        </p:spPr>
        <p:txBody>
          <a:bodyPr>
            <a:normAutofit/>
          </a:bodyPr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/>
                <a:cs typeface="Century Gothic"/>
              </a:rPr>
              <a:t>Towards a complete description of the hydrologic cycle: Large-scale simulations with parallel, integrated models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759" y="3441690"/>
            <a:ext cx="8123007" cy="272739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Reed Maxwell</a:t>
            </a:r>
            <a:r>
              <a:rPr lang="en-US" baseline="30000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 Laura Condon</a:t>
            </a:r>
            <a:r>
              <a:rPr lang="en-US" baseline="30000" dirty="0" smtClean="0">
                <a:solidFill>
                  <a:schemeClr val="tx1"/>
                </a:solidFill>
              </a:rPr>
              <a:t>1,2</a:t>
            </a:r>
            <a:r>
              <a:rPr lang="en-US" dirty="0">
                <a:solidFill>
                  <a:schemeClr val="tx1"/>
                </a:solidFill>
              </a:rPr>
              <a:t>, Stefan Kollet</a:t>
            </a:r>
            <a:r>
              <a:rPr lang="en-US" baseline="30000" dirty="0">
                <a:solidFill>
                  <a:schemeClr val="tx1"/>
                </a:solidFill>
              </a:rPr>
              <a:t>3</a:t>
            </a:r>
            <a:r>
              <a:rPr lang="en-US" dirty="0">
                <a:solidFill>
                  <a:schemeClr val="tx1"/>
                </a:solidFill>
              </a:rPr>
              <a:t>,  </a:t>
            </a:r>
            <a:r>
              <a:rPr lang="en-US" dirty="0" smtClean="0">
                <a:solidFill>
                  <a:schemeClr val="tx1"/>
                </a:solidFill>
              </a:rPr>
              <a:t>Ian Ferguson</a:t>
            </a:r>
            <a:r>
              <a:rPr lang="en-US" baseline="30000" dirty="0" smtClean="0">
                <a:solidFill>
                  <a:schemeClr val="tx1"/>
                </a:solidFill>
              </a:rPr>
              <a:t>2,1</a:t>
            </a:r>
            <a:r>
              <a:rPr lang="en-US" dirty="0" smtClean="0">
                <a:solidFill>
                  <a:schemeClr val="tx1"/>
                </a:solidFill>
              </a:rPr>
              <a:t>, John Williams</a:t>
            </a:r>
            <a:r>
              <a:rPr lang="en-US" baseline="30000" dirty="0" smtClean="0">
                <a:solidFill>
                  <a:schemeClr val="tx1"/>
                </a:solidFill>
              </a:rPr>
              <a:t>1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sz="2800" i="1" baseline="30000" dirty="0" smtClean="0">
                <a:solidFill>
                  <a:schemeClr val="tx1"/>
                </a:solidFill>
              </a:rPr>
              <a:t>1</a:t>
            </a:r>
            <a:r>
              <a:rPr lang="en-US" sz="2800" i="1" dirty="0" smtClean="0">
                <a:solidFill>
                  <a:schemeClr val="tx1"/>
                </a:solidFill>
              </a:rPr>
              <a:t>Colorado School of Mines</a:t>
            </a:r>
          </a:p>
          <a:p>
            <a:r>
              <a:rPr lang="en-US" sz="2800" i="1" baseline="30000" dirty="0" smtClean="0">
                <a:solidFill>
                  <a:schemeClr val="tx1"/>
                </a:solidFill>
              </a:rPr>
              <a:t>2</a:t>
            </a:r>
            <a:r>
              <a:rPr lang="en-US" sz="2800" i="1" dirty="0" smtClean="0">
                <a:solidFill>
                  <a:schemeClr val="tx1"/>
                </a:solidFill>
              </a:rPr>
              <a:t>US </a:t>
            </a:r>
            <a:r>
              <a:rPr lang="en-US" sz="2800" i="1" dirty="0" err="1" smtClean="0">
                <a:solidFill>
                  <a:schemeClr val="tx1"/>
                </a:solidFill>
              </a:rPr>
              <a:t>BoR</a:t>
            </a:r>
            <a:endParaRPr lang="en-US" sz="2800" i="1" dirty="0" smtClean="0">
              <a:solidFill>
                <a:schemeClr val="tx1"/>
              </a:solidFill>
            </a:endParaRPr>
          </a:p>
          <a:p>
            <a:r>
              <a:rPr lang="en-US" sz="2800" i="1" baseline="30000" dirty="0" smtClean="0">
                <a:solidFill>
                  <a:schemeClr val="tx1"/>
                </a:solidFill>
              </a:rPr>
              <a:t>3</a:t>
            </a:r>
            <a:r>
              <a:rPr lang="en-US" sz="2800" i="1" dirty="0" smtClean="0">
                <a:solidFill>
                  <a:schemeClr val="tx1"/>
                </a:solidFill>
              </a:rPr>
              <a:t>Bonn University</a:t>
            </a:r>
            <a:endParaRPr lang="en-US" sz="2800" i="1" baseline="30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1" y="6294328"/>
            <a:ext cx="4330807" cy="492137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4594" y="6135367"/>
            <a:ext cx="1609775" cy="71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95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/>
          </p:cNvSpPr>
          <p:nvPr/>
        </p:nvSpPr>
        <p:spPr bwMode="auto">
          <a:xfrm>
            <a:off x="0" y="-53578"/>
            <a:ext cx="9152930" cy="1410891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26788" tIns="26788" rIns="26788" bIns="26788" anchor="ctr">
            <a:prstTxWarp prst="textNoShape">
              <a:avLst/>
            </a:prstTxWarp>
          </a:bodyPr>
          <a:lstStyle/>
          <a:p>
            <a:pPr marL="207608"/>
            <a:r>
              <a:rPr lang="en-US" sz="44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We use </a:t>
            </a:r>
            <a:r>
              <a:rPr lang="en-US" sz="4400" dirty="0" err="1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ParFlow</a:t>
            </a:r>
            <a:r>
              <a:rPr lang="en-US" sz="44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: a fully-integrated hydrology model</a:t>
            </a:r>
          </a:p>
        </p:txBody>
      </p:sp>
      <p:sp>
        <p:nvSpPr>
          <p:cNvPr id="43010" name="Rectangle 2"/>
          <p:cNvSpPr>
            <a:spLocks/>
          </p:cNvSpPr>
          <p:nvPr/>
        </p:nvSpPr>
        <p:spPr bwMode="auto">
          <a:xfrm>
            <a:off x="4393406" y="1500187"/>
            <a:ext cx="4625578" cy="4982766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26788" tIns="26788" rIns="26788" bIns="26788">
            <a:prstTxWarp prst="textNoShape">
              <a:avLst/>
            </a:prstTxWarp>
          </a:bodyPr>
          <a:lstStyle/>
          <a:p>
            <a:pPr marL="92643" indent="-92643">
              <a:spcBef>
                <a:spcPts val="431"/>
              </a:spcBef>
              <a:buClr>
                <a:srgbClr val="000000"/>
              </a:buClr>
              <a:buSzPct val="100000"/>
              <a:buFont typeface="Times" charset="0"/>
              <a:buChar char="•"/>
            </a:pP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Growing number of </a:t>
            </a:r>
            <a:r>
              <a:rPr lang="en-US" sz="1700" i="1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integrated</a:t>
            </a: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SW-GW models: HGS, CATHY, </a:t>
            </a:r>
            <a:r>
              <a:rPr lang="en-US" sz="1700" dirty="0" smtClean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OGS, PIHM</a:t>
            </a: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, </a:t>
            </a:r>
            <a:r>
              <a:rPr lang="en-US" sz="1700" dirty="0" err="1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InHM</a:t>
            </a: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, we use/develop </a:t>
            </a:r>
            <a:r>
              <a:rPr lang="en-US" sz="1700" dirty="0" err="1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ParFlow</a:t>
            </a:r>
            <a:endParaRPr lang="en-US" sz="1700" dirty="0"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  <a:p>
            <a:pPr marL="92643" indent="-92643">
              <a:spcBef>
                <a:spcPts val="431"/>
              </a:spcBef>
              <a:buClr>
                <a:srgbClr val="000000"/>
              </a:buClr>
              <a:buSzPct val="100000"/>
              <a:buFont typeface="Times" charset="0"/>
              <a:buChar char="•"/>
            </a:pP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Groundwater flow: </a:t>
            </a:r>
            <a:endParaRPr lang="en-US" sz="1700" dirty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2643" indent="-92643"/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	</a:t>
            </a:r>
            <a:r>
              <a:rPr lang="en-US" sz="17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variably-saturated three-dimensional Richards equation</a:t>
            </a:r>
          </a:p>
          <a:p>
            <a:pPr marL="92643" indent="-92643">
              <a:spcBef>
                <a:spcPts val="773"/>
              </a:spcBef>
              <a:buClr>
                <a:srgbClr val="000000"/>
              </a:buClr>
              <a:buSzPct val="100000"/>
              <a:buFont typeface="Times" charset="0"/>
              <a:buChar char="•"/>
            </a:pP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Overland flow/surface runoff: </a:t>
            </a:r>
            <a:endParaRPr lang="en-US" sz="1700" dirty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2643" indent="-92643"/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	</a:t>
            </a:r>
            <a:r>
              <a:rPr lang="en-US" sz="17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free-surface overland flow boundary condition </a:t>
            </a:r>
            <a:r>
              <a:rPr lang="en-US" sz="170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(continuity + </a:t>
            </a:r>
            <a:r>
              <a:rPr lang="en-US" sz="1700" dirty="0" err="1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Mannings</a:t>
            </a:r>
            <a:r>
              <a:rPr lang="en-US" sz="170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 </a:t>
            </a:r>
            <a:r>
              <a:rPr lang="en-US" sz="17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+ </a:t>
            </a:r>
            <a:r>
              <a:rPr lang="en-US" sz="170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kinematic/diffusive wave)</a:t>
            </a:r>
            <a:endParaRPr lang="en-US" sz="1700" dirty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2643" indent="-92643">
              <a:spcBef>
                <a:spcPts val="773"/>
              </a:spcBef>
              <a:buClr>
                <a:srgbClr val="000000"/>
              </a:buClr>
              <a:buSzPct val="100000"/>
              <a:buFont typeface="Times" charset="0"/>
              <a:buChar char="•"/>
            </a:pP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Land surface water and energy fluxes: </a:t>
            </a:r>
            <a:r>
              <a:rPr lang="en-US" sz="17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Common Land Model (CLM), canopy and vegetation processes, and coupled water-energy balance</a:t>
            </a:r>
          </a:p>
          <a:p>
            <a:pPr marL="92643" indent="-92643">
              <a:spcBef>
                <a:spcPts val="431"/>
              </a:spcBef>
              <a:buClr>
                <a:srgbClr val="000000"/>
              </a:buClr>
              <a:buSzPct val="100000"/>
              <a:buFont typeface="Times" charset="0"/>
              <a:buChar char="•"/>
            </a:pPr>
            <a:r>
              <a:rPr lang="en-US" sz="17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Fully-coupled, mass conservative, parallel implementation</a:t>
            </a:r>
            <a:endParaRPr lang="en-US" sz="1700" dirty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2643" indent="-92643">
              <a:spcBef>
                <a:spcPts val="281"/>
              </a:spcBef>
            </a:pPr>
            <a:r>
              <a:rPr lang="en-US" sz="11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	</a:t>
            </a:r>
            <a:endParaRPr lang="en-US" sz="1700" dirty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2643" indent="-92643"/>
            <a:r>
              <a:rPr lang="en-US" sz="11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	</a:t>
            </a:r>
            <a:r>
              <a:rPr lang="en-US" sz="1100" dirty="0" err="1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Kollet</a:t>
            </a:r>
            <a:r>
              <a:rPr lang="en-US" sz="11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and Maxwell (2008), </a:t>
            </a:r>
            <a:r>
              <a:rPr lang="en-US" sz="1100" dirty="0" err="1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Kollet</a:t>
            </a:r>
            <a:r>
              <a:rPr lang="en-US" sz="11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and Maxwell (2006), Maxwell and Miller (2005), Dai et al. (2003), Jones and Woodward (2001); Ashby and </a:t>
            </a:r>
            <a:r>
              <a:rPr lang="en-US" sz="1100" dirty="0" err="1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Falgout</a:t>
            </a:r>
            <a:r>
              <a:rPr lang="en-US" sz="1100" dirty="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(1996)</a:t>
            </a:r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4" y="1178719"/>
            <a:ext cx="4232672" cy="564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31645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3651250" y="1219200"/>
            <a:ext cx="5721350" cy="4918075"/>
            <a:chOff x="3651250" y="1219200"/>
            <a:chExt cx="5721350" cy="4918075"/>
          </a:xfrm>
        </p:grpSpPr>
        <p:grpSp>
          <p:nvGrpSpPr>
            <p:cNvPr id="15364" name="Group 106"/>
            <p:cNvGrpSpPr>
              <a:grpSpLocks/>
            </p:cNvGrpSpPr>
            <p:nvPr/>
          </p:nvGrpSpPr>
          <p:grpSpPr bwMode="auto">
            <a:xfrm>
              <a:off x="3651250" y="1249363"/>
              <a:ext cx="5721350" cy="4887912"/>
              <a:chOff x="3346613" y="761684"/>
              <a:chExt cx="5721187" cy="488803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352963" y="761684"/>
                <a:ext cx="2378007" cy="3381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Calibri" pitchFamily="34" charset="0"/>
                    <a:cs typeface="+mn-cs"/>
                  </a:rPr>
                  <a:t>Planetary Boundary Layer</a:t>
                </a:r>
              </a:p>
            </p:txBody>
          </p:sp>
          <p:grpSp>
            <p:nvGrpSpPr>
              <p:cNvPr id="15367" name="Group 90"/>
              <p:cNvGrpSpPr>
                <a:grpSpLocks/>
              </p:cNvGrpSpPr>
              <p:nvPr/>
            </p:nvGrpSpPr>
            <p:grpSpPr bwMode="auto">
              <a:xfrm>
                <a:off x="4663440" y="838200"/>
                <a:ext cx="3910661" cy="2895600"/>
                <a:chOff x="4328160" y="563880"/>
                <a:chExt cx="3910661" cy="2895600"/>
              </a:xfrm>
            </p:grpSpPr>
            <p:grpSp>
              <p:nvGrpSpPr>
                <p:cNvPr id="15397" name="Group 664"/>
                <p:cNvGrpSpPr>
                  <a:grpSpLocks/>
                </p:cNvGrpSpPr>
                <p:nvPr/>
              </p:nvGrpSpPr>
              <p:grpSpPr bwMode="auto">
                <a:xfrm>
                  <a:off x="5105400" y="838200"/>
                  <a:ext cx="1524000" cy="685800"/>
                  <a:chOff x="3429000" y="2486764"/>
                  <a:chExt cx="1524000" cy="685800"/>
                </a:xfrm>
              </p:grpSpPr>
              <p:sp>
                <p:nvSpPr>
                  <p:cNvPr id="663" name="Cloud 662"/>
                  <p:cNvSpPr/>
                  <p:nvPr/>
                </p:nvSpPr>
                <p:spPr>
                  <a:xfrm>
                    <a:off x="3812950" y="2486774"/>
                    <a:ext cx="987396" cy="457211"/>
                  </a:xfrm>
                  <a:prstGeom prst="clou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664" name="Cloud 663"/>
                  <p:cNvSpPr/>
                  <p:nvPr/>
                </p:nvSpPr>
                <p:spPr>
                  <a:xfrm>
                    <a:off x="3431961" y="2691567"/>
                    <a:ext cx="1520781" cy="481024"/>
                  </a:xfrm>
                  <a:prstGeom prst="clou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5398" name="Group 654"/>
                <p:cNvGrpSpPr>
                  <a:grpSpLocks/>
                </p:cNvGrpSpPr>
                <p:nvPr/>
              </p:nvGrpSpPr>
              <p:grpSpPr bwMode="auto">
                <a:xfrm>
                  <a:off x="4328160" y="563880"/>
                  <a:ext cx="3910661" cy="2895600"/>
                  <a:chOff x="4779233" y="1752600"/>
                  <a:chExt cx="3910661" cy="2895600"/>
                </a:xfrm>
              </p:grpSpPr>
              <p:grpSp>
                <p:nvGrpSpPr>
                  <p:cNvPr id="15399" name="Group 251"/>
                  <p:cNvGrpSpPr>
                    <a:grpSpLocks/>
                  </p:cNvGrpSpPr>
                  <p:nvPr/>
                </p:nvGrpSpPr>
                <p:grpSpPr bwMode="auto">
                  <a:xfrm>
                    <a:off x="6248400" y="1752600"/>
                    <a:ext cx="1828800" cy="1444120"/>
                    <a:chOff x="6172200" y="2706341"/>
                    <a:chExt cx="1828800" cy="1444120"/>
                  </a:xfrm>
                </p:grpSpPr>
                <p:sp>
                  <p:nvSpPr>
                    <p:cNvPr id="43" name="Lightning Bolt 42"/>
                    <p:cNvSpPr/>
                    <p:nvPr/>
                  </p:nvSpPr>
                  <p:spPr>
                    <a:xfrm>
                      <a:off x="7391354" y="3531548"/>
                      <a:ext cx="228594" cy="344496"/>
                    </a:xfrm>
                    <a:prstGeom prst="lightningBolt">
                      <a:avLst/>
                    </a:prstGeom>
                    <a:solidFill>
                      <a:schemeClr val="accent4">
                        <a:lumMod val="20000"/>
                        <a:lumOff val="80000"/>
                      </a:schemeClr>
                    </a:solidFill>
                    <a:ln>
                      <a:solidFill>
                        <a:schemeClr val="bg1"/>
                      </a:solidFill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8" name="Group 281"/>
                    <p:cNvGrpSpPr/>
                    <p:nvPr/>
                  </p:nvGrpSpPr>
                  <p:grpSpPr>
                    <a:xfrm>
                      <a:off x="6172200" y="2706341"/>
                      <a:ext cx="1828800" cy="962764"/>
                      <a:chOff x="6629400" y="2667000"/>
                      <a:chExt cx="1828800" cy="1066800"/>
                    </a:xfrm>
                    <a:solidFill>
                      <a:schemeClr val="bg1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</p:grpSpPr>
                  <p:sp>
                    <p:nvSpPr>
                      <p:cNvPr id="68" name="Cloud 67"/>
                      <p:cNvSpPr/>
                      <p:nvPr/>
                    </p:nvSpPr>
                    <p:spPr>
                      <a:xfrm>
                        <a:off x="6781800" y="2667000"/>
                        <a:ext cx="1447800" cy="1066800"/>
                      </a:xfrm>
                      <a:prstGeom prst="cloud">
                        <a:avLst/>
                      </a:pr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9" name="Cloud 68"/>
                      <p:cNvSpPr/>
                      <p:nvPr/>
                    </p:nvSpPr>
                    <p:spPr>
                      <a:xfrm>
                        <a:off x="6629400" y="3200400"/>
                        <a:ext cx="1828800" cy="533400"/>
                      </a:xfrm>
                      <a:prstGeom prst="cloud">
                        <a:avLst/>
                      </a:pr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9" name="Group 317"/>
                    <p:cNvGrpSpPr/>
                    <p:nvPr/>
                  </p:nvGrpSpPr>
                  <p:grpSpPr>
                    <a:xfrm>
                      <a:off x="6629400" y="3669080"/>
                      <a:ext cx="990600" cy="481381"/>
                      <a:chOff x="7086600" y="3860779"/>
                      <a:chExt cx="990600" cy="406399"/>
                    </a:xfrm>
                    <a:solidFill>
                      <a:schemeClr val="tx2">
                        <a:lumMod val="60000"/>
                        <a:lumOff val="40000"/>
                      </a:schemeClr>
                    </a:solidFill>
                  </p:grpSpPr>
                  <p:grpSp>
                    <p:nvGrpSpPr>
                      <p:cNvPr id="10" name="Group 292"/>
                      <p:cNvGrpSpPr/>
                      <p:nvPr/>
                    </p:nvGrpSpPr>
                    <p:grpSpPr>
                      <a:xfrm>
                        <a:off x="7239000" y="4116231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6" name="Freeform 65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7" name="Freeform 66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47" name="Freeform 46"/>
                      <p:cNvSpPr/>
                      <p:nvPr/>
                    </p:nvSpPr>
                    <p:spPr>
                      <a:xfrm rot="16200000">
                        <a:off x="7701643" y="3913414"/>
                        <a:ext cx="34834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11" name="Group 293"/>
                      <p:cNvGrpSpPr/>
                      <p:nvPr/>
                    </p:nvGrpSpPr>
                    <p:grpSpPr>
                      <a:xfrm>
                        <a:off x="7391400" y="3918836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4" name="Freeform 63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5" name="Freeform 64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2" name="Group 296"/>
                      <p:cNvGrpSpPr/>
                      <p:nvPr/>
                    </p:nvGrpSpPr>
                    <p:grpSpPr>
                      <a:xfrm>
                        <a:off x="7086600" y="3860779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2" name="Freeform 61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3" name="Freeform 62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3" name="Group 299"/>
                      <p:cNvGrpSpPr/>
                      <p:nvPr/>
                    </p:nvGrpSpPr>
                    <p:grpSpPr>
                      <a:xfrm>
                        <a:off x="7574280" y="3918836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0" name="Freeform 59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" name="Freeform 60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4" name="Group 302"/>
                      <p:cNvGrpSpPr/>
                      <p:nvPr/>
                    </p:nvGrpSpPr>
                    <p:grpSpPr>
                      <a:xfrm>
                        <a:off x="7391400" y="4058173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8" name="Freeform 57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9" name="Freeform 58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5" name="Group 305"/>
                      <p:cNvGrpSpPr/>
                      <p:nvPr/>
                    </p:nvGrpSpPr>
                    <p:grpSpPr>
                      <a:xfrm>
                        <a:off x="7879080" y="4034951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6" name="Freeform 55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7" name="Freeform 56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6" name="Group 308"/>
                      <p:cNvGrpSpPr/>
                      <p:nvPr/>
                    </p:nvGrpSpPr>
                    <p:grpSpPr>
                      <a:xfrm>
                        <a:off x="7650480" y="4093008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4" name="Freeform 53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5" name="Freeform 54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</p:grpSp>
              <p:sp>
                <p:nvSpPr>
                  <p:cNvPr id="650" name="Circular Arrow 649"/>
                  <p:cNvSpPr/>
                  <p:nvPr/>
                </p:nvSpPr>
                <p:spPr>
                  <a:xfrm>
                    <a:off x="7174992" y="2514600"/>
                    <a:ext cx="978408" cy="21336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6658182"/>
                      <a:gd name="adj5" fmla="val 12500"/>
                    </a:avLst>
                  </a:prstGeom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1" name="TextBox 650"/>
                  <p:cNvSpPr txBox="1"/>
                  <p:nvPr/>
                </p:nvSpPr>
                <p:spPr>
                  <a:xfrm>
                    <a:off x="7583438" y="2361901"/>
                    <a:ext cx="1106456" cy="338145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  <a:cs typeface="+mn-cs"/>
                      </a:rPr>
                      <a:t>Precipitation</a:t>
                    </a:r>
                  </a:p>
                </p:txBody>
              </p:sp>
              <p:sp>
                <p:nvSpPr>
                  <p:cNvPr id="652" name="Circular Arrow 651"/>
                  <p:cNvSpPr/>
                  <p:nvPr/>
                </p:nvSpPr>
                <p:spPr>
                  <a:xfrm rot="1490126" flipH="1" flipV="1">
                    <a:off x="6314964" y="1783213"/>
                    <a:ext cx="978408" cy="21336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6658182"/>
                      <a:gd name="adj5" fmla="val 12500"/>
                    </a:avLst>
                  </a:prstGeom>
                  <a:solidFill>
                    <a:srgbClr val="C00000"/>
                  </a:solidFill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03" name="TextBox 6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79233" y="2996247"/>
                    <a:ext cx="1582484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>
                        <a:solidFill>
                          <a:srgbClr val="C00000"/>
                        </a:solidFill>
                        <a:latin typeface="Arial Narrow" pitchFamily="34" charset="0"/>
                      </a:rPr>
                      <a:t>Evapotranspiration</a:t>
                    </a:r>
                  </a:p>
                </p:txBody>
              </p:sp>
            </p:grpSp>
          </p:grpSp>
          <p:grpSp>
            <p:nvGrpSpPr>
              <p:cNvPr id="15368" name="Group 735"/>
              <p:cNvGrpSpPr>
                <a:grpSpLocks/>
              </p:cNvGrpSpPr>
              <p:nvPr/>
            </p:nvGrpSpPr>
            <p:grpSpPr bwMode="auto">
              <a:xfrm>
                <a:off x="3346613" y="2286000"/>
                <a:ext cx="5721187" cy="3363718"/>
                <a:chOff x="3209453" y="3937971"/>
                <a:chExt cx="5721187" cy="3363718"/>
              </a:xfrm>
            </p:grpSpPr>
            <p:grpSp>
              <p:nvGrpSpPr>
                <p:cNvPr id="15381" name="Group 734"/>
                <p:cNvGrpSpPr>
                  <a:grpSpLocks/>
                </p:cNvGrpSpPr>
                <p:nvPr/>
              </p:nvGrpSpPr>
              <p:grpSpPr bwMode="auto">
                <a:xfrm>
                  <a:off x="3209453" y="3937971"/>
                  <a:ext cx="5721187" cy="2779358"/>
                  <a:chOff x="529845" y="3937971"/>
                  <a:chExt cx="5721187" cy="2779358"/>
                </a:xfrm>
              </p:grpSpPr>
              <p:grpSp>
                <p:nvGrpSpPr>
                  <p:cNvPr id="15383" name="Group 733"/>
                  <p:cNvGrpSpPr>
                    <a:grpSpLocks/>
                  </p:cNvGrpSpPr>
                  <p:nvPr/>
                </p:nvGrpSpPr>
                <p:grpSpPr bwMode="auto">
                  <a:xfrm>
                    <a:off x="529845" y="4090371"/>
                    <a:ext cx="5172547" cy="2626958"/>
                    <a:chOff x="529845" y="4090371"/>
                    <a:chExt cx="5172547" cy="2626958"/>
                  </a:xfrm>
                </p:grpSpPr>
                <p:sp>
                  <p:nvSpPr>
                    <p:cNvPr id="723" name="Freeform 722"/>
                    <p:cNvSpPr/>
                    <p:nvPr/>
                  </p:nvSpPr>
                  <p:spPr>
                    <a:xfrm rot="10800000">
                      <a:off x="533020" y="4915617"/>
                      <a:ext cx="4708391" cy="156213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00"/>
                        <a:gd name="connsiteY0" fmla="*/ 0 h 113134"/>
                        <a:gd name="connsiteX1" fmla="*/ 21600 w 21600"/>
                        <a:gd name="connsiteY1" fmla="*/ 0 h 113134"/>
                        <a:gd name="connsiteX2" fmla="*/ 21600 w 21600"/>
                        <a:gd name="connsiteY2" fmla="*/ 17322 h 113134"/>
                        <a:gd name="connsiteX3" fmla="*/ 0 w 21600"/>
                        <a:gd name="connsiteY3" fmla="*/ 89136 h 113134"/>
                        <a:gd name="connsiteX4" fmla="*/ 0 w 21600"/>
                        <a:gd name="connsiteY4" fmla="*/ 0 h 113134"/>
                        <a:gd name="connsiteX0" fmla="*/ 0 w 21600"/>
                        <a:gd name="connsiteY0" fmla="*/ 0 h 119950"/>
                        <a:gd name="connsiteX1" fmla="*/ 21600 w 21600"/>
                        <a:gd name="connsiteY1" fmla="*/ 0 h 119950"/>
                        <a:gd name="connsiteX2" fmla="*/ 21600 w 21600"/>
                        <a:gd name="connsiteY2" fmla="*/ 17322 h 119950"/>
                        <a:gd name="connsiteX3" fmla="*/ 0 w 21600"/>
                        <a:gd name="connsiteY3" fmla="*/ 89136 h 119950"/>
                        <a:gd name="connsiteX4" fmla="*/ 0 w 21600"/>
                        <a:gd name="connsiteY4" fmla="*/ 0 h 119950"/>
                        <a:gd name="connsiteX0" fmla="*/ 0 w 21600"/>
                        <a:gd name="connsiteY0" fmla="*/ 0 h 90588"/>
                        <a:gd name="connsiteX1" fmla="*/ 21600 w 21600"/>
                        <a:gd name="connsiteY1" fmla="*/ 0 h 90588"/>
                        <a:gd name="connsiteX2" fmla="*/ 21600 w 21600"/>
                        <a:gd name="connsiteY2" fmla="*/ 17322 h 90588"/>
                        <a:gd name="connsiteX3" fmla="*/ 0 w 21600"/>
                        <a:gd name="connsiteY3" fmla="*/ 89136 h 90588"/>
                        <a:gd name="connsiteX4" fmla="*/ 0 w 21600"/>
                        <a:gd name="connsiteY4" fmla="*/ 0 h 90588"/>
                        <a:gd name="connsiteX0" fmla="*/ 0 w 21600"/>
                        <a:gd name="connsiteY0" fmla="*/ 0 h 72236"/>
                        <a:gd name="connsiteX1" fmla="*/ 21600 w 21600"/>
                        <a:gd name="connsiteY1" fmla="*/ 0 h 72236"/>
                        <a:gd name="connsiteX2" fmla="*/ 21600 w 21600"/>
                        <a:gd name="connsiteY2" fmla="*/ 17322 h 72236"/>
                        <a:gd name="connsiteX3" fmla="*/ 0 w 21600"/>
                        <a:gd name="connsiteY3" fmla="*/ 70784 h 72236"/>
                        <a:gd name="connsiteX4" fmla="*/ 0 w 21600"/>
                        <a:gd name="connsiteY4" fmla="*/ 0 h 72236"/>
                        <a:gd name="connsiteX0" fmla="*/ 0 w 21600"/>
                        <a:gd name="connsiteY0" fmla="*/ 0 h 70784"/>
                        <a:gd name="connsiteX1" fmla="*/ 21600 w 21600"/>
                        <a:gd name="connsiteY1" fmla="*/ 0 h 70784"/>
                        <a:gd name="connsiteX2" fmla="*/ 21600 w 21600"/>
                        <a:gd name="connsiteY2" fmla="*/ 17322 h 70784"/>
                        <a:gd name="connsiteX3" fmla="*/ 0 w 21600"/>
                        <a:gd name="connsiteY3" fmla="*/ 70784 h 70784"/>
                        <a:gd name="connsiteX4" fmla="*/ 0 w 21600"/>
                        <a:gd name="connsiteY4" fmla="*/ 0 h 70784"/>
                        <a:gd name="connsiteX0" fmla="*/ 0 w 21600"/>
                        <a:gd name="connsiteY0" fmla="*/ 0 h 125193"/>
                        <a:gd name="connsiteX1" fmla="*/ 21600 w 21600"/>
                        <a:gd name="connsiteY1" fmla="*/ 0 h 125193"/>
                        <a:gd name="connsiteX2" fmla="*/ 21600 w 21600"/>
                        <a:gd name="connsiteY2" fmla="*/ 17322 h 125193"/>
                        <a:gd name="connsiteX3" fmla="*/ 0 w 21600"/>
                        <a:gd name="connsiteY3" fmla="*/ 70784 h 125193"/>
                        <a:gd name="connsiteX4" fmla="*/ 0 w 21600"/>
                        <a:gd name="connsiteY4" fmla="*/ 0 h 125193"/>
                        <a:gd name="connsiteX0" fmla="*/ 12042 w 33642"/>
                        <a:gd name="connsiteY0" fmla="*/ 29887 h 155080"/>
                        <a:gd name="connsiteX1" fmla="*/ 33642 w 33642"/>
                        <a:gd name="connsiteY1" fmla="*/ 29887 h 155080"/>
                        <a:gd name="connsiteX2" fmla="*/ 33642 w 33642"/>
                        <a:gd name="connsiteY2" fmla="*/ 47209 h 155080"/>
                        <a:gd name="connsiteX3" fmla="*/ 12042 w 33642"/>
                        <a:gd name="connsiteY3" fmla="*/ 100671 h 155080"/>
                        <a:gd name="connsiteX4" fmla="*/ 12042 w 33642"/>
                        <a:gd name="connsiteY4" fmla="*/ 29887 h 155080"/>
                        <a:gd name="connsiteX0" fmla="*/ 11723 w 33323"/>
                        <a:gd name="connsiteY0" fmla="*/ 42995 h 155080"/>
                        <a:gd name="connsiteX1" fmla="*/ 33323 w 33323"/>
                        <a:gd name="connsiteY1" fmla="*/ 42995 h 155080"/>
                        <a:gd name="connsiteX2" fmla="*/ 33323 w 33323"/>
                        <a:gd name="connsiteY2" fmla="*/ 60317 h 155080"/>
                        <a:gd name="connsiteX3" fmla="*/ 12042 w 33323"/>
                        <a:gd name="connsiteY3" fmla="*/ 100671 h 155080"/>
                        <a:gd name="connsiteX4" fmla="*/ 11723 w 33323"/>
                        <a:gd name="connsiteY4" fmla="*/ 42995 h 155080"/>
                        <a:gd name="connsiteX0" fmla="*/ 7327 w 28927"/>
                        <a:gd name="connsiteY0" fmla="*/ 7865 h 119950"/>
                        <a:gd name="connsiteX1" fmla="*/ 28927 w 28927"/>
                        <a:gd name="connsiteY1" fmla="*/ 7865 h 119950"/>
                        <a:gd name="connsiteX2" fmla="*/ 28927 w 28927"/>
                        <a:gd name="connsiteY2" fmla="*/ 25187 h 119950"/>
                        <a:gd name="connsiteX3" fmla="*/ 7646 w 28927"/>
                        <a:gd name="connsiteY3" fmla="*/ 65541 h 119950"/>
                        <a:gd name="connsiteX4" fmla="*/ 7327 w 28927"/>
                        <a:gd name="connsiteY4" fmla="*/ 7865 h 119950"/>
                        <a:gd name="connsiteX0" fmla="*/ 127 w 21727"/>
                        <a:gd name="connsiteY0" fmla="*/ 0 h 112085"/>
                        <a:gd name="connsiteX1" fmla="*/ 21727 w 21727"/>
                        <a:gd name="connsiteY1" fmla="*/ 0 h 112085"/>
                        <a:gd name="connsiteX2" fmla="*/ 21727 w 21727"/>
                        <a:gd name="connsiteY2" fmla="*/ 17322 h 112085"/>
                        <a:gd name="connsiteX3" fmla="*/ 446 w 21727"/>
                        <a:gd name="connsiteY3" fmla="*/ 57676 h 112085"/>
                        <a:gd name="connsiteX4" fmla="*/ 127 w 21727"/>
                        <a:gd name="connsiteY4" fmla="*/ 0 h 112085"/>
                        <a:gd name="connsiteX0" fmla="*/ 446 w 22046"/>
                        <a:gd name="connsiteY0" fmla="*/ 0 h 109463"/>
                        <a:gd name="connsiteX1" fmla="*/ 22046 w 22046"/>
                        <a:gd name="connsiteY1" fmla="*/ 0 h 109463"/>
                        <a:gd name="connsiteX2" fmla="*/ 22046 w 22046"/>
                        <a:gd name="connsiteY2" fmla="*/ 17322 h 109463"/>
                        <a:gd name="connsiteX3" fmla="*/ 446 w 22046"/>
                        <a:gd name="connsiteY3" fmla="*/ 55054 h 109463"/>
                        <a:gd name="connsiteX4" fmla="*/ 446 w 22046"/>
                        <a:gd name="connsiteY4" fmla="*/ 0 h 109463"/>
                        <a:gd name="connsiteX0" fmla="*/ 0 w 21600"/>
                        <a:gd name="connsiteY0" fmla="*/ 0 h 109463"/>
                        <a:gd name="connsiteX1" fmla="*/ 21600 w 21600"/>
                        <a:gd name="connsiteY1" fmla="*/ 0 h 109463"/>
                        <a:gd name="connsiteX2" fmla="*/ 21600 w 21600"/>
                        <a:gd name="connsiteY2" fmla="*/ 17322 h 109463"/>
                        <a:gd name="connsiteX3" fmla="*/ 0 w 21600"/>
                        <a:gd name="connsiteY3" fmla="*/ 55054 h 109463"/>
                        <a:gd name="connsiteX4" fmla="*/ 0 w 21600"/>
                        <a:gd name="connsiteY4" fmla="*/ 0 h 109463"/>
                        <a:gd name="connsiteX0" fmla="*/ 0 w 21600"/>
                        <a:gd name="connsiteY0" fmla="*/ 0 h 109463"/>
                        <a:gd name="connsiteX1" fmla="*/ 21600 w 21600"/>
                        <a:gd name="connsiteY1" fmla="*/ 0 h 109463"/>
                        <a:gd name="connsiteX2" fmla="*/ 21600 w 21600"/>
                        <a:gd name="connsiteY2" fmla="*/ 17322 h 109463"/>
                        <a:gd name="connsiteX3" fmla="*/ 0 w 21600"/>
                        <a:gd name="connsiteY3" fmla="*/ 55054 h 109463"/>
                        <a:gd name="connsiteX4" fmla="*/ 0 w 21600"/>
                        <a:gd name="connsiteY4" fmla="*/ 0 h 109463"/>
                        <a:gd name="connsiteX0" fmla="*/ 0 w 21600"/>
                        <a:gd name="connsiteY0" fmla="*/ 0 h 88490"/>
                        <a:gd name="connsiteX1" fmla="*/ 21600 w 21600"/>
                        <a:gd name="connsiteY1" fmla="*/ 0 h 88490"/>
                        <a:gd name="connsiteX2" fmla="*/ 21600 w 21600"/>
                        <a:gd name="connsiteY2" fmla="*/ 17322 h 88490"/>
                        <a:gd name="connsiteX3" fmla="*/ 2549 w 21600"/>
                        <a:gd name="connsiteY3" fmla="*/ 34081 h 88490"/>
                        <a:gd name="connsiteX4" fmla="*/ 0 w 21600"/>
                        <a:gd name="connsiteY4" fmla="*/ 0 h 88490"/>
                        <a:gd name="connsiteX0" fmla="*/ 0 w 21600"/>
                        <a:gd name="connsiteY0" fmla="*/ 0 h 88490"/>
                        <a:gd name="connsiteX1" fmla="*/ 21600 w 21600"/>
                        <a:gd name="connsiteY1" fmla="*/ 0 h 88490"/>
                        <a:gd name="connsiteX2" fmla="*/ 21600 w 21600"/>
                        <a:gd name="connsiteY2" fmla="*/ 17322 h 88490"/>
                        <a:gd name="connsiteX3" fmla="*/ 2549 w 21600"/>
                        <a:gd name="connsiteY3" fmla="*/ 34081 h 88490"/>
                        <a:gd name="connsiteX4" fmla="*/ 0 w 21600"/>
                        <a:gd name="connsiteY4" fmla="*/ 0 h 88490"/>
                        <a:gd name="connsiteX0" fmla="*/ 0 w 21600"/>
                        <a:gd name="connsiteY0" fmla="*/ 0 h 116279"/>
                        <a:gd name="connsiteX1" fmla="*/ 21600 w 21600"/>
                        <a:gd name="connsiteY1" fmla="*/ 0 h 116279"/>
                        <a:gd name="connsiteX2" fmla="*/ 21600 w 21600"/>
                        <a:gd name="connsiteY2" fmla="*/ 17322 h 116279"/>
                        <a:gd name="connsiteX3" fmla="*/ 2549 w 21600"/>
                        <a:gd name="connsiteY3" fmla="*/ 34081 h 116279"/>
                        <a:gd name="connsiteX4" fmla="*/ 0 w 21600"/>
                        <a:gd name="connsiteY4" fmla="*/ 0 h 116279"/>
                        <a:gd name="connsiteX0" fmla="*/ 0 w 21600"/>
                        <a:gd name="connsiteY0" fmla="*/ 0 h 134631"/>
                        <a:gd name="connsiteX1" fmla="*/ 21600 w 21600"/>
                        <a:gd name="connsiteY1" fmla="*/ 0 h 134631"/>
                        <a:gd name="connsiteX2" fmla="*/ 21600 w 21600"/>
                        <a:gd name="connsiteY2" fmla="*/ 17322 h 134631"/>
                        <a:gd name="connsiteX3" fmla="*/ 5097 w 21600"/>
                        <a:gd name="connsiteY3" fmla="*/ 52433 h 134631"/>
                        <a:gd name="connsiteX4" fmla="*/ 0 w 21600"/>
                        <a:gd name="connsiteY4" fmla="*/ 0 h 134631"/>
                        <a:gd name="connsiteX0" fmla="*/ 0 w 21600"/>
                        <a:gd name="connsiteY0" fmla="*/ 0 h 135089"/>
                        <a:gd name="connsiteX1" fmla="*/ 21600 w 21600"/>
                        <a:gd name="connsiteY1" fmla="*/ 0 h 135089"/>
                        <a:gd name="connsiteX2" fmla="*/ 21600 w 21600"/>
                        <a:gd name="connsiteY2" fmla="*/ 17322 h 135089"/>
                        <a:gd name="connsiteX3" fmla="*/ 2549 w 21600"/>
                        <a:gd name="connsiteY3" fmla="*/ 52891 h 135089"/>
                        <a:gd name="connsiteX4" fmla="*/ 0 w 21600"/>
                        <a:gd name="connsiteY4" fmla="*/ 0 h 135089"/>
                        <a:gd name="connsiteX0" fmla="*/ 0 w 21600"/>
                        <a:gd name="connsiteY0" fmla="*/ 0 h 109124"/>
                        <a:gd name="connsiteX1" fmla="*/ 21600 w 21600"/>
                        <a:gd name="connsiteY1" fmla="*/ 0 h 109124"/>
                        <a:gd name="connsiteX2" fmla="*/ 21600 w 21600"/>
                        <a:gd name="connsiteY2" fmla="*/ 17322 h 109124"/>
                        <a:gd name="connsiteX3" fmla="*/ 2549 w 21600"/>
                        <a:gd name="connsiteY3" fmla="*/ 52891 h 109124"/>
                        <a:gd name="connsiteX4" fmla="*/ 0 w 21600"/>
                        <a:gd name="connsiteY4" fmla="*/ 0 h 109124"/>
                        <a:gd name="connsiteX0" fmla="*/ 0 w 21600"/>
                        <a:gd name="connsiteY0" fmla="*/ 0 h 90853"/>
                        <a:gd name="connsiteX1" fmla="*/ 21600 w 21600"/>
                        <a:gd name="connsiteY1" fmla="*/ 0 h 90853"/>
                        <a:gd name="connsiteX2" fmla="*/ 21600 w 21600"/>
                        <a:gd name="connsiteY2" fmla="*/ 17322 h 90853"/>
                        <a:gd name="connsiteX3" fmla="*/ 2549 w 21600"/>
                        <a:gd name="connsiteY3" fmla="*/ 52891 h 90853"/>
                        <a:gd name="connsiteX4" fmla="*/ 0 w 21600"/>
                        <a:gd name="connsiteY4" fmla="*/ 0 h 90853"/>
                        <a:gd name="connsiteX0" fmla="*/ 0 w 21600"/>
                        <a:gd name="connsiteY0" fmla="*/ 0 h 90853"/>
                        <a:gd name="connsiteX1" fmla="*/ 21600 w 21600"/>
                        <a:gd name="connsiteY1" fmla="*/ 0 h 90853"/>
                        <a:gd name="connsiteX2" fmla="*/ 21600 w 21600"/>
                        <a:gd name="connsiteY2" fmla="*/ 17322 h 90853"/>
                        <a:gd name="connsiteX3" fmla="*/ 2549 w 21600"/>
                        <a:gd name="connsiteY3" fmla="*/ 52891 h 90853"/>
                        <a:gd name="connsiteX4" fmla="*/ 0 w 21600"/>
                        <a:gd name="connsiteY4" fmla="*/ 0 h 90853"/>
                        <a:gd name="connsiteX0" fmla="*/ 127 w 21727"/>
                        <a:gd name="connsiteY0" fmla="*/ 0 h 95661"/>
                        <a:gd name="connsiteX1" fmla="*/ 21727 w 21727"/>
                        <a:gd name="connsiteY1" fmla="*/ 0 h 95661"/>
                        <a:gd name="connsiteX2" fmla="*/ 21727 w 21727"/>
                        <a:gd name="connsiteY2" fmla="*/ 17322 h 95661"/>
                        <a:gd name="connsiteX3" fmla="*/ 764 w 21727"/>
                        <a:gd name="connsiteY3" fmla="*/ 57699 h 95661"/>
                        <a:gd name="connsiteX4" fmla="*/ 127 w 21727"/>
                        <a:gd name="connsiteY4" fmla="*/ 0 h 95661"/>
                        <a:gd name="connsiteX0" fmla="*/ 764 w 22364"/>
                        <a:gd name="connsiteY0" fmla="*/ 0 h 95661"/>
                        <a:gd name="connsiteX1" fmla="*/ 22364 w 22364"/>
                        <a:gd name="connsiteY1" fmla="*/ 0 h 95661"/>
                        <a:gd name="connsiteX2" fmla="*/ 22364 w 22364"/>
                        <a:gd name="connsiteY2" fmla="*/ 17322 h 95661"/>
                        <a:gd name="connsiteX3" fmla="*/ 764 w 22364"/>
                        <a:gd name="connsiteY3" fmla="*/ 57699 h 95661"/>
                        <a:gd name="connsiteX4" fmla="*/ 764 w 22364"/>
                        <a:gd name="connsiteY4" fmla="*/ 0 h 95661"/>
                        <a:gd name="connsiteX0" fmla="*/ 0 w 21600"/>
                        <a:gd name="connsiteY0" fmla="*/ 0 h 95661"/>
                        <a:gd name="connsiteX1" fmla="*/ 21600 w 21600"/>
                        <a:gd name="connsiteY1" fmla="*/ 0 h 95661"/>
                        <a:gd name="connsiteX2" fmla="*/ 21600 w 21600"/>
                        <a:gd name="connsiteY2" fmla="*/ 17322 h 95661"/>
                        <a:gd name="connsiteX3" fmla="*/ 1274 w 21600"/>
                        <a:gd name="connsiteY3" fmla="*/ 57699 h 95661"/>
                        <a:gd name="connsiteX4" fmla="*/ 0 w 21600"/>
                        <a:gd name="connsiteY4" fmla="*/ 0 h 95661"/>
                        <a:gd name="connsiteX0" fmla="*/ 1402 w 21090"/>
                        <a:gd name="connsiteY0" fmla="*/ 4808 h 95661"/>
                        <a:gd name="connsiteX1" fmla="*/ 21090 w 21090"/>
                        <a:gd name="connsiteY1" fmla="*/ 0 h 95661"/>
                        <a:gd name="connsiteX2" fmla="*/ 21090 w 21090"/>
                        <a:gd name="connsiteY2" fmla="*/ 17322 h 95661"/>
                        <a:gd name="connsiteX3" fmla="*/ 764 w 21090"/>
                        <a:gd name="connsiteY3" fmla="*/ 57699 h 95661"/>
                        <a:gd name="connsiteX4" fmla="*/ 1402 w 21090"/>
                        <a:gd name="connsiteY4" fmla="*/ 4808 h 95661"/>
                        <a:gd name="connsiteX0" fmla="*/ 191 w 19879"/>
                        <a:gd name="connsiteY0" fmla="*/ 4808 h 134127"/>
                        <a:gd name="connsiteX1" fmla="*/ 19879 w 19879"/>
                        <a:gd name="connsiteY1" fmla="*/ 0 h 134127"/>
                        <a:gd name="connsiteX2" fmla="*/ 19879 w 19879"/>
                        <a:gd name="connsiteY2" fmla="*/ 17322 h 134127"/>
                        <a:gd name="connsiteX3" fmla="*/ 764 w 19879"/>
                        <a:gd name="connsiteY3" fmla="*/ 96165 h 134127"/>
                        <a:gd name="connsiteX4" fmla="*/ 191 w 19879"/>
                        <a:gd name="connsiteY4" fmla="*/ 4808 h 134127"/>
                        <a:gd name="connsiteX0" fmla="*/ 191 w 19879"/>
                        <a:gd name="connsiteY0" fmla="*/ 28849 h 158168"/>
                        <a:gd name="connsiteX1" fmla="*/ 19879 w 19879"/>
                        <a:gd name="connsiteY1" fmla="*/ 0 h 158168"/>
                        <a:gd name="connsiteX2" fmla="*/ 19879 w 19879"/>
                        <a:gd name="connsiteY2" fmla="*/ 41363 h 158168"/>
                        <a:gd name="connsiteX3" fmla="*/ 764 w 19879"/>
                        <a:gd name="connsiteY3" fmla="*/ 120206 h 158168"/>
                        <a:gd name="connsiteX4" fmla="*/ 191 w 19879"/>
                        <a:gd name="connsiteY4" fmla="*/ 28849 h 158168"/>
                        <a:gd name="connsiteX0" fmla="*/ 0 w 19688"/>
                        <a:gd name="connsiteY0" fmla="*/ 28849 h 124510"/>
                        <a:gd name="connsiteX1" fmla="*/ 19688 w 19688"/>
                        <a:gd name="connsiteY1" fmla="*/ 0 h 124510"/>
                        <a:gd name="connsiteX2" fmla="*/ 19688 w 19688"/>
                        <a:gd name="connsiteY2" fmla="*/ 41363 h 124510"/>
                        <a:gd name="connsiteX3" fmla="*/ 2484 w 19688"/>
                        <a:gd name="connsiteY3" fmla="*/ 86548 h 124510"/>
                        <a:gd name="connsiteX4" fmla="*/ 0 w 19688"/>
                        <a:gd name="connsiteY4" fmla="*/ 28849 h 124510"/>
                        <a:gd name="connsiteX0" fmla="*/ 0 w 19688"/>
                        <a:gd name="connsiteY0" fmla="*/ 28849 h 98545"/>
                        <a:gd name="connsiteX1" fmla="*/ 19688 w 19688"/>
                        <a:gd name="connsiteY1" fmla="*/ 0 h 98545"/>
                        <a:gd name="connsiteX2" fmla="*/ 19688 w 19688"/>
                        <a:gd name="connsiteY2" fmla="*/ 41363 h 98545"/>
                        <a:gd name="connsiteX3" fmla="*/ 2484 w 19688"/>
                        <a:gd name="connsiteY3" fmla="*/ 86548 h 98545"/>
                        <a:gd name="connsiteX4" fmla="*/ 0 w 19688"/>
                        <a:gd name="connsiteY4" fmla="*/ 28849 h 985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688" h="98545">
                          <a:moveTo>
                            <a:pt x="0" y="28849"/>
                          </a:moveTo>
                          <a:lnTo>
                            <a:pt x="19688" y="0"/>
                          </a:lnTo>
                          <a:lnTo>
                            <a:pt x="19688" y="41363"/>
                          </a:lnTo>
                          <a:cubicBezTo>
                            <a:pt x="8888" y="41363"/>
                            <a:pt x="7518" y="98545"/>
                            <a:pt x="2484" y="86548"/>
                          </a:cubicBezTo>
                          <a:cubicBezTo>
                            <a:pt x="1720" y="47738"/>
                            <a:pt x="0" y="52444"/>
                            <a:pt x="0" y="28849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9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2" name="Freeform 721"/>
                    <p:cNvSpPr/>
                    <p:nvPr/>
                  </p:nvSpPr>
                  <p:spPr>
                    <a:xfrm rot="10800000">
                      <a:off x="529845" y="4090097"/>
                      <a:ext cx="5156053" cy="2451161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00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17322"/>
                          </a:lnTo>
                          <a:cubicBezTo>
                            <a:pt x="10800" y="17322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8CF95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6" name="Freeform 725"/>
                    <p:cNvSpPr/>
                    <p:nvPr/>
                  </p:nvSpPr>
                  <p:spPr>
                    <a:xfrm rot="10800000">
                      <a:off x="533401" y="4179271"/>
                      <a:ext cx="5168991" cy="245012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11"/>
                        <a:gd name="connsiteY0" fmla="*/ 0 h 84296"/>
                        <a:gd name="connsiteX1" fmla="*/ 21600 w 21611"/>
                        <a:gd name="connsiteY1" fmla="*/ 0 h 84296"/>
                        <a:gd name="connsiteX2" fmla="*/ 21611 w 21611"/>
                        <a:gd name="connsiteY2" fmla="*/ 12707 h 84296"/>
                        <a:gd name="connsiteX3" fmla="*/ 0 w 21611"/>
                        <a:gd name="connsiteY3" fmla="*/ 60298 h 84296"/>
                        <a:gd name="connsiteX4" fmla="*/ 0 w 21611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11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cubicBezTo>
                            <a:pt x="21604" y="4236"/>
                            <a:pt x="21607" y="8471"/>
                            <a:pt x="21611" y="12707"/>
                          </a:cubicBezTo>
                          <a:cubicBezTo>
                            <a:pt x="10811" y="12707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>
                      <a:blip r:embed="rId3" cstate="print">
                        <a:duotone>
                          <a:prstClr val="black"/>
                          <a:schemeClr val="accent3">
                            <a:tint val="45000"/>
                            <a:satMod val="400000"/>
                          </a:schemeClr>
                        </a:duotone>
                        <a:lum bright="9000" contrast="-57000"/>
                      </a:blip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13" name="Freeform 712"/>
                    <p:cNvSpPr/>
                    <p:nvPr/>
                  </p:nvSpPr>
                  <p:spPr>
                    <a:xfrm rot="10800000">
                      <a:off x="534982" y="4267200"/>
                      <a:ext cx="5167317" cy="245012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11"/>
                        <a:gd name="connsiteY0" fmla="*/ 0 h 84296"/>
                        <a:gd name="connsiteX1" fmla="*/ 21600 w 21611"/>
                        <a:gd name="connsiteY1" fmla="*/ 0 h 84296"/>
                        <a:gd name="connsiteX2" fmla="*/ 21611 w 21611"/>
                        <a:gd name="connsiteY2" fmla="*/ 12707 h 84296"/>
                        <a:gd name="connsiteX3" fmla="*/ 0 w 21611"/>
                        <a:gd name="connsiteY3" fmla="*/ 60298 h 84296"/>
                        <a:gd name="connsiteX4" fmla="*/ 0 w 21611"/>
                        <a:gd name="connsiteY4" fmla="*/ 0 h 84296"/>
                        <a:gd name="connsiteX0" fmla="*/ 0 w 21604"/>
                        <a:gd name="connsiteY0" fmla="*/ 0 h 84296"/>
                        <a:gd name="connsiteX1" fmla="*/ 21600 w 21604"/>
                        <a:gd name="connsiteY1" fmla="*/ 0 h 84296"/>
                        <a:gd name="connsiteX2" fmla="*/ 21591 w 21604"/>
                        <a:gd name="connsiteY2" fmla="*/ 9102 h 84296"/>
                        <a:gd name="connsiteX3" fmla="*/ 0 w 21604"/>
                        <a:gd name="connsiteY3" fmla="*/ 60298 h 84296"/>
                        <a:gd name="connsiteX4" fmla="*/ 0 w 21604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04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cubicBezTo>
                            <a:pt x="21604" y="4236"/>
                            <a:pt x="21587" y="4866"/>
                            <a:pt x="21591" y="9102"/>
                          </a:cubicBezTo>
                          <a:cubicBezTo>
                            <a:pt x="10791" y="9102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>
                      <a:blip r:embed="rId4" cstate="print">
                        <a:duotone>
                          <a:prstClr val="black"/>
                          <a:srgbClr val="D9C3A5">
                            <a:tint val="50000"/>
                            <a:satMod val="180000"/>
                          </a:srgbClr>
                        </a:duotone>
                        <a:lum bright="23000" contrast="-68000"/>
                      </a:blip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5" name="TextBox 724"/>
                    <p:cNvSpPr txBox="1"/>
                    <p:nvPr/>
                  </p:nvSpPr>
                  <p:spPr>
                    <a:xfrm rot="21277061">
                      <a:off x="2204610" y="5907829"/>
                      <a:ext cx="1662065" cy="338146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Groundwater Flow</a:t>
                      </a:r>
                    </a:p>
                  </p:txBody>
                </p:sp>
                <p:sp>
                  <p:nvSpPr>
                    <p:cNvPr id="730" name="Freeform 729"/>
                    <p:cNvSpPr/>
                    <p:nvPr/>
                  </p:nvSpPr>
                  <p:spPr>
                    <a:xfrm>
                      <a:off x="2552263" y="4872753"/>
                      <a:ext cx="3124111" cy="709631"/>
                    </a:xfrm>
                    <a:custGeom>
                      <a:avLst/>
                      <a:gdLst>
                        <a:gd name="connsiteX0" fmla="*/ 3403600 w 3403600"/>
                        <a:gd name="connsiteY0" fmla="*/ 209550 h 895350"/>
                        <a:gd name="connsiteX1" fmla="*/ 2527300 w 3403600"/>
                        <a:gd name="connsiteY1" fmla="*/ 6350 h 895350"/>
                        <a:gd name="connsiteX2" fmla="*/ 1524000 w 3403600"/>
                        <a:gd name="connsiteY2" fmla="*/ 247650 h 895350"/>
                        <a:gd name="connsiteX3" fmla="*/ 635000 w 3403600"/>
                        <a:gd name="connsiteY3" fmla="*/ 742950 h 895350"/>
                        <a:gd name="connsiteX4" fmla="*/ 0 w 3403600"/>
                        <a:gd name="connsiteY4" fmla="*/ 895350 h 895350"/>
                        <a:gd name="connsiteX0" fmla="*/ 3251200 w 3251200"/>
                        <a:gd name="connsiteY0" fmla="*/ 209550 h 895350"/>
                        <a:gd name="connsiteX1" fmla="*/ 2374900 w 3251200"/>
                        <a:gd name="connsiteY1" fmla="*/ 6350 h 895350"/>
                        <a:gd name="connsiteX2" fmla="*/ 1371600 w 3251200"/>
                        <a:gd name="connsiteY2" fmla="*/ 247650 h 895350"/>
                        <a:gd name="connsiteX3" fmla="*/ 482600 w 3251200"/>
                        <a:gd name="connsiteY3" fmla="*/ 742950 h 895350"/>
                        <a:gd name="connsiteX4" fmla="*/ 0 w 32512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24200 w 3124200"/>
                        <a:gd name="connsiteY0" fmla="*/ 374650 h 908050"/>
                        <a:gd name="connsiteX1" fmla="*/ 2298700 w 3124200"/>
                        <a:gd name="connsiteY1" fmla="*/ 19050 h 908050"/>
                        <a:gd name="connsiteX2" fmla="*/ 1295400 w 3124200"/>
                        <a:gd name="connsiteY2" fmla="*/ 260350 h 908050"/>
                        <a:gd name="connsiteX3" fmla="*/ 406400 w 3124200"/>
                        <a:gd name="connsiteY3" fmla="*/ 755650 h 908050"/>
                        <a:gd name="connsiteX4" fmla="*/ 0 w 3124200"/>
                        <a:gd name="connsiteY4" fmla="*/ 908050 h 908050"/>
                        <a:gd name="connsiteX0" fmla="*/ 3124200 w 3124200"/>
                        <a:gd name="connsiteY0" fmla="*/ 323850 h 857250"/>
                        <a:gd name="connsiteX1" fmla="*/ 2286000 w 3124200"/>
                        <a:gd name="connsiteY1" fmla="*/ 19050 h 857250"/>
                        <a:gd name="connsiteX2" fmla="*/ 1295400 w 3124200"/>
                        <a:gd name="connsiteY2" fmla="*/ 209550 h 857250"/>
                        <a:gd name="connsiteX3" fmla="*/ 406400 w 3124200"/>
                        <a:gd name="connsiteY3" fmla="*/ 704850 h 857250"/>
                        <a:gd name="connsiteX4" fmla="*/ 0 w 3124200"/>
                        <a:gd name="connsiteY4" fmla="*/ 857250 h 857250"/>
                        <a:gd name="connsiteX0" fmla="*/ 3124200 w 3124200"/>
                        <a:gd name="connsiteY0" fmla="*/ 314325 h 847725"/>
                        <a:gd name="connsiteX1" fmla="*/ 2286000 w 3124200"/>
                        <a:gd name="connsiteY1" fmla="*/ 9525 h 847725"/>
                        <a:gd name="connsiteX2" fmla="*/ 1371600 w 3124200"/>
                        <a:gd name="connsiteY2" fmla="*/ 371475 h 847725"/>
                        <a:gd name="connsiteX3" fmla="*/ 406400 w 3124200"/>
                        <a:gd name="connsiteY3" fmla="*/ 695325 h 847725"/>
                        <a:gd name="connsiteX4" fmla="*/ 0 w 3124200"/>
                        <a:gd name="connsiteY4" fmla="*/ 847725 h 847725"/>
                        <a:gd name="connsiteX0" fmla="*/ 3124200 w 3124200"/>
                        <a:gd name="connsiteY0" fmla="*/ 180975 h 714375"/>
                        <a:gd name="connsiteX1" fmla="*/ 2286000 w 3124200"/>
                        <a:gd name="connsiteY1" fmla="*/ 9525 h 714375"/>
                        <a:gd name="connsiteX2" fmla="*/ 1371600 w 3124200"/>
                        <a:gd name="connsiteY2" fmla="*/ 238125 h 714375"/>
                        <a:gd name="connsiteX3" fmla="*/ 406400 w 3124200"/>
                        <a:gd name="connsiteY3" fmla="*/ 561975 h 714375"/>
                        <a:gd name="connsiteX4" fmla="*/ 0 w 3124200"/>
                        <a:gd name="connsiteY4" fmla="*/ 714375 h 714375"/>
                        <a:gd name="connsiteX0" fmla="*/ 3124200 w 3124200"/>
                        <a:gd name="connsiteY0" fmla="*/ 175895 h 709295"/>
                        <a:gd name="connsiteX1" fmla="*/ 2286000 w 3124200"/>
                        <a:gd name="connsiteY1" fmla="*/ 4445 h 709295"/>
                        <a:gd name="connsiteX2" fmla="*/ 1341120 w 3124200"/>
                        <a:gd name="connsiteY2" fmla="*/ 202565 h 709295"/>
                        <a:gd name="connsiteX3" fmla="*/ 406400 w 3124200"/>
                        <a:gd name="connsiteY3" fmla="*/ 556895 h 709295"/>
                        <a:gd name="connsiteX4" fmla="*/ 0 w 3124200"/>
                        <a:gd name="connsiteY4" fmla="*/ 709295 h 709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24200" h="709295">
                          <a:moveTo>
                            <a:pt x="3124200" y="175895"/>
                          </a:moveTo>
                          <a:cubicBezTo>
                            <a:pt x="2842683" y="71120"/>
                            <a:pt x="2583180" y="0"/>
                            <a:pt x="2286000" y="4445"/>
                          </a:cubicBezTo>
                          <a:cubicBezTo>
                            <a:pt x="1988820" y="8890"/>
                            <a:pt x="1654387" y="110490"/>
                            <a:pt x="1341120" y="202565"/>
                          </a:cubicBezTo>
                          <a:cubicBezTo>
                            <a:pt x="1027853" y="294640"/>
                            <a:pt x="629920" y="472440"/>
                            <a:pt x="406400" y="556895"/>
                          </a:cubicBezTo>
                          <a:cubicBezTo>
                            <a:pt x="182880" y="641350"/>
                            <a:pt x="167640" y="671830"/>
                            <a:pt x="0" y="709295"/>
                          </a:cubicBezTo>
                        </a:path>
                      </a:pathLst>
                    </a:custGeom>
                    <a:ln w="19050">
                      <a:solidFill>
                        <a:schemeClr val="bg2">
                          <a:lumMod val="50000"/>
                        </a:schemeClr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" name="TextBox 730"/>
                    <p:cNvSpPr txBox="1"/>
                    <p:nvPr/>
                  </p:nvSpPr>
                  <p:spPr>
                    <a:xfrm rot="20683186">
                      <a:off x="3076123" y="5141048"/>
                      <a:ext cx="1082644" cy="338145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Water table</a:t>
                      </a:r>
                    </a:p>
                  </p:txBody>
                </p:sp>
                <p:sp>
                  <p:nvSpPr>
                    <p:cNvPr id="15396" name="TextBox 7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39224" y="5080971"/>
                      <a:ext cx="909223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Infiltration</a:t>
                      </a:r>
                    </a:p>
                  </p:txBody>
                </p:sp>
              </p:grpSp>
              <p:sp>
                <p:nvSpPr>
                  <p:cNvPr id="732" name="Circular Arrow 731"/>
                  <p:cNvSpPr/>
                  <p:nvPr/>
                </p:nvSpPr>
                <p:spPr>
                  <a:xfrm flipH="1">
                    <a:off x="5272624" y="3937971"/>
                    <a:ext cx="978408" cy="24384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7595956"/>
                      <a:gd name="adj5" fmla="val 12500"/>
                    </a:avLst>
                  </a:prstGeom>
                  <a:solidFill>
                    <a:srgbClr val="C00000"/>
                  </a:solidFill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24" name="Circular Arrow 723"/>
                <p:cNvSpPr/>
                <p:nvPr/>
              </p:nvSpPr>
              <p:spPr>
                <a:xfrm rot="4688292" flipH="1">
                  <a:off x="4961722" y="5331941"/>
                  <a:ext cx="978408" cy="2961087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7368241"/>
                    <a:gd name="adj5" fmla="val 12500"/>
                  </a:avLst>
                </a:prstGeom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369" name="Group 97"/>
              <p:cNvGrpSpPr>
                <a:grpSpLocks/>
              </p:cNvGrpSpPr>
              <p:nvPr/>
            </p:nvGrpSpPr>
            <p:grpSpPr bwMode="auto">
              <a:xfrm>
                <a:off x="6096000" y="2590800"/>
                <a:ext cx="792480" cy="929640"/>
                <a:chOff x="5730240" y="2362200"/>
                <a:chExt cx="792480" cy="929640"/>
              </a:xfrm>
            </p:grpSpPr>
            <p:pic>
              <p:nvPicPr>
                <p:cNvPr id="15376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96000" y="2432749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7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48400" y="2362200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8" name="Picture 15" descr="MCNA00036_0000[1]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30240" y="2740651"/>
                  <a:ext cx="365760" cy="551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9" name="Picture 15" descr="MCNA00036_0000[1]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240" y="2649211"/>
                  <a:ext cx="365760" cy="551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0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3600" y="2438400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1" name="Circular Arrow 100"/>
              <p:cNvSpPr/>
              <p:nvPr/>
            </p:nvSpPr>
            <p:spPr>
              <a:xfrm rot="3329422" flipH="1">
                <a:off x="5100226" y="2687743"/>
                <a:ext cx="978408" cy="2961087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7368241"/>
                  <a:gd name="adj5" fmla="val 12500"/>
                </a:avLst>
              </a:prstGeom>
              <a:solidFill>
                <a:srgbClr val="C00000"/>
              </a:solidFill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71" name="TextBox 101"/>
              <p:cNvSpPr txBox="1">
                <a:spLocks noChangeArrowheads="1"/>
              </p:cNvSpPr>
              <p:nvPr/>
            </p:nvSpPr>
            <p:spPr bwMode="auto">
              <a:xfrm rot="-1681809">
                <a:off x="5275191" y="3263067"/>
                <a:ext cx="67550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C00000"/>
                    </a:solidFill>
                    <a:latin typeface="Arial Narrow" pitchFamily="34" charset="0"/>
                  </a:rPr>
                  <a:t>Runoff</a:t>
                </a:r>
              </a:p>
            </p:txBody>
          </p:sp>
          <p:sp>
            <p:nvSpPr>
              <p:cNvPr id="103" name="Circular Arrow 102"/>
              <p:cNvSpPr/>
              <p:nvPr/>
            </p:nvSpPr>
            <p:spPr>
              <a:xfrm rot="4074945" flipH="1">
                <a:off x="6679407" y="2378397"/>
                <a:ext cx="978408" cy="2133600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6658182"/>
                  <a:gd name="adj5" fmla="val 12500"/>
                </a:avLst>
              </a:prstGeom>
              <a:solidFill>
                <a:srgbClr val="C00000"/>
              </a:solidFill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73" name="TextBox 103"/>
              <p:cNvSpPr txBox="1">
                <a:spLocks noChangeArrowheads="1"/>
              </p:cNvSpPr>
              <p:nvPr/>
            </p:nvSpPr>
            <p:spPr bwMode="auto">
              <a:xfrm>
                <a:off x="6934261" y="3060032"/>
                <a:ext cx="1266693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rgbClr val="C00000"/>
                    </a:solidFill>
                    <a:latin typeface="Arial Narrow" pitchFamily="34" charset="0"/>
                  </a:rPr>
                  <a:t>Overland Flow</a:t>
                </a:r>
              </a:p>
            </p:txBody>
          </p:sp>
          <p:sp>
            <p:nvSpPr>
              <p:cNvPr id="105" name="Circular Arrow 104"/>
              <p:cNvSpPr/>
              <p:nvPr/>
            </p:nvSpPr>
            <p:spPr>
              <a:xfrm rot="1419361" flipH="1" flipV="1">
                <a:off x="4162107" y="1428981"/>
                <a:ext cx="978408" cy="3306246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6696620"/>
                  <a:gd name="adj5" fmla="val 12500"/>
                </a:avLst>
              </a:prstGeom>
              <a:solidFill>
                <a:srgbClr val="C00000"/>
              </a:solidFill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 rot="17535246">
                <a:off x="3772022" y="3347795"/>
                <a:ext cx="1116040" cy="33812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srgbClr val="C00000"/>
                    </a:solidFill>
                    <a:latin typeface="Arial Narrow" pitchFamily="34" charset="0"/>
                    <a:cs typeface="+mn-cs"/>
                  </a:rPr>
                  <a:t>Evaporation</a:t>
                </a:r>
              </a:p>
            </p:txBody>
          </p:sp>
        </p:grpSp>
        <p:sp>
          <p:nvSpPr>
            <p:cNvPr id="108" name="Rectangle 107"/>
            <p:cNvSpPr/>
            <p:nvPr/>
          </p:nvSpPr>
          <p:spPr bwMode="auto">
            <a:xfrm>
              <a:off x="3657600" y="1219200"/>
              <a:ext cx="5165725" cy="43132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11" name="Title 3"/>
          <p:cNvSpPr txBox="1">
            <a:spLocks/>
          </p:cNvSpPr>
          <p:nvPr/>
        </p:nvSpPr>
        <p:spPr>
          <a:xfrm>
            <a:off x="228599" y="76200"/>
            <a:ext cx="7427959" cy="838200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kumimoji="1" 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Land Surface Processes </a:t>
            </a:r>
            <a:r>
              <a:rPr kumimoji="1" lang="en-US" sz="28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–Conceptual Model</a:t>
            </a:r>
            <a:endParaRPr kumimoji="1" lang="en-US" sz="2800" kern="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26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3"/>
          <p:cNvSpPr txBox="1">
            <a:spLocks/>
          </p:cNvSpPr>
          <p:nvPr/>
        </p:nvSpPr>
        <p:spPr>
          <a:xfrm>
            <a:off x="228600" y="76200"/>
            <a:ext cx="4648200" cy="838200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kumimoji="1" 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Land Surface Processes </a:t>
            </a:r>
            <a:endParaRPr kumimoji="1" lang="en-US" sz="2800" kern="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106"/>
          <p:cNvGrpSpPr>
            <a:grpSpLocks/>
          </p:cNvGrpSpPr>
          <p:nvPr/>
        </p:nvGrpSpPr>
        <p:grpSpPr bwMode="auto">
          <a:xfrm>
            <a:off x="3651250" y="1249363"/>
            <a:ext cx="5721350" cy="4887912"/>
            <a:chOff x="3346613" y="761684"/>
            <a:chExt cx="5721187" cy="4888034"/>
          </a:xfrm>
        </p:grpSpPr>
        <p:sp>
          <p:nvSpPr>
            <p:cNvPr id="20" name="TextBox 19"/>
            <p:cNvSpPr txBox="1"/>
            <p:nvPr/>
          </p:nvSpPr>
          <p:spPr>
            <a:xfrm>
              <a:off x="3352963" y="761684"/>
              <a:ext cx="2378007" cy="338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+mn-cs"/>
                </a:rPr>
                <a:t>Planetary Boundary Layer</a:t>
              </a:r>
            </a:p>
          </p:txBody>
        </p:sp>
        <p:grpSp>
          <p:nvGrpSpPr>
            <p:cNvPr id="4" name="Group 90"/>
            <p:cNvGrpSpPr>
              <a:grpSpLocks/>
            </p:cNvGrpSpPr>
            <p:nvPr/>
          </p:nvGrpSpPr>
          <p:grpSpPr bwMode="auto">
            <a:xfrm>
              <a:off x="4663440" y="838200"/>
              <a:ext cx="3910661" cy="2895600"/>
              <a:chOff x="4328160" y="563880"/>
              <a:chExt cx="3910661" cy="2895600"/>
            </a:xfrm>
          </p:grpSpPr>
          <p:grpSp>
            <p:nvGrpSpPr>
              <p:cNvPr id="5" name="Group 664"/>
              <p:cNvGrpSpPr>
                <a:grpSpLocks/>
              </p:cNvGrpSpPr>
              <p:nvPr/>
            </p:nvGrpSpPr>
            <p:grpSpPr bwMode="auto">
              <a:xfrm>
                <a:off x="5105400" y="838200"/>
                <a:ext cx="1524000" cy="685800"/>
                <a:chOff x="3429000" y="2486764"/>
                <a:chExt cx="1524000" cy="685800"/>
              </a:xfrm>
            </p:grpSpPr>
            <p:sp>
              <p:nvSpPr>
                <p:cNvPr id="663" name="Cloud 662"/>
                <p:cNvSpPr/>
                <p:nvPr/>
              </p:nvSpPr>
              <p:spPr>
                <a:xfrm>
                  <a:off x="3812950" y="2486774"/>
                  <a:ext cx="987396" cy="457211"/>
                </a:xfrm>
                <a:prstGeom prst="clou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664" name="Cloud 663"/>
                <p:cNvSpPr/>
                <p:nvPr/>
              </p:nvSpPr>
              <p:spPr>
                <a:xfrm>
                  <a:off x="3431961" y="2691567"/>
                  <a:ext cx="1520781" cy="481024"/>
                </a:xfrm>
                <a:prstGeom prst="clou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6" name="Group 654"/>
              <p:cNvGrpSpPr>
                <a:grpSpLocks/>
              </p:cNvGrpSpPr>
              <p:nvPr/>
            </p:nvGrpSpPr>
            <p:grpSpPr bwMode="auto">
              <a:xfrm>
                <a:off x="4328160" y="563880"/>
                <a:ext cx="3910661" cy="2895600"/>
                <a:chOff x="4779233" y="1752600"/>
                <a:chExt cx="3910661" cy="2895600"/>
              </a:xfrm>
            </p:grpSpPr>
            <p:grpSp>
              <p:nvGrpSpPr>
                <p:cNvPr id="7" name="Group 251"/>
                <p:cNvGrpSpPr>
                  <a:grpSpLocks/>
                </p:cNvGrpSpPr>
                <p:nvPr/>
              </p:nvGrpSpPr>
              <p:grpSpPr bwMode="auto">
                <a:xfrm>
                  <a:off x="6248400" y="1752600"/>
                  <a:ext cx="1828800" cy="1444120"/>
                  <a:chOff x="6172200" y="2706341"/>
                  <a:chExt cx="1828800" cy="1444120"/>
                </a:xfrm>
              </p:grpSpPr>
              <p:sp>
                <p:nvSpPr>
                  <p:cNvPr id="43" name="Lightning Bolt 42"/>
                  <p:cNvSpPr/>
                  <p:nvPr/>
                </p:nvSpPr>
                <p:spPr>
                  <a:xfrm>
                    <a:off x="7391354" y="3531548"/>
                    <a:ext cx="228594" cy="344496"/>
                  </a:xfrm>
                  <a:prstGeom prst="lightningBol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bg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grpSp>
                <p:nvGrpSpPr>
                  <p:cNvPr id="8" name="Group 281"/>
                  <p:cNvGrpSpPr/>
                  <p:nvPr/>
                </p:nvGrpSpPr>
                <p:grpSpPr>
                  <a:xfrm>
                    <a:off x="6172200" y="2706341"/>
                    <a:ext cx="1828800" cy="962764"/>
                    <a:chOff x="6629400" y="2667000"/>
                    <a:chExt cx="1828800" cy="1066800"/>
                  </a:xfrm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</p:grpSpPr>
                <p:sp>
                  <p:nvSpPr>
                    <p:cNvPr id="68" name="Cloud 67"/>
                    <p:cNvSpPr/>
                    <p:nvPr/>
                  </p:nvSpPr>
                  <p:spPr>
                    <a:xfrm>
                      <a:off x="6781800" y="2667000"/>
                      <a:ext cx="1447800" cy="1066800"/>
                    </a:xfrm>
                    <a:prstGeom prst="clou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69" name="Cloud 68"/>
                    <p:cNvSpPr/>
                    <p:nvPr/>
                  </p:nvSpPr>
                  <p:spPr>
                    <a:xfrm>
                      <a:off x="6629400" y="3200400"/>
                      <a:ext cx="1828800" cy="533400"/>
                    </a:xfrm>
                    <a:prstGeom prst="clou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9" name="Group 317"/>
                  <p:cNvGrpSpPr/>
                  <p:nvPr/>
                </p:nvGrpSpPr>
                <p:grpSpPr>
                  <a:xfrm>
                    <a:off x="6629400" y="3669080"/>
                    <a:ext cx="990600" cy="481381"/>
                    <a:chOff x="7086600" y="3860779"/>
                    <a:chExt cx="990600" cy="406399"/>
                  </a:xfrm>
                  <a:solidFill>
                    <a:schemeClr val="tx2">
                      <a:lumMod val="60000"/>
                      <a:lumOff val="40000"/>
                    </a:schemeClr>
                  </a:solidFill>
                </p:grpSpPr>
                <p:grpSp>
                  <p:nvGrpSpPr>
                    <p:cNvPr id="10" name="Group 292"/>
                    <p:cNvGrpSpPr/>
                    <p:nvPr/>
                  </p:nvGrpSpPr>
                  <p:grpSpPr>
                    <a:xfrm>
                      <a:off x="7239000" y="4116231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66" name="Freeform 65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7" name="Freeform 66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47" name="Freeform 46"/>
                    <p:cNvSpPr/>
                    <p:nvPr/>
                  </p:nvSpPr>
                  <p:spPr>
                    <a:xfrm rot="16200000">
                      <a:off x="7701643" y="3913414"/>
                      <a:ext cx="34834" cy="45720"/>
                    </a:xfrm>
                    <a:custGeom>
                      <a:avLst/>
                      <a:gdLst>
                        <a:gd name="connsiteX0" fmla="*/ 0 w 304800"/>
                        <a:gd name="connsiteY0" fmla="*/ 152400 h 304800"/>
                        <a:gd name="connsiteX1" fmla="*/ 44637 w 304800"/>
                        <a:gd name="connsiteY1" fmla="*/ 44637 h 304800"/>
                        <a:gd name="connsiteX2" fmla="*/ 152400 w 304800"/>
                        <a:gd name="connsiteY2" fmla="*/ 0 h 304800"/>
                        <a:gd name="connsiteX3" fmla="*/ 304800 w 304800"/>
                        <a:gd name="connsiteY3" fmla="*/ 0 h 304800"/>
                        <a:gd name="connsiteX4" fmla="*/ 304800 w 304800"/>
                        <a:gd name="connsiteY4" fmla="*/ 152400 h 304800"/>
                        <a:gd name="connsiteX5" fmla="*/ 260163 w 304800"/>
                        <a:gd name="connsiteY5" fmla="*/ 260163 h 304800"/>
                        <a:gd name="connsiteX6" fmla="*/ 152400 w 304800"/>
                        <a:gd name="connsiteY6" fmla="*/ 304800 h 304800"/>
                        <a:gd name="connsiteX7" fmla="*/ 44637 w 304800"/>
                        <a:gd name="connsiteY7" fmla="*/ 260163 h 304800"/>
                        <a:gd name="connsiteX8" fmla="*/ 0 w 304800"/>
                        <a:gd name="connsiteY8" fmla="*/ 152400 h 304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04800" h="304800">
                          <a:moveTo>
                            <a:pt x="0" y="152400"/>
                          </a:moveTo>
                          <a:cubicBezTo>
                            <a:pt x="0" y="111981"/>
                            <a:pt x="16056" y="73217"/>
                            <a:pt x="44637" y="44637"/>
                          </a:cubicBezTo>
                          <a:cubicBezTo>
                            <a:pt x="73218" y="16056"/>
                            <a:pt x="111981" y="0"/>
                            <a:pt x="152400" y="0"/>
                          </a:cubicBezTo>
                          <a:lnTo>
                            <a:pt x="304800" y="0"/>
                          </a:lnTo>
                          <a:lnTo>
                            <a:pt x="304800" y="152400"/>
                          </a:lnTo>
                          <a:cubicBezTo>
                            <a:pt x="304800" y="192819"/>
                            <a:pt x="288744" y="231583"/>
                            <a:pt x="260163" y="260163"/>
                          </a:cubicBezTo>
                          <a:cubicBezTo>
                            <a:pt x="231582" y="288744"/>
                            <a:pt x="192819" y="304800"/>
                            <a:pt x="152400" y="304800"/>
                          </a:cubicBezTo>
                          <a:cubicBezTo>
                            <a:pt x="111981" y="304800"/>
                            <a:pt x="73217" y="288744"/>
                            <a:pt x="44637" y="260163"/>
                          </a:cubicBezTo>
                          <a:cubicBezTo>
                            <a:pt x="16056" y="231582"/>
                            <a:pt x="0" y="192819"/>
                            <a:pt x="0" y="15240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11" name="Group 293"/>
                    <p:cNvGrpSpPr/>
                    <p:nvPr/>
                  </p:nvGrpSpPr>
                  <p:grpSpPr>
                    <a:xfrm>
                      <a:off x="7391400" y="3918836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64" name="Freeform 63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5" name="Freeform 64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2" name="Group 296"/>
                    <p:cNvGrpSpPr/>
                    <p:nvPr/>
                  </p:nvGrpSpPr>
                  <p:grpSpPr>
                    <a:xfrm>
                      <a:off x="7086600" y="3860779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62" name="Freeform 61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3" name="Freeform 62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3" name="Group 299"/>
                    <p:cNvGrpSpPr/>
                    <p:nvPr/>
                  </p:nvGrpSpPr>
                  <p:grpSpPr>
                    <a:xfrm>
                      <a:off x="7574280" y="3918836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60" name="Freeform 59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1" name="Freeform 60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4" name="Group 302"/>
                    <p:cNvGrpSpPr/>
                    <p:nvPr/>
                  </p:nvGrpSpPr>
                  <p:grpSpPr>
                    <a:xfrm>
                      <a:off x="7391400" y="4058173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58" name="Freeform 57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9" name="Freeform 58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5" name="Group 305"/>
                    <p:cNvGrpSpPr/>
                    <p:nvPr/>
                  </p:nvGrpSpPr>
                  <p:grpSpPr>
                    <a:xfrm>
                      <a:off x="7879080" y="4034951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56" name="Freeform 55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7" name="Freeform 56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16" name="Group 308"/>
                    <p:cNvGrpSpPr/>
                    <p:nvPr/>
                  </p:nvGrpSpPr>
                  <p:grpSpPr>
                    <a:xfrm>
                      <a:off x="7650480" y="4093008"/>
                      <a:ext cx="198120" cy="150947"/>
                      <a:chOff x="7239000" y="4069080"/>
                      <a:chExt cx="198120" cy="198120"/>
                    </a:xfrm>
                    <a:grpFill/>
                  </p:grpSpPr>
                  <p:sp>
                    <p:nvSpPr>
                      <p:cNvPr id="54" name="Freeform 53"/>
                      <p:cNvSpPr/>
                      <p:nvPr/>
                    </p:nvSpPr>
                    <p:spPr>
                      <a:xfrm rot="16200000">
                        <a:off x="7239000" y="40690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5" name="Freeform 54"/>
                      <p:cNvSpPr/>
                      <p:nvPr/>
                    </p:nvSpPr>
                    <p:spPr>
                      <a:xfrm rot="16200000">
                        <a:off x="7391400" y="4221480"/>
                        <a:ext cx="45720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650" name="Circular Arrow 649"/>
                <p:cNvSpPr/>
                <p:nvPr/>
              </p:nvSpPr>
              <p:spPr>
                <a:xfrm>
                  <a:off x="7174992" y="2514600"/>
                  <a:ext cx="978408" cy="2133600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58182"/>
                    <a:gd name="adj5" fmla="val 12500"/>
                  </a:avLst>
                </a:prstGeom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1" name="TextBox 650"/>
                <p:cNvSpPr txBox="1"/>
                <p:nvPr/>
              </p:nvSpPr>
              <p:spPr>
                <a:xfrm>
                  <a:off x="7583438" y="2361901"/>
                  <a:ext cx="1106456" cy="33814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dirty="0">
                      <a:solidFill>
                        <a:schemeClr val="tx2">
                          <a:lumMod val="50000"/>
                        </a:schemeClr>
                      </a:solidFill>
                      <a:latin typeface="Arial Narrow" pitchFamily="34" charset="0"/>
                      <a:cs typeface="+mn-cs"/>
                    </a:rPr>
                    <a:t>Precipitation</a:t>
                  </a:r>
                </a:p>
              </p:txBody>
            </p:sp>
            <p:sp>
              <p:nvSpPr>
                <p:cNvPr id="652" name="Circular Arrow 651"/>
                <p:cNvSpPr/>
                <p:nvPr/>
              </p:nvSpPr>
              <p:spPr>
                <a:xfrm rot="1490126" flipH="1" flipV="1">
                  <a:off x="6314964" y="1783213"/>
                  <a:ext cx="978408" cy="2133600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58182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03" name="TextBox 652"/>
                <p:cNvSpPr txBox="1">
                  <a:spLocks noChangeArrowheads="1"/>
                </p:cNvSpPr>
                <p:nvPr/>
              </p:nvSpPr>
              <p:spPr bwMode="auto">
                <a:xfrm>
                  <a:off x="4779233" y="2996247"/>
                  <a:ext cx="158248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>
                      <a:solidFill>
                        <a:srgbClr val="C00000"/>
                      </a:solidFill>
                      <a:latin typeface="Arial Narrow" pitchFamily="34" charset="0"/>
                    </a:rPr>
                    <a:t>Evapotranspiration</a:t>
                  </a:r>
                </a:p>
              </p:txBody>
            </p:sp>
          </p:grpSp>
        </p:grpSp>
        <p:grpSp>
          <p:nvGrpSpPr>
            <p:cNvPr id="17" name="Group 735"/>
            <p:cNvGrpSpPr>
              <a:grpSpLocks/>
            </p:cNvGrpSpPr>
            <p:nvPr/>
          </p:nvGrpSpPr>
          <p:grpSpPr bwMode="auto">
            <a:xfrm>
              <a:off x="3346613" y="2286000"/>
              <a:ext cx="5721187" cy="3363718"/>
              <a:chOff x="3209453" y="3937971"/>
              <a:chExt cx="5721187" cy="3363718"/>
            </a:xfrm>
          </p:grpSpPr>
          <p:grpSp>
            <p:nvGrpSpPr>
              <p:cNvPr id="18" name="Group 734"/>
              <p:cNvGrpSpPr>
                <a:grpSpLocks/>
              </p:cNvGrpSpPr>
              <p:nvPr/>
            </p:nvGrpSpPr>
            <p:grpSpPr bwMode="auto">
              <a:xfrm>
                <a:off x="3209453" y="3937971"/>
                <a:ext cx="5721187" cy="2779358"/>
                <a:chOff x="529845" y="3937971"/>
                <a:chExt cx="5721187" cy="2779358"/>
              </a:xfrm>
            </p:grpSpPr>
            <p:grpSp>
              <p:nvGrpSpPr>
                <p:cNvPr id="19" name="Group 733"/>
                <p:cNvGrpSpPr>
                  <a:grpSpLocks/>
                </p:cNvGrpSpPr>
                <p:nvPr/>
              </p:nvGrpSpPr>
              <p:grpSpPr bwMode="auto">
                <a:xfrm>
                  <a:off x="529845" y="4090371"/>
                  <a:ext cx="5172547" cy="2626958"/>
                  <a:chOff x="529845" y="4090371"/>
                  <a:chExt cx="5172547" cy="2626958"/>
                </a:xfrm>
              </p:grpSpPr>
              <p:sp>
                <p:nvSpPr>
                  <p:cNvPr id="723" name="Freeform 722"/>
                  <p:cNvSpPr/>
                  <p:nvPr/>
                </p:nvSpPr>
                <p:spPr>
                  <a:xfrm rot="10800000">
                    <a:off x="533020" y="4915617"/>
                    <a:ext cx="4708391" cy="1562139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8551"/>
                      <a:gd name="connsiteX1" fmla="*/ 21600 w 21600"/>
                      <a:gd name="connsiteY1" fmla="*/ 0 h 28551"/>
                      <a:gd name="connsiteX2" fmla="*/ 21600 w 21600"/>
                      <a:gd name="connsiteY2" fmla="*/ 17322 h 28551"/>
                      <a:gd name="connsiteX3" fmla="*/ 0 w 21600"/>
                      <a:gd name="connsiteY3" fmla="*/ 24801 h 28551"/>
                      <a:gd name="connsiteX4" fmla="*/ 0 w 21600"/>
                      <a:gd name="connsiteY4" fmla="*/ 0 h 28551"/>
                      <a:gd name="connsiteX0" fmla="*/ 0 w 21600"/>
                      <a:gd name="connsiteY0" fmla="*/ 0 h 37264"/>
                      <a:gd name="connsiteX1" fmla="*/ 21600 w 21600"/>
                      <a:gd name="connsiteY1" fmla="*/ 0 h 37264"/>
                      <a:gd name="connsiteX2" fmla="*/ 21600 w 21600"/>
                      <a:gd name="connsiteY2" fmla="*/ 17322 h 37264"/>
                      <a:gd name="connsiteX3" fmla="*/ 0 w 21600"/>
                      <a:gd name="connsiteY3" fmla="*/ 24801 h 37264"/>
                      <a:gd name="connsiteX4" fmla="*/ 0 w 21600"/>
                      <a:gd name="connsiteY4" fmla="*/ 0 h 37264"/>
                      <a:gd name="connsiteX0" fmla="*/ 0 w 21600"/>
                      <a:gd name="connsiteY0" fmla="*/ 0 h 72761"/>
                      <a:gd name="connsiteX1" fmla="*/ 21600 w 21600"/>
                      <a:gd name="connsiteY1" fmla="*/ 0 h 72761"/>
                      <a:gd name="connsiteX2" fmla="*/ 21600 w 21600"/>
                      <a:gd name="connsiteY2" fmla="*/ 17322 h 72761"/>
                      <a:gd name="connsiteX3" fmla="*/ 0 w 21600"/>
                      <a:gd name="connsiteY3" fmla="*/ 60298 h 72761"/>
                      <a:gd name="connsiteX4" fmla="*/ 0 w 21600"/>
                      <a:gd name="connsiteY4" fmla="*/ 0 h 72761"/>
                      <a:gd name="connsiteX0" fmla="*/ 0 w 21600"/>
                      <a:gd name="connsiteY0" fmla="*/ 0 h 84296"/>
                      <a:gd name="connsiteX1" fmla="*/ 21600 w 21600"/>
                      <a:gd name="connsiteY1" fmla="*/ 0 h 84296"/>
                      <a:gd name="connsiteX2" fmla="*/ 21600 w 21600"/>
                      <a:gd name="connsiteY2" fmla="*/ 17322 h 84296"/>
                      <a:gd name="connsiteX3" fmla="*/ 0 w 21600"/>
                      <a:gd name="connsiteY3" fmla="*/ 60298 h 84296"/>
                      <a:gd name="connsiteX4" fmla="*/ 0 w 21600"/>
                      <a:gd name="connsiteY4" fmla="*/ 0 h 84296"/>
                      <a:gd name="connsiteX0" fmla="*/ 0 w 21600"/>
                      <a:gd name="connsiteY0" fmla="*/ 0 h 113134"/>
                      <a:gd name="connsiteX1" fmla="*/ 21600 w 21600"/>
                      <a:gd name="connsiteY1" fmla="*/ 0 h 113134"/>
                      <a:gd name="connsiteX2" fmla="*/ 21600 w 21600"/>
                      <a:gd name="connsiteY2" fmla="*/ 17322 h 113134"/>
                      <a:gd name="connsiteX3" fmla="*/ 0 w 21600"/>
                      <a:gd name="connsiteY3" fmla="*/ 89136 h 113134"/>
                      <a:gd name="connsiteX4" fmla="*/ 0 w 21600"/>
                      <a:gd name="connsiteY4" fmla="*/ 0 h 113134"/>
                      <a:gd name="connsiteX0" fmla="*/ 0 w 21600"/>
                      <a:gd name="connsiteY0" fmla="*/ 0 h 119950"/>
                      <a:gd name="connsiteX1" fmla="*/ 21600 w 21600"/>
                      <a:gd name="connsiteY1" fmla="*/ 0 h 119950"/>
                      <a:gd name="connsiteX2" fmla="*/ 21600 w 21600"/>
                      <a:gd name="connsiteY2" fmla="*/ 17322 h 119950"/>
                      <a:gd name="connsiteX3" fmla="*/ 0 w 21600"/>
                      <a:gd name="connsiteY3" fmla="*/ 89136 h 119950"/>
                      <a:gd name="connsiteX4" fmla="*/ 0 w 21600"/>
                      <a:gd name="connsiteY4" fmla="*/ 0 h 119950"/>
                      <a:gd name="connsiteX0" fmla="*/ 0 w 21600"/>
                      <a:gd name="connsiteY0" fmla="*/ 0 h 90588"/>
                      <a:gd name="connsiteX1" fmla="*/ 21600 w 21600"/>
                      <a:gd name="connsiteY1" fmla="*/ 0 h 90588"/>
                      <a:gd name="connsiteX2" fmla="*/ 21600 w 21600"/>
                      <a:gd name="connsiteY2" fmla="*/ 17322 h 90588"/>
                      <a:gd name="connsiteX3" fmla="*/ 0 w 21600"/>
                      <a:gd name="connsiteY3" fmla="*/ 89136 h 90588"/>
                      <a:gd name="connsiteX4" fmla="*/ 0 w 21600"/>
                      <a:gd name="connsiteY4" fmla="*/ 0 h 90588"/>
                      <a:gd name="connsiteX0" fmla="*/ 0 w 21600"/>
                      <a:gd name="connsiteY0" fmla="*/ 0 h 72236"/>
                      <a:gd name="connsiteX1" fmla="*/ 21600 w 21600"/>
                      <a:gd name="connsiteY1" fmla="*/ 0 h 72236"/>
                      <a:gd name="connsiteX2" fmla="*/ 21600 w 21600"/>
                      <a:gd name="connsiteY2" fmla="*/ 17322 h 72236"/>
                      <a:gd name="connsiteX3" fmla="*/ 0 w 21600"/>
                      <a:gd name="connsiteY3" fmla="*/ 70784 h 72236"/>
                      <a:gd name="connsiteX4" fmla="*/ 0 w 21600"/>
                      <a:gd name="connsiteY4" fmla="*/ 0 h 72236"/>
                      <a:gd name="connsiteX0" fmla="*/ 0 w 21600"/>
                      <a:gd name="connsiteY0" fmla="*/ 0 h 70784"/>
                      <a:gd name="connsiteX1" fmla="*/ 21600 w 21600"/>
                      <a:gd name="connsiteY1" fmla="*/ 0 h 70784"/>
                      <a:gd name="connsiteX2" fmla="*/ 21600 w 21600"/>
                      <a:gd name="connsiteY2" fmla="*/ 17322 h 70784"/>
                      <a:gd name="connsiteX3" fmla="*/ 0 w 21600"/>
                      <a:gd name="connsiteY3" fmla="*/ 70784 h 70784"/>
                      <a:gd name="connsiteX4" fmla="*/ 0 w 21600"/>
                      <a:gd name="connsiteY4" fmla="*/ 0 h 70784"/>
                      <a:gd name="connsiteX0" fmla="*/ 0 w 21600"/>
                      <a:gd name="connsiteY0" fmla="*/ 0 h 125193"/>
                      <a:gd name="connsiteX1" fmla="*/ 21600 w 21600"/>
                      <a:gd name="connsiteY1" fmla="*/ 0 h 125193"/>
                      <a:gd name="connsiteX2" fmla="*/ 21600 w 21600"/>
                      <a:gd name="connsiteY2" fmla="*/ 17322 h 125193"/>
                      <a:gd name="connsiteX3" fmla="*/ 0 w 21600"/>
                      <a:gd name="connsiteY3" fmla="*/ 70784 h 125193"/>
                      <a:gd name="connsiteX4" fmla="*/ 0 w 21600"/>
                      <a:gd name="connsiteY4" fmla="*/ 0 h 125193"/>
                      <a:gd name="connsiteX0" fmla="*/ 12042 w 33642"/>
                      <a:gd name="connsiteY0" fmla="*/ 29887 h 155080"/>
                      <a:gd name="connsiteX1" fmla="*/ 33642 w 33642"/>
                      <a:gd name="connsiteY1" fmla="*/ 29887 h 155080"/>
                      <a:gd name="connsiteX2" fmla="*/ 33642 w 33642"/>
                      <a:gd name="connsiteY2" fmla="*/ 47209 h 155080"/>
                      <a:gd name="connsiteX3" fmla="*/ 12042 w 33642"/>
                      <a:gd name="connsiteY3" fmla="*/ 100671 h 155080"/>
                      <a:gd name="connsiteX4" fmla="*/ 12042 w 33642"/>
                      <a:gd name="connsiteY4" fmla="*/ 29887 h 155080"/>
                      <a:gd name="connsiteX0" fmla="*/ 11723 w 33323"/>
                      <a:gd name="connsiteY0" fmla="*/ 42995 h 155080"/>
                      <a:gd name="connsiteX1" fmla="*/ 33323 w 33323"/>
                      <a:gd name="connsiteY1" fmla="*/ 42995 h 155080"/>
                      <a:gd name="connsiteX2" fmla="*/ 33323 w 33323"/>
                      <a:gd name="connsiteY2" fmla="*/ 60317 h 155080"/>
                      <a:gd name="connsiteX3" fmla="*/ 12042 w 33323"/>
                      <a:gd name="connsiteY3" fmla="*/ 100671 h 155080"/>
                      <a:gd name="connsiteX4" fmla="*/ 11723 w 33323"/>
                      <a:gd name="connsiteY4" fmla="*/ 42995 h 155080"/>
                      <a:gd name="connsiteX0" fmla="*/ 7327 w 28927"/>
                      <a:gd name="connsiteY0" fmla="*/ 7865 h 119950"/>
                      <a:gd name="connsiteX1" fmla="*/ 28927 w 28927"/>
                      <a:gd name="connsiteY1" fmla="*/ 7865 h 119950"/>
                      <a:gd name="connsiteX2" fmla="*/ 28927 w 28927"/>
                      <a:gd name="connsiteY2" fmla="*/ 25187 h 119950"/>
                      <a:gd name="connsiteX3" fmla="*/ 7646 w 28927"/>
                      <a:gd name="connsiteY3" fmla="*/ 65541 h 119950"/>
                      <a:gd name="connsiteX4" fmla="*/ 7327 w 28927"/>
                      <a:gd name="connsiteY4" fmla="*/ 7865 h 119950"/>
                      <a:gd name="connsiteX0" fmla="*/ 127 w 21727"/>
                      <a:gd name="connsiteY0" fmla="*/ 0 h 112085"/>
                      <a:gd name="connsiteX1" fmla="*/ 21727 w 21727"/>
                      <a:gd name="connsiteY1" fmla="*/ 0 h 112085"/>
                      <a:gd name="connsiteX2" fmla="*/ 21727 w 21727"/>
                      <a:gd name="connsiteY2" fmla="*/ 17322 h 112085"/>
                      <a:gd name="connsiteX3" fmla="*/ 446 w 21727"/>
                      <a:gd name="connsiteY3" fmla="*/ 57676 h 112085"/>
                      <a:gd name="connsiteX4" fmla="*/ 127 w 21727"/>
                      <a:gd name="connsiteY4" fmla="*/ 0 h 112085"/>
                      <a:gd name="connsiteX0" fmla="*/ 446 w 22046"/>
                      <a:gd name="connsiteY0" fmla="*/ 0 h 109463"/>
                      <a:gd name="connsiteX1" fmla="*/ 22046 w 22046"/>
                      <a:gd name="connsiteY1" fmla="*/ 0 h 109463"/>
                      <a:gd name="connsiteX2" fmla="*/ 22046 w 22046"/>
                      <a:gd name="connsiteY2" fmla="*/ 17322 h 109463"/>
                      <a:gd name="connsiteX3" fmla="*/ 446 w 22046"/>
                      <a:gd name="connsiteY3" fmla="*/ 55054 h 109463"/>
                      <a:gd name="connsiteX4" fmla="*/ 446 w 22046"/>
                      <a:gd name="connsiteY4" fmla="*/ 0 h 109463"/>
                      <a:gd name="connsiteX0" fmla="*/ 0 w 21600"/>
                      <a:gd name="connsiteY0" fmla="*/ 0 h 109463"/>
                      <a:gd name="connsiteX1" fmla="*/ 21600 w 21600"/>
                      <a:gd name="connsiteY1" fmla="*/ 0 h 109463"/>
                      <a:gd name="connsiteX2" fmla="*/ 21600 w 21600"/>
                      <a:gd name="connsiteY2" fmla="*/ 17322 h 109463"/>
                      <a:gd name="connsiteX3" fmla="*/ 0 w 21600"/>
                      <a:gd name="connsiteY3" fmla="*/ 55054 h 109463"/>
                      <a:gd name="connsiteX4" fmla="*/ 0 w 21600"/>
                      <a:gd name="connsiteY4" fmla="*/ 0 h 109463"/>
                      <a:gd name="connsiteX0" fmla="*/ 0 w 21600"/>
                      <a:gd name="connsiteY0" fmla="*/ 0 h 109463"/>
                      <a:gd name="connsiteX1" fmla="*/ 21600 w 21600"/>
                      <a:gd name="connsiteY1" fmla="*/ 0 h 109463"/>
                      <a:gd name="connsiteX2" fmla="*/ 21600 w 21600"/>
                      <a:gd name="connsiteY2" fmla="*/ 17322 h 109463"/>
                      <a:gd name="connsiteX3" fmla="*/ 0 w 21600"/>
                      <a:gd name="connsiteY3" fmla="*/ 55054 h 109463"/>
                      <a:gd name="connsiteX4" fmla="*/ 0 w 21600"/>
                      <a:gd name="connsiteY4" fmla="*/ 0 h 109463"/>
                      <a:gd name="connsiteX0" fmla="*/ 0 w 21600"/>
                      <a:gd name="connsiteY0" fmla="*/ 0 h 88490"/>
                      <a:gd name="connsiteX1" fmla="*/ 21600 w 21600"/>
                      <a:gd name="connsiteY1" fmla="*/ 0 h 88490"/>
                      <a:gd name="connsiteX2" fmla="*/ 21600 w 21600"/>
                      <a:gd name="connsiteY2" fmla="*/ 17322 h 88490"/>
                      <a:gd name="connsiteX3" fmla="*/ 2549 w 21600"/>
                      <a:gd name="connsiteY3" fmla="*/ 34081 h 88490"/>
                      <a:gd name="connsiteX4" fmla="*/ 0 w 21600"/>
                      <a:gd name="connsiteY4" fmla="*/ 0 h 88490"/>
                      <a:gd name="connsiteX0" fmla="*/ 0 w 21600"/>
                      <a:gd name="connsiteY0" fmla="*/ 0 h 88490"/>
                      <a:gd name="connsiteX1" fmla="*/ 21600 w 21600"/>
                      <a:gd name="connsiteY1" fmla="*/ 0 h 88490"/>
                      <a:gd name="connsiteX2" fmla="*/ 21600 w 21600"/>
                      <a:gd name="connsiteY2" fmla="*/ 17322 h 88490"/>
                      <a:gd name="connsiteX3" fmla="*/ 2549 w 21600"/>
                      <a:gd name="connsiteY3" fmla="*/ 34081 h 88490"/>
                      <a:gd name="connsiteX4" fmla="*/ 0 w 21600"/>
                      <a:gd name="connsiteY4" fmla="*/ 0 h 88490"/>
                      <a:gd name="connsiteX0" fmla="*/ 0 w 21600"/>
                      <a:gd name="connsiteY0" fmla="*/ 0 h 116279"/>
                      <a:gd name="connsiteX1" fmla="*/ 21600 w 21600"/>
                      <a:gd name="connsiteY1" fmla="*/ 0 h 116279"/>
                      <a:gd name="connsiteX2" fmla="*/ 21600 w 21600"/>
                      <a:gd name="connsiteY2" fmla="*/ 17322 h 116279"/>
                      <a:gd name="connsiteX3" fmla="*/ 2549 w 21600"/>
                      <a:gd name="connsiteY3" fmla="*/ 34081 h 116279"/>
                      <a:gd name="connsiteX4" fmla="*/ 0 w 21600"/>
                      <a:gd name="connsiteY4" fmla="*/ 0 h 116279"/>
                      <a:gd name="connsiteX0" fmla="*/ 0 w 21600"/>
                      <a:gd name="connsiteY0" fmla="*/ 0 h 134631"/>
                      <a:gd name="connsiteX1" fmla="*/ 21600 w 21600"/>
                      <a:gd name="connsiteY1" fmla="*/ 0 h 134631"/>
                      <a:gd name="connsiteX2" fmla="*/ 21600 w 21600"/>
                      <a:gd name="connsiteY2" fmla="*/ 17322 h 134631"/>
                      <a:gd name="connsiteX3" fmla="*/ 5097 w 21600"/>
                      <a:gd name="connsiteY3" fmla="*/ 52433 h 134631"/>
                      <a:gd name="connsiteX4" fmla="*/ 0 w 21600"/>
                      <a:gd name="connsiteY4" fmla="*/ 0 h 134631"/>
                      <a:gd name="connsiteX0" fmla="*/ 0 w 21600"/>
                      <a:gd name="connsiteY0" fmla="*/ 0 h 135089"/>
                      <a:gd name="connsiteX1" fmla="*/ 21600 w 21600"/>
                      <a:gd name="connsiteY1" fmla="*/ 0 h 135089"/>
                      <a:gd name="connsiteX2" fmla="*/ 21600 w 21600"/>
                      <a:gd name="connsiteY2" fmla="*/ 17322 h 135089"/>
                      <a:gd name="connsiteX3" fmla="*/ 2549 w 21600"/>
                      <a:gd name="connsiteY3" fmla="*/ 52891 h 135089"/>
                      <a:gd name="connsiteX4" fmla="*/ 0 w 21600"/>
                      <a:gd name="connsiteY4" fmla="*/ 0 h 135089"/>
                      <a:gd name="connsiteX0" fmla="*/ 0 w 21600"/>
                      <a:gd name="connsiteY0" fmla="*/ 0 h 109124"/>
                      <a:gd name="connsiteX1" fmla="*/ 21600 w 21600"/>
                      <a:gd name="connsiteY1" fmla="*/ 0 h 109124"/>
                      <a:gd name="connsiteX2" fmla="*/ 21600 w 21600"/>
                      <a:gd name="connsiteY2" fmla="*/ 17322 h 109124"/>
                      <a:gd name="connsiteX3" fmla="*/ 2549 w 21600"/>
                      <a:gd name="connsiteY3" fmla="*/ 52891 h 109124"/>
                      <a:gd name="connsiteX4" fmla="*/ 0 w 21600"/>
                      <a:gd name="connsiteY4" fmla="*/ 0 h 109124"/>
                      <a:gd name="connsiteX0" fmla="*/ 0 w 21600"/>
                      <a:gd name="connsiteY0" fmla="*/ 0 h 90853"/>
                      <a:gd name="connsiteX1" fmla="*/ 21600 w 21600"/>
                      <a:gd name="connsiteY1" fmla="*/ 0 h 90853"/>
                      <a:gd name="connsiteX2" fmla="*/ 21600 w 21600"/>
                      <a:gd name="connsiteY2" fmla="*/ 17322 h 90853"/>
                      <a:gd name="connsiteX3" fmla="*/ 2549 w 21600"/>
                      <a:gd name="connsiteY3" fmla="*/ 52891 h 90853"/>
                      <a:gd name="connsiteX4" fmla="*/ 0 w 21600"/>
                      <a:gd name="connsiteY4" fmla="*/ 0 h 90853"/>
                      <a:gd name="connsiteX0" fmla="*/ 0 w 21600"/>
                      <a:gd name="connsiteY0" fmla="*/ 0 h 90853"/>
                      <a:gd name="connsiteX1" fmla="*/ 21600 w 21600"/>
                      <a:gd name="connsiteY1" fmla="*/ 0 h 90853"/>
                      <a:gd name="connsiteX2" fmla="*/ 21600 w 21600"/>
                      <a:gd name="connsiteY2" fmla="*/ 17322 h 90853"/>
                      <a:gd name="connsiteX3" fmla="*/ 2549 w 21600"/>
                      <a:gd name="connsiteY3" fmla="*/ 52891 h 90853"/>
                      <a:gd name="connsiteX4" fmla="*/ 0 w 21600"/>
                      <a:gd name="connsiteY4" fmla="*/ 0 h 90853"/>
                      <a:gd name="connsiteX0" fmla="*/ 127 w 21727"/>
                      <a:gd name="connsiteY0" fmla="*/ 0 h 95661"/>
                      <a:gd name="connsiteX1" fmla="*/ 21727 w 21727"/>
                      <a:gd name="connsiteY1" fmla="*/ 0 h 95661"/>
                      <a:gd name="connsiteX2" fmla="*/ 21727 w 21727"/>
                      <a:gd name="connsiteY2" fmla="*/ 17322 h 95661"/>
                      <a:gd name="connsiteX3" fmla="*/ 764 w 21727"/>
                      <a:gd name="connsiteY3" fmla="*/ 57699 h 95661"/>
                      <a:gd name="connsiteX4" fmla="*/ 127 w 21727"/>
                      <a:gd name="connsiteY4" fmla="*/ 0 h 95661"/>
                      <a:gd name="connsiteX0" fmla="*/ 764 w 22364"/>
                      <a:gd name="connsiteY0" fmla="*/ 0 h 95661"/>
                      <a:gd name="connsiteX1" fmla="*/ 22364 w 22364"/>
                      <a:gd name="connsiteY1" fmla="*/ 0 h 95661"/>
                      <a:gd name="connsiteX2" fmla="*/ 22364 w 22364"/>
                      <a:gd name="connsiteY2" fmla="*/ 17322 h 95661"/>
                      <a:gd name="connsiteX3" fmla="*/ 764 w 22364"/>
                      <a:gd name="connsiteY3" fmla="*/ 57699 h 95661"/>
                      <a:gd name="connsiteX4" fmla="*/ 764 w 22364"/>
                      <a:gd name="connsiteY4" fmla="*/ 0 h 95661"/>
                      <a:gd name="connsiteX0" fmla="*/ 0 w 21600"/>
                      <a:gd name="connsiteY0" fmla="*/ 0 h 95661"/>
                      <a:gd name="connsiteX1" fmla="*/ 21600 w 21600"/>
                      <a:gd name="connsiteY1" fmla="*/ 0 h 95661"/>
                      <a:gd name="connsiteX2" fmla="*/ 21600 w 21600"/>
                      <a:gd name="connsiteY2" fmla="*/ 17322 h 95661"/>
                      <a:gd name="connsiteX3" fmla="*/ 1274 w 21600"/>
                      <a:gd name="connsiteY3" fmla="*/ 57699 h 95661"/>
                      <a:gd name="connsiteX4" fmla="*/ 0 w 21600"/>
                      <a:gd name="connsiteY4" fmla="*/ 0 h 95661"/>
                      <a:gd name="connsiteX0" fmla="*/ 1402 w 21090"/>
                      <a:gd name="connsiteY0" fmla="*/ 4808 h 95661"/>
                      <a:gd name="connsiteX1" fmla="*/ 21090 w 21090"/>
                      <a:gd name="connsiteY1" fmla="*/ 0 h 95661"/>
                      <a:gd name="connsiteX2" fmla="*/ 21090 w 21090"/>
                      <a:gd name="connsiteY2" fmla="*/ 17322 h 95661"/>
                      <a:gd name="connsiteX3" fmla="*/ 764 w 21090"/>
                      <a:gd name="connsiteY3" fmla="*/ 57699 h 95661"/>
                      <a:gd name="connsiteX4" fmla="*/ 1402 w 21090"/>
                      <a:gd name="connsiteY4" fmla="*/ 4808 h 95661"/>
                      <a:gd name="connsiteX0" fmla="*/ 191 w 19879"/>
                      <a:gd name="connsiteY0" fmla="*/ 4808 h 134127"/>
                      <a:gd name="connsiteX1" fmla="*/ 19879 w 19879"/>
                      <a:gd name="connsiteY1" fmla="*/ 0 h 134127"/>
                      <a:gd name="connsiteX2" fmla="*/ 19879 w 19879"/>
                      <a:gd name="connsiteY2" fmla="*/ 17322 h 134127"/>
                      <a:gd name="connsiteX3" fmla="*/ 764 w 19879"/>
                      <a:gd name="connsiteY3" fmla="*/ 96165 h 134127"/>
                      <a:gd name="connsiteX4" fmla="*/ 191 w 19879"/>
                      <a:gd name="connsiteY4" fmla="*/ 4808 h 134127"/>
                      <a:gd name="connsiteX0" fmla="*/ 191 w 19879"/>
                      <a:gd name="connsiteY0" fmla="*/ 28849 h 158168"/>
                      <a:gd name="connsiteX1" fmla="*/ 19879 w 19879"/>
                      <a:gd name="connsiteY1" fmla="*/ 0 h 158168"/>
                      <a:gd name="connsiteX2" fmla="*/ 19879 w 19879"/>
                      <a:gd name="connsiteY2" fmla="*/ 41363 h 158168"/>
                      <a:gd name="connsiteX3" fmla="*/ 764 w 19879"/>
                      <a:gd name="connsiteY3" fmla="*/ 120206 h 158168"/>
                      <a:gd name="connsiteX4" fmla="*/ 191 w 19879"/>
                      <a:gd name="connsiteY4" fmla="*/ 28849 h 158168"/>
                      <a:gd name="connsiteX0" fmla="*/ 0 w 19688"/>
                      <a:gd name="connsiteY0" fmla="*/ 28849 h 124510"/>
                      <a:gd name="connsiteX1" fmla="*/ 19688 w 19688"/>
                      <a:gd name="connsiteY1" fmla="*/ 0 h 124510"/>
                      <a:gd name="connsiteX2" fmla="*/ 19688 w 19688"/>
                      <a:gd name="connsiteY2" fmla="*/ 41363 h 124510"/>
                      <a:gd name="connsiteX3" fmla="*/ 2484 w 19688"/>
                      <a:gd name="connsiteY3" fmla="*/ 86548 h 124510"/>
                      <a:gd name="connsiteX4" fmla="*/ 0 w 19688"/>
                      <a:gd name="connsiteY4" fmla="*/ 28849 h 124510"/>
                      <a:gd name="connsiteX0" fmla="*/ 0 w 19688"/>
                      <a:gd name="connsiteY0" fmla="*/ 28849 h 98545"/>
                      <a:gd name="connsiteX1" fmla="*/ 19688 w 19688"/>
                      <a:gd name="connsiteY1" fmla="*/ 0 h 98545"/>
                      <a:gd name="connsiteX2" fmla="*/ 19688 w 19688"/>
                      <a:gd name="connsiteY2" fmla="*/ 41363 h 98545"/>
                      <a:gd name="connsiteX3" fmla="*/ 2484 w 19688"/>
                      <a:gd name="connsiteY3" fmla="*/ 86548 h 98545"/>
                      <a:gd name="connsiteX4" fmla="*/ 0 w 19688"/>
                      <a:gd name="connsiteY4" fmla="*/ 28849 h 98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88" h="98545">
                        <a:moveTo>
                          <a:pt x="0" y="28849"/>
                        </a:moveTo>
                        <a:lnTo>
                          <a:pt x="19688" y="0"/>
                        </a:lnTo>
                        <a:lnTo>
                          <a:pt x="19688" y="41363"/>
                        </a:lnTo>
                        <a:cubicBezTo>
                          <a:pt x="8888" y="41363"/>
                          <a:pt x="7518" y="98545"/>
                          <a:pt x="2484" y="86548"/>
                        </a:cubicBezTo>
                        <a:cubicBezTo>
                          <a:pt x="1720" y="47738"/>
                          <a:pt x="0" y="52444"/>
                          <a:pt x="0" y="28849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722" name="Freeform 721"/>
                  <p:cNvSpPr/>
                  <p:nvPr/>
                </p:nvSpPr>
                <p:spPr>
                  <a:xfrm rot="10800000">
                    <a:off x="529845" y="4090097"/>
                    <a:ext cx="5156053" cy="2451161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8551"/>
                      <a:gd name="connsiteX1" fmla="*/ 21600 w 21600"/>
                      <a:gd name="connsiteY1" fmla="*/ 0 h 28551"/>
                      <a:gd name="connsiteX2" fmla="*/ 21600 w 21600"/>
                      <a:gd name="connsiteY2" fmla="*/ 17322 h 28551"/>
                      <a:gd name="connsiteX3" fmla="*/ 0 w 21600"/>
                      <a:gd name="connsiteY3" fmla="*/ 24801 h 28551"/>
                      <a:gd name="connsiteX4" fmla="*/ 0 w 21600"/>
                      <a:gd name="connsiteY4" fmla="*/ 0 h 28551"/>
                      <a:gd name="connsiteX0" fmla="*/ 0 w 21600"/>
                      <a:gd name="connsiteY0" fmla="*/ 0 h 37264"/>
                      <a:gd name="connsiteX1" fmla="*/ 21600 w 21600"/>
                      <a:gd name="connsiteY1" fmla="*/ 0 h 37264"/>
                      <a:gd name="connsiteX2" fmla="*/ 21600 w 21600"/>
                      <a:gd name="connsiteY2" fmla="*/ 17322 h 37264"/>
                      <a:gd name="connsiteX3" fmla="*/ 0 w 21600"/>
                      <a:gd name="connsiteY3" fmla="*/ 24801 h 37264"/>
                      <a:gd name="connsiteX4" fmla="*/ 0 w 21600"/>
                      <a:gd name="connsiteY4" fmla="*/ 0 h 37264"/>
                      <a:gd name="connsiteX0" fmla="*/ 0 w 21600"/>
                      <a:gd name="connsiteY0" fmla="*/ 0 h 72761"/>
                      <a:gd name="connsiteX1" fmla="*/ 21600 w 21600"/>
                      <a:gd name="connsiteY1" fmla="*/ 0 h 72761"/>
                      <a:gd name="connsiteX2" fmla="*/ 21600 w 21600"/>
                      <a:gd name="connsiteY2" fmla="*/ 17322 h 72761"/>
                      <a:gd name="connsiteX3" fmla="*/ 0 w 21600"/>
                      <a:gd name="connsiteY3" fmla="*/ 60298 h 72761"/>
                      <a:gd name="connsiteX4" fmla="*/ 0 w 21600"/>
                      <a:gd name="connsiteY4" fmla="*/ 0 h 72761"/>
                      <a:gd name="connsiteX0" fmla="*/ 0 w 21600"/>
                      <a:gd name="connsiteY0" fmla="*/ 0 h 84296"/>
                      <a:gd name="connsiteX1" fmla="*/ 21600 w 21600"/>
                      <a:gd name="connsiteY1" fmla="*/ 0 h 84296"/>
                      <a:gd name="connsiteX2" fmla="*/ 21600 w 21600"/>
                      <a:gd name="connsiteY2" fmla="*/ 17322 h 84296"/>
                      <a:gd name="connsiteX3" fmla="*/ 0 w 21600"/>
                      <a:gd name="connsiteY3" fmla="*/ 60298 h 84296"/>
                      <a:gd name="connsiteX4" fmla="*/ 0 w 21600"/>
                      <a:gd name="connsiteY4" fmla="*/ 0 h 84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00" h="84296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17322"/>
                        </a:lnTo>
                        <a:cubicBezTo>
                          <a:pt x="10800" y="17322"/>
                          <a:pt x="7837" y="84296"/>
                          <a:pt x="0" y="60298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8CF95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726" name="Freeform 725"/>
                  <p:cNvSpPr/>
                  <p:nvPr/>
                </p:nvSpPr>
                <p:spPr>
                  <a:xfrm rot="10800000">
                    <a:off x="533401" y="4179271"/>
                    <a:ext cx="5168991" cy="2450129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8551"/>
                      <a:gd name="connsiteX1" fmla="*/ 21600 w 21600"/>
                      <a:gd name="connsiteY1" fmla="*/ 0 h 28551"/>
                      <a:gd name="connsiteX2" fmla="*/ 21600 w 21600"/>
                      <a:gd name="connsiteY2" fmla="*/ 17322 h 28551"/>
                      <a:gd name="connsiteX3" fmla="*/ 0 w 21600"/>
                      <a:gd name="connsiteY3" fmla="*/ 24801 h 28551"/>
                      <a:gd name="connsiteX4" fmla="*/ 0 w 21600"/>
                      <a:gd name="connsiteY4" fmla="*/ 0 h 28551"/>
                      <a:gd name="connsiteX0" fmla="*/ 0 w 21600"/>
                      <a:gd name="connsiteY0" fmla="*/ 0 h 37264"/>
                      <a:gd name="connsiteX1" fmla="*/ 21600 w 21600"/>
                      <a:gd name="connsiteY1" fmla="*/ 0 h 37264"/>
                      <a:gd name="connsiteX2" fmla="*/ 21600 w 21600"/>
                      <a:gd name="connsiteY2" fmla="*/ 17322 h 37264"/>
                      <a:gd name="connsiteX3" fmla="*/ 0 w 21600"/>
                      <a:gd name="connsiteY3" fmla="*/ 24801 h 37264"/>
                      <a:gd name="connsiteX4" fmla="*/ 0 w 21600"/>
                      <a:gd name="connsiteY4" fmla="*/ 0 h 37264"/>
                      <a:gd name="connsiteX0" fmla="*/ 0 w 21600"/>
                      <a:gd name="connsiteY0" fmla="*/ 0 h 72761"/>
                      <a:gd name="connsiteX1" fmla="*/ 21600 w 21600"/>
                      <a:gd name="connsiteY1" fmla="*/ 0 h 72761"/>
                      <a:gd name="connsiteX2" fmla="*/ 21600 w 21600"/>
                      <a:gd name="connsiteY2" fmla="*/ 17322 h 72761"/>
                      <a:gd name="connsiteX3" fmla="*/ 0 w 21600"/>
                      <a:gd name="connsiteY3" fmla="*/ 60298 h 72761"/>
                      <a:gd name="connsiteX4" fmla="*/ 0 w 21600"/>
                      <a:gd name="connsiteY4" fmla="*/ 0 h 72761"/>
                      <a:gd name="connsiteX0" fmla="*/ 0 w 21600"/>
                      <a:gd name="connsiteY0" fmla="*/ 0 h 84296"/>
                      <a:gd name="connsiteX1" fmla="*/ 21600 w 21600"/>
                      <a:gd name="connsiteY1" fmla="*/ 0 h 84296"/>
                      <a:gd name="connsiteX2" fmla="*/ 21600 w 21600"/>
                      <a:gd name="connsiteY2" fmla="*/ 17322 h 84296"/>
                      <a:gd name="connsiteX3" fmla="*/ 0 w 21600"/>
                      <a:gd name="connsiteY3" fmla="*/ 60298 h 84296"/>
                      <a:gd name="connsiteX4" fmla="*/ 0 w 21600"/>
                      <a:gd name="connsiteY4" fmla="*/ 0 h 84296"/>
                      <a:gd name="connsiteX0" fmla="*/ 0 w 21611"/>
                      <a:gd name="connsiteY0" fmla="*/ 0 h 84296"/>
                      <a:gd name="connsiteX1" fmla="*/ 21600 w 21611"/>
                      <a:gd name="connsiteY1" fmla="*/ 0 h 84296"/>
                      <a:gd name="connsiteX2" fmla="*/ 21611 w 21611"/>
                      <a:gd name="connsiteY2" fmla="*/ 12707 h 84296"/>
                      <a:gd name="connsiteX3" fmla="*/ 0 w 21611"/>
                      <a:gd name="connsiteY3" fmla="*/ 60298 h 84296"/>
                      <a:gd name="connsiteX4" fmla="*/ 0 w 21611"/>
                      <a:gd name="connsiteY4" fmla="*/ 0 h 84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11" h="84296">
                        <a:moveTo>
                          <a:pt x="0" y="0"/>
                        </a:moveTo>
                        <a:lnTo>
                          <a:pt x="21600" y="0"/>
                        </a:lnTo>
                        <a:cubicBezTo>
                          <a:pt x="21604" y="4236"/>
                          <a:pt x="21607" y="8471"/>
                          <a:pt x="21611" y="12707"/>
                        </a:cubicBezTo>
                        <a:cubicBezTo>
                          <a:pt x="10811" y="12707"/>
                          <a:pt x="7837" y="84296"/>
                          <a:pt x="0" y="60298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3" cstate="print">
                      <a:duotone>
                        <a:prstClr val="black"/>
                        <a:schemeClr val="accent3">
                          <a:tint val="45000"/>
                          <a:satMod val="400000"/>
                        </a:schemeClr>
                      </a:duotone>
                      <a:lum bright="9000" contrast="-57000"/>
                    </a:blip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713" name="Freeform 712"/>
                  <p:cNvSpPr/>
                  <p:nvPr/>
                </p:nvSpPr>
                <p:spPr>
                  <a:xfrm rot="10800000">
                    <a:off x="534982" y="4267200"/>
                    <a:ext cx="5167317" cy="2450129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8551"/>
                      <a:gd name="connsiteX1" fmla="*/ 21600 w 21600"/>
                      <a:gd name="connsiteY1" fmla="*/ 0 h 28551"/>
                      <a:gd name="connsiteX2" fmla="*/ 21600 w 21600"/>
                      <a:gd name="connsiteY2" fmla="*/ 17322 h 28551"/>
                      <a:gd name="connsiteX3" fmla="*/ 0 w 21600"/>
                      <a:gd name="connsiteY3" fmla="*/ 24801 h 28551"/>
                      <a:gd name="connsiteX4" fmla="*/ 0 w 21600"/>
                      <a:gd name="connsiteY4" fmla="*/ 0 h 28551"/>
                      <a:gd name="connsiteX0" fmla="*/ 0 w 21600"/>
                      <a:gd name="connsiteY0" fmla="*/ 0 h 37264"/>
                      <a:gd name="connsiteX1" fmla="*/ 21600 w 21600"/>
                      <a:gd name="connsiteY1" fmla="*/ 0 h 37264"/>
                      <a:gd name="connsiteX2" fmla="*/ 21600 w 21600"/>
                      <a:gd name="connsiteY2" fmla="*/ 17322 h 37264"/>
                      <a:gd name="connsiteX3" fmla="*/ 0 w 21600"/>
                      <a:gd name="connsiteY3" fmla="*/ 24801 h 37264"/>
                      <a:gd name="connsiteX4" fmla="*/ 0 w 21600"/>
                      <a:gd name="connsiteY4" fmla="*/ 0 h 37264"/>
                      <a:gd name="connsiteX0" fmla="*/ 0 w 21600"/>
                      <a:gd name="connsiteY0" fmla="*/ 0 h 72761"/>
                      <a:gd name="connsiteX1" fmla="*/ 21600 w 21600"/>
                      <a:gd name="connsiteY1" fmla="*/ 0 h 72761"/>
                      <a:gd name="connsiteX2" fmla="*/ 21600 w 21600"/>
                      <a:gd name="connsiteY2" fmla="*/ 17322 h 72761"/>
                      <a:gd name="connsiteX3" fmla="*/ 0 w 21600"/>
                      <a:gd name="connsiteY3" fmla="*/ 60298 h 72761"/>
                      <a:gd name="connsiteX4" fmla="*/ 0 w 21600"/>
                      <a:gd name="connsiteY4" fmla="*/ 0 h 72761"/>
                      <a:gd name="connsiteX0" fmla="*/ 0 w 21600"/>
                      <a:gd name="connsiteY0" fmla="*/ 0 h 84296"/>
                      <a:gd name="connsiteX1" fmla="*/ 21600 w 21600"/>
                      <a:gd name="connsiteY1" fmla="*/ 0 h 84296"/>
                      <a:gd name="connsiteX2" fmla="*/ 21600 w 21600"/>
                      <a:gd name="connsiteY2" fmla="*/ 17322 h 84296"/>
                      <a:gd name="connsiteX3" fmla="*/ 0 w 21600"/>
                      <a:gd name="connsiteY3" fmla="*/ 60298 h 84296"/>
                      <a:gd name="connsiteX4" fmla="*/ 0 w 21600"/>
                      <a:gd name="connsiteY4" fmla="*/ 0 h 84296"/>
                      <a:gd name="connsiteX0" fmla="*/ 0 w 21611"/>
                      <a:gd name="connsiteY0" fmla="*/ 0 h 84296"/>
                      <a:gd name="connsiteX1" fmla="*/ 21600 w 21611"/>
                      <a:gd name="connsiteY1" fmla="*/ 0 h 84296"/>
                      <a:gd name="connsiteX2" fmla="*/ 21611 w 21611"/>
                      <a:gd name="connsiteY2" fmla="*/ 12707 h 84296"/>
                      <a:gd name="connsiteX3" fmla="*/ 0 w 21611"/>
                      <a:gd name="connsiteY3" fmla="*/ 60298 h 84296"/>
                      <a:gd name="connsiteX4" fmla="*/ 0 w 21611"/>
                      <a:gd name="connsiteY4" fmla="*/ 0 h 84296"/>
                      <a:gd name="connsiteX0" fmla="*/ 0 w 21604"/>
                      <a:gd name="connsiteY0" fmla="*/ 0 h 84296"/>
                      <a:gd name="connsiteX1" fmla="*/ 21600 w 21604"/>
                      <a:gd name="connsiteY1" fmla="*/ 0 h 84296"/>
                      <a:gd name="connsiteX2" fmla="*/ 21591 w 21604"/>
                      <a:gd name="connsiteY2" fmla="*/ 9102 h 84296"/>
                      <a:gd name="connsiteX3" fmla="*/ 0 w 21604"/>
                      <a:gd name="connsiteY3" fmla="*/ 60298 h 84296"/>
                      <a:gd name="connsiteX4" fmla="*/ 0 w 21604"/>
                      <a:gd name="connsiteY4" fmla="*/ 0 h 84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04" h="84296">
                        <a:moveTo>
                          <a:pt x="0" y="0"/>
                        </a:moveTo>
                        <a:lnTo>
                          <a:pt x="21600" y="0"/>
                        </a:lnTo>
                        <a:cubicBezTo>
                          <a:pt x="21604" y="4236"/>
                          <a:pt x="21587" y="4866"/>
                          <a:pt x="21591" y="9102"/>
                        </a:cubicBezTo>
                        <a:cubicBezTo>
                          <a:pt x="10791" y="9102"/>
                          <a:pt x="7837" y="84296"/>
                          <a:pt x="0" y="60298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blipFill>
                    <a:blip r:embed="rId4" cstate="print">
                      <a:duotone>
                        <a:prstClr val="black"/>
                        <a:srgbClr val="D9C3A5">
                          <a:tint val="50000"/>
                          <a:satMod val="180000"/>
                        </a:srgbClr>
                      </a:duotone>
                      <a:lum bright="23000" contrast="-68000"/>
                    </a:blip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sp>
                <p:nvSpPr>
                  <p:cNvPr id="725" name="TextBox 724"/>
                  <p:cNvSpPr txBox="1"/>
                  <p:nvPr/>
                </p:nvSpPr>
                <p:spPr>
                  <a:xfrm rot="21277061">
                    <a:off x="2204610" y="5907829"/>
                    <a:ext cx="1662065" cy="33814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  <a:cs typeface="+mn-cs"/>
                      </a:rPr>
                      <a:t>Groundwater Flow</a:t>
                    </a:r>
                  </a:p>
                </p:txBody>
              </p:sp>
              <p:sp>
                <p:nvSpPr>
                  <p:cNvPr id="730" name="Freeform 729"/>
                  <p:cNvSpPr/>
                  <p:nvPr/>
                </p:nvSpPr>
                <p:spPr>
                  <a:xfrm>
                    <a:off x="2552263" y="4872753"/>
                    <a:ext cx="3124111" cy="709631"/>
                  </a:xfrm>
                  <a:custGeom>
                    <a:avLst/>
                    <a:gdLst>
                      <a:gd name="connsiteX0" fmla="*/ 3403600 w 3403600"/>
                      <a:gd name="connsiteY0" fmla="*/ 209550 h 895350"/>
                      <a:gd name="connsiteX1" fmla="*/ 2527300 w 3403600"/>
                      <a:gd name="connsiteY1" fmla="*/ 6350 h 895350"/>
                      <a:gd name="connsiteX2" fmla="*/ 1524000 w 3403600"/>
                      <a:gd name="connsiteY2" fmla="*/ 247650 h 895350"/>
                      <a:gd name="connsiteX3" fmla="*/ 635000 w 3403600"/>
                      <a:gd name="connsiteY3" fmla="*/ 742950 h 895350"/>
                      <a:gd name="connsiteX4" fmla="*/ 0 w 3403600"/>
                      <a:gd name="connsiteY4" fmla="*/ 895350 h 895350"/>
                      <a:gd name="connsiteX0" fmla="*/ 3251200 w 3251200"/>
                      <a:gd name="connsiteY0" fmla="*/ 209550 h 895350"/>
                      <a:gd name="connsiteX1" fmla="*/ 2374900 w 3251200"/>
                      <a:gd name="connsiteY1" fmla="*/ 6350 h 895350"/>
                      <a:gd name="connsiteX2" fmla="*/ 1371600 w 3251200"/>
                      <a:gd name="connsiteY2" fmla="*/ 247650 h 895350"/>
                      <a:gd name="connsiteX3" fmla="*/ 482600 w 3251200"/>
                      <a:gd name="connsiteY3" fmla="*/ 742950 h 895350"/>
                      <a:gd name="connsiteX4" fmla="*/ 0 w 3251200"/>
                      <a:gd name="connsiteY4" fmla="*/ 895350 h 895350"/>
                      <a:gd name="connsiteX0" fmla="*/ 3175000 w 3175000"/>
                      <a:gd name="connsiteY0" fmla="*/ 209550 h 895350"/>
                      <a:gd name="connsiteX1" fmla="*/ 2298700 w 3175000"/>
                      <a:gd name="connsiteY1" fmla="*/ 6350 h 895350"/>
                      <a:gd name="connsiteX2" fmla="*/ 1295400 w 3175000"/>
                      <a:gd name="connsiteY2" fmla="*/ 247650 h 895350"/>
                      <a:gd name="connsiteX3" fmla="*/ 406400 w 3175000"/>
                      <a:gd name="connsiteY3" fmla="*/ 742950 h 895350"/>
                      <a:gd name="connsiteX4" fmla="*/ 0 w 3175000"/>
                      <a:gd name="connsiteY4" fmla="*/ 895350 h 895350"/>
                      <a:gd name="connsiteX0" fmla="*/ 3175000 w 3175000"/>
                      <a:gd name="connsiteY0" fmla="*/ 209550 h 895350"/>
                      <a:gd name="connsiteX1" fmla="*/ 2298700 w 3175000"/>
                      <a:gd name="connsiteY1" fmla="*/ 6350 h 895350"/>
                      <a:gd name="connsiteX2" fmla="*/ 1295400 w 3175000"/>
                      <a:gd name="connsiteY2" fmla="*/ 247650 h 895350"/>
                      <a:gd name="connsiteX3" fmla="*/ 406400 w 3175000"/>
                      <a:gd name="connsiteY3" fmla="*/ 742950 h 895350"/>
                      <a:gd name="connsiteX4" fmla="*/ 0 w 3175000"/>
                      <a:gd name="connsiteY4" fmla="*/ 895350 h 895350"/>
                      <a:gd name="connsiteX0" fmla="*/ 3175000 w 3175000"/>
                      <a:gd name="connsiteY0" fmla="*/ 209550 h 895350"/>
                      <a:gd name="connsiteX1" fmla="*/ 2298700 w 3175000"/>
                      <a:gd name="connsiteY1" fmla="*/ 6350 h 895350"/>
                      <a:gd name="connsiteX2" fmla="*/ 1295400 w 3175000"/>
                      <a:gd name="connsiteY2" fmla="*/ 247650 h 895350"/>
                      <a:gd name="connsiteX3" fmla="*/ 406400 w 3175000"/>
                      <a:gd name="connsiteY3" fmla="*/ 742950 h 895350"/>
                      <a:gd name="connsiteX4" fmla="*/ 0 w 3175000"/>
                      <a:gd name="connsiteY4" fmla="*/ 895350 h 895350"/>
                      <a:gd name="connsiteX0" fmla="*/ 3124200 w 3124200"/>
                      <a:gd name="connsiteY0" fmla="*/ 374650 h 908050"/>
                      <a:gd name="connsiteX1" fmla="*/ 2298700 w 3124200"/>
                      <a:gd name="connsiteY1" fmla="*/ 19050 h 908050"/>
                      <a:gd name="connsiteX2" fmla="*/ 1295400 w 3124200"/>
                      <a:gd name="connsiteY2" fmla="*/ 260350 h 908050"/>
                      <a:gd name="connsiteX3" fmla="*/ 406400 w 3124200"/>
                      <a:gd name="connsiteY3" fmla="*/ 755650 h 908050"/>
                      <a:gd name="connsiteX4" fmla="*/ 0 w 3124200"/>
                      <a:gd name="connsiteY4" fmla="*/ 908050 h 908050"/>
                      <a:gd name="connsiteX0" fmla="*/ 3124200 w 3124200"/>
                      <a:gd name="connsiteY0" fmla="*/ 323850 h 857250"/>
                      <a:gd name="connsiteX1" fmla="*/ 2286000 w 3124200"/>
                      <a:gd name="connsiteY1" fmla="*/ 19050 h 857250"/>
                      <a:gd name="connsiteX2" fmla="*/ 1295400 w 3124200"/>
                      <a:gd name="connsiteY2" fmla="*/ 209550 h 857250"/>
                      <a:gd name="connsiteX3" fmla="*/ 406400 w 3124200"/>
                      <a:gd name="connsiteY3" fmla="*/ 704850 h 857250"/>
                      <a:gd name="connsiteX4" fmla="*/ 0 w 3124200"/>
                      <a:gd name="connsiteY4" fmla="*/ 857250 h 857250"/>
                      <a:gd name="connsiteX0" fmla="*/ 3124200 w 3124200"/>
                      <a:gd name="connsiteY0" fmla="*/ 314325 h 847725"/>
                      <a:gd name="connsiteX1" fmla="*/ 2286000 w 3124200"/>
                      <a:gd name="connsiteY1" fmla="*/ 9525 h 847725"/>
                      <a:gd name="connsiteX2" fmla="*/ 1371600 w 3124200"/>
                      <a:gd name="connsiteY2" fmla="*/ 371475 h 847725"/>
                      <a:gd name="connsiteX3" fmla="*/ 406400 w 3124200"/>
                      <a:gd name="connsiteY3" fmla="*/ 695325 h 847725"/>
                      <a:gd name="connsiteX4" fmla="*/ 0 w 3124200"/>
                      <a:gd name="connsiteY4" fmla="*/ 847725 h 847725"/>
                      <a:gd name="connsiteX0" fmla="*/ 3124200 w 3124200"/>
                      <a:gd name="connsiteY0" fmla="*/ 180975 h 714375"/>
                      <a:gd name="connsiteX1" fmla="*/ 2286000 w 3124200"/>
                      <a:gd name="connsiteY1" fmla="*/ 9525 h 714375"/>
                      <a:gd name="connsiteX2" fmla="*/ 1371600 w 3124200"/>
                      <a:gd name="connsiteY2" fmla="*/ 238125 h 714375"/>
                      <a:gd name="connsiteX3" fmla="*/ 406400 w 3124200"/>
                      <a:gd name="connsiteY3" fmla="*/ 561975 h 714375"/>
                      <a:gd name="connsiteX4" fmla="*/ 0 w 3124200"/>
                      <a:gd name="connsiteY4" fmla="*/ 714375 h 714375"/>
                      <a:gd name="connsiteX0" fmla="*/ 3124200 w 3124200"/>
                      <a:gd name="connsiteY0" fmla="*/ 175895 h 709295"/>
                      <a:gd name="connsiteX1" fmla="*/ 2286000 w 3124200"/>
                      <a:gd name="connsiteY1" fmla="*/ 4445 h 709295"/>
                      <a:gd name="connsiteX2" fmla="*/ 1341120 w 3124200"/>
                      <a:gd name="connsiteY2" fmla="*/ 202565 h 709295"/>
                      <a:gd name="connsiteX3" fmla="*/ 406400 w 3124200"/>
                      <a:gd name="connsiteY3" fmla="*/ 556895 h 709295"/>
                      <a:gd name="connsiteX4" fmla="*/ 0 w 3124200"/>
                      <a:gd name="connsiteY4" fmla="*/ 709295 h 709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24200" h="709295">
                        <a:moveTo>
                          <a:pt x="3124200" y="175895"/>
                        </a:moveTo>
                        <a:cubicBezTo>
                          <a:pt x="2842683" y="71120"/>
                          <a:pt x="2583180" y="0"/>
                          <a:pt x="2286000" y="4445"/>
                        </a:cubicBezTo>
                        <a:cubicBezTo>
                          <a:pt x="1988820" y="8890"/>
                          <a:pt x="1654387" y="110490"/>
                          <a:pt x="1341120" y="202565"/>
                        </a:cubicBezTo>
                        <a:cubicBezTo>
                          <a:pt x="1027853" y="294640"/>
                          <a:pt x="629920" y="472440"/>
                          <a:pt x="406400" y="556895"/>
                        </a:cubicBezTo>
                        <a:cubicBezTo>
                          <a:pt x="182880" y="641350"/>
                          <a:pt x="167640" y="671830"/>
                          <a:pt x="0" y="709295"/>
                        </a:cubicBezTo>
                      </a:path>
                    </a:pathLst>
                  </a:custGeom>
                  <a:ln w="19050">
                    <a:solidFill>
                      <a:schemeClr val="bg2">
                        <a:lumMod val="50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731" name="TextBox 730"/>
                  <p:cNvSpPr txBox="1"/>
                  <p:nvPr/>
                </p:nvSpPr>
                <p:spPr>
                  <a:xfrm rot="20683186">
                    <a:off x="3076123" y="5141048"/>
                    <a:ext cx="1082644" cy="338145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 Narrow" pitchFamily="34" charset="0"/>
                        <a:cs typeface="+mn-cs"/>
                      </a:rPr>
                      <a:t>Water table</a:t>
                    </a:r>
                  </a:p>
                </p:txBody>
              </p:sp>
              <p:sp>
                <p:nvSpPr>
                  <p:cNvPr id="15396" name="TextBox 7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39224" y="5080971"/>
                    <a:ext cx="909223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>
                        <a:solidFill>
                          <a:srgbClr val="C00000"/>
                        </a:solidFill>
                        <a:latin typeface="Arial Narrow" pitchFamily="34" charset="0"/>
                      </a:rPr>
                      <a:t>Infiltration</a:t>
                    </a:r>
                  </a:p>
                </p:txBody>
              </p:sp>
            </p:grpSp>
            <p:sp>
              <p:nvSpPr>
                <p:cNvPr id="732" name="Circular Arrow 731"/>
                <p:cNvSpPr/>
                <p:nvPr/>
              </p:nvSpPr>
              <p:spPr>
                <a:xfrm flipH="1">
                  <a:off x="5272624" y="3937971"/>
                  <a:ext cx="978408" cy="2438400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7595956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24" name="Circular Arrow 723"/>
              <p:cNvSpPr/>
              <p:nvPr/>
            </p:nvSpPr>
            <p:spPr>
              <a:xfrm rot="4688292" flipH="1">
                <a:off x="4961722" y="5331941"/>
                <a:ext cx="978408" cy="2961087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7368241"/>
                  <a:gd name="adj5" fmla="val 12500"/>
                </a:avLst>
              </a:prstGeom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97"/>
            <p:cNvGrpSpPr>
              <a:grpSpLocks/>
            </p:cNvGrpSpPr>
            <p:nvPr/>
          </p:nvGrpSpPr>
          <p:grpSpPr bwMode="auto">
            <a:xfrm>
              <a:off x="6096000" y="2590800"/>
              <a:ext cx="792480" cy="929640"/>
              <a:chOff x="5730240" y="2362200"/>
              <a:chExt cx="792480" cy="929640"/>
            </a:xfrm>
          </p:grpSpPr>
          <p:pic>
            <p:nvPicPr>
              <p:cNvPr id="15376" name="Picture 17" descr="MCNA00038_0000[1]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2432749"/>
                <a:ext cx="274320" cy="767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17" descr="MCNA00038_0000[1]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8400" y="2362200"/>
                <a:ext cx="274320" cy="767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15" descr="MCNA00036_0000[1]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0240" y="2740651"/>
                <a:ext cx="365760" cy="5511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15" descr="MCNA00036_0000[1]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11240" y="2649211"/>
                <a:ext cx="365760" cy="5511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17" descr="MCNA00038_0000[1]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3600" y="2438400"/>
                <a:ext cx="274320" cy="767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1" name="Circular Arrow 100"/>
            <p:cNvSpPr/>
            <p:nvPr/>
          </p:nvSpPr>
          <p:spPr>
            <a:xfrm rot="3329422" flipH="1">
              <a:off x="5100226" y="2687743"/>
              <a:ext cx="978408" cy="2961087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7368241"/>
                <a:gd name="adj5" fmla="val 12500"/>
              </a:avLst>
            </a:prstGeom>
            <a:solidFill>
              <a:srgbClr val="C00000"/>
            </a:solidFill>
          </p:spPr>
          <p:style>
            <a:lnRef idx="1">
              <a:schemeClr val="accent6"/>
            </a:lnRef>
            <a:fillRef idx="1002">
              <a:schemeClr val="dk2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371" name="TextBox 101"/>
            <p:cNvSpPr txBox="1">
              <a:spLocks noChangeArrowheads="1"/>
            </p:cNvSpPr>
            <p:nvPr/>
          </p:nvSpPr>
          <p:spPr bwMode="auto">
            <a:xfrm rot="-1681809">
              <a:off x="5275191" y="3263067"/>
              <a:ext cx="67550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C00000"/>
                  </a:solidFill>
                  <a:latin typeface="Arial Narrow" pitchFamily="34" charset="0"/>
                </a:rPr>
                <a:t>Runoff</a:t>
              </a:r>
            </a:p>
          </p:txBody>
        </p:sp>
        <p:sp>
          <p:nvSpPr>
            <p:cNvPr id="103" name="Circular Arrow 102"/>
            <p:cNvSpPr/>
            <p:nvPr/>
          </p:nvSpPr>
          <p:spPr>
            <a:xfrm rot="4074945" flipH="1">
              <a:off x="6679407" y="2378397"/>
              <a:ext cx="978408" cy="2133600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658182"/>
                <a:gd name="adj5" fmla="val 12500"/>
              </a:avLst>
            </a:prstGeom>
            <a:solidFill>
              <a:srgbClr val="C00000"/>
            </a:solidFill>
          </p:spPr>
          <p:style>
            <a:lnRef idx="1">
              <a:schemeClr val="accent6"/>
            </a:lnRef>
            <a:fillRef idx="1002">
              <a:schemeClr val="dk2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373" name="TextBox 103"/>
            <p:cNvSpPr txBox="1">
              <a:spLocks noChangeArrowheads="1"/>
            </p:cNvSpPr>
            <p:nvPr/>
          </p:nvSpPr>
          <p:spPr bwMode="auto">
            <a:xfrm>
              <a:off x="6934261" y="3060032"/>
              <a:ext cx="126669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rgbClr val="C00000"/>
                  </a:solidFill>
                  <a:latin typeface="Arial Narrow" pitchFamily="34" charset="0"/>
                </a:rPr>
                <a:t>Overland Flow</a:t>
              </a:r>
            </a:p>
          </p:txBody>
        </p:sp>
        <p:sp>
          <p:nvSpPr>
            <p:cNvPr id="105" name="Circular Arrow 104"/>
            <p:cNvSpPr/>
            <p:nvPr/>
          </p:nvSpPr>
          <p:spPr>
            <a:xfrm rot="1419361" flipH="1" flipV="1">
              <a:off x="4162107" y="1428981"/>
              <a:ext cx="978408" cy="3306246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696620"/>
                <a:gd name="adj5" fmla="val 12500"/>
              </a:avLst>
            </a:prstGeom>
          </p:spPr>
          <p:style>
            <a:lnRef idx="1">
              <a:schemeClr val="accent6"/>
            </a:lnRef>
            <a:fillRef idx="1002">
              <a:schemeClr val="dk2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 rot="17535246">
              <a:off x="3772022" y="3347795"/>
              <a:ext cx="1116040" cy="3381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tx2">
                      <a:lumMod val="50000"/>
                    </a:schemeClr>
                  </a:solidFill>
                  <a:latin typeface="Arial Narrow" pitchFamily="34" charset="0"/>
                  <a:cs typeface="+mn-cs"/>
                </a:rPr>
                <a:t>Evaporation</a:t>
              </a:r>
            </a:p>
          </p:txBody>
        </p:sp>
      </p:grpSp>
      <p:sp>
        <p:nvSpPr>
          <p:cNvPr id="108" name="Rectangle 107"/>
          <p:cNvSpPr/>
          <p:nvPr/>
        </p:nvSpPr>
        <p:spPr bwMode="auto">
          <a:xfrm>
            <a:off x="3657600" y="1219200"/>
            <a:ext cx="5165725" cy="4313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3657600" y="1219200"/>
            <a:ext cx="2286000" cy="4297680"/>
          </a:xfrm>
          <a:prstGeom prst="rect">
            <a:avLst/>
          </a:prstGeom>
          <a:solidFill>
            <a:srgbClr val="FFFF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04800" y="2438400"/>
            <a:ext cx="2971800" cy="2209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Pct val="85000"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Land surface processes non-soil moisture limited.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172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3"/>
          <p:cNvSpPr txBox="1">
            <a:spLocks/>
          </p:cNvSpPr>
          <p:nvPr/>
        </p:nvSpPr>
        <p:spPr>
          <a:xfrm>
            <a:off x="228600" y="76200"/>
            <a:ext cx="4648200" cy="838200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kumimoji="1" 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Land Surface Processes </a:t>
            </a:r>
            <a:endParaRPr kumimoji="1" lang="en-US" sz="2800" kern="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651250" y="1219200"/>
            <a:ext cx="5721350" cy="4918075"/>
            <a:chOff x="3651250" y="1219200"/>
            <a:chExt cx="5721350" cy="4918075"/>
          </a:xfrm>
        </p:grpSpPr>
        <p:grpSp>
          <p:nvGrpSpPr>
            <p:cNvPr id="2" name="Group 108"/>
            <p:cNvGrpSpPr>
              <a:grpSpLocks/>
            </p:cNvGrpSpPr>
            <p:nvPr/>
          </p:nvGrpSpPr>
          <p:grpSpPr bwMode="auto">
            <a:xfrm>
              <a:off x="3651250" y="1219200"/>
              <a:ext cx="5721350" cy="4918075"/>
              <a:chOff x="3346613" y="731520"/>
              <a:chExt cx="5721187" cy="4918198"/>
            </a:xfrm>
          </p:grpSpPr>
          <p:grpSp>
            <p:nvGrpSpPr>
              <p:cNvPr id="3" name="Group 106"/>
              <p:cNvGrpSpPr>
                <a:grpSpLocks/>
              </p:cNvGrpSpPr>
              <p:nvPr/>
            </p:nvGrpSpPr>
            <p:grpSpPr bwMode="auto">
              <a:xfrm>
                <a:off x="3346613" y="761684"/>
                <a:ext cx="5721187" cy="4888034"/>
                <a:chOff x="3346613" y="761684"/>
                <a:chExt cx="5721187" cy="4888034"/>
              </a:xfrm>
            </p:grpSpPr>
            <p:sp>
              <p:nvSpPr>
                <p:cNvPr id="20" name="TextBox 19"/>
                <p:cNvSpPr txBox="1"/>
                <p:nvPr/>
              </p:nvSpPr>
              <p:spPr>
                <a:xfrm>
                  <a:off x="3352963" y="761684"/>
                  <a:ext cx="2378007" cy="33814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Calibri" pitchFamily="34" charset="0"/>
                      <a:cs typeface="+mn-cs"/>
                    </a:rPr>
                    <a:t>Planetary Boundary Layer</a:t>
                  </a:r>
                </a:p>
              </p:txBody>
            </p:sp>
            <p:grpSp>
              <p:nvGrpSpPr>
                <p:cNvPr id="4" name="Group 90"/>
                <p:cNvGrpSpPr>
                  <a:grpSpLocks/>
                </p:cNvGrpSpPr>
                <p:nvPr/>
              </p:nvGrpSpPr>
              <p:grpSpPr bwMode="auto">
                <a:xfrm>
                  <a:off x="4663440" y="838200"/>
                  <a:ext cx="3910661" cy="2895600"/>
                  <a:chOff x="4328160" y="563880"/>
                  <a:chExt cx="3910661" cy="2895600"/>
                </a:xfrm>
              </p:grpSpPr>
              <p:grpSp>
                <p:nvGrpSpPr>
                  <p:cNvPr id="5" name="Group 664"/>
                  <p:cNvGrpSpPr>
                    <a:grpSpLocks/>
                  </p:cNvGrpSpPr>
                  <p:nvPr/>
                </p:nvGrpSpPr>
                <p:grpSpPr bwMode="auto">
                  <a:xfrm>
                    <a:off x="5105400" y="838200"/>
                    <a:ext cx="1524000" cy="685800"/>
                    <a:chOff x="3429000" y="2486764"/>
                    <a:chExt cx="1524000" cy="685800"/>
                  </a:xfrm>
                </p:grpSpPr>
                <p:sp>
                  <p:nvSpPr>
                    <p:cNvPr id="663" name="Cloud 662"/>
                    <p:cNvSpPr/>
                    <p:nvPr/>
                  </p:nvSpPr>
                  <p:spPr>
                    <a:xfrm>
                      <a:off x="3812950" y="2486774"/>
                      <a:ext cx="987396" cy="457211"/>
                    </a:xfrm>
                    <a:prstGeom prst="clou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664" name="Cloud 663"/>
                    <p:cNvSpPr/>
                    <p:nvPr/>
                  </p:nvSpPr>
                  <p:spPr>
                    <a:xfrm>
                      <a:off x="3431961" y="2691567"/>
                      <a:ext cx="1520781" cy="481024"/>
                    </a:xfrm>
                    <a:prstGeom prst="clou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6" name="Group 654"/>
                  <p:cNvGrpSpPr>
                    <a:grpSpLocks/>
                  </p:cNvGrpSpPr>
                  <p:nvPr/>
                </p:nvGrpSpPr>
                <p:grpSpPr bwMode="auto">
                  <a:xfrm>
                    <a:off x="4328160" y="563880"/>
                    <a:ext cx="3910661" cy="2895600"/>
                    <a:chOff x="4779233" y="1752600"/>
                    <a:chExt cx="3910661" cy="2895600"/>
                  </a:xfrm>
                </p:grpSpPr>
                <p:grpSp>
                  <p:nvGrpSpPr>
                    <p:cNvPr id="7" name="Group 2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248400" y="1752600"/>
                      <a:ext cx="1828800" cy="1444120"/>
                      <a:chOff x="6172200" y="2706341"/>
                      <a:chExt cx="1828800" cy="1444120"/>
                    </a:xfrm>
                  </p:grpSpPr>
                  <p:sp>
                    <p:nvSpPr>
                      <p:cNvPr id="43" name="Lightning Bolt 42"/>
                      <p:cNvSpPr/>
                      <p:nvPr/>
                    </p:nvSpPr>
                    <p:spPr>
                      <a:xfrm>
                        <a:off x="7391354" y="3531548"/>
                        <a:ext cx="228594" cy="344496"/>
                      </a:xfrm>
                      <a:prstGeom prst="lightningBolt">
                        <a:avLst/>
                      </a:prstGeom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8" name="Group 281"/>
                      <p:cNvGrpSpPr/>
                      <p:nvPr/>
                    </p:nvGrpSpPr>
                    <p:grpSpPr>
                      <a:xfrm>
                        <a:off x="6172200" y="2706341"/>
                        <a:ext cx="1828800" cy="962764"/>
                        <a:chOff x="6629400" y="2667000"/>
                        <a:chExt cx="1828800" cy="1066800"/>
                      </a:xfrm>
                      <a:solidFill>
                        <a:schemeClr val="bg1"/>
                      </a:solidFill>
                      <a:effectLst>
                        <a:glow rad="635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</p:grpSpPr>
                    <p:sp>
                      <p:nvSpPr>
                        <p:cNvPr id="68" name="Cloud 67"/>
                        <p:cNvSpPr/>
                        <p:nvPr/>
                      </p:nvSpPr>
                      <p:spPr>
                        <a:xfrm>
                          <a:off x="6781800" y="2667000"/>
                          <a:ext cx="1447800" cy="1066800"/>
                        </a:xfrm>
                        <a:prstGeom prst="cloud">
                          <a:avLst/>
                        </a:pr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9" name="Cloud 68"/>
                        <p:cNvSpPr/>
                        <p:nvPr/>
                      </p:nvSpPr>
                      <p:spPr>
                        <a:xfrm>
                          <a:off x="6629400" y="3200400"/>
                          <a:ext cx="1828800" cy="533400"/>
                        </a:xfrm>
                        <a:prstGeom prst="cloud">
                          <a:avLst/>
                        </a:pr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" name="Group 317"/>
                      <p:cNvGrpSpPr/>
                      <p:nvPr/>
                    </p:nvGrpSpPr>
                    <p:grpSpPr>
                      <a:xfrm>
                        <a:off x="6629400" y="3669080"/>
                        <a:ext cx="990600" cy="481381"/>
                        <a:chOff x="7086600" y="3860779"/>
                        <a:chExt cx="990600" cy="406399"/>
                      </a:xfr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grpSpPr>
                    <p:grpSp>
                      <p:nvGrpSpPr>
                        <p:cNvPr id="10" name="Group 292"/>
                        <p:cNvGrpSpPr/>
                        <p:nvPr/>
                      </p:nvGrpSpPr>
                      <p:grpSpPr>
                        <a:xfrm>
                          <a:off x="7239000" y="4116231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6" name="Freeform 65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7" name="Freeform 66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7" name="Freeform 46"/>
                        <p:cNvSpPr/>
                        <p:nvPr/>
                      </p:nvSpPr>
                      <p:spPr>
                        <a:xfrm rot="16200000">
                          <a:off x="7701643" y="3913414"/>
                          <a:ext cx="34834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grpSp>
                      <p:nvGrpSpPr>
                        <p:cNvPr id="11" name="Group 293"/>
                        <p:cNvGrpSpPr/>
                        <p:nvPr/>
                      </p:nvGrpSpPr>
                      <p:grpSpPr>
                        <a:xfrm>
                          <a:off x="7391400" y="3918836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4" name="Freeform 63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5" name="Freeform 64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2" name="Group 296"/>
                        <p:cNvGrpSpPr/>
                        <p:nvPr/>
                      </p:nvGrpSpPr>
                      <p:grpSpPr>
                        <a:xfrm>
                          <a:off x="7086600" y="3860779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2" name="Freeform 61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3" name="Freeform 62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3" name="Group 299"/>
                        <p:cNvGrpSpPr/>
                        <p:nvPr/>
                      </p:nvGrpSpPr>
                      <p:grpSpPr>
                        <a:xfrm>
                          <a:off x="7574280" y="3918836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0" name="Freeform 59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" name="Freeform 60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4" name="Group 302"/>
                        <p:cNvGrpSpPr/>
                        <p:nvPr/>
                      </p:nvGrpSpPr>
                      <p:grpSpPr>
                        <a:xfrm>
                          <a:off x="7391400" y="4058173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8" name="Freeform 57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9" name="Freeform 58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5" name="Group 305"/>
                        <p:cNvGrpSpPr/>
                        <p:nvPr/>
                      </p:nvGrpSpPr>
                      <p:grpSpPr>
                        <a:xfrm>
                          <a:off x="7879080" y="4034951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6" name="Freeform 55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7" name="Freeform 56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6" name="Group 308"/>
                        <p:cNvGrpSpPr/>
                        <p:nvPr/>
                      </p:nvGrpSpPr>
                      <p:grpSpPr>
                        <a:xfrm>
                          <a:off x="7650480" y="4093008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4" name="Freeform 53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5" name="Freeform 54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650" name="Circular Arrow 649"/>
                    <p:cNvSpPr/>
                    <p:nvPr/>
                  </p:nvSpPr>
                  <p:spPr>
                    <a:xfrm>
                      <a:off x="7174992" y="2514600"/>
                      <a:ext cx="978408" cy="21336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6658182"/>
                        <a:gd name="adj5" fmla="val 12500"/>
                      </a:avLst>
                    </a:prstGeom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51" name="TextBox 650"/>
                    <p:cNvSpPr txBox="1"/>
                    <p:nvPr/>
                  </p:nvSpPr>
                  <p:spPr>
                    <a:xfrm>
                      <a:off x="7583438" y="2361901"/>
                      <a:ext cx="1106456" cy="338145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Precipitation</a:t>
                      </a:r>
                    </a:p>
                  </p:txBody>
                </p:sp>
                <p:sp>
                  <p:nvSpPr>
                    <p:cNvPr id="652" name="Circular Arrow 651"/>
                    <p:cNvSpPr/>
                    <p:nvPr/>
                  </p:nvSpPr>
                  <p:spPr>
                    <a:xfrm rot="1490126" flipH="1" flipV="1">
                      <a:off x="6314964" y="1783213"/>
                      <a:ext cx="978408" cy="21336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6658182"/>
                        <a:gd name="adj5" fmla="val 12500"/>
                      </a:avLst>
                    </a:prstGeom>
                    <a:solidFill>
                      <a:srgbClr val="C00000"/>
                    </a:solidFill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5403" name="TextBox 65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79233" y="2996247"/>
                      <a:ext cx="1582484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Evapotranspiration</a:t>
                      </a:r>
                    </a:p>
                  </p:txBody>
                </p:sp>
              </p:grpSp>
            </p:grpSp>
            <p:grpSp>
              <p:nvGrpSpPr>
                <p:cNvPr id="17" name="Group 735"/>
                <p:cNvGrpSpPr>
                  <a:grpSpLocks/>
                </p:cNvGrpSpPr>
                <p:nvPr/>
              </p:nvGrpSpPr>
              <p:grpSpPr bwMode="auto">
                <a:xfrm>
                  <a:off x="3346613" y="2286000"/>
                  <a:ext cx="5721187" cy="3363718"/>
                  <a:chOff x="3209453" y="3937971"/>
                  <a:chExt cx="5721187" cy="3363718"/>
                </a:xfrm>
              </p:grpSpPr>
              <p:grpSp>
                <p:nvGrpSpPr>
                  <p:cNvPr id="18" name="Group 734"/>
                  <p:cNvGrpSpPr>
                    <a:grpSpLocks/>
                  </p:cNvGrpSpPr>
                  <p:nvPr/>
                </p:nvGrpSpPr>
                <p:grpSpPr bwMode="auto">
                  <a:xfrm>
                    <a:off x="3209453" y="3937971"/>
                    <a:ext cx="5721187" cy="2779358"/>
                    <a:chOff x="529845" y="3937971"/>
                    <a:chExt cx="5721187" cy="2779358"/>
                  </a:xfrm>
                </p:grpSpPr>
                <p:grpSp>
                  <p:nvGrpSpPr>
                    <p:cNvPr id="19" name="Group 7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9845" y="4090371"/>
                      <a:ext cx="5172547" cy="2626958"/>
                      <a:chOff x="529845" y="4090371"/>
                      <a:chExt cx="5172547" cy="2626958"/>
                    </a:xfrm>
                  </p:grpSpPr>
                  <p:sp>
                    <p:nvSpPr>
                      <p:cNvPr id="723" name="Freeform 722"/>
                      <p:cNvSpPr/>
                      <p:nvPr/>
                    </p:nvSpPr>
                    <p:spPr>
                      <a:xfrm rot="10800000">
                        <a:off x="533020" y="4915617"/>
                        <a:ext cx="4708391" cy="156213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00"/>
                          <a:gd name="connsiteY0" fmla="*/ 0 h 113134"/>
                          <a:gd name="connsiteX1" fmla="*/ 21600 w 21600"/>
                          <a:gd name="connsiteY1" fmla="*/ 0 h 113134"/>
                          <a:gd name="connsiteX2" fmla="*/ 21600 w 21600"/>
                          <a:gd name="connsiteY2" fmla="*/ 17322 h 113134"/>
                          <a:gd name="connsiteX3" fmla="*/ 0 w 21600"/>
                          <a:gd name="connsiteY3" fmla="*/ 89136 h 113134"/>
                          <a:gd name="connsiteX4" fmla="*/ 0 w 21600"/>
                          <a:gd name="connsiteY4" fmla="*/ 0 h 113134"/>
                          <a:gd name="connsiteX0" fmla="*/ 0 w 21600"/>
                          <a:gd name="connsiteY0" fmla="*/ 0 h 119950"/>
                          <a:gd name="connsiteX1" fmla="*/ 21600 w 21600"/>
                          <a:gd name="connsiteY1" fmla="*/ 0 h 119950"/>
                          <a:gd name="connsiteX2" fmla="*/ 21600 w 21600"/>
                          <a:gd name="connsiteY2" fmla="*/ 17322 h 119950"/>
                          <a:gd name="connsiteX3" fmla="*/ 0 w 21600"/>
                          <a:gd name="connsiteY3" fmla="*/ 89136 h 119950"/>
                          <a:gd name="connsiteX4" fmla="*/ 0 w 21600"/>
                          <a:gd name="connsiteY4" fmla="*/ 0 h 119950"/>
                          <a:gd name="connsiteX0" fmla="*/ 0 w 21600"/>
                          <a:gd name="connsiteY0" fmla="*/ 0 h 90588"/>
                          <a:gd name="connsiteX1" fmla="*/ 21600 w 21600"/>
                          <a:gd name="connsiteY1" fmla="*/ 0 h 90588"/>
                          <a:gd name="connsiteX2" fmla="*/ 21600 w 21600"/>
                          <a:gd name="connsiteY2" fmla="*/ 17322 h 90588"/>
                          <a:gd name="connsiteX3" fmla="*/ 0 w 21600"/>
                          <a:gd name="connsiteY3" fmla="*/ 89136 h 90588"/>
                          <a:gd name="connsiteX4" fmla="*/ 0 w 21600"/>
                          <a:gd name="connsiteY4" fmla="*/ 0 h 90588"/>
                          <a:gd name="connsiteX0" fmla="*/ 0 w 21600"/>
                          <a:gd name="connsiteY0" fmla="*/ 0 h 72236"/>
                          <a:gd name="connsiteX1" fmla="*/ 21600 w 21600"/>
                          <a:gd name="connsiteY1" fmla="*/ 0 h 72236"/>
                          <a:gd name="connsiteX2" fmla="*/ 21600 w 21600"/>
                          <a:gd name="connsiteY2" fmla="*/ 17322 h 72236"/>
                          <a:gd name="connsiteX3" fmla="*/ 0 w 21600"/>
                          <a:gd name="connsiteY3" fmla="*/ 70784 h 72236"/>
                          <a:gd name="connsiteX4" fmla="*/ 0 w 21600"/>
                          <a:gd name="connsiteY4" fmla="*/ 0 h 72236"/>
                          <a:gd name="connsiteX0" fmla="*/ 0 w 21600"/>
                          <a:gd name="connsiteY0" fmla="*/ 0 h 70784"/>
                          <a:gd name="connsiteX1" fmla="*/ 21600 w 21600"/>
                          <a:gd name="connsiteY1" fmla="*/ 0 h 70784"/>
                          <a:gd name="connsiteX2" fmla="*/ 21600 w 21600"/>
                          <a:gd name="connsiteY2" fmla="*/ 17322 h 70784"/>
                          <a:gd name="connsiteX3" fmla="*/ 0 w 21600"/>
                          <a:gd name="connsiteY3" fmla="*/ 70784 h 70784"/>
                          <a:gd name="connsiteX4" fmla="*/ 0 w 21600"/>
                          <a:gd name="connsiteY4" fmla="*/ 0 h 70784"/>
                          <a:gd name="connsiteX0" fmla="*/ 0 w 21600"/>
                          <a:gd name="connsiteY0" fmla="*/ 0 h 125193"/>
                          <a:gd name="connsiteX1" fmla="*/ 21600 w 21600"/>
                          <a:gd name="connsiteY1" fmla="*/ 0 h 125193"/>
                          <a:gd name="connsiteX2" fmla="*/ 21600 w 21600"/>
                          <a:gd name="connsiteY2" fmla="*/ 17322 h 125193"/>
                          <a:gd name="connsiteX3" fmla="*/ 0 w 21600"/>
                          <a:gd name="connsiteY3" fmla="*/ 70784 h 125193"/>
                          <a:gd name="connsiteX4" fmla="*/ 0 w 21600"/>
                          <a:gd name="connsiteY4" fmla="*/ 0 h 125193"/>
                          <a:gd name="connsiteX0" fmla="*/ 12042 w 33642"/>
                          <a:gd name="connsiteY0" fmla="*/ 29887 h 155080"/>
                          <a:gd name="connsiteX1" fmla="*/ 33642 w 33642"/>
                          <a:gd name="connsiteY1" fmla="*/ 29887 h 155080"/>
                          <a:gd name="connsiteX2" fmla="*/ 33642 w 33642"/>
                          <a:gd name="connsiteY2" fmla="*/ 47209 h 155080"/>
                          <a:gd name="connsiteX3" fmla="*/ 12042 w 33642"/>
                          <a:gd name="connsiteY3" fmla="*/ 100671 h 155080"/>
                          <a:gd name="connsiteX4" fmla="*/ 12042 w 33642"/>
                          <a:gd name="connsiteY4" fmla="*/ 29887 h 155080"/>
                          <a:gd name="connsiteX0" fmla="*/ 11723 w 33323"/>
                          <a:gd name="connsiteY0" fmla="*/ 42995 h 155080"/>
                          <a:gd name="connsiteX1" fmla="*/ 33323 w 33323"/>
                          <a:gd name="connsiteY1" fmla="*/ 42995 h 155080"/>
                          <a:gd name="connsiteX2" fmla="*/ 33323 w 33323"/>
                          <a:gd name="connsiteY2" fmla="*/ 60317 h 155080"/>
                          <a:gd name="connsiteX3" fmla="*/ 12042 w 33323"/>
                          <a:gd name="connsiteY3" fmla="*/ 100671 h 155080"/>
                          <a:gd name="connsiteX4" fmla="*/ 11723 w 33323"/>
                          <a:gd name="connsiteY4" fmla="*/ 42995 h 155080"/>
                          <a:gd name="connsiteX0" fmla="*/ 7327 w 28927"/>
                          <a:gd name="connsiteY0" fmla="*/ 7865 h 119950"/>
                          <a:gd name="connsiteX1" fmla="*/ 28927 w 28927"/>
                          <a:gd name="connsiteY1" fmla="*/ 7865 h 119950"/>
                          <a:gd name="connsiteX2" fmla="*/ 28927 w 28927"/>
                          <a:gd name="connsiteY2" fmla="*/ 25187 h 119950"/>
                          <a:gd name="connsiteX3" fmla="*/ 7646 w 28927"/>
                          <a:gd name="connsiteY3" fmla="*/ 65541 h 119950"/>
                          <a:gd name="connsiteX4" fmla="*/ 7327 w 28927"/>
                          <a:gd name="connsiteY4" fmla="*/ 7865 h 119950"/>
                          <a:gd name="connsiteX0" fmla="*/ 127 w 21727"/>
                          <a:gd name="connsiteY0" fmla="*/ 0 h 112085"/>
                          <a:gd name="connsiteX1" fmla="*/ 21727 w 21727"/>
                          <a:gd name="connsiteY1" fmla="*/ 0 h 112085"/>
                          <a:gd name="connsiteX2" fmla="*/ 21727 w 21727"/>
                          <a:gd name="connsiteY2" fmla="*/ 17322 h 112085"/>
                          <a:gd name="connsiteX3" fmla="*/ 446 w 21727"/>
                          <a:gd name="connsiteY3" fmla="*/ 57676 h 112085"/>
                          <a:gd name="connsiteX4" fmla="*/ 127 w 21727"/>
                          <a:gd name="connsiteY4" fmla="*/ 0 h 112085"/>
                          <a:gd name="connsiteX0" fmla="*/ 446 w 22046"/>
                          <a:gd name="connsiteY0" fmla="*/ 0 h 109463"/>
                          <a:gd name="connsiteX1" fmla="*/ 22046 w 22046"/>
                          <a:gd name="connsiteY1" fmla="*/ 0 h 109463"/>
                          <a:gd name="connsiteX2" fmla="*/ 22046 w 22046"/>
                          <a:gd name="connsiteY2" fmla="*/ 17322 h 109463"/>
                          <a:gd name="connsiteX3" fmla="*/ 446 w 22046"/>
                          <a:gd name="connsiteY3" fmla="*/ 55054 h 109463"/>
                          <a:gd name="connsiteX4" fmla="*/ 446 w 22046"/>
                          <a:gd name="connsiteY4" fmla="*/ 0 h 109463"/>
                          <a:gd name="connsiteX0" fmla="*/ 0 w 21600"/>
                          <a:gd name="connsiteY0" fmla="*/ 0 h 109463"/>
                          <a:gd name="connsiteX1" fmla="*/ 21600 w 21600"/>
                          <a:gd name="connsiteY1" fmla="*/ 0 h 109463"/>
                          <a:gd name="connsiteX2" fmla="*/ 21600 w 21600"/>
                          <a:gd name="connsiteY2" fmla="*/ 17322 h 109463"/>
                          <a:gd name="connsiteX3" fmla="*/ 0 w 21600"/>
                          <a:gd name="connsiteY3" fmla="*/ 55054 h 109463"/>
                          <a:gd name="connsiteX4" fmla="*/ 0 w 21600"/>
                          <a:gd name="connsiteY4" fmla="*/ 0 h 109463"/>
                          <a:gd name="connsiteX0" fmla="*/ 0 w 21600"/>
                          <a:gd name="connsiteY0" fmla="*/ 0 h 109463"/>
                          <a:gd name="connsiteX1" fmla="*/ 21600 w 21600"/>
                          <a:gd name="connsiteY1" fmla="*/ 0 h 109463"/>
                          <a:gd name="connsiteX2" fmla="*/ 21600 w 21600"/>
                          <a:gd name="connsiteY2" fmla="*/ 17322 h 109463"/>
                          <a:gd name="connsiteX3" fmla="*/ 0 w 21600"/>
                          <a:gd name="connsiteY3" fmla="*/ 55054 h 109463"/>
                          <a:gd name="connsiteX4" fmla="*/ 0 w 21600"/>
                          <a:gd name="connsiteY4" fmla="*/ 0 h 109463"/>
                          <a:gd name="connsiteX0" fmla="*/ 0 w 21600"/>
                          <a:gd name="connsiteY0" fmla="*/ 0 h 88490"/>
                          <a:gd name="connsiteX1" fmla="*/ 21600 w 21600"/>
                          <a:gd name="connsiteY1" fmla="*/ 0 h 88490"/>
                          <a:gd name="connsiteX2" fmla="*/ 21600 w 21600"/>
                          <a:gd name="connsiteY2" fmla="*/ 17322 h 88490"/>
                          <a:gd name="connsiteX3" fmla="*/ 2549 w 21600"/>
                          <a:gd name="connsiteY3" fmla="*/ 34081 h 88490"/>
                          <a:gd name="connsiteX4" fmla="*/ 0 w 21600"/>
                          <a:gd name="connsiteY4" fmla="*/ 0 h 88490"/>
                          <a:gd name="connsiteX0" fmla="*/ 0 w 21600"/>
                          <a:gd name="connsiteY0" fmla="*/ 0 h 88490"/>
                          <a:gd name="connsiteX1" fmla="*/ 21600 w 21600"/>
                          <a:gd name="connsiteY1" fmla="*/ 0 h 88490"/>
                          <a:gd name="connsiteX2" fmla="*/ 21600 w 21600"/>
                          <a:gd name="connsiteY2" fmla="*/ 17322 h 88490"/>
                          <a:gd name="connsiteX3" fmla="*/ 2549 w 21600"/>
                          <a:gd name="connsiteY3" fmla="*/ 34081 h 88490"/>
                          <a:gd name="connsiteX4" fmla="*/ 0 w 21600"/>
                          <a:gd name="connsiteY4" fmla="*/ 0 h 88490"/>
                          <a:gd name="connsiteX0" fmla="*/ 0 w 21600"/>
                          <a:gd name="connsiteY0" fmla="*/ 0 h 116279"/>
                          <a:gd name="connsiteX1" fmla="*/ 21600 w 21600"/>
                          <a:gd name="connsiteY1" fmla="*/ 0 h 116279"/>
                          <a:gd name="connsiteX2" fmla="*/ 21600 w 21600"/>
                          <a:gd name="connsiteY2" fmla="*/ 17322 h 116279"/>
                          <a:gd name="connsiteX3" fmla="*/ 2549 w 21600"/>
                          <a:gd name="connsiteY3" fmla="*/ 34081 h 116279"/>
                          <a:gd name="connsiteX4" fmla="*/ 0 w 21600"/>
                          <a:gd name="connsiteY4" fmla="*/ 0 h 116279"/>
                          <a:gd name="connsiteX0" fmla="*/ 0 w 21600"/>
                          <a:gd name="connsiteY0" fmla="*/ 0 h 134631"/>
                          <a:gd name="connsiteX1" fmla="*/ 21600 w 21600"/>
                          <a:gd name="connsiteY1" fmla="*/ 0 h 134631"/>
                          <a:gd name="connsiteX2" fmla="*/ 21600 w 21600"/>
                          <a:gd name="connsiteY2" fmla="*/ 17322 h 134631"/>
                          <a:gd name="connsiteX3" fmla="*/ 5097 w 21600"/>
                          <a:gd name="connsiteY3" fmla="*/ 52433 h 134631"/>
                          <a:gd name="connsiteX4" fmla="*/ 0 w 21600"/>
                          <a:gd name="connsiteY4" fmla="*/ 0 h 134631"/>
                          <a:gd name="connsiteX0" fmla="*/ 0 w 21600"/>
                          <a:gd name="connsiteY0" fmla="*/ 0 h 135089"/>
                          <a:gd name="connsiteX1" fmla="*/ 21600 w 21600"/>
                          <a:gd name="connsiteY1" fmla="*/ 0 h 135089"/>
                          <a:gd name="connsiteX2" fmla="*/ 21600 w 21600"/>
                          <a:gd name="connsiteY2" fmla="*/ 17322 h 135089"/>
                          <a:gd name="connsiteX3" fmla="*/ 2549 w 21600"/>
                          <a:gd name="connsiteY3" fmla="*/ 52891 h 135089"/>
                          <a:gd name="connsiteX4" fmla="*/ 0 w 21600"/>
                          <a:gd name="connsiteY4" fmla="*/ 0 h 135089"/>
                          <a:gd name="connsiteX0" fmla="*/ 0 w 21600"/>
                          <a:gd name="connsiteY0" fmla="*/ 0 h 109124"/>
                          <a:gd name="connsiteX1" fmla="*/ 21600 w 21600"/>
                          <a:gd name="connsiteY1" fmla="*/ 0 h 109124"/>
                          <a:gd name="connsiteX2" fmla="*/ 21600 w 21600"/>
                          <a:gd name="connsiteY2" fmla="*/ 17322 h 109124"/>
                          <a:gd name="connsiteX3" fmla="*/ 2549 w 21600"/>
                          <a:gd name="connsiteY3" fmla="*/ 52891 h 109124"/>
                          <a:gd name="connsiteX4" fmla="*/ 0 w 21600"/>
                          <a:gd name="connsiteY4" fmla="*/ 0 h 109124"/>
                          <a:gd name="connsiteX0" fmla="*/ 0 w 21600"/>
                          <a:gd name="connsiteY0" fmla="*/ 0 h 90853"/>
                          <a:gd name="connsiteX1" fmla="*/ 21600 w 21600"/>
                          <a:gd name="connsiteY1" fmla="*/ 0 h 90853"/>
                          <a:gd name="connsiteX2" fmla="*/ 21600 w 21600"/>
                          <a:gd name="connsiteY2" fmla="*/ 17322 h 90853"/>
                          <a:gd name="connsiteX3" fmla="*/ 2549 w 21600"/>
                          <a:gd name="connsiteY3" fmla="*/ 52891 h 90853"/>
                          <a:gd name="connsiteX4" fmla="*/ 0 w 21600"/>
                          <a:gd name="connsiteY4" fmla="*/ 0 h 90853"/>
                          <a:gd name="connsiteX0" fmla="*/ 0 w 21600"/>
                          <a:gd name="connsiteY0" fmla="*/ 0 h 90853"/>
                          <a:gd name="connsiteX1" fmla="*/ 21600 w 21600"/>
                          <a:gd name="connsiteY1" fmla="*/ 0 h 90853"/>
                          <a:gd name="connsiteX2" fmla="*/ 21600 w 21600"/>
                          <a:gd name="connsiteY2" fmla="*/ 17322 h 90853"/>
                          <a:gd name="connsiteX3" fmla="*/ 2549 w 21600"/>
                          <a:gd name="connsiteY3" fmla="*/ 52891 h 90853"/>
                          <a:gd name="connsiteX4" fmla="*/ 0 w 21600"/>
                          <a:gd name="connsiteY4" fmla="*/ 0 h 90853"/>
                          <a:gd name="connsiteX0" fmla="*/ 127 w 21727"/>
                          <a:gd name="connsiteY0" fmla="*/ 0 h 95661"/>
                          <a:gd name="connsiteX1" fmla="*/ 21727 w 21727"/>
                          <a:gd name="connsiteY1" fmla="*/ 0 h 95661"/>
                          <a:gd name="connsiteX2" fmla="*/ 21727 w 21727"/>
                          <a:gd name="connsiteY2" fmla="*/ 17322 h 95661"/>
                          <a:gd name="connsiteX3" fmla="*/ 764 w 21727"/>
                          <a:gd name="connsiteY3" fmla="*/ 57699 h 95661"/>
                          <a:gd name="connsiteX4" fmla="*/ 127 w 21727"/>
                          <a:gd name="connsiteY4" fmla="*/ 0 h 95661"/>
                          <a:gd name="connsiteX0" fmla="*/ 764 w 22364"/>
                          <a:gd name="connsiteY0" fmla="*/ 0 h 95661"/>
                          <a:gd name="connsiteX1" fmla="*/ 22364 w 22364"/>
                          <a:gd name="connsiteY1" fmla="*/ 0 h 95661"/>
                          <a:gd name="connsiteX2" fmla="*/ 22364 w 22364"/>
                          <a:gd name="connsiteY2" fmla="*/ 17322 h 95661"/>
                          <a:gd name="connsiteX3" fmla="*/ 764 w 22364"/>
                          <a:gd name="connsiteY3" fmla="*/ 57699 h 95661"/>
                          <a:gd name="connsiteX4" fmla="*/ 764 w 22364"/>
                          <a:gd name="connsiteY4" fmla="*/ 0 h 95661"/>
                          <a:gd name="connsiteX0" fmla="*/ 0 w 21600"/>
                          <a:gd name="connsiteY0" fmla="*/ 0 h 95661"/>
                          <a:gd name="connsiteX1" fmla="*/ 21600 w 21600"/>
                          <a:gd name="connsiteY1" fmla="*/ 0 h 95661"/>
                          <a:gd name="connsiteX2" fmla="*/ 21600 w 21600"/>
                          <a:gd name="connsiteY2" fmla="*/ 17322 h 95661"/>
                          <a:gd name="connsiteX3" fmla="*/ 1274 w 21600"/>
                          <a:gd name="connsiteY3" fmla="*/ 57699 h 95661"/>
                          <a:gd name="connsiteX4" fmla="*/ 0 w 21600"/>
                          <a:gd name="connsiteY4" fmla="*/ 0 h 95661"/>
                          <a:gd name="connsiteX0" fmla="*/ 1402 w 21090"/>
                          <a:gd name="connsiteY0" fmla="*/ 4808 h 95661"/>
                          <a:gd name="connsiteX1" fmla="*/ 21090 w 21090"/>
                          <a:gd name="connsiteY1" fmla="*/ 0 h 95661"/>
                          <a:gd name="connsiteX2" fmla="*/ 21090 w 21090"/>
                          <a:gd name="connsiteY2" fmla="*/ 17322 h 95661"/>
                          <a:gd name="connsiteX3" fmla="*/ 764 w 21090"/>
                          <a:gd name="connsiteY3" fmla="*/ 57699 h 95661"/>
                          <a:gd name="connsiteX4" fmla="*/ 1402 w 21090"/>
                          <a:gd name="connsiteY4" fmla="*/ 4808 h 95661"/>
                          <a:gd name="connsiteX0" fmla="*/ 191 w 19879"/>
                          <a:gd name="connsiteY0" fmla="*/ 4808 h 134127"/>
                          <a:gd name="connsiteX1" fmla="*/ 19879 w 19879"/>
                          <a:gd name="connsiteY1" fmla="*/ 0 h 134127"/>
                          <a:gd name="connsiteX2" fmla="*/ 19879 w 19879"/>
                          <a:gd name="connsiteY2" fmla="*/ 17322 h 134127"/>
                          <a:gd name="connsiteX3" fmla="*/ 764 w 19879"/>
                          <a:gd name="connsiteY3" fmla="*/ 96165 h 134127"/>
                          <a:gd name="connsiteX4" fmla="*/ 191 w 19879"/>
                          <a:gd name="connsiteY4" fmla="*/ 4808 h 134127"/>
                          <a:gd name="connsiteX0" fmla="*/ 191 w 19879"/>
                          <a:gd name="connsiteY0" fmla="*/ 28849 h 158168"/>
                          <a:gd name="connsiteX1" fmla="*/ 19879 w 19879"/>
                          <a:gd name="connsiteY1" fmla="*/ 0 h 158168"/>
                          <a:gd name="connsiteX2" fmla="*/ 19879 w 19879"/>
                          <a:gd name="connsiteY2" fmla="*/ 41363 h 158168"/>
                          <a:gd name="connsiteX3" fmla="*/ 764 w 19879"/>
                          <a:gd name="connsiteY3" fmla="*/ 120206 h 158168"/>
                          <a:gd name="connsiteX4" fmla="*/ 191 w 19879"/>
                          <a:gd name="connsiteY4" fmla="*/ 28849 h 158168"/>
                          <a:gd name="connsiteX0" fmla="*/ 0 w 19688"/>
                          <a:gd name="connsiteY0" fmla="*/ 28849 h 124510"/>
                          <a:gd name="connsiteX1" fmla="*/ 19688 w 19688"/>
                          <a:gd name="connsiteY1" fmla="*/ 0 h 124510"/>
                          <a:gd name="connsiteX2" fmla="*/ 19688 w 19688"/>
                          <a:gd name="connsiteY2" fmla="*/ 41363 h 124510"/>
                          <a:gd name="connsiteX3" fmla="*/ 2484 w 19688"/>
                          <a:gd name="connsiteY3" fmla="*/ 86548 h 124510"/>
                          <a:gd name="connsiteX4" fmla="*/ 0 w 19688"/>
                          <a:gd name="connsiteY4" fmla="*/ 28849 h 124510"/>
                          <a:gd name="connsiteX0" fmla="*/ 0 w 19688"/>
                          <a:gd name="connsiteY0" fmla="*/ 28849 h 98545"/>
                          <a:gd name="connsiteX1" fmla="*/ 19688 w 19688"/>
                          <a:gd name="connsiteY1" fmla="*/ 0 h 98545"/>
                          <a:gd name="connsiteX2" fmla="*/ 19688 w 19688"/>
                          <a:gd name="connsiteY2" fmla="*/ 41363 h 98545"/>
                          <a:gd name="connsiteX3" fmla="*/ 2484 w 19688"/>
                          <a:gd name="connsiteY3" fmla="*/ 86548 h 98545"/>
                          <a:gd name="connsiteX4" fmla="*/ 0 w 19688"/>
                          <a:gd name="connsiteY4" fmla="*/ 28849 h 985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688" h="98545">
                            <a:moveTo>
                              <a:pt x="0" y="28849"/>
                            </a:moveTo>
                            <a:lnTo>
                              <a:pt x="19688" y="0"/>
                            </a:lnTo>
                            <a:lnTo>
                              <a:pt x="19688" y="41363"/>
                            </a:lnTo>
                            <a:cubicBezTo>
                              <a:pt x="8888" y="41363"/>
                              <a:pt x="7518" y="98545"/>
                              <a:pt x="2484" y="86548"/>
                            </a:cubicBezTo>
                            <a:cubicBezTo>
                              <a:pt x="1720" y="47738"/>
                              <a:pt x="0" y="52444"/>
                              <a:pt x="0" y="28849"/>
                            </a:cubicBezTo>
                            <a:close/>
                          </a:path>
                        </a:pathLst>
                      </a:cu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2" name="Freeform 721"/>
                      <p:cNvSpPr/>
                      <p:nvPr/>
                    </p:nvSpPr>
                    <p:spPr>
                      <a:xfrm rot="10800000">
                        <a:off x="529845" y="4090097"/>
                        <a:ext cx="5156053" cy="2451161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00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lnTo>
                              <a:pt x="21600" y="17322"/>
                            </a:lnTo>
                            <a:cubicBezTo>
                              <a:pt x="10800" y="17322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8CF95"/>
                      </a:solidFill>
                      <a:ln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6" name="Freeform 725"/>
                      <p:cNvSpPr/>
                      <p:nvPr/>
                    </p:nvSpPr>
                    <p:spPr>
                      <a:xfrm rot="10800000">
                        <a:off x="533401" y="4179271"/>
                        <a:ext cx="5168991" cy="245012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11"/>
                          <a:gd name="connsiteY0" fmla="*/ 0 h 84296"/>
                          <a:gd name="connsiteX1" fmla="*/ 21600 w 21611"/>
                          <a:gd name="connsiteY1" fmla="*/ 0 h 84296"/>
                          <a:gd name="connsiteX2" fmla="*/ 21611 w 21611"/>
                          <a:gd name="connsiteY2" fmla="*/ 12707 h 84296"/>
                          <a:gd name="connsiteX3" fmla="*/ 0 w 21611"/>
                          <a:gd name="connsiteY3" fmla="*/ 60298 h 84296"/>
                          <a:gd name="connsiteX4" fmla="*/ 0 w 21611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11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cubicBezTo>
                              <a:pt x="21604" y="4236"/>
                              <a:pt x="21607" y="8471"/>
                              <a:pt x="21611" y="12707"/>
                            </a:cubicBezTo>
                            <a:cubicBezTo>
                              <a:pt x="10811" y="12707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blipFill>
                        <a:blip r:embed="rId3" cstate="print">
                          <a:duotone>
                            <a:prstClr val="black"/>
                            <a:schemeClr val="accent3">
                              <a:tint val="45000"/>
                              <a:satMod val="400000"/>
                            </a:schemeClr>
                          </a:duotone>
                          <a:lum bright="9000" contrast="-57000"/>
                        </a:blip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13" name="Freeform 712"/>
                      <p:cNvSpPr/>
                      <p:nvPr/>
                    </p:nvSpPr>
                    <p:spPr>
                      <a:xfrm rot="10800000">
                        <a:off x="534982" y="4267200"/>
                        <a:ext cx="5167317" cy="245012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11"/>
                          <a:gd name="connsiteY0" fmla="*/ 0 h 84296"/>
                          <a:gd name="connsiteX1" fmla="*/ 21600 w 21611"/>
                          <a:gd name="connsiteY1" fmla="*/ 0 h 84296"/>
                          <a:gd name="connsiteX2" fmla="*/ 21611 w 21611"/>
                          <a:gd name="connsiteY2" fmla="*/ 12707 h 84296"/>
                          <a:gd name="connsiteX3" fmla="*/ 0 w 21611"/>
                          <a:gd name="connsiteY3" fmla="*/ 60298 h 84296"/>
                          <a:gd name="connsiteX4" fmla="*/ 0 w 21611"/>
                          <a:gd name="connsiteY4" fmla="*/ 0 h 84296"/>
                          <a:gd name="connsiteX0" fmla="*/ 0 w 21604"/>
                          <a:gd name="connsiteY0" fmla="*/ 0 h 84296"/>
                          <a:gd name="connsiteX1" fmla="*/ 21600 w 21604"/>
                          <a:gd name="connsiteY1" fmla="*/ 0 h 84296"/>
                          <a:gd name="connsiteX2" fmla="*/ 21591 w 21604"/>
                          <a:gd name="connsiteY2" fmla="*/ 9102 h 84296"/>
                          <a:gd name="connsiteX3" fmla="*/ 0 w 21604"/>
                          <a:gd name="connsiteY3" fmla="*/ 60298 h 84296"/>
                          <a:gd name="connsiteX4" fmla="*/ 0 w 21604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04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cubicBezTo>
                              <a:pt x="21604" y="4236"/>
                              <a:pt x="21587" y="4866"/>
                              <a:pt x="21591" y="9102"/>
                            </a:cubicBezTo>
                            <a:cubicBezTo>
                              <a:pt x="10791" y="9102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blipFill>
                        <a:blip r:embed="rId4" cstate="print">
                          <a:duotone>
                            <a:prstClr val="black"/>
                            <a:srgbClr val="D9C3A5">
                              <a:tint val="50000"/>
                              <a:satMod val="180000"/>
                            </a:srgbClr>
                          </a:duotone>
                          <a:lum bright="23000" contrast="-68000"/>
                        </a:blip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5" name="TextBox 724"/>
                      <p:cNvSpPr txBox="1"/>
                      <p:nvPr/>
                    </p:nvSpPr>
                    <p:spPr>
                      <a:xfrm rot="21277061">
                        <a:off x="2204610" y="5907829"/>
                        <a:ext cx="1662065" cy="33814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>
                        <a:spAutoFit/>
                      </a:bodyPr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US" sz="1600" b="1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Arial Narrow" pitchFamily="34" charset="0"/>
                            <a:cs typeface="+mn-cs"/>
                          </a:rPr>
                          <a:t>Groundwater Flow</a:t>
                        </a:r>
                      </a:p>
                    </p:txBody>
                  </p:sp>
                  <p:sp>
                    <p:nvSpPr>
                      <p:cNvPr id="730" name="Freeform 729"/>
                      <p:cNvSpPr/>
                      <p:nvPr/>
                    </p:nvSpPr>
                    <p:spPr>
                      <a:xfrm>
                        <a:off x="2552263" y="4872753"/>
                        <a:ext cx="3124111" cy="709631"/>
                      </a:xfrm>
                      <a:custGeom>
                        <a:avLst/>
                        <a:gdLst>
                          <a:gd name="connsiteX0" fmla="*/ 3403600 w 3403600"/>
                          <a:gd name="connsiteY0" fmla="*/ 209550 h 895350"/>
                          <a:gd name="connsiteX1" fmla="*/ 2527300 w 3403600"/>
                          <a:gd name="connsiteY1" fmla="*/ 6350 h 895350"/>
                          <a:gd name="connsiteX2" fmla="*/ 1524000 w 3403600"/>
                          <a:gd name="connsiteY2" fmla="*/ 247650 h 895350"/>
                          <a:gd name="connsiteX3" fmla="*/ 635000 w 3403600"/>
                          <a:gd name="connsiteY3" fmla="*/ 742950 h 895350"/>
                          <a:gd name="connsiteX4" fmla="*/ 0 w 3403600"/>
                          <a:gd name="connsiteY4" fmla="*/ 895350 h 895350"/>
                          <a:gd name="connsiteX0" fmla="*/ 3251200 w 3251200"/>
                          <a:gd name="connsiteY0" fmla="*/ 209550 h 895350"/>
                          <a:gd name="connsiteX1" fmla="*/ 2374900 w 3251200"/>
                          <a:gd name="connsiteY1" fmla="*/ 6350 h 895350"/>
                          <a:gd name="connsiteX2" fmla="*/ 1371600 w 3251200"/>
                          <a:gd name="connsiteY2" fmla="*/ 247650 h 895350"/>
                          <a:gd name="connsiteX3" fmla="*/ 482600 w 3251200"/>
                          <a:gd name="connsiteY3" fmla="*/ 742950 h 895350"/>
                          <a:gd name="connsiteX4" fmla="*/ 0 w 32512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24200 w 3124200"/>
                          <a:gd name="connsiteY0" fmla="*/ 374650 h 908050"/>
                          <a:gd name="connsiteX1" fmla="*/ 2298700 w 3124200"/>
                          <a:gd name="connsiteY1" fmla="*/ 19050 h 908050"/>
                          <a:gd name="connsiteX2" fmla="*/ 1295400 w 3124200"/>
                          <a:gd name="connsiteY2" fmla="*/ 260350 h 908050"/>
                          <a:gd name="connsiteX3" fmla="*/ 406400 w 3124200"/>
                          <a:gd name="connsiteY3" fmla="*/ 755650 h 908050"/>
                          <a:gd name="connsiteX4" fmla="*/ 0 w 3124200"/>
                          <a:gd name="connsiteY4" fmla="*/ 908050 h 908050"/>
                          <a:gd name="connsiteX0" fmla="*/ 3124200 w 3124200"/>
                          <a:gd name="connsiteY0" fmla="*/ 323850 h 857250"/>
                          <a:gd name="connsiteX1" fmla="*/ 2286000 w 3124200"/>
                          <a:gd name="connsiteY1" fmla="*/ 19050 h 857250"/>
                          <a:gd name="connsiteX2" fmla="*/ 1295400 w 3124200"/>
                          <a:gd name="connsiteY2" fmla="*/ 209550 h 857250"/>
                          <a:gd name="connsiteX3" fmla="*/ 406400 w 3124200"/>
                          <a:gd name="connsiteY3" fmla="*/ 704850 h 857250"/>
                          <a:gd name="connsiteX4" fmla="*/ 0 w 3124200"/>
                          <a:gd name="connsiteY4" fmla="*/ 857250 h 857250"/>
                          <a:gd name="connsiteX0" fmla="*/ 3124200 w 3124200"/>
                          <a:gd name="connsiteY0" fmla="*/ 314325 h 847725"/>
                          <a:gd name="connsiteX1" fmla="*/ 2286000 w 3124200"/>
                          <a:gd name="connsiteY1" fmla="*/ 9525 h 847725"/>
                          <a:gd name="connsiteX2" fmla="*/ 1371600 w 3124200"/>
                          <a:gd name="connsiteY2" fmla="*/ 371475 h 847725"/>
                          <a:gd name="connsiteX3" fmla="*/ 406400 w 3124200"/>
                          <a:gd name="connsiteY3" fmla="*/ 695325 h 847725"/>
                          <a:gd name="connsiteX4" fmla="*/ 0 w 3124200"/>
                          <a:gd name="connsiteY4" fmla="*/ 847725 h 847725"/>
                          <a:gd name="connsiteX0" fmla="*/ 3124200 w 3124200"/>
                          <a:gd name="connsiteY0" fmla="*/ 180975 h 714375"/>
                          <a:gd name="connsiteX1" fmla="*/ 2286000 w 3124200"/>
                          <a:gd name="connsiteY1" fmla="*/ 9525 h 714375"/>
                          <a:gd name="connsiteX2" fmla="*/ 1371600 w 3124200"/>
                          <a:gd name="connsiteY2" fmla="*/ 238125 h 714375"/>
                          <a:gd name="connsiteX3" fmla="*/ 406400 w 3124200"/>
                          <a:gd name="connsiteY3" fmla="*/ 561975 h 714375"/>
                          <a:gd name="connsiteX4" fmla="*/ 0 w 3124200"/>
                          <a:gd name="connsiteY4" fmla="*/ 714375 h 714375"/>
                          <a:gd name="connsiteX0" fmla="*/ 3124200 w 3124200"/>
                          <a:gd name="connsiteY0" fmla="*/ 175895 h 709295"/>
                          <a:gd name="connsiteX1" fmla="*/ 2286000 w 3124200"/>
                          <a:gd name="connsiteY1" fmla="*/ 4445 h 709295"/>
                          <a:gd name="connsiteX2" fmla="*/ 1341120 w 3124200"/>
                          <a:gd name="connsiteY2" fmla="*/ 202565 h 709295"/>
                          <a:gd name="connsiteX3" fmla="*/ 406400 w 3124200"/>
                          <a:gd name="connsiteY3" fmla="*/ 556895 h 709295"/>
                          <a:gd name="connsiteX4" fmla="*/ 0 w 3124200"/>
                          <a:gd name="connsiteY4" fmla="*/ 709295 h 709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124200" h="709295">
                            <a:moveTo>
                              <a:pt x="3124200" y="175895"/>
                            </a:moveTo>
                            <a:cubicBezTo>
                              <a:pt x="2842683" y="71120"/>
                              <a:pt x="2583180" y="0"/>
                              <a:pt x="2286000" y="4445"/>
                            </a:cubicBezTo>
                            <a:cubicBezTo>
                              <a:pt x="1988820" y="8890"/>
                              <a:pt x="1654387" y="110490"/>
                              <a:pt x="1341120" y="202565"/>
                            </a:cubicBezTo>
                            <a:cubicBezTo>
                              <a:pt x="1027853" y="294640"/>
                              <a:pt x="629920" y="472440"/>
                              <a:pt x="406400" y="556895"/>
                            </a:cubicBezTo>
                            <a:cubicBezTo>
                              <a:pt x="182880" y="641350"/>
                              <a:pt x="167640" y="671830"/>
                              <a:pt x="0" y="709295"/>
                            </a:cubicBezTo>
                          </a:path>
                        </a:pathLst>
                      </a:custGeom>
                      <a:ln w="19050">
                        <a:solidFill>
                          <a:schemeClr val="bg2">
                            <a:lumMod val="50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1" name="TextBox 730"/>
                      <p:cNvSpPr txBox="1"/>
                      <p:nvPr/>
                    </p:nvSpPr>
                    <p:spPr>
                      <a:xfrm rot="20683186">
                        <a:off x="3076123" y="5141048"/>
                        <a:ext cx="1082644" cy="33814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>
                        <a:spAutoFit/>
                      </a:bodyPr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US" sz="1600" b="1" dirty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Arial Narrow" pitchFamily="34" charset="0"/>
                            <a:cs typeface="+mn-cs"/>
                          </a:rPr>
                          <a:t>Water table</a:t>
                        </a:r>
                      </a:p>
                    </p:txBody>
                  </p:sp>
                  <p:sp>
                    <p:nvSpPr>
                      <p:cNvPr id="15396" name="TextBox 73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739224" y="5080971"/>
                        <a:ext cx="909223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en-US" sz="1600">
                            <a:solidFill>
                              <a:srgbClr val="C00000"/>
                            </a:solidFill>
                            <a:latin typeface="Arial Narrow" pitchFamily="34" charset="0"/>
                          </a:rPr>
                          <a:t>Infiltration</a:t>
                        </a:r>
                      </a:p>
                    </p:txBody>
                  </p:sp>
                </p:grpSp>
                <p:sp>
                  <p:nvSpPr>
                    <p:cNvPr id="732" name="Circular Arrow 731"/>
                    <p:cNvSpPr/>
                    <p:nvPr/>
                  </p:nvSpPr>
                  <p:spPr>
                    <a:xfrm flipH="1">
                      <a:off x="5272624" y="3937971"/>
                      <a:ext cx="978408" cy="24384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7595956"/>
                        <a:gd name="adj5" fmla="val 12500"/>
                      </a:avLst>
                    </a:prstGeom>
                    <a:solidFill>
                      <a:srgbClr val="C00000"/>
                    </a:solidFill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724" name="Circular Arrow 723"/>
                  <p:cNvSpPr/>
                  <p:nvPr/>
                </p:nvSpPr>
                <p:spPr>
                  <a:xfrm rot="4688292" flipH="1">
                    <a:off x="4961722" y="5331941"/>
                    <a:ext cx="978408" cy="2961087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7368241"/>
                      <a:gd name="adj5" fmla="val 12500"/>
                    </a:avLst>
                  </a:prstGeom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Group 97"/>
                <p:cNvGrpSpPr>
                  <a:grpSpLocks/>
                </p:cNvGrpSpPr>
                <p:nvPr/>
              </p:nvGrpSpPr>
              <p:grpSpPr bwMode="auto">
                <a:xfrm>
                  <a:off x="6096000" y="2590800"/>
                  <a:ext cx="792480" cy="929640"/>
                  <a:chOff x="5730240" y="2362200"/>
                  <a:chExt cx="792480" cy="929640"/>
                </a:xfrm>
              </p:grpSpPr>
              <p:pic>
                <p:nvPicPr>
                  <p:cNvPr id="15376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96000" y="2432749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7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248400" y="2362200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8" name="Picture 15" descr="MCNA00036_0000[1]"/>
                  <p:cNvPicPr>
                    <a:picLocks noChangeAspect="1" noChangeArrowheads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30240" y="2740651"/>
                    <a:ext cx="365760" cy="55118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9" name="Picture 15" descr="MCNA00036_0000[1]"/>
                  <p:cNvPicPr>
                    <a:picLocks noChangeAspect="1" noChangeArrowheads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111240" y="2649211"/>
                    <a:ext cx="365760" cy="55118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80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943600" y="2438400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101" name="Circular Arrow 100"/>
                <p:cNvSpPr/>
                <p:nvPr/>
              </p:nvSpPr>
              <p:spPr>
                <a:xfrm rot="3329422" flipH="1">
                  <a:off x="5100226" y="2687743"/>
                  <a:ext cx="978408" cy="2961087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7368241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1" name="TextBox 101"/>
                <p:cNvSpPr txBox="1">
                  <a:spLocks noChangeArrowheads="1"/>
                </p:cNvSpPr>
                <p:nvPr/>
              </p:nvSpPr>
              <p:spPr bwMode="auto">
                <a:xfrm rot="-1681809">
                  <a:off x="5275191" y="3263067"/>
                  <a:ext cx="675506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>
                      <a:solidFill>
                        <a:srgbClr val="C00000"/>
                      </a:solidFill>
                      <a:latin typeface="Arial Narrow" pitchFamily="34" charset="0"/>
                    </a:rPr>
                    <a:t>Runoff</a:t>
                  </a:r>
                </a:p>
              </p:txBody>
            </p:sp>
            <p:sp>
              <p:nvSpPr>
                <p:cNvPr id="103" name="Circular Arrow 102"/>
                <p:cNvSpPr/>
                <p:nvPr/>
              </p:nvSpPr>
              <p:spPr>
                <a:xfrm rot="4074945" flipH="1">
                  <a:off x="6679407" y="2378397"/>
                  <a:ext cx="978408" cy="2133600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58182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3" name="TextBox 103"/>
                <p:cNvSpPr txBox="1">
                  <a:spLocks noChangeArrowheads="1"/>
                </p:cNvSpPr>
                <p:nvPr/>
              </p:nvSpPr>
              <p:spPr bwMode="auto">
                <a:xfrm>
                  <a:off x="6934261" y="3060032"/>
                  <a:ext cx="1266693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>
                      <a:solidFill>
                        <a:srgbClr val="C00000"/>
                      </a:solidFill>
                      <a:latin typeface="Arial Narrow" pitchFamily="34" charset="0"/>
                    </a:rPr>
                    <a:t>Overland Flow</a:t>
                  </a:r>
                </a:p>
              </p:txBody>
            </p:sp>
            <p:sp>
              <p:nvSpPr>
                <p:cNvPr id="105" name="Circular Arrow 104"/>
                <p:cNvSpPr/>
                <p:nvPr/>
              </p:nvSpPr>
              <p:spPr>
                <a:xfrm rot="1419361" flipH="1" flipV="1">
                  <a:off x="4162107" y="1428981"/>
                  <a:ext cx="978408" cy="3306246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96620"/>
                    <a:gd name="adj5" fmla="val 12500"/>
                  </a:avLst>
                </a:prstGeom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 rot="17535246">
                  <a:off x="3772022" y="3347795"/>
                  <a:ext cx="1116040" cy="33812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dirty="0">
                      <a:solidFill>
                        <a:schemeClr val="tx2">
                          <a:lumMod val="50000"/>
                        </a:schemeClr>
                      </a:solidFill>
                      <a:latin typeface="Arial Narrow" pitchFamily="34" charset="0"/>
                      <a:cs typeface="+mn-cs"/>
                    </a:rPr>
                    <a:t>Evaporation</a:t>
                  </a:r>
                </a:p>
              </p:txBody>
            </p:sp>
          </p:grpSp>
          <p:sp>
            <p:nvSpPr>
              <p:cNvPr id="108" name="Rectangle 107"/>
              <p:cNvSpPr/>
              <p:nvPr/>
            </p:nvSpPr>
            <p:spPr>
              <a:xfrm>
                <a:off x="3352963" y="731520"/>
                <a:ext cx="5165578" cy="431334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1" name="Rectangle 70"/>
            <p:cNvSpPr/>
            <p:nvPr/>
          </p:nvSpPr>
          <p:spPr>
            <a:xfrm>
              <a:off x="6858000" y="1219200"/>
              <a:ext cx="1966912" cy="4297680"/>
            </a:xfrm>
            <a:prstGeom prst="rect">
              <a:avLst/>
            </a:prstGeom>
            <a:solidFill>
              <a:srgbClr val="FF0000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Text Placeholder 3"/>
          <p:cNvSpPr txBox="1">
            <a:spLocks/>
          </p:cNvSpPr>
          <p:nvPr/>
        </p:nvSpPr>
        <p:spPr>
          <a:xfrm>
            <a:off x="304800" y="2438400"/>
            <a:ext cx="2971800" cy="2209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Pct val="85000"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Land surface processes decoupled from water table.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6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3"/>
          <p:cNvSpPr txBox="1">
            <a:spLocks/>
          </p:cNvSpPr>
          <p:nvPr/>
        </p:nvSpPr>
        <p:spPr>
          <a:xfrm>
            <a:off x="228600" y="76200"/>
            <a:ext cx="4648200" cy="838200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kumimoji="1" 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Land Surface Processes </a:t>
            </a:r>
            <a:endParaRPr kumimoji="1" lang="en-US" sz="2800" kern="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3651250" y="1219200"/>
            <a:ext cx="5721350" cy="4918075"/>
            <a:chOff x="3651250" y="1219200"/>
            <a:chExt cx="5721350" cy="4918075"/>
          </a:xfrm>
        </p:grpSpPr>
        <p:grpSp>
          <p:nvGrpSpPr>
            <p:cNvPr id="2" name="Group 108"/>
            <p:cNvGrpSpPr>
              <a:grpSpLocks/>
            </p:cNvGrpSpPr>
            <p:nvPr/>
          </p:nvGrpSpPr>
          <p:grpSpPr bwMode="auto">
            <a:xfrm>
              <a:off x="3651250" y="1219200"/>
              <a:ext cx="5721350" cy="4918075"/>
              <a:chOff x="3346613" y="731520"/>
              <a:chExt cx="5721187" cy="4918198"/>
            </a:xfrm>
          </p:grpSpPr>
          <p:grpSp>
            <p:nvGrpSpPr>
              <p:cNvPr id="3" name="Group 106"/>
              <p:cNvGrpSpPr>
                <a:grpSpLocks/>
              </p:cNvGrpSpPr>
              <p:nvPr/>
            </p:nvGrpSpPr>
            <p:grpSpPr bwMode="auto">
              <a:xfrm>
                <a:off x="3346613" y="761684"/>
                <a:ext cx="5721187" cy="4888034"/>
                <a:chOff x="3346613" y="761684"/>
                <a:chExt cx="5721187" cy="4888034"/>
              </a:xfrm>
            </p:grpSpPr>
            <p:sp>
              <p:nvSpPr>
                <p:cNvPr id="20" name="TextBox 19"/>
                <p:cNvSpPr txBox="1"/>
                <p:nvPr/>
              </p:nvSpPr>
              <p:spPr>
                <a:xfrm>
                  <a:off x="3352963" y="761684"/>
                  <a:ext cx="2378007" cy="33814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Calibri" pitchFamily="34" charset="0"/>
                      <a:cs typeface="+mn-cs"/>
                    </a:rPr>
                    <a:t>Planetary Boundary Layer</a:t>
                  </a:r>
                </a:p>
              </p:txBody>
            </p:sp>
            <p:grpSp>
              <p:nvGrpSpPr>
                <p:cNvPr id="4" name="Group 90"/>
                <p:cNvGrpSpPr>
                  <a:grpSpLocks/>
                </p:cNvGrpSpPr>
                <p:nvPr/>
              </p:nvGrpSpPr>
              <p:grpSpPr bwMode="auto">
                <a:xfrm>
                  <a:off x="4663440" y="838200"/>
                  <a:ext cx="3910661" cy="2895600"/>
                  <a:chOff x="4328160" y="563880"/>
                  <a:chExt cx="3910661" cy="2895600"/>
                </a:xfrm>
              </p:grpSpPr>
              <p:grpSp>
                <p:nvGrpSpPr>
                  <p:cNvPr id="5" name="Group 664"/>
                  <p:cNvGrpSpPr>
                    <a:grpSpLocks/>
                  </p:cNvGrpSpPr>
                  <p:nvPr/>
                </p:nvGrpSpPr>
                <p:grpSpPr bwMode="auto">
                  <a:xfrm>
                    <a:off x="5105400" y="838200"/>
                    <a:ext cx="1524000" cy="685800"/>
                    <a:chOff x="3429000" y="2486764"/>
                    <a:chExt cx="1524000" cy="685800"/>
                  </a:xfrm>
                </p:grpSpPr>
                <p:sp>
                  <p:nvSpPr>
                    <p:cNvPr id="663" name="Cloud 662"/>
                    <p:cNvSpPr/>
                    <p:nvPr/>
                  </p:nvSpPr>
                  <p:spPr>
                    <a:xfrm>
                      <a:off x="3812950" y="2486774"/>
                      <a:ext cx="987396" cy="457211"/>
                    </a:xfrm>
                    <a:prstGeom prst="clou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664" name="Cloud 663"/>
                    <p:cNvSpPr/>
                    <p:nvPr/>
                  </p:nvSpPr>
                  <p:spPr>
                    <a:xfrm>
                      <a:off x="3431961" y="2691567"/>
                      <a:ext cx="1520781" cy="481024"/>
                    </a:xfrm>
                    <a:prstGeom prst="clou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</p:grpSp>
              <p:grpSp>
                <p:nvGrpSpPr>
                  <p:cNvPr id="6" name="Group 654"/>
                  <p:cNvGrpSpPr>
                    <a:grpSpLocks/>
                  </p:cNvGrpSpPr>
                  <p:nvPr/>
                </p:nvGrpSpPr>
                <p:grpSpPr bwMode="auto">
                  <a:xfrm>
                    <a:off x="4328160" y="563880"/>
                    <a:ext cx="3910661" cy="2895600"/>
                    <a:chOff x="4779233" y="1752600"/>
                    <a:chExt cx="3910661" cy="2895600"/>
                  </a:xfrm>
                </p:grpSpPr>
                <p:grpSp>
                  <p:nvGrpSpPr>
                    <p:cNvPr id="7" name="Group 2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248400" y="1752600"/>
                      <a:ext cx="1828800" cy="1444120"/>
                      <a:chOff x="6172200" y="2706341"/>
                      <a:chExt cx="1828800" cy="1444120"/>
                    </a:xfrm>
                  </p:grpSpPr>
                  <p:sp>
                    <p:nvSpPr>
                      <p:cNvPr id="43" name="Lightning Bolt 42"/>
                      <p:cNvSpPr/>
                      <p:nvPr/>
                    </p:nvSpPr>
                    <p:spPr>
                      <a:xfrm>
                        <a:off x="7391354" y="3531548"/>
                        <a:ext cx="228594" cy="344496"/>
                      </a:xfrm>
                      <a:prstGeom prst="lightningBolt">
                        <a:avLst/>
                      </a:prstGeom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8" name="Group 281"/>
                      <p:cNvGrpSpPr/>
                      <p:nvPr/>
                    </p:nvGrpSpPr>
                    <p:grpSpPr>
                      <a:xfrm>
                        <a:off x="6172200" y="2706341"/>
                        <a:ext cx="1828800" cy="962764"/>
                        <a:chOff x="6629400" y="2667000"/>
                        <a:chExt cx="1828800" cy="1066800"/>
                      </a:xfrm>
                      <a:solidFill>
                        <a:schemeClr val="bg1"/>
                      </a:solidFill>
                      <a:effectLst>
                        <a:glow rad="635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</p:grpSpPr>
                    <p:sp>
                      <p:nvSpPr>
                        <p:cNvPr id="68" name="Cloud 67"/>
                        <p:cNvSpPr/>
                        <p:nvPr/>
                      </p:nvSpPr>
                      <p:spPr>
                        <a:xfrm>
                          <a:off x="6781800" y="2667000"/>
                          <a:ext cx="1447800" cy="1066800"/>
                        </a:xfrm>
                        <a:prstGeom prst="cloud">
                          <a:avLst/>
                        </a:pr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9" name="Cloud 68"/>
                        <p:cNvSpPr/>
                        <p:nvPr/>
                      </p:nvSpPr>
                      <p:spPr>
                        <a:xfrm>
                          <a:off x="6629400" y="3200400"/>
                          <a:ext cx="1828800" cy="533400"/>
                        </a:xfrm>
                        <a:prstGeom prst="cloud">
                          <a:avLst/>
                        </a:pr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" name="Group 317"/>
                      <p:cNvGrpSpPr/>
                      <p:nvPr/>
                    </p:nvGrpSpPr>
                    <p:grpSpPr>
                      <a:xfrm>
                        <a:off x="6629400" y="3669080"/>
                        <a:ext cx="990600" cy="481381"/>
                        <a:chOff x="7086600" y="3860779"/>
                        <a:chExt cx="990600" cy="406399"/>
                      </a:xfr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grpSpPr>
                    <p:grpSp>
                      <p:nvGrpSpPr>
                        <p:cNvPr id="10" name="Group 292"/>
                        <p:cNvGrpSpPr/>
                        <p:nvPr/>
                      </p:nvGrpSpPr>
                      <p:grpSpPr>
                        <a:xfrm>
                          <a:off x="7239000" y="4116231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6" name="Freeform 65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7" name="Freeform 66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7" name="Freeform 46"/>
                        <p:cNvSpPr/>
                        <p:nvPr/>
                      </p:nvSpPr>
                      <p:spPr>
                        <a:xfrm rot="16200000">
                          <a:off x="7701643" y="3913414"/>
                          <a:ext cx="34834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grpSp>
                      <p:nvGrpSpPr>
                        <p:cNvPr id="11" name="Group 293"/>
                        <p:cNvGrpSpPr/>
                        <p:nvPr/>
                      </p:nvGrpSpPr>
                      <p:grpSpPr>
                        <a:xfrm>
                          <a:off x="7391400" y="3918836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4" name="Freeform 63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5" name="Freeform 64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2" name="Group 296"/>
                        <p:cNvGrpSpPr/>
                        <p:nvPr/>
                      </p:nvGrpSpPr>
                      <p:grpSpPr>
                        <a:xfrm>
                          <a:off x="7086600" y="3860779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2" name="Freeform 61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3" name="Freeform 62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3" name="Group 299"/>
                        <p:cNvGrpSpPr/>
                        <p:nvPr/>
                      </p:nvGrpSpPr>
                      <p:grpSpPr>
                        <a:xfrm>
                          <a:off x="7574280" y="3918836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60" name="Freeform 59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" name="Freeform 60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4" name="Group 302"/>
                        <p:cNvGrpSpPr/>
                        <p:nvPr/>
                      </p:nvGrpSpPr>
                      <p:grpSpPr>
                        <a:xfrm>
                          <a:off x="7391400" y="4058173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8" name="Freeform 57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9" name="Freeform 58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5" name="Group 305"/>
                        <p:cNvGrpSpPr/>
                        <p:nvPr/>
                      </p:nvGrpSpPr>
                      <p:grpSpPr>
                        <a:xfrm>
                          <a:off x="7879080" y="4034951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6" name="Freeform 55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7" name="Freeform 56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grpSp>
                      <p:nvGrpSpPr>
                        <p:cNvPr id="16" name="Group 308"/>
                        <p:cNvGrpSpPr/>
                        <p:nvPr/>
                      </p:nvGrpSpPr>
                      <p:grpSpPr>
                        <a:xfrm>
                          <a:off x="7650480" y="4093008"/>
                          <a:ext cx="198120" cy="150947"/>
                          <a:chOff x="7239000" y="4069080"/>
                          <a:chExt cx="198120" cy="198120"/>
                        </a:xfrm>
                        <a:grpFill/>
                      </p:grpSpPr>
                      <p:sp>
                        <p:nvSpPr>
                          <p:cNvPr id="54" name="Freeform 53"/>
                          <p:cNvSpPr/>
                          <p:nvPr/>
                        </p:nvSpPr>
                        <p:spPr>
                          <a:xfrm rot="16200000">
                            <a:off x="7239000" y="40690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55" name="Freeform 54"/>
                          <p:cNvSpPr/>
                          <p:nvPr/>
                        </p:nvSpPr>
                        <p:spPr>
                          <a:xfrm rot="16200000">
                            <a:off x="7391400" y="4221480"/>
                            <a:ext cx="45720" cy="45720"/>
                          </a:xfrm>
                          <a:custGeom>
                            <a:avLst/>
                            <a:gdLst>
                              <a:gd name="connsiteX0" fmla="*/ 0 w 304800"/>
                              <a:gd name="connsiteY0" fmla="*/ 152400 h 304800"/>
                              <a:gd name="connsiteX1" fmla="*/ 44637 w 304800"/>
                              <a:gd name="connsiteY1" fmla="*/ 44637 h 304800"/>
                              <a:gd name="connsiteX2" fmla="*/ 152400 w 304800"/>
                              <a:gd name="connsiteY2" fmla="*/ 0 h 304800"/>
                              <a:gd name="connsiteX3" fmla="*/ 304800 w 304800"/>
                              <a:gd name="connsiteY3" fmla="*/ 0 h 304800"/>
                              <a:gd name="connsiteX4" fmla="*/ 304800 w 304800"/>
                              <a:gd name="connsiteY4" fmla="*/ 152400 h 304800"/>
                              <a:gd name="connsiteX5" fmla="*/ 260163 w 304800"/>
                              <a:gd name="connsiteY5" fmla="*/ 260163 h 304800"/>
                              <a:gd name="connsiteX6" fmla="*/ 152400 w 304800"/>
                              <a:gd name="connsiteY6" fmla="*/ 304800 h 304800"/>
                              <a:gd name="connsiteX7" fmla="*/ 44637 w 304800"/>
                              <a:gd name="connsiteY7" fmla="*/ 260163 h 304800"/>
                              <a:gd name="connsiteX8" fmla="*/ 0 w 304800"/>
                              <a:gd name="connsiteY8" fmla="*/ 152400 h 304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304800" h="304800">
                                <a:moveTo>
                                  <a:pt x="0" y="152400"/>
                                </a:moveTo>
                                <a:cubicBezTo>
                                  <a:pt x="0" y="111981"/>
                                  <a:pt x="16056" y="73217"/>
                                  <a:pt x="44637" y="44637"/>
                                </a:cubicBezTo>
                                <a:cubicBezTo>
                                  <a:pt x="73218" y="16056"/>
                                  <a:pt x="111981" y="0"/>
                                  <a:pt x="152400" y="0"/>
                                </a:cubicBezTo>
                                <a:lnTo>
                                  <a:pt x="304800" y="0"/>
                                </a:lnTo>
                                <a:lnTo>
                                  <a:pt x="304800" y="152400"/>
                                </a:lnTo>
                                <a:cubicBezTo>
                                  <a:pt x="304800" y="192819"/>
                                  <a:pt x="288744" y="231583"/>
                                  <a:pt x="260163" y="260163"/>
                                </a:cubicBezTo>
                                <a:cubicBezTo>
                                  <a:pt x="231582" y="288744"/>
                                  <a:pt x="192819" y="304800"/>
                                  <a:pt x="152400" y="304800"/>
                                </a:cubicBezTo>
                                <a:cubicBezTo>
                                  <a:pt x="111981" y="304800"/>
                                  <a:pt x="73217" y="288744"/>
                                  <a:pt x="44637" y="260163"/>
                                </a:cubicBezTo>
                                <a:cubicBezTo>
                                  <a:pt x="16056" y="231582"/>
                                  <a:pt x="0" y="192819"/>
                                  <a:pt x="0" y="15240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650" name="Circular Arrow 649"/>
                    <p:cNvSpPr/>
                    <p:nvPr/>
                  </p:nvSpPr>
                  <p:spPr>
                    <a:xfrm>
                      <a:off x="7174992" y="2514600"/>
                      <a:ext cx="978408" cy="21336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6658182"/>
                        <a:gd name="adj5" fmla="val 12500"/>
                      </a:avLst>
                    </a:prstGeom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51" name="TextBox 650"/>
                    <p:cNvSpPr txBox="1"/>
                    <p:nvPr/>
                  </p:nvSpPr>
                  <p:spPr>
                    <a:xfrm>
                      <a:off x="7583438" y="2361901"/>
                      <a:ext cx="1106456" cy="338145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Precipitation</a:t>
                      </a:r>
                    </a:p>
                  </p:txBody>
                </p:sp>
                <p:sp>
                  <p:nvSpPr>
                    <p:cNvPr id="652" name="Circular Arrow 651"/>
                    <p:cNvSpPr/>
                    <p:nvPr/>
                  </p:nvSpPr>
                  <p:spPr>
                    <a:xfrm rot="1490126" flipH="1" flipV="1">
                      <a:off x="6314964" y="1783213"/>
                      <a:ext cx="978408" cy="21336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6658182"/>
                        <a:gd name="adj5" fmla="val 12500"/>
                      </a:avLst>
                    </a:prstGeom>
                    <a:solidFill>
                      <a:srgbClr val="C00000"/>
                    </a:solidFill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5403" name="TextBox 65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79233" y="2996247"/>
                      <a:ext cx="1582484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Evapotranspiration</a:t>
                      </a:r>
                    </a:p>
                  </p:txBody>
                </p:sp>
              </p:grpSp>
            </p:grpSp>
            <p:grpSp>
              <p:nvGrpSpPr>
                <p:cNvPr id="17" name="Group 735"/>
                <p:cNvGrpSpPr>
                  <a:grpSpLocks/>
                </p:cNvGrpSpPr>
                <p:nvPr/>
              </p:nvGrpSpPr>
              <p:grpSpPr bwMode="auto">
                <a:xfrm>
                  <a:off x="3346613" y="2286000"/>
                  <a:ext cx="5721187" cy="3363718"/>
                  <a:chOff x="3209453" y="3937971"/>
                  <a:chExt cx="5721187" cy="3363718"/>
                </a:xfrm>
              </p:grpSpPr>
              <p:grpSp>
                <p:nvGrpSpPr>
                  <p:cNvPr id="18" name="Group 734"/>
                  <p:cNvGrpSpPr>
                    <a:grpSpLocks/>
                  </p:cNvGrpSpPr>
                  <p:nvPr/>
                </p:nvGrpSpPr>
                <p:grpSpPr bwMode="auto">
                  <a:xfrm>
                    <a:off x="3209453" y="3937971"/>
                    <a:ext cx="5721187" cy="2779358"/>
                    <a:chOff x="529845" y="3937971"/>
                    <a:chExt cx="5721187" cy="2779358"/>
                  </a:xfrm>
                </p:grpSpPr>
                <p:grpSp>
                  <p:nvGrpSpPr>
                    <p:cNvPr id="19" name="Group 7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9845" y="4090371"/>
                      <a:ext cx="5172547" cy="2626958"/>
                      <a:chOff x="529845" y="4090371"/>
                      <a:chExt cx="5172547" cy="2626958"/>
                    </a:xfrm>
                  </p:grpSpPr>
                  <p:sp>
                    <p:nvSpPr>
                      <p:cNvPr id="723" name="Freeform 722"/>
                      <p:cNvSpPr/>
                      <p:nvPr/>
                    </p:nvSpPr>
                    <p:spPr>
                      <a:xfrm rot="10800000">
                        <a:off x="533020" y="4915617"/>
                        <a:ext cx="4708391" cy="156213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00"/>
                          <a:gd name="connsiteY0" fmla="*/ 0 h 113134"/>
                          <a:gd name="connsiteX1" fmla="*/ 21600 w 21600"/>
                          <a:gd name="connsiteY1" fmla="*/ 0 h 113134"/>
                          <a:gd name="connsiteX2" fmla="*/ 21600 w 21600"/>
                          <a:gd name="connsiteY2" fmla="*/ 17322 h 113134"/>
                          <a:gd name="connsiteX3" fmla="*/ 0 w 21600"/>
                          <a:gd name="connsiteY3" fmla="*/ 89136 h 113134"/>
                          <a:gd name="connsiteX4" fmla="*/ 0 w 21600"/>
                          <a:gd name="connsiteY4" fmla="*/ 0 h 113134"/>
                          <a:gd name="connsiteX0" fmla="*/ 0 w 21600"/>
                          <a:gd name="connsiteY0" fmla="*/ 0 h 119950"/>
                          <a:gd name="connsiteX1" fmla="*/ 21600 w 21600"/>
                          <a:gd name="connsiteY1" fmla="*/ 0 h 119950"/>
                          <a:gd name="connsiteX2" fmla="*/ 21600 w 21600"/>
                          <a:gd name="connsiteY2" fmla="*/ 17322 h 119950"/>
                          <a:gd name="connsiteX3" fmla="*/ 0 w 21600"/>
                          <a:gd name="connsiteY3" fmla="*/ 89136 h 119950"/>
                          <a:gd name="connsiteX4" fmla="*/ 0 w 21600"/>
                          <a:gd name="connsiteY4" fmla="*/ 0 h 119950"/>
                          <a:gd name="connsiteX0" fmla="*/ 0 w 21600"/>
                          <a:gd name="connsiteY0" fmla="*/ 0 h 90588"/>
                          <a:gd name="connsiteX1" fmla="*/ 21600 w 21600"/>
                          <a:gd name="connsiteY1" fmla="*/ 0 h 90588"/>
                          <a:gd name="connsiteX2" fmla="*/ 21600 w 21600"/>
                          <a:gd name="connsiteY2" fmla="*/ 17322 h 90588"/>
                          <a:gd name="connsiteX3" fmla="*/ 0 w 21600"/>
                          <a:gd name="connsiteY3" fmla="*/ 89136 h 90588"/>
                          <a:gd name="connsiteX4" fmla="*/ 0 w 21600"/>
                          <a:gd name="connsiteY4" fmla="*/ 0 h 90588"/>
                          <a:gd name="connsiteX0" fmla="*/ 0 w 21600"/>
                          <a:gd name="connsiteY0" fmla="*/ 0 h 72236"/>
                          <a:gd name="connsiteX1" fmla="*/ 21600 w 21600"/>
                          <a:gd name="connsiteY1" fmla="*/ 0 h 72236"/>
                          <a:gd name="connsiteX2" fmla="*/ 21600 w 21600"/>
                          <a:gd name="connsiteY2" fmla="*/ 17322 h 72236"/>
                          <a:gd name="connsiteX3" fmla="*/ 0 w 21600"/>
                          <a:gd name="connsiteY3" fmla="*/ 70784 h 72236"/>
                          <a:gd name="connsiteX4" fmla="*/ 0 w 21600"/>
                          <a:gd name="connsiteY4" fmla="*/ 0 h 72236"/>
                          <a:gd name="connsiteX0" fmla="*/ 0 w 21600"/>
                          <a:gd name="connsiteY0" fmla="*/ 0 h 70784"/>
                          <a:gd name="connsiteX1" fmla="*/ 21600 w 21600"/>
                          <a:gd name="connsiteY1" fmla="*/ 0 h 70784"/>
                          <a:gd name="connsiteX2" fmla="*/ 21600 w 21600"/>
                          <a:gd name="connsiteY2" fmla="*/ 17322 h 70784"/>
                          <a:gd name="connsiteX3" fmla="*/ 0 w 21600"/>
                          <a:gd name="connsiteY3" fmla="*/ 70784 h 70784"/>
                          <a:gd name="connsiteX4" fmla="*/ 0 w 21600"/>
                          <a:gd name="connsiteY4" fmla="*/ 0 h 70784"/>
                          <a:gd name="connsiteX0" fmla="*/ 0 w 21600"/>
                          <a:gd name="connsiteY0" fmla="*/ 0 h 125193"/>
                          <a:gd name="connsiteX1" fmla="*/ 21600 w 21600"/>
                          <a:gd name="connsiteY1" fmla="*/ 0 h 125193"/>
                          <a:gd name="connsiteX2" fmla="*/ 21600 w 21600"/>
                          <a:gd name="connsiteY2" fmla="*/ 17322 h 125193"/>
                          <a:gd name="connsiteX3" fmla="*/ 0 w 21600"/>
                          <a:gd name="connsiteY3" fmla="*/ 70784 h 125193"/>
                          <a:gd name="connsiteX4" fmla="*/ 0 w 21600"/>
                          <a:gd name="connsiteY4" fmla="*/ 0 h 125193"/>
                          <a:gd name="connsiteX0" fmla="*/ 12042 w 33642"/>
                          <a:gd name="connsiteY0" fmla="*/ 29887 h 155080"/>
                          <a:gd name="connsiteX1" fmla="*/ 33642 w 33642"/>
                          <a:gd name="connsiteY1" fmla="*/ 29887 h 155080"/>
                          <a:gd name="connsiteX2" fmla="*/ 33642 w 33642"/>
                          <a:gd name="connsiteY2" fmla="*/ 47209 h 155080"/>
                          <a:gd name="connsiteX3" fmla="*/ 12042 w 33642"/>
                          <a:gd name="connsiteY3" fmla="*/ 100671 h 155080"/>
                          <a:gd name="connsiteX4" fmla="*/ 12042 w 33642"/>
                          <a:gd name="connsiteY4" fmla="*/ 29887 h 155080"/>
                          <a:gd name="connsiteX0" fmla="*/ 11723 w 33323"/>
                          <a:gd name="connsiteY0" fmla="*/ 42995 h 155080"/>
                          <a:gd name="connsiteX1" fmla="*/ 33323 w 33323"/>
                          <a:gd name="connsiteY1" fmla="*/ 42995 h 155080"/>
                          <a:gd name="connsiteX2" fmla="*/ 33323 w 33323"/>
                          <a:gd name="connsiteY2" fmla="*/ 60317 h 155080"/>
                          <a:gd name="connsiteX3" fmla="*/ 12042 w 33323"/>
                          <a:gd name="connsiteY3" fmla="*/ 100671 h 155080"/>
                          <a:gd name="connsiteX4" fmla="*/ 11723 w 33323"/>
                          <a:gd name="connsiteY4" fmla="*/ 42995 h 155080"/>
                          <a:gd name="connsiteX0" fmla="*/ 7327 w 28927"/>
                          <a:gd name="connsiteY0" fmla="*/ 7865 h 119950"/>
                          <a:gd name="connsiteX1" fmla="*/ 28927 w 28927"/>
                          <a:gd name="connsiteY1" fmla="*/ 7865 h 119950"/>
                          <a:gd name="connsiteX2" fmla="*/ 28927 w 28927"/>
                          <a:gd name="connsiteY2" fmla="*/ 25187 h 119950"/>
                          <a:gd name="connsiteX3" fmla="*/ 7646 w 28927"/>
                          <a:gd name="connsiteY3" fmla="*/ 65541 h 119950"/>
                          <a:gd name="connsiteX4" fmla="*/ 7327 w 28927"/>
                          <a:gd name="connsiteY4" fmla="*/ 7865 h 119950"/>
                          <a:gd name="connsiteX0" fmla="*/ 127 w 21727"/>
                          <a:gd name="connsiteY0" fmla="*/ 0 h 112085"/>
                          <a:gd name="connsiteX1" fmla="*/ 21727 w 21727"/>
                          <a:gd name="connsiteY1" fmla="*/ 0 h 112085"/>
                          <a:gd name="connsiteX2" fmla="*/ 21727 w 21727"/>
                          <a:gd name="connsiteY2" fmla="*/ 17322 h 112085"/>
                          <a:gd name="connsiteX3" fmla="*/ 446 w 21727"/>
                          <a:gd name="connsiteY3" fmla="*/ 57676 h 112085"/>
                          <a:gd name="connsiteX4" fmla="*/ 127 w 21727"/>
                          <a:gd name="connsiteY4" fmla="*/ 0 h 112085"/>
                          <a:gd name="connsiteX0" fmla="*/ 446 w 22046"/>
                          <a:gd name="connsiteY0" fmla="*/ 0 h 109463"/>
                          <a:gd name="connsiteX1" fmla="*/ 22046 w 22046"/>
                          <a:gd name="connsiteY1" fmla="*/ 0 h 109463"/>
                          <a:gd name="connsiteX2" fmla="*/ 22046 w 22046"/>
                          <a:gd name="connsiteY2" fmla="*/ 17322 h 109463"/>
                          <a:gd name="connsiteX3" fmla="*/ 446 w 22046"/>
                          <a:gd name="connsiteY3" fmla="*/ 55054 h 109463"/>
                          <a:gd name="connsiteX4" fmla="*/ 446 w 22046"/>
                          <a:gd name="connsiteY4" fmla="*/ 0 h 109463"/>
                          <a:gd name="connsiteX0" fmla="*/ 0 w 21600"/>
                          <a:gd name="connsiteY0" fmla="*/ 0 h 109463"/>
                          <a:gd name="connsiteX1" fmla="*/ 21600 w 21600"/>
                          <a:gd name="connsiteY1" fmla="*/ 0 h 109463"/>
                          <a:gd name="connsiteX2" fmla="*/ 21600 w 21600"/>
                          <a:gd name="connsiteY2" fmla="*/ 17322 h 109463"/>
                          <a:gd name="connsiteX3" fmla="*/ 0 w 21600"/>
                          <a:gd name="connsiteY3" fmla="*/ 55054 h 109463"/>
                          <a:gd name="connsiteX4" fmla="*/ 0 w 21600"/>
                          <a:gd name="connsiteY4" fmla="*/ 0 h 109463"/>
                          <a:gd name="connsiteX0" fmla="*/ 0 w 21600"/>
                          <a:gd name="connsiteY0" fmla="*/ 0 h 109463"/>
                          <a:gd name="connsiteX1" fmla="*/ 21600 w 21600"/>
                          <a:gd name="connsiteY1" fmla="*/ 0 h 109463"/>
                          <a:gd name="connsiteX2" fmla="*/ 21600 w 21600"/>
                          <a:gd name="connsiteY2" fmla="*/ 17322 h 109463"/>
                          <a:gd name="connsiteX3" fmla="*/ 0 w 21600"/>
                          <a:gd name="connsiteY3" fmla="*/ 55054 h 109463"/>
                          <a:gd name="connsiteX4" fmla="*/ 0 w 21600"/>
                          <a:gd name="connsiteY4" fmla="*/ 0 h 109463"/>
                          <a:gd name="connsiteX0" fmla="*/ 0 w 21600"/>
                          <a:gd name="connsiteY0" fmla="*/ 0 h 88490"/>
                          <a:gd name="connsiteX1" fmla="*/ 21600 w 21600"/>
                          <a:gd name="connsiteY1" fmla="*/ 0 h 88490"/>
                          <a:gd name="connsiteX2" fmla="*/ 21600 w 21600"/>
                          <a:gd name="connsiteY2" fmla="*/ 17322 h 88490"/>
                          <a:gd name="connsiteX3" fmla="*/ 2549 w 21600"/>
                          <a:gd name="connsiteY3" fmla="*/ 34081 h 88490"/>
                          <a:gd name="connsiteX4" fmla="*/ 0 w 21600"/>
                          <a:gd name="connsiteY4" fmla="*/ 0 h 88490"/>
                          <a:gd name="connsiteX0" fmla="*/ 0 w 21600"/>
                          <a:gd name="connsiteY0" fmla="*/ 0 h 88490"/>
                          <a:gd name="connsiteX1" fmla="*/ 21600 w 21600"/>
                          <a:gd name="connsiteY1" fmla="*/ 0 h 88490"/>
                          <a:gd name="connsiteX2" fmla="*/ 21600 w 21600"/>
                          <a:gd name="connsiteY2" fmla="*/ 17322 h 88490"/>
                          <a:gd name="connsiteX3" fmla="*/ 2549 w 21600"/>
                          <a:gd name="connsiteY3" fmla="*/ 34081 h 88490"/>
                          <a:gd name="connsiteX4" fmla="*/ 0 w 21600"/>
                          <a:gd name="connsiteY4" fmla="*/ 0 h 88490"/>
                          <a:gd name="connsiteX0" fmla="*/ 0 w 21600"/>
                          <a:gd name="connsiteY0" fmla="*/ 0 h 116279"/>
                          <a:gd name="connsiteX1" fmla="*/ 21600 w 21600"/>
                          <a:gd name="connsiteY1" fmla="*/ 0 h 116279"/>
                          <a:gd name="connsiteX2" fmla="*/ 21600 w 21600"/>
                          <a:gd name="connsiteY2" fmla="*/ 17322 h 116279"/>
                          <a:gd name="connsiteX3" fmla="*/ 2549 w 21600"/>
                          <a:gd name="connsiteY3" fmla="*/ 34081 h 116279"/>
                          <a:gd name="connsiteX4" fmla="*/ 0 w 21600"/>
                          <a:gd name="connsiteY4" fmla="*/ 0 h 116279"/>
                          <a:gd name="connsiteX0" fmla="*/ 0 w 21600"/>
                          <a:gd name="connsiteY0" fmla="*/ 0 h 134631"/>
                          <a:gd name="connsiteX1" fmla="*/ 21600 w 21600"/>
                          <a:gd name="connsiteY1" fmla="*/ 0 h 134631"/>
                          <a:gd name="connsiteX2" fmla="*/ 21600 w 21600"/>
                          <a:gd name="connsiteY2" fmla="*/ 17322 h 134631"/>
                          <a:gd name="connsiteX3" fmla="*/ 5097 w 21600"/>
                          <a:gd name="connsiteY3" fmla="*/ 52433 h 134631"/>
                          <a:gd name="connsiteX4" fmla="*/ 0 w 21600"/>
                          <a:gd name="connsiteY4" fmla="*/ 0 h 134631"/>
                          <a:gd name="connsiteX0" fmla="*/ 0 w 21600"/>
                          <a:gd name="connsiteY0" fmla="*/ 0 h 135089"/>
                          <a:gd name="connsiteX1" fmla="*/ 21600 w 21600"/>
                          <a:gd name="connsiteY1" fmla="*/ 0 h 135089"/>
                          <a:gd name="connsiteX2" fmla="*/ 21600 w 21600"/>
                          <a:gd name="connsiteY2" fmla="*/ 17322 h 135089"/>
                          <a:gd name="connsiteX3" fmla="*/ 2549 w 21600"/>
                          <a:gd name="connsiteY3" fmla="*/ 52891 h 135089"/>
                          <a:gd name="connsiteX4" fmla="*/ 0 w 21600"/>
                          <a:gd name="connsiteY4" fmla="*/ 0 h 135089"/>
                          <a:gd name="connsiteX0" fmla="*/ 0 w 21600"/>
                          <a:gd name="connsiteY0" fmla="*/ 0 h 109124"/>
                          <a:gd name="connsiteX1" fmla="*/ 21600 w 21600"/>
                          <a:gd name="connsiteY1" fmla="*/ 0 h 109124"/>
                          <a:gd name="connsiteX2" fmla="*/ 21600 w 21600"/>
                          <a:gd name="connsiteY2" fmla="*/ 17322 h 109124"/>
                          <a:gd name="connsiteX3" fmla="*/ 2549 w 21600"/>
                          <a:gd name="connsiteY3" fmla="*/ 52891 h 109124"/>
                          <a:gd name="connsiteX4" fmla="*/ 0 w 21600"/>
                          <a:gd name="connsiteY4" fmla="*/ 0 h 109124"/>
                          <a:gd name="connsiteX0" fmla="*/ 0 w 21600"/>
                          <a:gd name="connsiteY0" fmla="*/ 0 h 90853"/>
                          <a:gd name="connsiteX1" fmla="*/ 21600 w 21600"/>
                          <a:gd name="connsiteY1" fmla="*/ 0 h 90853"/>
                          <a:gd name="connsiteX2" fmla="*/ 21600 w 21600"/>
                          <a:gd name="connsiteY2" fmla="*/ 17322 h 90853"/>
                          <a:gd name="connsiteX3" fmla="*/ 2549 w 21600"/>
                          <a:gd name="connsiteY3" fmla="*/ 52891 h 90853"/>
                          <a:gd name="connsiteX4" fmla="*/ 0 w 21600"/>
                          <a:gd name="connsiteY4" fmla="*/ 0 h 90853"/>
                          <a:gd name="connsiteX0" fmla="*/ 0 w 21600"/>
                          <a:gd name="connsiteY0" fmla="*/ 0 h 90853"/>
                          <a:gd name="connsiteX1" fmla="*/ 21600 w 21600"/>
                          <a:gd name="connsiteY1" fmla="*/ 0 h 90853"/>
                          <a:gd name="connsiteX2" fmla="*/ 21600 w 21600"/>
                          <a:gd name="connsiteY2" fmla="*/ 17322 h 90853"/>
                          <a:gd name="connsiteX3" fmla="*/ 2549 w 21600"/>
                          <a:gd name="connsiteY3" fmla="*/ 52891 h 90853"/>
                          <a:gd name="connsiteX4" fmla="*/ 0 w 21600"/>
                          <a:gd name="connsiteY4" fmla="*/ 0 h 90853"/>
                          <a:gd name="connsiteX0" fmla="*/ 127 w 21727"/>
                          <a:gd name="connsiteY0" fmla="*/ 0 h 95661"/>
                          <a:gd name="connsiteX1" fmla="*/ 21727 w 21727"/>
                          <a:gd name="connsiteY1" fmla="*/ 0 h 95661"/>
                          <a:gd name="connsiteX2" fmla="*/ 21727 w 21727"/>
                          <a:gd name="connsiteY2" fmla="*/ 17322 h 95661"/>
                          <a:gd name="connsiteX3" fmla="*/ 764 w 21727"/>
                          <a:gd name="connsiteY3" fmla="*/ 57699 h 95661"/>
                          <a:gd name="connsiteX4" fmla="*/ 127 w 21727"/>
                          <a:gd name="connsiteY4" fmla="*/ 0 h 95661"/>
                          <a:gd name="connsiteX0" fmla="*/ 764 w 22364"/>
                          <a:gd name="connsiteY0" fmla="*/ 0 h 95661"/>
                          <a:gd name="connsiteX1" fmla="*/ 22364 w 22364"/>
                          <a:gd name="connsiteY1" fmla="*/ 0 h 95661"/>
                          <a:gd name="connsiteX2" fmla="*/ 22364 w 22364"/>
                          <a:gd name="connsiteY2" fmla="*/ 17322 h 95661"/>
                          <a:gd name="connsiteX3" fmla="*/ 764 w 22364"/>
                          <a:gd name="connsiteY3" fmla="*/ 57699 h 95661"/>
                          <a:gd name="connsiteX4" fmla="*/ 764 w 22364"/>
                          <a:gd name="connsiteY4" fmla="*/ 0 h 95661"/>
                          <a:gd name="connsiteX0" fmla="*/ 0 w 21600"/>
                          <a:gd name="connsiteY0" fmla="*/ 0 h 95661"/>
                          <a:gd name="connsiteX1" fmla="*/ 21600 w 21600"/>
                          <a:gd name="connsiteY1" fmla="*/ 0 h 95661"/>
                          <a:gd name="connsiteX2" fmla="*/ 21600 w 21600"/>
                          <a:gd name="connsiteY2" fmla="*/ 17322 h 95661"/>
                          <a:gd name="connsiteX3" fmla="*/ 1274 w 21600"/>
                          <a:gd name="connsiteY3" fmla="*/ 57699 h 95661"/>
                          <a:gd name="connsiteX4" fmla="*/ 0 w 21600"/>
                          <a:gd name="connsiteY4" fmla="*/ 0 h 95661"/>
                          <a:gd name="connsiteX0" fmla="*/ 1402 w 21090"/>
                          <a:gd name="connsiteY0" fmla="*/ 4808 h 95661"/>
                          <a:gd name="connsiteX1" fmla="*/ 21090 w 21090"/>
                          <a:gd name="connsiteY1" fmla="*/ 0 h 95661"/>
                          <a:gd name="connsiteX2" fmla="*/ 21090 w 21090"/>
                          <a:gd name="connsiteY2" fmla="*/ 17322 h 95661"/>
                          <a:gd name="connsiteX3" fmla="*/ 764 w 21090"/>
                          <a:gd name="connsiteY3" fmla="*/ 57699 h 95661"/>
                          <a:gd name="connsiteX4" fmla="*/ 1402 w 21090"/>
                          <a:gd name="connsiteY4" fmla="*/ 4808 h 95661"/>
                          <a:gd name="connsiteX0" fmla="*/ 191 w 19879"/>
                          <a:gd name="connsiteY0" fmla="*/ 4808 h 134127"/>
                          <a:gd name="connsiteX1" fmla="*/ 19879 w 19879"/>
                          <a:gd name="connsiteY1" fmla="*/ 0 h 134127"/>
                          <a:gd name="connsiteX2" fmla="*/ 19879 w 19879"/>
                          <a:gd name="connsiteY2" fmla="*/ 17322 h 134127"/>
                          <a:gd name="connsiteX3" fmla="*/ 764 w 19879"/>
                          <a:gd name="connsiteY3" fmla="*/ 96165 h 134127"/>
                          <a:gd name="connsiteX4" fmla="*/ 191 w 19879"/>
                          <a:gd name="connsiteY4" fmla="*/ 4808 h 134127"/>
                          <a:gd name="connsiteX0" fmla="*/ 191 w 19879"/>
                          <a:gd name="connsiteY0" fmla="*/ 28849 h 158168"/>
                          <a:gd name="connsiteX1" fmla="*/ 19879 w 19879"/>
                          <a:gd name="connsiteY1" fmla="*/ 0 h 158168"/>
                          <a:gd name="connsiteX2" fmla="*/ 19879 w 19879"/>
                          <a:gd name="connsiteY2" fmla="*/ 41363 h 158168"/>
                          <a:gd name="connsiteX3" fmla="*/ 764 w 19879"/>
                          <a:gd name="connsiteY3" fmla="*/ 120206 h 158168"/>
                          <a:gd name="connsiteX4" fmla="*/ 191 w 19879"/>
                          <a:gd name="connsiteY4" fmla="*/ 28849 h 158168"/>
                          <a:gd name="connsiteX0" fmla="*/ 0 w 19688"/>
                          <a:gd name="connsiteY0" fmla="*/ 28849 h 124510"/>
                          <a:gd name="connsiteX1" fmla="*/ 19688 w 19688"/>
                          <a:gd name="connsiteY1" fmla="*/ 0 h 124510"/>
                          <a:gd name="connsiteX2" fmla="*/ 19688 w 19688"/>
                          <a:gd name="connsiteY2" fmla="*/ 41363 h 124510"/>
                          <a:gd name="connsiteX3" fmla="*/ 2484 w 19688"/>
                          <a:gd name="connsiteY3" fmla="*/ 86548 h 124510"/>
                          <a:gd name="connsiteX4" fmla="*/ 0 w 19688"/>
                          <a:gd name="connsiteY4" fmla="*/ 28849 h 124510"/>
                          <a:gd name="connsiteX0" fmla="*/ 0 w 19688"/>
                          <a:gd name="connsiteY0" fmla="*/ 28849 h 98545"/>
                          <a:gd name="connsiteX1" fmla="*/ 19688 w 19688"/>
                          <a:gd name="connsiteY1" fmla="*/ 0 h 98545"/>
                          <a:gd name="connsiteX2" fmla="*/ 19688 w 19688"/>
                          <a:gd name="connsiteY2" fmla="*/ 41363 h 98545"/>
                          <a:gd name="connsiteX3" fmla="*/ 2484 w 19688"/>
                          <a:gd name="connsiteY3" fmla="*/ 86548 h 98545"/>
                          <a:gd name="connsiteX4" fmla="*/ 0 w 19688"/>
                          <a:gd name="connsiteY4" fmla="*/ 28849 h 985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688" h="98545">
                            <a:moveTo>
                              <a:pt x="0" y="28849"/>
                            </a:moveTo>
                            <a:lnTo>
                              <a:pt x="19688" y="0"/>
                            </a:lnTo>
                            <a:lnTo>
                              <a:pt x="19688" y="41363"/>
                            </a:lnTo>
                            <a:cubicBezTo>
                              <a:pt x="8888" y="41363"/>
                              <a:pt x="7518" y="98545"/>
                              <a:pt x="2484" y="86548"/>
                            </a:cubicBezTo>
                            <a:cubicBezTo>
                              <a:pt x="1720" y="47738"/>
                              <a:pt x="0" y="52444"/>
                              <a:pt x="0" y="28849"/>
                            </a:cubicBezTo>
                            <a:close/>
                          </a:path>
                        </a:pathLst>
                      </a:cu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2" name="Freeform 721"/>
                      <p:cNvSpPr/>
                      <p:nvPr/>
                    </p:nvSpPr>
                    <p:spPr>
                      <a:xfrm rot="10800000">
                        <a:off x="529845" y="4090097"/>
                        <a:ext cx="5156053" cy="2451161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00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lnTo>
                              <a:pt x="21600" y="17322"/>
                            </a:lnTo>
                            <a:cubicBezTo>
                              <a:pt x="10800" y="17322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8CF95"/>
                      </a:solidFill>
                      <a:ln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6" name="Freeform 725"/>
                      <p:cNvSpPr/>
                      <p:nvPr/>
                    </p:nvSpPr>
                    <p:spPr>
                      <a:xfrm rot="10800000">
                        <a:off x="533401" y="4179271"/>
                        <a:ext cx="5168991" cy="245012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11"/>
                          <a:gd name="connsiteY0" fmla="*/ 0 h 84296"/>
                          <a:gd name="connsiteX1" fmla="*/ 21600 w 21611"/>
                          <a:gd name="connsiteY1" fmla="*/ 0 h 84296"/>
                          <a:gd name="connsiteX2" fmla="*/ 21611 w 21611"/>
                          <a:gd name="connsiteY2" fmla="*/ 12707 h 84296"/>
                          <a:gd name="connsiteX3" fmla="*/ 0 w 21611"/>
                          <a:gd name="connsiteY3" fmla="*/ 60298 h 84296"/>
                          <a:gd name="connsiteX4" fmla="*/ 0 w 21611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11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cubicBezTo>
                              <a:pt x="21604" y="4236"/>
                              <a:pt x="21607" y="8471"/>
                              <a:pt x="21611" y="12707"/>
                            </a:cubicBezTo>
                            <a:cubicBezTo>
                              <a:pt x="10811" y="12707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blipFill>
                        <a:blip r:embed="rId3" cstate="print">
                          <a:duotone>
                            <a:prstClr val="black"/>
                            <a:schemeClr val="accent3">
                              <a:tint val="45000"/>
                              <a:satMod val="400000"/>
                            </a:schemeClr>
                          </a:duotone>
                          <a:lum bright="9000" contrast="-57000"/>
                        </a:blip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13" name="Freeform 712"/>
                      <p:cNvSpPr/>
                      <p:nvPr/>
                    </p:nvSpPr>
                    <p:spPr>
                      <a:xfrm rot="10800000">
                        <a:off x="534982" y="4267200"/>
                        <a:ext cx="5167317" cy="2450129"/>
                      </a:xfrm>
                      <a:custGeom>
                        <a:avLst/>
                        <a:gdLst>
                          <a:gd name="connsiteX0" fmla="*/ 0 w 21600"/>
                          <a:gd name="connsiteY0" fmla="*/ 0 h 21600"/>
                          <a:gd name="connsiteX1" fmla="*/ 21600 w 21600"/>
                          <a:gd name="connsiteY1" fmla="*/ 0 h 21600"/>
                          <a:gd name="connsiteX2" fmla="*/ 21600 w 21600"/>
                          <a:gd name="connsiteY2" fmla="*/ 17322 h 21600"/>
                          <a:gd name="connsiteX3" fmla="*/ 0 w 21600"/>
                          <a:gd name="connsiteY3" fmla="*/ 20172 h 21600"/>
                          <a:gd name="connsiteX4" fmla="*/ 0 w 21600"/>
                          <a:gd name="connsiteY4" fmla="*/ 0 h 21600"/>
                          <a:gd name="connsiteX0" fmla="*/ 0 w 21600"/>
                          <a:gd name="connsiteY0" fmla="*/ 0 h 28551"/>
                          <a:gd name="connsiteX1" fmla="*/ 21600 w 21600"/>
                          <a:gd name="connsiteY1" fmla="*/ 0 h 28551"/>
                          <a:gd name="connsiteX2" fmla="*/ 21600 w 21600"/>
                          <a:gd name="connsiteY2" fmla="*/ 17322 h 28551"/>
                          <a:gd name="connsiteX3" fmla="*/ 0 w 21600"/>
                          <a:gd name="connsiteY3" fmla="*/ 24801 h 28551"/>
                          <a:gd name="connsiteX4" fmla="*/ 0 w 21600"/>
                          <a:gd name="connsiteY4" fmla="*/ 0 h 28551"/>
                          <a:gd name="connsiteX0" fmla="*/ 0 w 21600"/>
                          <a:gd name="connsiteY0" fmla="*/ 0 h 37264"/>
                          <a:gd name="connsiteX1" fmla="*/ 21600 w 21600"/>
                          <a:gd name="connsiteY1" fmla="*/ 0 h 37264"/>
                          <a:gd name="connsiteX2" fmla="*/ 21600 w 21600"/>
                          <a:gd name="connsiteY2" fmla="*/ 17322 h 37264"/>
                          <a:gd name="connsiteX3" fmla="*/ 0 w 21600"/>
                          <a:gd name="connsiteY3" fmla="*/ 24801 h 37264"/>
                          <a:gd name="connsiteX4" fmla="*/ 0 w 21600"/>
                          <a:gd name="connsiteY4" fmla="*/ 0 h 37264"/>
                          <a:gd name="connsiteX0" fmla="*/ 0 w 21600"/>
                          <a:gd name="connsiteY0" fmla="*/ 0 h 72761"/>
                          <a:gd name="connsiteX1" fmla="*/ 21600 w 21600"/>
                          <a:gd name="connsiteY1" fmla="*/ 0 h 72761"/>
                          <a:gd name="connsiteX2" fmla="*/ 21600 w 21600"/>
                          <a:gd name="connsiteY2" fmla="*/ 17322 h 72761"/>
                          <a:gd name="connsiteX3" fmla="*/ 0 w 21600"/>
                          <a:gd name="connsiteY3" fmla="*/ 60298 h 72761"/>
                          <a:gd name="connsiteX4" fmla="*/ 0 w 21600"/>
                          <a:gd name="connsiteY4" fmla="*/ 0 h 72761"/>
                          <a:gd name="connsiteX0" fmla="*/ 0 w 21600"/>
                          <a:gd name="connsiteY0" fmla="*/ 0 h 84296"/>
                          <a:gd name="connsiteX1" fmla="*/ 21600 w 21600"/>
                          <a:gd name="connsiteY1" fmla="*/ 0 h 84296"/>
                          <a:gd name="connsiteX2" fmla="*/ 21600 w 21600"/>
                          <a:gd name="connsiteY2" fmla="*/ 17322 h 84296"/>
                          <a:gd name="connsiteX3" fmla="*/ 0 w 21600"/>
                          <a:gd name="connsiteY3" fmla="*/ 60298 h 84296"/>
                          <a:gd name="connsiteX4" fmla="*/ 0 w 21600"/>
                          <a:gd name="connsiteY4" fmla="*/ 0 h 84296"/>
                          <a:gd name="connsiteX0" fmla="*/ 0 w 21611"/>
                          <a:gd name="connsiteY0" fmla="*/ 0 h 84296"/>
                          <a:gd name="connsiteX1" fmla="*/ 21600 w 21611"/>
                          <a:gd name="connsiteY1" fmla="*/ 0 h 84296"/>
                          <a:gd name="connsiteX2" fmla="*/ 21611 w 21611"/>
                          <a:gd name="connsiteY2" fmla="*/ 12707 h 84296"/>
                          <a:gd name="connsiteX3" fmla="*/ 0 w 21611"/>
                          <a:gd name="connsiteY3" fmla="*/ 60298 h 84296"/>
                          <a:gd name="connsiteX4" fmla="*/ 0 w 21611"/>
                          <a:gd name="connsiteY4" fmla="*/ 0 h 84296"/>
                          <a:gd name="connsiteX0" fmla="*/ 0 w 21604"/>
                          <a:gd name="connsiteY0" fmla="*/ 0 h 84296"/>
                          <a:gd name="connsiteX1" fmla="*/ 21600 w 21604"/>
                          <a:gd name="connsiteY1" fmla="*/ 0 h 84296"/>
                          <a:gd name="connsiteX2" fmla="*/ 21591 w 21604"/>
                          <a:gd name="connsiteY2" fmla="*/ 9102 h 84296"/>
                          <a:gd name="connsiteX3" fmla="*/ 0 w 21604"/>
                          <a:gd name="connsiteY3" fmla="*/ 60298 h 84296"/>
                          <a:gd name="connsiteX4" fmla="*/ 0 w 21604"/>
                          <a:gd name="connsiteY4" fmla="*/ 0 h 84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604" h="84296">
                            <a:moveTo>
                              <a:pt x="0" y="0"/>
                            </a:moveTo>
                            <a:lnTo>
                              <a:pt x="21600" y="0"/>
                            </a:lnTo>
                            <a:cubicBezTo>
                              <a:pt x="21604" y="4236"/>
                              <a:pt x="21587" y="4866"/>
                              <a:pt x="21591" y="9102"/>
                            </a:cubicBezTo>
                            <a:cubicBezTo>
                              <a:pt x="10791" y="9102"/>
                              <a:pt x="7837" y="84296"/>
                              <a:pt x="0" y="60298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blipFill>
                        <a:blip r:embed="rId4" cstate="print">
                          <a:duotone>
                            <a:prstClr val="black"/>
                            <a:srgbClr val="D9C3A5">
                              <a:tint val="50000"/>
                              <a:satMod val="180000"/>
                            </a:srgbClr>
                          </a:duotone>
                          <a:lum bright="23000" contrast="-68000"/>
                        </a:blip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725" name="TextBox 724"/>
                      <p:cNvSpPr txBox="1"/>
                      <p:nvPr/>
                    </p:nvSpPr>
                    <p:spPr>
                      <a:xfrm rot="21277061">
                        <a:off x="2204610" y="5907829"/>
                        <a:ext cx="1662065" cy="33814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>
                        <a:spAutoFit/>
                      </a:bodyPr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US" sz="1600" b="1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Arial Narrow" pitchFamily="34" charset="0"/>
                            <a:cs typeface="+mn-cs"/>
                          </a:rPr>
                          <a:t>Groundwater Flow</a:t>
                        </a:r>
                      </a:p>
                    </p:txBody>
                  </p:sp>
                  <p:sp>
                    <p:nvSpPr>
                      <p:cNvPr id="730" name="Freeform 729"/>
                      <p:cNvSpPr/>
                      <p:nvPr/>
                    </p:nvSpPr>
                    <p:spPr>
                      <a:xfrm>
                        <a:off x="2552263" y="4872753"/>
                        <a:ext cx="3124111" cy="709631"/>
                      </a:xfrm>
                      <a:custGeom>
                        <a:avLst/>
                        <a:gdLst>
                          <a:gd name="connsiteX0" fmla="*/ 3403600 w 3403600"/>
                          <a:gd name="connsiteY0" fmla="*/ 209550 h 895350"/>
                          <a:gd name="connsiteX1" fmla="*/ 2527300 w 3403600"/>
                          <a:gd name="connsiteY1" fmla="*/ 6350 h 895350"/>
                          <a:gd name="connsiteX2" fmla="*/ 1524000 w 3403600"/>
                          <a:gd name="connsiteY2" fmla="*/ 247650 h 895350"/>
                          <a:gd name="connsiteX3" fmla="*/ 635000 w 3403600"/>
                          <a:gd name="connsiteY3" fmla="*/ 742950 h 895350"/>
                          <a:gd name="connsiteX4" fmla="*/ 0 w 3403600"/>
                          <a:gd name="connsiteY4" fmla="*/ 895350 h 895350"/>
                          <a:gd name="connsiteX0" fmla="*/ 3251200 w 3251200"/>
                          <a:gd name="connsiteY0" fmla="*/ 209550 h 895350"/>
                          <a:gd name="connsiteX1" fmla="*/ 2374900 w 3251200"/>
                          <a:gd name="connsiteY1" fmla="*/ 6350 h 895350"/>
                          <a:gd name="connsiteX2" fmla="*/ 1371600 w 3251200"/>
                          <a:gd name="connsiteY2" fmla="*/ 247650 h 895350"/>
                          <a:gd name="connsiteX3" fmla="*/ 482600 w 3251200"/>
                          <a:gd name="connsiteY3" fmla="*/ 742950 h 895350"/>
                          <a:gd name="connsiteX4" fmla="*/ 0 w 32512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75000 w 3175000"/>
                          <a:gd name="connsiteY0" fmla="*/ 209550 h 895350"/>
                          <a:gd name="connsiteX1" fmla="*/ 2298700 w 3175000"/>
                          <a:gd name="connsiteY1" fmla="*/ 6350 h 895350"/>
                          <a:gd name="connsiteX2" fmla="*/ 1295400 w 3175000"/>
                          <a:gd name="connsiteY2" fmla="*/ 247650 h 895350"/>
                          <a:gd name="connsiteX3" fmla="*/ 406400 w 3175000"/>
                          <a:gd name="connsiteY3" fmla="*/ 742950 h 895350"/>
                          <a:gd name="connsiteX4" fmla="*/ 0 w 3175000"/>
                          <a:gd name="connsiteY4" fmla="*/ 895350 h 895350"/>
                          <a:gd name="connsiteX0" fmla="*/ 3124200 w 3124200"/>
                          <a:gd name="connsiteY0" fmla="*/ 374650 h 908050"/>
                          <a:gd name="connsiteX1" fmla="*/ 2298700 w 3124200"/>
                          <a:gd name="connsiteY1" fmla="*/ 19050 h 908050"/>
                          <a:gd name="connsiteX2" fmla="*/ 1295400 w 3124200"/>
                          <a:gd name="connsiteY2" fmla="*/ 260350 h 908050"/>
                          <a:gd name="connsiteX3" fmla="*/ 406400 w 3124200"/>
                          <a:gd name="connsiteY3" fmla="*/ 755650 h 908050"/>
                          <a:gd name="connsiteX4" fmla="*/ 0 w 3124200"/>
                          <a:gd name="connsiteY4" fmla="*/ 908050 h 908050"/>
                          <a:gd name="connsiteX0" fmla="*/ 3124200 w 3124200"/>
                          <a:gd name="connsiteY0" fmla="*/ 323850 h 857250"/>
                          <a:gd name="connsiteX1" fmla="*/ 2286000 w 3124200"/>
                          <a:gd name="connsiteY1" fmla="*/ 19050 h 857250"/>
                          <a:gd name="connsiteX2" fmla="*/ 1295400 w 3124200"/>
                          <a:gd name="connsiteY2" fmla="*/ 209550 h 857250"/>
                          <a:gd name="connsiteX3" fmla="*/ 406400 w 3124200"/>
                          <a:gd name="connsiteY3" fmla="*/ 704850 h 857250"/>
                          <a:gd name="connsiteX4" fmla="*/ 0 w 3124200"/>
                          <a:gd name="connsiteY4" fmla="*/ 857250 h 857250"/>
                          <a:gd name="connsiteX0" fmla="*/ 3124200 w 3124200"/>
                          <a:gd name="connsiteY0" fmla="*/ 314325 h 847725"/>
                          <a:gd name="connsiteX1" fmla="*/ 2286000 w 3124200"/>
                          <a:gd name="connsiteY1" fmla="*/ 9525 h 847725"/>
                          <a:gd name="connsiteX2" fmla="*/ 1371600 w 3124200"/>
                          <a:gd name="connsiteY2" fmla="*/ 371475 h 847725"/>
                          <a:gd name="connsiteX3" fmla="*/ 406400 w 3124200"/>
                          <a:gd name="connsiteY3" fmla="*/ 695325 h 847725"/>
                          <a:gd name="connsiteX4" fmla="*/ 0 w 3124200"/>
                          <a:gd name="connsiteY4" fmla="*/ 847725 h 847725"/>
                          <a:gd name="connsiteX0" fmla="*/ 3124200 w 3124200"/>
                          <a:gd name="connsiteY0" fmla="*/ 180975 h 714375"/>
                          <a:gd name="connsiteX1" fmla="*/ 2286000 w 3124200"/>
                          <a:gd name="connsiteY1" fmla="*/ 9525 h 714375"/>
                          <a:gd name="connsiteX2" fmla="*/ 1371600 w 3124200"/>
                          <a:gd name="connsiteY2" fmla="*/ 238125 h 714375"/>
                          <a:gd name="connsiteX3" fmla="*/ 406400 w 3124200"/>
                          <a:gd name="connsiteY3" fmla="*/ 561975 h 714375"/>
                          <a:gd name="connsiteX4" fmla="*/ 0 w 3124200"/>
                          <a:gd name="connsiteY4" fmla="*/ 714375 h 714375"/>
                          <a:gd name="connsiteX0" fmla="*/ 3124200 w 3124200"/>
                          <a:gd name="connsiteY0" fmla="*/ 175895 h 709295"/>
                          <a:gd name="connsiteX1" fmla="*/ 2286000 w 3124200"/>
                          <a:gd name="connsiteY1" fmla="*/ 4445 h 709295"/>
                          <a:gd name="connsiteX2" fmla="*/ 1341120 w 3124200"/>
                          <a:gd name="connsiteY2" fmla="*/ 202565 h 709295"/>
                          <a:gd name="connsiteX3" fmla="*/ 406400 w 3124200"/>
                          <a:gd name="connsiteY3" fmla="*/ 556895 h 709295"/>
                          <a:gd name="connsiteX4" fmla="*/ 0 w 3124200"/>
                          <a:gd name="connsiteY4" fmla="*/ 709295 h 709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124200" h="709295">
                            <a:moveTo>
                              <a:pt x="3124200" y="175895"/>
                            </a:moveTo>
                            <a:cubicBezTo>
                              <a:pt x="2842683" y="71120"/>
                              <a:pt x="2583180" y="0"/>
                              <a:pt x="2286000" y="4445"/>
                            </a:cubicBezTo>
                            <a:cubicBezTo>
                              <a:pt x="1988820" y="8890"/>
                              <a:pt x="1654387" y="110490"/>
                              <a:pt x="1341120" y="202565"/>
                            </a:cubicBezTo>
                            <a:cubicBezTo>
                              <a:pt x="1027853" y="294640"/>
                              <a:pt x="629920" y="472440"/>
                              <a:pt x="406400" y="556895"/>
                            </a:cubicBezTo>
                            <a:cubicBezTo>
                              <a:pt x="182880" y="641350"/>
                              <a:pt x="167640" y="671830"/>
                              <a:pt x="0" y="709295"/>
                            </a:cubicBezTo>
                          </a:path>
                        </a:pathLst>
                      </a:custGeom>
                      <a:ln w="19050">
                        <a:solidFill>
                          <a:schemeClr val="bg2">
                            <a:lumMod val="50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31" name="TextBox 730"/>
                      <p:cNvSpPr txBox="1"/>
                      <p:nvPr/>
                    </p:nvSpPr>
                    <p:spPr>
                      <a:xfrm rot="20683186">
                        <a:off x="3076123" y="5141048"/>
                        <a:ext cx="1082644" cy="33814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>
                        <a:spAutoFit/>
                      </a:bodyPr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n-US" sz="1600" b="1" dirty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Arial Narrow" pitchFamily="34" charset="0"/>
                            <a:cs typeface="+mn-cs"/>
                          </a:rPr>
                          <a:t>Water table</a:t>
                        </a:r>
                      </a:p>
                    </p:txBody>
                  </p:sp>
                  <p:sp>
                    <p:nvSpPr>
                      <p:cNvPr id="15396" name="TextBox 73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739224" y="5080971"/>
                        <a:ext cx="909223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en-US" sz="1600">
                            <a:solidFill>
                              <a:srgbClr val="C00000"/>
                            </a:solidFill>
                            <a:latin typeface="Arial Narrow" pitchFamily="34" charset="0"/>
                          </a:rPr>
                          <a:t>Infiltration</a:t>
                        </a:r>
                      </a:p>
                    </p:txBody>
                  </p:sp>
                </p:grpSp>
                <p:sp>
                  <p:nvSpPr>
                    <p:cNvPr id="732" name="Circular Arrow 731"/>
                    <p:cNvSpPr/>
                    <p:nvPr/>
                  </p:nvSpPr>
                  <p:spPr>
                    <a:xfrm flipH="1">
                      <a:off x="5272624" y="3937971"/>
                      <a:ext cx="978408" cy="2438400"/>
                    </a:xfrm>
                    <a:prstGeom prst="circularArrow">
                      <a:avLst>
                        <a:gd name="adj1" fmla="val 12500"/>
                        <a:gd name="adj2" fmla="val 1142319"/>
                        <a:gd name="adj3" fmla="val 20457681"/>
                        <a:gd name="adj4" fmla="val 17595956"/>
                        <a:gd name="adj5" fmla="val 12500"/>
                      </a:avLst>
                    </a:prstGeom>
                    <a:solidFill>
                      <a:srgbClr val="C00000"/>
                    </a:solidFill>
                  </p:spPr>
                  <p:style>
                    <a:lnRef idx="1">
                      <a:schemeClr val="accent6"/>
                    </a:lnRef>
                    <a:fillRef idx="1002">
                      <a:schemeClr val="dk2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724" name="Circular Arrow 723"/>
                  <p:cNvSpPr/>
                  <p:nvPr/>
                </p:nvSpPr>
                <p:spPr>
                  <a:xfrm rot="4688292" flipH="1">
                    <a:off x="4961722" y="5331941"/>
                    <a:ext cx="978408" cy="2961087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7368241"/>
                      <a:gd name="adj5" fmla="val 12500"/>
                    </a:avLst>
                  </a:prstGeom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Group 97"/>
                <p:cNvGrpSpPr>
                  <a:grpSpLocks/>
                </p:cNvGrpSpPr>
                <p:nvPr/>
              </p:nvGrpSpPr>
              <p:grpSpPr bwMode="auto">
                <a:xfrm>
                  <a:off x="6096000" y="2590800"/>
                  <a:ext cx="792480" cy="929640"/>
                  <a:chOff x="5730240" y="2362200"/>
                  <a:chExt cx="792480" cy="929640"/>
                </a:xfrm>
              </p:grpSpPr>
              <p:pic>
                <p:nvPicPr>
                  <p:cNvPr id="15376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96000" y="2432749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7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248400" y="2362200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8" name="Picture 15" descr="MCNA00036_0000[1]"/>
                  <p:cNvPicPr>
                    <a:picLocks noChangeAspect="1" noChangeArrowheads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30240" y="2740651"/>
                    <a:ext cx="365760" cy="55118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79" name="Picture 15" descr="MCNA00036_0000[1]"/>
                  <p:cNvPicPr>
                    <a:picLocks noChangeAspect="1" noChangeArrowheads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111240" y="2649211"/>
                    <a:ext cx="365760" cy="55118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5380" name="Picture 17" descr="MCNA00038_0000[1]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943600" y="2438400"/>
                    <a:ext cx="274320" cy="7676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101" name="Circular Arrow 100"/>
                <p:cNvSpPr/>
                <p:nvPr/>
              </p:nvSpPr>
              <p:spPr>
                <a:xfrm rot="3329422" flipH="1">
                  <a:off x="5100226" y="2687743"/>
                  <a:ext cx="978408" cy="2961087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7368241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1" name="TextBox 101"/>
                <p:cNvSpPr txBox="1">
                  <a:spLocks noChangeArrowheads="1"/>
                </p:cNvSpPr>
                <p:nvPr/>
              </p:nvSpPr>
              <p:spPr bwMode="auto">
                <a:xfrm rot="-1681809">
                  <a:off x="5275191" y="3263067"/>
                  <a:ext cx="675506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>
                      <a:solidFill>
                        <a:srgbClr val="C00000"/>
                      </a:solidFill>
                      <a:latin typeface="Arial Narrow" pitchFamily="34" charset="0"/>
                    </a:rPr>
                    <a:t>Runoff</a:t>
                  </a:r>
                </a:p>
              </p:txBody>
            </p:sp>
            <p:sp>
              <p:nvSpPr>
                <p:cNvPr id="103" name="Circular Arrow 102"/>
                <p:cNvSpPr/>
                <p:nvPr/>
              </p:nvSpPr>
              <p:spPr>
                <a:xfrm rot="4074945" flipH="1">
                  <a:off x="6679407" y="2378397"/>
                  <a:ext cx="978408" cy="2133600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58182"/>
                    <a:gd name="adj5" fmla="val 12500"/>
                  </a:avLst>
                </a:prstGeom>
                <a:solidFill>
                  <a:srgbClr val="C00000"/>
                </a:solidFill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373" name="TextBox 103"/>
                <p:cNvSpPr txBox="1">
                  <a:spLocks noChangeArrowheads="1"/>
                </p:cNvSpPr>
                <p:nvPr/>
              </p:nvSpPr>
              <p:spPr bwMode="auto">
                <a:xfrm>
                  <a:off x="6934261" y="3060032"/>
                  <a:ext cx="1266693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rgbClr val="C00000"/>
                      </a:solidFill>
                      <a:latin typeface="Arial Narrow" pitchFamily="34" charset="0"/>
                    </a:rPr>
                    <a:t>Overland Flow</a:t>
                  </a:r>
                </a:p>
              </p:txBody>
            </p:sp>
            <p:sp>
              <p:nvSpPr>
                <p:cNvPr id="105" name="Circular Arrow 104"/>
                <p:cNvSpPr/>
                <p:nvPr/>
              </p:nvSpPr>
              <p:spPr>
                <a:xfrm rot="1419361" flipH="1" flipV="1">
                  <a:off x="4162107" y="1428981"/>
                  <a:ext cx="978408" cy="3306246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6696620"/>
                    <a:gd name="adj5" fmla="val 12500"/>
                  </a:avLst>
                </a:prstGeom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>
                <a:xfrm rot="17535246">
                  <a:off x="3772022" y="3347795"/>
                  <a:ext cx="1116040" cy="33812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dirty="0">
                      <a:solidFill>
                        <a:schemeClr val="tx2">
                          <a:lumMod val="50000"/>
                        </a:schemeClr>
                      </a:solidFill>
                      <a:latin typeface="Arial Narrow" pitchFamily="34" charset="0"/>
                      <a:cs typeface="+mn-cs"/>
                    </a:rPr>
                    <a:t>Evaporation</a:t>
                  </a:r>
                </a:p>
              </p:txBody>
            </p:sp>
          </p:grpSp>
          <p:sp>
            <p:nvSpPr>
              <p:cNvPr id="108" name="Rectangle 107"/>
              <p:cNvSpPr/>
              <p:nvPr/>
            </p:nvSpPr>
            <p:spPr>
              <a:xfrm>
                <a:off x="3352963" y="731520"/>
                <a:ext cx="5165578" cy="431334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2" name="Rectangle 71"/>
            <p:cNvSpPr/>
            <p:nvPr/>
          </p:nvSpPr>
          <p:spPr>
            <a:xfrm>
              <a:off x="5943600" y="1219200"/>
              <a:ext cx="914400" cy="4297680"/>
            </a:xfrm>
            <a:prstGeom prst="rect">
              <a:avLst/>
            </a:prstGeom>
            <a:solidFill>
              <a:srgbClr val="00B050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Text Placeholder 3"/>
          <p:cNvSpPr txBox="1">
            <a:spLocks/>
          </p:cNvSpPr>
          <p:nvPr/>
        </p:nvSpPr>
        <p:spPr>
          <a:xfrm>
            <a:off x="304800" y="2438400"/>
            <a:ext cx="2971800" cy="2209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Pct val="85000"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Critical zone of coupling between LS energy fluxes and water table depth.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262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3"/>
          <p:cNvSpPr txBox="1">
            <a:spLocks/>
          </p:cNvSpPr>
          <p:nvPr/>
        </p:nvSpPr>
        <p:spPr>
          <a:xfrm>
            <a:off x="228600" y="76200"/>
            <a:ext cx="4648200" cy="838200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kumimoji="1" 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rPr>
              <a:t>Land Surface Processes </a:t>
            </a:r>
            <a:endParaRPr kumimoji="1" lang="en-US" sz="2800" kern="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08"/>
          <p:cNvGrpSpPr>
            <a:grpSpLocks/>
          </p:cNvGrpSpPr>
          <p:nvPr/>
        </p:nvGrpSpPr>
        <p:grpSpPr bwMode="auto">
          <a:xfrm>
            <a:off x="3651250" y="1219200"/>
            <a:ext cx="5721350" cy="4918075"/>
            <a:chOff x="3346613" y="731520"/>
            <a:chExt cx="5721187" cy="4918198"/>
          </a:xfrm>
        </p:grpSpPr>
        <p:grpSp>
          <p:nvGrpSpPr>
            <p:cNvPr id="3" name="Group 106"/>
            <p:cNvGrpSpPr>
              <a:grpSpLocks/>
            </p:cNvGrpSpPr>
            <p:nvPr/>
          </p:nvGrpSpPr>
          <p:grpSpPr bwMode="auto">
            <a:xfrm>
              <a:off x="3346613" y="761684"/>
              <a:ext cx="5721187" cy="4888034"/>
              <a:chOff x="3346613" y="761684"/>
              <a:chExt cx="5721187" cy="488803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352963" y="761684"/>
                <a:ext cx="2378007" cy="33814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Calibri" pitchFamily="34" charset="0"/>
                    <a:cs typeface="+mn-cs"/>
                  </a:rPr>
                  <a:t>Planetary Boundary Layer</a:t>
                </a:r>
              </a:p>
            </p:txBody>
          </p:sp>
          <p:grpSp>
            <p:nvGrpSpPr>
              <p:cNvPr id="4" name="Group 90"/>
              <p:cNvGrpSpPr>
                <a:grpSpLocks/>
              </p:cNvGrpSpPr>
              <p:nvPr/>
            </p:nvGrpSpPr>
            <p:grpSpPr bwMode="auto">
              <a:xfrm>
                <a:off x="4663440" y="838200"/>
                <a:ext cx="3910661" cy="2895600"/>
                <a:chOff x="4328160" y="563880"/>
                <a:chExt cx="3910661" cy="2895600"/>
              </a:xfrm>
            </p:grpSpPr>
            <p:grpSp>
              <p:nvGrpSpPr>
                <p:cNvPr id="5" name="Group 664"/>
                <p:cNvGrpSpPr>
                  <a:grpSpLocks/>
                </p:cNvGrpSpPr>
                <p:nvPr/>
              </p:nvGrpSpPr>
              <p:grpSpPr bwMode="auto">
                <a:xfrm>
                  <a:off x="5105400" y="838200"/>
                  <a:ext cx="1524000" cy="685800"/>
                  <a:chOff x="3429000" y="2486764"/>
                  <a:chExt cx="1524000" cy="685800"/>
                </a:xfrm>
              </p:grpSpPr>
              <p:sp>
                <p:nvSpPr>
                  <p:cNvPr id="663" name="Cloud 662"/>
                  <p:cNvSpPr/>
                  <p:nvPr/>
                </p:nvSpPr>
                <p:spPr>
                  <a:xfrm>
                    <a:off x="3812950" y="2486774"/>
                    <a:ext cx="987396" cy="457211"/>
                  </a:xfrm>
                  <a:prstGeom prst="clou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664" name="Cloud 663"/>
                  <p:cNvSpPr/>
                  <p:nvPr/>
                </p:nvSpPr>
                <p:spPr>
                  <a:xfrm>
                    <a:off x="3431961" y="2691567"/>
                    <a:ext cx="1520781" cy="481024"/>
                  </a:xfrm>
                  <a:prstGeom prst="clou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6" name="Group 654"/>
                <p:cNvGrpSpPr>
                  <a:grpSpLocks/>
                </p:cNvGrpSpPr>
                <p:nvPr/>
              </p:nvGrpSpPr>
              <p:grpSpPr bwMode="auto">
                <a:xfrm>
                  <a:off x="4328160" y="563880"/>
                  <a:ext cx="3910661" cy="2895600"/>
                  <a:chOff x="4779233" y="1752600"/>
                  <a:chExt cx="3910661" cy="2895600"/>
                </a:xfrm>
              </p:grpSpPr>
              <p:grpSp>
                <p:nvGrpSpPr>
                  <p:cNvPr id="7" name="Group 251"/>
                  <p:cNvGrpSpPr>
                    <a:grpSpLocks/>
                  </p:cNvGrpSpPr>
                  <p:nvPr/>
                </p:nvGrpSpPr>
                <p:grpSpPr bwMode="auto">
                  <a:xfrm>
                    <a:off x="6248400" y="1752600"/>
                    <a:ext cx="1828800" cy="1444120"/>
                    <a:chOff x="6172200" y="2706341"/>
                    <a:chExt cx="1828800" cy="1444120"/>
                  </a:xfrm>
                </p:grpSpPr>
                <p:sp>
                  <p:nvSpPr>
                    <p:cNvPr id="43" name="Lightning Bolt 42"/>
                    <p:cNvSpPr/>
                    <p:nvPr/>
                  </p:nvSpPr>
                  <p:spPr>
                    <a:xfrm>
                      <a:off x="7391354" y="3531548"/>
                      <a:ext cx="228594" cy="344496"/>
                    </a:xfrm>
                    <a:prstGeom prst="lightningBolt">
                      <a:avLst/>
                    </a:prstGeom>
                    <a:solidFill>
                      <a:schemeClr val="accent4">
                        <a:lumMod val="20000"/>
                        <a:lumOff val="80000"/>
                      </a:schemeClr>
                    </a:solidFill>
                    <a:ln>
                      <a:solidFill>
                        <a:schemeClr val="bg1"/>
                      </a:solidFill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8" name="Group 281"/>
                    <p:cNvGrpSpPr/>
                    <p:nvPr/>
                  </p:nvGrpSpPr>
                  <p:grpSpPr>
                    <a:xfrm>
                      <a:off x="6172200" y="2706341"/>
                      <a:ext cx="1828800" cy="962764"/>
                      <a:chOff x="6629400" y="2667000"/>
                      <a:chExt cx="1828800" cy="1066800"/>
                    </a:xfrm>
                    <a:solidFill>
                      <a:schemeClr val="bg1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</p:grpSpPr>
                  <p:sp>
                    <p:nvSpPr>
                      <p:cNvPr id="68" name="Cloud 67"/>
                      <p:cNvSpPr/>
                      <p:nvPr/>
                    </p:nvSpPr>
                    <p:spPr>
                      <a:xfrm>
                        <a:off x="6781800" y="2667000"/>
                        <a:ext cx="1447800" cy="1066800"/>
                      </a:xfrm>
                      <a:prstGeom prst="cloud">
                        <a:avLst/>
                      </a:pr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69" name="Cloud 68"/>
                      <p:cNvSpPr/>
                      <p:nvPr/>
                    </p:nvSpPr>
                    <p:spPr>
                      <a:xfrm>
                        <a:off x="6629400" y="3200400"/>
                        <a:ext cx="1828800" cy="533400"/>
                      </a:xfrm>
                      <a:prstGeom prst="cloud">
                        <a:avLst/>
                      </a:pr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9" name="Group 317"/>
                    <p:cNvGrpSpPr/>
                    <p:nvPr/>
                  </p:nvGrpSpPr>
                  <p:grpSpPr>
                    <a:xfrm>
                      <a:off x="6629400" y="3669080"/>
                      <a:ext cx="990600" cy="481381"/>
                      <a:chOff x="7086600" y="3860779"/>
                      <a:chExt cx="990600" cy="406399"/>
                    </a:xfrm>
                    <a:solidFill>
                      <a:schemeClr val="tx2">
                        <a:lumMod val="60000"/>
                        <a:lumOff val="40000"/>
                      </a:schemeClr>
                    </a:solidFill>
                  </p:grpSpPr>
                  <p:grpSp>
                    <p:nvGrpSpPr>
                      <p:cNvPr id="10" name="Group 292"/>
                      <p:cNvGrpSpPr/>
                      <p:nvPr/>
                    </p:nvGrpSpPr>
                    <p:grpSpPr>
                      <a:xfrm>
                        <a:off x="7239000" y="4116231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6" name="Freeform 65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7" name="Freeform 66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47" name="Freeform 46"/>
                      <p:cNvSpPr/>
                      <p:nvPr/>
                    </p:nvSpPr>
                    <p:spPr>
                      <a:xfrm rot="16200000">
                        <a:off x="7701643" y="3913414"/>
                        <a:ext cx="34834" cy="45720"/>
                      </a:xfrm>
                      <a:custGeom>
                        <a:avLst/>
                        <a:gdLst>
                          <a:gd name="connsiteX0" fmla="*/ 0 w 304800"/>
                          <a:gd name="connsiteY0" fmla="*/ 152400 h 304800"/>
                          <a:gd name="connsiteX1" fmla="*/ 44637 w 304800"/>
                          <a:gd name="connsiteY1" fmla="*/ 44637 h 304800"/>
                          <a:gd name="connsiteX2" fmla="*/ 152400 w 304800"/>
                          <a:gd name="connsiteY2" fmla="*/ 0 h 304800"/>
                          <a:gd name="connsiteX3" fmla="*/ 304800 w 304800"/>
                          <a:gd name="connsiteY3" fmla="*/ 0 h 304800"/>
                          <a:gd name="connsiteX4" fmla="*/ 304800 w 304800"/>
                          <a:gd name="connsiteY4" fmla="*/ 152400 h 304800"/>
                          <a:gd name="connsiteX5" fmla="*/ 260163 w 304800"/>
                          <a:gd name="connsiteY5" fmla="*/ 260163 h 304800"/>
                          <a:gd name="connsiteX6" fmla="*/ 152400 w 304800"/>
                          <a:gd name="connsiteY6" fmla="*/ 304800 h 304800"/>
                          <a:gd name="connsiteX7" fmla="*/ 44637 w 304800"/>
                          <a:gd name="connsiteY7" fmla="*/ 260163 h 304800"/>
                          <a:gd name="connsiteX8" fmla="*/ 0 w 304800"/>
                          <a:gd name="connsiteY8" fmla="*/ 152400 h 30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4800" h="304800">
                            <a:moveTo>
                              <a:pt x="0" y="152400"/>
                            </a:moveTo>
                            <a:cubicBezTo>
                              <a:pt x="0" y="111981"/>
                              <a:pt x="16056" y="73217"/>
                              <a:pt x="44637" y="44637"/>
                            </a:cubicBezTo>
                            <a:cubicBezTo>
                              <a:pt x="73218" y="16056"/>
                              <a:pt x="111981" y="0"/>
                              <a:pt x="152400" y="0"/>
                            </a:cubicBezTo>
                            <a:lnTo>
                              <a:pt x="304800" y="0"/>
                            </a:lnTo>
                            <a:lnTo>
                              <a:pt x="304800" y="152400"/>
                            </a:lnTo>
                            <a:cubicBezTo>
                              <a:pt x="304800" y="192819"/>
                              <a:pt x="288744" y="231583"/>
                              <a:pt x="260163" y="260163"/>
                            </a:cubicBezTo>
                            <a:cubicBezTo>
                              <a:pt x="231582" y="288744"/>
                              <a:pt x="192819" y="304800"/>
                              <a:pt x="152400" y="304800"/>
                            </a:cubicBezTo>
                            <a:cubicBezTo>
                              <a:pt x="111981" y="304800"/>
                              <a:pt x="73217" y="288744"/>
                              <a:pt x="44637" y="260163"/>
                            </a:cubicBezTo>
                            <a:cubicBezTo>
                              <a:pt x="16056" y="231582"/>
                              <a:pt x="0" y="192819"/>
                              <a:pt x="0" y="152400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11" name="Group 293"/>
                      <p:cNvGrpSpPr/>
                      <p:nvPr/>
                    </p:nvGrpSpPr>
                    <p:grpSpPr>
                      <a:xfrm>
                        <a:off x="7391400" y="3918836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4" name="Freeform 63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5" name="Freeform 64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2" name="Group 296"/>
                      <p:cNvGrpSpPr/>
                      <p:nvPr/>
                    </p:nvGrpSpPr>
                    <p:grpSpPr>
                      <a:xfrm>
                        <a:off x="7086600" y="3860779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2" name="Freeform 61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3" name="Freeform 62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3" name="Group 299"/>
                      <p:cNvGrpSpPr/>
                      <p:nvPr/>
                    </p:nvGrpSpPr>
                    <p:grpSpPr>
                      <a:xfrm>
                        <a:off x="7574280" y="3918836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60" name="Freeform 59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" name="Freeform 60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4" name="Group 302"/>
                      <p:cNvGrpSpPr/>
                      <p:nvPr/>
                    </p:nvGrpSpPr>
                    <p:grpSpPr>
                      <a:xfrm>
                        <a:off x="7391400" y="4058173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8" name="Freeform 57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9" name="Freeform 58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5" name="Group 305"/>
                      <p:cNvGrpSpPr/>
                      <p:nvPr/>
                    </p:nvGrpSpPr>
                    <p:grpSpPr>
                      <a:xfrm>
                        <a:off x="7879080" y="4034951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6" name="Freeform 55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7" name="Freeform 56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16" name="Group 308"/>
                      <p:cNvGrpSpPr/>
                      <p:nvPr/>
                    </p:nvGrpSpPr>
                    <p:grpSpPr>
                      <a:xfrm>
                        <a:off x="7650480" y="4093008"/>
                        <a:ext cx="198120" cy="150947"/>
                        <a:chOff x="7239000" y="4069080"/>
                        <a:chExt cx="198120" cy="198120"/>
                      </a:xfrm>
                      <a:grpFill/>
                    </p:grpSpPr>
                    <p:sp>
                      <p:nvSpPr>
                        <p:cNvPr id="54" name="Freeform 53"/>
                        <p:cNvSpPr/>
                        <p:nvPr/>
                      </p:nvSpPr>
                      <p:spPr>
                        <a:xfrm rot="16200000">
                          <a:off x="7239000" y="40690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5" name="Freeform 54"/>
                        <p:cNvSpPr/>
                        <p:nvPr/>
                      </p:nvSpPr>
                      <p:spPr>
                        <a:xfrm rot="16200000">
                          <a:off x="7391400" y="4221480"/>
                          <a:ext cx="45720" cy="45720"/>
                        </a:xfrm>
                        <a:custGeom>
                          <a:avLst/>
                          <a:gdLst>
                            <a:gd name="connsiteX0" fmla="*/ 0 w 304800"/>
                            <a:gd name="connsiteY0" fmla="*/ 152400 h 304800"/>
                            <a:gd name="connsiteX1" fmla="*/ 44637 w 304800"/>
                            <a:gd name="connsiteY1" fmla="*/ 44637 h 304800"/>
                            <a:gd name="connsiteX2" fmla="*/ 152400 w 304800"/>
                            <a:gd name="connsiteY2" fmla="*/ 0 h 304800"/>
                            <a:gd name="connsiteX3" fmla="*/ 304800 w 304800"/>
                            <a:gd name="connsiteY3" fmla="*/ 0 h 304800"/>
                            <a:gd name="connsiteX4" fmla="*/ 304800 w 304800"/>
                            <a:gd name="connsiteY4" fmla="*/ 152400 h 304800"/>
                            <a:gd name="connsiteX5" fmla="*/ 260163 w 304800"/>
                            <a:gd name="connsiteY5" fmla="*/ 260163 h 304800"/>
                            <a:gd name="connsiteX6" fmla="*/ 152400 w 304800"/>
                            <a:gd name="connsiteY6" fmla="*/ 304800 h 304800"/>
                            <a:gd name="connsiteX7" fmla="*/ 44637 w 304800"/>
                            <a:gd name="connsiteY7" fmla="*/ 260163 h 304800"/>
                            <a:gd name="connsiteX8" fmla="*/ 0 w 304800"/>
                            <a:gd name="connsiteY8" fmla="*/ 152400 h 3048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304800" h="304800">
                              <a:moveTo>
                                <a:pt x="0" y="152400"/>
                              </a:moveTo>
                              <a:cubicBezTo>
                                <a:pt x="0" y="111981"/>
                                <a:pt x="16056" y="73217"/>
                                <a:pt x="44637" y="44637"/>
                              </a:cubicBezTo>
                              <a:cubicBezTo>
                                <a:pt x="73218" y="16056"/>
                                <a:pt x="111981" y="0"/>
                                <a:pt x="152400" y="0"/>
                              </a:cubicBezTo>
                              <a:lnTo>
                                <a:pt x="304800" y="0"/>
                              </a:lnTo>
                              <a:lnTo>
                                <a:pt x="304800" y="152400"/>
                              </a:lnTo>
                              <a:cubicBezTo>
                                <a:pt x="304800" y="192819"/>
                                <a:pt x="288744" y="231583"/>
                                <a:pt x="260163" y="260163"/>
                              </a:cubicBezTo>
                              <a:cubicBezTo>
                                <a:pt x="231582" y="288744"/>
                                <a:pt x="192819" y="304800"/>
                                <a:pt x="152400" y="304800"/>
                              </a:cubicBezTo>
                              <a:cubicBezTo>
                                <a:pt x="111981" y="304800"/>
                                <a:pt x="73217" y="288744"/>
                                <a:pt x="44637" y="260163"/>
                              </a:cubicBezTo>
                              <a:cubicBezTo>
                                <a:pt x="16056" y="231582"/>
                                <a:pt x="0" y="192819"/>
                                <a:pt x="0" y="15240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</p:grpSp>
              <p:sp>
                <p:nvSpPr>
                  <p:cNvPr id="650" name="Circular Arrow 649"/>
                  <p:cNvSpPr/>
                  <p:nvPr/>
                </p:nvSpPr>
                <p:spPr>
                  <a:xfrm>
                    <a:off x="7174992" y="2514600"/>
                    <a:ext cx="978408" cy="21336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6658182"/>
                      <a:gd name="adj5" fmla="val 12500"/>
                    </a:avLst>
                  </a:prstGeom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1" name="TextBox 650"/>
                  <p:cNvSpPr txBox="1"/>
                  <p:nvPr/>
                </p:nvSpPr>
                <p:spPr>
                  <a:xfrm>
                    <a:off x="7583438" y="2361901"/>
                    <a:ext cx="1106456" cy="338145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 Narrow" pitchFamily="34" charset="0"/>
                        <a:cs typeface="+mn-cs"/>
                      </a:rPr>
                      <a:t>Precipitation</a:t>
                    </a:r>
                  </a:p>
                </p:txBody>
              </p:sp>
              <p:sp>
                <p:nvSpPr>
                  <p:cNvPr id="652" name="Circular Arrow 651"/>
                  <p:cNvSpPr/>
                  <p:nvPr/>
                </p:nvSpPr>
                <p:spPr>
                  <a:xfrm rot="1490126" flipH="1" flipV="1">
                    <a:off x="6314964" y="1783213"/>
                    <a:ext cx="978408" cy="21336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6658182"/>
                      <a:gd name="adj5" fmla="val 12500"/>
                    </a:avLst>
                  </a:prstGeom>
                  <a:solidFill>
                    <a:srgbClr val="C00000"/>
                  </a:solidFill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03" name="TextBox 6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79233" y="2996247"/>
                    <a:ext cx="1582484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>
                        <a:solidFill>
                          <a:srgbClr val="C00000"/>
                        </a:solidFill>
                        <a:latin typeface="Arial Narrow" pitchFamily="34" charset="0"/>
                      </a:rPr>
                      <a:t>Evapotranspiration</a:t>
                    </a:r>
                  </a:p>
                </p:txBody>
              </p:sp>
            </p:grpSp>
          </p:grpSp>
          <p:grpSp>
            <p:nvGrpSpPr>
              <p:cNvPr id="17" name="Group 735"/>
              <p:cNvGrpSpPr>
                <a:grpSpLocks/>
              </p:cNvGrpSpPr>
              <p:nvPr/>
            </p:nvGrpSpPr>
            <p:grpSpPr bwMode="auto">
              <a:xfrm>
                <a:off x="3346613" y="2286000"/>
                <a:ext cx="5721187" cy="3363718"/>
                <a:chOff x="3209453" y="3937971"/>
                <a:chExt cx="5721187" cy="3363718"/>
              </a:xfrm>
            </p:grpSpPr>
            <p:grpSp>
              <p:nvGrpSpPr>
                <p:cNvPr id="18" name="Group 734"/>
                <p:cNvGrpSpPr>
                  <a:grpSpLocks/>
                </p:cNvGrpSpPr>
                <p:nvPr/>
              </p:nvGrpSpPr>
              <p:grpSpPr bwMode="auto">
                <a:xfrm>
                  <a:off x="3209453" y="3937971"/>
                  <a:ext cx="5721187" cy="2779358"/>
                  <a:chOff x="529845" y="3937971"/>
                  <a:chExt cx="5721187" cy="2779358"/>
                </a:xfrm>
              </p:grpSpPr>
              <p:grpSp>
                <p:nvGrpSpPr>
                  <p:cNvPr id="19" name="Group 733"/>
                  <p:cNvGrpSpPr>
                    <a:grpSpLocks/>
                  </p:cNvGrpSpPr>
                  <p:nvPr/>
                </p:nvGrpSpPr>
                <p:grpSpPr bwMode="auto">
                  <a:xfrm>
                    <a:off x="529845" y="4090371"/>
                    <a:ext cx="5172547" cy="2626958"/>
                    <a:chOff x="529845" y="4090371"/>
                    <a:chExt cx="5172547" cy="2626958"/>
                  </a:xfrm>
                </p:grpSpPr>
                <p:sp>
                  <p:nvSpPr>
                    <p:cNvPr id="723" name="Freeform 722"/>
                    <p:cNvSpPr/>
                    <p:nvPr/>
                  </p:nvSpPr>
                  <p:spPr>
                    <a:xfrm rot="10800000">
                      <a:off x="533020" y="4915617"/>
                      <a:ext cx="4708391" cy="156213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00"/>
                        <a:gd name="connsiteY0" fmla="*/ 0 h 113134"/>
                        <a:gd name="connsiteX1" fmla="*/ 21600 w 21600"/>
                        <a:gd name="connsiteY1" fmla="*/ 0 h 113134"/>
                        <a:gd name="connsiteX2" fmla="*/ 21600 w 21600"/>
                        <a:gd name="connsiteY2" fmla="*/ 17322 h 113134"/>
                        <a:gd name="connsiteX3" fmla="*/ 0 w 21600"/>
                        <a:gd name="connsiteY3" fmla="*/ 89136 h 113134"/>
                        <a:gd name="connsiteX4" fmla="*/ 0 w 21600"/>
                        <a:gd name="connsiteY4" fmla="*/ 0 h 113134"/>
                        <a:gd name="connsiteX0" fmla="*/ 0 w 21600"/>
                        <a:gd name="connsiteY0" fmla="*/ 0 h 119950"/>
                        <a:gd name="connsiteX1" fmla="*/ 21600 w 21600"/>
                        <a:gd name="connsiteY1" fmla="*/ 0 h 119950"/>
                        <a:gd name="connsiteX2" fmla="*/ 21600 w 21600"/>
                        <a:gd name="connsiteY2" fmla="*/ 17322 h 119950"/>
                        <a:gd name="connsiteX3" fmla="*/ 0 w 21600"/>
                        <a:gd name="connsiteY3" fmla="*/ 89136 h 119950"/>
                        <a:gd name="connsiteX4" fmla="*/ 0 w 21600"/>
                        <a:gd name="connsiteY4" fmla="*/ 0 h 119950"/>
                        <a:gd name="connsiteX0" fmla="*/ 0 w 21600"/>
                        <a:gd name="connsiteY0" fmla="*/ 0 h 90588"/>
                        <a:gd name="connsiteX1" fmla="*/ 21600 w 21600"/>
                        <a:gd name="connsiteY1" fmla="*/ 0 h 90588"/>
                        <a:gd name="connsiteX2" fmla="*/ 21600 w 21600"/>
                        <a:gd name="connsiteY2" fmla="*/ 17322 h 90588"/>
                        <a:gd name="connsiteX3" fmla="*/ 0 w 21600"/>
                        <a:gd name="connsiteY3" fmla="*/ 89136 h 90588"/>
                        <a:gd name="connsiteX4" fmla="*/ 0 w 21600"/>
                        <a:gd name="connsiteY4" fmla="*/ 0 h 90588"/>
                        <a:gd name="connsiteX0" fmla="*/ 0 w 21600"/>
                        <a:gd name="connsiteY0" fmla="*/ 0 h 72236"/>
                        <a:gd name="connsiteX1" fmla="*/ 21600 w 21600"/>
                        <a:gd name="connsiteY1" fmla="*/ 0 h 72236"/>
                        <a:gd name="connsiteX2" fmla="*/ 21600 w 21600"/>
                        <a:gd name="connsiteY2" fmla="*/ 17322 h 72236"/>
                        <a:gd name="connsiteX3" fmla="*/ 0 w 21600"/>
                        <a:gd name="connsiteY3" fmla="*/ 70784 h 72236"/>
                        <a:gd name="connsiteX4" fmla="*/ 0 w 21600"/>
                        <a:gd name="connsiteY4" fmla="*/ 0 h 72236"/>
                        <a:gd name="connsiteX0" fmla="*/ 0 w 21600"/>
                        <a:gd name="connsiteY0" fmla="*/ 0 h 70784"/>
                        <a:gd name="connsiteX1" fmla="*/ 21600 w 21600"/>
                        <a:gd name="connsiteY1" fmla="*/ 0 h 70784"/>
                        <a:gd name="connsiteX2" fmla="*/ 21600 w 21600"/>
                        <a:gd name="connsiteY2" fmla="*/ 17322 h 70784"/>
                        <a:gd name="connsiteX3" fmla="*/ 0 w 21600"/>
                        <a:gd name="connsiteY3" fmla="*/ 70784 h 70784"/>
                        <a:gd name="connsiteX4" fmla="*/ 0 w 21600"/>
                        <a:gd name="connsiteY4" fmla="*/ 0 h 70784"/>
                        <a:gd name="connsiteX0" fmla="*/ 0 w 21600"/>
                        <a:gd name="connsiteY0" fmla="*/ 0 h 125193"/>
                        <a:gd name="connsiteX1" fmla="*/ 21600 w 21600"/>
                        <a:gd name="connsiteY1" fmla="*/ 0 h 125193"/>
                        <a:gd name="connsiteX2" fmla="*/ 21600 w 21600"/>
                        <a:gd name="connsiteY2" fmla="*/ 17322 h 125193"/>
                        <a:gd name="connsiteX3" fmla="*/ 0 w 21600"/>
                        <a:gd name="connsiteY3" fmla="*/ 70784 h 125193"/>
                        <a:gd name="connsiteX4" fmla="*/ 0 w 21600"/>
                        <a:gd name="connsiteY4" fmla="*/ 0 h 125193"/>
                        <a:gd name="connsiteX0" fmla="*/ 12042 w 33642"/>
                        <a:gd name="connsiteY0" fmla="*/ 29887 h 155080"/>
                        <a:gd name="connsiteX1" fmla="*/ 33642 w 33642"/>
                        <a:gd name="connsiteY1" fmla="*/ 29887 h 155080"/>
                        <a:gd name="connsiteX2" fmla="*/ 33642 w 33642"/>
                        <a:gd name="connsiteY2" fmla="*/ 47209 h 155080"/>
                        <a:gd name="connsiteX3" fmla="*/ 12042 w 33642"/>
                        <a:gd name="connsiteY3" fmla="*/ 100671 h 155080"/>
                        <a:gd name="connsiteX4" fmla="*/ 12042 w 33642"/>
                        <a:gd name="connsiteY4" fmla="*/ 29887 h 155080"/>
                        <a:gd name="connsiteX0" fmla="*/ 11723 w 33323"/>
                        <a:gd name="connsiteY0" fmla="*/ 42995 h 155080"/>
                        <a:gd name="connsiteX1" fmla="*/ 33323 w 33323"/>
                        <a:gd name="connsiteY1" fmla="*/ 42995 h 155080"/>
                        <a:gd name="connsiteX2" fmla="*/ 33323 w 33323"/>
                        <a:gd name="connsiteY2" fmla="*/ 60317 h 155080"/>
                        <a:gd name="connsiteX3" fmla="*/ 12042 w 33323"/>
                        <a:gd name="connsiteY3" fmla="*/ 100671 h 155080"/>
                        <a:gd name="connsiteX4" fmla="*/ 11723 w 33323"/>
                        <a:gd name="connsiteY4" fmla="*/ 42995 h 155080"/>
                        <a:gd name="connsiteX0" fmla="*/ 7327 w 28927"/>
                        <a:gd name="connsiteY0" fmla="*/ 7865 h 119950"/>
                        <a:gd name="connsiteX1" fmla="*/ 28927 w 28927"/>
                        <a:gd name="connsiteY1" fmla="*/ 7865 h 119950"/>
                        <a:gd name="connsiteX2" fmla="*/ 28927 w 28927"/>
                        <a:gd name="connsiteY2" fmla="*/ 25187 h 119950"/>
                        <a:gd name="connsiteX3" fmla="*/ 7646 w 28927"/>
                        <a:gd name="connsiteY3" fmla="*/ 65541 h 119950"/>
                        <a:gd name="connsiteX4" fmla="*/ 7327 w 28927"/>
                        <a:gd name="connsiteY4" fmla="*/ 7865 h 119950"/>
                        <a:gd name="connsiteX0" fmla="*/ 127 w 21727"/>
                        <a:gd name="connsiteY0" fmla="*/ 0 h 112085"/>
                        <a:gd name="connsiteX1" fmla="*/ 21727 w 21727"/>
                        <a:gd name="connsiteY1" fmla="*/ 0 h 112085"/>
                        <a:gd name="connsiteX2" fmla="*/ 21727 w 21727"/>
                        <a:gd name="connsiteY2" fmla="*/ 17322 h 112085"/>
                        <a:gd name="connsiteX3" fmla="*/ 446 w 21727"/>
                        <a:gd name="connsiteY3" fmla="*/ 57676 h 112085"/>
                        <a:gd name="connsiteX4" fmla="*/ 127 w 21727"/>
                        <a:gd name="connsiteY4" fmla="*/ 0 h 112085"/>
                        <a:gd name="connsiteX0" fmla="*/ 446 w 22046"/>
                        <a:gd name="connsiteY0" fmla="*/ 0 h 109463"/>
                        <a:gd name="connsiteX1" fmla="*/ 22046 w 22046"/>
                        <a:gd name="connsiteY1" fmla="*/ 0 h 109463"/>
                        <a:gd name="connsiteX2" fmla="*/ 22046 w 22046"/>
                        <a:gd name="connsiteY2" fmla="*/ 17322 h 109463"/>
                        <a:gd name="connsiteX3" fmla="*/ 446 w 22046"/>
                        <a:gd name="connsiteY3" fmla="*/ 55054 h 109463"/>
                        <a:gd name="connsiteX4" fmla="*/ 446 w 22046"/>
                        <a:gd name="connsiteY4" fmla="*/ 0 h 109463"/>
                        <a:gd name="connsiteX0" fmla="*/ 0 w 21600"/>
                        <a:gd name="connsiteY0" fmla="*/ 0 h 109463"/>
                        <a:gd name="connsiteX1" fmla="*/ 21600 w 21600"/>
                        <a:gd name="connsiteY1" fmla="*/ 0 h 109463"/>
                        <a:gd name="connsiteX2" fmla="*/ 21600 w 21600"/>
                        <a:gd name="connsiteY2" fmla="*/ 17322 h 109463"/>
                        <a:gd name="connsiteX3" fmla="*/ 0 w 21600"/>
                        <a:gd name="connsiteY3" fmla="*/ 55054 h 109463"/>
                        <a:gd name="connsiteX4" fmla="*/ 0 w 21600"/>
                        <a:gd name="connsiteY4" fmla="*/ 0 h 109463"/>
                        <a:gd name="connsiteX0" fmla="*/ 0 w 21600"/>
                        <a:gd name="connsiteY0" fmla="*/ 0 h 109463"/>
                        <a:gd name="connsiteX1" fmla="*/ 21600 w 21600"/>
                        <a:gd name="connsiteY1" fmla="*/ 0 h 109463"/>
                        <a:gd name="connsiteX2" fmla="*/ 21600 w 21600"/>
                        <a:gd name="connsiteY2" fmla="*/ 17322 h 109463"/>
                        <a:gd name="connsiteX3" fmla="*/ 0 w 21600"/>
                        <a:gd name="connsiteY3" fmla="*/ 55054 h 109463"/>
                        <a:gd name="connsiteX4" fmla="*/ 0 w 21600"/>
                        <a:gd name="connsiteY4" fmla="*/ 0 h 109463"/>
                        <a:gd name="connsiteX0" fmla="*/ 0 w 21600"/>
                        <a:gd name="connsiteY0" fmla="*/ 0 h 88490"/>
                        <a:gd name="connsiteX1" fmla="*/ 21600 w 21600"/>
                        <a:gd name="connsiteY1" fmla="*/ 0 h 88490"/>
                        <a:gd name="connsiteX2" fmla="*/ 21600 w 21600"/>
                        <a:gd name="connsiteY2" fmla="*/ 17322 h 88490"/>
                        <a:gd name="connsiteX3" fmla="*/ 2549 w 21600"/>
                        <a:gd name="connsiteY3" fmla="*/ 34081 h 88490"/>
                        <a:gd name="connsiteX4" fmla="*/ 0 w 21600"/>
                        <a:gd name="connsiteY4" fmla="*/ 0 h 88490"/>
                        <a:gd name="connsiteX0" fmla="*/ 0 w 21600"/>
                        <a:gd name="connsiteY0" fmla="*/ 0 h 88490"/>
                        <a:gd name="connsiteX1" fmla="*/ 21600 w 21600"/>
                        <a:gd name="connsiteY1" fmla="*/ 0 h 88490"/>
                        <a:gd name="connsiteX2" fmla="*/ 21600 w 21600"/>
                        <a:gd name="connsiteY2" fmla="*/ 17322 h 88490"/>
                        <a:gd name="connsiteX3" fmla="*/ 2549 w 21600"/>
                        <a:gd name="connsiteY3" fmla="*/ 34081 h 88490"/>
                        <a:gd name="connsiteX4" fmla="*/ 0 w 21600"/>
                        <a:gd name="connsiteY4" fmla="*/ 0 h 88490"/>
                        <a:gd name="connsiteX0" fmla="*/ 0 w 21600"/>
                        <a:gd name="connsiteY0" fmla="*/ 0 h 116279"/>
                        <a:gd name="connsiteX1" fmla="*/ 21600 w 21600"/>
                        <a:gd name="connsiteY1" fmla="*/ 0 h 116279"/>
                        <a:gd name="connsiteX2" fmla="*/ 21600 w 21600"/>
                        <a:gd name="connsiteY2" fmla="*/ 17322 h 116279"/>
                        <a:gd name="connsiteX3" fmla="*/ 2549 w 21600"/>
                        <a:gd name="connsiteY3" fmla="*/ 34081 h 116279"/>
                        <a:gd name="connsiteX4" fmla="*/ 0 w 21600"/>
                        <a:gd name="connsiteY4" fmla="*/ 0 h 116279"/>
                        <a:gd name="connsiteX0" fmla="*/ 0 w 21600"/>
                        <a:gd name="connsiteY0" fmla="*/ 0 h 134631"/>
                        <a:gd name="connsiteX1" fmla="*/ 21600 w 21600"/>
                        <a:gd name="connsiteY1" fmla="*/ 0 h 134631"/>
                        <a:gd name="connsiteX2" fmla="*/ 21600 w 21600"/>
                        <a:gd name="connsiteY2" fmla="*/ 17322 h 134631"/>
                        <a:gd name="connsiteX3" fmla="*/ 5097 w 21600"/>
                        <a:gd name="connsiteY3" fmla="*/ 52433 h 134631"/>
                        <a:gd name="connsiteX4" fmla="*/ 0 w 21600"/>
                        <a:gd name="connsiteY4" fmla="*/ 0 h 134631"/>
                        <a:gd name="connsiteX0" fmla="*/ 0 w 21600"/>
                        <a:gd name="connsiteY0" fmla="*/ 0 h 135089"/>
                        <a:gd name="connsiteX1" fmla="*/ 21600 w 21600"/>
                        <a:gd name="connsiteY1" fmla="*/ 0 h 135089"/>
                        <a:gd name="connsiteX2" fmla="*/ 21600 w 21600"/>
                        <a:gd name="connsiteY2" fmla="*/ 17322 h 135089"/>
                        <a:gd name="connsiteX3" fmla="*/ 2549 w 21600"/>
                        <a:gd name="connsiteY3" fmla="*/ 52891 h 135089"/>
                        <a:gd name="connsiteX4" fmla="*/ 0 w 21600"/>
                        <a:gd name="connsiteY4" fmla="*/ 0 h 135089"/>
                        <a:gd name="connsiteX0" fmla="*/ 0 w 21600"/>
                        <a:gd name="connsiteY0" fmla="*/ 0 h 109124"/>
                        <a:gd name="connsiteX1" fmla="*/ 21600 w 21600"/>
                        <a:gd name="connsiteY1" fmla="*/ 0 h 109124"/>
                        <a:gd name="connsiteX2" fmla="*/ 21600 w 21600"/>
                        <a:gd name="connsiteY2" fmla="*/ 17322 h 109124"/>
                        <a:gd name="connsiteX3" fmla="*/ 2549 w 21600"/>
                        <a:gd name="connsiteY3" fmla="*/ 52891 h 109124"/>
                        <a:gd name="connsiteX4" fmla="*/ 0 w 21600"/>
                        <a:gd name="connsiteY4" fmla="*/ 0 h 109124"/>
                        <a:gd name="connsiteX0" fmla="*/ 0 w 21600"/>
                        <a:gd name="connsiteY0" fmla="*/ 0 h 90853"/>
                        <a:gd name="connsiteX1" fmla="*/ 21600 w 21600"/>
                        <a:gd name="connsiteY1" fmla="*/ 0 h 90853"/>
                        <a:gd name="connsiteX2" fmla="*/ 21600 w 21600"/>
                        <a:gd name="connsiteY2" fmla="*/ 17322 h 90853"/>
                        <a:gd name="connsiteX3" fmla="*/ 2549 w 21600"/>
                        <a:gd name="connsiteY3" fmla="*/ 52891 h 90853"/>
                        <a:gd name="connsiteX4" fmla="*/ 0 w 21600"/>
                        <a:gd name="connsiteY4" fmla="*/ 0 h 90853"/>
                        <a:gd name="connsiteX0" fmla="*/ 0 w 21600"/>
                        <a:gd name="connsiteY0" fmla="*/ 0 h 90853"/>
                        <a:gd name="connsiteX1" fmla="*/ 21600 w 21600"/>
                        <a:gd name="connsiteY1" fmla="*/ 0 h 90853"/>
                        <a:gd name="connsiteX2" fmla="*/ 21600 w 21600"/>
                        <a:gd name="connsiteY2" fmla="*/ 17322 h 90853"/>
                        <a:gd name="connsiteX3" fmla="*/ 2549 w 21600"/>
                        <a:gd name="connsiteY3" fmla="*/ 52891 h 90853"/>
                        <a:gd name="connsiteX4" fmla="*/ 0 w 21600"/>
                        <a:gd name="connsiteY4" fmla="*/ 0 h 90853"/>
                        <a:gd name="connsiteX0" fmla="*/ 127 w 21727"/>
                        <a:gd name="connsiteY0" fmla="*/ 0 h 95661"/>
                        <a:gd name="connsiteX1" fmla="*/ 21727 w 21727"/>
                        <a:gd name="connsiteY1" fmla="*/ 0 h 95661"/>
                        <a:gd name="connsiteX2" fmla="*/ 21727 w 21727"/>
                        <a:gd name="connsiteY2" fmla="*/ 17322 h 95661"/>
                        <a:gd name="connsiteX3" fmla="*/ 764 w 21727"/>
                        <a:gd name="connsiteY3" fmla="*/ 57699 h 95661"/>
                        <a:gd name="connsiteX4" fmla="*/ 127 w 21727"/>
                        <a:gd name="connsiteY4" fmla="*/ 0 h 95661"/>
                        <a:gd name="connsiteX0" fmla="*/ 764 w 22364"/>
                        <a:gd name="connsiteY0" fmla="*/ 0 h 95661"/>
                        <a:gd name="connsiteX1" fmla="*/ 22364 w 22364"/>
                        <a:gd name="connsiteY1" fmla="*/ 0 h 95661"/>
                        <a:gd name="connsiteX2" fmla="*/ 22364 w 22364"/>
                        <a:gd name="connsiteY2" fmla="*/ 17322 h 95661"/>
                        <a:gd name="connsiteX3" fmla="*/ 764 w 22364"/>
                        <a:gd name="connsiteY3" fmla="*/ 57699 h 95661"/>
                        <a:gd name="connsiteX4" fmla="*/ 764 w 22364"/>
                        <a:gd name="connsiteY4" fmla="*/ 0 h 95661"/>
                        <a:gd name="connsiteX0" fmla="*/ 0 w 21600"/>
                        <a:gd name="connsiteY0" fmla="*/ 0 h 95661"/>
                        <a:gd name="connsiteX1" fmla="*/ 21600 w 21600"/>
                        <a:gd name="connsiteY1" fmla="*/ 0 h 95661"/>
                        <a:gd name="connsiteX2" fmla="*/ 21600 w 21600"/>
                        <a:gd name="connsiteY2" fmla="*/ 17322 h 95661"/>
                        <a:gd name="connsiteX3" fmla="*/ 1274 w 21600"/>
                        <a:gd name="connsiteY3" fmla="*/ 57699 h 95661"/>
                        <a:gd name="connsiteX4" fmla="*/ 0 w 21600"/>
                        <a:gd name="connsiteY4" fmla="*/ 0 h 95661"/>
                        <a:gd name="connsiteX0" fmla="*/ 1402 w 21090"/>
                        <a:gd name="connsiteY0" fmla="*/ 4808 h 95661"/>
                        <a:gd name="connsiteX1" fmla="*/ 21090 w 21090"/>
                        <a:gd name="connsiteY1" fmla="*/ 0 h 95661"/>
                        <a:gd name="connsiteX2" fmla="*/ 21090 w 21090"/>
                        <a:gd name="connsiteY2" fmla="*/ 17322 h 95661"/>
                        <a:gd name="connsiteX3" fmla="*/ 764 w 21090"/>
                        <a:gd name="connsiteY3" fmla="*/ 57699 h 95661"/>
                        <a:gd name="connsiteX4" fmla="*/ 1402 w 21090"/>
                        <a:gd name="connsiteY4" fmla="*/ 4808 h 95661"/>
                        <a:gd name="connsiteX0" fmla="*/ 191 w 19879"/>
                        <a:gd name="connsiteY0" fmla="*/ 4808 h 134127"/>
                        <a:gd name="connsiteX1" fmla="*/ 19879 w 19879"/>
                        <a:gd name="connsiteY1" fmla="*/ 0 h 134127"/>
                        <a:gd name="connsiteX2" fmla="*/ 19879 w 19879"/>
                        <a:gd name="connsiteY2" fmla="*/ 17322 h 134127"/>
                        <a:gd name="connsiteX3" fmla="*/ 764 w 19879"/>
                        <a:gd name="connsiteY3" fmla="*/ 96165 h 134127"/>
                        <a:gd name="connsiteX4" fmla="*/ 191 w 19879"/>
                        <a:gd name="connsiteY4" fmla="*/ 4808 h 134127"/>
                        <a:gd name="connsiteX0" fmla="*/ 191 w 19879"/>
                        <a:gd name="connsiteY0" fmla="*/ 28849 h 158168"/>
                        <a:gd name="connsiteX1" fmla="*/ 19879 w 19879"/>
                        <a:gd name="connsiteY1" fmla="*/ 0 h 158168"/>
                        <a:gd name="connsiteX2" fmla="*/ 19879 w 19879"/>
                        <a:gd name="connsiteY2" fmla="*/ 41363 h 158168"/>
                        <a:gd name="connsiteX3" fmla="*/ 764 w 19879"/>
                        <a:gd name="connsiteY3" fmla="*/ 120206 h 158168"/>
                        <a:gd name="connsiteX4" fmla="*/ 191 w 19879"/>
                        <a:gd name="connsiteY4" fmla="*/ 28849 h 158168"/>
                        <a:gd name="connsiteX0" fmla="*/ 0 w 19688"/>
                        <a:gd name="connsiteY0" fmla="*/ 28849 h 124510"/>
                        <a:gd name="connsiteX1" fmla="*/ 19688 w 19688"/>
                        <a:gd name="connsiteY1" fmla="*/ 0 h 124510"/>
                        <a:gd name="connsiteX2" fmla="*/ 19688 w 19688"/>
                        <a:gd name="connsiteY2" fmla="*/ 41363 h 124510"/>
                        <a:gd name="connsiteX3" fmla="*/ 2484 w 19688"/>
                        <a:gd name="connsiteY3" fmla="*/ 86548 h 124510"/>
                        <a:gd name="connsiteX4" fmla="*/ 0 w 19688"/>
                        <a:gd name="connsiteY4" fmla="*/ 28849 h 124510"/>
                        <a:gd name="connsiteX0" fmla="*/ 0 w 19688"/>
                        <a:gd name="connsiteY0" fmla="*/ 28849 h 98545"/>
                        <a:gd name="connsiteX1" fmla="*/ 19688 w 19688"/>
                        <a:gd name="connsiteY1" fmla="*/ 0 h 98545"/>
                        <a:gd name="connsiteX2" fmla="*/ 19688 w 19688"/>
                        <a:gd name="connsiteY2" fmla="*/ 41363 h 98545"/>
                        <a:gd name="connsiteX3" fmla="*/ 2484 w 19688"/>
                        <a:gd name="connsiteY3" fmla="*/ 86548 h 98545"/>
                        <a:gd name="connsiteX4" fmla="*/ 0 w 19688"/>
                        <a:gd name="connsiteY4" fmla="*/ 28849 h 985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688" h="98545">
                          <a:moveTo>
                            <a:pt x="0" y="28849"/>
                          </a:moveTo>
                          <a:lnTo>
                            <a:pt x="19688" y="0"/>
                          </a:lnTo>
                          <a:lnTo>
                            <a:pt x="19688" y="41363"/>
                          </a:lnTo>
                          <a:cubicBezTo>
                            <a:pt x="8888" y="41363"/>
                            <a:pt x="7518" y="98545"/>
                            <a:pt x="2484" y="86548"/>
                          </a:cubicBezTo>
                          <a:cubicBezTo>
                            <a:pt x="1720" y="47738"/>
                            <a:pt x="0" y="52444"/>
                            <a:pt x="0" y="28849"/>
                          </a:cubicBezTo>
                          <a:close/>
                        </a:path>
                      </a:pathLst>
                    </a:custGeom>
                    <a:solidFill>
                      <a:schemeClr val="bg2">
                        <a:lumMod val="9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2" name="Freeform 721"/>
                    <p:cNvSpPr/>
                    <p:nvPr/>
                  </p:nvSpPr>
                  <p:spPr>
                    <a:xfrm rot="10800000">
                      <a:off x="529845" y="4090097"/>
                      <a:ext cx="5156053" cy="2451161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00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17322"/>
                          </a:lnTo>
                          <a:cubicBezTo>
                            <a:pt x="10800" y="17322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8CF95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6" name="Freeform 725"/>
                    <p:cNvSpPr/>
                    <p:nvPr/>
                  </p:nvSpPr>
                  <p:spPr>
                    <a:xfrm rot="10800000">
                      <a:off x="533401" y="4179271"/>
                      <a:ext cx="5168991" cy="245012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11"/>
                        <a:gd name="connsiteY0" fmla="*/ 0 h 84296"/>
                        <a:gd name="connsiteX1" fmla="*/ 21600 w 21611"/>
                        <a:gd name="connsiteY1" fmla="*/ 0 h 84296"/>
                        <a:gd name="connsiteX2" fmla="*/ 21611 w 21611"/>
                        <a:gd name="connsiteY2" fmla="*/ 12707 h 84296"/>
                        <a:gd name="connsiteX3" fmla="*/ 0 w 21611"/>
                        <a:gd name="connsiteY3" fmla="*/ 60298 h 84296"/>
                        <a:gd name="connsiteX4" fmla="*/ 0 w 21611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11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cubicBezTo>
                            <a:pt x="21604" y="4236"/>
                            <a:pt x="21607" y="8471"/>
                            <a:pt x="21611" y="12707"/>
                          </a:cubicBezTo>
                          <a:cubicBezTo>
                            <a:pt x="10811" y="12707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>
                      <a:blip r:embed="rId3" cstate="print">
                        <a:duotone>
                          <a:prstClr val="black"/>
                          <a:schemeClr val="accent3">
                            <a:tint val="45000"/>
                            <a:satMod val="400000"/>
                          </a:schemeClr>
                        </a:duotone>
                        <a:lum bright="9000" contrast="-57000"/>
                      </a:blip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13" name="Freeform 712"/>
                    <p:cNvSpPr/>
                    <p:nvPr/>
                  </p:nvSpPr>
                  <p:spPr>
                    <a:xfrm rot="10800000">
                      <a:off x="534982" y="4267200"/>
                      <a:ext cx="5167317" cy="2450129"/>
                    </a:xfrm>
                    <a:custGeom>
                      <a:avLst/>
                      <a:gdLst>
                        <a:gd name="connsiteX0" fmla="*/ 0 w 21600"/>
                        <a:gd name="connsiteY0" fmla="*/ 0 h 21600"/>
                        <a:gd name="connsiteX1" fmla="*/ 21600 w 21600"/>
                        <a:gd name="connsiteY1" fmla="*/ 0 h 21600"/>
                        <a:gd name="connsiteX2" fmla="*/ 21600 w 21600"/>
                        <a:gd name="connsiteY2" fmla="*/ 17322 h 21600"/>
                        <a:gd name="connsiteX3" fmla="*/ 0 w 21600"/>
                        <a:gd name="connsiteY3" fmla="*/ 20172 h 21600"/>
                        <a:gd name="connsiteX4" fmla="*/ 0 w 21600"/>
                        <a:gd name="connsiteY4" fmla="*/ 0 h 21600"/>
                        <a:gd name="connsiteX0" fmla="*/ 0 w 21600"/>
                        <a:gd name="connsiteY0" fmla="*/ 0 h 28551"/>
                        <a:gd name="connsiteX1" fmla="*/ 21600 w 21600"/>
                        <a:gd name="connsiteY1" fmla="*/ 0 h 28551"/>
                        <a:gd name="connsiteX2" fmla="*/ 21600 w 21600"/>
                        <a:gd name="connsiteY2" fmla="*/ 17322 h 28551"/>
                        <a:gd name="connsiteX3" fmla="*/ 0 w 21600"/>
                        <a:gd name="connsiteY3" fmla="*/ 24801 h 28551"/>
                        <a:gd name="connsiteX4" fmla="*/ 0 w 21600"/>
                        <a:gd name="connsiteY4" fmla="*/ 0 h 28551"/>
                        <a:gd name="connsiteX0" fmla="*/ 0 w 21600"/>
                        <a:gd name="connsiteY0" fmla="*/ 0 h 37264"/>
                        <a:gd name="connsiteX1" fmla="*/ 21600 w 21600"/>
                        <a:gd name="connsiteY1" fmla="*/ 0 h 37264"/>
                        <a:gd name="connsiteX2" fmla="*/ 21600 w 21600"/>
                        <a:gd name="connsiteY2" fmla="*/ 17322 h 37264"/>
                        <a:gd name="connsiteX3" fmla="*/ 0 w 21600"/>
                        <a:gd name="connsiteY3" fmla="*/ 24801 h 37264"/>
                        <a:gd name="connsiteX4" fmla="*/ 0 w 21600"/>
                        <a:gd name="connsiteY4" fmla="*/ 0 h 37264"/>
                        <a:gd name="connsiteX0" fmla="*/ 0 w 21600"/>
                        <a:gd name="connsiteY0" fmla="*/ 0 h 72761"/>
                        <a:gd name="connsiteX1" fmla="*/ 21600 w 21600"/>
                        <a:gd name="connsiteY1" fmla="*/ 0 h 72761"/>
                        <a:gd name="connsiteX2" fmla="*/ 21600 w 21600"/>
                        <a:gd name="connsiteY2" fmla="*/ 17322 h 72761"/>
                        <a:gd name="connsiteX3" fmla="*/ 0 w 21600"/>
                        <a:gd name="connsiteY3" fmla="*/ 60298 h 72761"/>
                        <a:gd name="connsiteX4" fmla="*/ 0 w 21600"/>
                        <a:gd name="connsiteY4" fmla="*/ 0 h 72761"/>
                        <a:gd name="connsiteX0" fmla="*/ 0 w 21600"/>
                        <a:gd name="connsiteY0" fmla="*/ 0 h 84296"/>
                        <a:gd name="connsiteX1" fmla="*/ 21600 w 21600"/>
                        <a:gd name="connsiteY1" fmla="*/ 0 h 84296"/>
                        <a:gd name="connsiteX2" fmla="*/ 21600 w 21600"/>
                        <a:gd name="connsiteY2" fmla="*/ 17322 h 84296"/>
                        <a:gd name="connsiteX3" fmla="*/ 0 w 21600"/>
                        <a:gd name="connsiteY3" fmla="*/ 60298 h 84296"/>
                        <a:gd name="connsiteX4" fmla="*/ 0 w 21600"/>
                        <a:gd name="connsiteY4" fmla="*/ 0 h 84296"/>
                        <a:gd name="connsiteX0" fmla="*/ 0 w 21611"/>
                        <a:gd name="connsiteY0" fmla="*/ 0 h 84296"/>
                        <a:gd name="connsiteX1" fmla="*/ 21600 w 21611"/>
                        <a:gd name="connsiteY1" fmla="*/ 0 h 84296"/>
                        <a:gd name="connsiteX2" fmla="*/ 21611 w 21611"/>
                        <a:gd name="connsiteY2" fmla="*/ 12707 h 84296"/>
                        <a:gd name="connsiteX3" fmla="*/ 0 w 21611"/>
                        <a:gd name="connsiteY3" fmla="*/ 60298 h 84296"/>
                        <a:gd name="connsiteX4" fmla="*/ 0 w 21611"/>
                        <a:gd name="connsiteY4" fmla="*/ 0 h 84296"/>
                        <a:gd name="connsiteX0" fmla="*/ 0 w 21604"/>
                        <a:gd name="connsiteY0" fmla="*/ 0 h 84296"/>
                        <a:gd name="connsiteX1" fmla="*/ 21600 w 21604"/>
                        <a:gd name="connsiteY1" fmla="*/ 0 h 84296"/>
                        <a:gd name="connsiteX2" fmla="*/ 21591 w 21604"/>
                        <a:gd name="connsiteY2" fmla="*/ 9102 h 84296"/>
                        <a:gd name="connsiteX3" fmla="*/ 0 w 21604"/>
                        <a:gd name="connsiteY3" fmla="*/ 60298 h 84296"/>
                        <a:gd name="connsiteX4" fmla="*/ 0 w 21604"/>
                        <a:gd name="connsiteY4" fmla="*/ 0 h 842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604" h="84296">
                          <a:moveTo>
                            <a:pt x="0" y="0"/>
                          </a:moveTo>
                          <a:lnTo>
                            <a:pt x="21600" y="0"/>
                          </a:lnTo>
                          <a:cubicBezTo>
                            <a:pt x="21604" y="4236"/>
                            <a:pt x="21587" y="4866"/>
                            <a:pt x="21591" y="9102"/>
                          </a:cubicBezTo>
                          <a:cubicBezTo>
                            <a:pt x="10791" y="9102"/>
                            <a:pt x="7837" y="84296"/>
                            <a:pt x="0" y="60298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>
                      <a:blip r:embed="rId4" cstate="print">
                        <a:duotone>
                          <a:prstClr val="black"/>
                          <a:srgbClr val="D9C3A5">
                            <a:tint val="50000"/>
                            <a:satMod val="180000"/>
                          </a:srgbClr>
                        </a:duotone>
                        <a:lum bright="23000" contrast="-68000"/>
                      </a:blip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725" name="TextBox 724"/>
                    <p:cNvSpPr txBox="1"/>
                    <p:nvPr/>
                  </p:nvSpPr>
                  <p:spPr>
                    <a:xfrm rot="21277061">
                      <a:off x="2204610" y="5907829"/>
                      <a:ext cx="1662065" cy="338146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Groundwater Flow</a:t>
                      </a:r>
                    </a:p>
                  </p:txBody>
                </p:sp>
                <p:sp>
                  <p:nvSpPr>
                    <p:cNvPr id="730" name="Freeform 729"/>
                    <p:cNvSpPr/>
                    <p:nvPr/>
                  </p:nvSpPr>
                  <p:spPr>
                    <a:xfrm>
                      <a:off x="2552263" y="4872753"/>
                      <a:ext cx="3124111" cy="709631"/>
                    </a:xfrm>
                    <a:custGeom>
                      <a:avLst/>
                      <a:gdLst>
                        <a:gd name="connsiteX0" fmla="*/ 3403600 w 3403600"/>
                        <a:gd name="connsiteY0" fmla="*/ 209550 h 895350"/>
                        <a:gd name="connsiteX1" fmla="*/ 2527300 w 3403600"/>
                        <a:gd name="connsiteY1" fmla="*/ 6350 h 895350"/>
                        <a:gd name="connsiteX2" fmla="*/ 1524000 w 3403600"/>
                        <a:gd name="connsiteY2" fmla="*/ 247650 h 895350"/>
                        <a:gd name="connsiteX3" fmla="*/ 635000 w 3403600"/>
                        <a:gd name="connsiteY3" fmla="*/ 742950 h 895350"/>
                        <a:gd name="connsiteX4" fmla="*/ 0 w 3403600"/>
                        <a:gd name="connsiteY4" fmla="*/ 895350 h 895350"/>
                        <a:gd name="connsiteX0" fmla="*/ 3251200 w 3251200"/>
                        <a:gd name="connsiteY0" fmla="*/ 209550 h 895350"/>
                        <a:gd name="connsiteX1" fmla="*/ 2374900 w 3251200"/>
                        <a:gd name="connsiteY1" fmla="*/ 6350 h 895350"/>
                        <a:gd name="connsiteX2" fmla="*/ 1371600 w 3251200"/>
                        <a:gd name="connsiteY2" fmla="*/ 247650 h 895350"/>
                        <a:gd name="connsiteX3" fmla="*/ 482600 w 3251200"/>
                        <a:gd name="connsiteY3" fmla="*/ 742950 h 895350"/>
                        <a:gd name="connsiteX4" fmla="*/ 0 w 32512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75000 w 3175000"/>
                        <a:gd name="connsiteY0" fmla="*/ 209550 h 895350"/>
                        <a:gd name="connsiteX1" fmla="*/ 2298700 w 3175000"/>
                        <a:gd name="connsiteY1" fmla="*/ 6350 h 895350"/>
                        <a:gd name="connsiteX2" fmla="*/ 1295400 w 3175000"/>
                        <a:gd name="connsiteY2" fmla="*/ 247650 h 895350"/>
                        <a:gd name="connsiteX3" fmla="*/ 406400 w 3175000"/>
                        <a:gd name="connsiteY3" fmla="*/ 742950 h 895350"/>
                        <a:gd name="connsiteX4" fmla="*/ 0 w 3175000"/>
                        <a:gd name="connsiteY4" fmla="*/ 895350 h 895350"/>
                        <a:gd name="connsiteX0" fmla="*/ 3124200 w 3124200"/>
                        <a:gd name="connsiteY0" fmla="*/ 374650 h 908050"/>
                        <a:gd name="connsiteX1" fmla="*/ 2298700 w 3124200"/>
                        <a:gd name="connsiteY1" fmla="*/ 19050 h 908050"/>
                        <a:gd name="connsiteX2" fmla="*/ 1295400 w 3124200"/>
                        <a:gd name="connsiteY2" fmla="*/ 260350 h 908050"/>
                        <a:gd name="connsiteX3" fmla="*/ 406400 w 3124200"/>
                        <a:gd name="connsiteY3" fmla="*/ 755650 h 908050"/>
                        <a:gd name="connsiteX4" fmla="*/ 0 w 3124200"/>
                        <a:gd name="connsiteY4" fmla="*/ 908050 h 908050"/>
                        <a:gd name="connsiteX0" fmla="*/ 3124200 w 3124200"/>
                        <a:gd name="connsiteY0" fmla="*/ 323850 h 857250"/>
                        <a:gd name="connsiteX1" fmla="*/ 2286000 w 3124200"/>
                        <a:gd name="connsiteY1" fmla="*/ 19050 h 857250"/>
                        <a:gd name="connsiteX2" fmla="*/ 1295400 w 3124200"/>
                        <a:gd name="connsiteY2" fmla="*/ 209550 h 857250"/>
                        <a:gd name="connsiteX3" fmla="*/ 406400 w 3124200"/>
                        <a:gd name="connsiteY3" fmla="*/ 704850 h 857250"/>
                        <a:gd name="connsiteX4" fmla="*/ 0 w 3124200"/>
                        <a:gd name="connsiteY4" fmla="*/ 857250 h 857250"/>
                        <a:gd name="connsiteX0" fmla="*/ 3124200 w 3124200"/>
                        <a:gd name="connsiteY0" fmla="*/ 314325 h 847725"/>
                        <a:gd name="connsiteX1" fmla="*/ 2286000 w 3124200"/>
                        <a:gd name="connsiteY1" fmla="*/ 9525 h 847725"/>
                        <a:gd name="connsiteX2" fmla="*/ 1371600 w 3124200"/>
                        <a:gd name="connsiteY2" fmla="*/ 371475 h 847725"/>
                        <a:gd name="connsiteX3" fmla="*/ 406400 w 3124200"/>
                        <a:gd name="connsiteY3" fmla="*/ 695325 h 847725"/>
                        <a:gd name="connsiteX4" fmla="*/ 0 w 3124200"/>
                        <a:gd name="connsiteY4" fmla="*/ 847725 h 847725"/>
                        <a:gd name="connsiteX0" fmla="*/ 3124200 w 3124200"/>
                        <a:gd name="connsiteY0" fmla="*/ 180975 h 714375"/>
                        <a:gd name="connsiteX1" fmla="*/ 2286000 w 3124200"/>
                        <a:gd name="connsiteY1" fmla="*/ 9525 h 714375"/>
                        <a:gd name="connsiteX2" fmla="*/ 1371600 w 3124200"/>
                        <a:gd name="connsiteY2" fmla="*/ 238125 h 714375"/>
                        <a:gd name="connsiteX3" fmla="*/ 406400 w 3124200"/>
                        <a:gd name="connsiteY3" fmla="*/ 561975 h 714375"/>
                        <a:gd name="connsiteX4" fmla="*/ 0 w 3124200"/>
                        <a:gd name="connsiteY4" fmla="*/ 714375 h 714375"/>
                        <a:gd name="connsiteX0" fmla="*/ 3124200 w 3124200"/>
                        <a:gd name="connsiteY0" fmla="*/ 175895 h 709295"/>
                        <a:gd name="connsiteX1" fmla="*/ 2286000 w 3124200"/>
                        <a:gd name="connsiteY1" fmla="*/ 4445 h 709295"/>
                        <a:gd name="connsiteX2" fmla="*/ 1341120 w 3124200"/>
                        <a:gd name="connsiteY2" fmla="*/ 202565 h 709295"/>
                        <a:gd name="connsiteX3" fmla="*/ 406400 w 3124200"/>
                        <a:gd name="connsiteY3" fmla="*/ 556895 h 709295"/>
                        <a:gd name="connsiteX4" fmla="*/ 0 w 3124200"/>
                        <a:gd name="connsiteY4" fmla="*/ 709295 h 709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24200" h="709295">
                          <a:moveTo>
                            <a:pt x="3124200" y="175895"/>
                          </a:moveTo>
                          <a:cubicBezTo>
                            <a:pt x="2842683" y="71120"/>
                            <a:pt x="2583180" y="0"/>
                            <a:pt x="2286000" y="4445"/>
                          </a:cubicBezTo>
                          <a:cubicBezTo>
                            <a:pt x="1988820" y="8890"/>
                            <a:pt x="1654387" y="110490"/>
                            <a:pt x="1341120" y="202565"/>
                          </a:cubicBezTo>
                          <a:cubicBezTo>
                            <a:pt x="1027853" y="294640"/>
                            <a:pt x="629920" y="472440"/>
                            <a:pt x="406400" y="556895"/>
                          </a:cubicBezTo>
                          <a:cubicBezTo>
                            <a:pt x="182880" y="641350"/>
                            <a:pt x="167640" y="671830"/>
                            <a:pt x="0" y="709295"/>
                          </a:cubicBezTo>
                        </a:path>
                      </a:pathLst>
                    </a:custGeom>
                    <a:ln w="19050">
                      <a:solidFill>
                        <a:schemeClr val="bg2">
                          <a:lumMod val="50000"/>
                        </a:schemeClr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731" name="TextBox 730"/>
                    <p:cNvSpPr txBox="1"/>
                    <p:nvPr/>
                  </p:nvSpPr>
                  <p:spPr>
                    <a:xfrm rot="20683186">
                      <a:off x="3076123" y="5141048"/>
                      <a:ext cx="1082644" cy="338145"/>
                    </a:xfrm>
                    <a:prstGeom prst="rect">
                      <a:avLst/>
                    </a:prstGeom>
                    <a:noFill/>
                  </p:spPr>
                  <p:txBody>
                    <a:bodyPr wrap="none"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 Narrow" pitchFamily="34" charset="0"/>
                          <a:cs typeface="+mn-cs"/>
                        </a:rPr>
                        <a:t>Water table</a:t>
                      </a:r>
                    </a:p>
                  </p:txBody>
                </p:sp>
                <p:sp>
                  <p:nvSpPr>
                    <p:cNvPr id="15396" name="TextBox 7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39224" y="5080971"/>
                      <a:ext cx="909223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Infiltration</a:t>
                      </a:r>
                    </a:p>
                  </p:txBody>
                </p:sp>
              </p:grpSp>
              <p:sp>
                <p:nvSpPr>
                  <p:cNvPr id="732" name="Circular Arrow 731"/>
                  <p:cNvSpPr/>
                  <p:nvPr/>
                </p:nvSpPr>
                <p:spPr>
                  <a:xfrm flipH="1">
                    <a:off x="5272624" y="3937971"/>
                    <a:ext cx="978408" cy="2438400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7595956"/>
                      <a:gd name="adj5" fmla="val 12500"/>
                    </a:avLst>
                  </a:prstGeom>
                  <a:solidFill>
                    <a:srgbClr val="C00000"/>
                  </a:solidFill>
                </p:spPr>
                <p:style>
                  <a:lnRef idx="1">
                    <a:schemeClr val="accent6"/>
                  </a:lnRef>
                  <a:fillRef idx="1002">
                    <a:schemeClr val="dk2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24" name="Circular Arrow 723"/>
                <p:cNvSpPr/>
                <p:nvPr/>
              </p:nvSpPr>
              <p:spPr>
                <a:xfrm rot="4688292" flipH="1">
                  <a:off x="4961722" y="5331941"/>
                  <a:ext cx="978408" cy="2961087"/>
                </a:xfrm>
                <a:prstGeom prst="circularArrow">
                  <a:avLst>
                    <a:gd name="adj1" fmla="val 12500"/>
                    <a:gd name="adj2" fmla="val 1142319"/>
                    <a:gd name="adj3" fmla="val 20457681"/>
                    <a:gd name="adj4" fmla="val 17368241"/>
                    <a:gd name="adj5" fmla="val 12500"/>
                  </a:avLst>
                </a:prstGeom>
              </p:spPr>
              <p:style>
                <a:lnRef idx="1">
                  <a:schemeClr val="accent6"/>
                </a:lnRef>
                <a:fillRef idx="1002">
                  <a:schemeClr val="dk2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" name="Group 97"/>
              <p:cNvGrpSpPr>
                <a:grpSpLocks/>
              </p:cNvGrpSpPr>
              <p:nvPr/>
            </p:nvGrpSpPr>
            <p:grpSpPr bwMode="auto">
              <a:xfrm>
                <a:off x="6096000" y="2590800"/>
                <a:ext cx="792480" cy="929640"/>
                <a:chOff x="5730240" y="2362200"/>
                <a:chExt cx="792480" cy="929640"/>
              </a:xfrm>
            </p:grpSpPr>
            <p:pic>
              <p:nvPicPr>
                <p:cNvPr id="15376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96000" y="2432749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7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48400" y="2362200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8" name="Picture 15" descr="MCNA00036_0000[1]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30240" y="2740651"/>
                  <a:ext cx="365760" cy="551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79" name="Picture 15" descr="MCNA00036_0000[1]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11240" y="2649211"/>
                  <a:ext cx="365760" cy="5511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0" name="Picture 17" descr="MCNA00038_0000[1]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3600" y="2438400"/>
                  <a:ext cx="274320" cy="767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1" name="Circular Arrow 100"/>
              <p:cNvSpPr/>
              <p:nvPr/>
            </p:nvSpPr>
            <p:spPr>
              <a:xfrm rot="3329422" flipH="1">
                <a:off x="5100226" y="2687743"/>
                <a:ext cx="978408" cy="2961087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7368241"/>
                  <a:gd name="adj5" fmla="val 12500"/>
                </a:avLst>
              </a:prstGeom>
              <a:solidFill>
                <a:srgbClr val="C00000"/>
              </a:solidFill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71" name="TextBox 101"/>
              <p:cNvSpPr txBox="1">
                <a:spLocks noChangeArrowheads="1"/>
              </p:cNvSpPr>
              <p:nvPr/>
            </p:nvSpPr>
            <p:spPr bwMode="auto">
              <a:xfrm rot="-1681809">
                <a:off x="5275191" y="3263067"/>
                <a:ext cx="67550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C00000"/>
                    </a:solidFill>
                    <a:latin typeface="Arial Narrow" pitchFamily="34" charset="0"/>
                  </a:rPr>
                  <a:t>Runoff</a:t>
                </a:r>
              </a:p>
            </p:txBody>
          </p:sp>
          <p:sp>
            <p:nvSpPr>
              <p:cNvPr id="103" name="Circular Arrow 102"/>
              <p:cNvSpPr/>
              <p:nvPr/>
            </p:nvSpPr>
            <p:spPr>
              <a:xfrm rot="4074945" flipH="1">
                <a:off x="6679407" y="2378397"/>
                <a:ext cx="978408" cy="2133600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6658182"/>
                  <a:gd name="adj5" fmla="val 12500"/>
                </a:avLst>
              </a:prstGeom>
              <a:solidFill>
                <a:srgbClr val="C00000"/>
              </a:solidFill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73" name="TextBox 103"/>
              <p:cNvSpPr txBox="1">
                <a:spLocks noChangeArrowheads="1"/>
              </p:cNvSpPr>
              <p:nvPr/>
            </p:nvSpPr>
            <p:spPr bwMode="auto">
              <a:xfrm>
                <a:off x="6934261" y="3060032"/>
                <a:ext cx="1266693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rgbClr val="C00000"/>
                    </a:solidFill>
                    <a:latin typeface="Arial Narrow" pitchFamily="34" charset="0"/>
                  </a:rPr>
                  <a:t>Overland Flow</a:t>
                </a:r>
              </a:p>
            </p:txBody>
          </p:sp>
          <p:sp>
            <p:nvSpPr>
              <p:cNvPr id="105" name="Circular Arrow 104"/>
              <p:cNvSpPr/>
              <p:nvPr/>
            </p:nvSpPr>
            <p:spPr>
              <a:xfrm rot="1419361" flipH="1" flipV="1">
                <a:off x="4162107" y="1428981"/>
                <a:ext cx="978408" cy="3306246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16696620"/>
                  <a:gd name="adj5" fmla="val 12500"/>
                </a:avLst>
              </a:prstGeom>
            </p:spPr>
            <p:style>
              <a:lnRef idx="1">
                <a:schemeClr val="accent6"/>
              </a:lnRef>
              <a:fillRef idx="1002">
                <a:schemeClr val="dk2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 rot="17535246">
                <a:off x="3772022" y="3347795"/>
                <a:ext cx="1116040" cy="33812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schemeClr val="tx2">
                        <a:lumMod val="50000"/>
                      </a:schemeClr>
                    </a:solidFill>
                    <a:latin typeface="Arial Narrow" pitchFamily="34" charset="0"/>
                    <a:cs typeface="+mn-cs"/>
                  </a:rPr>
                  <a:t>Evaporation</a:t>
                </a:r>
              </a:p>
            </p:txBody>
          </p:sp>
        </p:grpSp>
        <p:sp>
          <p:nvSpPr>
            <p:cNvPr id="108" name="Rectangle 107"/>
            <p:cNvSpPr/>
            <p:nvPr/>
          </p:nvSpPr>
          <p:spPr>
            <a:xfrm>
              <a:off x="3352963" y="731520"/>
              <a:ext cx="5165578" cy="431334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2" name="Rectangle 71"/>
          <p:cNvSpPr/>
          <p:nvPr/>
        </p:nvSpPr>
        <p:spPr>
          <a:xfrm>
            <a:off x="5943600" y="1219200"/>
            <a:ext cx="914400" cy="4297680"/>
          </a:xfrm>
          <a:prstGeom prst="rect">
            <a:avLst/>
          </a:prstGeom>
          <a:solidFill>
            <a:srgbClr val="00B05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04800" y="2438400"/>
            <a:ext cx="2971800" cy="2209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Pct val="85000"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We can think about this as three water table depths.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657600" y="1238653"/>
            <a:ext cx="2286000" cy="4297680"/>
          </a:xfrm>
          <a:prstGeom prst="rect">
            <a:avLst/>
          </a:prstGeom>
          <a:solidFill>
            <a:srgbClr val="FFFF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2485" y="2355973"/>
            <a:ext cx="3032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Picture 1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3264" y="2337451"/>
            <a:ext cx="301625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Rectangle 78"/>
          <p:cNvSpPr/>
          <p:nvPr/>
        </p:nvSpPr>
        <p:spPr>
          <a:xfrm>
            <a:off x="6857999" y="1199969"/>
            <a:ext cx="1949957" cy="4297680"/>
          </a:xfrm>
          <a:prstGeom prst="rect">
            <a:avLst/>
          </a:prstGeom>
          <a:solidFill>
            <a:srgbClr val="FF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" name="Picture 1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5392" y="2333748"/>
            <a:ext cx="30162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" name="Text Box 4"/>
          <p:cNvSpPr txBox="1">
            <a:spLocks noChangeArrowheads="1"/>
          </p:cNvSpPr>
          <p:nvPr/>
        </p:nvSpPr>
        <p:spPr bwMode="auto">
          <a:xfrm>
            <a:off x="6697663" y="6321425"/>
            <a:ext cx="2224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400" dirty="0" err="1">
                <a:latin typeface="Arial" charset="0"/>
              </a:rPr>
              <a:t>Kollet</a:t>
            </a:r>
            <a:r>
              <a:rPr lang="en-US" sz="1400" dirty="0">
                <a:latin typeface="Arial" charset="0"/>
              </a:rPr>
              <a:t> and Maxwell (2008)</a:t>
            </a:r>
          </a:p>
        </p:txBody>
      </p:sp>
    </p:spTree>
    <p:extLst>
      <p:ext uri="{BB962C8B-B14F-4D97-AF65-F5344CB8AC3E}">
        <p14:creationId xmlns:p14="http://schemas.microsoft.com/office/powerpoint/2010/main" val="80528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 descr="wtd-l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245" r="7411"/>
          <a:stretch>
            <a:fillRect/>
          </a:stretch>
        </p:blipFill>
        <p:spPr bwMode="auto">
          <a:xfrm>
            <a:off x="457200" y="1208088"/>
            <a:ext cx="5632450" cy="5573712"/>
          </a:xfrm>
          <a:prstGeom prst="rect">
            <a:avLst/>
          </a:prstGeom>
          <a:noFill/>
        </p:spPr>
      </p:pic>
      <p:sp>
        <p:nvSpPr>
          <p:cNvPr id="25600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09600"/>
          </a:xfrm>
        </p:spPr>
        <p:txBody>
          <a:bodyPr>
            <a:noAutofit/>
          </a:bodyPr>
          <a:lstStyle/>
          <a:p>
            <a:r>
              <a:rPr lang="en-US" sz="3800" dirty="0"/>
              <a:t>Influence of Groundwater Dynamics on Energy Fluxes</a:t>
            </a:r>
          </a:p>
        </p:txBody>
      </p:sp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6697663" y="6321425"/>
            <a:ext cx="2224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400" dirty="0" err="1">
                <a:latin typeface="Arial" charset="0"/>
              </a:rPr>
              <a:t>Kollet</a:t>
            </a:r>
            <a:r>
              <a:rPr lang="en-US" sz="1400" dirty="0">
                <a:latin typeface="Arial" charset="0"/>
              </a:rPr>
              <a:t> and Maxwell (2008)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887538" y="1895475"/>
            <a:ext cx="6573837" cy="2409825"/>
            <a:chOff x="1189" y="1194"/>
            <a:chExt cx="4141" cy="1518"/>
          </a:xfrm>
        </p:grpSpPr>
        <p:sp>
          <p:nvSpPr>
            <p:cNvPr id="256006" name="Line 6"/>
            <p:cNvSpPr>
              <a:spLocks noChangeShapeType="1"/>
            </p:cNvSpPr>
            <p:nvPr/>
          </p:nvSpPr>
          <p:spPr bwMode="auto">
            <a:xfrm flipH="1">
              <a:off x="3096" y="1872"/>
              <a:ext cx="1032" cy="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007" name="Line 7"/>
            <p:cNvSpPr>
              <a:spLocks noChangeShapeType="1"/>
            </p:cNvSpPr>
            <p:nvPr/>
          </p:nvSpPr>
          <p:spPr bwMode="auto">
            <a:xfrm flipH="1" flipV="1">
              <a:off x="2826" y="1194"/>
              <a:ext cx="1302" cy="67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008" name="Text Box 8"/>
            <p:cNvSpPr txBox="1">
              <a:spLocks noChangeArrowheads="1"/>
            </p:cNvSpPr>
            <p:nvPr/>
          </p:nvSpPr>
          <p:spPr bwMode="auto">
            <a:xfrm>
              <a:off x="1189" y="1368"/>
              <a:ext cx="124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000" b="1">
                  <a:latin typeface="Arial" charset="0"/>
                  <a:sym typeface="Wingdings" charset="2"/>
                </a:rPr>
                <a:t>Vegetation</a:t>
              </a:r>
            </a:p>
            <a:p>
              <a:pPr marL="342900" indent="-342900"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000" b="1">
                  <a:latin typeface="Arial" charset="0"/>
                  <a:sym typeface="Wingdings" charset="2"/>
                </a:rPr>
                <a:t>effect: 15 Wm</a:t>
              </a:r>
              <a:r>
                <a:rPr lang="en-US" sz="2000" b="1" baseline="30000">
                  <a:latin typeface="Arial" charset="0"/>
                  <a:sym typeface="Wingdings" charset="2"/>
                </a:rPr>
                <a:t>-2</a:t>
              </a:r>
            </a:p>
          </p:txBody>
        </p:sp>
        <p:sp>
          <p:nvSpPr>
            <p:cNvPr id="256009" name="Text Box 9"/>
            <p:cNvSpPr txBox="1">
              <a:spLocks noChangeArrowheads="1"/>
            </p:cNvSpPr>
            <p:nvPr/>
          </p:nvSpPr>
          <p:spPr bwMode="auto">
            <a:xfrm>
              <a:off x="4083" y="1715"/>
              <a:ext cx="124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000" b="1">
                  <a:latin typeface="Arial" charset="0"/>
                  <a:sym typeface="Wingdings" charset="2"/>
                </a:rPr>
                <a:t>Groundwater</a:t>
              </a:r>
            </a:p>
            <a:p>
              <a:pPr marL="342900" indent="-342900"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sz="2000" b="1">
                  <a:latin typeface="Arial" charset="0"/>
                  <a:sym typeface="Wingdings" charset="2"/>
                </a:rPr>
                <a:t>effect: 25 Wm</a:t>
              </a:r>
              <a:r>
                <a:rPr lang="en-US" sz="2000" b="1" baseline="30000">
                  <a:latin typeface="Arial" charset="0"/>
                  <a:sym typeface="Wingdings" charset="2"/>
                </a:rPr>
                <a:t>-2</a:t>
              </a:r>
            </a:p>
          </p:txBody>
        </p:sp>
        <p:sp>
          <p:nvSpPr>
            <p:cNvPr id="256010" name="Line 10"/>
            <p:cNvSpPr>
              <a:spLocks noChangeShapeType="1"/>
            </p:cNvSpPr>
            <p:nvPr/>
          </p:nvSpPr>
          <p:spPr bwMode="auto">
            <a:xfrm flipV="1">
              <a:off x="1728" y="1200"/>
              <a:ext cx="384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011" name="Line 11"/>
            <p:cNvSpPr>
              <a:spLocks noChangeShapeType="1"/>
            </p:cNvSpPr>
            <p:nvPr/>
          </p:nvSpPr>
          <p:spPr bwMode="auto">
            <a:xfrm>
              <a:off x="1728" y="1824"/>
              <a:ext cx="324" cy="2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6012" name="Text Box 12"/>
          <p:cNvSpPr txBox="1">
            <a:spLocks noChangeArrowheads="1"/>
          </p:cNvSpPr>
          <p:nvPr/>
        </p:nvSpPr>
        <p:spPr bwMode="auto">
          <a:xfrm>
            <a:off x="6477000" y="762000"/>
            <a:ext cx="215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 charset="0"/>
              </a:rPr>
              <a:t>(yearly averaged)</a:t>
            </a:r>
          </a:p>
        </p:txBody>
      </p:sp>
      <p:sp>
        <p:nvSpPr>
          <p:cNvPr id="256013" name="Rectangle 13"/>
          <p:cNvSpPr>
            <a:spLocks noChangeArrowheads="1"/>
          </p:cNvSpPr>
          <p:nvPr/>
        </p:nvSpPr>
        <p:spPr bwMode="auto">
          <a:xfrm>
            <a:off x="1676400" y="1346200"/>
            <a:ext cx="2819400" cy="4292600"/>
          </a:xfrm>
          <a:prstGeom prst="rect">
            <a:avLst/>
          </a:prstGeom>
          <a:solidFill>
            <a:srgbClr val="FFFF00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14" name="Rectangle 14"/>
          <p:cNvSpPr>
            <a:spLocks noChangeArrowheads="1"/>
          </p:cNvSpPr>
          <p:nvPr/>
        </p:nvSpPr>
        <p:spPr bwMode="auto">
          <a:xfrm>
            <a:off x="4875213" y="1360488"/>
            <a:ext cx="1114425" cy="4292600"/>
          </a:xfrm>
          <a:prstGeom prst="rect">
            <a:avLst/>
          </a:prstGeom>
          <a:solidFill>
            <a:srgbClr val="00CC00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15" name="Rectangle 15"/>
          <p:cNvSpPr>
            <a:spLocks noChangeArrowheads="1"/>
          </p:cNvSpPr>
          <p:nvPr/>
        </p:nvSpPr>
        <p:spPr bwMode="auto">
          <a:xfrm>
            <a:off x="4495800" y="1355725"/>
            <a:ext cx="382588" cy="4292600"/>
          </a:xfrm>
          <a:prstGeom prst="rect">
            <a:avLst/>
          </a:prstGeom>
          <a:solidFill>
            <a:srgbClr val="CC0000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016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2971800"/>
            <a:ext cx="3032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17" name="Picture 1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8975" y="2979738"/>
            <a:ext cx="301625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18" name="Picture 1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7175" y="2949575"/>
            <a:ext cx="30162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44597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3" grpId="0" animBg="1"/>
      <p:bldP spid="256014" grpId="0" animBg="1"/>
      <p:bldP spid="2560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ure2b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54" y="0"/>
            <a:ext cx="7642746" cy="6858000"/>
          </a:xfrm>
          <a:prstGeom prst="rect">
            <a:avLst/>
          </a:prstGeom>
        </p:spPr>
      </p:pic>
      <p:sp>
        <p:nvSpPr>
          <p:cNvPr id="283657" name="Text Box 9"/>
          <p:cNvSpPr txBox="1">
            <a:spLocks noChangeArrowheads="1"/>
          </p:cNvSpPr>
          <p:nvPr/>
        </p:nvSpPr>
        <p:spPr bwMode="auto">
          <a:xfrm>
            <a:off x="76200" y="152401"/>
            <a:ext cx="1873250" cy="101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sz="2000" i="1" dirty="0"/>
              <a:t>Yearly- Averaged LH Flux Difference</a:t>
            </a:r>
          </a:p>
        </p:txBody>
      </p:sp>
      <p:sp>
        <p:nvSpPr>
          <p:cNvPr id="5" name="Rectangle 13"/>
          <p:cNvSpPr>
            <a:spLocks/>
          </p:cNvSpPr>
          <p:nvPr/>
        </p:nvSpPr>
        <p:spPr bwMode="auto">
          <a:xfrm>
            <a:off x="0" y="6400354"/>
            <a:ext cx="3178969" cy="457646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26788" tIns="26788" rIns="26788" bIns="26788">
            <a:prstTxWarp prst="textNoShape">
              <a:avLst/>
            </a:prstTxWarp>
          </a:bodyPr>
          <a:lstStyle/>
          <a:p>
            <a:pPr algn="r"/>
            <a:r>
              <a:rPr lang="en-US" dirty="0">
                <a:latin typeface="Calibri" charset="0"/>
                <a:ea typeface="Calibri" charset="0"/>
                <a:cs typeface="Calibri" charset="0"/>
                <a:sym typeface="Calibri" charset="0"/>
              </a:rPr>
              <a:t>Maxwell and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  <a:sym typeface="Calibri" charset="0"/>
              </a:rPr>
              <a:t>Kollet</a:t>
            </a:r>
            <a:r>
              <a:rPr lang="en-US" dirty="0">
                <a:latin typeface="Calibri" charset="0"/>
                <a:ea typeface="Calibri" charset="0"/>
                <a:cs typeface="Calibri" charset="0"/>
                <a:sym typeface="Calibri" charset="0"/>
              </a:rPr>
              <a:t> </a:t>
            </a:r>
            <a:r>
              <a:rPr lang="en-US" i="1" dirty="0" err="1">
                <a:latin typeface="Calibri" charset="0"/>
                <a:ea typeface="Calibri" charset="0"/>
                <a:cs typeface="Calibri" charset="0"/>
                <a:sym typeface="Calibri" charset="0"/>
              </a:rPr>
              <a:t>NGeo</a:t>
            </a:r>
            <a:r>
              <a:rPr lang="en-US" dirty="0">
                <a:latin typeface="Calibri" charset="0"/>
                <a:ea typeface="Calibri" charset="0"/>
                <a:cs typeface="Calibri" charset="0"/>
                <a:sym typeface="Calibri" charset="0"/>
              </a:rPr>
              <a:t> (2008)</a:t>
            </a:r>
          </a:p>
        </p:txBody>
      </p:sp>
    </p:spTree>
    <p:extLst>
      <p:ext uri="{BB962C8B-B14F-4D97-AF65-F5344CB8AC3E}">
        <p14:creationId xmlns:p14="http://schemas.microsoft.com/office/powerpoint/2010/main" val="16878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4907"/>
            <a:ext cx="9144000" cy="147004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entury Gothic"/>
                <a:cs typeface="Century Gothic"/>
              </a:rPr>
              <a:t>We have also developed “bedrock-to-atmosphere” models to explicitly integrate all these systems</a:t>
            </a:r>
            <a:endParaRPr lang="en-US" dirty="0"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18" y="1943073"/>
            <a:ext cx="4457897" cy="41012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558" y="2193010"/>
            <a:ext cx="4657517" cy="39375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9088" y="6339673"/>
            <a:ext cx="8299147" cy="411171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2200" dirty="0"/>
              <a:t>Maxwell, Lundquist et al </a:t>
            </a:r>
            <a:r>
              <a:rPr lang="en-US" sz="2200" i="1" dirty="0"/>
              <a:t>MWR</a:t>
            </a:r>
            <a:r>
              <a:rPr lang="en-US" sz="2200" dirty="0"/>
              <a:t> 2010; Maxwell, Chow, </a:t>
            </a:r>
            <a:r>
              <a:rPr lang="en-US" sz="2200" dirty="0" err="1"/>
              <a:t>Kollet</a:t>
            </a:r>
            <a:r>
              <a:rPr lang="en-US" sz="2200" dirty="0"/>
              <a:t> </a:t>
            </a:r>
            <a:r>
              <a:rPr lang="en-US" sz="2200" i="1" dirty="0"/>
              <a:t>AWR</a:t>
            </a:r>
            <a:r>
              <a:rPr lang="en-US" sz="2200" dirty="0"/>
              <a:t> 2007</a:t>
            </a:r>
          </a:p>
        </p:txBody>
      </p:sp>
    </p:spTree>
    <p:extLst>
      <p:ext uri="{BB962C8B-B14F-4D97-AF65-F5344CB8AC3E}">
        <p14:creationId xmlns:p14="http://schemas.microsoft.com/office/powerpoint/2010/main" val="1222850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6125766" y="696516"/>
            <a:ext cx="589359" cy="6161484"/>
          </a:xfrm>
          <a:prstGeom prst="rect">
            <a:avLst/>
          </a:prstGeom>
          <a:solidFill>
            <a:srgbClr val="FFFF00">
              <a:alpha val="6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411266" y="696516"/>
            <a:ext cx="589359" cy="6161484"/>
          </a:xfrm>
          <a:prstGeom prst="rect">
            <a:avLst/>
          </a:prstGeom>
          <a:solidFill>
            <a:srgbClr val="FFFF00">
              <a:alpha val="6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8367"/>
          </a:xfrm>
          <a:ln/>
        </p:spPr>
        <p:txBody>
          <a:bodyPr>
            <a:normAutofit/>
          </a:bodyPr>
          <a:lstStyle/>
          <a:p>
            <a:pPr algn="l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 </a:t>
            </a:r>
            <a:r>
              <a:rPr lang="en-US" sz="3200" dirty="0" smtClean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Groundwater effects the 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lower atmosphere</a:t>
            </a:r>
            <a:endParaRPr lang="en-US" sz="32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3609" y="1375172"/>
            <a:ext cx="2669977" cy="4572000"/>
          </a:xfrm>
          <a:ln/>
        </p:spPr>
        <p:txBody>
          <a:bodyPr/>
          <a:lstStyle/>
          <a:p>
            <a:pPr marL="214305" indent="-214305">
              <a:lnSpc>
                <a:spcPct val="72000"/>
              </a:lnSpc>
            </a:pPr>
            <a:r>
              <a:rPr lang="en-US" sz="2100"/>
              <a:t>Cross-section at y=15km</a:t>
            </a:r>
          </a:p>
          <a:p>
            <a:pPr marL="214305" indent="-214305">
              <a:lnSpc>
                <a:spcPct val="72000"/>
              </a:lnSpc>
            </a:pPr>
            <a:endParaRPr lang="en-US" sz="2100"/>
          </a:p>
          <a:p>
            <a:pPr marL="214305" indent="-214305">
              <a:lnSpc>
                <a:spcPct val="72000"/>
              </a:lnSpc>
            </a:pPr>
            <a:endParaRPr lang="en-US" sz="2100"/>
          </a:p>
          <a:p>
            <a:pPr marL="214305" indent="-214305">
              <a:lnSpc>
                <a:spcPct val="72000"/>
              </a:lnSpc>
            </a:pPr>
            <a:endParaRPr lang="en-US" sz="2100"/>
          </a:p>
          <a:p>
            <a:pPr marL="214305" indent="-214305">
              <a:lnSpc>
                <a:spcPct val="72000"/>
              </a:lnSpc>
            </a:pPr>
            <a:endParaRPr lang="en-US" sz="2100"/>
          </a:p>
          <a:p>
            <a:pPr marL="214305" indent="-214305">
              <a:lnSpc>
                <a:spcPct val="72000"/>
              </a:lnSpc>
            </a:pPr>
            <a:endParaRPr lang="en-US" sz="2100"/>
          </a:p>
          <a:p>
            <a:pPr marL="214305" indent="-214305">
              <a:lnSpc>
                <a:spcPct val="72000"/>
              </a:lnSpc>
            </a:pPr>
            <a:r>
              <a:rPr lang="en-US" sz="2100"/>
              <a:t>Shallow WT=wetter</a:t>
            </a:r>
          </a:p>
          <a:p>
            <a:pPr marL="214305" indent="-214305">
              <a:lnSpc>
                <a:spcPct val="72000"/>
              </a:lnSpc>
            </a:pPr>
            <a:r>
              <a:rPr lang="en-US" sz="2100"/>
              <a:t>Wetter=cooler</a:t>
            </a:r>
          </a:p>
          <a:p>
            <a:pPr marL="214305" indent="-214305">
              <a:lnSpc>
                <a:spcPct val="72000"/>
              </a:lnSpc>
            </a:pPr>
            <a:r>
              <a:rPr lang="en-US" sz="2100"/>
              <a:t>Temperature variations=wind variations</a:t>
            </a:r>
          </a:p>
          <a:p>
            <a:pPr marL="214305" indent="-214305">
              <a:lnSpc>
                <a:spcPct val="72000"/>
              </a:lnSpc>
            </a:pPr>
            <a:r>
              <a:rPr lang="en-US" sz="2100"/>
              <a:t>Wind variations=BL variations</a:t>
            </a: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3586" y="991195"/>
            <a:ext cx="6170414" cy="5893594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2391"/>
            <a:ext cx="3196828" cy="1417588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sp>
        <p:nvSpPr>
          <p:cNvPr id="44039" name="Rectangle 7"/>
          <p:cNvSpPr>
            <a:spLocks/>
          </p:cNvSpPr>
          <p:nvPr/>
        </p:nvSpPr>
        <p:spPr bwMode="auto">
          <a:xfrm>
            <a:off x="0" y="6474024"/>
            <a:ext cx="3194603" cy="270507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latin typeface="Arial" charset="0"/>
                <a:ea typeface="Arial" charset="0"/>
                <a:cs typeface="Arial" charset="0"/>
                <a:sym typeface="Arial" charset="0"/>
              </a:rPr>
              <a:t>Maxwell, Chow and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  <a:sym typeface="Arial" charset="0"/>
              </a:rPr>
              <a:t>Kollet</a:t>
            </a:r>
            <a:r>
              <a:rPr lang="en-US" sz="1400" dirty="0">
                <a:latin typeface="Arial" charset="0"/>
                <a:ea typeface="Arial" charset="0"/>
                <a:cs typeface="Arial" charset="0"/>
                <a:sym typeface="Arial" charset="0"/>
              </a:rPr>
              <a:t>, AWR (2007)</a:t>
            </a:r>
          </a:p>
        </p:txBody>
      </p:sp>
      <p:sp>
        <p:nvSpPr>
          <p:cNvPr id="44040" name="Rectangle 8"/>
          <p:cNvSpPr>
            <a:spLocks/>
          </p:cNvSpPr>
          <p:nvPr/>
        </p:nvSpPr>
        <p:spPr bwMode="auto">
          <a:xfrm>
            <a:off x="8001000" y="656332"/>
            <a:ext cx="482026" cy="361876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rial" charset="0"/>
                <a:ea typeface="Arial" charset="0"/>
                <a:cs typeface="Arial" charset="0"/>
                <a:sym typeface="Arial" charset="0"/>
              </a:rPr>
              <a:t>27h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839516" y="2089547"/>
            <a:ext cx="160734" cy="910828"/>
          </a:xfrm>
          <a:prstGeom prst="rect">
            <a:avLst/>
          </a:prstGeom>
          <a:solidFill>
            <a:srgbClr val="FFFF00">
              <a:alpha val="6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28688" y="2089547"/>
            <a:ext cx="160734" cy="910828"/>
          </a:xfrm>
          <a:prstGeom prst="rect">
            <a:avLst/>
          </a:prstGeom>
          <a:solidFill>
            <a:srgbClr val="FFFF00">
              <a:alpha val="6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035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05" y="439787"/>
            <a:ext cx="8911828" cy="6418213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2" y="53579"/>
            <a:ext cx="8724305" cy="1205524"/>
          </a:xfrm>
          <a:ln/>
        </p:spPr>
        <p:txBody>
          <a:bodyPr lIns="0" tIns="0" rIns="0" bIns="0">
            <a:normAutofit fontScale="90000"/>
          </a:bodyPr>
          <a:lstStyle/>
          <a:p>
            <a:r>
              <a:rPr lang="en-US" sz="41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Modeling the hydrologic cycle is important for a number of reasons</a:t>
            </a:r>
            <a:endParaRPr lang="en-US" sz="41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4870"/>
            <a:ext cx="4750594" cy="4018359"/>
          </a:xfrm>
          <a:ln/>
        </p:spPr>
        <p:txBody>
          <a:bodyPr/>
          <a:lstStyle/>
          <a:p>
            <a:pPr marL="625056"/>
            <a:r>
              <a:rPr lang="en-US" dirty="0">
                <a:solidFill>
                  <a:srgbClr val="FF0000"/>
                </a:solidFill>
              </a:rPr>
              <a:t>Understand Interactions</a:t>
            </a:r>
          </a:p>
          <a:p>
            <a:pPr marL="625056"/>
            <a:r>
              <a:rPr lang="en-US" dirty="0" err="1" smtClean="0">
                <a:solidFill>
                  <a:srgbClr val="FF0000"/>
                </a:solidFill>
              </a:rPr>
              <a:t>BioGeo</a:t>
            </a:r>
            <a:r>
              <a:rPr lang="en-US" dirty="0" smtClean="0">
                <a:solidFill>
                  <a:srgbClr val="FF0000"/>
                </a:solidFill>
              </a:rPr>
              <a:t> Cycles</a:t>
            </a:r>
            <a:endParaRPr lang="en-US" dirty="0">
              <a:solidFill>
                <a:srgbClr val="FF0000"/>
              </a:solidFill>
            </a:endParaRPr>
          </a:p>
          <a:p>
            <a:pPr marL="625056"/>
            <a:r>
              <a:rPr lang="en-US" dirty="0">
                <a:solidFill>
                  <a:srgbClr val="FF0000"/>
                </a:solidFill>
              </a:rPr>
              <a:t>Climate Change Impacts</a:t>
            </a:r>
          </a:p>
        </p:txBody>
      </p:sp>
    </p:spTree>
    <p:extLst>
      <p:ext uri="{BB962C8B-B14F-4D97-AF65-F5344CB8AC3E}">
        <p14:creationId xmlns:p14="http://schemas.microsoft.com/office/powerpoint/2010/main" val="424710968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186408"/>
            <a:ext cx="8233172" cy="1143000"/>
          </a:xfrm>
          <a:ln/>
        </p:spPr>
        <p:txBody>
          <a:bodyPr/>
          <a:lstStyle/>
          <a:p>
            <a:r>
              <a:rPr lang="en-US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Idealized PF.WRF Test Case</a:t>
            </a:r>
            <a:endParaRPr lang="en-US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5414" y="1415460"/>
            <a:ext cx="4723805" cy="5107781"/>
          </a:xfrm>
          <a:ln/>
        </p:spPr>
        <p:txBody>
          <a:bodyPr>
            <a:normAutofit fontScale="92500"/>
          </a:bodyPr>
          <a:lstStyle/>
          <a:p>
            <a:pPr marL="214305" indent="-214305"/>
            <a:r>
              <a:rPr lang="en-US" dirty="0"/>
              <a:t>Test coupling, physics, and water balance</a:t>
            </a:r>
          </a:p>
          <a:p>
            <a:pPr marL="214305" indent="-214305"/>
            <a:r>
              <a:rPr lang="en-US" dirty="0"/>
              <a:t>Idealized domain, rectangular atmosphere and subsurface</a:t>
            </a:r>
          </a:p>
          <a:p>
            <a:pPr marL="214305" indent="-214305"/>
            <a:r>
              <a:rPr lang="en-US" dirty="0"/>
              <a:t>Moderate slope, coupled overland flow</a:t>
            </a:r>
          </a:p>
          <a:p>
            <a:pPr marL="214305" indent="-214305"/>
            <a:r>
              <a:rPr lang="en-US" dirty="0"/>
              <a:t>Injected moisture to ensure lots of rainfall</a:t>
            </a:r>
          </a:p>
        </p:txBody>
      </p:sp>
      <p:sp>
        <p:nvSpPr>
          <p:cNvPr id="50179" name="Rectangle 3"/>
          <p:cNvSpPr>
            <a:spLocks/>
          </p:cNvSpPr>
          <p:nvPr/>
        </p:nvSpPr>
        <p:spPr bwMode="auto">
          <a:xfrm>
            <a:off x="5331024" y="1446609"/>
            <a:ext cx="3589734" cy="2518172"/>
          </a:xfrm>
          <a:prstGeom prst="rect">
            <a:avLst/>
          </a:prstGeom>
          <a:gradFill rotWithShape="0">
            <a:gsLst>
              <a:gs pos="0">
                <a:srgbClr val="BDDBFE"/>
              </a:gs>
              <a:gs pos="100000">
                <a:srgbClr val="3E7FCD"/>
              </a:gs>
            </a:gsLst>
            <a:lin ang="5400000" scaled="1"/>
          </a:gradFill>
          <a:ln w="12700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0" name="Rectangle 4"/>
          <p:cNvSpPr>
            <a:spLocks/>
          </p:cNvSpPr>
          <p:nvPr/>
        </p:nvSpPr>
        <p:spPr bwMode="auto">
          <a:xfrm>
            <a:off x="5331024" y="3964781"/>
            <a:ext cx="3589734" cy="759023"/>
          </a:xfrm>
          <a:prstGeom prst="rect">
            <a:avLst/>
          </a:prstGeom>
          <a:solidFill>
            <a:srgbClr val="938953"/>
          </a:solidFill>
          <a:ln w="12700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1" name="Rectangle 5"/>
          <p:cNvSpPr>
            <a:spLocks/>
          </p:cNvSpPr>
          <p:nvPr/>
        </p:nvSpPr>
        <p:spPr bwMode="auto">
          <a:xfrm>
            <a:off x="6711777" y="1678781"/>
            <a:ext cx="466591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WRF</a:t>
            </a:r>
          </a:p>
        </p:txBody>
      </p:sp>
      <p:sp>
        <p:nvSpPr>
          <p:cNvPr id="50182" name="Rectangle 6"/>
          <p:cNvSpPr>
            <a:spLocks/>
          </p:cNvSpPr>
          <p:nvPr/>
        </p:nvSpPr>
        <p:spPr bwMode="auto">
          <a:xfrm>
            <a:off x="5331024" y="4268391"/>
            <a:ext cx="3589734" cy="455414"/>
          </a:xfrm>
          <a:prstGeom prst="rect">
            <a:avLst/>
          </a:prstGeom>
          <a:solidFill>
            <a:srgbClr val="548DD4">
              <a:alpha val="59999"/>
            </a:srgbClr>
          </a:solidFill>
          <a:ln w="9525" cap="flat">
            <a:solidFill>
              <a:srgbClr val="548DD4">
                <a:alpha val="85999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3" name="Rectangle 7"/>
          <p:cNvSpPr>
            <a:spLocks/>
          </p:cNvSpPr>
          <p:nvPr/>
        </p:nvSpPr>
        <p:spPr bwMode="auto">
          <a:xfrm>
            <a:off x="6843490" y="4125516"/>
            <a:ext cx="266892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PF</a:t>
            </a:r>
          </a:p>
        </p:txBody>
      </p:sp>
      <p:sp>
        <p:nvSpPr>
          <p:cNvPr id="50184" name="Rectangle 8"/>
          <p:cNvSpPr>
            <a:spLocks/>
          </p:cNvSpPr>
          <p:nvPr/>
        </p:nvSpPr>
        <p:spPr bwMode="auto">
          <a:xfrm>
            <a:off x="5339954" y="2053828"/>
            <a:ext cx="772952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Open</a:t>
            </a:r>
            <a:endParaRPr lang="en-US" sz="17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Periodic</a:t>
            </a:r>
          </a:p>
        </p:txBody>
      </p:sp>
      <p:sp>
        <p:nvSpPr>
          <p:cNvPr id="50185" name="Rectangle 9"/>
          <p:cNvSpPr>
            <a:spLocks/>
          </p:cNvSpPr>
          <p:nvPr/>
        </p:nvSpPr>
        <p:spPr bwMode="auto">
          <a:xfrm>
            <a:off x="5313164" y="4036219"/>
            <a:ext cx="477292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No</a:t>
            </a:r>
            <a:endParaRPr lang="en-US" sz="17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Flow</a:t>
            </a:r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5179219" y="3884414"/>
            <a:ext cx="521271" cy="1117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arrow" w="sm" len="sm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7" name="Rectangle 11"/>
          <p:cNvSpPr>
            <a:spLocks/>
          </p:cNvSpPr>
          <p:nvPr/>
        </p:nvSpPr>
        <p:spPr bwMode="auto">
          <a:xfrm>
            <a:off x="5858991" y="3668986"/>
            <a:ext cx="1336502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Overland Flow</a:t>
            </a:r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 rot="10800000" flipH="1">
            <a:off x="7466336" y="3509367"/>
            <a:ext cx="1116" cy="468809"/>
          </a:xfrm>
          <a:prstGeom prst="line">
            <a:avLst/>
          </a:prstGeom>
          <a:noFill/>
          <a:ln w="38100" cap="flat">
            <a:solidFill>
              <a:srgbClr val="7F7F7F"/>
            </a:solidFill>
            <a:prstDash val="solid"/>
            <a:round/>
            <a:headEnd type="arrow" w="sm" len="sm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9" name="Rectangle 13"/>
          <p:cNvSpPr>
            <a:spLocks/>
          </p:cNvSpPr>
          <p:nvPr/>
        </p:nvSpPr>
        <p:spPr bwMode="auto">
          <a:xfrm>
            <a:off x="7205142" y="3087439"/>
            <a:ext cx="607956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Precip</a:t>
            </a:r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 rot="10800000" flipH="1">
            <a:off x="8074670" y="3661172"/>
            <a:ext cx="2232" cy="468809"/>
          </a:xfrm>
          <a:prstGeom prst="line">
            <a:avLst/>
          </a:prstGeom>
          <a:noFill/>
          <a:ln w="38100" cap="flat">
            <a:solidFill>
              <a:srgbClr val="7F7F7F"/>
            </a:solidFill>
            <a:prstDash val="solid"/>
            <a:round/>
            <a:headEnd type="none" w="med" len="med"/>
            <a:tailEnd type="arrow" w="sm" len="sm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91" name="Rectangle 15"/>
          <p:cNvSpPr>
            <a:spLocks/>
          </p:cNvSpPr>
          <p:nvPr/>
        </p:nvSpPr>
        <p:spPr bwMode="auto">
          <a:xfrm>
            <a:off x="7971979" y="3239244"/>
            <a:ext cx="266785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ET</a:t>
            </a:r>
          </a:p>
        </p:txBody>
      </p:sp>
      <p:sp>
        <p:nvSpPr>
          <p:cNvPr id="50192" name="Rectangle 16"/>
          <p:cNvSpPr>
            <a:spLocks/>
          </p:cNvSpPr>
          <p:nvPr/>
        </p:nvSpPr>
        <p:spPr bwMode="auto">
          <a:xfrm>
            <a:off x="6998643" y="2286000"/>
            <a:ext cx="176361" cy="417463"/>
          </a:xfrm>
          <a:prstGeom prst="rect">
            <a:avLst/>
          </a:prstGeom>
          <a:solidFill>
            <a:srgbClr val="000090">
              <a:alpha val="86665"/>
            </a:srgbClr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93" name="Rectangle 17"/>
          <p:cNvSpPr>
            <a:spLocks/>
          </p:cNvSpPr>
          <p:nvPr/>
        </p:nvSpPr>
        <p:spPr bwMode="auto">
          <a:xfrm>
            <a:off x="7145983" y="2134195"/>
            <a:ext cx="862795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Injected</a:t>
            </a:r>
            <a:endParaRPr lang="en-US" sz="17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algn="l"/>
            <a:r>
              <a:rPr lang="en-US" sz="1700">
                <a:latin typeface="Calibri Italic" charset="0"/>
                <a:ea typeface="Calibri Italic" charset="0"/>
                <a:cs typeface="Calibri Italic" charset="0"/>
                <a:sym typeface="Calibri Italic" charset="0"/>
              </a:rPr>
              <a:t>Moisture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725584" y="6322934"/>
            <a:ext cx="3174906" cy="40010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r>
              <a:rPr lang="en-US" sz="2000" dirty="0" smtClean="0"/>
              <a:t>Maxwell</a:t>
            </a:r>
            <a:r>
              <a:rPr lang="en-US" sz="2000" dirty="0"/>
              <a:t>, </a:t>
            </a:r>
            <a:r>
              <a:rPr lang="en-US" sz="2000" i="1" dirty="0" smtClean="0"/>
              <a:t>et </a:t>
            </a:r>
            <a:r>
              <a:rPr lang="en-US" sz="2000" i="1" dirty="0"/>
              <a:t>al</a:t>
            </a:r>
            <a:r>
              <a:rPr lang="en-US" sz="2000" dirty="0"/>
              <a:t> </a:t>
            </a:r>
            <a:r>
              <a:rPr lang="en-US" sz="2000" i="1" dirty="0"/>
              <a:t>MWR </a:t>
            </a:r>
            <a:r>
              <a:rPr lang="en-US" sz="2000" dirty="0"/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307877282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06" t="6770" r="1202"/>
          <a:stretch>
            <a:fillRect/>
          </a:stretch>
        </p:blipFill>
        <p:spPr bwMode="auto">
          <a:xfrm>
            <a:off x="1446609" y="535781"/>
            <a:ext cx="5866805" cy="590698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53251" name="Rectangle 3"/>
          <p:cNvSpPr>
            <a:spLocks/>
          </p:cNvSpPr>
          <p:nvPr/>
        </p:nvSpPr>
        <p:spPr bwMode="auto">
          <a:xfrm>
            <a:off x="4036219" y="6091164"/>
            <a:ext cx="2434559" cy="423431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Rainfall Total (mm)</a:t>
            </a:r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 flipH="1">
            <a:off x="4572000" y="2366367"/>
            <a:ext cx="2741414" cy="910828"/>
          </a:xfrm>
          <a:prstGeom prst="line">
            <a:avLst/>
          </a:prstGeom>
          <a:noFill/>
          <a:ln w="28575" cap="flat">
            <a:solidFill>
              <a:srgbClr val="595959"/>
            </a:solidFill>
            <a:prstDash val="solid"/>
            <a:bevel/>
            <a:headEnd type="none" w="med" len="med"/>
            <a:tailEnd type="arrow" w="lg" len="lg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3" name="Rectangle 5"/>
          <p:cNvSpPr>
            <a:spLocks/>
          </p:cNvSpPr>
          <p:nvPr/>
        </p:nvSpPr>
        <p:spPr bwMode="auto">
          <a:xfrm>
            <a:off x="7313414" y="2134195"/>
            <a:ext cx="1307647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Heavy Rainfall</a:t>
            </a:r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 flipH="1">
            <a:off x="6018610" y="4652367"/>
            <a:ext cx="1446609" cy="0"/>
          </a:xfrm>
          <a:prstGeom prst="line">
            <a:avLst/>
          </a:prstGeom>
          <a:noFill/>
          <a:ln w="28575" cap="flat">
            <a:solidFill>
              <a:srgbClr val="595959"/>
            </a:solidFill>
            <a:prstDash val="solid"/>
            <a:bevel/>
            <a:headEnd type="none" w="med" len="med"/>
            <a:tailEnd type="arrow" w="lg" len="lg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5" name="Rectangle 7"/>
          <p:cNvSpPr>
            <a:spLocks/>
          </p:cNvSpPr>
          <p:nvPr/>
        </p:nvSpPr>
        <p:spPr bwMode="auto">
          <a:xfrm>
            <a:off x="7465219" y="4430242"/>
            <a:ext cx="1017466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No Rainfall</a:t>
            </a:r>
          </a:p>
        </p:txBody>
      </p:sp>
      <p:sp>
        <p:nvSpPr>
          <p:cNvPr id="9" name="Rectangle 8"/>
          <p:cNvSpPr/>
          <p:nvPr/>
        </p:nvSpPr>
        <p:spPr>
          <a:xfrm>
            <a:off x="5876252" y="6419792"/>
            <a:ext cx="3174906" cy="40010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r>
              <a:rPr lang="en-US" sz="2000" dirty="0" smtClean="0"/>
              <a:t>Maxwell</a:t>
            </a:r>
            <a:r>
              <a:rPr lang="en-US" sz="2000" dirty="0"/>
              <a:t>, </a:t>
            </a:r>
            <a:r>
              <a:rPr lang="en-US" sz="2000" i="1" dirty="0" smtClean="0"/>
              <a:t>et </a:t>
            </a:r>
            <a:r>
              <a:rPr lang="en-US" sz="2000" i="1" dirty="0"/>
              <a:t>al</a:t>
            </a:r>
            <a:r>
              <a:rPr lang="en-US" sz="2000" dirty="0"/>
              <a:t> </a:t>
            </a:r>
            <a:r>
              <a:rPr lang="en-US" sz="2000" i="1" dirty="0"/>
              <a:t>MWR </a:t>
            </a:r>
            <a:r>
              <a:rPr lang="en-US" sz="2000" dirty="0"/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31996778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95" t="6667" r="2238"/>
          <a:stretch>
            <a:fillRect/>
          </a:stretch>
        </p:blipFill>
        <p:spPr bwMode="auto">
          <a:xfrm>
            <a:off x="0" y="1290340"/>
            <a:ext cx="4673576" cy="485551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77" t="7777" r="4391"/>
          <a:stretch>
            <a:fillRect/>
          </a:stretch>
        </p:blipFill>
        <p:spPr bwMode="auto">
          <a:xfrm>
            <a:off x="4574233" y="1366242"/>
            <a:ext cx="4569768" cy="479747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54275" name="Rectangle 3"/>
          <p:cNvSpPr>
            <a:spLocks/>
          </p:cNvSpPr>
          <p:nvPr/>
        </p:nvSpPr>
        <p:spPr bwMode="auto">
          <a:xfrm>
            <a:off x="3224734" y="5786438"/>
            <a:ext cx="2222962" cy="423431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Soil Saturation (-)</a:t>
            </a:r>
          </a:p>
        </p:txBody>
      </p:sp>
      <p:sp>
        <p:nvSpPr>
          <p:cNvPr id="54276" name="Rectangle 4"/>
          <p:cNvSpPr>
            <a:spLocks/>
          </p:cNvSpPr>
          <p:nvPr/>
        </p:nvSpPr>
        <p:spPr bwMode="auto">
          <a:xfrm>
            <a:off x="3616524" y="1598414"/>
            <a:ext cx="493948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1.5 h</a:t>
            </a:r>
          </a:p>
        </p:txBody>
      </p:sp>
      <p:sp>
        <p:nvSpPr>
          <p:cNvPr id="54277" name="Rectangle 5"/>
          <p:cNvSpPr>
            <a:spLocks/>
          </p:cNvSpPr>
          <p:nvPr/>
        </p:nvSpPr>
        <p:spPr bwMode="auto">
          <a:xfrm>
            <a:off x="8398371" y="1598414"/>
            <a:ext cx="438914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16 h</a:t>
            </a:r>
          </a:p>
        </p:txBody>
      </p:sp>
      <p:sp>
        <p:nvSpPr>
          <p:cNvPr id="54278" name="Rectangle 6"/>
          <p:cNvSpPr>
            <a:spLocks/>
          </p:cNvSpPr>
          <p:nvPr/>
        </p:nvSpPr>
        <p:spPr bwMode="auto">
          <a:xfrm>
            <a:off x="646286" y="620613"/>
            <a:ext cx="3464206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Early Times Saturation Follows Rainfall</a:t>
            </a:r>
          </a:p>
        </p:txBody>
      </p:sp>
      <p:sp>
        <p:nvSpPr>
          <p:cNvPr id="54279" name="Rectangle 7"/>
          <p:cNvSpPr>
            <a:spLocks/>
          </p:cNvSpPr>
          <p:nvPr/>
        </p:nvSpPr>
        <p:spPr bwMode="auto">
          <a:xfrm>
            <a:off x="5331023" y="572617"/>
            <a:ext cx="3750469" cy="571500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lIns="26788" tIns="26788" rIns="26788" bIns="26788">
            <a:prstTxWarp prst="textNoShape">
              <a:avLst/>
            </a:prstTxWarp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Later Times Overland Flow Generated by Saturation Excess</a:t>
            </a:r>
          </a:p>
        </p:txBody>
      </p:sp>
      <p:sp>
        <p:nvSpPr>
          <p:cNvPr id="54280" name="Line 8"/>
          <p:cNvSpPr>
            <a:spLocks noChangeShapeType="1"/>
          </p:cNvSpPr>
          <p:nvPr/>
        </p:nvSpPr>
        <p:spPr bwMode="auto">
          <a:xfrm flipH="1">
            <a:off x="2589609" y="991195"/>
            <a:ext cx="1117" cy="2286000"/>
          </a:xfrm>
          <a:prstGeom prst="line">
            <a:avLst/>
          </a:prstGeom>
          <a:noFill/>
          <a:ln w="28575" cap="flat">
            <a:solidFill>
              <a:srgbClr val="595959"/>
            </a:solidFill>
            <a:prstDash val="solid"/>
            <a:bevel/>
            <a:headEnd type="none" w="med" len="med"/>
            <a:tailEnd type="arrow" w="lg" len="lg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281" name="Line 9"/>
          <p:cNvSpPr>
            <a:spLocks noChangeShapeType="1"/>
          </p:cNvSpPr>
          <p:nvPr/>
        </p:nvSpPr>
        <p:spPr bwMode="auto">
          <a:xfrm flipH="1">
            <a:off x="5634633" y="1223367"/>
            <a:ext cx="1117" cy="2286000"/>
          </a:xfrm>
          <a:prstGeom prst="line">
            <a:avLst/>
          </a:prstGeom>
          <a:noFill/>
          <a:ln w="28575" cap="flat">
            <a:solidFill>
              <a:srgbClr val="595959"/>
            </a:solidFill>
            <a:prstDash val="solid"/>
            <a:bevel/>
            <a:headEnd type="none" w="med" len="med"/>
            <a:tailEnd type="arrow" w="lg" len="lg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25584" y="6322934"/>
            <a:ext cx="3174906" cy="40010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r>
              <a:rPr lang="en-US" sz="2000" dirty="0" smtClean="0"/>
              <a:t>Maxwell</a:t>
            </a:r>
            <a:r>
              <a:rPr lang="en-US" sz="2000" dirty="0"/>
              <a:t>, </a:t>
            </a:r>
            <a:r>
              <a:rPr lang="en-US" sz="2000" i="1" dirty="0" smtClean="0"/>
              <a:t>et </a:t>
            </a:r>
            <a:r>
              <a:rPr lang="en-US" sz="2000" i="1" dirty="0"/>
              <a:t>al</a:t>
            </a:r>
            <a:r>
              <a:rPr lang="en-US" sz="2000" dirty="0"/>
              <a:t> </a:t>
            </a:r>
            <a:r>
              <a:rPr lang="en-US" sz="2000" i="1" dirty="0"/>
              <a:t>MWR </a:t>
            </a:r>
            <a:r>
              <a:rPr lang="en-US" sz="2000" dirty="0"/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41229739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64" t="9132" r="3679" b="1500"/>
          <a:stretch>
            <a:fillRect/>
          </a:stretch>
        </p:blipFill>
        <p:spPr bwMode="auto">
          <a:xfrm>
            <a:off x="1526977" y="4465"/>
            <a:ext cx="6911578" cy="6859117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6" t="8965" r="3389" b="9923"/>
          <a:stretch>
            <a:fillRect/>
          </a:stretch>
        </p:blipFill>
        <p:spPr bwMode="auto">
          <a:xfrm>
            <a:off x="1303734" y="-8930"/>
            <a:ext cx="7158261" cy="6220644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55299" name="Rectangle 3"/>
          <p:cNvSpPr>
            <a:spLocks/>
          </p:cNvSpPr>
          <p:nvPr/>
        </p:nvSpPr>
        <p:spPr bwMode="auto">
          <a:xfrm>
            <a:off x="7561213" y="151805"/>
            <a:ext cx="438914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30 h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 rot="10800000" flipH="1">
            <a:off x="1830586" y="5331023"/>
            <a:ext cx="1375172" cy="455414"/>
          </a:xfrm>
          <a:prstGeom prst="line">
            <a:avLst/>
          </a:prstGeom>
          <a:noFill/>
          <a:ln w="25400" cap="flat">
            <a:solidFill>
              <a:srgbClr val="4F81BD"/>
            </a:solidFill>
            <a:prstDash val="solid"/>
            <a:round/>
            <a:headEnd type="none" w="med" len="med"/>
            <a:tailEnd type="arrow" w="sm" len="sm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1" name="Rectangle 5"/>
          <p:cNvSpPr>
            <a:spLocks/>
          </p:cNvSpPr>
          <p:nvPr/>
        </p:nvSpPr>
        <p:spPr bwMode="auto">
          <a:xfrm>
            <a:off x="151805" y="5795367"/>
            <a:ext cx="2006381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LH Flux Water Limited</a:t>
            </a:r>
          </a:p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Residual Saturation</a:t>
            </a:r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 rot="10800000" flipH="1">
            <a:off x="1982391" y="3196828"/>
            <a:ext cx="991195" cy="607219"/>
          </a:xfrm>
          <a:prstGeom prst="line">
            <a:avLst/>
          </a:prstGeom>
          <a:noFill/>
          <a:ln w="25400" cap="flat">
            <a:solidFill>
              <a:srgbClr val="4F81BD"/>
            </a:solidFill>
            <a:prstDash val="solid"/>
            <a:round/>
            <a:headEnd type="none" w="med" len="med"/>
            <a:tailEnd type="arrow" w="sm" len="sm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3" name="Rectangle 7"/>
          <p:cNvSpPr>
            <a:spLocks/>
          </p:cNvSpPr>
          <p:nvPr/>
        </p:nvSpPr>
        <p:spPr bwMode="auto">
          <a:xfrm>
            <a:off x="151805" y="3429000"/>
            <a:ext cx="1776131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LH Flux Maximum</a:t>
            </a:r>
          </a:p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Due to Lateral Flow</a:t>
            </a:r>
          </a:p>
        </p:txBody>
      </p:sp>
      <p:sp>
        <p:nvSpPr>
          <p:cNvPr id="55304" name="Rectangle 8"/>
          <p:cNvSpPr>
            <a:spLocks/>
          </p:cNvSpPr>
          <p:nvPr/>
        </p:nvSpPr>
        <p:spPr bwMode="auto">
          <a:xfrm>
            <a:off x="353839" y="759023"/>
            <a:ext cx="690028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LH Flux</a:t>
            </a:r>
          </a:p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W/m</a:t>
            </a:r>
            <a:r>
              <a:rPr lang="en-US" sz="1700" baseline="30000">
                <a:latin typeface="Calibri" charset="0"/>
                <a:ea typeface="Calibri" charset="0"/>
                <a:cs typeface="Calibri" charset="0"/>
                <a:sym typeface="Calibri" charset="0"/>
              </a:rPr>
              <a:t>2</a:t>
            </a:r>
          </a:p>
        </p:txBody>
      </p:sp>
      <p:sp>
        <p:nvSpPr>
          <p:cNvPr id="55305" name="Rectangle 9"/>
          <p:cNvSpPr>
            <a:spLocks/>
          </p:cNvSpPr>
          <p:nvPr/>
        </p:nvSpPr>
        <p:spPr bwMode="auto">
          <a:xfrm>
            <a:off x="5795367" y="6319986"/>
            <a:ext cx="2222962" cy="423431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Soil Saturation (-)</a:t>
            </a:r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 rot="10800000">
            <a:off x="5331023" y="3429000"/>
            <a:ext cx="1375172" cy="1375172"/>
          </a:xfrm>
          <a:prstGeom prst="line">
            <a:avLst/>
          </a:prstGeom>
          <a:noFill/>
          <a:ln w="25400" cap="flat">
            <a:solidFill>
              <a:srgbClr val="4F81BD"/>
            </a:solidFill>
            <a:prstDash val="solid"/>
            <a:round/>
            <a:headEnd type="none" w="med" len="med"/>
            <a:tailEnd type="arrow" w="sm" len="sm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307" name="Rectangle 11"/>
          <p:cNvSpPr>
            <a:spLocks/>
          </p:cNvSpPr>
          <p:nvPr/>
        </p:nvSpPr>
        <p:spPr bwMode="auto">
          <a:xfrm>
            <a:off x="6381379" y="4723805"/>
            <a:ext cx="1411861" cy="57731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Area of original</a:t>
            </a:r>
          </a:p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rainfall</a:t>
            </a:r>
          </a:p>
        </p:txBody>
      </p:sp>
    </p:spTree>
    <p:extLst>
      <p:ext uri="{BB962C8B-B14F-4D97-AF65-F5344CB8AC3E}">
        <p14:creationId xmlns:p14="http://schemas.microsoft.com/office/powerpoint/2010/main" val="36170591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" y="0"/>
            <a:ext cx="894715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3200" dirty="0" smtClean="0">
                <a:latin typeface="Century Gothic"/>
                <a:cs typeface="Century Gothic"/>
              </a:rPr>
              <a:t>Small-Scale Example</a:t>
            </a:r>
            <a:r>
              <a:rPr lang="en-US" sz="3200" dirty="0">
                <a:latin typeface="Century Gothic"/>
                <a:cs typeface="Century Gothic"/>
              </a:rPr>
              <a:t>: remotely sensed photosynthetic activity as a measure for ET</a:t>
            </a:r>
          </a:p>
        </p:txBody>
      </p:sp>
      <p:pic>
        <p:nvPicPr>
          <p:cNvPr id="34819" name="Picture 27" descr="Figure12.t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1" y="1676401"/>
            <a:ext cx="70104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7" descr="Figure12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1" y="3124201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7732423" y="1905000"/>
            <a:ext cx="1105481" cy="73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err="1"/>
              <a:t>Rascher</a:t>
            </a:r>
            <a:r>
              <a:rPr lang="en-US" sz="1400" dirty="0"/>
              <a:t>, </a:t>
            </a:r>
          </a:p>
          <a:p>
            <a:pPr algn="ctr"/>
            <a:r>
              <a:rPr lang="en-US" sz="1400" dirty="0" err="1"/>
              <a:t>Crewell</a:t>
            </a:r>
            <a:endParaRPr lang="en-US" sz="1400" dirty="0"/>
          </a:p>
          <a:p>
            <a:pPr algn="ctr"/>
            <a:r>
              <a:rPr lang="en-US" sz="1400" dirty="0"/>
              <a:t>et al., (2009)</a:t>
            </a:r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5181601" y="3124201"/>
            <a:ext cx="3581400" cy="3581400"/>
          </a:xfrm>
          <a:prstGeom prst="rect">
            <a:avLst/>
          </a:prstGeom>
          <a:noFill/>
          <a:ln w="127000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3" name="Line 8"/>
          <p:cNvSpPr>
            <a:spLocks noChangeShapeType="1"/>
          </p:cNvSpPr>
          <p:nvPr/>
        </p:nvSpPr>
        <p:spPr bwMode="auto">
          <a:xfrm>
            <a:off x="5105400" y="2286000"/>
            <a:ext cx="3657600" cy="838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4" name="Line 9"/>
          <p:cNvSpPr>
            <a:spLocks noChangeShapeType="1"/>
          </p:cNvSpPr>
          <p:nvPr/>
        </p:nvSpPr>
        <p:spPr bwMode="auto">
          <a:xfrm>
            <a:off x="3733801" y="3429000"/>
            <a:ext cx="1447800" cy="3200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5" name="Text Box 10"/>
          <p:cNvSpPr txBox="1">
            <a:spLocks noChangeArrowheads="1"/>
          </p:cNvSpPr>
          <p:nvPr/>
        </p:nvSpPr>
        <p:spPr bwMode="auto">
          <a:xfrm>
            <a:off x="243438" y="1295401"/>
            <a:ext cx="7519997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sz="1900" dirty="0"/>
              <a:t>Agricultural test site of the Research Center TR32 close to </a:t>
            </a:r>
            <a:r>
              <a:rPr lang="en-US" sz="1900" dirty="0" err="1"/>
              <a:t>Jülich</a:t>
            </a:r>
            <a:r>
              <a:rPr lang="en-US" sz="1900" dirty="0"/>
              <a:t>, Germany</a:t>
            </a:r>
          </a:p>
        </p:txBody>
      </p:sp>
      <p:sp>
        <p:nvSpPr>
          <p:cNvPr id="34826" name="Text Box 11"/>
          <p:cNvSpPr txBox="1">
            <a:spLocks noChangeArrowheads="1"/>
          </p:cNvSpPr>
          <p:nvPr/>
        </p:nvSpPr>
        <p:spPr bwMode="auto">
          <a:xfrm>
            <a:off x="186657" y="4572001"/>
            <a:ext cx="4674934" cy="16071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900" dirty="0"/>
              <a:t>We encounter </a:t>
            </a:r>
            <a:r>
              <a:rPr lang="en-US" sz="1900" dirty="0">
                <a:solidFill>
                  <a:srgbClr val="FF0000"/>
                </a:solidFill>
              </a:rPr>
              <a:t>variance at all scales</a:t>
            </a:r>
          </a:p>
          <a:p>
            <a:pPr algn="ctr"/>
            <a:endParaRPr lang="en-US" sz="1900" dirty="0"/>
          </a:p>
          <a:p>
            <a:pPr algn="ctr"/>
            <a:r>
              <a:rPr lang="en-US" sz="1900" dirty="0"/>
              <a:t>AND</a:t>
            </a:r>
          </a:p>
          <a:p>
            <a:pPr algn="ctr"/>
            <a:endParaRPr lang="en-US" sz="1900" dirty="0"/>
          </a:p>
          <a:p>
            <a:pPr algn="ctr"/>
            <a:r>
              <a:rPr lang="en-US" sz="1900" dirty="0"/>
              <a:t>have to deal with coupled </a:t>
            </a:r>
            <a:r>
              <a:rPr lang="en-US" sz="1900" dirty="0">
                <a:solidFill>
                  <a:srgbClr val="FF0000"/>
                </a:solidFill>
              </a:rPr>
              <a:t>nonlinear physics</a:t>
            </a:r>
            <a:r>
              <a:rPr lang="en-US" sz="1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1270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entury Gothic"/>
                <a:cs typeface="Century Gothic"/>
              </a:rPr>
              <a:t>We can use HPC to directly upscale </a:t>
            </a:r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14401"/>
            <a:ext cx="3429000" cy="47545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ParFlow</a:t>
            </a:r>
            <a:r>
              <a:rPr lang="en-US" dirty="0" smtClean="0"/>
              <a:t> has been scaled to JUGENE, a 1 PFLOP, 294,912p supercomputer at FZJ </a:t>
            </a:r>
          </a:p>
          <a:p>
            <a:pPr>
              <a:buNone/>
            </a:pPr>
            <a:r>
              <a:rPr lang="en-US" dirty="0" smtClean="0"/>
              <a:t>Simulations using a fully-coupled, fully-3D, nonlinear problem show good scaled parallel efficiency to very large number of processors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785" r="4272"/>
          <a:stretch>
            <a:fillRect/>
          </a:stretch>
        </p:blipFill>
        <p:spPr>
          <a:xfrm>
            <a:off x="3792620" y="762000"/>
            <a:ext cx="5122780" cy="2859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5485" y="3643311"/>
            <a:ext cx="4822031" cy="1015659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2000" i="1" dirty="0"/>
              <a:t>Good scaled parallel efficiency to 16,384 processors for a simulation of 8B compute cells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1550" y="4572000"/>
            <a:ext cx="3905250" cy="16623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36246" y="6534836"/>
            <a:ext cx="2627858" cy="323161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r>
              <a:rPr lang="en-US" sz="1500" dirty="0" err="1"/>
              <a:t>Kollet</a:t>
            </a:r>
            <a:r>
              <a:rPr lang="en-US" sz="1500" dirty="0"/>
              <a:t>, Maxwell et al </a:t>
            </a:r>
            <a:r>
              <a:rPr lang="en-US" sz="1500" i="1" dirty="0"/>
              <a:t>WRR</a:t>
            </a:r>
            <a:r>
              <a:rPr lang="en-US" sz="1500" dirty="0"/>
              <a:t> 2010</a:t>
            </a:r>
          </a:p>
        </p:txBody>
      </p:sp>
    </p:spTree>
    <p:extLst>
      <p:ext uri="{BB962C8B-B14F-4D97-AF65-F5344CB8AC3E}">
        <p14:creationId xmlns:p14="http://schemas.microsoft.com/office/powerpoint/2010/main" val="657024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3"/>
          <p:cNvSpPr>
            <a:spLocks noChangeArrowheads="1"/>
          </p:cNvSpPr>
          <p:nvPr/>
        </p:nvSpPr>
        <p:spPr bwMode="auto">
          <a:xfrm>
            <a:off x="17860" y="6590109"/>
            <a:ext cx="2107406" cy="26789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>
            <a:prstTxWarp prst="textNoShape">
              <a:avLst/>
            </a:prstTxWarp>
          </a:bodyPr>
          <a:lstStyle/>
          <a:p>
            <a:r>
              <a:rPr lang="en-US" sz="1300" dirty="0" err="1"/>
              <a:t>Kollet</a:t>
            </a:r>
            <a:r>
              <a:rPr lang="en-US" sz="1300" dirty="0"/>
              <a:t> </a:t>
            </a:r>
            <a:r>
              <a:rPr lang="en-US" sz="1300" i="1" dirty="0"/>
              <a:t>et al</a:t>
            </a:r>
            <a:r>
              <a:rPr lang="en-US" sz="1300" dirty="0"/>
              <a:t> </a:t>
            </a:r>
            <a:r>
              <a:rPr lang="en-US" sz="1300" i="1" dirty="0"/>
              <a:t>WRR</a:t>
            </a:r>
            <a:r>
              <a:rPr lang="en-US" sz="1300" dirty="0"/>
              <a:t> (2010)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25016" y="0"/>
            <a:ext cx="9018984" cy="1500188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dirty="0">
                <a:latin typeface="Century Gothic"/>
                <a:cs typeface="Century Gothic"/>
              </a:rPr>
              <a:t>We are able to simulate variance over orders of magnitude; example: influence of heterogeneity on </a:t>
            </a:r>
            <a:r>
              <a:rPr lang="en-US" sz="3200" dirty="0" err="1">
                <a:latin typeface="Century Gothic"/>
                <a:cs typeface="Century Gothic"/>
              </a:rPr>
              <a:t>evapotranspiration</a:t>
            </a:r>
            <a:r>
              <a:rPr lang="en-US" sz="3200" dirty="0">
                <a:latin typeface="Century Gothic"/>
                <a:cs typeface="Century Gothic"/>
              </a:rPr>
              <a:t>, </a:t>
            </a:r>
            <a:r>
              <a:rPr lang="en-US" sz="3200" i="1" dirty="0">
                <a:latin typeface="Century Gothic"/>
                <a:cs typeface="Century Gothic"/>
              </a:rPr>
              <a:t>ET</a:t>
            </a:r>
            <a:endParaRPr lang="en-US" sz="3200" dirty="0">
              <a:latin typeface="Century Gothic"/>
              <a:cs typeface="Century Gothic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89297" y="1469471"/>
            <a:ext cx="4857750" cy="110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sz="2200" dirty="0"/>
              <a:t>Correlated Gaussian heterogeneity in </a:t>
            </a:r>
            <a:r>
              <a:rPr lang="en-US" sz="2200" i="1" dirty="0" err="1"/>
              <a:t>K</a:t>
            </a:r>
            <a:r>
              <a:rPr lang="en-US" sz="2200" baseline="-25000" dirty="0" err="1"/>
              <a:t>sat</a:t>
            </a:r>
            <a:endParaRPr lang="en-US" sz="2200" dirty="0">
              <a:latin typeface="Symbol" charset="2"/>
            </a:endParaRPr>
          </a:p>
          <a:p>
            <a:r>
              <a:rPr lang="en-US" sz="2200" dirty="0"/>
              <a:t>Grass cover</a:t>
            </a:r>
          </a:p>
          <a:p>
            <a:r>
              <a:rPr lang="en-US" sz="2200" dirty="0" err="1">
                <a:latin typeface="Symbol" charset="2"/>
              </a:rPr>
              <a:t>D</a:t>
            </a:r>
            <a:r>
              <a:rPr lang="en-US" sz="2200" dirty="0" err="1"/>
              <a:t>x</a:t>
            </a:r>
            <a:r>
              <a:rPr lang="en-US" sz="2200" dirty="0"/>
              <a:t> = </a:t>
            </a:r>
            <a:r>
              <a:rPr lang="en-US" sz="2200" dirty="0" err="1">
                <a:latin typeface="Symbol" charset="2"/>
              </a:rPr>
              <a:t>D</a:t>
            </a:r>
            <a:r>
              <a:rPr lang="en-US" sz="2200" dirty="0" err="1"/>
              <a:t>y</a:t>
            </a:r>
            <a:r>
              <a:rPr lang="en-US" sz="2200" dirty="0"/>
              <a:t> = 1m,    </a:t>
            </a:r>
            <a:r>
              <a:rPr lang="en-US" sz="2200" dirty="0" err="1">
                <a:latin typeface="Symbol" charset="2"/>
              </a:rPr>
              <a:t>D</a:t>
            </a:r>
            <a:r>
              <a:rPr lang="en-US" sz="2200" dirty="0" err="1"/>
              <a:t>z</a:t>
            </a:r>
            <a:r>
              <a:rPr lang="en-US" sz="2200" dirty="0"/>
              <a:t> = 0.025m</a:t>
            </a:r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5413621" y="1444691"/>
            <a:ext cx="3415809" cy="147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200" u="sng" dirty="0"/>
              <a:t>Total number of grid cells</a:t>
            </a:r>
          </a:p>
          <a:p>
            <a:pPr algn="ctr"/>
            <a:r>
              <a:rPr lang="en-US" sz="2200" dirty="0"/>
              <a:t>7,962,624,000</a:t>
            </a:r>
          </a:p>
          <a:p>
            <a:pPr algn="ctr"/>
            <a:r>
              <a:rPr lang="en-US" sz="2200" u="sng" dirty="0"/>
              <a:t>Total number of processors</a:t>
            </a:r>
          </a:p>
          <a:p>
            <a:pPr algn="ctr"/>
            <a:r>
              <a:rPr lang="en-US" sz="2200" dirty="0"/>
              <a:t>16,384</a:t>
            </a:r>
          </a:p>
        </p:txBody>
      </p:sp>
      <p:sp>
        <p:nvSpPr>
          <p:cNvPr id="35846" name="Text Box 9"/>
          <p:cNvSpPr txBox="1">
            <a:spLocks noChangeArrowheads="1"/>
          </p:cNvSpPr>
          <p:nvPr/>
        </p:nvSpPr>
        <p:spPr bwMode="auto">
          <a:xfrm>
            <a:off x="2050395" y="2895601"/>
            <a:ext cx="2728534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FF0000"/>
                </a:solidFill>
              </a:rPr>
              <a:t>ET</a:t>
            </a:r>
            <a:r>
              <a:rPr lang="en-US">
                <a:solidFill>
                  <a:srgbClr val="FF0000"/>
                </a:solidFill>
              </a:rPr>
              <a:t> toward the end of day 5</a:t>
            </a:r>
          </a:p>
        </p:txBody>
      </p:sp>
      <p:pic>
        <p:nvPicPr>
          <p:cNvPr id="35848" name="Picture 15" descr="corrT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971800"/>
            <a:ext cx="8382000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1072033" y="3900202"/>
            <a:ext cx="1082337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32.15km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55593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9269" y="151805"/>
            <a:ext cx="8851490" cy="607219"/>
          </a:xfrm>
          <a:ln/>
        </p:spPr>
        <p:txBody>
          <a:bodyPr>
            <a:normAutofit fontScale="90000"/>
          </a:bodyPr>
          <a:lstStyle/>
          <a:p>
            <a:r>
              <a:rPr lang="en-US" sz="3900" i="1" dirty="0" smtClean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My ‘Talks’ Used to end here:</a:t>
            </a:r>
            <a:br>
              <a:rPr lang="en-US" sz="3900" i="1" dirty="0" smtClean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</a:br>
            <a:r>
              <a:rPr lang="en-US" sz="3900" dirty="0" smtClean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Future </a:t>
            </a:r>
            <a:r>
              <a:rPr lang="en-US" sz="39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Directions</a:t>
            </a:r>
            <a:endParaRPr lang="en-US" sz="39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4160" y="2712094"/>
            <a:ext cx="6689026" cy="40997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269" y="912389"/>
            <a:ext cx="8739909" cy="1911579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l"/>
            <a:r>
              <a:rPr lang="en-US" sz="2400" b="1" dirty="0"/>
              <a:t>Parting thought</a:t>
            </a:r>
            <a:r>
              <a:rPr lang="en-US" sz="2400" dirty="0"/>
              <a:t>: given HPC and great scaling of these codes, we can run multi-year, integrated simulations.</a:t>
            </a:r>
          </a:p>
          <a:p>
            <a:pPr algn="l">
              <a:buFont typeface="Arial"/>
              <a:buChar char="•"/>
            </a:pPr>
            <a:r>
              <a:rPr lang="en-US" sz="2400" dirty="0"/>
              <a:t>Watersheds at </a:t>
            </a:r>
            <a:r>
              <a:rPr lang="en-US" sz="2400" i="1" dirty="0"/>
              <a:t>high resolution </a:t>
            </a:r>
            <a:r>
              <a:rPr lang="en-US" sz="2400" dirty="0"/>
              <a:t>(10-100 km</a:t>
            </a:r>
            <a:r>
              <a:rPr lang="en-US" sz="2400" baseline="30000" dirty="0"/>
              <a:t>2</a:t>
            </a:r>
            <a:r>
              <a:rPr lang="en-US" sz="2400" dirty="0"/>
              <a:t> @ </a:t>
            </a:r>
            <a:r>
              <a:rPr lang="en-US" sz="2400" i="1" dirty="0" err="1"/>
              <a:t>m</a:t>
            </a:r>
            <a:r>
              <a:rPr lang="en-US" sz="2400" i="1" dirty="0"/>
              <a:t> </a:t>
            </a:r>
            <a:r>
              <a:rPr lang="en-US" sz="2400" i="1" dirty="0" err="1"/>
              <a:t>x</a:t>
            </a:r>
            <a:r>
              <a:rPr lang="en-US" sz="2400" i="1" dirty="0"/>
              <a:t> cm</a:t>
            </a:r>
            <a:r>
              <a:rPr lang="en-US" sz="2400" dirty="0"/>
              <a:t>)</a:t>
            </a:r>
          </a:p>
          <a:p>
            <a:pPr algn="l">
              <a:buFont typeface="Arial"/>
              <a:buChar char="•"/>
            </a:pPr>
            <a:r>
              <a:rPr lang="en-US" sz="2400" dirty="0"/>
              <a:t>Continental-scale at </a:t>
            </a:r>
            <a:r>
              <a:rPr lang="en-US" sz="2400" i="1" dirty="0"/>
              <a:t>high resolution</a:t>
            </a:r>
            <a:r>
              <a:rPr lang="en-US" sz="2400" dirty="0"/>
              <a:t> (10-100M km</a:t>
            </a:r>
            <a:r>
              <a:rPr lang="en-US" sz="2400" baseline="30000" dirty="0"/>
              <a:t>2</a:t>
            </a:r>
            <a:r>
              <a:rPr lang="en-US" sz="2400" dirty="0"/>
              <a:t> &lt;</a:t>
            </a:r>
            <a:r>
              <a:rPr lang="en-US" sz="2400" i="1" dirty="0"/>
              <a:t>km</a:t>
            </a:r>
            <a:r>
              <a:rPr lang="en-US" sz="2400" dirty="0"/>
              <a:t> </a:t>
            </a:r>
            <a:r>
              <a:rPr lang="en-US" sz="2400" dirty="0" err="1"/>
              <a:t>x</a:t>
            </a:r>
            <a:r>
              <a:rPr lang="en-US" sz="2400" dirty="0"/>
              <a:t> &lt;</a:t>
            </a:r>
            <a:r>
              <a:rPr lang="en-US" sz="2400" i="1" dirty="0" err="1"/>
              <a:t>m</a:t>
            </a:r>
            <a:r>
              <a:rPr lang="en-US" sz="2400" dirty="0"/>
              <a:t>)</a:t>
            </a:r>
          </a:p>
          <a:p>
            <a:pPr algn="l"/>
            <a:r>
              <a:rPr lang="en-US" sz="2400" b="1" i="1" dirty="0"/>
              <a:t>Why aren’t we?</a:t>
            </a:r>
          </a:p>
        </p:txBody>
      </p:sp>
    </p:spTree>
    <p:extLst>
      <p:ext uri="{BB962C8B-B14F-4D97-AF65-F5344CB8AC3E}">
        <p14:creationId xmlns:p14="http://schemas.microsoft.com/office/powerpoint/2010/main" val="47969225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1142"/>
            <a:ext cx="8799818" cy="884242"/>
          </a:xfrm>
        </p:spPr>
        <p:txBody>
          <a:bodyPr>
            <a:normAutofit/>
          </a:bodyPr>
          <a:lstStyle/>
          <a:p>
            <a:r>
              <a:rPr lang="en-US" dirty="0" smtClean="0"/>
              <a:t>This is not a unique idea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2371"/>
            <a:ext cx="6035124" cy="536897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146278"/>
            <a:ext cx="8440183" cy="530043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05482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US_domain.pd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4" t="4005" r="4352" b="3093"/>
          <a:stretch/>
        </p:blipFill>
        <p:spPr>
          <a:xfrm>
            <a:off x="317480" y="274638"/>
            <a:ext cx="8402164" cy="64938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 this is what we decided to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454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>
                <a:ea typeface="ＭＳ Ｐゴシック" charset="-128"/>
                <a:cs typeface="ＭＳ Ｐゴシック" charset="-128"/>
              </a:rPr>
              <a:t>Yet it is usually simulated with disconnected models</a:t>
            </a:r>
          </a:p>
        </p:txBody>
      </p:sp>
      <p:pic>
        <p:nvPicPr>
          <p:cNvPr id="20483" name="Picture 3" descr="atmospher-par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4038600"/>
            <a:ext cx="3733800" cy="19097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4" name="Picture 4" descr="LSM_part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7050" y="1066800"/>
            <a:ext cx="3657600" cy="20891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5" name="Picture 5" descr="GW_par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990600"/>
            <a:ext cx="2070100" cy="2689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800600" y="601980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1800" b="1">
                <a:latin typeface="Arial" charset="0"/>
              </a:rPr>
              <a:t>Atmospheric Model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565650" y="3200400"/>
            <a:ext cx="235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1800" b="1">
                <a:latin typeface="Arial" charset="0"/>
              </a:rPr>
              <a:t>Land Surface Model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57200" y="3778250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800" b="1">
                <a:latin typeface="Arial" charset="0"/>
              </a:rPr>
              <a:t>Groundwater/Vadose Model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828800" y="762000"/>
            <a:ext cx="6096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7385050" y="914400"/>
            <a:ext cx="6096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 rot="-8331405">
            <a:off x="5480050" y="914400"/>
            <a:ext cx="6096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6927850" y="5119688"/>
            <a:ext cx="588963" cy="915987"/>
          </a:xfrm>
          <a:prstGeom prst="downArrow">
            <a:avLst>
              <a:gd name="adj1" fmla="val 50000"/>
              <a:gd name="adj2" fmla="val 38881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pic>
        <p:nvPicPr>
          <p:cNvPr id="20493" name="Picture 13" descr="LSM_part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4495800"/>
            <a:ext cx="1752600" cy="1676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2819400" y="4343400"/>
            <a:ext cx="6096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2133600" y="5791200"/>
            <a:ext cx="6096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295400" y="6400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800" b="1">
                <a:latin typeface="Arial" charset="0"/>
              </a:rPr>
              <a:t>Surface Water Model</a:t>
            </a:r>
          </a:p>
        </p:txBody>
      </p:sp>
    </p:spTree>
    <p:extLst>
      <p:ext uri="{BB962C8B-B14F-4D97-AF65-F5344CB8AC3E}">
        <p14:creationId xmlns:p14="http://schemas.microsoft.com/office/powerpoint/2010/main" val="4241125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built a 6.3M km</a:t>
            </a:r>
            <a:r>
              <a:rPr lang="en-US" baseline="30000" dirty="0" smtClean="0"/>
              <a:t>2</a:t>
            </a:r>
            <a:r>
              <a:rPr lang="en-US" dirty="0" smtClean="0"/>
              <a:t> domain covering much of the CONUS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55634" cy="479384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1 km lateral resolution</a:t>
            </a:r>
          </a:p>
          <a:p>
            <a:r>
              <a:rPr lang="en-US" dirty="0" smtClean="0"/>
              <a:t>.1 – 10m vertical resolution over 25 cells (200m depth)</a:t>
            </a:r>
          </a:p>
          <a:p>
            <a:r>
              <a:rPr lang="en-US" dirty="0" smtClean="0"/>
              <a:t>~158M unknowns</a:t>
            </a:r>
          </a:p>
          <a:p>
            <a:r>
              <a:rPr lang="en-US" dirty="0" smtClean="0"/>
              <a:t>The Miss and CO watersheds</a:t>
            </a:r>
          </a:p>
          <a:p>
            <a:r>
              <a:rPr lang="en-US" dirty="0" smtClean="0"/>
              <a:t>Terrain from USGS </a:t>
            </a:r>
            <a:r>
              <a:rPr lang="en-US" dirty="0" err="1" smtClean="0"/>
              <a:t>HydroSheds</a:t>
            </a:r>
            <a:r>
              <a:rPr lang="en-US" dirty="0" smtClean="0"/>
              <a:t> dataset</a:t>
            </a:r>
          </a:p>
          <a:p>
            <a:r>
              <a:rPr lang="en-US" dirty="0" smtClean="0"/>
              <a:t>Subsurface properties from new Gleeson et al (GRL 2011) database and </a:t>
            </a:r>
            <a:r>
              <a:rPr lang="en-US" dirty="0" err="1" smtClean="0"/>
              <a:t>Statsgo</a:t>
            </a:r>
            <a:endParaRPr lang="en-US" dirty="0" smtClean="0"/>
          </a:p>
          <a:p>
            <a:r>
              <a:rPr lang="en-US" dirty="0" smtClean="0"/>
              <a:t>Fully integrated, 3D Richards’ EQ, Shallow Water Equations, Land Surface Processes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47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us.soil0000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32" t="2779" r="8050" b="7179"/>
          <a:stretch/>
        </p:blipFill>
        <p:spPr>
          <a:xfrm>
            <a:off x="0" y="574771"/>
            <a:ext cx="9022762" cy="51021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8569" y="6010843"/>
            <a:ext cx="2486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Gleeson et al GRL (2011)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518" y="770320"/>
            <a:ext cx="2673819" cy="1651416"/>
          </a:xfrm>
        </p:spPr>
        <p:txBody>
          <a:bodyPr/>
          <a:lstStyle/>
          <a:p>
            <a:r>
              <a:rPr lang="en-US" dirty="0" smtClean="0"/>
              <a:t>Soil</a:t>
            </a:r>
            <a:endParaRPr lang="en-US" dirty="0"/>
          </a:p>
        </p:txBody>
      </p:sp>
      <p:pic>
        <p:nvPicPr>
          <p:cNvPr id="5" name="Picture 4" descr="conus.perm0000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93" t="2539" r="8052" b="7897"/>
          <a:stretch/>
        </p:blipFill>
        <p:spPr>
          <a:xfrm>
            <a:off x="0" y="308914"/>
            <a:ext cx="9148555" cy="513028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054906" y="770320"/>
            <a:ext cx="3466461" cy="165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en-US" dirty="0" smtClean="0"/>
              <a:t>Hydraulic</a:t>
            </a:r>
            <a:endParaRPr lang="en-US" dirty="0"/>
          </a:p>
          <a:p>
            <a:r>
              <a:rPr lang="en-US" dirty="0" smtClean="0"/>
              <a:t>Conductivity</a:t>
            </a:r>
          </a:p>
        </p:txBody>
      </p:sp>
    </p:spTree>
    <p:extLst>
      <p:ext uri="{BB962C8B-B14F-4D97-AF65-F5344CB8AC3E}">
        <p14:creationId xmlns:p14="http://schemas.microsoft.com/office/powerpoint/2010/main" val="4023675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Preliminary Results Show Cross-Scale Behavior</a:t>
            </a:r>
            <a:endParaRPr lang="en-US" dirty="0"/>
          </a:p>
        </p:txBody>
      </p:sp>
      <p:pic>
        <p:nvPicPr>
          <p:cNvPr id="4" name="Picture 3" descr="press.1.0000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773691"/>
            <a:ext cx="9116323" cy="50591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38377" y="2463460"/>
            <a:ext cx="4532314" cy="34378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press.1.0001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91" y="1536142"/>
            <a:ext cx="8845677" cy="529666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01296" y="2594844"/>
            <a:ext cx="4893586" cy="342694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press.1.0002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773691"/>
            <a:ext cx="9012613" cy="480123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75634" y="3875844"/>
            <a:ext cx="3755033" cy="20255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ress.1.0004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1536142"/>
            <a:ext cx="9012613" cy="53682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20204"/>
          <a:stretch/>
        </p:blipFill>
        <p:spPr>
          <a:xfrm>
            <a:off x="43791" y="533576"/>
            <a:ext cx="5451917" cy="248023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21655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4724400" y="3029624"/>
            <a:ext cx="494081" cy="1300776"/>
          </a:xfrm>
          <a:prstGeom prst="line">
            <a:avLst/>
          </a:prstGeom>
          <a:ln w="28575" cmpd="sng">
            <a:solidFill>
              <a:srgbClr val="FF6600"/>
            </a:solidFill>
            <a:headEnd type="arrow" w="lg" len="lg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00" y="1031007"/>
            <a:ext cx="8229600" cy="57065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i="1" dirty="0" smtClean="0"/>
              <a:t>Water Balance: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i="1" dirty="0" smtClean="0"/>
              <a:t>Energy Balance:</a:t>
            </a:r>
            <a:endParaRPr lang="en-US" sz="2800" i="1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271390"/>
              </p:ext>
            </p:extLst>
          </p:nvPr>
        </p:nvGraphicFramePr>
        <p:xfrm>
          <a:off x="1837760" y="4185917"/>
          <a:ext cx="5961498" cy="959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3" imgW="1104900" imgH="177800" progId="Equation.3">
                  <p:embed/>
                </p:oleObj>
              </mc:Choice>
              <mc:Fallback>
                <p:oleObj name="Equation" r:id="rId3" imgW="11049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7760" y="4185917"/>
                        <a:ext cx="5961498" cy="959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18244"/>
              </p:ext>
            </p:extLst>
          </p:nvPr>
        </p:nvGraphicFramePr>
        <p:xfrm>
          <a:off x="1645504" y="2318391"/>
          <a:ext cx="5276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7" name="Equation" r:id="rId5" imgW="977900" imgH="127000" progId="Equation.3">
                  <p:embed/>
                </p:oleObj>
              </mc:Choice>
              <mc:Fallback>
                <p:oleObj name="Equation" r:id="rId5" imgW="977900" imgH="1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5504" y="2318391"/>
                        <a:ext cx="5276850" cy="68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9042" y="5462168"/>
            <a:ext cx="1572731" cy="954103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/>
                </a:solidFill>
              </a:rPr>
              <a:t>Net</a:t>
            </a:r>
          </a:p>
          <a:p>
            <a:pPr algn="ctr"/>
            <a:r>
              <a:rPr lang="en-US" sz="2800" dirty="0">
                <a:solidFill>
                  <a:schemeClr val="accent2"/>
                </a:solidFill>
              </a:rPr>
              <a:t>Radiation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5400000" flipH="1" flipV="1">
            <a:off x="1568597" y="5101050"/>
            <a:ext cx="607167" cy="183115"/>
          </a:xfrm>
          <a:prstGeom prst="line">
            <a:avLst/>
          </a:prstGeom>
          <a:ln w="28575" cmpd="sng">
            <a:solidFill>
              <a:srgbClr val="FF66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 flipH="1" flipV="1">
            <a:off x="3567439" y="5430376"/>
            <a:ext cx="685799" cy="9851"/>
          </a:xfrm>
          <a:prstGeom prst="line">
            <a:avLst/>
          </a:prstGeom>
          <a:ln w="28575" cmpd="sng">
            <a:solidFill>
              <a:srgbClr val="FF66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46085" y="5921056"/>
            <a:ext cx="1918654" cy="957953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/>
                </a:solidFill>
              </a:rPr>
              <a:t>Latent Heat</a:t>
            </a:r>
          </a:p>
          <a:p>
            <a:pPr algn="ctr"/>
            <a:r>
              <a:rPr lang="en-US" sz="2800" dirty="0">
                <a:solidFill>
                  <a:schemeClr val="accent2"/>
                </a:solidFill>
              </a:rPr>
              <a:t>Flux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8812" y="5508138"/>
            <a:ext cx="2162920" cy="957953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/>
                </a:solidFill>
              </a:rPr>
              <a:t>Sensible Heat</a:t>
            </a:r>
          </a:p>
          <a:p>
            <a:pPr algn="ctr"/>
            <a:r>
              <a:rPr lang="en-US" sz="2800" dirty="0">
                <a:solidFill>
                  <a:schemeClr val="accent2"/>
                </a:solidFill>
              </a:rPr>
              <a:t>Flux</a:t>
            </a:r>
          </a:p>
        </p:txBody>
      </p:sp>
      <p:cxnSp>
        <p:nvCxnSpPr>
          <p:cNvPr id="10" name="Straight Connector 9"/>
          <p:cNvCxnSpPr>
            <a:stCxn id="9" idx="0"/>
          </p:cNvCxnSpPr>
          <p:nvPr/>
        </p:nvCxnSpPr>
        <p:spPr>
          <a:xfrm rot="5400000" flipH="1" flipV="1">
            <a:off x="5621113" y="5198184"/>
            <a:ext cx="619114" cy="795"/>
          </a:xfrm>
          <a:prstGeom prst="line">
            <a:avLst/>
          </a:prstGeom>
          <a:ln w="28575" cmpd="sng">
            <a:solidFill>
              <a:srgbClr val="FF66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70999" y="5508932"/>
            <a:ext cx="2138969" cy="957953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/>
                </a:solidFill>
              </a:rPr>
              <a:t>Ground Heat</a:t>
            </a:r>
          </a:p>
          <a:p>
            <a:pPr algn="ctr"/>
            <a:r>
              <a:rPr lang="en-US" sz="2800" dirty="0">
                <a:solidFill>
                  <a:schemeClr val="accent2"/>
                </a:solidFill>
              </a:rPr>
              <a:t>Flux</a:t>
            </a:r>
          </a:p>
        </p:txBody>
      </p:sp>
      <p:cxnSp>
        <p:nvCxnSpPr>
          <p:cNvPr id="12" name="Straight Connector 11"/>
          <p:cNvCxnSpPr/>
          <p:nvPr/>
        </p:nvCxnSpPr>
        <p:spPr>
          <a:xfrm rot="16200000" flipV="1">
            <a:off x="7012413" y="5117201"/>
            <a:ext cx="607165" cy="150810"/>
          </a:xfrm>
          <a:prstGeom prst="line">
            <a:avLst/>
          </a:prstGeom>
          <a:ln w="28575" cmpd="sng">
            <a:solidFill>
              <a:srgbClr val="FF66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05286" y="1382194"/>
            <a:ext cx="2037298" cy="95795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Change in</a:t>
            </a:r>
          </a:p>
          <a:p>
            <a:pPr algn="ctr"/>
            <a:r>
              <a:rPr lang="en-US" sz="2800" dirty="0">
                <a:solidFill>
                  <a:schemeClr val="tx2"/>
                </a:solidFill>
              </a:rPr>
              <a:t>Storage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61513" y="1691950"/>
            <a:ext cx="2243489" cy="52322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Precipitation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77545" y="1745990"/>
            <a:ext cx="1159292" cy="523220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Runoff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45446" y="3297497"/>
            <a:ext cx="3963563" cy="525142"/>
          </a:xfrm>
          <a:prstGeom prst="rect">
            <a:avLst/>
          </a:prstGeom>
          <a:noFill/>
          <a:effectLst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tx2"/>
                </a:solidFill>
              </a:rPr>
              <a:t>Evapotranspiration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756" y="8946"/>
            <a:ext cx="89462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entury Gothic"/>
                <a:cs typeface="Century Gothic"/>
              </a:rPr>
              <a:t>The water and energy balances are closely linked through ET/LE</a:t>
            </a:r>
            <a:endParaRPr lang="en-US" sz="32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298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266700" y="274638"/>
            <a:ext cx="8743354" cy="1143000"/>
          </a:xfrm>
          <a:ln/>
        </p:spPr>
        <p:txBody>
          <a:bodyPr>
            <a:noAutofit/>
          </a:bodyPr>
          <a:lstStyle/>
          <a:p>
            <a:r>
              <a:rPr lang="en-US" sz="32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Land-Atmosphere interactions, particularly in modeling, have a long history in the literature</a:t>
            </a:r>
            <a:endParaRPr lang="en-US" sz="32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156" y="1877814"/>
            <a:ext cx="8902898" cy="4393406"/>
          </a:xfrm>
          <a:ln/>
        </p:spPr>
        <p:txBody>
          <a:bodyPr lIns="0" tIns="0" rIns="0" bIns="0" anchor="t">
            <a:normAutofit/>
          </a:bodyPr>
          <a:lstStyle/>
          <a:p>
            <a:pPr>
              <a:buNone/>
            </a:pPr>
            <a:r>
              <a:rPr lang="en-US" sz="2800" dirty="0" err="1"/>
              <a:t>Ookouchi</a:t>
            </a:r>
            <a:r>
              <a:rPr lang="en-US" sz="2800" dirty="0"/>
              <a:t> et al. (1984); </a:t>
            </a:r>
            <a:r>
              <a:rPr lang="en-US" sz="2800" dirty="0" err="1"/>
              <a:t>Avissar</a:t>
            </a:r>
            <a:r>
              <a:rPr lang="en-US" sz="2800" dirty="0"/>
              <a:t> and </a:t>
            </a:r>
            <a:r>
              <a:rPr lang="en-US" sz="2800" dirty="0" err="1"/>
              <a:t>Pielke</a:t>
            </a:r>
            <a:r>
              <a:rPr lang="en-US" sz="2800" dirty="0"/>
              <a:t> (1989); </a:t>
            </a:r>
            <a:r>
              <a:rPr lang="en-US" sz="2800" i="1" dirty="0"/>
              <a:t>Chen and </a:t>
            </a:r>
            <a:r>
              <a:rPr lang="en-US" sz="2800" i="1" dirty="0" err="1"/>
              <a:t>Avissar</a:t>
            </a:r>
            <a:r>
              <a:rPr lang="en-US" sz="2800" i="1" dirty="0"/>
              <a:t> (1994)</a:t>
            </a:r>
            <a:r>
              <a:rPr lang="en-US" sz="2800" dirty="0"/>
              <a:t>; Banta and Gannon (1995); Taylor et al (1997); Albertson and </a:t>
            </a:r>
            <a:r>
              <a:rPr lang="en-US" sz="2800" dirty="0" err="1"/>
              <a:t>Parlange</a:t>
            </a:r>
            <a:r>
              <a:rPr lang="en-US" sz="2800" dirty="0"/>
              <a:t> (1999); Barros and </a:t>
            </a:r>
            <a:r>
              <a:rPr lang="en-US" sz="2800" dirty="0" err="1"/>
              <a:t>Hwu</a:t>
            </a:r>
            <a:r>
              <a:rPr lang="en-US" sz="2800" dirty="0"/>
              <a:t> (2002); Clark et al (2003); Clark et al (2004);</a:t>
            </a:r>
            <a:r>
              <a:rPr lang="en-US" sz="2800" dirty="0" smtClean="0"/>
              <a:t> </a:t>
            </a:r>
            <a:r>
              <a:rPr lang="en-US" sz="2800" dirty="0" err="1" smtClean="0"/>
              <a:t>Amenu</a:t>
            </a:r>
            <a:r>
              <a:rPr lang="en-US" sz="2800" dirty="0" smtClean="0"/>
              <a:t> et al. (2005); Desai </a:t>
            </a:r>
            <a:r>
              <a:rPr lang="en-US" sz="2800" dirty="0"/>
              <a:t>et al. (2005); </a:t>
            </a:r>
            <a:r>
              <a:rPr lang="en-US" sz="2800" i="1" dirty="0"/>
              <a:t>Patton et al (2005); Holt et al (2006)</a:t>
            </a:r>
            <a:r>
              <a:rPr lang="en-US" sz="2800" dirty="0"/>
              <a:t>; Chow et al (2006); Daniels et al (2006); Taylor et al (2007)</a:t>
            </a:r>
          </a:p>
        </p:txBody>
      </p:sp>
    </p:spTree>
    <p:extLst>
      <p:ext uri="{BB962C8B-B14F-4D97-AF65-F5344CB8AC3E}">
        <p14:creationId xmlns:p14="http://schemas.microsoft.com/office/powerpoint/2010/main" val="92618002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2508" y="0"/>
            <a:ext cx="9001125" cy="1026914"/>
          </a:xfrm>
          <a:ln/>
        </p:spPr>
        <p:txBody>
          <a:bodyPr>
            <a:noAutofit/>
          </a:bodyPr>
          <a:lstStyle/>
          <a:p>
            <a:r>
              <a:rPr lang="en-US" sz="32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Soil moisture influences atmospheric processes (boundary layer)</a:t>
            </a:r>
            <a:endParaRPr lang="en-US" sz="32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907" y="1249041"/>
            <a:ext cx="5937126" cy="2289348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191" y="3790652"/>
            <a:ext cx="6013028" cy="2286000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1964532" y="6223992"/>
            <a:ext cx="5320978" cy="255613"/>
            <a:chOff x="0" y="0"/>
            <a:chExt cx="4767" cy="228"/>
          </a:xfrm>
        </p:grpSpPr>
        <p:sp>
          <p:nvSpPr>
            <p:cNvPr id="29701" name="Rectangle 5"/>
            <p:cNvSpPr>
              <a:spLocks/>
            </p:cNvSpPr>
            <p:nvPr/>
          </p:nvSpPr>
          <p:spPr bwMode="auto">
            <a:xfrm>
              <a:off x="0" y="0"/>
              <a:ext cx="4760" cy="221"/>
            </a:xfrm>
            <a:prstGeom prst="rect">
              <a:avLst/>
            </a:prstGeom>
            <a:solidFill>
              <a:schemeClr val="accent1"/>
            </a:solidFill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02" name="Rectangle 6"/>
            <p:cNvSpPr>
              <a:spLocks/>
            </p:cNvSpPr>
            <p:nvPr/>
          </p:nvSpPr>
          <p:spPr bwMode="auto">
            <a:xfrm>
              <a:off x="584" y="7"/>
              <a:ext cx="621" cy="212"/>
            </a:xfrm>
            <a:prstGeom prst="rect">
              <a:avLst/>
            </a:prstGeom>
            <a:solidFill>
              <a:srgbClr val="EEECE1"/>
            </a:solidFill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03" name="Rectangle 7"/>
            <p:cNvSpPr>
              <a:spLocks/>
            </p:cNvSpPr>
            <p:nvPr/>
          </p:nvSpPr>
          <p:spPr bwMode="auto">
            <a:xfrm>
              <a:off x="1775" y="5"/>
              <a:ext cx="622" cy="223"/>
            </a:xfrm>
            <a:prstGeom prst="rect">
              <a:avLst/>
            </a:prstGeom>
            <a:solidFill>
              <a:srgbClr val="EEECE1"/>
            </a:solidFill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04" name="Rectangle 8"/>
            <p:cNvSpPr>
              <a:spLocks/>
            </p:cNvSpPr>
            <p:nvPr/>
          </p:nvSpPr>
          <p:spPr bwMode="auto">
            <a:xfrm>
              <a:off x="2967" y="4"/>
              <a:ext cx="621" cy="223"/>
            </a:xfrm>
            <a:prstGeom prst="rect">
              <a:avLst/>
            </a:prstGeom>
            <a:solidFill>
              <a:srgbClr val="EEECE1"/>
            </a:solidFill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05" name="Rectangle 9"/>
            <p:cNvSpPr>
              <a:spLocks/>
            </p:cNvSpPr>
            <p:nvPr/>
          </p:nvSpPr>
          <p:spPr bwMode="auto">
            <a:xfrm>
              <a:off x="4146" y="1"/>
              <a:ext cx="621" cy="223"/>
            </a:xfrm>
            <a:prstGeom prst="rect">
              <a:avLst/>
            </a:prstGeom>
            <a:solidFill>
              <a:srgbClr val="EEECE1"/>
            </a:solidFill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706" name="Rectangle 10"/>
          <p:cNvSpPr>
            <a:spLocks/>
          </p:cNvSpPr>
          <p:nvPr/>
        </p:nvSpPr>
        <p:spPr bwMode="auto">
          <a:xfrm>
            <a:off x="1983507" y="3366492"/>
            <a:ext cx="5313164" cy="246683"/>
          </a:xfrm>
          <a:prstGeom prst="rect">
            <a:avLst/>
          </a:prstGeom>
          <a:solidFill>
            <a:srgbClr val="EEECE1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7" name="Rectangle 11"/>
          <p:cNvSpPr>
            <a:spLocks/>
          </p:cNvSpPr>
          <p:nvPr/>
        </p:nvSpPr>
        <p:spPr bwMode="auto">
          <a:xfrm>
            <a:off x="1948904" y="3260453"/>
            <a:ext cx="1139777" cy="315709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" charset="0"/>
                <a:ea typeface="Calibri" charset="0"/>
                <a:cs typeface="Calibri" charset="0"/>
                <a:sym typeface="Calibri" charset="0"/>
              </a:rPr>
              <a:t>Uniform soil</a:t>
            </a:r>
          </a:p>
        </p:txBody>
      </p:sp>
      <p:grpSp>
        <p:nvGrpSpPr>
          <p:cNvPr id="29708" name="Group 12"/>
          <p:cNvGrpSpPr>
            <a:grpSpLocks/>
          </p:cNvGrpSpPr>
          <p:nvPr/>
        </p:nvGrpSpPr>
        <p:grpSpPr bwMode="auto">
          <a:xfrm>
            <a:off x="1946672" y="6107907"/>
            <a:ext cx="5084341" cy="340444"/>
            <a:chOff x="0" y="0"/>
            <a:chExt cx="4555" cy="305"/>
          </a:xfrm>
        </p:grpSpPr>
        <p:sp>
          <p:nvSpPr>
            <p:cNvPr id="29709" name="Rectangle 13"/>
            <p:cNvSpPr>
              <a:spLocks/>
            </p:cNvSpPr>
            <p:nvPr/>
          </p:nvSpPr>
          <p:spPr bwMode="auto">
            <a:xfrm>
              <a:off x="0" y="2"/>
              <a:ext cx="414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Wet</a:t>
              </a:r>
            </a:p>
          </p:txBody>
        </p:sp>
        <p:sp>
          <p:nvSpPr>
            <p:cNvPr id="29710" name="Rectangle 14"/>
            <p:cNvSpPr>
              <a:spLocks/>
            </p:cNvSpPr>
            <p:nvPr/>
          </p:nvSpPr>
          <p:spPr bwMode="auto">
            <a:xfrm>
              <a:off x="606" y="2"/>
              <a:ext cx="346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Dry</a:t>
              </a:r>
            </a:p>
          </p:txBody>
        </p:sp>
        <p:sp>
          <p:nvSpPr>
            <p:cNvPr id="29711" name="Rectangle 15"/>
            <p:cNvSpPr>
              <a:spLocks/>
            </p:cNvSpPr>
            <p:nvPr/>
          </p:nvSpPr>
          <p:spPr bwMode="auto">
            <a:xfrm>
              <a:off x="1811" y="0"/>
              <a:ext cx="346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Dry</a:t>
              </a:r>
            </a:p>
          </p:txBody>
        </p:sp>
        <p:sp>
          <p:nvSpPr>
            <p:cNvPr id="29712" name="Rectangle 16"/>
            <p:cNvSpPr>
              <a:spLocks/>
            </p:cNvSpPr>
            <p:nvPr/>
          </p:nvSpPr>
          <p:spPr bwMode="auto">
            <a:xfrm>
              <a:off x="3031" y="0"/>
              <a:ext cx="346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Dry</a:t>
              </a:r>
            </a:p>
          </p:txBody>
        </p:sp>
        <p:sp>
          <p:nvSpPr>
            <p:cNvPr id="29713" name="Rectangle 17"/>
            <p:cNvSpPr>
              <a:spLocks/>
            </p:cNvSpPr>
            <p:nvPr/>
          </p:nvSpPr>
          <p:spPr bwMode="auto">
            <a:xfrm>
              <a:off x="4209" y="0"/>
              <a:ext cx="346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Dry</a:t>
              </a:r>
            </a:p>
          </p:txBody>
        </p:sp>
        <p:sp>
          <p:nvSpPr>
            <p:cNvPr id="29714" name="Rectangle 18"/>
            <p:cNvSpPr>
              <a:spLocks/>
            </p:cNvSpPr>
            <p:nvPr/>
          </p:nvSpPr>
          <p:spPr bwMode="auto">
            <a:xfrm>
              <a:off x="1217" y="2"/>
              <a:ext cx="414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Wet</a:t>
              </a:r>
            </a:p>
          </p:txBody>
        </p:sp>
        <p:sp>
          <p:nvSpPr>
            <p:cNvPr id="29715" name="Rectangle 19"/>
            <p:cNvSpPr>
              <a:spLocks/>
            </p:cNvSpPr>
            <p:nvPr/>
          </p:nvSpPr>
          <p:spPr bwMode="auto">
            <a:xfrm>
              <a:off x="2408" y="0"/>
              <a:ext cx="414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Wet</a:t>
              </a:r>
            </a:p>
          </p:txBody>
        </p:sp>
        <p:sp>
          <p:nvSpPr>
            <p:cNvPr id="29716" name="Rectangle 20"/>
            <p:cNvSpPr>
              <a:spLocks/>
            </p:cNvSpPr>
            <p:nvPr/>
          </p:nvSpPr>
          <p:spPr bwMode="auto">
            <a:xfrm>
              <a:off x="3587" y="0"/>
              <a:ext cx="414" cy="303"/>
            </a:xfrm>
            <a:prstGeom prst="rect">
              <a:avLst/>
            </a:prstGeom>
            <a:noFill/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Wet</a:t>
              </a:r>
            </a:p>
          </p:txBody>
        </p:sp>
      </p:grpSp>
      <p:grpSp>
        <p:nvGrpSpPr>
          <p:cNvPr id="29717" name="Group 21"/>
          <p:cNvGrpSpPr>
            <a:grpSpLocks/>
          </p:cNvGrpSpPr>
          <p:nvPr/>
        </p:nvGrpSpPr>
        <p:grpSpPr bwMode="auto">
          <a:xfrm>
            <a:off x="2365251" y="4804172"/>
            <a:ext cx="4464844" cy="723305"/>
            <a:chOff x="0" y="0"/>
            <a:chExt cx="4000" cy="648"/>
          </a:xfrm>
        </p:grpSpPr>
        <p:sp>
          <p:nvSpPr>
            <p:cNvPr id="29718" name="Freeform 22"/>
            <p:cNvSpPr>
              <a:spLocks/>
            </p:cNvSpPr>
            <p:nvPr/>
          </p:nvSpPr>
          <p:spPr bwMode="auto">
            <a:xfrm>
              <a:off x="573" y="11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19" name="Freeform 23"/>
            <p:cNvSpPr>
              <a:spLocks/>
            </p:cNvSpPr>
            <p:nvPr/>
          </p:nvSpPr>
          <p:spPr bwMode="auto">
            <a:xfrm flipH="1">
              <a:off x="1192" y="1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0" name="Freeform 24"/>
            <p:cNvSpPr>
              <a:spLocks/>
            </p:cNvSpPr>
            <p:nvPr/>
          </p:nvSpPr>
          <p:spPr bwMode="auto">
            <a:xfrm>
              <a:off x="1833" y="15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1" name="Freeform 25"/>
            <p:cNvSpPr>
              <a:spLocks/>
            </p:cNvSpPr>
            <p:nvPr/>
          </p:nvSpPr>
          <p:spPr bwMode="auto">
            <a:xfrm flipH="1">
              <a:off x="2464" y="15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2" name="Freeform 26"/>
            <p:cNvSpPr>
              <a:spLocks/>
            </p:cNvSpPr>
            <p:nvPr/>
          </p:nvSpPr>
          <p:spPr bwMode="auto">
            <a:xfrm flipH="1">
              <a:off x="0" y="18"/>
              <a:ext cx="390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3" name="Freeform 27"/>
            <p:cNvSpPr>
              <a:spLocks/>
            </p:cNvSpPr>
            <p:nvPr/>
          </p:nvSpPr>
          <p:spPr bwMode="auto">
            <a:xfrm>
              <a:off x="2971" y="1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24" name="Freeform 28"/>
            <p:cNvSpPr>
              <a:spLocks/>
            </p:cNvSpPr>
            <p:nvPr/>
          </p:nvSpPr>
          <p:spPr bwMode="auto">
            <a:xfrm flipH="1">
              <a:off x="3609" y="0"/>
              <a:ext cx="391" cy="630"/>
            </a:xfrm>
            <a:custGeom>
              <a:avLst/>
              <a:gdLst/>
              <a:ahLst/>
              <a:cxnLst>
                <a:cxn ang="0">
                  <a:pos x="19531" y="20348"/>
                </a:cxn>
                <a:cxn ang="0">
                  <a:pos x="3789" y="18726"/>
                </a:cxn>
                <a:cxn ang="0">
                  <a:pos x="1226" y="3198"/>
                </a:cxn>
                <a:cxn ang="0">
                  <a:pos x="20117" y="0"/>
                </a:cxn>
              </a:cxnLst>
              <a:rect l="0" t="0" r="r" b="b"/>
              <a:pathLst>
                <a:path w="20117" h="20547">
                  <a:moveTo>
                    <a:pt x="19531" y="20348"/>
                  </a:moveTo>
                  <a:cubicBezTo>
                    <a:pt x="16895" y="20163"/>
                    <a:pt x="6864" y="21600"/>
                    <a:pt x="3789" y="18726"/>
                  </a:cubicBezTo>
                  <a:cubicBezTo>
                    <a:pt x="714" y="15852"/>
                    <a:pt x="-1483" y="6304"/>
                    <a:pt x="1226" y="3198"/>
                  </a:cubicBezTo>
                  <a:cubicBezTo>
                    <a:pt x="3935" y="93"/>
                    <a:pt x="11990" y="46"/>
                    <a:pt x="20117" y="0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725" name="Rectangle 29"/>
          <p:cNvSpPr>
            <a:spLocks/>
          </p:cNvSpPr>
          <p:nvPr/>
        </p:nvSpPr>
        <p:spPr bwMode="auto">
          <a:xfrm>
            <a:off x="142875" y="3875484"/>
            <a:ext cx="1777008" cy="571500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26788" tIns="26788" rIns="26788" bIns="26788">
            <a:prstTxWarp prst="textNoShape">
              <a:avLst/>
            </a:prstTxWarp>
          </a:bodyPr>
          <a:lstStyle/>
          <a:p>
            <a:pPr algn="l"/>
            <a:r>
              <a:rPr lang="en-US" sz="17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Variable boundary layer height</a:t>
            </a:r>
          </a:p>
        </p:txBody>
      </p:sp>
      <p:sp>
        <p:nvSpPr>
          <p:cNvPr id="29726" name="Line 30"/>
          <p:cNvSpPr>
            <a:spLocks noChangeShapeType="1"/>
          </p:cNvSpPr>
          <p:nvPr/>
        </p:nvSpPr>
        <p:spPr bwMode="auto">
          <a:xfrm>
            <a:off x="1812727" y="4448101"/>
            <a:ext cx="1038076" cy="246682"/>
          </a:xfrm>
          <a:prstGeom prst="line">
            <a:avLst/>
          </a:prstGeom>
          <a:noFill/>
          <a:ln w="5715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27" name="Rectangle 31"/>
          <p:cNvSpPr>
            <a:spLocks/>
          </p:cNvSpPr>
          <p:nvPr/>
        </p:nvSpPr>
        <p:spPr bwMode="auto">
          <a:xfrm>
            <a:off x="15627" y="1054820"/>
            <a:ext cx="2269813" cy="377265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2100">
                <a:latin typeface="Arial" charset="0"/>
                <a:ea typeface="Arial" charset="0"/>
                <a:cs typeface="Arial" charset="0"/>
                <a:sym typeface="Arial" charset="0"/>
              </a:rPr>
              <a:t>Patton et al (2005)</a:t>
            </a:r>
          </a:p>
        </p:txBody>
      </p:sp>
    </p:spTree>
    <p:extLst>
      <p:ext uri="{BB962C8B-B14F-4D97-AF65-F5344CB8AC3E}">
        <p14:creationId xmlns:p14="http://schemas.microsoft.com/office/powerpoint/2010/main" val="302629061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5" grpId="0" autoUpdateAnimBg="0"/>
      <p:bldP spid="297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633" y="54745"/>
            <a:ext cx="9067367" cy="762000"/>
          </a:xfrm>
        </p:spPr>
        <p:txBody>
          <a:bodyPr>
            <a:normAutofit fontScale="90000"/>
          </a:bodyPr>
          <a:lstStyle/>
          <a:p>
            <a:r>
              <a:rPr lang="en-US" sz="3800" dirty="0">
                <a:latin typeface="Century Gothic"/>
                <a:cs typeface="Century Gothic"/>
              </a:rPr>
              <a:t>Current land-surface, groundwater models</a:t>
            </a: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304800" y="990600"/>
            <a:ext cx="845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169863" indent="-169863" eaLnBrk="1" hangingPunct="1">
              <a:lnSpc>
                <a:spcPct val="90000"/>
              </a:lnSpc>
              <a:spcBef>
                <a:spcPct val="20000"/>
              </a:spcBef>
              <a:buFont typeface="Times" charset="0"/>
              <a:buChar char="•"/>
            </a:pPr>
            <a:r>
              <a:rPr lang="en-US" sz="1800" dirty="0">
                <a:solidFill>
                  <a:schemeClr val="tx2"/>
                </a:solidFill>
                <a:latin typeface="Arial" charset="0"/>
              </a:rPr>
              <a:t>Land Surface Models simplify subsurface hydrology 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Provide surface fluxes to atmosphere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Vertical transport only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Resistor-type models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Very shallow (~2m) subsurface, no real groundwater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No or simplified subsurface lateral communication or topographic effects</a:t>
            </a:r>
          </a:p>
          <a:p>
            <a:pPr marL="517525" lvl="1" indent="-233363" eaLnBrk="1" hangingPunct="1"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Contaminant transport not possible</a:t>
            </a:r>
          </a:p>
          <a:p>
            <a:pPr marL="169863" indent="-169863" eaLnBrk="1" hangingPunct="1">
              <a:spcBef>
                <a:spcPct val="20000"/>
              </a:spcBef>
              <a:buFont typeface="Times" charset="0"/>
              <a:buChar char="•"/>
            </a:pPr>
            <a:r>
              <a:rPr lang="en-US" sz="1800" dirty="0">
                <a:solidFill>
                  <a:schemeClr val="accent1"/>
                </a:solidFill>
                <a:latin typeface="Arial" charset="0"/>
              </a:rPr>
              <a:t>Groundwater Flow Models simplify land surface</a:t>
            </a:r>
          </a:p>
          <a:p>
            <a:pPr marL="517525" lvl="1" indent="-233363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Evaporation calculated operationally; no feedbacks</a:t>
            </a:r>
          </a:p>
          <a:p>
            <a:pPr marL="517525" lvl="1" indent="-233363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600" dirty="0">
                <a:latin typeface="Arial" charset="0"/>
                <a:ea typeface="ＭＳ Ｐゴシック" charset="-128"/>
              </a:rPr>
              <a:t>Applied only to local/regional scales; not HPC/Parallel</a:t>
            </a:r>
          </a:p>
        </p:txBody>
      </p:sp>
      <p:sp>
        <p:nvSpPr>
          <p:cNvPr id="194566" name="Text Box 6"/>
          <p:cNvSpPr txBox="1">
            <a:spLocks noChangeArrowheads="1"/>
          </p:cNvSpPr>
          <p:nvPr/>
        </p:nvSpPr>
        <p:spPr bwMode="auto">
          <a:xfrm>
            <a:off x="3937000" y="6297613"/>
            <a:ext cx="1455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Grid cells</a:t>
            </a:r>
          </a:p>
        </p:txBody>
      </p:sp>
      <p:sp>
        <p:nvSpPr>
          <p:cNvPr id="194567" name="Rectangle 7"/>
          <p:cNvSpPr>
            <a:spLocks noChangeArrowheads="1"/>
          </p:cNvSpPr>
          <p:nvPr/>
        </p:nvSpPr>
        <p:spPr bwMode="auto">
          <a:xfrm>
            <a:off x="2947988" y="5133975"/>
            <a:ext cx="1100137" cy="158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68" name="Rectangle 8"/>
          <p:cNvSpPr>
            <a:spLocks noChangeArrowheads="1"/>
          </p:cNvSpPr>
          <p:nvPr/>
        </p:nvSpPr>
        <p:spPr bwMode="auto">
          <a:xfrm>
            <a:off x="2947988" y="5292725"/>
            <a:ext cx="1100137" cy="9048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69" name="Rectangle 9"/>
          <p:cNvSpPr>
            <a:spLocks noChangeArrowheads="1"/>
          </p:cNvSpPr>
          <p:nvPr/>
        </p:nvSpPr>
        <p:spPr bwMode="auto">
          <a:xfrm>
            <a:off x="5148263" y="5080000"/>
            <a:ext cx="1100137" cy="160338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70" name="Rectangle 10"/>
          <p:cNvSpPr>
            <a:spLocks noChangeArrowheads="1"/>
          </p:cNvSpPr>
          <p:nvPr/>
        </p:nvSpPr>
        <p:spPr bwMode="auto">
          <a:xfrm>
            <a:off x="5148263" y="5240338"/>
            <a:ext cx="1100137" cy="904875"/>
          </a:xfrm>
          <a:prstGeom prst="rect">
            <a:avLst/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71" name="Rectangle 11"/>
          <p:cNvSpPr>
            <a:spLocks noChangeArrowheads="1"/>
          </p:cNvSpPr>
          <p:nvPr/>
        </p:nvSpPr>
        <p:spPr bwMode="auto">
          <a:xfrm>
            <a:off x="4048125" y="5186363"/>
            <a:ext cx="1100138" cy="160337"/>
          </a:xfrm>
          <a:prstGeom prst="rect">
            <a:avLst/>
          </a:prstGeom>
          <a:solidFill>
            <a:srgbClr val="E3CE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72" name="Rectangle 12"/>
          <p:cNvSpPr>
            <a:spLocks noChangeArrowheads="1"/>
          </p:cNvSpPr>
          <p:nvPr/>
        </p:nvSpPr>
        <p:spPr bwMode="auto">
          <a:xfrm>
            <a:off x="4048125" y="5346700"/>
            <a:ext cx="1100138" cy="904875"/>
          </a:xfrm>
          <a:prstGeom prst="rect">
            <a:avLst/>
          </a:prstGeom>
          <a:solidFill>
            <a:srgbClr val="6666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b="1">
              <a:latin typeface="Comic Sans MS" charset="0"/>
              <a:sym typeface="Wingdings" charset="2"/>
            </a:endParaRPr>
          </a:p>
        </p:txBody>
      </p:sp>
      <p:sp>
        <p:nvSpPr>
          <p:cNvPr id="194573" name="Text Box 13"/>
          <p:cNvSpPr txBox="1">
            <a:spLocks noChangeArrowheads="1"/>
          </p:cNvSpPr>
          <p:nvPr/>
        </p:nvSpPr>
        <p:spPr bwMode="auto">
          <a:xfrm>
            <a:off x="762000" y="5105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Surface layer</a:t>
            </a:r>
          </a:p>
        </p:txBody>
      </p:sp>
      <p:sp>
        <p:nvSpPr>
          <p:cNvPr id="194574" name="Text Box 14"/>
          <p:cNvSpPr txBox="1">
            <a:spLocks noChangeArrowheads="1"/>
          </p:cNvSpPr>
          <p:nvPr/>
        </p:nvSpPr>
        <p:spPr bwMode="auto">
          <a:xfrm>
            <a:off x="814388" y="5424488"/>
            <a:ext cx="1660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Deep layer</a:t>
            </a:r>
          </a:p>
        </p:txBody>
      </p:sp>
      <p:sp>
        <p:nvSpPr>
          <p:cNvPr id="194575" name="AutoShape 15"/>
          <p:cNvSpPr>
            <a:spLocks noChangeArrowheads="1"/>
          </p:cNvSpPr>
          <p:nvPr/>
        </p:nvSpPr>
        <p:spPr bwMode="auto">
          <a:xfrm>
            <a:off x="5561013" y="4760913"/>
            <a:ext cx="274637" cy="744537"/>
          </a:xfrm>
          <a:prstGeom prst="upDownArrow">
            <a:avLst>
              <a:gd name="adj1" fmla="val 50000"/>
              <a:gd name="adj2" fmla="val 5422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4576" name="Picture 16" descr="MCNA00038_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25" y="4016375"/>
            <a:ext cx="587375" cy="1236663"/>
          </a:xfrm>
          <a:prstGeom prst="rect">
            <a:avLst/>
          </a:prstGeom>
          <a:noFill/>
        </p:spPr>
      </p:pic>
      <p:pic>
        <p:nvPicPr>
          <p:cNvPr id="194577" name="Picture 17" descr="MCNA00036_0000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7988" y="4068763"/>
            <a:ext cx="1004887" cy="1141412"/>
          </a:xfrm>
          <a:prstGeom prst="rect">
            <a:avLst/>
          </a:prstGeom>
          <a:noFill/>
        </p:spPr>
      </p:pic>
      <p:pic>
        <p:nvPicPr>
          <p:cNvPr id="194578" name="Picture 18" descr="MCNA00038_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2613" y="3962400"/>
            <a:ext cx="587375" cy="1238250"/>
          </a:xfrm>
          <a:prstGeom prst="rect">
            <a:avLst/>
          </a:prstGeom>
          <a:noFill/>
        </p:spPr>
      </p:pic>
      <p:pic>
        <p:nvPicPr>
          <p:cNvPr id="194579" name="Picture 19" descr="MCNA00038_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0" y="4068763"/>
            <a:ext cx="587375" cy="1238250"/>
          </a:xfrm>
          <a:prstGeom prst="rect">
            <a:avLst/>
          </a:prstGeom>
          <a:noFill/>
        </p:spPr>
      </p:pic>
      <p:sp>
        <p:nvSpPr>
          <p:cNvPr id="194580" name="AutoShape 20"/>
          <p:cNvSpPr>
            <a:spLocks noChangeArrowheads="1"/>
          </p:cNvSpPr>
          <p:nvPr/>
        </p:nvSpPr>
        <p:spPr bwMode="auto">
          <a:xfrm>
            <a:off x="3292475" y="4867275"/>
            <a:ext cx="274638" cy="744538"/>
          </a:xfrm>
          <a:prstGeom prst="upDownArrow">
            <a:avLst>
              <a:gd name="adj1" fmla="val 50000"/>
              <a:gd name="adj2" fmla="val 5422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1" name="AutoShape 21"/>
          <p:cNvSpPr>
            <a:spLocks noChangeArrowheads="1"/>
          </p:cNvSpPr>
          <p:nvPr/>
        </p:nvSpPr>
        <p:spPr bwMode="auto">
          <a:xfrm>
            <a:off x="4460875" y="4867275"/>
            <a:ext cx="274638" cy="744538"/>
          </a:xfrm>
          <a:prstGeom prst="upDownArrow">
            <a:avLst>
              <a:gd name="adj1" fmla="val 50000"/>
              <a:gd name="adj2" fmla="val 5422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2" name="Line 22"/>
          <p:cNvSpPr>
            <a:spLocks noChangeShapeType="1"/>
          </p:cNvSpPr>
          <p:nvPr/>
        </p:nvSpPr>
        <p:spPr bwMode="auto">
          <a:xfrm flipH="1" flipV="1">
            <a:off x="3386138" y="6251575"/>
            <a:ext cx="550862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3" name="Line 23"/>
          <p:cNvSpPr>
            <a:spLocks noChangeShapeType="1"/>
          </p:cNvSpPr>
          <p:nvPr/>
        </p:nvSpPr>
        <p:spPr bwMode="auto">
          <a:xfrm flipH="1" flipV="1">
            <a:off x="4597400" y="6251575"/>
            <a:ext cx="26988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4" name="Line 24"/>
          <p:cNvSpPr>
            <a:spLocks noChangeShapeType="1"/>
          </p:cNvSpPr>
          <p:nvPr/>
        </p:nvSpPr>
        <p:spPr bwMode="auto">
          <a:xfrm flipV="1">
            <a:off x="5173663" y="6145213"/>
            <a:ext cx="481012" cy="319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5" name="Line 25"/>
          <p:cNvSpPr>
            <a:spLocks noChangeShapeType="1"/>
          </p:cNvSpPr>
          <p:nvPr/>
        </p:nvSpPr>
        <p:spPr bwMode="auto">
          <a:xfrm flipV="1">
            <a:off x="2698750" y="5240338"/>
            <a:ext cx="206375" cy="10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6" name="Line 26"/>
          <p:cNvSpPr>
            <a:spLocks noChangeShapeType="1"/>
          </p:cNvSpPr>
          <p:nvPr/>
        </p:nvSpPr>
        <p:spPr bwMode="auto">
          <a:xfrm>
            <a:off x="2466975" y="5772150"/>
            <a:ext cx="41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7" name="Line 27"/>
          <p:cNvSpPr>
            <a:spLocks noChangeShapeType="1"/>
          </p:cNvSpPr>
          <p:nvPr/>
        </p:nvSpPr>
        <p:spPr bwMode="auto">
          <a:xfrm flipH="1" flipV="1">
            <a:off x="2930525" y="5133975"/>
            <a:ext cx="0" cy="12763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588" name="Text Box 28"/>
          <p:cNvSpPr txBox="1">
            <a:spLocks noChangeArrowheads="1"/>
          </p:cNvSpPr>
          <p:nvPr/>
        </p:nvSpPr>
        <p:spPr bwMode="auto">
          <a:xfrm>
            <a:off x="2517775" y="60340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z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343275" y="5133975"/>
            <a:ext cx="138113" cy="1063625"/>
            <a:chOff x="3888" y="3552"/>
            <a:chExt cx="96" cy="432"/>
          </a:xfrm>
        </p:grpSpPr>
        <p:sp>
          <p:nvSpPr>
            <p:cNvPr id="194590" name="Line 30"/>
            <p:cNvSpPr>
              <a:spLocks noChangeShapeType="1"/>
            </p:cNvSpPr>
            <p:nvPr/>
          </p:nvSpPr>
          <p:spPr bwMode="auto">
            <a:xfrm>
              <a:off x="3936" y="35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1" name="Line 31"/>
            <p:cNvSpPr>
              <a:spLocks noChangeShapeType="1"/>
            </p:cNvSpPr>
            <p:nvPr/>
          </p:nvSpPr>
          <p:spPr bwMode="auto">
            <a:xfrm>
              <a:off x="3888" y="363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2" name="Line 32"/>
            <p:cNvSpPr>
              <a:spLocks noChangeShapeType="1"/>
            </p:cNvSpPr>
            <p:nvPr/>
          </p:nvSpPr>
          <p:spPr bwMode="auto">
            <a:xfrm>
              <a:off x="3888" y="359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3" name="Line 33"/>
            <p:cNvSpPr>
              <a:spLocks noChangeShapeType="1"/>
            </p:cNvSpPr>
            <p:nvPr/>
          </p:nvSpPr>
          <p:spPr bwMode="auto">
            <a:xfrm>
              <a:off x="3888" y="372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4" name="Line 34"/>
            <p:cNvSpPr>
              <a:spLocks noChangeShapeType="1"/>
            </p:cNvSpPr>
            <p:nvPr/>
          </p:nvSpPr>
          <p:spPr bwMode="auto">
            <a:xfrm>
              <a:off x="3888" y="385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5" name="Line 35"/>
            <p:cNvSpPr>
              <a:spLocks noChangeShapeType="1"/>
            </p:cNvSpPr>
            <p:nvPr/>
          </p:nvSpPr>
          <p:spPr bwMode="auto">
            <a:xfrm>
              <a:off x="3888" y="398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4511675" y="5186363"/>
            <a:ext cx="138113" cy="1065212"/>
            <a:chOff x="3888" y="3552"/>
            <a:chExt cx="96" cy="432"/>
          </a:xfrm>
        </p:grpSpPr>
        <p:sp>
          <p:nvSpPr>
            <p:cNvPr id="194597" name="Line 37"/>
            <p:cNvSpPr>
              <a:spLocks noChangeShapeType="1"/>
            </p:cNvSpPr>
            <p:nvPr/>
          </p:nvSpPr>
          <p:spPr bwMode="auto">
            <a:xfrm>
              <a:off x="3936" y="35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8" name="Line 38"/>
            <p:cNvSpPr>
              <a:spLocks noChangeShapeType="1"/>
            </p:cNvSpPr>
            <p:nvPr/>
          </p:nvSpPr>
          <p:spPr bwMode="auto">
            <a:xfrm>
              <a:off x="3888" y="363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599" name="Line 39"/>
            <p:cNvSpPr>
              <a:spLocks noChangeShapeType="1"/>
            </p:cNvSpPr>
            <p:nvPr/>
          </p:nvSpPr>
          <p:spPr bwMode="auto">
            <a:xfrm>
              <a:off x="3888" y="359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0" name="Line 40"/>
            <p:cNvSpPr>
              <a:spLocks noChangeShapeType="1"/>
            </p:cNvSpPr>
            <p:nvPr/>
          </p:nvSpPr>
          <p:spPr bwMode="auto">
            <a:xfrm>
              <a:off x="3888" y="372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1" name="Line 41"/>
            <p:cNvSpPr>
              <a:spLocks noChangeShapeType="1"/>
            </p:cNvSpPr>
            <p:nvPr/>
          </p:nvSpPr>
          <p:spPr bwMode="auto">
            <a:xfrm>
              <a:off x="3888" y="385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2" name="Line 42"/>
            <p:cNvSpPr>
              <a:spLocks noChangeShapeType="1"/>
            </p:cNvSpPr>
            <p:nvPr/>
          </p:nvSpPr>
          <p:spPr bwMode="auto">
            <a:xfrm>
              <a:off x="3888" y="398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5611813" y="5080000"/>
            <a:ext cx="138112" cy="1065213"/>
            <a:chOff x="3888" y="3552"/>
            <a:chExt cx="96" cy="432"/>
          </a:xfrm>
        </p:grpSpPr>
        <p:sp>
          <p:nvSpPr>
            <p:cNvPr id="194604" name="Line 44"/>
            <p:cNvSpPr>
              <a:spLocks noChangeShapeType="1"/>
            </p:cNvSpPr>
            <p:nvPr/>
          </p:nvSpPr>
          <p:spPr bwMode="auto">
            <a:xfrm>
              <a:off x="3936" y="35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5" name="Line 45"/>
            <p:cNvSpPr>
              <a:spLocks noChangeShapeType="1"/>
            </p:cNvSpPr>
            <p:nvPr/>
          </p:nvSpPr>
          <p:spPr bwMode="auto">
            <a:xfrm>
              <a:off x="3888" y="363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6" name="Line 46"/>
            <p:cNvSpPr>
              <a:spLocks noChangeShapeType="1"/>
            </p:cNvSpPr>
            <p:nvPr/>
          </p:nvSpPr>
          <p:spPr bwMode="auto">
            <a:xfrm>
              <a:off x="3888" y="359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7" name="Line 47"/>
            <p:cNvSpPr>
              <a:spLocks noChangeShapeType="1"/>
            </p:cNvSpPr>
            <p:nvPr/>
          </p:nvSpPr>
          <p:spPr bwMode="auto">
            <a:xfrm>
              <a:off x="3888" y="3725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8" name="Line 48"/>
            <p:cNvSpPr>
              <a:spLocks noChangeShapeType="1"/>
            </p:cNvSpPr>
            <p:nvPr/>
          </p:nvSpPr>
          <p:spPr bwMode="auto">
            <a:xfrm>
              <a:off x="3888" y="385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09" name="Line 49"/>
            <p:cNvSpPr>
              <a:spLocks noChangeShapeType="1"/>
            </p:cNvSpPr>
            <p:nvPr/>
          </p:nvSpPr>
          <p:spPr bwMode="auto">
            <a:xfrm>
              <a:off x="3888" y="398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6111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24"/>
          <a:stretch>
            <a:fillRect/>
          </a:stretch>
        </p:blipFill>
        <p:spPr bwMode="auto">
          <a:xfrm>
            <a:off x="4502795" y="2808387"/>
            <a:ext cx="4637857" cy="3660056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sp>
        <p:nvSpPr>
          <p:cNvPr id="34820" name="Rectangle 4"/>
          <p:cNvSpPr>
            <a:spLocks/>
          </p:cNvSpPr>
          <p:nvPr/>
        </p:nvSpPr>
        <p:spPr bwMode="auto">
          <a:xfrm>
            <a:off x="6574483" y="6460629"/>
            <a:ext cx="1564522" cy="254154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300">
                <a:latin typeface="Arial" charset="0"/>
                <a:ea typeface="Arial" charset="0"/>
                <a:cs typeface="Arial" charset="0"/>
                <a:sym typeface="Arial" charset="0"/>
              </a:rPr>
              <a:t>Kirchner et al (2000)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86" y="2867546"/>
            <a:ext cx="4423544" cy="360871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34822" name="Rectangle 6"/>
          <p:cNvSpPr>
            <a:spLocks/>
          </p:cNvSpPr>
          <p:nvPr/>
        </p:nvSpPr>
        <p:spPr bwMode="auto">
          <a:xfrm>
            <a:off x="1400845" y="6468443"/>
            <a:ext cx="1620202" cy="254154"/>
          </a:xfrm>
          <a:prstGeom prst="rect">
            <a:avLst/>
          </a:prstGeom>
          <a:noFill/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300">
                <a:latin typeface="Arial" charset="0"/>
                <a:ea typeface="Arial" charset="0"/>
                <a:cs typeface="Arial" charset="0"/>
                <a:sym typeface="Arial" charset="0"/>
              </a:rPr>
              <a:t>Haggerty et al (2002)</a:t>
            </a:r>
          </a:p>
        </p:txBody>
      </p:sp>
      <p:sp>
        <p:nvSpPr>
          <p:cNvPr id="34823" name="Rectangle 7"/>
          <p:cNvSpPr>
            <a:spLocks/>
          </p:cNvSpPr>
          <p:nvPr/>
        </p:nvSpPr>
        <p:spPr bwMode="auto">
          <a:xfrm>
            <a:off x="3904506" y="6296546"/>
            <a:ext cx="1221849" cy="315709"/>
          </a:xfrm>
          <a:prstGeom prst="rect">
            <a:avLst/>
          </a:prstGeom>
          <a:noFill/>
          <a:ln w="12700" cap="rnd">
            <a:noFill/>
            <a:round/>
            <a:headEnd type="none" w="med" len="med"/>
            <a:tailEnd type="none" w="med" len="med"/>
          </a:ln>
        </p:spPr>
        <p:txBody>
          <a:bodyPr wrap="none" lIns="26788" tIns="26788" rIns="26788" bIns="26788">
            <a:prstTxWarp prst="textNoShape">
              <a:avLst/>
            </a:prstTxWarp>
            <a:spAutoFit/>
          </a:bodyPr>
          <a:lstStyle/>
          <a:p>
            <a:pPr algn="l"/>
            <a:r>
              <a:rPr lang="en-US" sz="1700"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Observations</a:t>
            </a:r>
          </a:p>
        </p:txBody>
      </p:sp>
      <p:grpSp>
        <p:nvGrpSpPr>
          <p:cNvPr id="34824" name="Group 8"/>
          <p:cNvGrpSpPr>
            <a:grpSpLocks/>
          </p:cNvGrpSpPr>
          <p:nvPr/>
        </p:nvGrpSpPr>
        <p:grpSpPr bwMode="auto">
          <a:xfrm>
            <a:off x="0" y="2867546"/>
            <a:ext cx="9152930" cy="3990454"/>
            <a:chOff x="0" y="0"/>
            <a:chExt cx="8200" cy="3574"/>
          </a:xfrm>
        </p:grpSpPr>
        <p:sp>
          <p:nvSpPr>
            <p:cNvPr id="34825" name="Rectangle 9"/>
            <p:cNvSpPr>
              <a:spLocks/>
            </p:cNvSpPr>
            <p:nvPr/>
          </p:nvSpPr>
          <p:spPr bwMode="auto">
            <a:xfrm>
              <a:off x="0" y="0"/>
              <a:ext cx="8200" cy="3574"/>
            </a:xfrm>
            <a:prstGeom prst="rect">
              <a:avLst/>
            </a:prstGeom>
            <a:solidFill>
              <a:srgbClr val="FFFFFF"/>
            </a:solidFill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4826" name="Picture 10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" y="37"/>
              <a:ext cx="3114" cy="3449"/>
            </a:xfrm>
            <a:prstGeom prst="rect">
              <a:avLst/>
            </a:prstGeom>
            <a:noFill/>
            <a:ln w="9525" cap="flat">
              <a:noFill/>
              <a:miter lim="800000"/>
              <a:headEnd/>
              <a:tailEnd/>
            </a:ln>
          </p:spPr>
        </p:pic>
        <p:pic>
          <p:nvPicPr>
            <p:cNvPr id="34827" name="Picture 11"/>
            <p:cNvPicPr>
              <a:picLocks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9" y="32"/>
              <a:ext cx="3146" cy="3501"/>
            </a:xfrm>
            <a:prstGeom prst="rect">
              <a:avLst/>
            </a:prstGeom>
            <a:noFill/>
            <a:ln w="9525" cap="flat">
              <a:noFill/>
              <a:miter lim="800000"/>
              <a:headEnd/>
              <a:tailEnd/>
            </a:ln>
          </p:spPr>
        </p:pic>
        <p:sp>
          <p:nvSpPr>
            <p:cNvPr id="34828" name="Rectangle 12"/>
            <p:cNvSpPr>
              <a:spLocks/>
            </p:cNvSpPr>
            <p:nvPr/>
          </p:nvSpPr>
          <p:spPr bwMode="auto">
            <a:xfrm>
              <a:off x="3275" y="3176"/>
              <a:ext cx="2143" cy="303"/>
            </a:xfrm>
            <a:prstGeom prst="rect">
              <a:avLst/>
            </a:prstGeom>
            <a:noFill/>
            <a:ln w="12700" cap="rnd">
              <a:noFill/>
              <a:round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" charset="0"/>
                  <a:ea typeface="Calibri" charset="0"/>
                  <a:cs typeface="Calibri" charset="0"/>
                  <a:sym typeface="Calibri" charset="0"/>
                </a:rPr>
                <a:t>Kollet and Maxwell (2008)</a:t>
              </a:r>
            </a:p>
          </p:txBody>
        </p:sp>
        <p:sp>
          <p:nvSpPr>
            <p:cNvPr id="34829" name="Rectangle 13"/>
            <p:cNvSpPr>
              <a:spLocks/>
            </p:cNvSpPr>
            <p:nvPr/>
          </p:nvSpPr>
          <p:spPr bwMode="auto">
            <a:xfrm>
              <a:off x="3726" y="199"/>
              <a:ext cx="660" cy="303"/>
            </a:xfrm>
            <a:prstGeom prst="rect">
              <a:avLst/>
            </a:prstGeom>
            <a:noFill/>
            <a:ln w="12700" cap="rnd">
              <a:noFill/>
              <a:round/>
              <a:headEnd type="none" w="med" len="med"/>
              <a:tailEnd type="none" w="med" len="med"/>
            </a:ln>
          </p:spPr>
          <p:txBody>
            <a:bodyPr wrap="none" lIns="38100" tIns="38100" rIns="38100" bIns="3810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700"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Models</a:t>
              </a:r>
            </a:p>
          </p:txBody>
        </p:sp>
      </p:grpSp>
      <p:sp>
        <p:nvSpPr>
          <p:cNvPr id="2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803672"/>
          </a:xfrm>
          <a:ln/>
        </p:spPr>
        <p:txBody>
          <a:bodyPr>
            <a:noAutofit/>
          </a:bodyPr>
          <a:lstStyle/>
          <a:p>
            <a:pPr algn="l"/>
            <a:r>
              <a:rPr lang="en-US" sz="28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Groundwater’s complications often underappreciated</a:t>
            </a:r>
            <a:endParaRPr lang="en-US" sz="28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16086" y="825954"/>
            <a:ext cx="9024565" cy="2063872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4305" indent="-214305">
              <a:lnSpc>
                <a:spcPct val="72000"/>
              </a:lnSpc>
            </a:pPr>
            <a:r>
              <a:rPr lang="en-US" sz="2000" smtClean="0"/>
              <a:t>Range of paths and scales in groundwater</a:t>
            </a:r>
          </a:p>
          <a:p>
            <a:pPr marL="214305" indent="-214305">
              <a:lnSpc>
                <a:spcPct val="72000"/>
              </a:lnSpc>
            </a:pPr>
            <a:r>
              <a:rPr lang="en-US" sz="2000" smtClean="0"/>
              <a:t>Water moves as K/</a:t>
            </a:r>
            <a:r>
              <a:rPr lang="en-US" sz="2000" smtClean="0">
                <a:ea typeface="Symbol" charset="2"/>
                <a:sym typeface="Symbol" charset="2"/>
              </a:rPr>
              <a:t>θ</a:t>
            </a:r>
            <a:r>
              <a:rPr lang="en-US" sz="2000" smtClean="0"/>
              <a:t>~10</a:t>
            </a:r>
            <a:r>
              <a:rPr lang="en-US" sz="2000" baseline="30000" smtClean="0"/>
              <a:t>-4</a:t>
            </a:r>
            <a:r>
              <a:rPr lang="en-US" sz="2000" smtClean="0"/>
              <a:t>-10</a:t>
            </a:r>
            <a:r>
              <a:rPr lang="en-US" sz="2000" baseline="30000" smtClean="0"/>
              <a:t>-5</a:t>
            </a:r>
            <a:r>
              <a:rPr lang="en-US" sz="2000" smtClean="0"/>
              <a:t> m/s</a:t>
            </a:r>
          </a:p>
          <a:p>
            <a:pPr marL="214305" indent="-214305">
              <a:lnSpc>
                <a:spcPct val="72000"/>
              </a:lnSpc>
            </a:pPr>
            <a:r>
              <a:rPr lang="en-US" sz="2000" smtClean="0"/>
              <a:t>Pressure propagates as Kb/S</a:t>
            </a:r>
            <a:r>
              <a:rPr lang="en-US" sz="2000" baseline="-26000" smtClean="0"/>
              <a:t>s</a:t>
            </a:r>
            <a:r>
              <a:rPr lang="en-US" sz="2000" smtClean="0"/>
              <a:t>~10</a:t>
            </a:r>
            <a:r>
              <a:rPr lang="en-US" sz="2000" baseline="30000" smtClean="0"/>
              <a:t>0</a:t>
            </a:r>
            <a:r>
              <a:rPr lang="en-US" sz="2000" smtClean="0"/>
              <a:t>-10</a:t>
            </a:r>
            <a:r>
              <a:rPr lang="en-US" sz="2000" baseline="30000" smtClean="0"/>
              <a:t>1</a:t>
            </a:r>
            <a:r>
              <a:rPr lang="en-US" sz="2000" smtClean="0"/>
              <a:t> m/s</a:t>
            </a:r>
          </a:p>
          <a:p>
            <a:pPr marL="214305" indent="-214305">
              <a:lnSpc>
                <a:spcPct val="72000"/>
              </a:lnSpc>
            </a:pPr>
            <a:r>
              <a:rPr lang="en-US" sz="2000" smtClean="0"/>
              <a:t>System responds over a </a:t>
            </a:r>
            <a:r>
              <a:rPr lang="en-US" sz="2000" smtClean="0">
                <a:solidFill>
                  <a:srgbClr val="C0504D"/>
                </a:solidFill>
              </a:rPr>
              <a:t>wide range of scales </a:t>
            </a:r>
            <a:r>
              <a:rPr lang="en-US" sz="2000" smtClean="0"/>
              <a:t>(</a:t>
            </a:r>
            <a:r>
              <a:rPr lang="en-US" sz="2000" smtClean="0">
                <a:ea typeface="Calibri Italic" charset="0"/>
                <a:sym typeface="Calibri Italic" charset="0"/>
              </a:rPr>
              <a:t>e.g. </a:t>
            </a:r>
            <a:r>
              <a:rPr lang="en-US" sz="2000" smtClean="0"/>
              <a:t>Kirchner et al 2000, 2001; Alley et al 2002; Haggerty et al 2002; Wörman et al 2007; Cardenas 2007; Kollet and Maxwell 2008)</a:t>
            </a:r>
          </a:p>
          <a:p>
            <a:pPr marL="214305" indent="-214305">
              <a:lnSpc>
                <a:spcPct val="72000"/>
              </a:lnSpc>
            </a:pPr>
            <a:r>
              <a:rPr lang="en-US" sz="2000" smtClean="0"/>
              <a:t>Topography and land surface processes have strong influence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225262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165100" y="274638"/>
            <a:ext cx="8674100" cy="1143000"/>
          </a:xfrm>
          <a:ln/>
        </p:spPr>
        <p:txBody>
          <a:bodyPr>
            <a:normAutofit fontScale="90000"/>
          </a:bodyPr>
          <a:lstStyle/>
          <a:p>
            <a:r>
              <a:rPr lang="en-US" sz="2900" dirty="0"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There have been several recent efforts to integrate terrestrial hydrology, land surface  and atmospheric models</a:t>
            </a:r>
            <a:endParaRPr lang="en-US" sz="2900" dirty="0">
              <a:latin typeface="Century Gothic" charset="0"/>
              <a:ea typeface="ヒラギノ明朝 ProN W3" charset="-128"/>
              <a:cs typeface="ヒラギノ明朝 ProN W3" charset="-128"/>
              <a:sym typeface="Century Gothic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8" y="1641475"/>
            <a:ext cx="8858250" cy="4924425"/>
          </a:xfrm>
          <a:ln/>
        </p:spPr>
        <p:txBody>
          <a:bodyPr lIns="0" tIns="0" rIns="0" bIns="0">
            <a:normAutofit fontScale="92500" lnSpcReduction="20000"/>
          </a:bodyPr>
          <a:lstStyle/>
          <a:p>
            <a:pPr>
              <a:buNone/>
            </a:pPr>
            <a:r>
              <a:rPr lang="en-US" sz="2000" i="1" dirty="0" smtClean="0"/>
              <a:t>Hydrology-Atmosphere</a:t>
            </a:r>
          </a:p>
          <a:p>
            <a:pPr>
              <a:buNone/>
            </a:pPr>
            <a:r>
              <a:rPr lang="en-US" sz="2000" dirty="0" smtClean="0"/>
              <a:t>Molders </a:t>
            </a:r>
            <a:r>
              <a:rPr lang="en-US" sz="2000" dirty="0"/>
              <a:t>and </a:t>
            </a:r>
            <a:r>
              <a:rPr lang="en-US" sz="2000" dirty="0" err="1"/>
              <a:t>Ruhaak</a:t>
            </a:r>
            <a:r>
              <a:rPr lang="en-US" sz="2000" dirty="0"/>
              <a:t> (2002);</a:t>
            </a:r>
            <a:r>
              <a:rPr lang="en-US" sz="2000" dirty="0" smtClean="0"/>
              <a:t> </a:t>
            </a:r>
            <a:r>
              <a:rPr lang="en-US" sz="2000" dirty="0" err="1" smtClean="0"/>
              <a:t>Seuffert</a:t>
            </a:r>
            <a:r>
              <a:rPr lang="en-US" sz="2000" dirty="0" smtClean="0"/>
              <a:t> et al (2002); York </a:t>
            </a:r>
            <a:r>
              <a:rPr lang="en-US" sz="2000" dirty="0"/>
              <a:t>et al (2002);</a:t>
            </a:r>
            <a:r>
              <a:rPr lang="en-US" sz="2000" dirty="0" smtClean="0"/>
              <a:t> Maxwell </a:t>
            </a:r>
            <a:r>
              <a:rPr lang="en-US" sz="2000" dirty="0"/>
              <a:t>et al (2007); </a:t>
            </a:r>
            <a:r>
              <a:rPr lang="en-US" sz="2000" dirty="0" err="1"/>
              <a:t>Anyah</a:t>
            </a:r>
            <a:r>
              <a:rPr lang="en-US" sz="2000" dirty="0"/>
              <a:t> et al (2008</a:t>
            </a:r>
            <a:r>
              <a:rPr lang="en-US" sz="2000" i="1" dirty="0"/>
              <a:t>); Jiang et al (2009)</a:t>
            </a:r>
            <a:r>
              <a:rPr lang="en-US" sz="2000" dirty="0"/>
              <a:t>;</a:t>
            </a:r>
            <a:r>
              <a:rPr lang="en-US" sz="2000" dirty="0" smtClean="0"/>
              <a:t> </a:t>
            </a:r>
            <a:r>
              <a:rPr lang="en-US" sz="2000" dirty="0" err="1" smtClean="0"/>
              <a:t>Gochis</a:t>
            </a:r>
            <a:r>
              <a:rPr lang="en-US" sz="2000" dirty="0" smtClean="0"/>
              <a:t> and Yu (2009); Maxwell </a:t>
            </a:r>
            <a:r>
              <a:rPr lang="en-US" sz="2000" dirty="0"/>
              <a:t>et al (</a:t>
            </a:r>
            <a:r>
              <a:rPr lang="en-US" sz="2000" dirty="0" smtClean="0"/>
              <a:t>2011)</a:t>
            </a:r>
          </a:p>
          <a:p>
            <a:pPr>
              <a:buNone/>
            </a:pPr>
            <a:r>
              <a:rPr lang="en-US" sz="2000" i="1" dirty="0"/>
              <a:t>Hydrology</a:t>
            </a:r>
            <a:r>
              <a:rPr lang="en-US" sz="2000" i="1" dirty="0" smtClean="0"/>
              <a:t>-Land Surface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Silvapalan</a:t>
            </a:r>
            <a:r>
              <a:rPr lang="en-US" sz="2000" dirty="0" smtClean="0"/>
              <a:t> et al (1987); </a:t>
            </a:r>
            <a:r>
              <a:rPr lang="en-US" sz="2000" dirty="0" err="1" smtClean="0"/>
              <a:t>Famiglietti</a:t>
            </a:r>
            <a:r>
              <a:rPr lang="en-US" sz="2000" dirty="0" smtClean="0"/>
              <a:t> and Wood (1994a,b, 1995); Quinn et al. (1995); Peters-</a:t>
            </a:r>
            <a:r>
              <a:rPr lang="en-US" sz="2000" dirty="0" err="1" smtClean="0"/>
              <a:t>Lidard</a:t>
            </a:r>
            <a:r>
              <a:rPr lang="en-US" sz="2000" dirty="0" smtClean="0"/>
              <a:t> et al (1997); </a:t>
            </a:r>
            <a:r>
              <a:rPr lang="en-US" sz="2000" dirty="0" err="1" smtClean="0"/>
              <a:t>Endry</a:t>
            </a:r>
            <a:r>
              <a:rPr lang="en-US" sz="2000" dirty="0" smtClean="0"/>
              <a:t> et al (2000); Crow and Wood (2003); Liang et al (2003); </a:t>
            </a:r>
            <a:r>
              <a:rPr lang="en-US" sz="2000" dirty="0" err="1" smtClean="0"/>
              <a:t>Niu</a:t>
            </a:r>
            <a:r>
              <a:rPr lang="en-US" sz="2000" dirty="0" smtClean="0"/>
              <a:t> et al (2005); Maxwell and Miller (2005); </a:t>
            </a:r>
            <a:r>
              <a:rPr lang="en-US" sz="2000" dirty="0" err="1" smtClean="0"/>
              <a:t>Yeh</a:t>
            </a:r>
            <a:r>
              <a:rPr lang="en-US" sz="2000" dirty="0" smtClean="0"/>
              <a:t> and </a:t>
            </a:r>
            <a:r>
              <a:rPr lang="en-US" sz="2000" dirty="0" err="1" smtClean="0"/>
              <a:t>Eltahir</a:t>
            </a:r>
            <a:r>
              <a:rPr lang="en-US" sz="2000" dirty="0" smtClean="0"/>
              <a:t> (2005); </a:t>
            </a:r>
            <a:r>
              <a:rPr lang="en-US" sz="2000" dirty="0" err="1" smtClean="0"/>
              <a:t>Niu</a:t>
            </a:r>
            <a:r>
              <a:rPr lang="en-US" sz="2000" dirty="0" smtClean="0"/>
              <a:t> et al (2007); Gulden et al (2007); Fan et al (2007);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and Maxwell (2008); Maxwell and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(2008);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(2009);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et al (2009);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et al (2010); Ferguson and Maxwell (2010), Maxwell (2010)</a:t>
            </a:r>
          </a:p>
          <a:p>
            <a:pPr>
              <a:buNone/>
            </a:pPr>
            <a:r>
              <a:rPr lang="en-US" sz="2000" i="1" dirty="0" smtClean="0"/>
              <a:t>Integrated Hydrology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Freeze and Harlan (1969); </a:t>
            </a:r>
            <a:r>
              <a:rPr lang="en-US" sz="2000" dirty="0" err="1" smtClean="0"/>
              <a:t>VanderKwaak</a:t>
            </a:r>
            <a:r>
              <a:rPr lang="en-US" sz="2000" dirty="0" smtClean="0"/>
              <a:t> and </a:t>
            </a:r>
            <a:r>
              <a:rPr lang="en-US" sz="2000" dirty="0" err="1" smtClean="0"/>
              <a:t>Loague</a:t>
            </a:r>
            <a:r>
              <a:rPr lang="en-US" sz="2000" dirty="0" smtClean="0"/>
              <a:t> (2001); </a:t>
            </a:r>
            <a:r>
              <a:rPr lang="en-US" sz="2000" dirty="0" err="1" smtClean="0"/>
              <a:t>Panday</a:t>
            </a:r>
            <a:r>
              <a:rPr lang="en-US" sz="2000" dirty="0" smtClean="0"/>
              <a:t> and </a:t>
            </a:r>
            <a:r>
              <a:rPr lang="en-US" sz="2000" dirty="0" err="1" smtClean="0"/>
              <a:t>Huyakorn</a:t>
            </a:r>
            <a:r>
              <a:rPr lang="en-US" sz="2000" dirty="0" smtClean="0"/>
              <a:t> (2004); Jones et al. (2006);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and Maxwell (2006); </a:t>
            </a:r>
            <a:r>
              <a:rPr lang="en-US" sz="2000" dirty="0" err="1" smtClean="0"/>
              <a:t>Therrien</a:t>
            </a:r>
            <a:r>
              <a:rPr lang="en-US" sz="2000" dirty="0" smtClean="0"/>
              <a:t> et al (2006); </a:t>
            </a:r>
            <a:r>
              <a:rPr lang="en-US" sz="2000" dirty="0" err="1" smtClean="0"/>
              <a:t>Qu</a:t>
            </a:r>
            <a:r>
              <a:rPr lang="en-US" sz="2000" dirty="0" smtClean="0"/>
              <a:t> and Duffy (2007); </a:t>
            </a:r>
            <a:r>
              <a:rPr lang="en-US" sz="2000" dirty="0" err="1" smtClean="0"/>
              <a:t>Kollet</a:t>
            </a:r>
            <a:r>
              <a:rPr lang="en-US" sz="2000" dirty="0" smtClean="0"/>
              <a:t> and Maxwell (2008); Jones et al (2008); Li et al (2008); </a:t>
            </a:r>
            <a:r>
              <a:rPr lang="en-US" sz="2000" dirty="0" err="1" smtClean="0"/>
              <a:t>Camporese</a:t>
            </a:r>
            <a:r>
              <a:rPr lang="en-US" sz="2000" dirty="0" smtClean="0"/>
              <a:t> et al (2009a,b);  Dawson (2009); </a:t>
            </a:r>
            <a:r>
              <a:rPr lang="en-US" sz="2000" dirty="0" err="1" smtClean="0"/>
              <a:t>Ebel</a:t>
            </a:r>
            <a:r>
              <a:rPr lang="en-US" sz="2000" dirty="0" smtClean="0"/>
              <a:t> et al (2009); Park et al (2009); </a:t>
            </a:r>
            <a:r>
              <a:rPr lang="en-US" sz="2000" dirty="0" err="1" smtClean="0"/>
              <a:t>Sulis</a:t>
            </a:r>
            <a:r>
              <a:rPr lang="en-US" sz="2000" dirty="0" smtClean="0"/>
              <a:t> et al (2010)</a:t>
            </a:r>
          </a:p>
        </p:txBody>
      </p:sp>
    </p:spTree>
    <p:extLst>
      <p:ext uri="{BB962C8B-B14F-4D97-AF65-F5344CB8AC3E}">
        <p14:creationId xmlns:p14="http://schemas.microsoft.com/office/powerpoint/2010/main" val="135661150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</TotalTime>
  <Words>1867</Words>
  <Application>Microsoft Macintosh PowerPoint</Application>
  <PresentationFormat>On-screen Show (4:3)</PresentationFormat>
  <Paragraphs>282</Paragraphs>
  <Slides>32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Equation</vt:lpstr>
      <vt:lpstr>Towards a complete description of the hydrologic cycle: Large-scale simulations with parallel, integrated models</vt:lpstr>
      <vt:lpstr>Modeling the hydrologic cycle is important for a number of reasons</vt:lpstr>
      <vt:lpstr>Yet it is usually simulated with disconnected models</vt:lpstr>
      <vt:lpstr>PowerPoint Presentation</vt:lpstr>
      <vt:lpstr>Land-Atmosphere interactions, particularly in modeling, have a long history in the literature</vt:lpstr>
      <vt:lpstr>Soil moisture influences atmospheric processes (boundary layer)</vt:lpstr>
      <vt:lpstr>Current land-surface, groundwater models</vt:lpstr>
      <vt:lpstr>Groundwater’s complications often underappreciated</vt:lpstr>
      <vt:lpstr>There have been several recent efforts to integrate terrestrial hydrology, land surface  and atmospheric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Influence of Groundwater Dynamics on Energy Fluxes</vt:lpstr>
      <vt:lpstr>PowerPoint Presentation</vt:lpstr>
      <vt:lpstr>We have also developed “bedrock-to-atmosphere” models to explicitly integrate all these systems</vt:lpstr>
      <vt:lpstr> Groundwater effects the lower atmosphere</vt:lpstr>
      <vt:lpstr>Idealized PF.WRF Test Case</vt:lpstr>
      <vt:lpstr>PowerPoint Presentation</vt:lpstr>
      <vt:lpstr>PowerPoint Presentation</vt:lpstr>
      <vt:lpstr>PowerPoint Presentation</vt:lpstr>
      <vt:lpstr>Small-Scale Example: remotely sensed photosynthetic activity as a measure for ET</vt:lpstr>
      <vt:lpstr>We can use HPC to directly upscale </vt:lpstr>
      <vt:lpstr>We are able to simulate variance over orders of magnitude; example: influence of heterogeneity on evapotranspiration, ET</vt:lpstr>
      <vt:lpstr>My ‘Talks’ Used to end here: Future Directions</vt:lpstr>
      <vt:lpstr>This is not a unique idea</vt:lpstr>
      <vt:lpstr>So this is what we decided to do</vt:lpstr>
      <vt:lpstr>We built a 6.3M km2 domain covering much of the CONUS</vt:lpstr>
      <vt:lpstr>Soil</vt:lpstr>
      <vt:lpstr>Preliminary Results Show Cross-Scale Behavior</vt:lpstr>
    </vt:vector>
  </TitlesOfParts>
  <Company>Colorado School of Mines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Towards a complete description of the hydrologic cycle: Large scale simulations with parallel, integrated models</dc:title>
  <dc:creator>Reed Maxwell</dc:creator>
  <cp:lastModifiedBy>Albert Kettner</cp:lastModifiedBy>
  <cp:revision>57</cp:revision>
  <dcterms:created xsi:type="dcterms:W3CDTF">2011-06-05T18:46:22Z</dcterms:created>
  <dcterms:modified xsi:type="dcterms:W3CDTF">2011-11-11T20:25:18Z</dcterms:modified>
</cp:coreProperties>
</file>