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gif" ContentType="video/unknown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3"/>
  </p:notesMasterIdLst>
  <p:sldIdLst>
    <p:sldId id="257" r:id="rId3"/>
    <p:sldId id="278" r:id="rId4"/>
    <p:sldId id="277" r:id="rId5"/>
    <p:sldId id="258" r:id="rId6"/>
    <p:sldId id="290" r:id="rId7"/>
    <p:sldId id="260" r:id="rId8"/>
    <p:sldId id="262" r:id="rId9"/>
    <p:sldId id="265" r:id="rId10"/>
    <p:sldId id="268" r:id="rId11"/>
    <p:sldId id="267" r:id="rId12"/>
    <p:sldId id="263" r:id="rId13"/>
    <p:sldId id="293" r:id="rId14"/>
    <p:sldId id="261" r:id="rId15"/>
    <p:sldId id="269" r:id="rId16"/>
    <p:sldId id="270" r:id="rId17"/>
    <p:sldId id="298" r:id="rId18"/>
    <p:sldId id="259" r:id="rId19"/>
    <p:sldId id="295" r:id="rId20"/>
    <p:sldId id="296" r:id="rId21"/>
    <p:sldId id="297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-109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0EFBE5-2350-3B44-9C81-E501DE20989A}" type="datetimeFigureOut">
              <a:rPr lang="en-US" smtClean="0"/>
              <a:t>5/13/16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785E1A-5AAF-3C4E-993B-1B1A9073C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303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B59F0-C23E-BF49-800E-DCAC1BDBB626}" type="datetimeFigureOut">
              <a:rPr lang="en-US" smtClean="0"/>
              <a:t>5/13/16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BA60A-071F-DE44-ACFF-2C18E01EE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903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B59F0-C23E-BF49-800E-DCAC1BDBB626}" type="datetimeFigureOut">
              <a:rPr lang="en-US" smtClean="0"/>
              <a:t>5/13/16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BA60A-071F-DE44-ACFF-2C18E01EE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02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B59F0-C23E-BF49-800E-DCAC1BDBB626}" type="datetimeFigureOut">
              <a:rPr lang="en-US" smtClean="0"/>
              <a:t>5/13/16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BA60A-071F-DE44-ACFF-2C18E01EE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6716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1043" y="685800"/>
            <a:ext cx="7681913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3600">
                <a:latin typeface="Lucida Sans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1043" y="2743200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  <a:latin typeface="Lucida Sans" pitchFamily="34" charset="0"/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20144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49805"/>
            <a:ext cx="7726627" cy="950395"/>
          </a:xfrm>
        </p:spPr>
        <p:txBody>
          <a:bodyPr anchorCtr="0">
            <a:noAutofit/>
          </a:bodyPr>
          <a:lstStyle>
            <a:lvl1pPr>
              <a:lnSpc>
                <a:spcPct val="90000"/>
              </a:lnSpc>
              <a:defRPr sz="3600">
                <a:latin typeface="Lucida Sans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  <a:latin typeface="Lucida Sans" pitchFamily="34" charset="0"/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71210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498598"/>
          </a:xfrm>
        </p:spPr>
        <p:txBody>
          <a:bodyPr/>
          <a:lstStyle>
            <a:lvl1pPr>
              <a:defRPr sz="3600">
                <a:latin typeface="Lucida Sans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025170"/>
          </a:xfrm>
        </p:spPr>
        <p:txBody>
          <a:bodyPr/>
          <a:lstStyle>
            <a:lvl1pPr>
              <a:lnSpc>
                <a:spcPct val="90000"/>
              </a:lnSpc>
              <a:defRPr>
                <a:latin typeface="Lucida Sans" pitchFamily="34" charset="0"/>
              </a:defRPr>
            </a:lvl1pPr>
            <a:lvl2pPr>
              <a:lnSpc>
                <a:spcPct val="90000"/>
              </a:lnSpc>
              <a:defRPr>
                <a:latin typeface="Lucida Sans" pitchFamily="34" charset="0"/>
              </a:defRPr>
            </a:lvl2pPr>
            <a:lvl3pPr>
              <a:lnSpc>
                <a:spcPct val="90000"/>
              </a:lnSpc>
              <a:defRPr>
                <a:latin typeface="Lucida Sans" pitchFamily="34" charset="0"/>
              </a:defRPr>
            </a:lvl3pPr>
            <a:lvl4pPr>
              <a:lnSpc>
                <a:spcPct val="90000"/>
              </a:lnSpc>
              <a:defRPr>
                <a:latin typeface="Lucida Sans" pitchFamily="34" charset="0"/>
              </a:defRPr>
            </a:lvl4pPr>
            <a:lvl5pPr>
              <a:lnSpc>
                <a:spcPct val="90000"/>
              </a:lnSpc>
              <a:defRPr>
                <a:latin typeface="Lucida Sans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03062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498598"/>
          </a:xfrm>
        </p:spPr>
        <p:txBody>
          <a:bodyPr/>
          <a:lstStyle>
            <a:lvl1pPr>
              <a:defRPr sz="3600">
                <a:latin typeface="Lucida Sans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025170"/>
          </a:xfrm>
        </p:spPr>
        <p:txBody>
          <a:bodyPr/>
          <a:lstStyle>
            <a:lvl1pPr>
              <a:lnSpc>
                <a:spcPct val="90000"/>
              </a:lnSpc>
              <a:defRPr>
                <a:latin typeface="Lucida Sans" pitchFamily="34" charset="0"/>
              </a:defRPr>
            </a:lvl1pPr>
            <a:lvl2pPr>
              <a:lnSpc>
                <a:spcPct val="90000"/>
              </a:lnSpc>
              <a:defRPr>
                <a:latin typeface="Lucida Sans" pitchFamily="34" charset="0"/>
              </a:defRPr>
            </a:lvl2pPr>
            <a:lvl3pPr>
              <a:lnSpc>
                <a:spcPct val="90000"/>
              </a:lnSpc>
              <a:defRPr>
                <a:latin typeface="Lucida Sans" pitchFamily="34" charset="0"/>
              </a:defRPr>
            </a:lvl3pPr>
            <a:lvl4pPr>
              <a:lnSpc>
                <a:spcPct val="90000"/>
              </a:lnSpc>
              <a:defRPr>
                <a:latin typeface="Lucida Sans" pitchFamily="34" charset="0"/>
              </a:defRPr>
            </a:lvl4pPr>
            <a:lvl5pPr>
              <a:lnSpc>
                <a:spcPct val="90000"/>
              </a:lnSpc>
              <a:defRPr>
                <a:latin typeface="Lucida Sans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28088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498598"/>
          </a:xfrm>
        </p:spPr>
        <p:txBody>
          <a:bodyPr/>
          <a:lstStyle>
            <a:lvl1pPr>
              <a:defRPr sz="3600">
                <a:latin typeface="Lucida Sans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52999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28871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 - Prints in GRAYS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813476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8838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B59F0-C23E-BF49-800E-DCAC1BDBB626}" type="datetimeFigureOut">
              <a:rPr lang="en-US" smtClean="0"/>
              <a:t>5/13/16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BA60A-071F-DE44-ACFF-2C18E01EE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4596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0" y="6238875"/>
            <a:ext cx="9144001" cy="619125"/>
          </a:xfrm>
          <a:solidFill>
            <a:srgbClr val="FFFF99"/>
          </a:solidFill>
        </p:spPr>
        <p:txBody>
          <a:bodyPr lIns="152394" tIns="76197" rIns="152394" bIns="76197" anchor="b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354237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722049" y="2355850"/>
            <a:ext cx="7690114" cy="1384994"/>
          </a:xfrm>
        </p:spPr>
        <p:txBody>
          <a:bodyPr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851990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rIns="4572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rIns="4572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fld id="{FA5DBB94-CD0C-4710-A542-709433DA4C75}" type="datetimeFigureOut">
              <a:rPr lang="en-US">
                <a:solidFill>
                  <a:prstClr val="white"/>
                </a:solidFill>
                <a:latin typeface="Lucida Sans"/>
              </a:rPr>
              <a:pPr defTabSz="914400">
                <a:defRPr/>
              </a:pPr>
              <a:t>5/13/16</a:t>
            </a:fld>
            <a:endParaRPr lang="en-US">
              <a:solidFill>
                <a:prstClr val="white"/>
              </a:solidFill>
              <a:latin typeface="Lucida Sans"/>
            </a:endParaRPr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endParaRPr lang="en-US">
              <a:solidFill>
                <a:prstClr val="white"/>
              </a:solidFill>
              <a:latin typeface="Lucida Sans"/>
            </a:endParaRPr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fld id="{31126723-5AF1-4381-84A9-CB6CA818E144}" type="slidenum">
              <a:rPr lang="en-US">
                <a:solidFill>
                  <a:prstClr val="white"/>
                </a:solidFill>
                <a:latin typeface="Lucida Sans"/>
              </a:rPr>
              <a:pPr defTabSz="914400">
                <a:defRPr/>
              </a:pPr>
              <a:t>‹#›</a:t>
            </a:fld>
            <a:endParaRPr lang="en-US">
              <a:solidFill>
                <a:prstClr val="white"/>
              </a:solidFill>
              <a:latin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11468768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fld id="{F0C38ACB-844E-411E-A450-91FD3221EF71}" type="datetimeFigureOut">
              <a:rPr lang="en-US">
                <a:solidFill>
                  <a:prstClr val="white"/>
                </a:solidFill>
                <a:latin typeface="Lucida Sans"/>
              </a:rPr>
              <a:pPr defTabSz="914400">
                <a:defRPr/>
              </a:pPr>
              <a:t>5/13/16</a:t>
            </a:fld>
            <a:endParaRPr lang="en-US">
              <a:solidFill>
                <a:prstClr val="white"/>
              </a:solidFill>
              <a:latin typeface="Lucida San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endParaRPr lang="en-US">
              <a:solidFill>
                <a:prstClr val="white"/>
              </a:solidFill>
              <a:latin typeface="Lucida San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fld id="{FF3A4CCC-5B47-4EF7-89B5-B8D3EAF5E0AD}" type="slidenum">
              <a:rPr lang="en-US">
                <a:solidFill>
                  <a:prstClr val="white"/>
                </a:solidFill>
                <a:latin typeface="Lucida Sans"/>
              </a:rPr>
              <a:pPr defTabSz="914400">
                <a:defRPr/>
              </a:pPr>
              <a:t>‹#›</a:t>
            </a:fld>
            <a:endParaRPr lang="en-US">
              <a:solidFill>
                <a:prstClr val="white"/>
              </a:solidFill>
              <a:latin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2546552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B59F0-C23E-BF49-800E-DCAC1BDBB626}" type="datetimeFigureOut">
              <a:rPr lang="en-US" smtClean="0"/>
              <a:t>5/13/16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BA60A-071F-DE44-ACFF-2C18E01EE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001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B59F0-C23E-BF49-800E-DCAC1BDBB626}" type="datetimeFigureOut">
              <a:rPr lang="en-US" smtClean="0"/>
              <a:t>5/13/16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BA60A-071F-DE44-ACFF-2C18E01EE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938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B59F0-C23E-BF49-800E-DCAC1BDBB626}" type="datetimeFigureOut">
              <a:rPr lang="en-US" smtClean="0"/>
              <a:t>5/13/16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BA60A-071F-DE44-ACFF-2C18E01EE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291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B59F0-C23E-BF49-800E-DCAC1BDBB626}" type="datetimeFigureOut">
              <a:rPr lang="en-US" smtClean="0"/>
              <a:t>5/13/16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BA60A-071F-DE44-ACFF-2C18E01EE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484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B59F0-C23E-BF49-800E-DCAC1BDBB626}" type="datetimeFigureOut">
              <a:rPr lang="en-US" smtClean="0"/>
              <a:t>5/13/16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BA60A-071F-DE44-ACFF-2C18E01EE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60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B59F0-C23E-BF49-800E-DCAC1BDBB626}" type="datetimeFigureOut">
              <a:rPr lang="en-US" smtClean="0"/>
              <a:t>5/13/16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BA60A-071F-DE44-ACFF-2C18E01EE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226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B59F0-C23E-BF49-800E-DCAC1BDBB626}" type="datetimeFigureOut">
              <a:rPr lang="en-US" smtClean="0"/>
              <a:t>5/13/16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BA60A-071F-DE44-ACFF-2C18E01EE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594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4" Type="http://schemas.openxmlformats.org/officeDocument/2006/relationships/image" Target="../media/image1.png"/><Relationship Id="rId15" Type="http://schemas.openxmlformats.org/officeDocument/2006/relationships/image" Target="../media/image2.jpe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AB59F0-C23E-BF49-800E-DCAC1BDBB626}" type="datetimeFigureOut">
              <a:rPr lang="en-US" smtClean="0"/>
              <a:t>5/13/16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CBA60A-071F-DE44-ACFF-2C18E01EE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729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49847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828800"/>
            <a:ext cx="8382000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Click to edit Master text styles</a:t>
            </a:r>
          </a:p>
        </p:txBody>
      </p:sp>
      <p:pic>
        <p:nvPicPr>
          <p:cNvPr id="1028" name="Picture 3" descr="footer_graphic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35600"/>
            <a:ext cx="9144000" cy="142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172200"/>
            <a:ext cx="2441575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89530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xmlns:p14="http://schemas.microsoft.com/office/powerpoint/2010/main">
    <p:fade/>
  </p:transition>
  <p:txStyles>
    <p:titleStyle>
      <a:lvl1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en-US" sz="3600" b="1" kern="1200" dirty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Lucida Sans" pitchFamily="34" charset="0"/>
          <a:ea typeface="+mn-ea"/>
          <a:cs typeface="Arial" charset="0"/>
        </a:defRPr>
      </a:lvl1pPr>
      <a:lvl2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Lucida Sans" pitchFamily="34" charset="0"/>
          <a:cs typeface="Arial" pitchFamily="34" charset="0"/>
        </a:defRPr>
      </a:lvl2pPr>
      <a:lvl3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Lucida Sans" pitchFamily="34" charset="0"/>
          <a:cs typeface="Arial" pitchFamily="34" charset="0"/>
        </a:defRPr>
      </a:lvl3pPr>
      <a:lvl4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Lucida Sans" pitchFamily="34" charset="0"/>
          <a:cs typeface="Arial" pitchFamily="34" charset="0"/>
        </a:defRPr>
      </a:lvl4pPr>
      <a:lvl5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Lucida Sans" pitchFamily="34" charset="0"/>
          <a:cs typeface="Arial" pitchFamily="34" charset="0"/>
        </a:defRPr>
      </a:lvl5pPr>
      <a:lvl6pPr marL="457200" algn="ctr" defTabSz="912813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Lucida Sans" pitchFamily="34" charset="0"/>
          <a:cs typeface="Arial" pitchFamily="34" charset="0"/>
        </a:defRPr>
      </a:lvl6pPr>
      <a:lvl7pPr marL="914400" algn="ctr" defTabSz="912813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Lucida Sans" pitchFamily="34" charset="0"/>
          <a:cs typeface="Arial" pitchFamily="34" charset="0"/>
        </a:defRPr>
      </a:lvl7pPr>
      <a:lvl8pPr marL="1371600" algn="ctr" defTabSz="912813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Lucida Sans" pitchFamily="34" charset="0"/>
          <a:cs typeface="Arial" pitchFamily="34" charset="0"/>
        </a:defRPr>
      </a:lvl8pPr>
      <a:lvl9pPr marL="1828800" algn="ctr" defTabSz="912813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Lucida Sans" pitchFamily="34" charset="0"/>
          <a:cs typeface="Arial" pitchFamily="34" charset="0"/>
        </a:defRPr>
      </a:lvl9pPr>
    </p:titleStyle>
    <p:bodyStyle>
      <a:lvl1pPr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defRPr sz="24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1pPr>
      <a:lvl2pPr marL="914400" indent="-396875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16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www.giss.nasa.gov/tools/panoply/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6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myroms.org/wiki/Regional_Ocean_Modeling_System_(ROMS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wmf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9"/>
          <p:cNvSpPr>
            <a:spLocks noGrp="1"/>
          </p:cNvSpPr>
          <p:nvPr>
            <p:ph type="ctrTitle"/>
          </p:nvPr>
        </p:nvSpPr>
        <p:spPr bwMode="auto">
          <a:xfrm>
            <a:off x="0" y="119063"/>
            <a:ext cx="9144000" cy="2124075"/>
          </a:xfrm>
        </p:spPr>
        <p:txBody>
          <a:bodyPr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4000" dirty="0" smtClean="0">
                <a:ln>
                  <a:noFill/>
                </a:ln>
                <a:solidFill>
                  <a:srgbClr val="FFFF00"/>
                </a:solidFill>
                <a:effectLst/>
                <a:cs typeface="Arial" pitchFamily="34" charset="0"/>
              </a:rPr>
              <a:t>Regional Ocean Modeling System </a:t>
            </a:r>
            <a:r>
              <a:rPr lang="en-US" altLang="en-US" sz="2400" dirty="0" smtClean="0">
                <a:ln>
                  <a:noFill/>
                </a:ln>
                <a:solidFill>
                  <a:srgbClr val="FFFF00"/>
                </a:solidFill>
                <a:effectLst/>
                <a:cs typeface="Arial" pitchFamily="34" charset="0"/>
              </a:rPr>
              <a:t>(ROMS)</a:t>
            </a:r>
            <a:br>
              <a:rPr lang="en-US" altLang="en-US" sz="2400" dirty="0" smtClean="0">
                <a:ln>
                  <a:noFill/>
                </a:ln>
                <a:solidFill>
                  <a:srgbClr val="FFFF00"/>
                </a:solidFill>
                <a:effectLst/>
                <a:cs typeface="Arial" pitchFamily="34" charset="0"/>
              </a:rPr>
            </a:br>
            <a:r>
              <a:rPr lang="en-US" altLang="en-US" sz="4000" dirty="0" smtClean="0">
                <a:ln>
                  <a:noFill/>
                </a:ln>
                <a:solidFill>
                  <a:srgbClr val="FFFF00"/>
                </a:solidFill>
                <a:effectLst/>
                <a:cs typeface="Arial" pitchFamily="34" charset="0"/>
              </a:rPr>
              <a:t>For the Non-Specialist</a:t>
            </a:r>
            <a:br>
              <a:rPr lang="en-US" altLang="en-US" sz="4000" dirty="0" smtClean="0">
                <a:ln>
                  <a:noFill/>
                </a:ln>
                <a:solidFill>
                  <a:srgbClr val="FFFF00"/>
                </a:solidFill>
                <a:effectLst/>
                <a:cs typeface="Arial" pitchFamily="34" charset="0"/>
              </a:rPr>
            </a:br>
            <a:r>
              <a:rPr lang="en-US" altLang="en-US" sz="2800" dirty="0" smtClean="0">
                <a:ln>
                  <a:noFill/>
                </a:ln>
                <a:solidFill>
                  <a:srgbClr val="FFFF00"/>
                </a:solidFill>
                <a:effectLst/>
                <a:cs typeface="Arial" pitchFamily="34" charset="0"/>
              </a:rPr>
              <a:t>(ROMS – LITE)</a:t>
            </a:r>
            <a:endParaRPr altLang="en-US" sz="2800" dirty="0" smtClean="0">
              <a:ln>
                <a:noFill/>
              </a:ln>
              <a:solidFill>
                <a:srgbClr val="FFFF00"/>
              </a:solidFill>
              <a:effectLst/>
              <a:cs typeface="Arial" pitchFamily="34" charset="0"/>
            </a:endParaRPr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>
          <a:xfrm>
            <a:off x="0" y="2997923"/>
            <a:ext cx="9144000" cy="3595687"/>
          </a:xfrm>
        </p:spPr>
        <p:txBody>
          <a:bodyPr rtlCol="0"/>
          <a:lstStyle/>
          <a:p>
            <a:pPr algn="ctr" defTabSz="914363" eaLnBrk="1" fontAlgn="auto" hangingPunct="1"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FF00"/>
                </a:solidFill>
              </a:rPr>
              <a:t>Courtney </a:t>
            </a:r>
            <a:r>
              <a:rPr lang="en-US" sz="2800" b="1" dirty="0" smtClean="0">
                <a:solidFill>
                  <a:srgbClr val="FFFF00"/>
                </a:solidFill>
              </a:rPr>
              <a:t>Harris</a:t>
            </a:r>
            <a:br>
              <a:rPr lang="en-US" sz="2800" b="1" dirty="0" smtClean="0">
                <a:solidFill>
                  <a:srgbClr val="FFFF00"/>
                </a:solidFill>
              </a:rPr>
            </a:br>
            <a:r>
              <a:rPr lang="en-US" sz="2800" dirty="0" smtClean="0">
                <a:solidFill>
                  <a:srgbClr val="FFFF00"/>
                </a:solidFill>
              </a:rPr>
              <a:t>Virginia </a:t>
            </a:r>
            <a:r>
              <a:rPr lang="en-US" sz="2800" dirty="0">
                <a:solidFill>
                  <a:srgbClr val="FFFF00"/>
                </a:solidFill>
              </a:rPr>
              <a:t>Institute of Marine Science</a:t>
            </a:r>
            <a:r>
              <a:rPr lang="en-US" dirty="0">
                <a:solidFill>
                  <a:srgbClr val="FFFF00"/>
                </a:solidFill>
              </a:rPr>
              <a:t/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/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sz="2800" dirty="0" smtClean="0">
                <a:solidFill>
                  <a:srgbClr val="FFFF00"/>
                </a:solidFill>
              </a:rPr>
              <a:t>Thanks to Julia Moriarty and Tara </a:t>
            </a:r>
            <a:r>
              <a:rPr lang="en-US" sz="2800" dirty="0" err="1" smtClean="0">
                <a:solidFill>
                  <a:srgbClr val="FFFF00"/>
                </a:solidFill>
              </a:rPr>
              <a:t>Kniskern</a:t>
            </a:r>
            <a:endParaRPr lang="en-US" sz="3600" dirty="0">
              <a:solidFill>
                <a:srgbClr val="FFFF00"/>
              </a:solidFill>
            </a:endParaRPr>
          </a:p>
          <a:p>
            <a:pPr algn="ctr" defTabSz="914363" eaLnBrk="1" fontAlgn="auto" hangingPunct="1">
              <a:spcAft>
                <a:spcPts val="0"/>
              </a:spcAft>
              <a:defRPr/>
            </a:pP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Posted by Irina Overeem, May 2016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5" y="5909583"/>
            <a:ext cx="1932317" cy="914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95" y="5345602"/>
            <a:ext cx="1938527" cy="51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16060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4707" y="274638"/>
            <a:ext cx="580339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6019" y="258586"/>
            <a:ext cx="3060112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ROMS Vertical Grid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778500" y="1912437"/>
            <a:ext cx="33655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  <a:r>
              <a:rPr lang="en-US" sz="2400" dirty="0" smtClean="0"/>
              <a:t>he vertical grid has two parts:</a:t>
            </a:r>
          </a:p>
          <a:p>
            <a:endParaRPr lang="en-US" sz="2400" dirty="0" smtClean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Water column shown in blue. “N” layers.</a:t>
            </a:r>
          </a:p>
          <a:p>
            <a:pPr marL="285750" indent="-285750">
              <a:buFont typeface="Arial"/>
              <a:buChar char="•"/>
            </a:pPr>
            <a:endParaRPr lang="en-US" sz="2400" dirty="0" smtClean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Sediment bed shown in brown. “</a:t>
            </a:r>
            <a:r>
              <a:rPr lang="en-US" sz="2400" dirty="0" err="1" smtClean="0"/>
              <a:t>Nbed</a:t>
            </a:r>
            <a:r>
              <a:rPr lang="en-US" sz="2400" dirty="0" smtClean="0"/>
              <a:t>” layers.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-1342909" y="1503226"/>
            <a:ext cx="3135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Figure from Warner et al. 2008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157947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238" y="69659"/>
            <a:ext cx="3440258" cy="1143000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/>
              <a:t>ROMS’ </a:t>
            </a:r>
            <a:br>
              <a:rPr lang="en-US" sz="3600" dirty="0" smtClean="0"/>
            </a:br>
            <a:r>
              <a:rPr lang="en-US" sz="3600" dirty="0" smtClean="0"/>
              <a:t>Vertical Grid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5312" y="237955"/>
            <a:ext cx="5104878" cy="62459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95020"/>
            <a:ext cx="3865312" cy="5262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8275" indent="-168275">
              <a:buFont typeface="Arial"/>
              <a:buChar char="•"/>
            </a:pPr>
            <a:r>
              <a:rPr lang="en-US" sz="2800" dirty="0"/>
              <a:t>Terrain following</a:t>
            </a:r>
            <a:r>
              <a:rPr lang="en-US" sz="2800" dirty="0" smtClean="0"/>
              <a:t>.</a:t>
            </a:r>
          </a:p>
          <a:p>
            <a:pPr marL="168275" indent="-168275">
              <a:buFont typeface="Arial"/>
              <a:buChar char="•"/>
            </a:pPr>
            <a:r>
              <a:rPr lang="en-US" sz="2800" dirty="0" smtClean="0"/>
              <a:t>Number of vertical grids is constant.</a:t>
            </a:r>
            <a:endParaRPr lang="en-US" sz="2800" dirty="0"/>
          </a:p>
          <a:p>
            <a:pPr marL="168275" indent="-168275">
              <a:buFont typeface="Arial"/>
              <a:buChar char="•"/>
            </a:pPr>
            <a:r>
              <a:rPr lang="en-US" sz="2800" dirty="0" smtClean="0"/>
              <a:t>Stretched.</a:t>
            </a:r>
          </a:p>
          <a:p>
            <a:pPr marL="168275" indent="-168275">
              <a:buFont typeface="Arial"/>
              <a:buChar char="•"/>
            </a:pPr>
            <a:endParaRPr lang="en-US" sz="2800" dirty="0"/>
          </a:p>
          <a:p>
            <a:r>
              <a:rPr lang="en-US" sz="2800" dirty="0" smtClean="0"/>
              <a:t>Implications:  </a:t>
            </a:r>
          </a:p>
          <a:p>
            <a:pPr marL="168275" indent="-168275">
              <a:buFont typeface="Arial"/>
              <a:buChar char="•"/>
            </a:pPr>
            <a:r>
              <a:rPr lang="en-US" sz="2800" dirty="0"/>
              <a:t>C</a:t>
            </a:r>
            <a:r>
              <a:rPr lang="en-US" sz="2800" dirty="0" smtClean="0"/>
              <a:t>an maintain thin layers at surface and bed.</a:t>
            </a:r>
            <a:endParaRPr lang="en-US" sz="2800" dirty="0"/>
          </a:p>
          <a:p>
            <a:pPr marL="168275" indent="-168275">
              <a:buFont typeface="Arial"/>
              <a:buChar char="•"/>
            </a:pPr>
            <a:r>
              <a:rPr lang="en-US" sz="2800" dirty="0" smtClean="0"/>
              <a:t>Need post-processing to calculate vertical water depths.</a:t>
            </a:r>
          </a:p>
          <a:p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4314759" y="6483925"/>
            <a:ext cx="3199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Example figure from ROMS wiki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264855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0"/>
            <a:ext cx="907329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542" y="6502937"/>
            <a:ext cx="364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SLIDE from </a:t>
            </a:r>
            <a:r>
              <a:rPr lang="en-US" b="1" i="1" dirty="0" err="1" smtClean="0">
                <a:solidFill>
                  <a:srgbClr val="FF0000"/>
                </a:solidFill>
              </a:rPr>
              <a:t>Hernan</a:t>
            </a:r>
            <a:r>
              <a:rPr lang="en-US" b="1" i="1" dirty="0" smtClean="0">
                <a:solidFill>
                  <a:srgbClr val="FF0000"/>
                </a:solidFill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</a:rPr>
              <a:t>Arango</a:t>
            </a:r>
            <a:r>
              <a:rPr lang="en-US" b="1" i="1" dirty="0" smtClean="0">
                <a:solidFill>
                  <a:srgbClr val="FF0000"/>
                </a:solidFill>
              </a:rPr>
              <a:t>, Rutgers</a:t>
            </a:r>
            <a:endParaRPr lang="en-US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803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Freeform 42"/>
          <p:cNvSpPr>
            <a:spLocks/>
          </p:cNvSpPr>
          <p:nvPr/>
        </p:nvSpPr>
        <p:spPr bwMode="auto">
          <a:xfrm>
            <a:off x="3725863" y="1014911"/>
            <a:ext cx="45719" cy="1616384"/>
          </a:xfrm>
          <a:custGeom>
            <a:avLst/>
            <a:gdLst>
              <a:gd name="T0" fmla="*/ 0 w 1"/>
              <a:gd name="T1" fmla="*/ 864 h 864"/>
              <a:gd name="T2" fmla="*/ 0 w 1"/>
              <a:gd name="T3" fmla="*/ 0 h 86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864">
                <a:moveTo>
                  <a:pt x="0" y="864"/>
                </a:moveTo>
                <a:lnTo>
                  <a:pt x="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Text Box 34"/>
          <p:cNvSpPr txBox="1">
            <a:spLocks noChangeArrowheads="1"/>
          </p:cNvSpPr>
          <p:nvPr/>
        </p:nvSpPr>
        <p:spPr bwMode="auto">
          <a:xfrm>
            <a:off x="42813" y="26665"/>
            <a:ext cx="8677275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500" b="1" dirty="0" smtClean="0">
                <a:solidFill>
                  <a:schemeClr val="folHlink"/>
                </a:solidFill>
                <a:latin typeface="Verdana" charset="0"/>
              </a:rPr>
              <a:t>ROMS </a:t>
            </a:r>
            <a:r>
              <a:rPr lang="en-US" sz="2500" dirty="0" smtClean="0">
                <a:latin typeface="Verdana" charset="0"/>
              </a:rPr>
              <a:t>  RIVERPLUME2</a:t>
            </a:r>
            <a:r>
              <a:rPr lang="en-US" sz="2500" dirty="0" smtClean="0">
                <a:latin typeface="Verdana" charset="0"/>
              </a:rPr>
              <a:t/>
            </a:r>
            <a:br>
              <a:rPr lang="en-US" sz="2500" dirty="0" smtClean="0">
                <a:latin typeface="Verdana" charset="0"/>
              </a:rPr>
            </a:br>
            <a:r>
              <a:rPr lang="en-US" sz="2500" dirty="0" smtClean="0">
                <a:latin typeface="Verdana" charset="0"/>
              </a:rPr>
              <a:t>idealized continental shelf with a river plume.</a:t>
            </a:r>
            <a:endParaRPr lang="en-US" sz="2500" dirty="0">
              <a:latin typeface="Verdana" charset="0"/>
            </a:endParaRPr>
          </a:p>
        </p:txBody>
      </p:sp>
      <p:sp>
        <p:nvSpPr>
          <p:cNvPr id="13" name="AutoShape 35"/>
          <p:cNvSpPr>
            <a:spLocks noChangeArrowheads="1"/>
          </p:cNvSpPr>
          <p:nvPr/>
        </p:nvSpPr>
        <p:spPr bwMode="auto">
          <a:xfrm>
            <a:off x="906463" y="3412331"/>
            <a:ext cx="4572000" cy="1371600"/>
          </a:xfrm>
          <a:prstGeom prst="rtTriangle">
            <a:avLst/>
          </a:prstGeom>
          <a:solidFill>
            <a:srgbClr val="948A5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Freeform 41"/>
          <p:cNvSpPr>
            <a:spLocks/>
          </p:cNvSpPr>
          <p:nvPr/>
        </p:nvSpPr>
        <p:spPr bwMode="auto">
          <a:xfrm>
            <a:off x="906463" y="1202531"/>
            <a:ext cx="7372350" cy="3581400"/>
          </a:xfrm>
          <a:custGeom>
            <a:avLst/>
            <a:gdLst>
              <a:gd name="T0" fmla="*/ 2886 w 4644"/>
              <a:gd name="T1" fmla="*/ 2256 h 2256"/>
              <a:gd name="T2" fmla="*/ 0 w 4644"/>
              <a:gd name="T3" fmla="*/ 1392 h 2256"/>
              <a:gd name="T4" fmla="*/ 1776 w 4644"/>
              <a:gd name="T5" fmla="*/ 0 h 2256"/>
              <a:gd name="T6" fmla="*/ 4644 w 4644"/>
              <a:gd name="T7" fmla="*/ 864 h 2256"/>
              <a:gd name="T8" fmla="*/ 2886 w 4644"/>
              <a:gd name="T9" fmla="*/ 2256 h 2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644" h="2256">
                <a:moveTo>
                  <a:pt x="2886" y="2256"/>
                </a:moveTo>
                <a:lnTo>
                  <a:pt x="0" y="1392"/>
                </a:lnTo>
                <a:lnTo>
                  <a:pt x="1776" y="0"/>
                </a:lnTo>
                <a:lnTo>
                  <a:pt x="4644" y="864"/>
                </a:lnTo>
                <a:lnTo>
                  <a:pt x="2886" y="2256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noFill/>
            </a:endParaRPr>
          </a:p>
        </p:txBody>
      </p:sp>
      <p:cxnSp>
        <p:nvCxnSpPr>
          <p:cNvPr id="15" name="AutoShape 37"/>
          <p:cNvCxnSpPr>
            <a:cxnSpLocks noChangeShapeType="1"/>
            <a:endCxn id="13" idx="0"/>
          </p:cNvCxnSpPr>
          <p:nvPr/>
        </p:nvCxnSpPr>
        <p:spPr bwMode="auto">
          <a:xfrm flipH="1">
            <a:off x="906463" y="1202531"/>
            <a:ext cx="2819400" cy="2209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" name="AutoShape 38"/>
          <p:cNvCxnSpPr>
            <a:cxnSpLocks noChangeShapeType="1"/>
            <a:endCxn id="13" idx="4"/>
          </p:cNvCxnSpPr>
          <p:nvPr/>
        </p:nvCxnSpPr>
        <p:spPr bwMode="auto">
          <a:xfrm flipH="1">
            <a:off x="5478463" y="2574131"/>
            <a:ext cx="2819400" cy="2209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17" name="Group 57"/>
          <p:cNvGrpSpPr>
            <a:grpSpLocks/>
          </p:cNvGrpSpPr>
          <p:nvPr/>
        </p:nvGrpSpPr>
        <p:grpSpPr bwMode="auto">
          <a:xfrm>
            <a:off x="3725863" y="851244"/>
            <a:ext cx="4572000" cy="152400"/>
            <a:chOff x="1248" y="11472"/>
            <a:chExt cx="2880" cy="96"/>
          </a:xfrm>
        </p:grpSpPr>
        <p:sp>
          <p:nvSpPr>
            <p:cNvPr id="43" name="Arc 58"/>
            <p:cNvSpPr>
              <a:spLocks/>
            </p:cNvSpPr>
            <p:nvPr/>
          </p:nvSpPr>
          <p:spPr bwMode="auto">
            <a:xfrm flipH="1" flipV="1">
              <a:off x="3840" y="11472"/>
              <a:ext cx="288" cy="9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7150" cmpd="sng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Arc 59"/>
            <p:cNvSpPr>
              <a:spLocks/>
            </p:cNvSpPr>
            <p:nvPr/>
          </p:nvSpPr>
          <p:spPr bwMode="auto">
            <a:xfrm flipV="1">
              <a:off x="3552" y="11472"/>
              <a:ext cx="288" cy="9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7150" cmpd="sng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Arc 60"/>
            <p:cNvSpPr>
              <a:spLocks/>
            </p:cNvSpPr>
            <p:nvPr/>
          </p:nvSpPr>
          <p:spPr bwMode="auto">
            <a:xfrm flipH="1" flipV="1">
              <a:off x="3264" y="11472"/>
              <a:ext cx="288" cy="9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7150" cmpd="sng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Arc 61"/>
            <p:cNvSpPr>
              <a:spLocks/>
            </p:cNvSpPr>
            <p:nvPr/>
          </p:nvSpPr>
          <p:spPr bwMode="auto">
            <a:xfrm flipV="1">
              <a:off x="2976" y="11472"/>
              <a:ext cx="288" cy="9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7150" cmpd="sng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Arc 62"/>
            <p:cNvSpPr>
              <a:spLocks/>
            </p:cNvSpPr>
            <p:nvPr/>
          </p:nvSpPr>
          <p:spPr bwMode="auto">
            <a:xfrm flipH="1" flipV="1">
              <a:off x="2688" y="11472"/>
              <a:ext cx="288" cy="9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7150" cmpd="sng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Arc 63"/>
            <p:cNvSpPr>
              <a:spLocks/>
            </p:cNvSpPr>
            <p:nvPr/>
          </p:nvSpPr>
          <p:spPr bwMode="auto">
            <a:xfrm flipV="1">
              <a:off x="2400" y="11472"/>
              <a:ext cx="288" cy="9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7150" cmpd="sng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Arc 64"/>
            <p:cNvSpPr>
              <a:spLocks/>
            </p:cNvSpPr>
            <p:nvPr/>
          </p:nvSpPr>
          <p:spPr bwMode="auto">
            <a:xfrm flipH="1" flipV="1">
              <a:off x="2112" y="11472"/>
              <a:ext cx="288" cy="9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7150" cmpd="sng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Arc 65"/>
            <p:cNvSpPr>
              <a:spLocks/>
            </p:cNvSpPr>
            <p:nvPr/>
          </p:nvSpPr>
          <p:spPr bwMode="auto">
            <a:xfrm flipV="1">
              <a:off x="1824" y="11472"/>
              <a:ext cx="288" cy="9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7150" cmpd="sng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Arc 66"/>
            <p:cNvSpPr>
              <a:spLocks/>
            </p:cNvSpPr>
            <p:nvPr/>
          </p:nvSpPr>
          <p:spPr bwMode="auto">
            <a:xfrm flipH="1" flipV="1">
              <a:off x="1536" y="11472"/>
              <a:ext cx="288" cy="9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7150" cmpd="sng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Arc 67"/>
            <p:cNvSpPr>
              <a:spLocks/>
            </p:cNvSpPr>
            <p:nvPr/>
          </p:nvSpPr>
          <p:spPr bwMode="auto">
            <a:xfrm flipV="1">
              <a:off x="1248" y="11472"/>
              <a:ext cx="288" cy="9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7150" cmpd="sng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8" name="Freeform 69"/>
          <p:cNvSpPr>
            <a:spLocks/>
          </p:cNvSpPr>
          <p:nvPr/>
        </p:nvSpPr>
        <p:spPr bwMode="auto">
          <a:xfrm>
            <a:off x="8253732" y="1003644"/>
            <a:ext cx="45719" cy="1570487"/>
          </a:xfrm>
          <a:custGeom>
            <a:avLst/>
            <a:gdLst>
              <a:gd name="T0" fmla="*/ 0 w 1"/>
              <a:gd name="T1" fmla="*/ 864 h 864"/>
              <a:gd name="T2" fmla="*/ 0 w 1"/>
              <a:gd name="T3" fmla="*/ 0 h 86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864">
                <a:moveTo>
                  <a:pt x="0" y="864"/>
                </a:moveTo>
                <a:lnTo>
                  <a:pt x="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Line 74"/>
          <p:cNvSpPr>
            <a:spLocks noChangeShapeType="1"/>
          </p:cNvSpPr>
          <p:nvPr/>
        </p:nvSpPr>
        <p:spPr bwMode="auto">
          <a:xfrm>
            <a:off x="908050" y="5088731"/>
            <a:ext cx="457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83"/>
          <p:cNvSpPr>
            <a:spLocks noChangeShapeType="1"/>
          </p:cNvSpPr>
          <p:nvPr/>
        </p:nvSpPr>
        <p:spPr bwMode="auto">
          <a:xfrm flipH="1">
            <a:off x="1822450" y="1507331"/>
            <a:ext cx="2819400" cy="22098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Oval 77"/>
          <p:cNvSpPr>
            <a:spLocks noChangeArrowheads="1"/>
          </p:cNvSpPr>
          <p:nvPr/>
        </p:nvSpPr>
        <p:spPr bwMode="auto">
          <a:xfrm rot="19191067">
            <a:off x="2051050" y="2116931"/>
            <a:ext cx="1828800" cy="762000"/>
          </a:xfrm>
          <a:prstGeom prst="ellipse">
            <a:avLst/>
          </a:prstGeom>
          <a:solidFill>
            <a:srgbClr val="C4BD97"/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400" dirty="0" smtClean="0">
                <a:latin typeface="Verdana" charset="0"/>
              </a:rPr>
              <a:t>shelf </a:t>
            </a:r>
            <a:r>
              <a:rPr lang="en-US" sz="1400" dirty="0">
                <a:latin typeface="Verdana" charset="0"/>
              </a:rPr>
              <a:t>deposit</a:t>
            </a:r>
          </a:p>
        </p:txBody>
      </p:sp>
      <p:sp>
        <p:nvSpPr>
          <p:cNvPr id="26" name="Line 84"/>
          <p:cNvSpPr>
            <a:spLocks noChangeShapeType="1"/>
          </p:cNvSpPr>
          <p:nvPr/>
        </p:nvSpPr>
        <p:spPr bwMode="auto">
          <a:xfrm flipH="1">
            <a:off x="2965450" y="1812131"/>
            <a:ext cx="2819400" cy="22098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30" name="AutoShape 68"/>
          <p:cNvCxnSpPr>
            <a:cxnSpLocks noChangeShapeType="1"/>
            <a:stCxn id="43" idx="0"/>
            <a:endCxn id="33" idx="0"/>
          </p:cNvCxnSpPr>
          <p:nvPr/>
        </p:nvCxnSpPr>
        <p:spPr bwMode="auto">
          <a:xfrm flipH="1">
            <a:off x="5478463" y="1003644"/>
            <a:ext cx="2819400" cy="2163903"/>
          </a:xfrm>
          <a:prstGeom prst="straightConnector1">
            <a:avLst/>
          </a:prstGeom>
          <a:noFill/>
          <a:ln w="76200" cmpd="sng">
            <a:solidFill>
              <a:srgbClr val="4F81B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1" name="Freeform 42"/>
          <p:cNvSpPr>
            <a:spLocks/>
          </p:cNvSpPr>
          <p:nvPr/>
        </p:nvSpPr>
        <p:spPr bwMode="auto">
          <a:xfrm>
            <a:off x="5434332" y="3167547"/>
            <a:ext cx="45719" cy="1616384"/>
          </a:xfrm>
          <a:custGeom>
            <a:avLst/>
            <a:gdLst>
              <a:gd name="T0" fmla="*/ 0 w 1"/>
              <a:gd name="T1" fmla="*/ 864 h 864"/>
              <a:gd name="T2" fmla="*/ 0 w 1"/>
              <a:gd name="T3" fmla="*/ 0 h 86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864">
                <a:moveTo>
                  <a:pt x="0" y="864"/>
                </a:moveTo>
                <a:lnTo>
                  <a:pt x="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Line 85"/>
          <p:cNvSpPr>
            <a:spLocks noChangeShapeType="1"/>
          </p:cNvSpPr>
          <p:nvPr/>
        </p:nvSpPr>
        <p:spPr bwMode="auto">
          <a:xfrm flipH="1">
            <a:off x="4108450" y="2193131"/>
            <a:ext cx="2819400" cy="22098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Text Box 88"/>
          <p:cNvSpPr txBox="1">
            <a:spLocks noChangeArrowheads="1"/>
          </p:cNvSpPr>
          <p:nvPr/>
        </p:nvSpPr>
        <p:spPr bwMode="auto">
          <a:xfrm>
            <a:off x="2035720" y="4860131"/>
            <a:ext cx="1984550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/>
              <a:t>5</a:t>
            </a:r>
            <a:r>
              <a:rPr lang="en-US" dirty="0" smtClean="0"/>
              <a:t>0 km; 52 grid cells</a:t>
            </a:r>
            <a:endParaRPr lang="en-US" dirty="0"/>
          </a:p>
        </p:txBody>
      </p:sp>
      <p:sp>
        <p:nvSpPr>
          <p:cNvPr id="12" name="Text Box 89"/>
          <p:cNvSpPr txBox="1">
            <a:spLocks noChangeArrowheads="1"/>
          </p:cNvSpPr>
          <p:nvPr/>
        </p:nvSpPr>
        <p:spPr bwMode="auto">
          <a:xfrm rot="19086365">
            <a:off x="6131083" y="3868222"/>
            <a:ext cx="2101544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/>
              <a:t>1</a:t>
            </a:r>
            <a:r>
              <a:rPr lang="en-US" dirty="0" smtClean="0"/>
              <a:t>00 km; 72 grid cells</a:t>
            </a:r>
            <a:endParaRPr lang="en-US" dirty="0"/>
          </a:p>
        </p:txBody>
      </p:sp>
      <p:sp>
        <p:nvSpPr>
          <p:cNvPr id="7" name="Text Box 91"/>
          <p:cNvSpPr txBox="1">
            <a:spLocks noChangeArrowheads="1"/>
          </p:cNvSpPr>
          <p:nvPr/>
        </p:nvSpPr>
        <p:spPr bwMode="auto">
          <a:xfrm>
            <a:off x="527050" y="5774531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8" name="Text Box 92"/>
          <p:cNvSpPr txBox="1">
            <a:spLocks noChangeArrowheads="1"/>
          </p:cNvSpPr>
          <p:nvPr/>
        </p:nvSpPr>
        <p:spPr bwMode="auto">
          <a:xfrm>
            <a:off x="1572543" y="5229463"/>
            <a:ext cx="6415088" cy="15696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285750">
              <a:buFontTx/>
              <a:buChar char="•"/>
            </a:pPr>
            <a:r>
              <a:rPr lang="en-US" sz="2400" dirty="0" smtClean="0"/>
              <a:t>Currents </a:t>
            </a:r>
            <a:r>
              <a:rPr lang="en-US" sz="2400" dirty="0"/>
              <a:t>(</a:t>
            </a:r>
            <a:r>
              <a:rPr lang="en-US" sz="2400" dirty="0" smtClean="0"/>
              <a:t>~0.05 </a:t>
            </a:r>
            <a:r>
              <a:rPr lang="en-US" sz="2400" dirty="0"/>
              <a:t>m/s) forced at open boundary.</a:t>
            </a:r>
          </a:p>
          <a:p>
            <a:pPr marL="342900" indent="-285750">
              <a:buFontTx/>
              <a:buChar char="•"/>
            </a:pPr>
            <a:r>
              <a:rPr lang="en-US" sz="2400" dirty="0" smtClean="0"/>
              <a:t>Waves </a:t>
            </a:r>
            <a:r>
              <a:rPr lang="en-US" sz="2400" dirty="0"/>
              <a:t>(</a:t>
            </a:r>
            <a:r>
              <a:rPr lang="en-US" sz="2400" dirty="0" err="1"/>
              <a:t>Hsig</a:t>
            </a:r>
            <a:r>
              <a:rPr lang="en-US" sz="2400" dirty="0"/>
              <a:t> = </a:t>
            </a:r>
            <a:r>
              <a:rPr lang="en-US" sz="2400" dirty="0" smtClean="0"/>
              <a:t>2m</a:t>
            </a:r>
            <a:r>
              <a:rPr lang="en-US" sz="2400" dirty="0"/>
              <a:t>, T = </a:t>
            </a:r>
            <a:r>
              <a:rPr lang="en-US" sz="2400" dirty="0" smtClean="0"/>
              <a:t>10 </a:t>
            </a:r>
            <a:r>
              <a:rPr lang="en-US" sz="2400" dirty="0"/>
              <a:t>sec)</a:t>
            </a:r>
          </a:p>
          <a:p>
            <a:pPr marL="342900" indent="-285750">
              <a:buFontTx/>
              <a:buChar char="•"/>
            </a:pPr>
            <a:r>
              <a:rPr lang="en-US" sz="2400" dirty="0" smtClean="0"/>
              <a:t>Steady river discharge (1500 m</a:t>
            </a:r>
            <a:r>
              <a:rPr lang="en-US" sz="2400" baseline="30000" dirty="0" smtClean="0"/>
              <a:t>3</a:t>
            </a:r>
            <a:r>
              <a:rPr lang="en-US" sz="2400" dirty="0" smtClean="0"/>
              <a:t>/s) with suspended sediment (2 g/L).</a:t>
            </a:r>
            <a:endParaRPr lang="en-US" sz="2400" b="1" dirty="0"/>
          </a:p>
        </p:txBody>
      </p:sp>
      <p:sp>
        <p:nvSpPr>
          <p:cNvPr id="54" name="Left Arrow 53"/>
          <p:cNvSpPr/>
          <p:nvPr/>
        </p:nvSpPr>
        <p:spPr>
          <a:xfrm rot="19185121">
            <a:off x="4170352" y="1924785"/>
            <a:ext cx="1701820" cy="719806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5 cm/s current</a:t>
            </a:r>
          </a:p>
        </p:txBody>
      </p:sp>
      <p:sp>
        <p:nvSpPr>
          <p:cNvPr id="55" name="Freeform 42"/>
          <p:cNvSpPr>
            <a:spLocks/>
          </p:cNvSpPr>
          <p:nvPr/>
        </p:nvSpPr>
        <p:spPr bwMode="auto">
          <a:xfrm>
            <a:off x="902283" y="3182755"/>
            <a:ext cx="45719" cy="1616384"/>
          </a:xfrm>
          <a:custGeom>
            <a:avLst/>
            <a:gdLst>
              <a:gd name="T0" fmla="*/ 0 w 1"/>
              <a:gd name="T1" fmla="*/ 864 h 864"/>
              <a:gd name="T2" fmla="*/ 0 w 1"/>
              <a:gd name="T3" fmla="*/ 0 h 86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864">
                <a:moveTo>
                  <a:pt x="0" y="864"/>
                </a:moveTo>
                <a:lnTo>
                  <a:pt x="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57" name="AutoShape 68"/>
          <p:cNvCxnSpPr>
            <a:cxnSpLocks noChangeShapeType="1"/>
          </p:cNvCxnSpPr>
          <p:nvPr/>
        </p:nvCxnSpPr>
        <p:spPr bwMode="auto">
          <a:xfrm flipH="1">
            <a:off x="902283" y="1018852"/>
            <a:ext cx="2819400" cy="2163903"/>
          </a:xfrm>
          <a:prstGeom prst="straightConnector1">
            <a:avLst/>
          </a:prstGeom>
          <a:noFill/>
          <a:ln w="76200" cmpd="sng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9" name="Rectangle 71"/>
          <p:cNvSpPr>
            <a:spLocks noChangeArrowheads="1"/>
          </p:cNvSpPr>
          <p:nvPr/>
        </p:nvSpPr>
        <p:spPr bwMode="auto">
          <a:xfrm>
            <a:off x="1593850" y="1232244"/>
            <a:ext cx="1905000" cy="304800"/>
          </a:xfrm>
          <a:prstGeom prst="rect">
            <a:avLst/>
          </a:prstGeom>
          <a:solidFill>
            <a:srgbClr val="C4BD97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dirty="0"/>
              <a:t>Muddy River</a:t>
            </a:r>
          </a:p>
        </p:txBody>
      </p:sp>
      <p:sp>
        <p:nvSpPr>
          <p:cNvPr id="59" name="Freeform 58"/>
          <p:cNvSpPr/>
          <p:nvPr/>
        </p:nvSpPr>
        <p:spPr>
          <a:xfrm>
            <a:off x="901700" y="3219450"/>
            <a:ext cx="762000" cy="412750"/>
          </a:xfrm>
          <a:custGeom>
            <a:avLst/>
            <a:gdLst>
              <a:gd name="connsiteX0" fmla="*/ 749300 w 762000"/>
              <a:gd name="connsiteY0" fmla="*/ 190500 h 412750"/>
              <a:gd name="connsiteX1" fmla="*/ 762000 w 762000"/>
              <a:gd name="connsiteY1" fmla="*/ 412750 h 412750"/>
              <a:gd name="connsiteX2" fmla="*/ 0 w 762000"/>
              <a:gd name="connsiteY2" fmla="*/ 190500 h 412750"/>
              <a:gd name="connsiteX3" fmla="*/ 6350 w 762000"/>
              <a:gd name="connsiteY3" fmla="*/ 0 h 41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2000" h="412750">
                <a:moveTo>
                  <a:pt x="749300" y="190500"/>
                </a:moveTo>
                <a:lnTo>
                  <a:pt x="762000" y="412750"/>
                </a:lnTo>
                <a:lnTo>
                  <a:pt x="0" y="190500"/>
                </a:lnTo>
                <a:lnTo>
                  <a:pt x="6350" y="0"/>
                </a:lnTo>
              </a:path>
            </a:pathLst>
          </a:custGeom>
          <a:solidFill>
            <a:srgbClr val="C4BD97"/>
          </a:solidFill>
          <a:ln w="952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72"/>
          <p:cNvSpPr>
            <a:spLocks/>
          </p:cNvSpPr>
          <p:nvPr/>
        </p:nvSpPr>
        <p:spPr bwMode="auto">
          <a:xfrm>
            <a:off x="908050" y="1156044"/>
            <a:ext cx="2786063" cy="2286000"/>
          </a:xfrm>
          <a:custGeom>
            <a:avLst/>
            <a:gdLst>
              <a:gd name="T0" fmla="*/ 1644 w 1755"/>
              <a:gd name="T1" fmla="*/ 0 h 1440"/>
              <a:gd name="T2" fmla="*/ 1704 w 1755"/>
              <a:gd name="T3" fmla="*/ 84 h 1440"/>
              <a:gd name="T4" fmla="*/ 1752 w 1755"/>
              <a:gd name="T5" fmla="*/ 300 h 1440"/>
              <a:gd name="T6" fmla="*/ 1740 w 1755"/>
              <a:gd name="T7" fmla="*/ 528 h 1440"/>
              <a:gd name="T8" fmla="*/ 1704 w 1755"/>
              <a:gd name="T9" fmla="*/ 540 h 1440"/>
              <a:gd name="T10" fmla="*/ 1632 w 1755"/>
              <a:gd name="T11" fmla="*/ 588 h 1440"/>
              <a:gd name="T12" fmla="*/ 1512 w 1755"/>
              <a:gd name="T13" fmla="*/ 600 h 1440"/>
              <a:gd name="T14" fmla="*/ 1284 w 1755"/>
              <a:gd name="T15" fmla="*/ 624 h 1440"/>
              <a:gd name="T16" fmla="*/ 1212 w 1755"/>
              <a:gd name="T17" fmla="*/ 660 h 1440"/>
              <a:gd name="T18" fmla="*/ 1140 w 1755"/>
              <a:gd name="T19" fmla="*/ 708 h 1440"/>
              <a:gd name="T20" fmla="*/ 1032 w 1755"/>
              <a:gd name="T21" fmla="*/ 792 h 1440"/>
              <a:gd name="T22" fmla="*/ 864 w 1755"/>
              <a:gd name="T23" fmla="*/ 816 h 1440"/>
              <a:gd name="T24" fmla="*/ 684 w 1755"/>
              <a:gd name="T25" fmla="*/ 960 h 1440"/>
              <a:gd name="T26" fmla="*/ 660 w 1755"/>
              <a:gd name="T27" fmla="*/ 996 h 1440"/>
              <a:gd name="T28" fmla="*/ 588 w 1755"/>
              <a:gd name="T29" fmla="*/ 1068 h 1440"/>
              <a:gd name="T30" fmla="*/ 576 w 1755"/>
              <a:gd name="T31" fmla="*/ 1212 h 1440"/>
              <a:gd name="T32" fmla="*/ 540 w 1755"/>
              <a:gd name="T33" fmla="*/ 1224 h 1440"/>
              <a:gd name="T34" fmla="*/ 492 w 1755"/>
              <a:gd name="T35" fmla="*/ 1296 h 1440"/>
              <a:gd name="T36" fmla="*/ 456 w 1755"/>
              <a:gd name="T37" fmla="*/ 1320 h 1440"/>
              <a:gd name="T38" fmla="*/ 480 w 1755"/>
              <a:gd name="T39" fmla="*/ 1440 h 1440"/>
              <a:gd name="T40" fmla="*/ 0 w 1755"/>
              <a:gd name="T41" fmla="*/ 1296 h 1440"/>
              <a:gd name="T42" fmla="*/ 1392 w 1755"/>
              <a:gd name="T43" fmla="*/ 192 h 1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755" h="1440">
                <a:moveTo>
                  <a:pt x="1644" y="0"/>
                </a:moveTo>
                <a:cubicBezTo>
                  <a:pt x="1672" y="84"/>
                  <a:pt x="1644" y="64"/>
                  <a:pt x="1704" y="84"/>
                </a:cubicBezTo>
                <a:cubicBezTo>
                  <a:pt x="1718" y="155"/>
                  <a:pt x="1729" y="231"/>
                  <a:pt x="1752" y="300"/>
                </a:cubicBezTo>
                <a:cubicBezTo>
                  <a:pt x="1748" y="376"/>
                  <a:pt x="1755" y="453"/>
                  <a:pt x="1740" y="528"/>
                </a:cubicBezTo>
                <a:cubicBezTo>
                  <a:pt x="1738" y="540"/>
                  <a:pt x="1715" y="534"/>
                  <a:pt x="1704" y="540"/>
                </a:cubicBezTo>
                <a:cubicBezTo>
                  <a:pt x="1679" y="554"/>
                  <a:pt x="1656" y="572"/>
                  <a:pt x="1632" y="588"/>
                </a:cubicBezTo>
                <a:cubicBezTo>
                  <a:pt x="1599" y="610"/>
                  <a:pt x="1552" y="595"/>
                  <a:pt x="1512" y="600"/>
                </a:cubicBezTo>
                <a:cubicBezTo>
                  <a:pt x="1284" y="627"/>
                  <a:pt x="1621" y="596"/>
                  <a:pt x="1284" y="624"/>
                </a:cubicBezTo>
                <a:cubicBezTo>
                  <a:pt x="1262" y="639"/>
                  <a:pt x="1234" y="645"/>
                  <a:pt x="1212" y="660"/>
                </a:cubicBezTo>
                <a:cubicBezTo>
                  <a:pt x="1122" y="720"/>
                  <a:pt x="1226" y="679"/>
                  <a:pt x="1140" y="708"/>
                </a:cubicBezTo>
                <a:cubicBezTo>
                  <a:pt x="1115" y="733"/>
                  <a:pt x="1065" y="787"/>
                  <a:pt x="1032" y="792"/>
                </a:cubicBezTo>
                <a:cubicBezTo>
                  <a:pt x="976" y="800"/>
                  <a:pt x="864" y="816"/>
                  <a:pt x="864" y="816"/>
                </a:cubicBezTo>
                <a:cubicBezTo>
                  <a:pt x="800" y="859"/>
                  <a:pt x="748" y="917"/>
                  <a:pt x="684" y="960"/>
                </a:cubicBezTo>
                <a:cubicBezTo>
                  <a:pt x="676" y="972"/>
                  <a:pt x="670" y="985"/>
                  <a:pt x="660" y="996"/>
                </a:cubicBezTo>
                <a:cubicBezTo>
                  <a:pt x="637" y="1021"/>
                  <a:pt x="588" y="1068"/>
                  <a:pt x="588" y="1068"/>
                </a:cubicBezTo>
                <a:cubicBezTo>
                  <a:pt x="584" y="1116"/>
                  <a:pt x="590" y="1166"/>
                  <a:pt x="576" y="1212"/>
                </a:cubicBezTo>
                <a:cubicBezTo>
                  <a:pt x="572" y="1224"/>
                  <a:pt x="549" y="1215"/>
                  <a:pt x="540" y="1224"/>
                </a:cubicBezTo>
                <a:cubicBezTo>
                  <a:pt x="520" y="1244"/>
                  <a:pt x="508" y="1272"/>
                  <a:pt x="492" y="1296"/>
                </a:cubicBezTo>
                <a:cubicBezTo>
                  <a:pt x="452" y="1356"/>
                  <a:pt x="456" y="1281"/>
                  <a:pt x="456" y="1320"/>
                </a:cubicBezTo>
                <a:lnTo>
                  <a:pt x="480" y="1440"/>
                </a:lnTo>
                <a:lnTo>
                  <a:pt x="0" y="1296"/>
                </a:lnTo>
                <a:lnTo>
                  <a:pt x="1392" y="192"/>
                </a:lnTo>
              </a:path>
            </a:pathLst>
          </a:custGeom>
          <a:solidFill>
            <a:schemeClr val="bg2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" name="Freeform 60"/>
          <p:cNvSpPr/>
          <p:nvPr/>
        </p:nvSpPr>
        <p:spPr>
          <a:xfrm>
            <a:off x="6238875" y="2635250"/>
            <a:ext cx="666750" cy="985140"/>
          </a:xfrm>
          <a:custGeom>
            <a:avLst/>
            <a:gdLst>
              <a:gd name="connsiteX0" fmla="*/ 0 w 666750"/>
              <a:gd name="connsiteY0" fmla="*/ 0 h 985140"/>
              <a:gd name="connsiteX1" fmla="*/ 111125 w 666750"/>
              <a:gd name="connsiteY1" fmla="*/ 841375 h 985140"/>
              <a:gd name="connsiteX2" fmla="*/ 666750 w 666750"/>
              <a:gd name="connsiteY2" fmla="*/ 984250 h 985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750" h="985140">
                <a:moveTo>
                  <a:pt x="0" y="0"/>
                </a:moveTo>
                <a:cubicBezTo>
                  <a:pt x="0" y="338666"/>
                  <a:pt x="0" y="677333"/>
                  <a:pt x="111125" y="841375"/>
                </a:cubicBezTo>
                <a:cubicBezTo>
                  <a:pt x="222250" y="1005417"/>
                  <a:pt x="666750" y="984250"/>
                  <a:pt x="666750" y="984250"/>
                </a:cubicBezTo>
              </a:path>
            </a:pathLst>
          </a:custGeom>
          <a:ln w="57150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r>
              <a:rPr lang="en-US" sz="2800" dirty="0" smtClean="0"/>
              <a:t>v</a:t>
            </a:r>
            <a:endParaRPr lang="en-US" sz="2800" dirty="0"/>
          </a:p>
        </p:txBody>
      </p:sp>
      <p:sp>
        <p:nvSpPr>
          <p:cNvPr id="62" name="Freeform 61"/>
          <p:cNvSpPr/>
          <p:nvPr/>
        </p:nvSpPr>
        <p:spPr>
          <a:xfrm>
            <a:off x="2439394" y="3080640"/>
            <a:ext cx="453528" cy="941291"/>
          </a:xfrm>
          <a:custGeom>
            <a:avLst/>
            <a:gdLst>
              <a:gd name="connsiteX0" fmla="*/ 88403 w 453528"/>
              <a:gd name="connsiteY0" fmla="*/ 0 h 1079500"/>
              <a:gd name="connsiteX1" fmla="*/ 24903 w 453528"/>
              <a:gd name="connsiteY1" fmla="*/ 682625 h 1079500"/>
              <a:gd name="connsiteX2" fmla="*/ 453528 w 453528"/>
              <a:gd name="connsiteY2" fmla="*/ 1079500 h 1079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3528" h="1079500">
                <a:moveTo>
                  <a:pt x="88403" y="0"/>
                </a:moveTo>
                <a:cubicBezTo>
                  <a:pt x="26226" y="251354"/>
                  <a:pt x="-35951" y="502708"/>
                  <a:pt x="24903" y="682625"/>
                </a:cubicBezTo>
                <a:cubicBezTo>
                  <a:pt x="85757" y="862542"/>
                  <a:pt x="453528" y="1079500"/>
                  <a:pt x="453528" y="1079500"/>
                </a:cubicBezTo>
              </a:path>
            </a:pathLst>
          </a:custGeom>
          <a:ln w="38100" cmpd="sng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r>
              <a:rPr lang="en-US" sz="2000" dirty="0" smtClean="0"/>
              <a:t>Cs</a:t>
            </a:r>
            <a:endParaRPr lang="en-US" sz="2000" dirty="0"/>
          </a:p>
        </p:txBody>
      </p:sp>
      <p:grpSp>
        <p:nvGrpSpPr>
          <p:cNvPr id="29" name="Group 56"/>
          <p:cNvGrpSpPr>
            <a:grpSpLocks/>
          </p:cNvGrpSpPr>
          <p:nvPr/>
        </p:nvGrpSpPr>
        <p:grpSpPr bwMode="auto">
          <a:xfrm>
            <a:off x="906463" y="3015147"/>
            <a:ext cx="4572000" cy="152400"/>
            <a:chOff x="1248" y="11472"/>
            <a:chExt cx="2880" cy="96"/>
          </a:xfrm>
        </p:grpSpPr>
        <p:sp>
          <p:nvSpPr>
            <p:cNvPr id="33" name="Arc 46"/>
            <p:cNvSpPr>
              <a:spLocks/>
            </p:cNvSpPr>
            <p:nvPr/>
          </p:nvSpPr>
          <p:spPr bwMode="auto">
            <a:xfrm flipH="1" flipV="1">
              <a:off x="3840" y="11472"/>
              <a:ext cx="288" cy="9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76200" cmpd="sng">
              <a:solidFill>
                <a:srgbClr val="4F81B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Arc 47"/>
            <p:cNvSpPr>
              <a:spLocks/>
            </p:cNvSpPr>
            <p:nvPr/>
          </p:nvSpPr>
          <p:spPr bwMode="auto">
            <a:xfrm flipV="1">
              <a:off x="3552" y="11472"/>
              <a:ext cx="288" cy="9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76200" cmpd="sng">
              <a:solidFill>
                <a:srgbClr val="4F81B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Arc 48"/>
            <p:cNvSpPr>
              <a:spLocks/>
            </p:cNvSpPr>
            <p:nvPr/>
          </p:nvSpPr>
          <p:spPr bwMode="auto">
            <a:xfrm flipH="1" flipV="1">
              <a:off x="3264" y="11472"/>
              <a:ext cx="288" cy="9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76200" cmpd="sng">
              <a:solidFill>
                <a:srgbClr val="4F81B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Arc 49"/>
            <p:cNvSpPr>
              <a:spLocks/>
            </p:cNvSpPr>
            <p:nvPr/>
          </p:nvSpPr>
          <p:spPr bwMode="auto">
            <a:xfrm flipV="1">
              <a:off x="2976" y="11472"/>
              <a:ext cx="288" cy="9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76200" cmpd="sng">
              <a:solidFill>
                <a:srgbClr val="4F81B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Arc 50"/>
            <p:cNvSpPr>
              <a:spLocks/>
            </p:cNvSpPr>
            <p:nvPr/>
          </p:nvSpPr>
          <p:spPr bwMode="auto">
            <a:xfrm flipH="1" flipV="1">
              <a:off x="2688" y="11472"/>
              <a:ext cx="288" cy="9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76200" cmpd="sng">
              <a:solidFill>
                <a:srgbClr val="4F81B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Arc 51"/>
            <p:cNvSpPr>
              <a:spLocks/>
            </p:cNvSpPr>
            <p:nvPr/>
          </p:nvSpPr>
          <p:spPr bwMode="auto">
            <a:xfrm flipV="1">
              <a:off x="2400" y="11472"/>
              <a:ext cx="288" cy="9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76200" cmpd="sng">
              <a:solidFill>
                <a:srgbClr val="4F81B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Arc 52"/>
            <p:cNvSpPr>
              <a:spLocks/>
            </p:cNvSpPr>
            <p:nvPr/>
          </p:nvSpPr>
          <p:spPr bwMode="auto">
            <a:xfrm flipH="1" flipV="1">
              <a:off x="2112" y="11472"/>
              <a:ext cx="288" cy="9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76200" cmpd="sng">
              <a:solidFill>
                <a:srgbClr val="4F81B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Arc 53"/>
            <p:cNvSpPr>
              <a:spLocks/>
            </p:cNvSpPr>
            <p:nvPr/>
          </p:nvSpPr>
          <p:spPr bwMode="auto">
            <a:xfrm flipV="1">
              <a:off x="1824" y="11472"/>
              <a:ext cx="288" cy="9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76200" cmpd="sng">
              <a:solidFill>
                <a:srgbClr val="4F81B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Arc 54"/>
            <p:cNvSpPr>
              <a:spLocks/>
            </p:cNvSpPr>
            <p:nvPr/>
          </p:nvSpPr>
          <p:spPr bwMode="auto">
            <a:xfrm flipH="1" flipV="1">
              <a:off x="1536" y="11472"/>
              <a:ext cx="288" cy="9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76200" cmpd="sng">
              <a:solidFill>
                <a:srgbClr val="4F81B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Arc 55"/>
            <p:cNvSpPr>
              <a:spLocks/>
            </p:cNvSpPr>
            <p:nvPr/>
          </p:nvSpPr>
          <p:spPr bwMode="auto">
            <a:xfrm flipV="1">
              <a:off x="1248" y="11472"/>
              <a:ext cx="288" cy="9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76200" cmpd="sng">
              <a:solidFill>
                <a:srgbClr val="4F81B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" name="Line 75"/>
          <p:cNvSpPr>
            <a:spLocks noChangeShapeType="1"/>
          </p:cNvSpPr>
          <p:nvPr/>
        </p:nvSpPr>
        <p:spPr bwMode="auto">
          <a:xfrm flipV="1">
            <a:off x="5632450" y="2878931"/>
            <a:ext cx="2667000" cy="2133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76"/>
          <p:cNvSpPr>
            <a:spLocks noChangeShapeType="1"/>
          </p:cNvSpPr>
          <p:nvPr/>
        </p:nvSpPr>
        <p:spPr bwMode="auto">
          <a:xfrm flipV="1">
            <a:off x="5586413" y="3167547"/>
            <a:ext cx="0" cy="163159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Text Box 87"/>
          <p:cNvSpPr txBox="1">
            <a:spLocks noChangeArrowheads="1"/>
          </p:cNvSpPr>
          <p:nvPr/>
        </p:nvSpPr>
        <p:spPr bwMode="auto">
          <a:xfrm>
            <a:off x="5529208" y="3603721"/>
            <a:ext cx="879530" cy="646331"/>
          </a:xfrm>
          <a:prstGeom prst="rect">
            <a:avLst/>
          </a:prstGeom>
          <a:solidFill>
            <a:schemeClr val="bg2">
              <a:lumMod val="90000"/>
              <a:alpha val="38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100 m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13 cells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53" name="AutoShape 68"/>
          <p:cNvCxnSpPr>
            <a:cxnSpLocks noChangeShapeType="1"/>
          </p:cNvCxnSpPr>
          <p:nvPr/>
        </p:nvCxnSpPr>
        <p:spPr bwMode="auto">
          <a:xfrm flipH="1">
            <a:off x="6237423" y="2520950"/>
            <a:ext cx="668202" cy="494197"/>
          </a:xfrm>
          <a:prstGeom prst="straightConnector1">
            <a:avLst/>
          </a:prstGeom>
          <a:noFill/>
          <a:ln w="28575" cmpd="sng">
            <a:solidFill>
              <a:schemeClr val="tx2"/>
            </a:solidFill>
            <a:round/>
            <a:headEnd type="none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8" name="Line 76"/>
          <p:cNvSpPr>
            <a:spLocks noChangeShapeType="1"/>
          </p:cNvSpPr>
          <p:nvPr/>
        </p:nvSpPr>
        <p:spPr bwMode="auto">
          <a:xfrm flipV="1">
            <a:off x="6905625" y="2000608"/>
            <a:ext cx="0" cy="1631592"/>
          </a:xfrm>
          <a:prstGeom prst="line">
            <a:avLst/>
          </a:prstGeom>
          <a:noFill/>
          <a:ln w="12700" cmpd="sng">
            <a:solidFill>
              <a:schemeClr val="tx1"/>
            </a:solidFill>
            <a:prstDash val="dash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63" name="AutoShape 68"/>
          <p:cNvCxnSpPr>
            <a:cxnSpLocks noChangeShapeType="1"/>
          </p:cNvCxnSpPr>
          <p:nvPr/>
        </p:nvCxnSpPr>
        <p:spPr bwMode="auto">
          <a:xfrm flipH="1">
            <a:off x="6276367" y="2933700"/>
            <a:ext cx="629258" cy="445040"/>
          </a:xfrm>
          <a:prstGeom prst="straightConnector1">
            <a:avLst/>
          </a:prstGeom>
          <a:noFill/>
          <a:ln w="28575" cmpd="sng">
            <a:solidFill>
              <a:schemeClr val="tx2"/>
            </a:solidFill>
            <a:round/>
            <a:headEnd type="none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4" name="AutoShape 68"/>
          <p:cNvCxnSpPr>
            <a:cxnSpLocks noChangeShapeType="1"/>
          </p:cNvCxnSpPr>
          <p:nvPr/>
        </p:nvCxnSpPr>
        <p:spPr bwMode="auto">
          <a:xfrm flipH="1">
            <a:off x="6527800" y="3327738"/>
            <a:ext cx="377825" cy="292652"/>
          </a:xfrm>
          <a:prstGeom prst="straightConnector1">
            <a:avLst/>
          </a:prstGeom>
          <a:noFill/>
          <a:ln w="28575" cmpd="sng">
            <a:solidFill>
              <a:schemeClr val="tx2"/>
            </a:solidFill>
            <a:round/>
            <a:headEnd type="none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634869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486"/>
            <a:ext cx="8229600" cy="43880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More about “RIVERPLUME2”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53327381"/>
              </p:ext>
            </p:extLst>
          </p:nvPr>
        </p:nvGraphicFramePr>
        <p:xfrm>
          <a:off x="228332" y="692004"/>
          <a:ext cx="8676631" cy="60960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340408"/>
                <a:gridCol w="6336223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Model</a:t>
                      </a:r>
                      <a:r>
                        <a:rPr lang="en-US" sz="1600" b="1" baseline="0" dirty="0" smtClean="0"/>
                        <a:t> Input</a:t>
                      </a:r>
                      <a:endParaRPr lang="en-US" sz="16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Three</a:t>
                      </a:r>
                      <a:r>
                        <a:rPr lang="en-US" sz="1600" baseline="0" dirty="0" smtClean="0"/>
                        <a:t> sediment types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Nominally 0.01, 0.1, and 1 mm diameter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Settling velocities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0.05, 0.1, and 1 mm/s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Critical shear stress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0.04, 0.14, and 0.48 Pa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River concentration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 g/L, 1 g/L,</a:t>
                      </a:r>
                      <a:r>
                        <a:rPr lang="en-US" sz="1600" baseline="0" dirty="0" smtClean="0"/>
                        <a:t> and 0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River</a:t>
                      </a:r>
                      <a:r>
                        <a:rPr lang="en-US" sz="1600" baseline="0" dirty="0" smtClean="0"/>
                        <a:t> discharge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1500 m</a:t>
                      </a:r>
                      <a:r>
                        <a:rPr lang="en-US" sz="1600" baseline="30000" dirty="0" smtClean="0"/>
                        <a:t>3</a:t>
                      </a:r>
                      <a:r>
                        <a:rPr lang="en-US" sz="1600" dirty="0" smtClean="0"/>
                        <a:t>/s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Alongshelf</a:t>
                      </a:r>
                      <a:r>
                        <a:rPr lang="en-US" sz="1600" dirty="0" smtClean="0"/>
                        <a:t> current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 cm/s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Waves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 m height, 10 second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Vertical grid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20 water column</a:t>
                      </a:r>
                      <a:r>
                        <a:rPr lang="en-US" sz="1600" baseline="0" dirty="0" smtClean="0"/>
                        <a:t> layers; 10 sediment bed layers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Numerical Setup</a:t>
                      </a:r>
                      <a:endParaRPr lang="en-US" sz="16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Boundary</a:t>
                      </a:r>
                      <a:r>
                        <a:rPr lang="en-US" sz="1600" baseline="0" dirty="0" smtClean="0"/>
                        <a:t> conditions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/>
                      <a:r>
                        <a:rPr lang="en-US" sz="1600" dirty="0" smtClean="0"/>
                        <a:t>Mostly radiation, except depth-averaged</a:t>
                      </a:r>
                      <a:r>
                        <a:rPr lang="en-US" sz="1600" baseline="0" dirty="0" smtClean="0"/>
                        <a:t> velocities are “reduced physics”.</a:t>
                      </a:r>
                    </a:p>
                    <a:p>
                      <a:pPr marL="342900" indent="-342900"/>
                      <a:r>
                        <a:rPr lang="en-US" sz="1600" baseline="0" dirty="0" smtClean="0"/>
                        <a:t>Clamped free surface offshore.</a:t>
                      </a:r>
                    </a:p>
                    <a:p>
                      <a:pPr marL="342900" indent="-342900"/>
                      <a:r>
                        <a:rPr lang="en-US" sz="1600" baseline="0" dirty="0" smtClean="0"/>
                        <a:t>Both the </a:t>
                      </a:r>
                      <a:r>
                        <a:rPr lang="en-US" sz="1600" baseline="0" dirty="0" err="1" smtClean="0"/>
                        <a:t>alongshelf</a:t>
                      </a:r>
                      <a:r>
                        <a:rPr lang="en-US" sz="1600" baseline="0" dirty="0" smtClean="0"/>
                        <a:t> current and the river flow are specified as open boundary point sources.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Advection schemes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/>
                      <a:r>
                        <a:rPr lang="en-US" sz="1600" baseline="0" dirty="0" err="1" smtClean="0"/>
                        <a:t>MPData</a:t>
                      </a:r>
                      <a:r>
                        <a:rPr lang="en-US" sz="1600" baseline="0" dirty="0" smtClean="0"/>
                        <a:t> for tracers; 3</a:t>
                      </a:r>
                      <a:r>
                        <a:rPr lang="en-US" sz="1600" baseline="30000" dirty="0" smtClean="0"/>
                        <a:t>rd</a:t>
                      </a:r>
                      <a:r>
                        <a:rPr lang="en-US" sz="1600" baseline="0" dirty="0" smtClean="0"/>
                        <a:t> and 4</a:t>
                      </a:r>
                      <a:r>
                        <a:rPr lang="en-US" sz="1600" baseline="30000" dirty="0" smtClean="0"/>
                        <a:t>th</a:t>
                      </a:r>
                      <a:r>
                        <a:rPr lang="en-US" sz="1600" baseline="0" dirty="0" smtClean="0"/>
                        <a:t> order advection for horizontal and vertical advection.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Bottom boundary</a:t>
                      </a:r>
                      <a:r>
                        <a:rPr lang="en-US" sz="1600" baseline="0" dirty="0" smtClean="0"/>
                        <a:t> layer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“SSW” Sherwood / </a:t>
                      </a:r>
                      <a:r>
                        <a:rPr lang="en-US" sz="1600" dirty="0" err="1" smtClean="0"/>
                        <a:t>Signell</a:t>
                      </a:r>
                      <a:r>
                        <a:rPr lang="en-US" sz="1600" dirty="0" smtClean="0"/>
                        <a:t> / Warner implementation of Madsen</a:t>
                      </a:r>
                      <a:r>
                        <a:rPr lang="en-US" sz="1600" baseline="0" dirty="0" smtClean="0"/>
                        <a:t> 94.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Turbulence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“LMD” Large / McWilliams / </a:t>
                      </a:r>
                      <a:r>
                        <a:rPr lang="en-US" sz="1600" dirty="0" err="1" smtClean="0"/>
                        <a:t>Doney</a:t>
                      </a:r>
                      <a:r>
                        <a:rPr lang="en-US" sz="1600" dirty="0" smtClean="0"/>
                        <a:t>.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9503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 Activity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81446" y="1488983"/>
            <a:ext cx="8105354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800" dirty="0"/>
              <a:t>Look at model output:  Browse the output file </a:t>
            </a:r>
            <a:r>
              <a:rPr lang="en-US" sz="2800" dirty="0" smtClean="0"/>
              <a:t>(riverplume2.nc</a:t>
            </a:r>
            <a:r>
              <a:rPr lang="en-US" sz="2800" dirty="0"/>
              <a:t>)</a:t>
            </a:r>
            <a:r>
              <a:rPr lang="en-US" sz="2800" dirty="0" smtClean="0"/>
              <a:t>.</a:t>
            </a:r>
          </a:p>
          <a:p>
            <a:pPr marL="457200" indent="-457200">
              <a:buFont typeface="+mj-lt"/>
              <a:buAutoNum type="arabicPeriod"/>
            </a:pPr>
            <a:endParaRPr lang="en-US" sz="2800" dirty="0"/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Modify the model:  </a:t>
            </a:r>
            <a:r>
              <a:rPr lang="en-US" sz="2800" dirty="0"/>
              <a:t>Make a change to the model and re-run it</a:t>
            </a:r>
            <a:r>
              <a:rPr lang="en-US" sz="2800" dirty="0" smtClean="0"/>
              <a:t>.</a:t>
            </a:r>
            <a:endParaRPr lang="en-US" sz="2800" dirty="0"/>
          </a:p>
          <a:p>
            <a:pPr marL="457200" indent="-457200">
              <a:buFont typeface="+mj-lt"/>
              <a:buAutoNum type="arabicPeriod"/>
            </a:pPr>
            <a:endParaRPr lang="en-US" sz="2800" dirty="0"/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Analyze the revised model.</a:t>
            </a:r>
          </a:p>
        </p:txBody>
      </p:sp>
    </p:spTree>
    <p:extLst>
      <p:ext uri="{BB962C8B-B14F-4D97-AF65-F5344CB8AC3E}">
        <p14:creationId xmlns:p14="http://schemas.microsoft.com/office/powerpoint/2010/main" val="3488761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NetCDF</a:t>
            </a:r>
            <a:r>
              <a:rPr lang="en-US" dirty="0" smtClean="0"/>
              <a:t> Files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1500927"/>
            <a:ext cx="8334021" cy="4832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Download an easy </a:t>
            </a:r>
            <a:r>
              <a:rPr lang="en-US" sz="2800" dirty="0" err="1" smtClean="0"/>
              <a:t>netCDF</a:t>
            </a:r>
            <a:r>
              <a:rPr lang="en-US" sz="2800" dirty="0" smtClean="0"/>
              <a:t> viewer: </a:t>
            </a:r>
          </a:p>
          <a:p>
            <a:endParaRPr lang="en-US" sz="2800" dirty="0"/>
          </a:p>
          <a:p>
            <a:r>
              <a:rPr lang="en-US" sz="2800" dirty="0" smtClean="0">
                <a:hlinkClick r:id="rId2"/>
              </a:rPr>
              <a:t>http</a:t>
            </a:r>
            <a:r>
              <a:rPr lang="en-US" sz="2800" dirty="0">
                <a:hlinkClick r:id="rId2"/>
              </a:rPr>
              <a:t>://www.giss.nasa.gov/tools/panoply</a:t>
            </a:r>
            <a:r>
              <a:rPr lang="en-US" sz="2800" dirty="0" smtClean="0">
                <a:hlinkClick r:id="rId2"/>
              </a:rPr>
              <a:t>/</a:t>
            </a:r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/>
              <a:t>Some basic instructions to visualize time-series and grids, and make movies of grids over time </a:t>
            </a:r>
            <a:r>
              <a:rPr lang="en-US" sz="2800" smtClean="0"/>
              <a:t>in Panoply: </a:t>
            </a:r>
            <a:endParaRPr lang="en-US" sz="2800" dirty="0" smtClean="0"/>
          </a:p>
          <a:p>
            <a:endParaRPr lang="en-US" sz="2800" dirty="0"/>
          </a:p>
          <a:p>
            <a:r>
              <a:rPr lang="en-US" sz="2800" dirty="0"/>
              <a:t>https://</a:t>
            </a:r>
            <a:r>
              <a:rPr lang="en-US" sz="2800" dirty="0" err="1"/>
              <a:t>csdms.colorado.edu</a:t>
            </a:r>
            <a:r>
              <a:rPr lang="en-US" sz="2800" dirty="0"/>
              <a:t>/wiki/</a:t>
            </a:r>
            <a:r>
              <a:rPr lang="en-US" sz="2800" dirty="0" err="1"/>
              <a:t>Labs_WMT_VisualizeOutput</a:t>
            </a:r>
            <a:endParaRPr lang="en-US" sz="2800" dirty="0" smtClean="0"/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926267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participants might find useful for using the ROMS Ideal Shelf model: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Here today:  </a:t>
            </a:r>
          </a:p>
          <a:p>
            <a:pPr lvl="1"/>
            <a:r>
              <a:rPr lang="en-US" dirty="0" smtClean="0"/>
              <a:t>Panoply </a:t>
            </a:r>
            <a:r>
              <a:rPr lang="en-US" dirty="0" smtClean="0"/>
              <a:t>methods for browsing and viewing ROMS output.</a:t>
            </a:r>
          </a:p>
          <a:p>
            <a:pPr lvl="1"/>
            <a:r>
              <a:rPr lang="en-US" dirty="0" smtClean="0"/>
              <a:t>Other </a:t>
            </a:r>
            <a:r>
              <a:rPr lang="en-US" dirty="0" err="1" smtClean="0"/>
              <a:t>NetCDF</a:t>
            </a:r>
            <a:r>
              <a:rPr lang="en-US" dirty="0" smtClean="0"/>
              <a:t> browsers:  </a:t>
            </a:r>
            <a:r>
              <a:rPr lang="en-US" dirty="0" err="1" smtClean="0"/>
              <a:t>ncdump</a:t>
            </a:r>
            <a:r>
              <a:rPr lang="en-US" dirty="0" smtClean="0"/>
              <a:t>, </a:t>
            </a:r>
            <a:r>
              <a:rPr lang="en-US" dirty="0" err="1" smtClean="0"/>
              <a:t>nco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Need access to CSDMS HPCC </a:t>
            </a:r>
            <a:r>
              <a:rPr lang="en-US" dirty="0" smtClean="0"/>
              <a:t>beach if you want to run the code today.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Later:</a:t>
            </a:r>
          </a:p>
          <a:p>
            <a:pPr lvl="1"/>
            <a:r>
              <a:rPr lang="en-US" dirty="0"/>
              <a:t>Access to beach if you want to run the </a:t>
            </a:r>
            <a:r>
              <a:rPr lang="en-US" dirty="0" smtClean="0"/>
              <a:t>code; or the source code if you want to recompile and run on your own computer.</a:t>
            </a:r>
          </a:p>
          <a:p>
            <a:pPr lvl="1"/>
            <a:r>
              <a:rPr lang="en-US" dirty="0" err="1" smtClean="0"/>
              <a:t>Matlab</a:t>
            </a:r>
            <a:r>
              <a:rPr lang="en-US" dirty="0" smtClean="0"/>
              <a:t> </a:t>
            </a:r>
            <a:r>
              <a:rPr lang="en-US" dirty="0"/>
              <a:t>toolboxes </a:t>
            </a:r>
            <a:r>
              <a:rPr lang="en-US" dirty="0" err="1"/>
              <a:t>snctools</a:t>
            </a:r>
            <a:r>
              <a:rPr lang="en-US" dirty="0"/>
              <a:t> and </a:t>
            </a:r>
            <a:r>
              <a:rPr lang="en-US" dirty="0" err="1"/>
              <a:t>nc_toolbox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Other ways to browse and visualize </a:t>
            </a:r>
            <a:r>
              <a:rPr lang="en-US" dirty="0" err="1" smtClean="0"/>
              <a:t>NetCDF</a:t>
            </a:r>
            <a:r>
              <a:rPr lang="en-US" dirty="0" smtClean="0"/>
              <a:t> (Python, “</a:t>
            </a:r>
            <a:r>
              <a:rPr lang="en-US" dirty="0" err="1" smtClean="0"/>
              <a:t>pyroms</a:t>
            </a:r>
            <a:r>
              <a:rPr lang="en-US" dirty="0" smtClean="0"/>
              <a:t>”, Panoply)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The ROMS wiki and forum at </a:t>
            </a:r>
            <a:r>
              <a:rPr lang="en-US" dirty="0" err="1" smtClean="0"/>
              <a:t>myroms.org</a:t>
            </a:r>
            <a:r>
              <a:rPr lang="en-US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98853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486"/>
            <a:ext cx="8229600" cy="43880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is in </a:t>
            </a:r>
            <a:r>
              <a:rPr lang="en-US" dirty="0" smtClean="0"/>
              <a:t>riverplume2.</a:t>
            </a:r>
            <a:r>
              <a:rPr lang="en-US" dirty="0" smtClean="0"/>
              <a:t>nc</a:t>
            </a:r>
            <a:r>
              <a:rPr lang="en-US" dirty="0" smtClean="0"/>
              <a:t>?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0447387"/>
              </p:ext>
            </p:extLst>
          </p:nvPr>
        </p:nvGraphicFramePr>
        <p:xfrm>
          <a:off x="228332" y="791887"/>
          <a:ext cx="8676631" cy="534416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969368"/>
                <a:gridCol w="5565602"/>
                <a:gridCol w="1141661"/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Grid</a:t>
                      </a:r>
                      <a:r>
                        <a:rPr lang="en-US" sz="1600" b="1" baseline="0" dirty="0" smtClean="0"/>
                        <a:t> Information</a:t>
                      </a:r>
                      <a:endParaRPr lang="en-US" sz="16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Horizontal grid </a:t>
                      </a:r>
                      <a:br>
                        <a:rPr lang="en-US" sz="1600" dirty="0" smtClean="0"/>
                      </a:br>
                      <a:r>
                        <a:rPr lang="en-US" sz="1600" dirty="0" smtClean="0"/>
                        <a:t>(x and y</a:t>
                      </a:r>
                      <a:r>
                        <a:rPr lang="en-US" sz="1600" baseline="0" dirty="0" smtClean="0"/>
                        <a:t> points)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(</a:t>
                      </a:r>
                      <a:r>
                        <a:rPr lang="en-US" sz="1600" dirty="0" err="1" smtClean="0"/>
                        <a:t>x_rho</a:t>
                      </a:r>
                      <a:r>
                        <a:rPr lang="en-US" sz="1600" dirty="0" smtClean="0"/>
                        <a:t>, </a:t>
                      </a:r>
                      <a:r>
                        <a:rPr lang="en-US" sz="1600" dirty="0" err="1" smtClean="0"/>
                        <a:t>y_rho</a:t>
                      </a:r>
                      <a:r>
                        <a:rPr lang="en-US" sz="1600" dirty="0" smtClean="0"/>
                        <a:t>); (</a:t>
                      </a:r>
                      <a:r>
                        <a:rPr lang="en-US" sz="1600" dirty="0" err="1" smtClean="0"/>
                        <a:t>x_u</a:t>
                      </a:r>
                      <a:r>
                        <a:rPr lang="en-US" sz="1600" dirty="0" smtClean="0"/>
                        <a:t>,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baseline="0" dirty="0" err="1" smtClean="0"/>
                        <a:t>y_u</a:t>
                      </a:r>
                      <a:r>
                        <a:rPr lang="en-US" sz="1600" baseline="0" dirty="0" smtClean="0"/>
                        <a:t>); (</a:t>
                      </a:r>
                      <a:r>
                        <a:rPr lang="en-US" sz="1600" baseline="0" dirty="0" err="1" smtClean="0"/>
                        <a:t>x_v</a:t>
                      </a:r>
                      <a:r>
                        <a:rPr lang="en-US" sz="1600" baseline="0" dirty="0" smtClean="0"/>
                        <a:t>, </a:t>
                      </a:r>
                      <a:r>
                        <a:rPr lang="en-US" sz="1600" baseline="0" dirty="0" err="1" smtClean="0"/>
                        <a:t>y_v</a:t>
                      </a:r>
                      <a:r>
                        <a:rPr lang="en-US" sz="1600" baseline="0" dirty="0" smtClean="0"/>
                        <a:t>); (</a:t>
                      </a:r>
                      <a:r>
                        <a:rPr lang="en-US" sz="1600" baseline="0" dirty="0" err="1" smtClean="0"/>
                        <a:t>x_w</a:t>
                      </a:r>
                      <a:r>
                        <a:rPr lang="en-US" sz="1600" baseline="0" dirty="0" smtClean="0"/>
                        <a:t>, </a:t>
                      </a:r>
                      <a:r>
                        <a:rPr lang="en-US" sz="1600" baseline="0" dirty="0" err="1" smtClean="0"/>
                        <a:t>y_w</a:t>
                      </a:r>
                      <a:r>
                        <a:rPr lang="en-US" sz="1600" baseline="0" dirty="0" smtClean="0"/>
                        <a:t>).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meters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Vertical grid (z’s)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Vertical</a:t>
                      </a:r>
                      <a:r>
                        <a:rPr lang="en-US" sz="1600" baseline="0" dirty="0" smtClean="0"/>
                        <a:t> location (z)</a:t>
                      </a:r>
                      <a:r>
                        <a:rPr lang="en-US" sz="1600" dirty="0" smtClean="0"/>
                        <a:t> is not</a:t>
                      </a:r>
                      <a:r>
                        <a:rPr lang="en-US" sz="1600" baseline="0" dirty="0" smtClean="0"/>
                        <a:t> stored in the history file. Need to do post-processing to get z.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meters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Water</a:t>
                      </a:r>
                      <a:r>
                        <a:rPr lang="en-US" sz="1600" baseline="0" dirty="0" smtClean="0"/>
                        <a:t> depth (i.e. bathymetry)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h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meters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Sediment</a:t>
                      </a:r>
                      <a:r>
                        <a:rPr lang="en-US" sz="1600" baseline="0" dirty="0" smtClean="0"/>
                        <a:t> bed grid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 smtClean="0"/>
                        <a:t>bed_thickness</a:t>
                      </a:r>
                      <a:r>
                        <a:rPr lang="en-US" sz="1600" dirty="0" smtClean="0"/>
                        <a:t> (vertical thickness of each of 10 bed layers)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meters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Time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/>
                        <a:t>ocean_time</a:t>
                      </a:r>
                      <a:r>
                        <a:rPr lang="en-US" sz="1600" dirty="0" smtClean="0"/>
                        <a:t> (in seconds relative to 1968-05-23 00:00:00 GMT)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seconds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Two-dimensional time-series variables (i.e.</a:t>
                      </a:r>
                      <a:r>
                        <a:rPr lang="en-US" sz="1600" b="1" baseline="0" dirty="0" smtClean="0"/>
                        <a:t> depth averaged)</a:t>
                      </a:r>
                      <a:endParaRPr lang="en-US" sz="16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Depth-</a:t>
                      </a:r>
                      <a:r>
                        <a:rPr lang="en-US" sz="1600" dirty="0" err="1" smtClean="0"/>
                        <a:t>avgd</a:t>
                      </a:r>
                      <a:r>
                        <a:rPr lang="en-US" sz="1600" dirty="0" smtClean="0"/>
                        <a:t>’ </a:t>
                      </a:r>
                      <a:r>
                        <a:rPr lang="en-US" sz="1600" baseline="0" dirty="0" smtClean="0"/>
                        <a:t>velocity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/>
                      <a:r>
                        <a:rPr lang="en-US" sz="1600" baseline="0" dirty="0" err="1" smtClean="0"/>
                        <a:t>ubar</a:t>
                      </a:r>
                      <a:r>
                        <a:rPr lang="en-US" sz="1600" baseline="0" dirty="0" smtClean="0"/>
                        <a:t>, </a:t>
                      </a:r>
                      <a:r>
                        <a:rPr lang="en-US" sz="1600" baseline="0" dirty="0" err="1" smtClean="0"/>
                        <a:t>vbar</a:t>
                      </a:r>
                      <a:r>
                        <a:rPr lang="en-US" sz="1600" baseline="0" dirty="0" smtClean="0"/>
                        <a:t> (at the u- and v- grid points)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/>
                      <a:r>
                        <a:rPr lang="en-US" sz="1600" baseline="0" dirty="0" smtClean="0"/>
                        <a:t>m/s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Total</a:t>
                      </a:r>
                      <a:r>
                        <a:rPr lang="en-US" sz="1600" baseline="0" dirty="0" smtClean="0"/>
                        <a:t> b</a:t>
                      </a:r>
                      <a:r>
                        <a:rPr lang="en-US" sz="1600" dirty="0" smtClean="0"/>
                        <a:t>ed stress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/>
                      <a:r>
                        <a:rPr lang="en-US" sz="1600" baseline="0" dirty="0" err="1" smtClean="0"/>
                        <a:t>bustrcwmax</a:t>
                      </a:r>
                      <a:r>
                        <a:rPr lang="en-US" sz="1600" baseline="0" dirty="0" smtClean="0"/>
                        <a:t>, </a:t>
                      </a:r>
                      <a:r>
                        <a:rPr lang="en-US" sz="1600" baseline="0" dirty="0" err="1" smtClean="0"/>
                        <a:t>bvstrcwmax</a:t>
                      </a:r>
                      <a:r>
                        <a:rPr lang="en-US" sz="1600" baseline="0" dirty="0" smtClean="0"/>
                        <a:t> (at the rho-points)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/>
                      <a:r>
                        <a:rPr lang="en-US" sz="1600" baseline="0" dirty="0" smtClean="0"/>
                        <a:t>Pa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Sea surface elevation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zeta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meters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Wave orbital velocity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Ubot</a:t>
                      </a:r>
                      <a:r>
                        <a:rPr lang="en-US" dirty="0" smtClean="0"/>
                        <a:t>, </a:t>
                      </a:r>
                      <a:r>
                        <a:rPr lang="en-US" dirty="0" err="1" smtClean="0"/>
                        <a:t>Vbot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m/s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6027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486"/>
            <a:ext cx="8229600" cy="43880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is in </a:t>
            </a:r>
            <a:r>
              <a:rPr lang="en-US" dirty="0"/>
              <a:t>r</a:t>
            </a:r>
            <a:r>
              <a:rPr lang="en-US" dirty="0" smtClean="0"/>
              <a:t>iverplume2.</a:t>
            </a:r>
            <a:r>
              <a:rPr lang="en-US" dirty="0" smtClean="0"/>
              <a:t>nc</a:t>
            </a:r>
            <a:r>
              <a:rPr lang="en-US" dirty="0" smtClean="0"/>
              <a:t>? (Part 2)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1429397"/>
              </p:ext>
            </p:extLst>
          </p:nvPr>
        </p:nvGraphicFramePr>
        <p:xfrm>
          <a:off x="228332" y="1134343"/>
          <a:ext cx="8676631" cy="305816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969368"/>
                <a:gridCol w="5565602"/>
                <a:gridCol w="1141661"/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Three-dimensional time-series variables</a:t>
                      </a:r>
                      <a:endParaRPr lang="en-US" sz="16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Velocities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u, v, w (at the u-, v-, and w-points)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m/s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Tracer concentrations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salt, temp (at the rho-points)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 smtClean="0"/>
                        <a:t>ppt</a:t>
                      </a:r>
                      <a:r>
                        <a:rPr lang="en-US" sz="1600" dirty="0" smtClean="0"/>
                        <a:t>, </a:t>
                      </a:r>
                      <a:r>
                        <a:rPr lang="en-US" sz="1600" dirty="0" err="1" smtClean="0"/>
                        <a:t>oC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Sediment concentrations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mud_01, mud_02, mud_03 (at the rho-points;</a:t>
                      </a:r>
                      <a:r>
                        <a:rPr lang="en-US" sz="1600" baseline="0" dirty="0" smtClean="0"/>
                        <a:t> concentrations in mass/volume within each grid cell, for each sediment class).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kg/m</a:t>
                      </a:r>
                      <a:r>
                        <a:rPr lang="en-US" sz="1600" baseline="30000" dirty="0" smtClean="0"/>
                        <a:t>3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Bed sediment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mudmass_01, mudmass_02, mudmass_03 </a:t>
                      </a:r>
                      <a:br>
                        <a:rPr lang="en-US" sz="1600" dirty="0" smtClean="0"/>
                      </a:br>
                      <a:r>
                        <a:rPr lang="en-US" sz="1600" dirty="0" smtClean="0"/>
                        <a:t>(amount</a:t>
                      </a:r>
                      <a:r>
                        <a:rPr lang="en-US" sz="1600" baseline="0" dirty="0" smtClean="0"/>
                        <a:t> of each sediment class in each sediment bed layer)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kg/m</a:t>
                      </a:r>
                      <a:r>
                        <a:rPr lang="en-US" sz="1600" baseline="30000" dirty="0" smtClean="0"/>
                        <a:t>2</a:t>
                      </a:r>
                      <a:endParaRPr lang="en-US" sz="16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Thickness</a:t>
                      </a:r>
                      <a:r>
                        <a:rPr lang="en-US" sz="1600" baseline="0" dirty="0" smtClean="0"/>
                        <a:t> of sediment bed layers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 smtClean="0"/>
                        <a:t>bed_thickness</a:t>
                      </a:r>
                      <a:r>
                        <a:rPr lang="en-US" sz="1600" baseline="0" dirty="0" smtClean="0"/>
                        <a:t> (thickness of each of the 10 sediment bed layers. To get total thickness, sum the layers).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m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4447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ovie_threepanelsrot_5fps_octflood_ver2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939171"/>
            <a:ext cx="2270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Waipaoa</a:t>
            </a:r>
            <a:r>
              <a:rPr lang="en-US" sz="1400" dirty="0" smtClean="0"/>
              <a:t> Shelf, New Zealand</a:t>
            </a:r>
          </a:p>
          <a:p>
            <a:r>
              <a:rPr lang="en-US" sz="1400" dirty="0" smtClean="0"/>
              <a:t>Moriarty et al. 2014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327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The ROMS manual and model background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https://www.myroms.org/wiki/Regional_Ocean_Modeling_System_(ROMS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err="1"/>
              <a:t>Shchepetkin</a:t>
            </a:r>
            <a:r>
              <a:rPr lang="en-US" dirty="0"/>
              <a:t>, A. F., and J. C. McWilliams, 2005: The Regional Ocean Modeling System: A split-explicit, free-surface, topography following coordinates ocean model, Ocean </a:t>
            </a:r>
            <a:r>
              <a:rPr lang="en-US" dirty="0" err="1"/>
              <a:t>Modelling</a:t>
            </a:r>
            <a:r>
              <a:rPr lang="en-US" dirty="0"/>
              <a:t>, 9, 347-404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/>
              <a:t>Modeling Surface Trapped Sediment Plumes: a Sensitivity Study. </a:t>
            </a:r>
            <a:r>
              <a:rPr lang="en-US" dirty="0" err="1"/>
              <a:t>Hyatt,J</a:t>
            </a:r>
            <a:r>
              <a:rPr lang="en-US" dirty="0"/>
              <a:t>., </a:t>
            </a:r>
            <a:r>
              <a:rPr lang="en-US" dirty="0" err="1"/>
              <a:t>Signell</a:t>
            </a:r>
            <a:r>
              <a:rPr lang="en-US" dirty="0"/>
              <a:t>, R., Estuarine and Coastal Modeling (1999), New Orleans, LA, November 3-5.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Key References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003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8159"/>
            <a:ext cx="8229600" cy="721276"/>
          </a:xfrm>
        </p:spPr>
        <p:txBody>
          <a:bodyPr>
            <a:noAutofit/>
          </a:bodyPr>
          <a:lstStyle/>
          <a:p>
            <a:pPr algn="r"/>
            <a:r>
              <a:rPr lang="en-US" dirty="0" smtClean="0"/>
              <a:t>ROMS within CSDMS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05597"/>
            <a:ext cx="4593557" cy="6152404"/>
          </a:xfrm>
        </p:spPr>
        <p:txBody>
          <a:bodyPr anchor="b" anchorCtr="1">
            <a:normAutofit fontScale="92500" lnSpcReduction="20000"/>
          </a:bodyPr>
          <a:lstStyle/>
          <a:p>
            <a:r>
              <a:rPr lang="en-US" sz="2800" dirty="0" smtClean="0"/>
              <a:t>Three-dimensional hydrodynamic ocean model.</a:t>
            </a:r>
          </a:p>
          <a:p>
            <a:endParaRPr lang="en-US" sz="2800" dirty="0"/>
          </a:p>
          <a:p>
            <a:r>
              <a:rPr lang="en-US" sz="2800" dirty="0" smtClean="0"/>
              <a:t>Variety of modules can be loaded: sediment, biology, etc.</a:t>
            </a:r>
            <a:br>
              <a:rPr lang="en-US" sz="2800" dirty="0" smtClean="0"/>
            </a:br>
            <a:endParaRPr lang="en-US" sz="2800" dirty="0" smtClean="0"/>
          </a:p>
          <a:p>
            <a:pPr marL="342900" lvl="1" indent="-342900">
              <a:buFont typeface="Arial"/>
              <a:buChar char="•"/>
            </a:pPr>
            <a:r>
              <a:rPr lang="en-US" dirty="0" smtClean="0"/>
              <a:t>CSDMS Marine </a:t>
            </a:r>
            <a:r>
              <a:rPr lang="en-US" dirty="0"/>
              <a:t>working group asked for a hydrodynamic ocean model capable of representing suspended transport for idealized coastal environments</a:t>
            </a:r>
            <a:r>
              <a:rPr lang="en-US" dirty="0" smtClean="0"/>
              <a:t>.</a:t>
            </a:r>
          </a:p>
          <a:p>
            <a:pPr marL="342900" lvl="1" indent="-342900">
              <a:buFont typeface="Arial"/>
              <a:buChar char="•"/>
            </a:pPr>
            <a:endParaRPr lang="en-US" dirty="0"/>
          </a:p>
          <a:p>
            <a:r>
              <a:rPr lang="en-US" sz="2800" dirty="0" smtClean="0"/>
              <a:t>ROMS available on CSDMS repository because it was requested.</a:t>
            </a:r>
            <a:endParaRPr lang="en-US" sz="2800" dirty="0"/>
          </a:p>
        </p:txBody>
      </p:sp>
      <p:pic>
        <p:nvPicPr>
          <p:cNvPr id="4" name="Picture 3" descr="map_MainStemmarked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6547" y="1473911"/>
            <a:ext cx="4297453" cy="5257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20717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11011" y="274638"/>
            <a:ext cx="7785100" cy="783929"/>
          </a:xfrm>
        </p:spPr>
        <p:txBody>
          <a:bodyPr>
            <a:normAutofit/>
          </a:bodyPr>
          <a:lstStyle/>
          <a:p>
            <a:r>
              <a:rPr lang="en-US" sz="3600" dirty="0" smtClean="0"/>
              <a:t>Outline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74237" y="1536632"/>
            <a:ext cx="8402874" cy="416425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Overview the ROMS model framework and input / output.</a:t>
            </a:r>
          </a:p>
          <a:p>
            <a:endParaRPr lang="en-US" dirty="0"/>
          </a:p>
          <a:p>
            <a:r>
              <a:rPr lang="en-US" dirty="0" smtClean="0"/>
              <a:t>Demonstrate an idealized continental shelf model.</a:t>
            </a:r>
          </a:p>
          <a:p>
            <a:endParaRPr lang="en-US" dirty="0" smtClean="0"/>
          </a:p>
          <a:p>
            <a:r>
              <a:rPr lang="en-US" dirty="0" smtClean="0"/>
              <a:t>Learn to </a:t>
            </a:r>
            <a:r>
              <a:rPr lang="en-US" dirty="0" smtClean="0"/>
              <a:t>browse model results.</a:t>
            </a:r>
          </a:p>
          <a:p>
            <a:endParaRPr lang="en-US" dirty="0" smtClean="0"/>
          </a:p>
          <a:p>
            <a:r>
              <a:rPr lang="en-US" dirty="0" smtClean="0"/>
              <a:t>Learn to </a:t>
            </a:r>
            <a:r>
              <a:rPr lang="en-US" dirty="0" smtClean="0"/>
              <a:t>modify the test case and re-run it.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51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42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542" y="6502937"/>
            <a:ext cx="364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SLIDE from </a:t>
            </a:r>
            <a:r>
              <a:rPr lang="en-US" b="1" i="1" dirty="0" err="1" smtClean="0">
                <a:solidFill>
                  <a:srgbClr val="FF0000"/>
                </a:solidFill>
              </a:rPr>
              <a:t>Hernan</a:t>
            </a:r>
            <a:r>
              <a:rPr lang="en-US" b="1" i="1" dirty="0" smtClean="0">
                <a:solidFill>
                  <a:srgbClr val="FF0000"/>
                </a:solidFill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</a:rPr>
              <a:t>Arango</a:t>
            </a:r>
            <a:r>
              <a:rPr lang="en-US" b="1" i="1" dirty="0" smtClean="0">
                <a:solidFill>
                  <a:srgbClr val="FF0000"/>
                </a:solidFill>
              </a:rPr>
              <a:t>, Rutgers</a:t>
            </a:r>
            <a:endParaRPr lang="en-US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386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096" y="188271"/>
            <a:ext cx="8229600" cy="865415"/>
          </a:xfrm>
        </p:spPr>
        <p:txBody>
          <a:bodyPr/>
          <a:lstStyle/>
          <a:p>
            <a:pPr algn="l"/>
            <a:r>
              <a:rPr lang="en-US" dirty="0" smtClean="0"/>
              <a:t>Overview of ROMS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27245"/>
            <a:ext cx="9144000" cy="5730755"/>
          </a:xfrm>
        </p:spPr>
        <p:txBody>
          <a:bodyPr anchor="b" anchorCtr="1">
            <a:normAutofit fontScale="77500" lnSpcReduction="20000"/>
          </a:bodyPr>
          <a:lstStyle/>
          <a:p>
            <a:r>
              <a:rPr lang="en-US" dirty="0" smtClean="0"/>
              <a:t>Three-dimensional, time-dependent hydrodynamic model.</a:t>
            </a:r>
          </a:p>
          <a:p>
            <a:pPr lvl="1"/>
            <a:r>
              <a:rPr lang="en-US" dirty="0" smtClean="0"/>
              <a:t>Solves the conservation of mass and momentum equations.</a:t>
            </a:r>
          </a:p>
          <a:p>
            <a:pPr lvl="1"/>
            <a:r>
              <a:rPr lang="en-US" dirty="0" smtClean="0"/>
              <a:t>Includes transport equations for temperature and salinity.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Community model</a:t>
            </a:r>
          </a:p>
          <a:p>
            <a:pPr lvl="1"/>
            <a:r>
              <a:rPr lang="en-US" dirty="0" smtClean="0"/>
              <a:t>Open source.</a:t>
            </a:r>
          </a:p>
          <a:p>
            <a:pPr lvl="1"/>
            <a:r>
              <a:rPr lang="en-US" dirty="0" smtClean="0"/>
              <a:t>Wide user community, &gt; 4000 registered users.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In addition to hydrodynamics:</a:t>
            </a:r>
          </a:p>
          <a:p>
            <a:pPr lvl="1"/>
            <a:r>
              <a:rPr lang="en-US" dirty="0" smtClean="0"/>
              <a:t>Modules for sediment transport (Warner et al. 2008; </a:t>
            </a:r>
            <a:r>
              <a:rPr lang="en-US" dirty="0" err="1" smtClean="0"/>
              <a:t>bedload</a:t>
            </a:r>
            <a:r>
              <a:rPr lang="en-US" dirty="0" smtClean="0"/>
              <a:t> and suspended load), biogeochemistry (NPZD), ice.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Can be run as nested model, and wetting-drying; large data assimilation community.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Two-way coupled to wave model (SWAN), wind model (WRF).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3854" y="188271"/>
            <a:ext cx="1828800" cy="86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513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096" y="273885"/>
            <a:ext cx="8229600" cy="1143000"/>
          </a:xfrm>
        </p:spPr>
        <p:txBody>
          <a:bodyPr/>
          <a:lstStyle/>
          <a:p>
            <a:pPr algn="l"/>
            <a:r>
              <a:rPr lang="en-US" dirty="0" smtClean="0"/>
              <a:t>Overview of ROMS, cont.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104" y="1600200"/>
            <a:ext cx="9036896" cy="5257800"/>
          </a:xfrm>
        </p:spPr>
        <p:txBody>
          <a:bodyPr>
            <a:normAutofit/>
          </a:bodyPr>
          <a:lstStyle/>
          <a:p>
            <a:r>
              <a:rPr lang="en-US" dirty="0" smtClean="0"/>
              <a:t>Features of the code:</a:t>
            </a:r>
          </a:p>
          <a:p>
            <a:pPr lvl="1"/>
            <a:r>
              <a:rPr lang="en-US" dirty="0" smtClean="0"/>
              <a:t>Written in Fortran-90</a:t>
            </a:r>
          </a:p>
          <a:p>
            <a:pPr lvl="1"/>
            <a:r>
              <a:rPr lang="en-US" dirty="0" smtClean="0"/>
              <a:t>Parallelized (MPI).</a:t>
            </a:r>
          </a:p>
          <a:p>
            <a:pPr lvl="1"/>
            <a:r>
              <a:rPr lang="en-US" dirty="0" smtClean="0"/>
              <a:t>Includes sets of options:  advection schemes, turbulence closures, bottom boundary layer treatments.</a:t>
            </a:r>
          </a:p>
          <a:p>
            <a:pPr lvl="1"/>
            <a:r>
              <a:rPr lang="en-US" dirty="0" smtClean="0"/>
              <a:t>Output: </a:t>
            </a:r>
            <a:r>
              <a:rPr lang="en-US" dirty="0" err="1" smtClean="0"/>
              <a:t>NetCDF</a:t>
            </a:r>
            <a:r>
              <a:rPr lang="en-US" dirty="0" smtClean="0"/>
              <a:t> “history” file, </a:t>
            </a:r>
            <a:r>
              <a:rPr lang="en-US" dirty="0" err="1" smtClean="0"/>
              <a:t>ocean_his</a:t>
            </a:r>
            <a:r>
              <a:rPr lang="en-US" dirty="0" smtClean="0"/>
              <a:t>_*.</a:t>
            </a:r>
            <a:r>
              <a:rPr lang="en-US" dirty="0" err="1" smtClean="0"/>
              <a:t>nc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Input: format is a somewhat flexible (confusing?) mix of </a:t>
            </a:r>
            <a:r>
              <a:rPr lang="en-US" dirty="0" err="1" smtClean="0"/>
              <a:t>NetCDF</a:t>
            </a:r>
            <a:r>
              <a:rPr lang="en-US" dirty="0" smtClean="0"/>
              <a:t>, text files, and some hard-wiring.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3776" y="71438"/>
            <a:ext cx="2844800" cy="134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027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9"/>
          <p:cNvGrpSpPr>
            <a:grpSpLocks/>
          </p:cNvGrpSpPr>
          <p:nvPr/>
        </p:nvGrpSpPr>
        <p:grpSpPr bwMode="auto">
          <a:xfrm>
            <a:off x="228600" y="2408238"/>
            <a:ext cx="2774950" cy="3840163"/>
            <a:chOff x="144" y="1517"/>
            <a:chExt cx="1748" cy="2419"/>
          </a:xfrm>
        </p:grpSpPr>
        <p:pic>
          <p:nvPicPr>
            <p:cNvPr id="30" name="Picture 21"/>
            <p:cNvPicPr>
              <a:picLocks noChangeAspect="1" noChangeArrowheads="1"/>
            </p:cNvPicPr>
            <p:nvPr/>
          </p:nvPicPr>
          <p:blipFill rotWithShape="1">
            <a:blip r:embed="rId2"/>
            <a:srcRect r="67940"/>
            <a:stretch/>
          </p:blipFill>
          <p:spPr bwMode="auto">
            <a:xfrm>
              <a:off x="180" y="1517"/>
              <a:ext cx="1712" cy="24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" name="Text Box 22"/>
            <p:cNvSpPr txBox="1">
              <a:spLocks noChangeArrowheads="1"/>
            </p:cNvSpPr>
            <p:nvPr/>
          </p:nvSpPr>
          <p:spPr bwMode="auto">
            <a:xfrm>
              <a:off x="193" y="3579"/>
              <a:ext cx="1479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400" i="1" dirty="0" err="1"/>
                <a:t>Fringer</a:t>
              </a:r>
              <a:r>
                <a:rPr lang="en-US" sz="1400" i="1" dirty="0"/>
                <a:t>, McWilliams, and Street, 2006.</a:t>
              </a:r>
            </a:p>
          </p:txBody>
        </p:sp>
        <p:sp>
          <p:nvSpPr>
            <p:cNvPr id="32" name="Text Box 23"/>
            <p:cNvSpPr txBox="1">
              <a:spLocks noChangeArrowheads="1"/>
            </p:cNvSpPr>
            <p:nvPr/>
          </p:nvSpPr>
          <p:spPr bwMode="auto">
            <a:xfrm>
              <a:off x="144" y="1536"/>
              <a:ext cx="960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400" dirty="0"/>
                <a:t>Orthogonal curvilinear grid.</a:t>
              </a:r>
            </a:p>
          </p:txBody>
        </p:sp>
      </p:grpSp>
      <p:sp>
        <p:nvSpPr>
          <p:cNvPr id="10" name="Title 1"/>
          <p:cNvSpPr txBox="1">
            <a:spLocks/>
          </p:cNvSpPr>
          <p:nvPr/>
        </p:nvSpPr>
        <p:spPr>
          <a:xfrm>
            <a:off x="84838" y="24788"/>
            <a:ext cx="4344287" cy="15944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/>
              <a:t>ROMS’ </a:t>
            </a:r>
            <a:br>
              <a:rPr lang="en-US" dirty="0" smtClean="0"/>
            </a:br>
            <a:r>
              <a:rPr lang="en-US" dirty="0" smtClean="0"/>
              <a:t>Horizontal Grid</a:t>
            </a:r>
            <a:endParaRPr lang="en-US" sz="36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46525" y="147283"/>
            <a:ext cx="5029200" cy="4204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3174999" y="4360941"/>
            <a:ext cx="58007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Arakawa-C </a:t>
            </a:r>
            <a:r>
              <a:rPr lang="en-US" sz="2000" dirty="0" smtClean="0"/>
              <a:t>grids often used in coastal models..  </a:t>
            </a:r>
          </a:p>
          <a:p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U, v, w, and </a:t>
            </a:r>
            <a:r>
              <a:rPr lang="el-GR" sz="2000" dirty="0" smtClean="0"/>
              <a:t>ρ</a:t>
            </a:r>
            <a:r>
              <a:rPr lang="en-US" sz="2000" dirty="0" smtClean="0"/>
              <a:t> are represented at different locations within the model grid.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The u-, v-, and </a:t>
            </a:r>
            <a:r>
              <a:rPr lang="el-GR" sz="2000" dirty="0" smtClean="0"/>
              <a:t>ρ</a:t>
            </a:r>
            <a:r>
              <a:rPr lang="en-US" sz="2000" dirty="0"/>
              <a:t>-</a:t>
            </a:r>
            <a:r>
              <a:rPr lang="en-US" sz="2000" dirty="0" smtClean="0"/>
              <a:t>grids are different.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The u-, v-, and </a:t>
            </a:r>
            <a:r>
              <a:rPr lang="el-GR" sz="2000" dirty="0" smtClean="0"/>
              <a:t>ρ</a:t>
            </a:r>
            <a:r>
              <a:rPr lang="en-US" sz="2000" dirty="0"/>
              <a:t>-grids are </a:t>
            </a:r>
            <a:r>
              <a:rPr lang="en-US" sz="2000" dirty="0" smtClean="0"/>
              <a:t>different *sizes*</a:t>
            </a:r>
          </a:p>
          <a:p>
            <a:pPr marL="285750" indent="-285750">
              <a:buFont typeface="Arial"/>
              <a:buChar char="•"/>
            </a:pPr>
            <a:endParaRPr lang="en-US" sz="2000" i="1" dirty="0"/>
          </a:p>
          <a:p>
            <a:r>
              <a:rPr lang="en-US" sz="2000" i="1" dirty="0" smtClean="0"/>
              <a:t>Figures from ROMS wiki.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872535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One Arakawa-C Grid Cell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19400" y="5562600"/>
            <a:ext cx="632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Sample Arakawa-C grid cell, seen from above. From https://www.myroms.org/wiki/index.php/File:grid_cell.png  </a:t>
            </a:r>
            <a:endParaRPr lang="en-US" i="1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52400" y="4191000"/>
            <a:ext cx="838200" cy="15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rot="5400000" flipH="1" flipV="1">
            <a:off x="1753394" y="2666206"/>
            <a:ext cx="914400" cy="1588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5400000" flipH="1" flipV="1">
            <a:off x="1715294" y="5828506"/>
            <a:ext cx="990600" cy="1588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3124200"/>
            <a:ext cx="2514600" cy="2140085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>
            <a:stCxn id="8" idx="3"/>
          </p:cNvCxnSpPr>
          <p:nvPr/>
        </p:nvCxnSpPr>
        <p:spPr>
          <a:xfrm flipV="1">
            <a:off x="3505200" y="4192589"/>
            <a:ext cx="838200" cy="165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343400" y="1554540"/>
            <a:ext cx="450681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317625" indent="-1317625"/>
            <a:r>
              <a:rPr lang="en-US" sz="2400" dirty="0" smtClean="0"/>
              <a:t>“rho points”:  density</a:t>
            </a:r>
            <a:br>
              <a:rPr lang="en-US" sz="2400" dirty="0" smtClean="0"/>
            </a:br>
            <a:r>
              <a:rPr lang="en-US" sz="2400" dirty="0" smtClean="0"/>
              <a:t>salinity</a:t>
            </a:r>
            <a:br>
              <a:rPr lang="en-US" sz="2400" dirty="0" smtClean="0"/>
            </a:br>
            <a:r>
              <a:rPr lang="en-US" sz="2400" dirty="0" smtClean="0"/>
              <a:t>sediment concentration</a:t>
            </a:r>
            <a:br>
              <a:rPr lang="en-US" sz="2400" dirty="0" smtClean="0"/>
            </a:br>
            <a:r>
              <a:rPr lang="en-US" sz="2400" dirty="0" smtClean="0"/>
              <a:t>bed stress.</a:t>
            </a:r>
          </a:p>
          <a:p>
            <a:pPr marL="1317625" indent="-1317625"/>
            <a:r>
              <a:rPr lang="en-US" sz="2400" dirty="0" smtClean="0"/>
              <a:t>“u” and “v” points:  velocities.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69564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vims_dark_template-1">
  <a:themeElements>
    <a:clrScheme name="VIMS Style Guide">
      <a:dk1>
        <a:sysClr val="windowText" lastClr="000000"/>
      </a:dk1>
      <a:lt1>
        <a:sysClr val="window" lastClr="FFFFFF"/>
      </a:lt1>
      <a:dk2>
        <a:srgbClr val="0088A4"/>
      </a:dk2>
      <a:lt2>
        <a:srgbClr val="DBF5F9"/>
      </a:lt2>
      <a:accent1>
        <a:srgbClr val="00467F"/>
      </a:accent1>
      <a:accent2>
        <a:srgbClr val="7399B1"/>
      </a:accent2>
      <a:accent3>
        <a:srgbClr val="699AC5"/>
      </a:accent3>
      <a:accent4>
        <a:srgbClr val="DBD0A7"/>
      </a:accent4>
      <a:accent5>
        <a:srgbClr val="EB7B28"/>
      </a:accent5>
      <a:accent6>
        <a:srgbClr val="65714B"/>
      </a:accent6>
      <a:hlink>
        <a:srgbClr val="E2D700"/>
      </a:hlink>
      <a:folHlink>
        <a:srgbClr val="85DFD0"/>
      </a:folHlink>
    </a:clrScheme>
    <a:fontScheme name="VIMS Fonts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1149</TotalTime>
  <Words>1297</Words>
  <Application>Microsoft Macintosh PowerPoint</Application>
  <PresentationFormat>On-screen Show (4:3)</PresentationFormat>
  <Paragraphs>194</Paragraphs>
  <Slides>20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Office Theme</vt:lpstr>
      <vt:lpstr>vims_dark_template-1</vt:lpstr>
      <vt:lpstr>Regional Ocean Modeling System (ROMS) For the Non-Specialist (ROMS – LITE)</vt:lpstr>
      <vt:lpstr>PowerPoint Presentation</vt:lpstr>
      <vt:lpstr>ROMS within CSDMS </vt:lpstr>
      <vt:lpstr>Outline</vt:lpstr>
      <vt:lpstr>PowerPoint Presentation</vt:lpstr>
      <vt:lpstr>Overview of ROMS</vt:lpstr>
      <vt:lpstr>Overview of ROMS, cont.</vt:lpstr>
      <vt:lpstr>PowerPoint Presentation</vt:lpstr>
      <vt:lpstr>PowerPoint Presentation</vt:lpstr>
      <vt:lpstr>ROMS Vertical Grid</vt:lpstr>
      <vt:lpstr>ROMS’  Vertical Grid</vt:lpstr>
      <vt:lpstr>PowerPoint Presentation</vt:lpstr>
      <vt:lpstr>PowerPoint Presentation</vt:lpstr>
      <vt:lpstr>More about “RIVERPLUME2”</vt:lpstr>
      <vt:lpstr>Clinic Activity</vt:lpstr>
      <vt:lpstr>NetCDF Files</vt:lpstr>
      <vt:lpstr>What participants might find useful for using the ROMS Ideal Shelf model:</vt:lpstr>
      <vt:lpstr>What is in riverplume2.nc?</vt:lpstr>
      <vt:lpstr>What is in riverplume2.nc? (Part 2)</vt:lpstr>
      <vt:lpstr>Key References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Regional Ocean Modeling System (ROMS)  For Dummies  For the Non-Specialist</dc:title>
  <dc:creator>Courtney Harris</dc:creator>
  <cp:lastModifiedBy>Irina Overeem</cp:lastModifiedBy>
  <cp:revision>85</cp:revision>
  <dcterms:created xsi:type="dcterms:W3CDTF">2014-05-19T14:12:00Z</dcterms:created>
  <dcterms:modified xsi:type="dcterms:W3CDTF">2016-05-13T19:55:23Z</dcterms:modified>
</cp:coreProperties>
</file>