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81" r:id="rId3"/>
    <p:sldId id="257" r:id="rId4"/>
    <p:sldId id="280" r:id="rId5"/>
    <p:sldId id="284" r:id="rId6"/>
    <p:sldId id="285" r:id="rId7"/>
    <p:sldId id="260" r:id="rId8"/>
    <p:sldId id="258" r:id="rId9"/>
    <p:sldId id="261" r:id="rId10"/>
    <p:sldId id="266" r:id="rId11"/>
    <p:sldId id="267" r:id="rId12"/>
    <p:sldId id="268" r:id="rId13"/>
    <p:sldId id="272" r:id="rId14"/>
    <p:sldId id="273" r:id="rId15"/>
    <p:sldId id="274" r:id="rId16"/>
    <p:sldId id="275" r:id="rId17"/>
    <p:sldId id="276" r:id="rId18"/>
    <p:sldId id="277" r:id="rId19"/>
    <p:sldId id="278" r:id="rId20"/>
    <p:sldId id="279" r:id="rId21"/>
    <p:sldId id="270" r:id="rId22"/>
    <p:sldId id="271" r:id="rId23"/>
    <p:sldId id="263" r:id="rId24"/>
    <p:sldId id="282" r:id="rId25"/>
    <p:sldId id="283" r:id="rId26"/>
    <p:sldId id="269"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9" d="100"/>
          <a:sy n="79" d="100"/>
        </p:scale>
        <p:origin x="-1176"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 Id="rId2" Type="http://schemas.openxmlformats.org/officeDocument/2006/relationships/image" Target="../media/image8.emf"/><Relationship Id="rId3" Type="http://schemas.openxmlformats.org/officeDocument/2006/relationships/image" Target="../media/image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B7AB19-B5F7-FC4F-BCD7-9DC85932CB3E}" type="datetimeFigureOut">
              <a:rPr lang="en-US" smtClean="0"/>
              <a:t>5/17/16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14DCD43-A159-6144-92B4-51431103755E}" type="slidenum">
              <a:rPr lang="en-US" smtClean="0"/>
              <a:t>‹#›</a:t>
            </a:fld>
            <a:endParaRPr lang="en-US"/>
          </a:p>
        </p:txBody>
      </p:sp>
    </p:spTree>
    <p:extLst>
      <p:ext uri="{BB962C8B-B14F-4D97-AF65-F5344CB8AC3E}">
        <p14:creationId xmlns:p14="http://schemas.microsoft.com/office/powerpoint/2010/main" val="175997843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we identified a known bug; </a:t>
            </a:r>
            <a:r>
              <a:rPr lang="en-US" dirty="0" err="1" smtClean="0"/>
              <a:t>firefox</a:t>
            </a:r>
            <a:r>
              <a:rPr lang="en-US" dirty="0" smtClean="0"/>
              <a:t>….</a:t>
            </a:r>
            <a:endParaRPr lang="en-US" dirty="0"/>
          </a:p>
        </p:txBody>
      </p:sp>
      <p:sp>
        <p:nvSpPr>
          <p:cNvPr id="4" name="Slide Number Placeholder 3"/>
          <p:cNvSpPr>
            <a:spLocks noGrp="1"/>
          </p:cNvSpPr>
          <p:nvPr>
            <p:ph type="sldNum" sz="quarter" idx="10"/>
          </p:nvPr>
        </p:nvSpPr>
        <p:spPr/>
        <p:txBody>
          <a:bodyPr/>
          <a:lstStyle/>
          <a:p>
            <a:fld id="{E14DCD43-A159-6144-92B4-51431103755E}" type="slidenum">
              <a:rPr lang="en-US" smtClean="0"/>
              <a:t>10</a:t>
            </a:fld>
            <a:endParaRPr lang="en-US"/>
          </a:p>
        </p:txBody>
      </p:sp>
    </p:spTree>
    <p:extLst>
      <p:ext uri="{BB962C8B-B14F-4D97-AF65-F5344CB8AC3E}">
        <p14:creationId xmlns:p14="http://schemas.microsoft.com/office/powerpoint/2010/main" val="3979360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would the mean temperature of the Earth</a:t>
            </a:r>
            <a:r>
              <a:rPr lang="en-US" baseline="0" dirty="0" smtClean="0"/>
              <a:t> change if its average albedo were changed to 0.1 or 0.5? (Courtesy Bob Anderson’s textbook, p 118).</a:t>
            </a:r>
            <a:endParaRPr lang="en-US" dirty="0"/>
          </a:p>
        </p:txBody>
      </p:sp>
      <p:sp>
        <p:nvSpPr>
          <p:cNvPr id="4" name="Slide Number Placeholder 3"/>
          <p:cNvSpPr>
            <a:spLocks noGrp="1"/>
          </p:cNvSpPr>
          <p:nvPr>
            <p:ph type="sldNum" sz="quarter" idx="10"/>
          </p:nvPr>
        </p:nvSpPr>
        <p:spPr/>
        <p:txBody>
          <a:bodyPr/>
          <a:lstStyle/>
          <a:p>
            <a:fld id="{59F29041-7014-7741-924C-924AEBE97A37}" type="slidenum">
              <a:rPr lang="en-US" smtClean="0"/>
              <a:t>13</a:t>
            </a:fld>
            <a:endParaRPr lang="en-US"/>
          </a:p>
        </p:txBody>
      </p:sp>
    </p:spTree>
    <p:extLst>
      <p:ext uri="{BB962C8B-B14F-4D97-AF65-F5344CB8AC3E}">
        <p14:creationId xmlns:p14="http://schemas.microsoft.com/office/powerpoint/2010/main" val="2400670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C5FF02A-9E38-0745-9076-121F456435A8}" type="datetimeFigureOut">
              <a:rPr lang="en-US" smtClean="0"/>
              <a:t>5/17/16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967322-2088-0742-897C-EC5F1E589DB0}" type="slidenum">
              <a:rPr lang="en-US" smtClean="0"/>
              <a:t>‹#›</a:t>
            </a:fld>
            <a:endParaRPr lang="en-US"/>
          </a:p>
        </p:txBody>
      </p:sp>
    </p:spTree>
    <p:extLst>
      <p:ext uri="{BB962C8B-B14F-4D97-AF65-F5344CB8AC3E}">
        <p14:creationId xmlns:p14="http://schemas.microsoft.com/office/powerpoint/2010/main" val="2006870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5FF02A-9E38-0745-9076-121F456435A8}" type="datetimeFigureOut">
              <a:rPr lang="en-US" smtClean="0"/>
              <a:t>5/17/16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967322-2088-0742-897C-EC5F1E589DB0}" type="slidenum">
              <a:rPr lang="en-US" smtClean="0"/>
              <a:t>‹#›</a:t>
            </a:fld>
            <a:endParaRPr lang="en-US"/>
          </a:p>
        </p:txBody>
      </p:sp>
    </p:spTree>
    <p:extLst>
      <p:ext uri="{BB962C8B-B14F-4D97-AF65-F5344CB8AC3E}">
        <p14:creationId xmlns:p14="http://schemas.microsoft.com/office/powerpoint/2010/main" val="2766943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5FF02A-9E38-0745-9076-121F456435A8}" type="datetimeFigureOut">
              <a:rPr lang="en-US" smtClean="0"/>
              <a:t>5/17/16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967322-2088-0742-897C-EC5F1E589DB0}" type="slidenum">
              <a:rPr lang="en-US" smtClean="0"/>
              <a:t>‹#›</a:t>
            </a:fld>
            <a:endParaRPr lang="en-US"/>
          </a:p>
        </p:txBody>
      </p:sp>
    </p:spTree>
    <p:extLst>
      <p:ext uri="{BB962C8B-B14F-4D97-AF65-F5344CB8AC3E}">
        <p14:creationId xmlns:p14="http://schemas.microsoft.com/office/powerpoint/2010/main" val="286559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5FF02A-9E38-0745-9076-121F456435A8}" type="datetimeFigureOut">
              <a:rPr lang="en-US" smtClean="0"/>
              <a:t>5/17/16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967322-2088-0742-897C-EC5F1E589DB0}" type="slidenum">
              <a:rPr lang="en-US" smtClean="0"/>
              <a:t>‹#›</a:t>
            </a:fld>
            <a:endParaRPr lang="en-US"/>
          </a:p>
        </p:txBody>
      </p:sp>
    </p:spTree>
    <p:extLst>
      <p:ext uri="{BB962C8B-B14F-4D97-AF65-F5344CB8AC3E}">
        <p14:creationId xmlns:p14="http://schemas.microsoft.com/office/powerpoint/2010/main" val="1191631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5FF02A-9E38-0745-9076-121F456435A8}" type="datetimeFigureOut">
              <a:rPr lang="en-US" smtClean="0"/>
              <a:t>5/17/16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967322-2088-0742-897C-EC5F1E589DB0}" type="slidenum">
              <a:rPr lang="en-US" smtClean="0"/>
              <a:t>‹#›</a:t>
            </a:fld>
            <a:endParaRPr lang="en-US"/>
          </a:p>
        </p:txBody>
      </p:sp>
    </p:spTree>
    <p:extLst>
      <p:ext uri="{BB962C8B-B14F-4D97-AF65-F5344CB8AC3E}">
        <p14:creationId xmlns:p14="http://schemas.microsoft.com/office/powerpoint/2010/main" val="2257936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C5FF02A-9E38-0745-9076-121F456435A8}" type="datetimeFigureOut">
              <a:rPr lang="en-US" smtClean="0"/>
              <a:t>5/17/16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967322-2088-0742-897C-EC5F1E589DB0}" type="slidenum">
              <a:rPr lang="en-US" smtClean="0"/>
              <a:t>‹#›</a:t>
            </a:fld>
            <a:endParaRPr lang="en-US"/>
          </a:p>
        </p:txBody>
      </p:sp>
    </p:spTree>
    <p:extLst>
      <p:ext uri="{BB962C8B-B14F-4D97-AF65-F5344CB8AC3E}">
        <p14:creationId xmlns:p14="http://schemas.microsoft.com/office/powerpoint/2010/main" val="1583795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C5FF02A-9E38-0745-9076-121F456435A8}" type="datetimeFigureOut">
              <a:rPr lang="en-US" smtClean="0"/>
              <a:t>5/17/16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967322-2088-0742-897C-EC5F1E589DB0}" type="slidenum">
              <a:rPr lang="en-US" smtClean="0"/>
              <a:t>‹#›</a:t>
            </a:fld>
            <a:endParaRPr lang="en-US"/>
          </a:p>
        </p:txBody>
      </p:sp>
    </p:spTree>
    <p:extLst>
      <p:ext uri="{BB962C8B-B14F-4D97-AF65-F5344CB8AC3E}">
        <p14:creationId xmlns:p14="http://schemas.microsoft.com/office/powerpoint/2010/main" val="737133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C5FF02A-9E38-0745-9076-121F456435A8}" type="datetimeFigureOut">
              <a:rPr lang="en-US" smtClean="0"/>
              <a:t>5/17/16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967322-2088-0742-897C-EC5F1E589DB0}" type="slidenum">
              <a:rPr lang="en-US" smtClean="0"/>
              <a:t>‹#›</a:t>
            </a:fld>
            <a:endParaRPr lang="en-US"/>
          </a:p>
        </p:txBody>
      </p:sp>
    </p:spTree>
    <p:extLst>
      <p:ext uri="{BB962C8B-B14F-4D97-AF65-F5344CB8AC3E}">
        <p14:creationId xmlns:p14="http://schemas.microsoft.com/office/powerpoint/2010/main" val="3235260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5FF02A-9E38-0745-9076-121F456435A8}" type="datetimeFigureOut">
              <a:rPr lang="en-US" smtClean="0"/>
              <a:t>5/17/16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967322-2088-0742-897C-EC5F1E589DB0}" type="slidenum">
              <a:rPr lang="en-US" smtClean="0"/>
              <a:t>‹#›</a:t>
            </a:fld>
            <a:endParaRPr lang="en-US"/>
          </a:p>
        </p:txBody>
      </p:sp>
    </p:spTree>
    <p:extLst>
      <p:ext uri="{BB962C8B-B14F-4D97-AF65-F5344CB8AC3E}">
        <p14:creationId xmlns:p14="http://schemas.microsoft.com/office/powerpoint/2010/main" val="3071696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5FF02A-9E38-0745-9076-121F456435A8}" type="datetimeFigureOut">
              <a:rPr lang="en-US" smtClean="0"/>
              <a:t>5/17/16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967322-2088-0742-897C-EC5F1E589DB0}" type="slidenum">
              <a:rPr lang="en-US" smtClean="0"/>
              <a:t>‹#›</a:t>
            </a:fld>
            <a:endParaRPr lang="en-US"/>
          </a:p>
        </p:txBody>
      </p:sp>
    </p:spTree>
    <p:extLst>
      <p:ext uri="{BB962C8B-B14F-4D97-AF65-F5344CB8AC3E}">
        <p14:creationId xmlns:p14="http://schemas.microsoft.com/office/powerpoint/2010/main" val="4181940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5FF02A-9E38-0745-9076-121F456435A8}" type="datetimeFigureOut">
              <a:rPr lang="en-US" smtClean="0"/>
              <a:t>5/17/16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967322-2088-0742-897C-EC5F1E589DB0}" type="slidenum">
              <a:rPr lang="en-US" smtClean="0"/>
              <a:t>‹#›</a:t>
            </a:fld>
            <a:endParaRPr lang="en-US"/>
          </a:p>
        </p:txBody>
      </p:sp>
    </p:spTree>
    <p:extLst>
      <p:ext uri="{BB962C8B-B14F-4D97-AF65-F5344CB8AC3E}">
        <p14:creationId xmlns:p14="http://schemas.microsoft.com/office/powerpoint/2010/main" val="300853287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5FF02A-9E38-0745-9076-121F456435A8}" type="datetimeFigureOut">
              <a:rPr lang="en-US" smtClean="0"/>
              <a:t>5/17/16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967322-2088-0742-897C-EC5F1E589DB0}" type="slidenum">
              <a:rPr lang="en-US" smtClean="0"/>
              <a:t>‹#›</a:t>
            </a:fld>
            <a:endParaRPr lang="en-US"/>
          </a:p>
        </p:txBody>
      </p:sp>
    </p:spTree>
    <p:extLst>
      <p:ext uri="{BB962C8B-B14F-4D97-AF65-F5344CB8AC3E}">
        <p14:creationId xmlns:p14="http://schemas.microsoft.com/office/powerpoint/2010/main" val="4088343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iss.nasa.gov/tools/panoply/"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1.bin"/><Relationship Id="rId5" Type="http://schemas.openxmlformats.org/officeDocument/2006/relationships/image" Target="../media/image7.emf"/><Relationship Id="rId6" Type="http://schemas.openxmlformats.org/officeDocument/2006/relationships/oleObject" Target="../embeddings/oleObject2.bin"/><Relationship Id="rId7" Type="http://schemas.openxmlformats.org/officeDocument/2006/relationships/image" Target="../media/image8.emf"/><Relationship Id="rId8" Type="http://schemas.openxmlformats.org/officeDocument/2006/relationships/oleObject" Target="../embeddings/oleObject3.bin"/><Relationship Id="rId9" Type="http://schemas.openxmlformats.org/officeDocument/2006/relationships/package" Target="../embeddings/Microsoft_Word_Document1.docx"/><Relationship Id="rId10" Type="http://schemas.openxmlformats.org/officeDocument/2006/relationships/image" Target="../media/image9.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csdms.colorado.edu/wiki/CSDMS_Standard_Names" TargetMode="External"/><Relationship Id="rId3"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WMT-Hydrology Clinic</a:t>
            </a:r>
            <a:endParaRPr lang="en-US" dirty="0"/>
          </a:p>
        </p:txBody>
      </p:sp>
      <p:sp>
        <p:nvSpPr>
          <p:cNvPr id="3" name="Subtitle 2"/>
          <p:cNvSpPr>
            <a:spLocks noGrp="1"/>
          </p:cNvSpPr>
          <p:nvPr>
            <p:ph type="subTitle" idx="1"/>
          </p:nvPr>
        </p:nvSpPr>
        <p:spPr/>
        <p:txBody>
          <a:bodyPr>
            <a:normAutofit fontScale="92500" lnSpcReduction="20000"/>
          </a:bodyPr>
          <a:lstStyle/>
          <a:p>
            <a:r>
              <a:rPr lang="en-US" dirty="0" smtClean="0"/>
              <a:t>Irina Overeem and Mark Piper</a:t>
            </a:r>
          </a:p>
          <a:p>
            <a:r>
              <a:rPr lang="en-US" dirty="0" smtClean="0"/>
              <a:t>Scott </a:t>
            </a:r>
            <a:r>
              <a:rPr lang="en-US" dirty="0" err="1" smtClean="0"/>
              <a:t>Peckham</a:t>
            </a:r>
            <a:r>
              <a:rPr lang="en-US" dirty="0" smtClean="0"/>
              <a:t> </a:t>
            </a:r>
          </a:p>
          <a:p>
            <a:endParaRPr lang="en-US" dirty="0"/>
          </a:p>
          <a:p>
            <a:r>
              <a:rPr lang="en-US" sz="2400" dirty="0" smtClean="0"/>
              <a:t>CSDMS Annual Meeting, May 2016</a:t>
            </a:r>
          </a:p>
          <a:p>
            <a:endParaRPr lang="en-US" dirty="0"/>
          </a:p>
        </p:txBody>
      </p:sp>
    </p:spTree>
    <p:extLst>
      <p:ext uri="{BB962C8B-B14F-4D97-AF65-F5344CB8AC3E}">
        <p14:creationId xmlns:p14="http://schemas.microsoft.com/office/powerpoint/2010/main" val="293656861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5-16 at 7.23.4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5352" y="1003932"/>
            <a:ext cx="6747050" cy="4085370"/>
          </a:xfrm>
          <a:prstGeom prst="rect">
            <a:avLst/>
          </a:prstGeom>
        </p:spPr>
      </p:pic>
      <p:sp>
        <p:nvSpPr>
          <p:cNvPr id="2" name="Title 1"/>
          <p:cNvSpPr>
            <a:spLocks noGrp="1"/>
          </p:cNvSpPr>
          <p:nvPr>
            <p:ph type="title"/>
          </p:nvPr>
        </p:nvSpPr>
        <p:spPr>
          <a:xfrm>
            <a:off x="457200" y="0"/>
            <a:ext cx="8229600" cy="1143000"/>
          </a:xfrm>
        </p:spPr>
        <p:txBody>
          <a:bodyPr>
            <a:normAutofit/>
          </a:bodyPr>
          <a:lstStyle/>
          <a:p>
            <a:r>
              <a:rPr lang="en-US" sz="3200" dirty="0" smtClean="0"/>
              <a:t>Run and Download Data</a:t>
            </a:r>
            <a:endParaRPr lang="en-US" sz="3200" dirty="0"/>
          </a:p>
        </p:txBody>
      </p:sp>
      <p:cxnSp>
        <p:nvCxnSpPr>
          <p:cNvPr id="9" name="Straight Arrow Connector 8"/>
          <p:cNvCxnSpPr/>
          <p:nvPr/>
        </p:nvCxnSpPr>
        <p:spPr>
          <a:xfrm flipV="1">
            <a:off x="444431" y="1920705"/>
            <a:ext cx="2841842" cy="369911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86827" y="5657939"/>
            <a:ext cx="3993401" cy="369332"/>
          </a:xfrm>
          <a:prstGeom prst="rect">
            <a:avLst/>
          </a:prstGeom>
          <a:noFill/>
        </p:spPr>
        <p:txBody>
          <a:bodyPr wrap="none" rtlCol="0">
            <a:spAutoFit/>
          </a:bodyPr>
          <a:lstStyle/>
          <a:p>
            <a:r>
              <a:rPr lang="en-US" dirty="0" smtClean="0"/>
              <a:t>CLICK RUN and SUBMIT TO CSDMS HPCC</a:t>
            </a:r>
            <a:endParaRPr lang="en-US" dirty="0"/>
          </a:p>
        </p:txBody>
      </p:sp>
    </p:spTree>
    <p:extLst>
      <p:ext uri="{BB962C8B-B14F-4D97-AF65-F5344CB8AC3E}">
        <p14:creationId xmlns:p14="http://schemas.microsoft.com/office/powerpoint/2010/main" val="177036647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499"/>
            <a:ext cx="8229600" cy="1143000"/>
          </a:xfrm>
        </p:spPr>
        <p:txBody>
          <a:bodyPr/>
          <a:lstStyle/>
          <a:p>
            <a:r>
              <a:rPr lang="en-US" dirty="0" smtClean="0"/>
              <a:t>Panoply for Data </a:t>
            </a:r>
            <a:r>
              <a:rPr lang="en-US" dirty="0"/>
              <a:t>V</a:t>
            </a:r>
            <a:r>
              <a:rPr lang="en-US" dirty="0" smtClean="0"/>
              <a:t>isualization</a:t>
            </a:r>
            <a:endParaRPr lang="en-US" dirty="0"/>
          </a:p>
        </p:txBody>
      </p:sp>
      <p:sp>
        <p:nvSpPr>
          <p:cNvPr id="3" name="Content Placeholder 2"/>
          <p:cNvSpPr>
            <a:spLocks noGrp="1"/>
          </p:cNvSpPr>
          <p:nvPr>
            <p:ph idx="1"/>
          </p:nvPr>
        </p:nvSpPr>
        <p:spPr>
          <a:xfrm>
            <a:off x="457200" y="1382222"/>
            <a:ext cx="8229600" cy="4525963"/>
          </a:xfrm>
        </p:spPr>
        <p:txBody>
          <a:bodyPr>
            <a:normAutofit lnSpcReduction="10000"/>
          </a:bodyPr>
          <a:lstStyle/>
          <a:p>
            <a:r>
              <a:rPr lang="en-US" dirty="0" smtClean="0"/>
              <a:t>Open source package Panoply for </a:t>
            </a:r>
            <a:r>
              <a:rPr lang="en-US" dirty="0" err="1" smtClean="0"/>
              <a:t>NetCDF</a:t>
            </a:r>
            <a:r>
              <a:rPr lang="en-US" dirty="0" smtClean="0"/>
              <a:t> files</a:t>
            </a:r>
          </a:p>
          <a:p>
            <a:pPr marL="0" indent="0">
              <a:buNone/>
            </a:pPr>
            <a:r>
              <a:rPr lang="en-US" dirty="0" smtClean="0"/>
              <a:t>Plots times-series, X-sections, gridded datasets. </a:t>
            </a:r>
          </a:p>
          <a:p>
            <a:pPr marL="0" indent="0">
              <a:buNone/>
            </a:pPr>
            <a:endParaRPr lang="en-US" dirty="0" smtClean="0"/>
          </a:p>
          <a:p>
            <a:pPr marL="0" indent="0">
              <a:buNone/>
            </a:pPr>
            <a:r>
              <a:rPr lang="en-US" dirty="0" smtClean="0"/>
              <a:t>Download </a:t>
            </a:r>
            <a:r>
              <a:rPr lang="en-US" dirty="0"/>
              <a:t>it here</a:t>
            </a:r>
            <a:r>
              <a:rPr lang="en-US" dirty="0" smtClean="0"/>
              <a:t>:</a:t>
            </a:r>
          </a:p>
          <a:p>
            <a:r>
              <a:rPr lang="en-US" dirty="0" smtClean="0">
                <a:hlinkClick r:id="rId2"/>
              </a:rPr>
              <a:t>http</a:t>
            </a:r>
            <a:r>
              <a:rPr lang="en-US" dirty="0">
                <a:hlinkClick r:id="rId2"/>
              </a:rPr>
              <a:t>://www.giss.nasa.gov/tools/panoply</a:t>
            </a:r>
            <a:r>
              <a:rPr lang="en-US" dirty="0" smtClean="0">
                <a:hlinkClick r:id="rId2"/>
              </a:rPr>
              <a:t>/</a:t>
            </a:r>
            <a:endParaRPr lang="en-US" dirty="0" smtClean="0"/>
          </a:p>
          <a:p>
            <a:endParaRPr lang="en-US" dirty="0"/>
          </a:p>
          <a:p>
            <a:pPr marL="0" indent="0">
              <a:buNone/>
            </a:pPr>
            <a:r>
              <a:rPr lang="en-US" dirty="0" smtClean="0"/>
              <a:t>To get started CSDMS has a basic lab on using Panoply.</a:t>
            </a:r>
          </a:p>
          <a:p>
            <a:endParaRPr lang="en-US" dirty="0"/>
          </a:p>
        </p:txBody>
      </p:sp>
    </p:spTree>
    <p:extLst>
      <p:ext uri="{BB962C8B-B14F-4D97-AF65-F5344CB8AC3E}">
        <p14:creationId xmlns:p14="http://schemas.microsoft.com/office/powerpoint/2010/main" val="55171261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Lab 1 Hydrology Modeling: Energy Balance</a:t>
            </a:r>
            <a:endParaRPr lang="en-US" sz="3200" dirty="0"/>
          </a:p>
        </p:txBody>
      </p:sp>
      <p:sp>
        <p:nvSpPr>
          <p:cNvPr id="3" name="Content Placeholder 2"/>
          <p:cNvSpPr>
            <a:spLocks noGrp="1"/>
          </p:cNvSpPr>
          <p:nvPr>
            <p:ph idx="1"/>
          </p:nvPr>
        </p:nvSpPr>
        <p:spPr>
          <a:xfrm>
            <a:off x="317804" y="2018418"/>
            <a:ext cx="8229600" cy="4525963"/>
          </a:xfrm>
        </p:spPr>
        <p:txBody>
          <a:bodyPr>
            <a:normAutofit/>
          </a:bodyPr>
          <a:lstStyle/>
          <a:p>
            <a:pPr marL="0" indent="0">
              <a:buNone/>
            </a:pPr>
            <a:endParaRPr lang="en-US" sz="2400" b="1" dirty="0" smtClean="0"/>
          </a:p>
          <a:p>
            <a:pPr marL="0" indent="0">
              <a:buNone/>
            </a:pPr>
            <a:r>
              <a:rPr lang="en-US" sz="2400" b="1" dirty="0" smtClean="0"/>
              <a:t>Learning objectives</a:t>
            </a:r>
            <a:endParaRPr lang="en-US" sz="2400" b="1" dirty="0"/>
          </a:p>
          <a:p>
            <a:r>
              <a:rPr lang="en-US" sz="2400" dirty="0" smtClean="0"/>
              <a:t>relation </a:t>
            </a:r>
            <a:r>
              <a:rPr lang="en-US" sz="2400" dirty="0"/>
              <a:t>between temperature incoming solar </a:t>
            </a:r>
            <a:r>
              <a:rPr lang="en-US" sz="2400" dirty="0" smtClean="0"/>
              <a:t>radiation</a:t>
            </a:r>
          </a:p>
          <a:p>
            <a:r>
              <a:rPr lang="en-US" sz="2400" dirty="0" smtClean="0"/>
              <a:t>importance </a:t>
            </a:r>
            <a:r>
              <a:rPr lang="en-US" sz="2400" dirty="0"/>
              <a:t>of watershed slope, aspect </a:t>
            </a:r>
          </a:p>
          <a:p>
            <a:pPr marL="0" indent="0">
              <a:buNone/>
            </a:pPr>
            <a:endParaRPr lang="en-US" sz="2400" dirty="0"/>
          </a:p>
          <a:p>
            <a:pPr marL="0" indent="0">
              <a:buNone/>
            </a:pPr>
            <a:r>
              <a:rPr lang="en-US" sz="2400" b="1" dirty="0" smtClean="0"/>
              <a:t>Key concepts</a:t>
            </a:r>
            <a:endParaRPr lang="en-US" sz="2400" b="1" dirty="0"/>
          </a:p>
          <a:p>
            <a:r>
              <a:rPr lang="en-US" sz="2400" dirty="0" smtClean="0"/>
              <a:t>Stefan</a:t>
            </a:r>
            <a:r>
              <a:rPr lang="en-US" sz="2400" dirty="0"/>
              <a:t>-Boltzmann </a:t>
            </a:r>
            <a:r>
              <a:rPr lang="en-US" sz="2400" dirty="0" smtClean="0"/>
              <a:t>Law</a:t>
            </a:r>
            <a:endParaRPr lang="en-US" sz="2400" dirty="0"/>
          </a:p>
          <a:p>
            <a:r>
              <a:rPr lang="en-US" sz="2400" dirty="0" smtClean="0"/>
              <a:t>Geometric </a:t>
            </a:r>
            <a:r>
              <a:rPr lang="en-US" sz="2400" dirty="0"/>
              <a:t>relationship between Earth's tilt, day of year and local slope, aspect </a:t>
            </a:r>
          </a:p>
        </p:txBody>
      </p:sp>
      <p:sp>
        <p:nvSpPr>
          <p:cNvPr id="4" name="TextBox 3"/>
          <p:cNvSpPr txBox="1"/>
          <p:nvPr/>
        </p:nvSpPr>
        <p:spPr>
          <a:xfrm>
            <a:off x="3420730" y="1717632"/>
            <a:ext cx="5126674" cy="46166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2400" b="1" dirty="0" smtClean="0"/>
              <a:t>Lab </a:t>
            </a:r>
            <a:r>
              <a:rPr lang="en-US" sz="2400" b="1" dirty="0"/>
              <a:t>based on Meteorology </a:t>
            </a:r>
            <a:r>
              <a:rPr lang="en-US" sz="2400" b="1" dirty="0" smtClean="0"/>
              <a:t>component</a:t>
            </a:r>
            <a:endParaRPr lang="en-US" sz="2400" b="1" dirty="0"/>
          </a:p>
        </p:txBody>
      </p:sp>
    </p:spTree>
    <p:extLst>
      <p:ext uri="{BB962C8B-B14F-4D97-AF65-F5344CB8AC3E}">
        <p14:creationId xmlns:p14="http://schemas.microsoft.com/office/powerpoint/2010/main" val="87819340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0"/>
            <a:ext cx="8229600" cy="1143000"/>
          </a:xfrm>
        </p:spPr>
        <p:txBody>
          <a:bodyPr>
            <a:normAutofit fontScale="90000"/>
          </a:bodyPr>
          <a:lstStyle/>
          <a:p>
            <a:r>
              <a:rPr lang="en-US" dirty="0" smtClean="0"/>
              <a:t>Example Concept: Planetary Energy Balance</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3169493793"/>
              </p:ext>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1100" name="Equation" r:id="rId4" imgW="114300" imgH="165100" progId="Equation.3">
                  <p:embed/>
                </p:oleObj>
              </mc:Choice>
              <mc:Fallback>
                <p:oleObj name="Equation" r:id="rId4" imgW="114300" imgH="165100" progId="Equation.3">
                  <p:embed/>
                  <p:pic>
                    <p:nvPicPr>
                      <p:cNvPr id="0" name=""/>
                      <p:cNvPicPr/>
                      <p:nvPr/>
                    </p:nvPicPr>
                    <p:blipFill>
                      <a:blip r:embed="rId5"/>
                      <a:stretch>
                        <a:fillRect/>
                      </a:stretch>
                    </p:blipFill>
                    <p:spPr>
                      <a:xfrm>
                        <a:off x="4514850" y="3346450"/>
                        <a:ext cx="114300" cy="165100"/>
                      </a:xfrm>
                      <a:prstGeom prst="rect">
                        <a:avLst/>
                      </a:prstGeom>
                    </p:spPr>
                  </p:pic>
                </p:oleObj>
              </mc:Fallback>
            </mc:AlternateContent>
          </a:graphicData>
        </a:graphic>
      </p:graphicFrame>
      <p:sp>
        <p:nvSpPr>
          <p:cNvPr id="4" name="Oval 3"/>
          <p:cNvSpPr/>
          <p:nvPr/>
        </p:nvSpPr>
        <p:spPr>
          <a:xfrm>
            <a:off x="3152946" y="2668991"/>
            <a:ext cx="2129930" cy="212993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2998132" y="2681202"/>
            <a:ext cx="403008" cy="3576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Oval 8"/>
          <p:cNvSpPr/>
          <p:nvPr/>
        </p:nvSpPr>
        <p:spPr>
          <a:xfrm>
            <a:off x="2576803" y="2149135"/>
            <a:ext cx="3282217" cy="3156305"/>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a:off x="2357259" y="2063969"/>
            <a:ext cx="585904" cy="54918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9" idx="1"/>
          </p:cNvCxnSpPr>
          <p:nvPr/>
        </p:nvCxnSpPr>
        <p:spPr>
          <a:xfrm flipH="1" flipV="1">
            <a:off x="2998133" y="2063659"/>
            <a:ext cx="59340" cy="5477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14" name="Object 13"/>
          <p:cNvGraphicFramePr>
            <a:graphicFrameLocks noChangeAspect="1"/>
          </p:cNvGraphicFramePr>
          <p:nvPr>
            <p:extLst>
              <p:ext uri="{D42A27DB-BD31-4B8C-83A1-F6EECF244321}">
                <p14:modId xmlns:p14="http://schemas.microsoft.com/office/powerpoint/2010/main" val="3645047866"/>
              </p:ext>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1101" name="Equation" r:id="rId6" imgW="114300" imgH="165100" progId="Equation.3">
                  <p:embed/>
                </p:oleObj>
              </mc:Choice>
              <mc:Fallback>
                <p:oleObj name="Equation" r:id="rId6" imgW="114300" imgH="165100" progId="Equation.3">
                  <p:embed/>
                  <p:pic>
                    <p:nvPicPr>
                      <p:cNvPr id="0" name=""/>
                      <p:cNvPicPr/>
                      <p:nvPr/>
                    </p:nvPicPr>
                    <p:blipFill>
                      <a:blip r:embed="rId7"/>
                      <a:stretch>
                        <a:fillRect/>
                      </a:stretch>
                    </p:blipFill>
                    <p:spPr>
                      <a:xfrm>
                        <a:off x="4514850" y="3346450"/>
                        <a:ext cx="114300" cy="165100"/>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1995983332"/>
              </p:ext>
            </p:extLst>
          </p:nvPr>
        </p:nvGraphicFramePr>
        <p:xfrm>
          <a:off x="-4247940" y="5568214"/>
          <a:ext cx="12151678" cy="984511"/>
        </p:xfrm>
        <a:graphic>
          <a:graphicData uri="http://schemas.openxmlformats.org/presentationml/2006/ole">
            <mc:AlternateContent xmlns:mc="http://schemas.openxmlformats.org/markup-compatibility/2006">
              <mc:Choice xmlns:v="urn:schemas-microsoft-com:vml" Requires="v">
                <p:oleObj spid="_x0000_s1102" name="Document" r:id="rId9" imgW="5486400" imgH="444500" progId="Word.Document.12">
                  <p:embed/>
                </p:oleObj>
              </mc:Choice>
              <mc:Fallback>
                <p:oleObj name="Document" r:id="rId9" imgW="5486400" imgH="444500" progId="Word.Document.12">
                  <p:embed/>
                  <p:pic>
                    <p:nvPicPr>
                      <p:cNvPr id="0" name=""/>
                      <p:cNvPicPr/>
                      <p:nvPr/>
                    </p:nvPicPr>
                    <p:blipFill>
                      <a:blip r:embed="rId10"/>
                      <a:stretch>
                        <a:fillRect/>
                      </a:stretch>
                    </p:blipFill>
                    <p:spPr>
                      <a:xfrm>
                        <a:off x="-4247940" y="5568214"/>
                        <a:ext cx="12151678" cy="984511"/>
                      </a:xfrm>
                      <a:prstGeom prst="rect">
                        <a:avLst/>
                      </a:prstGeom>
                    </p:spPr>
                  </p:pic>
                </p:oleObj>
              </mc:Fallback>
            </mc:AlternateContent>
          </a:graphicData>
        </a:graphic>
      </p:graphicFrame>
      <p:sp>
        <p:nvSpPr>
          <p:cNvPr id="20" name="TextBox 19"/>
          <p:cNvSpPr txBox="1"/>
          <p:nvPr/>
        </p:nvSpPr>
        <p:spPr>
          <a:xfrm>
            <a:off x="457200" y="1417638"/>
            <a:ext cx="1774845" cy="369332"/>
          </a:xfrm>
          <a:prstGeom prst="rect">
            <a:avLst/>
          </a:prstGeom>
          <a:noFill/>
        </p:spPr>
        <p:txBody>
          <a:bodyPr wrap="none" rtlCol="0">
            <a:spAutoFit/>
          </a:bodyPr>
          <a:lstStyle/>
          <a:p>
            <a:r>
              <a:rPr lang="en-US" dirty="0" smtClean="0"/>
              <a:t>S= 1.74 * 10</a:t>
            </a:r>
            <a:r>
              <a:rPr lang="en-US" baseline="30000" dirty="0" smtClean="0"/>
              <a:t>17 </a:t>
            </a:r>
            <a:r>
              <a:rPr lang="en-US" dirty="0" smtClean="0"/>
              <a:t> W</a:t>
            </a:r>
            <a:endParaRPr lang="en-US" baseline="30000" dirty="0"/>
          </a:p>
        </p:txBody>
      </p:sp>
      <p:sp>
        <p:nvSpPr>
          <p:cNvPr id="21" name="TextBox 20"/>
          <p:cNvSpPr txBox="1"/>
          <p:nvPr/>
        </p:nvSpPr>
        <p:spPr>
          <a:xfrm>
            <a:off x="2805901" y="1417638"/>
            <a:ext cx="2230711" cy="646331"/>
          </a:xfrm>
          <a:prstGeom prst="rect">
            <a:avLst/>
          </a:prstGeom>
          <a:noFill/>
        </p:spPr>
        <p:txBody>
          <a:bodyPr wrap="none" rtlCol="0">
            <a:spAutoFit/>
          </a:bodyPr>
          <a:lstStyle/>
          <a:p>
            <a:r>
              <a:rPr lang="en-US" dirty="0" smtClean="0"/>
              <a:t>Planetary albedo ~0.3</a:t>
            </a:r>
          </a:p>
          <a:p>
            <a:r>
              <a:rPr lang="en-US" dirty="0" err="1" smtClean="0"/>
              <a:t>a</a:t>
            </a:r>
            <a:r>
              <a:rPr lang="en-US" baseline="-25000" dirty="0" err="1" smtClean="0"/>
              <a:t>p</a:t>
            </a:r>
            <a:r>
              <a:rPr lang="en-US" baseline="-25000" dirty="0" smtClean="0"/>
              <a:t> </a:t>
            </a:r>
            <a:r>
              <a:rPr lang="en-US" dirty="0" smtClean="0"/>
              <a:t>= 0.3 </a:t>
            </a:r>
            <a:endParaRPr lang="en-US" dirty="0"/>
          </a:p>
        </p:txBody>
      </p:sp>
      <p:sp>
        <p:nvSpPr>
          <p:cNvPr id="22" name="TextBox 21"/>
          <p:cNvSpPr txBox="1"/>
          <p:nvPr/>
        </p:nvSpPr>
        <p:spPr>
          <a:xfrm>
            <a:off x="6219957" y="2478832"/>
            <a:ext cx="2792760" cy="221599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b="1" dirty="0" smtClean="0"/>
              <a:t>Stefan-Boltzmann Constant</a:t>
            </a:r>
            <a:endParaRPr lang="en-US" dirty="0" smtClean="0"/>
          </a:p>
          <a:p>
            <a:pPr algn="ctr"/>
            <a:endParaRPr lang="en-US" dirty="0" smtClean="0"/>
          </a:p>
          <a:p>
            <a:pPr algn="ctr"/>
            <a:r>
              <a:rPr lang="en-US" dirty="0" err="1" smtClean="0"/>
              <a:t>σ</a:t>
            </a:r>
            <a:r>
              <a:rPr lang="en-US" dirty="0" smtClean="0"/>
              <a:t> = 5.67 *10</a:t>
            </a:r>
            <a:r>
              <a:rPr lang="en-US" baseline="30000" dirty="0" smtClean="0"/>
              <a:t>-8 </a:t>
            </a:r>
            <a:r>
              <a:rPr lang="en-US" dirty="0" smtClean="0"/>
              <a:t>W m</a:t>
            </a:r>
            <a:r>
              <a:rPr lang="en-US" baseline="30000" dirty="0" smtClean="0"/>
              <a:t>-2 </a:t>
            </a:r>
            <a:r>
              <a:rPr lang="en-US" dirty="0" smtClean="0"/>
              <a:t>K</a:t>
            </a:r>
            <a:r>
              <a:rPr lang="en-US" baseline="30000" dirty="0" smtClean="0"/>
              <a:t>-4</a:t>
            </a:r>
          </a:p>
          <a:p>
            <a:pPr algn="ctr"/>
            <a:endParaRPr lang="en-US" baseline="30000" dirty="0"/>
          </a:p>
          <a:p>
            <a:pPr algn="ctr"/>
            <a:r>
              <a:rPr lang="en-US" b="1" dirty="0" smtClean="0"/>
              <a:t>Earth’s surface area</a:t>
            </a:r>
          </a:p>
          <a:p>
            <a:pPr algn="ctr"/>
            <a:endParaRPr lang="en-US" b="1" dirty="0"/>
          </a:p>
          <a:p>
            <a:pPr algn="ctr"/>
            <a:r>
              <a:rPr lang="en-US" dirty="0" smtClean="0"/>
              <a:t>5.1 * 10</a:t>
            </a:r>
            <a:r>
              <a:rPr lang="en-US" baseline="30000" dirty="0" smtClean="0"/>
              <a:t>14</a:t>
            </a:r>
            <a:r>
              <a:rPr lang="en-US" dirty="0" smtClean="0"/>
              <a:t> m</a:t>
            </a:r>
            <a:r>
              <a:rPr lang="en-US" baseline="30000" dirty="0" smtClean="0"/>
              <a:t>2</a:t>
            </a:r>
          </a:p>
          <a:p>
            <a:pPr algn="ctr"/>
            <a:endParaRPr lang="en-US" b="1" dirty="0"/>
          </a:p>
        </p:txBody>
      </p:sp>
      <p:sp>
        <p:nvSpPr>
          <p:cNvPr id="15" name="TextBox 14"/>
          <p:cNvSpPr txBox="1"/>
          <p:nvPr/>
        </p:nvSpPr>
        <p:spPr>
          <a:xfrm>
            <a:off x="444977" y="1167084"/>
            <a:ext cx="2172778" cy="369332"/>
          </a:xfrm>
          <a:prstGeom prst="rect">
            <a:avLst/>
          </a:prstGeom>
          <a:noFill/>
        </p:spPr>
        <p:txBody>
          <a:bodyPr wrap="none" rtlCol="0">
            <a:spAutoFit/>
          </a:bodyPr>
          <a:lstStyle/>
          <a:p>
            <a:r>
              <a:rPr lang="en-US" dirty="0" smtClean="0"/>
              <a:t>S= Solar energy Input</a:t>
            </a:r>
            <a:endParaRPr lang="en-US" dirty="0"/>
          </a:p>
        </p:txBody>
      </p:sp>
      <p:sp>
        <p:nvSpPr>
          <p:cNvPr id="16" name="TextBox 15"/>
          <p:cNvSpPr txBox="1"/>
          <p:nvPr/>
        </p:nvSpPr>
        <p:spPr>
          <a:xfrm>
            <a:off x="5036612" y="5301063"/>
            <a:ext cx="3067793" cy="147732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b="1" dirty="0" smtClean="0"/>
              <a:t>Planetary Temperature without Atmosphere</a:t>
            </a:r>
            <a:endParaRPr lang="en-US" dirty="0" smtClean="0"/>
          </a:p>
          <a:p>
            <a:pPr algn="ctr"/>
            <a:endParaRPr lang="en-US" dirty="0" smtClean="0"/>
          </a:p>
          <a:p>
            <a:pPr algn="ctr"/>
            <a:r>
              <a:rPr lang="en-US" sz="2400" dirty="0" smtClean="0"/>
              <a:t>254 K (or -19C or -2F)</a:t>
            </a:r>
            <a:endParaRPr lang="en-US" sz="2400" baseline="30000" dirty="0" smtClean="0"/>
          </a:p>
          <a:p>
            <a:pPr algn="ctr"/>
            <a:endParaRPr lang="en-US" baseline="30000" dirty="0"/>
          </a:p>
        </p:txBody>
      </p:sp>
      <p:cxnSp>
        <p:nvCxnSpPr>
          <p:cNvPr id="7" name="Straight Arrow Connector 6"/>
          <p:cNvCxnSpPr/>
          <p:nvPr/>
        </p:nvCxnSpPr>
        <p:spPr>
          <a:xfrm flipV="1">
            <a:off x="3248486" y="6105497"/>
            <a:ext cx="1636456" cy="12211"/>
          </a:xfrm>
          <a:prstGeom prst="straightConnector1">
            <a:avLst/>
          </a:prstGeom>
          <a:ln>
            <a:solidFill>
              <a:schemeClr val="accent3">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8" name="Rounded Rectangle 7"/>
          <p:cNvSpPr/>
          <p:nvPr/>
        </p:nvSpPr>
        <p:spPr>
          <a:xfrm>
            <a:off x="400050" y="1167084"/>
            <a:ext cx="4882826" cy="896575"/>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161971878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Watershed Application: Radiation Incident on a Plane</a:t>
            </a:r>
            <a:endParaRPr lang="en-US" dirty="0"/>
          </a:p>
        </p:txBody>
      </p:sp>
      <p:sp>
        <p:nvSpPr>
          <p:cNvPr id="4" name="Oval 3"/>
          <p:cNvSpPr/>
          <p:nvPr/>
        </p:nvSpPr>
        <p:spPr>
          <a:xfrm>
            <a:off x="3152946" y="2668991"/>
            <a:ext cx="2129930" cy="212993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 name="Straight Connector 8"/>
          <p:cNvCxnSpPr/>
          <p:nvPr/>
        </p:nvCxnSpPr>
        <p:spPr>
          <a:xfrm>
            <a:off x="1221926" y="3704428"/>
            <a:ext cx="631168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3511833" y="1289333"/>
            <a:ext cx="1433598" cy="4984137"/>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flipV="1">
            <a:off x="4166095" y="1231603"/>
            <a:ext cx="83488" cy="5176574"/>
          </a:xfrm>
          <a:prstGeom prst="line">
            <a:avLst/>
          </a:prstGeom>
          <a:ln>
            <a:prstDash val="dot"/>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3816119" y="2091864"/>
            <a:ext cx="349976" cy="461665"/>
          </a:xfrm>
          <a:prstGeom prst="rect">
            <a:avLst/>
          </a:prstGeom>
          <a:noFill/>
        </p:spPr>
        <p:txBody>
          <a:bodyPr wrap="none" rtlCol="0">
            <a:spAutoFit/>
          </a:bodyPr>
          <a:lstStyle/>
          <a:p>
            <a:r>
              <a:rPr lang="en-US" sz="2400" dirty="0" err="1" smtClean="0"/>
              <a:t>η</a:t>
            </a:r>
            <a:endParaRPr lang="en-US" sz="2400" dirty="0"/>
          </a:p>
        </p:txBody>
      </p:sp>
      <p:cxnSp>
        <p:nvCxnSpPr>
          <p:cNvPr id="24" name="Straight Connector 23"/>
          <p:cNvCxnSpPr/>
          <p:nvPr/>
        </p:nvCxnSpPr>
        <p:spPr>
          <a:xfrm flipV="1">
            <a:off x="3280920" y="3281063"/>
            <a:ext cx="1924293" cy="88521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5282876" y="3002029"/>
            <a:ext cx="932166" cy="369332"/>
          </a:xfrm>
          <a:prstGeom prst="rect">
            <a:avLst/>
          </a:prstGeom>
          <a:noFill/>
        </p:spPr>
        <p:txBody>
          <a:bodyPr wrap="none" rtlCol="0">
            <a:spAutoFit/>
          </a:bodyPr>
          <a:lstStyle/>
          <a:p>
            <a:r>
              <a:rPr lang="en-US" dirty="0" smtClean="0"/>
              <a:t>equator</a:t>
            </a:r>
            <a:endParaRPr lang="en-US" dirty="0"/>
          </a:p>
        </p:txBody>
      </p:sp>
      <p:cxnSp>
        <p:nvCxnSpPr>
          <p:cNvPr id="32" name="Straight Connector 31"/>
          <p:cNvCxnSpPr>
            <a:endCxn id="4" idx="3"/>
          </p:cNvCxnSpPr>
          <p:nvPr/>
        </p:nvCxnSpPr>
        <p:spPr>
          <a:xfrm flipH="1">
            <a:off x="3464867" y="3704428"/>
            <a:ext cx="784716" cy="782572"/>
          </a:xfrm>
          <a:prstGeom prst="line">
            <a:avLst/>
          </a:prstGeom>
          <a:ln>
            <a:solidFill>
              <a:srgbClr val="000000"/>
            </a:solidFill>
            <a:prstDash val="dash"/>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3320457" y="4021448"/>
            <a:ext cx="335023" cy="369332"/>
          </a:xfrm>
          <a:prstGeom prst="rect">
            <a:avLst/>
          </a:prstGeom>
          <a:noFill/>
        </p:spPr>
        <p:txBody>
          <a:bodyPr wrap="none" rtlCol="0">
            <a:spAutoFit/>
          </a:bodyPr>
          <a:lstStyle/>
          <a:p>
            <a:r>
              <a:rPr lang="en-US" dirty="0" err="1" smtClean="0"/>
              <a:t>φ</a:t>
            </a:r>
            <a:endParaRPr lang="en-US" dirty="0"/>
          </a:p>
        </p:txBody>
      </p:sp>
      <p:sp>
        <p:nvSpPr>
          <p:cNvPr id="35" name="TextBox 34"/>
          <p:cNvSpPr txBox="1"/>
          <p:nvPr/>
        </p:nvSpPr>
        <p:spPr>
          <a:xfrm>
            <a:off x="5522721" y="4166277"/>
            <a:ext cx="3338648" cy="2308324"/>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b="1" dirty="0" err="1" smtClean="0"/>
              <a:t>Radiative</a:t>
            </a:r>
            <a:r>
              <a:rPr lang="en-US" b="1" dirty="0" smtClean="0"/>
              <a:t> Flux by latitude</a:t>
            </a:r>
          </a:p>
          <a:p>
            <a:endParaRPr lang="en-US" dirty="0"/>
          </a:p>
          <a:p>
            <a:r>
              <a:rPr lang="en-US" dirty="0" err="1" smtClean="0"/>
              <a:t>Sij</a:t>
            </a:r>
            <a:r>
              <a:rPr lang="en-US" dirty="0" smtClean="0"/>
              <a:t>=</a:t>
            </a:r>
            <a:r>
              <a:rPr lang="en-US" dirty="0" err="1" smtClean="0"/>
              <a:t>cos</a:t>
            </a:r>
            <a:r>
              <a:rPr lang="en-US" dirty="0" smtClean="0"/>
              <a:t>(</a:t>
            </a:r>
            <a:r>
              <a:rPr lang="en-US" dirty="0" err="1" smtClean="0"/>
              <a:t>η+φ</a:t>
            </a:r>
            <a:r>
              <a:rPr lang="en-US" dirty="0" smtClean="0"/>
              <a:t>)</a:t>
            </a:r>
          </a:p>
          <a:p>
            <a:endParaRPr lang="en-US" dirty="0"/>
          </a:p>
          <a:p>
            <a:r>
              <a:rPr lang="el-GR" dirty="0" smtClean="0"/>
              <a:t>η</a:t>
            </a:r>
            <a:r>
              <a:rPr lang="en-US" dirty="0" smtClean="0"/>
              <a:t> = tilt of the Earth, varies -23.5° at summer </a:t>
            </a:r>
            <a:r>
              <a:rPr lang="en-US" dirty="0" err="1" smtClean="0"/>
              <a:t>soltice</a:t>
            </a:r>
            <a:r>
              <a:rPr lang="en-US" dirty="0" smtClean="0"/>
              <a:t>, to 23.5° at winter </a:t>
            </a:r>
            <a:r>
              <a:rPr lang="en-US" dirty="0" err="1" smtClean="0"/>
              <a:t>soltice</a:t>
            </a:r>
            <a:r>
              <a:rPr lang="en-US" dirty="0" smtClean="0"/>
              <a:t>.</a:t>
            </a:r>
          </a:p>
          <a:p>
            <a:r>
              <a:rPr lang="el-GR" dirty="0" smtClean="0"/>
              <a:t>φ</a:t>
            </a:r>
            <a:r>
              <a:rPr lang="en-US" dirty="0" smtClean="0"/>
              <a:t> = latitude</a:t>
            </a:r>
            <a:endParaRPr lang="en-US" dirty="0"/>
          </a:p>
        </p:txBody>
      </p:sp>
      <p:cxnSp>
        <p:nvCxnSpPr>
          <p:cNvPr id="37" name="Straight Connector 36"/>
          <p:cNvCxnSpPr/>
          <p:nvPr/>
        </p:nvCxnSpPr>
        <p:spPr>
          <a:xfrm>
            <a:off x="1231547" y="4580018"/>
            <a:ext cx="2338017" cy="9622"/>
          </a:xfrm>
          <a:prstGeom prst="line">
            <a:avLst/>
          </a:prstGeom>
          <a:ln>
            <a:solidFill>
              <a:srgbClr val="FAC09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231547" y="4385969"/>
            <a:ext cx="2098531" cy="0"/>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3330078" y="4385969"/>
            <a:ext cx="203100" cy="197249"/>
          </a:xfrm>
          <a:prstGeom prst="line">
            <a:avLst/>
          </a:prstGeom>
          <a:ln>
            <a:solidFill>
              <a:srgbClr val="FAC090"/>
            </a:solidFill>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663881" y="4188721"/>
            <a:ext cx="430076" cy="461665"/>
          </a:xfrm>
          <a:prstGeom prst="rect">
            <a:avLst/>
          </a:prstGeom>
          <a:noFill/>
        </p:spPr>
        <p:txBody>
          <a:bodyPr wrap="none" rtlCol="0">
            <a:spAutoFit/>
          </a:bodyPr>
          <a:lstStyle/>
          <a:p>
            <a:r>
              <a:rPr lang="en-US" sz="2400" dirty="0" smtClean="0">
                <a:solidFill>
                  <a:schemeClr val="accent6">
                    <a:lumMod val="75000"/>
                  </a:schemeClr>
                </a:solidFill>
              </a:rPr>
              <a:t>S</a:t>
            </a:r>
            <a:r>
              <a:rPr lang="en-US" sz="2400" baseline="-25000" dirty="0" smtClean="0">
                <a:solidFill>
                  <a:schemeClr val="accent6">
                    <a:lumMod val="75000"/>
                  </a:schemeClr>
                </a:solidFill>
              </a:rPr>
              <a:t>0</a:t>
            </a:r>
            <a:endParaRPr lang="en-US" sz="2400" baseline="-25000" dirty="0">
              <a:solidFill>
                <a:schemeClr val="accent6">
                  <a:lumMod val="75000"/>
                </a:schemeClr>
              </a:solidFill>
            </a:endParaRPr>
          </a:p>
        </p:txBody>
      </p:sp>
    </p:spTree>
    <p:extLst>
      <p:ext uri="{BB962C8B-B14F-4D97-AF65-F5344CB8AC3E}">
        <p14:creationId xmlns:p14="http://schemas.microsoft.com/office/powerpoint/2010/main" val="241622093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Morphometry</a:t>
            </a:r>
            <a:r>
              <a:rPr lang="en-US" dirty="0" smtClean="0"/>
              <a:t> of a Watershed</a:t>
            </a:r>
            <a:endParaRPr lang="en-US" dirty="0"/>
          </a:p>
        </p:txBody>
      </p:sp>
      <p:sp>
        <p:nvSpPr>
          <p:cNvPr id="12" name="TextBox 11"/>
          <p:cNvSpPr txBox="1"/>
          <p:nvPr/>
        </p:nvSpPr>
        <p:spPr>
          <a:xfrm>
            <a:off x="5792337" y="2388577"/>
            <a:ext cx="2599430"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dirty="0" smtClean="0"/>
              <a:t>Aspect = direction that a topographical slope faces</a:t>
            </a:r>
          </a:p>
        </p:txBody>
      </p:sp>
      <p:sp>
        <p:nvSpPr>
          <p:cNvPr id="17" name="TextBox 16"/>
          <p:cNvSpPr txBox="1"/>
          <p:nvPr/>
        </p:nvSpPr>
        <p:spPr>
          <a:xfrm>
            <a:off x="106826" y="1754073"/>
            <a:ext cx="2010248" cy="369332"/>
          </a:xfrm>
          <a:prstGeom prst="rect">
            <a:avLst/>
          </a:prstGeom>
          <a:noFill/>
        </p:spPr>
        <p:txBody>
          <a:bodyPr wrap="none" rtlCol="0">
            <a:spAutoFit/>
          </a:bodyPr>
          <a:lstStyle/>
          <a:p>
            <a:r>
              <a:rPr lang="en-US" dirty="0" smtClean="0"/>
              <a:t>North-facing slopes</a:t>
            </a:r>
            <a:endParaRPr lang="en-US" dirty="0"/>
          </a:p>
        </p:txBody>
      </p:sp>
      <p:sp>
        <p:nvSpPr>
          <p:cNvPr id="18" name="TextBox 17"/>
          <p:cNvSpPr txBox="1"/>
          <p:nvPr/>
        </p:nvSpPr>
        <p:spPr>
          <a:xfrm>
            <a:off x="1462095" y="6292703"/>
            <a:ext cx="2008107" cy="369332"/>
          </a:xfrm>
          <a:prstGeom prst="rect">
            <a:avLst/>
          </a:prstGeom>
          <a:noFill/>
        </p:spPr>
        <p:txBody>
          <a:bodyPr wrap="none" rtlCol="0">
            <a:spAutoFit/>
          </a:bodyPr>
          <a:lstStyle/>
          <a:p>
            <a:r>
              <a:rPr lang="en-US" dirty="0" smtClean="0"/>
              <a:t>South-facing slopes</a:t>
            </a:r>
            <a:endParaRPr lang="en-US" dirty="0"/>
          </a:p>
        </p:txBody>
      </p:sp>
      <p:sp>
        <p:nvSpPr>
          <p:cNvPr id="3" name="TextBox 2"/>
          <p:cNvSpPr txBox="1"/>
          <p:nvPr/>
        </p:nvSpPr>
        <p:spPr>
          <a:xfrm>
            <a:off x="5515635" y="3622867"/>
            <a:ext cx="3532150" cy="2031325"/>
          </a:xfrm>
          <a:prstGeom prst="rect">
            <a:avLst/>
          </a:prstGeom>
          <a:noFill/>
        </p:spPr>
        <p:txBody>
          <a:bodyPr wrap="square" rtlCol="0">
            <a:spAutoFit/>
          </a:bodyPr>
          <a:lstStyle/>
          <a:p>
            <a:r>
              <a:rPr lang="en-US" dirty="0" smtClean="0"/>
              <a:t>Example in Rocky Mountain region, near </a:t>
            </a:r>
            <a:r>
              <a:rPr lang="en-US" dirty="0" err="1" smtClean="0"/>
              <a:t>Salida</a:t>
            </a:r>
            <a:r>
              <a:rPr lang="en-US" dirty="0" smtClean="0"/>
              <a:t>, Colorado. </a:t>
            </a:r>
          </a:p>
          <a:p>
            <a:r>
              <a:rPr lang="en-US" dirty="0" smtClean="0"/>
              <a:t>North-facing slopes hold moisture and promote woody vegetation, whereas south-facing slopes are more dry and only grasses and small shrubs can sustain.</a:t>
            </a:r>
            <a:endParaRPr lang="en-US" dirty="0"/>
          </a:p>
        </p:txBody>
      </p:sp>
      <p:pic>
        <p:nvPicPr>
          <p:cNvPr id="4" name="Picture 3" descr="aspect_vegetat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967" y="2123405"/>
            <a:ext cx="5274529" cy="3955897"/>
          </a:xfrm>
          <a:prstGeom prst="rect">
            <a:avLst/>
          </a:prstGeom>
        </p:spPr>
      </p:pic>
      <p:cxnSp>
        <p:nvCxnSpPr>
          <p:cNvPr id="6" name="Straight Arrow Connector 5"/>
          <p:cNvCxnSpPr/>
          <p:nvPr/>
        </p:nvCxnSpPr>
        <p:spPr>
          <a:xfrm flipV="1">
            <a:off x="2278952" y="5377194"/>
            <a:ext cx="23740" cy="83091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1305650" y="2123405"/>
            <a:ext cx="973302" cy="3087607"/>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901076" y="6039312"/>
            <a:ext cx="2482420" cy="307777"/>
          </a:xfrm>
          <a:prstGeom prst="rect">
            <a:avLst/>
          </a:prstGeom>
          <a:noFill/>
        </p:spPr>
        <p:txBody>
          <a:bodyPr wrap="none" rtlCol="0">
            <a:spAutoFit/>
          </a:bodyPr>
          <a:lstStyle/>
          <a:p>
            <a:r>
              <a:rPr lang="en-US" sz="1400" i="1" dirty="0" smtClean="0"/>
              <a:t>Image Courtesy; Irina Overeem</a:t>
            </a:r>
            <a:endParaRPr lang="en-US" sz="1400" i="1" dirty="0"/>
          </a:p>
        </p:txBody>
      </p:sp>
    </p:spTree>
    <p:extLst>
      <p:ext uri="{BB962C8B-B14F-4D97-AF65-F5344CB8AC3E}">
        <p14:creationId xmlns:p14="http://schemas.microsoft.com/office/powerpoint/2010/main" val="172185055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143000"/>
          </a:xfrm>
        </p:spPr>
        <p:txBody>
          <a:bodyPr/>
          <a:lstStyle/>
          <a:p>
            <a:r>
              <a:rPr lang="en-US" dirty="0" smtClean="0"/>
              <a:t>Beaver Creek Watershed, KY</a:t>
            </a:r>
            <a:endParaRPr lang="en-US" dirty="0"/>
          </a:p>
        </p:txBody>
      </p:sp>
      <p:pic>
        <p:nvPicPr>
          <p:cNvPr id="4" name="Picture 3" descr="Screen Shot 2016-05-02 at 1.48.1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104" y="1294366"/>
            <a:ext cx="3628256" cy="4163950"/>
          </a:xfrm>
          <a:prstGeom prst="rect">
            <a:avLst/>
          </a:prstGeom>
        </p:spPr>
      </p:pic>
      <p:pic>
        <p:nvPicPr>
          <p:cNvPr id="6" name="Picture 5" descr="Screen Shot 2016-05-02 at 1.50.3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3062" y="1294366"/>
            <a:ext cx="3635663" cy="4163950"/>
          </a:xfrm>
          <a:prstGeom prst="rect">
            <a:avLst/>
          </a:prstGeom>
        </p:spPr>
      </p:pic>
      <p:sp>
        <p:nvSpPr>
          <p:cNvPr id="8" name="TextBox 7"/>
          <p:cNvSpPr txBox="1"/>
          <p:nvPr/>
        </p:nvSpPr>
        <p:spPr>
          <a:xfrm>
            <a:off x="732741" y="1416475"/>
            <a:ext cx="893243" cy="461665"/>
          </a:xfrm>
          <a:prstGeom prst="rect">
            <a:avLst/>
          </a:prstGeom>
          <a:noFill/>
        </p:spPr>
        <p:txBody>
          <a:bodyPr wrap="none" rtlCol="0">
            <a:spAutoFit/>
          </a:bodyPr>
          <a:lstStyle/>
          <a:p>
            <a:r>
              <a:rPr lang="en-US" sz="2400" dirty="0" smtClean="0">
                <a:solidFill>
                  <a:srgbClr val="FFFFFF"/>
                </a:solidFill>
              </a:rPr>
              <a:t>Relief</a:t>
            </a:r>
            <a:endParaRPr lang="en-US" sz="2400" dirty="0">
              <a:solidFill>
                <a:srgbClr val="FFFFFF"/>
              </a:solidFill>
            </a:endParaRPr>
          </a:p>
        </p:txBody>
      </p:sp>
      <p:sp>
        <p:nvSpPr>
          <p:cNvPr id="9" name="TextBox 8"/>
          <p:cNvSpPr txBox="1"/>
          <p:nvPr/>
        </p:nvSpPr>
        <p:spPr>
          <a:xfrm>
            <a:off x="4622121" y="1419990"/>
            <a:ext cx="1031202" cy="461665"/>
          </a:xfrm>
          <a:prstGeom prst="rect">
            <a:avLst/>
          </a:prstGeom>
          <a:noFill/>
        </p:spPr>
        <p:txBody>
          <a:bodyPr wrap="none" rtlCol="0">
            <a:spAutoFit/>
          </a:bodyPr>
          <a:lstStyle/>
          <a:p>
            <a:r>
              <a:rPr lang="en-US" sz="2400" dirty="0" smtClean="0">
                <a:solidFill>
                  <a:srgbClr val="FFFFFF"/>
                </a:solidFill>
              </a:rPr>
              <a:t>Aspect</a:t>
            </a:r>
            <a:endParaRPr lang="en-US" sz="2400" dirty="0">
              <a:solidFill>
                <a:srgbClr val="FFFFFF"/>
              </a:solidFill>
            </a:endParaRPr>
          </a:p>
        </p:txBody>
      </p:sp>
      <p:pic>
        <p:nvPicPr>
          <p:cNvPr id="10" name="Picture 9" descr="Screen Shot 2016-05-02 at 1.51.4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4273" y="5458316"/>
            <a:ext cx="2578100" cy="965200"/>
          </a:xfrm>
          <a:prstGeom prst="rect">
            <a:avLst/>
          </a:prstGeom>
        </p:spPr>
      </p:pic>
      <p:sp>
        <p:nvSpPr>
          <p:cNvPr id="11" name="TextBox 10"/>
          <p:cNvSpPr txBox="1"/>
          <p:nvPr/>
        </p:nvSpPr>
        <p:spPr>
          <a:xfrm>
            <a:off x="7065843" y="5673934"/>
            <a:ext cx="1620957" cy="646331"/>
          </a:xfrm>
          <a:prstGeom prst="rect">
            <a:avLst/>
          </a:prstGeom>
          <a:noFill/>
        </p:spPr>
        <p:txBody>
          <a:bodyPr wrap="none" rtlCol="0">
            <a:spAutoFit/>
          </a:bodyPr>
          <a:lstStyle/>
          <a:p>
            <a:r>
              <a:rPr lang="en-US" dirty="0" smtClean="0"/>
              <a:t>Classified into</a:t>
            </a:r>
          </a:p>
          <a:p>
            <a:r>
              <a:rPr lang="en-US" dirty="0" smtClean="0"/>
              <a:t> 45 degree bins</a:t>
            </a:r>
            <a:endParaRPr lang="en-US" dirty="0"/>
          </a:p>
        </p:txBody>
      </p:sp>
      <p:sp>
        <p:nvSpPr>
          <p:cNvPr id="12" name="TextBox 11"/>
          <p:cNvSpPr txBox="1"/>
          <p:nvPr/>
        </p:nvSpPr>
        <p:spPr>
          <a:xfrm>
            <a:off x="567104" y="5673934"/>
            <a:ext cx="2426716" cy="369332"/>
          </a:xfrm>
          <a:prstGeom prst="rect">
            <a:avLst/>
          </a:prstGeom>
          <a:noFill/>
        </p:spPr>
        <p:txBody>
          <a:bodyPr wrap="none" rtlCol="0">
            <a:spAutoFit/>
          </a:bodyPr>
          <a:lstStyle/>
          <a:p>
            <a:r>
              <a:rPr lang="en-US" dirty="0" smtClean="0"/>
              <a:t>Beaver Creek is at 37° N</a:t>
            </a:r>
            <a:endParaRPr lang="en-US" dirty="0"/>
          </a:p>
        </p:txBody>
      </p:sp>
    </p:spTree>
    <p:extLst>
      <p:ext uri="{BB962C8B-B14F-4D97-AF65-F5344CB8AC3E}">
        <p14:creationId xmlns:p14="http://schemas.microsoft.com/office/powerpoint/2010/main" val="400984558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WMT-Hydrology</a:t>
            </a:r>
            <a:endParaRPr lang="en-US" dirty="0"/>
          </a:p>
        </p:txBody>
      </p:sp>
      <p:pic>
        <p:nvPicPr>
          <p:cNvPr id="4" name="Picture 3" descr="Screen Shot 2016-05-02 at 5.20.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285" y="1542722"/>
            <a:ext cx="4680662" cy="3971787"/>
          </a:xfrm>
          <a:prstGeom prst="rect">
            <a:avLst/>
          </a:prstGeom>
        </p:spPr>
      </p:pic>
      <p:pic>
        <p:nvPicPr>
          <p:cNvPr id="5" name="Picture 4" descr="Screen Shot 2016-05-02 at 5.21.0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231" y="5394484"/>
            <a:ext cx="8187867" cy="1356809"/>
          </a:xfrm>
          <a:prstGeom prst="rect">
            <a:avLst/>
          </a:prstGeom>
        </p:spPr>
      </p:pic>
      <p:sp>
        <p:nvSpPr>
          <p:cNvPr id="6" name="TextBox 5"/>
          <p:cNvSpPr txBox="1"/>
          <p:nvPr/>
        </p:nvSpPr>
        <p:spPr>
          <a:xfrm>
            <a:off x="3867829" y="2992406"/>
            <a:ext cx="5051269" cy="147732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b="1" dirty="0" smtClean="0"/>
              <a:t>Energy Balance in Meteorology Component</a:t>
            </a:r>
          </a:p>
          <a:p>
            <a:endParaRPr lang="en-US" dirty="0"/>
          </a:p>
          <a:p>
            <a:r>
              <a:rPr lang="en-US" dirty="0" smtClean="0"/>
              <a:t>Select Meteorology Component</a:t>
            </a:r>
          </a:p>
          <a:p>
            <a:r>
              <a:rPr lang="en-US" dirty="0" smtClean="0"/>
              <a:t>Save output for:</a:t>
            </a:r>
          </a:p>
          <a:p>
            <a:r>
              <a:rPr lang="en-US" dirty="0" smtClean="0"/>
              <a:t>‘land-surface-net-shortwave-</a:t>
            </a:r>
            <a:r>
              <a:rPr lang="en-US" dirty="0" err="1" smtClean="0"/>
              <a:t>radiation__energy</a:t>
            </a:r>
            <a:r>
              <a:rPr lang="en-US" dirty="0" smtClean="0"/>
              <a:t> flux</a:t>
            </a:r>
            <a:endParaRPr lang="en-US" dirty="0"/>
          </a:p>
        </p:txBody>
      </p:sp>
    </p:spTree>
    <p:extLst>
      <p:ext uri="{BB962C8B-B14F-4D97-AF65-F5344CB8AC3E}">
        <p14:creationId xmlns:p14="http://schemas.microsoft.com/office/powerpoint/2010/main" val="13263218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Setup in Meteorology</a:t>
            </a:r>
            <a:endParaRPr lang="en-US" dirty="0"/>
          </a:p>
        </p:txBody>
      </p:sp>
      <p:sp>
        <p:nvSpPr>
          <p:cNvPr id="3" name="Content Placeholder 2"/>
          <p:cNvSpPr>
            <a:spLocks noGrp="1"/>
          </p:cNvSpPr>
          <p:nvPr>
            <p:ph idx="1"/>
          </p:nvPr>
        </p:nvSpPr>
        <p:spPr/>
        <p:txBody>
          <a:bodyPr/>
          <a:lstStyle/>
          <a:p>
            <a:r>
              <a:rPr lang="en-US" dirty="0"/>
              <a:t>Use the </a:t>
            </a:r>
            <a:r>
              <a:rPr lang="en-US" dirty="0" smtClean="0"/>
              <a:t>example “</a:t>
            </a:r>
            <a:r>
              <a:rPr lang="en-US" dirty="0" err="1"/>
              <a:t>Meteo_Shortwave_BeaverCreek</a:t>
            </a:r>
            <a:r>
              <a:rPr lang="en-US" dirty="0" smtClean="0"/>
              <a:t>”</a:t>
            </a:r>
          </a:p>
          <a:p>
            <a:pPr marL="0" indent="0">
              <a:buNone/>
            </a:pPr>
            <a:endParaRPr lang="en-US" dirty="0"/>
          </a:p>
          <a:p>
            <a:r>
              <a:rPr lang="en-US" dirty="0" smtClean="0"/>
              <a:t>Set up a run for a 6-hr simulation time (e.g. sunrise – noon) at an arbitrary date in the year.</a:t>
            </a:r>
          </a:p>
          <a:p>
            <a:endParaRPr lang="en-US" dirty="0" smtClean="0"/>
          </a:p>
        </p:txBody>
      </p:sp>
    </p:spTree>
    <p:extLst>
      <p:ext uri="{BB962C8B-B14F-4D97-AF65-F5344CB8AC3E}">
        <p14:creationId xmlns:p14="http://schemas.microsoft.com/office/powerpoint/2010/main" val="249590716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WMT Energy Balance example</a:t>
            </a:r>
            <a:endParaRPr lang="en-US" dirty="0"/>
          </a:p>
        </p:txBody>
      </p:sp>
      <p:pic>
        <p:nvPicPr>
          <p:cNvPr id="4" name="Picture 3" descr="shortwave_BeaverCreek_Time002.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331" y="1417638"/>
            <a:ext cx="7248571" cy="4759162"/>
          </a:xfrm>
          <a:prstGeom prst="rect">
            <a:avLst/>
          </a:prstGeom>
        </p:spPr>
      </p:pic>
    </p:spTree>
    <p:extLst>
      <p:ext uri="{BB962C8B-B14F-4D97-AF65-F5344CB8AC3E}">
        <p14:creationId xmlns:p14="http://schemas.microsoft.com/office/powerpoint/2010/main" val="64057945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588"/>
            <a:ext cx="8229600" cy="1143000"/>
          </a:xfrm>
        </p:spPr>
        <p:txBody>
          <a:bodyPr/>
          <a:lstStyle/>
          <a:p>
            <a:r>
              <a:rPr lang="en-US" dirty="0" smtClean="0"/>
              <a:t>Clinic Outline</a:t>
            </a:r>
            <a:endParaRPr lang="en-US" dirty="0"/>
          </a:p>
        </p:txBody>
      </p:sp>
      <p:sp>
        <p:nvSpPr>
          <p:cNvPr id="3" name="Content Placeholder 2"/>
          <p:cNvSpPr>
            <a:spLocks noGrp="1"/>
          </p:cNvSpPr>
          <p:nvPr>
            <p:ph idx="1"/>
          </p:nvPr>
        </p:nvSpPr>
        <p:spPr/>
        <p:txBody>
          <a:bodyPr>
            <a:normAutofit lnSpcReduction="10000"/>
          </a:bodyPr>
          <a:lstStyle/>
          <a:p>
            <a:r>
              <a:rPr lang="en-US" dirty="0" smtClean="0"/>
              <a:t>Intro on WMT </a:t>
            </a:r>
            <a:r>
              <a:rPr lang="en-US" dirty="0"/>
              <a:t>Hydrology and </a:t>
            </a:r>
            <a:r>
              <a:rPr lang="en-US" dirty="0" smtClean="0"/>
              <a:t>TOPOFLOW</a:t>
            </a:r>
          </a:p>
          <a:p>
            <a:pPr marL="0" indent="0">
              <a:buNone/>
            </a:pPr>
            <a:endParaRPr lang="en-US" dirty="0"/>
          </a:p>
          <a:p>
            <a:r>
              <a:rPr lang="en-US" dirty="0" smtClean="0"/>
              <a:t>Recent Advances in WMT (</a:t>
            </a:r>
            <a:r>
              <a:rPr lang="en-US" i="1" dirty="0" smtClean="0"/>
              <a:t>Mark Piper</a:t>
            </a:r>
            <a:r>
              <a:rPr lang="en-US" dirty="0" smtClean="0"/>
              <a:t>)</a:t>
            </a:r>
          </a:p>
          <a:p>
            <a:endParaRPr lang="en-US" dirty="0"/>
          </a:p>
          <a:p>
            <a:r>
              <a:rPr lang="en-US" dirty="0" smtClean="0"/>
              <a:t>WMT Hydrology for Teaching (</a:t>
            </a:r>
            <a:r>
              <a:rPr lang="en-US" i="1" dirty="0" smtClean="0"/>
              <a:t>Irina Overeem</a:t>
            </a:r>
            <a:r>
              <a:rPr lang="en-US" dirty="0" smtClean="0"/>
              <a:t>)</a:t>
            </a:r>
          </a:p>
          <a:p>
            <a:r>
              <a:rPr lang="en-US" dirty="0" smtClean="0"/>
              <a:t>Hands-on Example of Lab</a:t>
            </a:r>
          </a:p>
          <a:p>
            <a:endParaRPr lang="en-US" dirty="0"/>
          </a:p>
          <a:p>
            <a:r>
              <a:rPr lang="en-US" dirty="0" smtClean="0"/>
              <a:t>Discussion on further developments</a:t>
            </a:r>
          </a:p>
          <a:p>
            <a:endParaRPr lang="en-US" dirty="0"/>
          </a:p>
          <a:p>
            <a:endParaRPr lang="en-US" dirty="0" smtClean="0"/>
          </a:p>
        </p:txBody>
      </p:sp>
    </p:spTree>
    <p:extLst>
      <p:ext uri="{BB962C8B-B14F-4D97-AF65-F5344CB8AC3E}">
        <p14:creationId xmlns:p14="http://schemas.microsoft.com/office/powerpoint/2010/main" val="235321487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4248"/>
            <a:ext cx="8229600" cy="1143000"/>
          </a:xfrm>
        </p:spPr>
        <p:txBody>
          <a:bodyPr>
            <a:normAutofit/>
          </a:bodyPr>
          <a:lstStyle/>
          <a:p>
            <a:r>
              <a:rPr lang="en-US" dirty="0" smtClean="0"/>
              <a:t>Possible Simulations/Exercises</a:t>
            </a:r>
            <a:endParaRPr lang="en-US" dirty="0"/>
          </a:p>
        </p:txBody>
      </p:sp>
      <p:sp>
        <p:nvSpPr>
          <p:cNvPr id="3" name="Content Placeholder 2"/>
          <p:cNvSpPr>
            <a:spLocks noGrp="1"/>
          </p:cNvSpPr>
          <p:nvPr>
            <p:ph idx="1"/>
          </p:nvPr>
        </p:nvSpPr>
        <p:spPr/>
        <p:txBody>
          <a:bodyPr>
            <a:normAutofit lnSpcReduction="10000"/>
          </a:bodyPr>
          <a:lstStyle/>
          <a:p>
            <a:r>
              <a:rPr lang="en-US" dirty="0" smtClean="0"/>
              <a:t>Change the date settings to include the summer equinox, summer solstice</a:t>
            </a:r>
          </a:p>
          <a:p>
            <a:endParaRPr lang="en-US" dirty="0"/>
          </a:p>
          <a:p>
            <a:r>
              <a:rPr lang="en-US" dirty="0" smtClean="0"/>
              <a:t>Can you discuss how short-wave radiation would change the Beaver Creek catchment would be at 70° N?</a:t>
            </a:r>
          </a:p>
          <a:p>
            <a:endParaRPr lang="en-US" dirty="0"/>
          </a:p>
          <a:p>
            <a:r>
              <a:rPr lang="en-US" dirty="0" smtClean="0"/>
              <a:t>Show the implications of solar radiation differences with aspect. </a:t>
            </a:r>
            <a:endParaRPr lang="en-US" dirty="0"/>
          </a:p>
        </p:txBody>
      </p:sp>
    </p:spTree>
    <p:extLst>
      <p:ext uri="{BB962C8B-B14F-4D97-AF65-F5344CB8AC3E}">
        <p14:creationId xmlns:p14="http://schemas.microsoft.com/office/powerpoint/2010/main" val="407434940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pPr marL="0" indent="0">
              <a:buNone/>
            </a:pPr>
            <a:r>
              <a:rPr lang="en-US" b="1" dirty="0" smtClean="0"/>
              <a:t>Learning objectives</a:t>
            </a:r>
            <a:endParaRPr lang="en-US" b="1" dirty="0"/>
          </a:p>
          <a:p>
            <a:r>
              <a:rPr lang="en-US" dirty="0" smtClean="0"/>
              <a:t>concepts </a:t>
            </a:r>
            <a:r>
              <a:rPr lang="en-US" dirty="0"/>
              <a:t>of watershed and runoff</a:t>
            </a:r>
          </a:p>
          <a:p>
            <a:r>
              <a:rPr lang="en-US" dirty="0" smtClean="0"/>
              <a:t>relation </a:t>
            </a:r>
            <a:r>
              <a:rPr lang="en-US" dirty="0"/>
              <a:t>between rain and runoff in absence of evaporation and </a:t>
            </a:r>
            <a:r>
              <a:rPr lang="en-US" dirty="0" smtClean="0"/>
              <a:t>infiltration</a:t>
            </a:r>
            <a:endParaRPr lang="en-US" dirty="0"/>
          </a:p>
          <a:p>
            <a:pPr marL="0" indent="0">
              <a:buNone/>
            </a:pPr>
            <a:endParaRPr lang="en-US" dirty="0" smtClean="0"/>
          </a:p>
          <a:p>
            <a:pPr marL="0" indent="0">
              <a:buNone/>
            </a:pPr>
            <a:r>
              <a:rPr lang="en-US" b="1" dirty="0" smtClean="0"/>
              <a:t>Key concepts</a:t>
            </a:r>
            <a:endParaRPr lang="en-US" b="1" dirty="0"/>
          </a:p>
          <a:p>
            <a:r>
              <a:rPr lang="en-US" dirty="0" smtClean="0"/>
              <a:t>Conservation </a:t>
            </a:r>
            <a:r>
              <a:rPr lang="en-US" dirty="0"/>
              <a:t>of </a:t>
            </a:r>
            <a:r>
              <a:rPr lang="en-US" dirty="0" smtClean="0"/>
              <a:t>Mass</a:t>
            </a:r>
          </a:p>
          <a:p>
            <a:endParaRPr lang="en-US" dirty="0"/>
          </a:p>
          <a:p>
            <a:pPr marL="0" indent="0">
              <a:buNone/>
            </a:pPr>
            <a:r>
              <a:rPr lang="en-US" b="1" dirty="0" smtClean="0"/>
              <a:t>Modeling Concepts</a:t>
            </a:r>
          </a:p>
          <a:p>
            <a:r>
              <a:rPr lang="en-US" dirty="0" smtClean="0"/>
              <a:t>Coupled models through BMI (time-step)</a:t>
            </a:r>
          </a:p>
          <a:p>
            <a:r>
              <a:rPr lang="en-US" dirty="0" smtClean="0"/>
              <a:t>Standard names for parameters</a:t>
            </a:r>
            <a:endParaRPr lang="en-US" dirty="0"/>
          </a:p>
        </p:txBody>
      </p:sp>
      <p:sp>
        <p:nvSpPr>
          <p:cNvPr id="5" name="Title 1"/>
          <p:cNvSpPr>
            <a:spLocks noGrp="1"/>
          </p:cNvSpPr>
          <p:nvPr>
            <p:ph type="title"/>
          </p:nvPr>
        </p:nvSpPr>
        <p:spPr>
          <a:xfrm>
            <a:off x="457200" y="24477"/>
            <a:ext cx="8229600" cy="1143000"/>
          </a:xfrm>
        </p:spPr>
        <p:txBody>
          <a:bodyPr>
            <a:normAutofit/>
          </a:bodyPr>
          <a:lstStyle/>
          <a:p>
            <a:r>
              <a:rPr lang="en-US" dirty="0" smtClean="0"/>
              <a:t>Example Lab 3</a:t>
            </a:r>
            <a:endParaRPr lang="en-US" dirty="0"/>
          </a:p>
        </p:txBody>
      </p:sp>
    </p:spTree>
    <p:extLst>
      <p:ext uri="{BB962C8B-B14F-4D97-AF65-F5344CB8AC3E}">
        <p14:creationId xmlns:p14="http://schemas.microsoft.com/office/powerpoint/2010/main" val="176683338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19148"/>
            <a:ext cx="8229600" cy="1143000"/>
          </a:xfrm>
        </p:spPr>
        <p:txBody>
          <a:bodyPr>
            <a:normAutofit/>
          </a:bodyPr>
          <a:lstStyle/>
          <a:p>
            <a:r>
              <a:rPr lang="en-US" sz="3200" dirty="0"/>
              <a:t>https://</a:t>
            </a:r>
            <a:r>
              <a:rPr lang="en-US" sz="3200" dirty="0" err="1"/>
              <a:t>csdms.colorado.edu</a:t>
            </a:r>
            <a:r>
              <a:rPr lang="en-US" sz="3200" dirty="0"/>
              <a:t>/wiki/</a:t>
            </a:r>
            <a:r>
              <a:rPr lang="en-US" sz="3200" dirty="0" err="1" smtClean="0"/>
              <a:t>Labs_WMT_Hydrology_StreamResponsetoRain</a:t>
            </a:r>
            <a:endParaRPr lang="en-US" sz="3200" dirty="0"/>
          </a:p>
        </p:txBody>
      </p:sp>
      <p:sp>
        <p:nvSpPr>
          <p:cNvPr id="4" name="Title 1"/>
          <p:cNvSpPr txBox="1">
            <a:spLocks/>
          </p:cNvSpPr>
          <p:nvPr/>
        </p:nvSpPr>
        <p:spPr>
          <a:xfrm>
            <a:off x="457200" y="33426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Hands-on: Explore Lab 3</a:t>
            </a:r>
            <a:endParaRPr lang="en-US" dirty="0"/>
          </a:p>
        </p:txBody>
      </p:sp>
    </p:spTree>
    <p:extLst>
      <p:ext uri="{BB962C8B-B14F-4D97-AF65-F5344CB8AC3E}">
        <p14:creationId xmlns:p14="http://schemas.microsoft.com/office/powerpoint/2010/main" val="330056141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32593" y="6316751"/>
            <a:ext cx="6035727" cy="369332"/>
          </a:xfrm>
          <a:prstGeom prst="rect">
            <a:avLst/>
          </a:prstGeom>
          <a:noFill/>
        </p:spPr>
        <p:txBody>
          <a:bodyPr wrap="none" rtlCol="0">
            <a:spAutoFit/>
          </a:bodyPr>
          <a:lstStyle/>
          <a:p>
            <a:r>
              <a:rPr lang="en-US" dirty="0" smtClean="0"/>
              <a:t>Freeform manipulation, or manipulate after reviewing theory?</a:t>
            </a:r>
            <a:endParaRPr lang="en-US" dirty="0"/>
          </a:p>
        </p:txBody>
      </p:sp>
      <p:sp>
        <p:nvSpPr>
          <p:cNvPr id="3" name="Title 2"/>
          <p:cNvSpPr>
            <a:spLocks noGrp="1"/>
          </p:cNvSpPr>
          <p:nvPr>
            <p:ph type="title"/>
          </p:nvPr>
        </p:nvSpPr>
        <p:spPr/>
        <p:txBody>
          <a:bodyPr/>
          <a:lstStyle/>
          <a:p>
            <a:r>
              <a:rPr lang="en-US" dirty="0" smtClean="0"/>
              <a:t>Simulation Output: Hydrographs</a:t>
            </a:r>
            <a:endParaRPr lang="en-US" dirty="0"/>
          </a:p>
        </p:txBody>
      </p:sp>
      <p:pic>
        <p:nvPicPr>
          <p:cNvPr id="2" name="Picture 1" descr="TreynorDischarge_JuneStor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9" y="1417637"/>
            <a:ext cx="8251137" cy="4899113"/>
          </a:xfrm>
          <a:prstGeom prst="rect">
            <a:avLst/>
          </a:prstGeom>
        </p:spPr>
      </p:pic>
    </p:spTree>
    <p:extLst>
      <p:ext uri="{BB962C8B-B14F-4D97-AF65-F5344CB8AC3E}">
        <p14:creationId xmlns:p14="http://schemas.microsoft.com/office/powerpoint/2010/main" val="152432342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Simulation Output: </a:t>
            </a:r>
            <a:r>
              <a:rPr lang="en-US" dirty="0" err="1" smtClean="0"/>
              <a:t>Planview</a:t>
            </a:r>
            <a:r>
              <a:rPr lang="en-US" dirty="0" smtClean="0"/>
              <a:t> Maps</a:t>
            </a:r>
            <a:endParaRPr lang="en-US" dirty="0"/>
          </a:p>
        </p:txBody>
      </p:sp>
      <p:pic>
        <p:nvPicPr>
          <p:cNvPr id="6" name="Picture 5" descr="Treynor_3hr_constantRainrate_map.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093" y="1417638"/>
            <a:ext cx="8043707" cy="5281222"/>
          </a:xfrm>
          <a:prstGeom prst="rect">
            <a:avLst/>
          </a:prstGeom>
        </p:spPr>
      </p:pic>
    </p:spTree>
    <p:extLst>
      <p:ext uri="{BB962C8B-B14F-4D97-AF65-F5344CB8AC3E}">
        <p14:creationId xmlns:p14="http://schemas.microsoft.com/office/powerpoint/2010/main" val="361447580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Modeling Concepts- Standard Names</a:t>
            </a:r>
            <a:endParaRPr lang="en-US" dirty="0"/>
          </a:p>
        </p:txBody>
      </p:sp>
      <p:sp>
        <p:nvSpPr>
          <p:cNvPr id="3" name="Content Placeholder 2"/>
          <p:cNvSpPr>
            <a:spLocks noGrp="1"/>
          </p:cNvSpPr>
          <p:nvPr>
            <p:ph idx="1"/>
          </p:nvPr>
        </p:nvSpPr>
        <p:spPr/>
        <p:txBody>
          <a:bodyPr/>
          <a:lstStyle/>
          <a:p>
            <a:r>
              <a:rPr lang="en-US" dirty="0">
                <a:hlinkClick r:id="rId2"/>
              </a:rPr>
              <a:t>https://csdms.colorado.edu/wiki/</a:t>
            </a:r>
            <a:r>
              <a:rPr lang="en-US" dirty="0" smtClean="0">
                <a:hlinkClick r:id="rId2"/>
              </a:rPr>
              <a:t>CSDMS_Standard_Names</a:t>
            </a:r>
            <a:endParaRPr lang="en-US" dirty="0" smtClean="0"/>
          </a:p>
          <a:p>
            <a:endParaRPr lang="en-US" dirty="0"/>
          </a:p>
          <a:p>
            <a:endParaRPr lang="en-US" dirty="0"/>
          </a:p>
        </p:txBody>
      </p:sp>
      <p:pic>
        <p:nvPicPr>
          <p:cNvPr id="4" name="Picture 3" descr="Screen Shot 2016-05-17 at 8.27.1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209664"/>
            <a:ext cx="8484361" cy="1902188"/>
          </a:xfrm>
          <a:prstGeom prst="rect">
            <a:avLst/>
          </a:prstGeom>
        </p:spPr>
      </p:pic>
      <p:sp>
        <p:nvSpPr>
          <p:cNvPr id="5" name="TextBox 4"/>
          <p:cNvSpPr txBox="1"/>
          <p:nvPr/>
        </p:nvSpPr>
        <p:spPr>
          <a:xfrm>
            <a:off x="139729" y="5344908"/>
            <a:ext cx="9004271" cy="1200328"/>
          </a:xfrm>
          <a:prstGeom prst="rect">
            <a:avLst/>
          </a:prstGeom>
          <a:noFill/>
        </p:spPr>
        <p:txBody>
          <a:bodyPr wrap="square" rtlCol="0">
            <a:spAutoFit/>
          </a:bodyPr>
          <a:lstStyle/>
          <a:p>
            <a:r>
              <a:rPr lang="en-US" sz="2400" dirty="0" smtClean="0"/>
              <a:t>Create awareness for code development: maintained the ‘long parameter names’. </a:t>
            </a:r>
            <a:r>
              <a:rPr lang="en-US" sz="2400" smtClean="0"/>
              <a:t>These </a:t>
            </a:r>
            <a:r>
              <a:rPr lang="en-US" sz="2400" dirty="0" smtClean="0"/>
              <a:t>are standard names through which the model BMI passes parameter information</a:t>
            </a:r>
            <a:endParaRPr lang="en-US" sz="2400" dirty="0"/>
          </a:p>
        </p:txBody>
      </p:sp>
    </p:spTree>
    <p:extLst>
      <p:ext uri="{BB962C8B-B14F-4D97-AF65-F5344CB8AC3E}">
        <p14:creationId xmlns:p14="http://schemas.microsoft.com/office/powerpoint/2010/main" val="314325393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97238" cy="1143000"/>
          </a:xfrm>
        </p:spPr>
        <p:txBody>
          <a:bodyPr>
            <a:normAutofit fontScale="90000"/>
          </a:bodyPr>
          <a:lstStyle/>
          <a:p>
            <a:r>
              <a:rPr lang="en-US" dirty="0" smtClean="0"/>
              <a:t>Discussion on Future Development of WMT-Hydrology</a:t>
            </a:r>
            <a:endParaRPr lang="en-US" dirty="0"/>
          </a:p>
        </p:txBody>
      </p:sp>
      <p:sp>
        <p:nvSpPr>
          <p:cNvPr id="3" name="Content Placeholder 2"/>
          <p:cNvSpPr>
            <a:spLocks noGrp="1"/>
          </p:cNvSpPr>
          <p:nvPr>
            <p:ph idx="1"/>
          </p:nvPr>
        </p:nvSpPr>
        <p:spPr>
          <a:xfrm>
            <a:off x="267638" y="2045632"/>
            <a:ext cx="8686800" cy="4525963"/>
          </a:xfrm>
        </p:spPr>
        <p:txBody>
          <a:bodyPr>
            <a:normAutofit fontScale="77500" lnSpcReduction="20000"/>
          </a:bodyPr>
          <a:lstStyle/>
          <a:p>
            <a:pPr marL="0" indent="0">
              <a:buNone/>
            </a:pPr>
            <a:r>
              <a:rPr lang="en-US" sz="2800" b="1" dirty="0" smtClean="0"/>
              <a:t>EKT</a:t>
            </a:r>
          </a:p>
          <a:p>
            <a:r>
              <a:rPr lang="en-US" sz="2800" dirty="0" smtClean="0"/>
              <a:t>Two more labs are in the works: snow melt and  infiltration processes</a:t>
            </a:r>
            <a:endParaRPr lang="en-US" sz="2800" dirty="0"/>
          </a:p>
          <a:p>
            <a:r>
              <a:rPr lang="en-US" sz="2800" dirty="0" smtClean="0"/>
              <a:t>Promote use by teaching faculty and TA’s? Who wants to test one or more labs in the classroom?</a:t>
            </a:r>
          </a:p>
          <a:p>
            <a:pPr marL="0" indent="0">
              <a:buNone/>
            </a:pPr>
            <a:endParaRPr lang="en-US" sz="2800" dirty="0" smtClean="0"/>
          </a:p>
          <a:p>
            <a:pPr marL="0" indent="0">
              <a:buNone/>
            </a:pPr>
            <a:r>
              <a:rPr lang="en-US" sz="2800" b="1" dirty="0"/>
              <a:t>S</a:t>
            </a:r>
            <a:r>
              <a:rPr lang="en-US" sz="2800" b="1" dirty="0" smtClean="0"/>
              <a:t>oftware/CSDMS framework side</a:t>
            </a:r>
          </a:p>
          <a:p>
            <a:r>
              <a:rPr lang="en-US" sz="2800" dirty="0" smtClean="0"/>
              <a:t>Expand capability to use other DEM data formats</a:t>
            </a:r>
          </a:p>
          <a:p>
            <a:pPr marL="0" indent="0">
              <a:buNone/>
            </a:pPr>
            <a:endParaRPr lang="en-US" sz="2800" b="1" dirty="0" smtClean="0"/>
          </a:p>
          <a:p>
            <a:pPr marL="0" indent="0">
              <a:buNone/>
            </a:pPr>
            <a:r>
              <a:rPr lang="en-US" sz="2800" b="1" dirty="0" smtClean="0"/>
              <a:t>What else would you wish for? What contributions can you make?</a:t>
            </a:r>
          </a:p>
          <a:p>
            <a:pPr marL="0" indent="0">
              <a:buNone/>
            </a:pPr>
            <a:r>
              <a:rPr lang="en-US" sz="2800" dirty="0" smtClean="0"/>
              <a:t> (More theory? Better learning </a:t>
            </a:r>
            <a:r>
              <a:rPr lang="en-US" sz="2800" dirty="0" smtClean="0"/>
              <a:t>assessments</a:t>
            </a:r>
            <a:r>
              <a:rPr lang="en-US" sz="2800" dirty="0" smtClean="0"/>
              <a:t>? Make it easier to publish new labs? </a:t>
            </a:r>
            <a:r>
              <a:rPr lang="en-US" sz="2800" dirty="0"/>
              <a:t>Package this as stand-</a:t>
            </a:r>
            <a:r>
              <a:rPr lang="en-US" sz="2800" dirty="0" smtClean="0"/>
              <a:t>alone application?)</a:t>
            </a:r>
          </a:p>
          <a:p>
            <a:endParaRPr lang="en-US" sz="2800" dirty="0"/>
          </a:p>
          <a:p>
            <a:pPr marL="0" indent="0">
              <a:buNone/>
            </a:pPr>
            <a:r>
              <a:rPr lang="en-US" sz="2800" dirty="0" smtClean="0"/>
              <a:t> </a:t>
            </a:r>
            <a:endParaRPr lang="en-US" sz="2800" dirty="0"/>
          </a:p>
          <a:p>
            <a:pPr marL="0" indent="0">
              <a:buNone/>
            </a:pPr>
            <a:endParaRPr lang="en-US" sz="2800" dirty="0" smtClean="0"/>
          </a:p>
          <a:p>
            <a:endParaRPr lang="en-US" sz="2800" dirty="0"/>
          </a:p>
          <a:p>
            <a:endParaRPr lang="en-US" sz="2800" dirty="0" smtClean="0"/>
          </a:p>
        </p:txBody>
      </p:sp>
    </p:spTree>
    <p:extLst>
      <p:ext uri="{BB962C8B-B14F-4D97-AF65-F5344CB8AC3E}">
        <p14:creationId xmlns:p14="http://schemas.microsoft.com/office/powerpoint/2010/main" val="83670941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3727"/>
            <a:ext cx="8229600" cy="1143000"/>
          </a:xfrm>
        </p:spPr>
        <p:txBody>
          <a:bodyPr/>
          <a:lstStyle/>
          <a:p>
            <a:r>
              <a:rPr lang="en-US" dirty="0" smtClean="0"/>
              <a:t>What is WMT-Hydrology?</a:t>
            </a:r>
            <a:endParaRPr lang="en-US" dirty="0"/>
          </a:p>
        </p:txBody>
      </p:sp>
      <p:sp>
        <p:nvSpPr>
          <p:cNvPr id="3" name="Content Placeholder 2"/>
          <p:cNvSpPr>
            <a:spLocks noGrp="1"/>
          </p:cNvSpPr>
          <p:nvPr>
            <p:ph idx="1"/>
          </p:nvPr>
        </p:nvSpPr>
        <p:spPr>
          <a:xfrm>
            <a:off x="542503" y="1969813"/>
            <a:ext cx="8229600" cy="4525963"/>
          </a:xfrm>
        </p:spPr>
        <p:txBody>
          <a:bodyPr/>
          <a:lstStyle/>
          <a:p>
            <a:pPr marL="0" indent="0" algn="ctr">
              <a:buNone/>
            </a:pPr>
            <a:r>
              <a:rPr lang="en-US" dirty="0" smtClean="0"/>
              <a:t>A set of 18 hydrological processes components presented in the CSDMS Web Modeling Tool that allow inexperienced users to look at basic hydrological processes such as precipitation, evapotranspiration, infiltration, flow routing, channel runoff dynamics </a:t>
            </a:r>
            <a:r>
              <a:rPr lang="en-US" dirty="0" err="1"/>
              <a:t>a</a:t>
            </a:r>
            <a:r>
              <a:rPr lang="en-US" dirty="0" err="1" smtClean="0"/>
              <a:t>.o.</a:t>
            </a:r>
            <a:r>
              <a:rPr lang="en-US" dirty="0" smtClean="0"/>
              <a:t>. </a:t>
            </a:r>
          </a:p>
          <a:p>
            <a:pPr marL="0" indent="0" algn="ctr">
              <a:buNone/>
            </a:pPr>
            <a:endParaRPr lang="en-US" dirty="0"/>
          </a:p>
          <a:p>
            <a:endParaRPr lang="en-US" dirty="0"/>
          </a:p>
        </p:txBody>
      </p:sp>
    </p:spTree>
    <p:extLst>
      <p:ext uri="{BB962C8B-B14F-4D97-AF65-F5344CB8AC3E}">
        <p14:creationId xmlns:p14="http://schemas.microsoft.com/office/powerpoint/2010/main" val="64858416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1738"/>
            <a:ext cx="8229600" cy="1143000"/>
          </a:xfrm>
        </p:spPr>
        <p:txBody>
          <a:bodyPr>
            <a:normAutofit fontScale="90000"/>
          </a:bodyPr>
          <a:lstStyle/>
          <a:p>
            <a:r>
              <a:rPr lang="en-US" dirty="0" smtClean="0"/>
              <a:t>Spatially-Distributed Hydrological Model Components</a:t>
            </a:r>
            <a:endParaRPr lang="en-US" dirty="0"/>
          </a:p>
        </p:txBody>
      </p:sp>
      <p:pic>
        <p:nvPicPr>
          <p:cNvPr id="4" name="Picture 3" descr="BoulderCreekWatersh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371412">
            <a:off x="1484722" y="2758498"/>
            <a:ext cx="7409028" cy="2635426"/>
          </a:xfrm>
          <a:prstGeom prst="rect">
            <a:avLst/>
          </a:prstGeom>
        </p:spPr>
      </p:pic>
      <p:sp>
        <p:nvSpPr>
          <p:cNvPr id="6" name="TextBox 5"/>
          <p:cNvSpPr txBox="1"/>
          <p:nvPr/>
        </p:nvSpPr>
        <p:spPr>
          <a:xfrm>
            <a:off x="5034093" y="1607667"/>
            <a:ext cx="1734708"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a:t>F</a:t>
            </a:r>
            <a:r>
              <a:rPr lang="en-US" dirty="0" smtClean="0"/>
              <a:t>low routing (D8) </a:t>
            </a:r>
            <a:endParaRPr lang="en-US" dirty="0"/>
          </a:p>
        </p:txBody>
      </p:sp>
      <p:sp>
        <p:nvSpPr>
          <p:cNvPr id="7" name="TextBox 6"/>
          <p:cNvSpPr txBox="1"/>
          <p:nvPr/>
        </p:nvSpPr>
        <p:spPr>
          <a:xfrm>
            <a:off x="7140180" y="2123620"/>
            <a:ext cx="1734708"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smtClean="0"/>
              <a:t>Channel Dynamics </a:t>
            </a:r>
            <a:endParaRPr lang="en-US" dirty="0"/>
          </a:p>
        </p:txBody>
      </p:sp>
      <p:sp>
        <p:nvSpPr>
          <p:cNvPr id="8" name="TextBox 7"/>
          <p:cNvSpPr txBox="1"/>
          <p:nvPr/>
        </p:nvSpPr>
        <p:spPr>
          <a:xfrm>
            <a:off x="116454" y="1228455"/>
            <a:ext cx="1734708"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smtClean="0"/>
              <a:t>Meteorology</a:t>
            </a:r>
          </a:p>
          <a:p>
            <a:pPr algn="ctr"/>
            <a:r>
              <a:rPr lang="en-US" dirty="0" smtClean="0"/>
              <a:t>Precipitation </a:t>
            </a:r>
            <a:endParaRPr lang="en-US" dirty="0"/>
          </a:p>
        </p:txBody>
      </p:sp>
      <p:sp>
        <p:nvSpPr>
          <p:cNvPr id="9" name="TextBox 8"/>
          <p:cNvSpPr txBox="1"/>
          <p:nvPr/>
        </p:nvSpPr>
        <p:spPr>
          <a:xfrm>
            <a:off x="119583" y="4649151"/>
            <a:ext cx="2036442"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smtClean="0"/>
              <a:t>Evapotranspiration</a:t>
            </a:r>
            <a:endParaRPr lang="en-US" dirty="0"/>
          </a:p>
        </p:txBody>
      </p:sp>
      <p:sp>
        <p:nvSpPr>
          <p:cNvPr id="10" name="TextBox 9"/>
          <p:cNvSpPr txBox="1"/>
          <p:nvPr/>
        </p:nvSpPr>
        <p:spPr>
          <a:xfrm>
            <a:off x="2359796" y="5591307"/>
            <a:ext cx="2036442"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smtClean="0"/>
              <a:t>Infiltration</a:t>
            </a:r>
            <a:endParaRPr lang="en-US" dirty="0"/>
          </a:p>
        </p:txBody>
      </p:sp>
      <p:sp>
        <p:nvSpPr>
          <p:cNvPr id="11" name="TextBox 10"/>
          <p:cNvSpPr txBox="1"/>
          <p:nvPr/>
        </p:nvSpPr>
        <p:spPr>
          <a:xfrm>
            <a:off x="68223" y="2075388"/>
            <a:ext cx="1734708"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smtClean="0"/>
              <a:t>Snow Melt</a:t>
            </a:r>
            <a:endParaRPr lang="en-US" dirty="0"/>
          </a:p>
        </p:txBody>
      </p:sp>
      <p:cxnSp>
        <p:nvCxnSpPr>
          <p:cNvPr id="13" name="Elbow Connector 12"/>
          <p:cNvCxnSpPr/>
          <p:nvPr/>
        </p:nvCxnSpPr>
        <p:spPr>
          <a:xfrm>
            <a:off x="2787923" y="5960639"/>
            <a:ext cx="758935" cy="405568"/>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632356" y="5939968"/>
            <a:ext cx="1615985" cy="923330"/>
          </a:xfrm>
          <a:prstGeom prst="rect">
            <a:avLst/>
          </a:prstGeom>
          <a:noFill/>
        </p:spPr>
        <p:txBody>
          <a:bodyPr wrap="none" rtlCol="0">
            <a:spAutoFit/>
          </a:bodyPr>
          <a:lstStyle/>
          <a:p>
            <a:r>
              <a:rPr lang="en-US" dirty="0" smtClean="0"/>
              <a:t>Green-</a:t>
            </a:r>
            <a:r>
              <a:rPr lang="en-US" dirty="0" err="1" smtClean="0"/>
              <a:t>Ampt</a:t>
            </a:r>
            <a:endParaRPr lang="en-US" dirty="0" smtClean="0"/>
          </a:p>
          <a:p>
            <a:r>
              <a:rPr lang="en-US" dirty="0" smtClean="0"/>
              <a:t>Richards</a:t>
            </a:r>
          </a:p>
          <a:p>
            <a:r>
              <a:rPr lang="en-US" dirty="0" smtClean="0"/>
              <a:t>Smith-</a:t>
            </a:r>
            <a:r>
              <a:rPr lang="en-US" dirty="0" err="1" smtClean="0"/>
              <a:t>Parlange</a:t>
            </a:r>
            <a:endParaRPr lang="en-US" dirty="0"/>
          </a:p>
        </p:txBody>
      </p:sp>
      <p:cxnSp>
        <p:nvCxnSpPr>
          <p:cNvPr id="16" name="Elbow Connector 15"/>
          <p:cNvCxnSpPr/>
          <p:nvPr/>
        </p:nvCxnSpPr>
        <p:spPr>
          <a:xfrm>
            <a:off x="192941" y="5018483"/>
            <a:ext cx="527524" cy="405568"/>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Elbow Connector 16"/>
          <p:cNvCxnSpPr/>
          <p:nvPr/>
        </p:nvCxnSpPr>
        <p:spPr>
          <a:xfrm>
            <a:off x="78737" y="2475909"/>
            <a:ext cx="453465" cy="405568"/>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531242" y="2644343"/>
            <a:ext cx="1608433" cy="646331"/>
          </a:xfrm>
          <a:prstGeom prst="rect">
            <a:avLst/>
          </a:prstGeom>
          <a:noFill/>
        </p:spPr>
        <p:txBody>
          <a:bodyPr wrap="none" rtlCol="0">
            <a:spAutoFit/>
          </a:bodyPr>
          <a:lstStyle/>
          <a:p>
            <a:r>
              <a:rPr lang="en-US" dirty="0" smtClean="0"/>
              <a:t>Degree-Day</a:t>
            </a:r>
          </a:p>
          <a:p>
            <a:r>
              <a:rPr lang="en-US" dirty="0" smtClean="0"/>
              <a:t>Energy balance</a:t>
            </a:r>
          </a:p>
        </p:txBody>
      </p:sp>
      <p:sp>
        <p:nvSpPr>
          <p:cNvPr id="19" name="TextBox 18"/>
          <p:cNvSpPr txBox="1"/>
          <p:nvPr/>
        </p:nvSpPr>
        <p:spPr>
          <a:xfrm>
            <a:off x="606239" y="5152963"/>
            <a:ext cx="1689811" cy="646331"/>
          </a:xfrm>
          <a:prstGeom prst="rect">
            <a:avLst/>
          </a:prstGeom>
          <a:noFill/>
        </p:spPr>
        <p:txBody>
          <a:bodyPr wrap="none" rtlCol="0">
            <a:spAutoFit/>
          </a:bodyPr>
          <a:lstStyle/>
          <a:p>
            <a:r>
              <a:rPr lang="en-US" dirty="0" smtClean="0"/>
              <a:t>Energy-Balance</a:t>
            </a:r>
          </a:p>
          <a:p>
            <a:r>
              <a:rPr lang="en-US" dirty="0" smtClean="0"/>
              <a:t>Priestley-Taylor</a:t>
            </a:r>
            <a:endParaRPr lang="en-US" dirty="0"/>
          </a:p>
        </p:txBody>
      </p:sp>
      <p:sp>
        <p:nvSpPr>
          <p:cNvPr id="20" name="TextBox 19"/>
          <p:cNvSpPr txBox="1"/>
          <p:nvPr/>
        </p:nvSpPr>
        <p:spPr>
          <a:xfrm>
            <a:off x="7560169" y="2763924"/>
            <a:ext cx="1702096" cy="923330"/>
          </a:xfrm>
          <a:prstGeom prst="rect">
            <a:avLst/>
          </a:prstGeom>
          <a:noFill/>
        </p:spPr>
        <p:txBody>
          <a:bodyPr wrap="none" rtlCol="0">
            <a:spAutoFit/>
          </a:bodyPr>
          <a:lstStyle/>
          <a:p>
            <a:r>
              <a:rPr lang="en-US" dirty="0" smtClean="0"/>
              <a:t>Kinematic Wave</a:t>
            </a:r>
          </a:p>
          <a:p>
            <a:r>
              <a:rPr lang="en-US" dirty="0" smtClean="0"/>
              <a:t>Dynamic Wave</a:t>
            </a:r>
          </a:p>
          <a:p>
            <a:r>
              <a:rPr lang="en-US" dirty="0" smtClean="0"/>
              <a:t>Diffusive Wave</a:t>
            </a:r>
          </a:p>
        </p:txBody>
      </p:sp>
      <p:cxnSp>
        <p:nvCxnSpPr>
          <p:cNvPr id="21" name="Elbow Connector 20"/>
          <p:cNvCxnSpPr/>
          <p:nvPr/>
        </p:nvCxnSpPr>
        <p:spPr>
          <a:xfrm>
            <a:off x="7140180" y="2763924"/>
            <a:ext cx="512645" cy="405568"/>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8539917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WMT-Hydrology Philosophy</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Tool for Teaching!</a:t>
            </a:r>
          </a:p>
          <a:p>
            <a:endParaRPr lang="en-US" dirty="0"/>
          </a:p>
          <a:p>
            <a:r>
              <a:rPr lang="en-US" dirty="0" smtClean="0"/>
              <a:t>Level: advanced undergraduates</a:t>
            </a:r>
          </a:p>
          <a:p>
            <a:endParaRPr lang="en-US" dirty="0" smtClean="0"/>
          </a:p>
          <a:p>
            <a:r>
              <a:rPr lang="en-US" dirty="0" smtClean="0"/>
              <a:t>Goals: familiarize with running numerical models, familiarize with exploring scenarios, with fiddling with input data, get basic insight in model coupling techniques</a:t>
            </a:r>
          </a:p>
          <a:p>
            <a:pPr marL="0" indent="0">
              <a:buNone/>
            </a:pPr>
            <a:endParaRPr lang="en-US" dirty="0" smtClean="0"/>
          </a:p>
          <a:p>
            <a:r>
              <a:rPr lang="en-US" dirty="0" smtClean="0"/>
              <a:t>Topical goals: quantitative hydrology, mass balance, energy balance, flow routing, channel dynamics etc….</a:t>
            </a:r>
            <a:endParaRPr lang="en-US" dirty="0"/>
          </a:p>
        </p:txBody>
      </p:sp>
    </p:spTree>
    <p:extLst>
      <p:ext uri="{BB962C8B-B14F-4D97-AF65-F5344CB8AC3E}">
        <p14:creationId xmlns:p14="http://schemas.microsoft.com/office/powerpoint/2010/main" val="102587795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4013"/>
            <a:ext cx="8229600" cy="2522413"/>
          </a:xfrm>
        </p:spPr>
        <p:txBody>
          <a:bodyPr/>
          <a:lstStyle/>
          <a:p>
            <a:r>
              <a:rPr lang="en-US" dirty="0" err="1" smtClean="0"/>
              <a:t>TopoFlow</a:t>
            </a:r>
            <a:r>
              <a:rPr lang="en-US" dirty="0" smtClean="0"/>
              <a:t> is big and complex.</a:t>
            </a:r>
            <a:br>
              <a:rPr lang="en-US" dirty="0" smtClean="0"/>
            </a:br>
            <a:r>
              <a:rPr lang="en-US" dirty="0" smtClean="0"/>
              <a:t/>
            </a:r>
            <a:br>
              <a:rPr lang="en-US" dirty="0" smtClean="0"/>
            </a:br>
            <a:r>
              <a:rPr lang="en-US" sz="3200" dirty="0" smtClean="0"/>
              <a:t>We trimmed it a bit to fit into WMT</a:t>
            </a:r>
            <a:endParaRPr lang="en-US" sz="3200" dirty="0"/>
          </a:p>
        </p:txBody>
      </p:sp>
    </p:spTree>
    <p:extLst>
      <p:ext uri="{BB962C8B-B14F-4D97-AF65-F5344CB8AC3E}">
        <p14:creationId xmlns:p14="http://schemas.microsoft.com/office/powerpoint/2010/main" val="198327696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093"/>
            <a:ext cx="8229600" cy="1143000"/>
          </a:xfrm>
        </p:spPr>
        <p:txBody>
          <a:bodyPr/>
          <a:lstStyle/>
          <a:p>
            <a:r>
              <a:rPr lang="en-US" dirty="0" smtClean="0"/>
              <a:t>Using WMT Hydrology</a:t>
            </a:r>
            <a:endParaRPr lang="en-US" dirty="0"/>
          </a:p>
        </p:txBody>
      </p:sp>
      <p:sp>
        <p:nvSpPr>
          <p:cNvPr id="3" name="Content Placeholder 2"/>
          <p:cNvSpPr>
            <a:spLocks noGrp="1"/>
          </p:cNvSpPr>
          <p:nvPr>
            <p:ph idx="1"/>
          </p:nvPr>
        </p:nvSpPr>
        <p:spPr>
          <a:xfrm>
            <a:off x="457200" y="1448563"/>
            <a:ext cx="8229600" cy="4525963"/>
          </a:xfrm>
        </p:spPr>
        <p:txBody>
          <a:bodyPr/>
          <a:lstStyle/>
          <a:p>
            <a:r>
              <a:rPr lang="en-US" dirty="0" smtClean="0"/>
              <a:t>As of May 2016, 3 hydrology labs are available</a:t>
            </a:r>
          </a:p>
          <a:p>
            <a:r>
              <a:rPr lang="en-US" dirty="0" smtClean="0"/>
              <a:t>https</a:t>
            </a:r>
            <a:r>
              <a:rPr lang="en-US" dirty="0"/>
              <a:t>://</a:t>
            </a:r>
            <a:r>
              <a:rPr lang="en-US" dirty="0" err="1"/>
              <a:t>csdms.colorado.edu</a:t>
            </a:r>
            <a:r>
              <a:rPr lang="en-US" dirty="0"/>
              <a:t>/wiki/</a:t>
            </a:r>
            <a:r>
              <a:rPr lang="en-US" dirty="0" err="1"/>
              <a:t>Labs_portal</a:t>
            </a:r>
            <a:endParaRPr lang="en-US" dirty="0"/>
          </a:p>
        </p:txBody>
      </p:sp>
      <p:pic>
        <p:nvPicPr>
          <p:cNvPr id="5" name="Picture 4" descr="Screen Shot 2016-05-16 at 8.28.3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14" y="3028130"/>
            <a:ext cx="4612383" cy="2946396"/>
          </a:xfrm>
          <a:prstGeom prst="rect">
            <a:avLst/>
          </a:prstGeom>
        </p:spPr>
      </p:pic>
      <p:sp>
        <p:nvSpPr>
          <p:cNvPr id="6" name="TextBox 5"/>
          <p:cNvSpPr txBox="1"/>
          <p:nvPr/>
        </p:nvSpPr>
        <p:spPr>
          <a:xfrm>
            <a:off x="0" y="6159193"/>
            <a:ext cx="5364606" cy="646331"/>
          </a:xfrm>
          <a:prstGeom prst="rect">
            <a:avLst/>
          </a:prstGeom>
          <a:noFill/>
        </p:spPr>
        <p:txBody>
          <a:bodyPr wrap="square" rtlCol="0">
            <a:spAutoFit/>
          </a:bodyPr>
          <a:lstStyle/>
          <a:p>
            <a:r>
              <a:rPr lang="en-US" dirty="0"/>
              <a:t>T</a:t>
            </a:r>
            <a:r>
              <a:rPr lang="en-US" dirty="0" smtClean="0"/>
              <a:t>o get students started with WMT &amp; Panoply</a:t>
            </a:r>
          </a:p>
          <a:p>
            <a:r>
              <a:rPr lang="en-US" dirty="0" smtClean="0"/>
              <a:t>(2 Labs)</a:t>
            </a:r>
            <a:endParaRPr lang="en-US" dirty="0"/>
          </a:p>
        </p:txBody>
      </p:sp>
      <p:pic>
        <p:nvPicPr>
          <p:cNvPr id="8" name="Picture 7" descr="Screen Shot 2016-05-16 at 7.46.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758" y="2726161"/>
            <a:ext cx="4126403" cy="3953360"/>
          </a:xfrm>
          <a:prstGeom prst="rect">
            <a:avLst/>
          </a:prstGeom>
        </p:spPr>
      </p:pic>
    </p:spTree>
    <p:extLst>
      <p:ext uri="{BB962C8B-B14F-4D97-AF65-F5344CB8AC3E}">
        <p14:creationId xmlns:p14="http://schemas.microsoft.com/office/powerpoint/2010/main" val="201495017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706"/>
            <a:ext cx="8229600" cy="1143000"/>
          </a:xfrm>
        </p:spPr>
        <p:txBody>
          <a:bodyPr>
            <a:normAutofit/>
          </a:bodyPr>
          <a:lstStyle/>
          <a:p>
            <a:r>
              <a:rPr lang="en-US" dirty="0" smtClean="0"/>
              <a:t>Web Modeling Tool</a:t>
            </a:r>
            <a:endParaRPr lang="en-US" dirty="0"/>
          </a:p>
        </p:txBody>
      </p:sp>
      <p:sp>
        <p:nvSpPr>
          <p:cNvPr id="3" name="Content Placeholder 2"/>
          <p:cNvSpPr>
            <a:spLocks noGrp="1"/>
          </p:cNvSpPr>
          <p:nvPr>
            <p:ph idx="1"/>
          </p:nvPr>
        </p:nvSpPr>
        <p:spPr/>
        <p:txBody>
          <a:bodyPr/>
          <a:lstStyle/>
          <a:p>
            <a:pPr marL="0" indent="0" algn="ctr">
              <a:buNone/>
            </a:pPr>
            <a:r>
              <a:rPr lang="en-US" dirty="0" smtClean="0"/>
              <a:t>https://</a:t>
            </a:r>
            <a:r>
              <a:rPr lang="en-US" dirty="0" err="1" smtClean="0"/>
              <a:t>csdms.colorado.edu</a:t>
            </a:r>
            <a:r>
              <a:rPr lang="en-US" dirty="0" smtClean="0"/>
              <a:t>/</a:t>
            </a:r>
            <a:r>
              <a:rPr lang="en-US" dirty="0" err="1" smtClean="0"/>
              <a:t>wmt</a:t>
            </a:r>
            <a:r>
              <a:rPr lang="en-US" dirty="0" smtClean="0"/>
              <a:t>/</a:t>
            </a:r>
            <a:endParaRPr lang="en-US" dirty="0"/>
          </a:p>
        </p:txBody>
      </p:sp>
      <p:pic>
        <p:nvPicPr>
          <p:cNvPr id="5" name="Picture 4" descr="Screen Shot 2016-05-16 at 7.11.5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6891" y="2624109"/>
            <a:ext cx="6148921" cy="4123079"/>
          </a:xfrm>
          <a:prstGeom prst="rect">
            <a:avLst/>
          </a:prstGeom>
        </p:spPr>
      </p:pic>
    </p:spTree>
    <p:extLst>
      <p:ext uri="{BB962C8B-B14F-4D97-AF65-F5344CB8AC3E}">
        <p14:creationId xmlns:p14="http://schemas.microsoft.com/office/powerpoint/2010/main" val="115324898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672"/>
            <a:ext cx="8229600" cy="1143000"/>
          </a:xfrm>
        </p:spPr>
        <p:txBody>
          <a:bodyPr>
            <a:normAutofit fontScale="90000"/>
          </a:bodyPr>
          <a:lstStyle/>
          <a:p>
            <a:r>
              <a:rPr lang="en-US" dirty="0" smtClean="0"/>
              <a:t>Components originate from TOPOFLOW</a:t>
            </a:r>
            <a:endParaRPr lang="en-US" dirty="0"/>
          </a:p>
        </p:txBody>
      </p:sp>
      <p:cxnSp>
        <p:nvCxnSpPr>
          <p:cNvPr id="6" name="Straight Arrow Connector 5"/>
          <p:cNvCxnSpPr/>
          <p:nvPr/>
        </p:nvCxnSpPr>
        <p:spPr>
          <a:xfrm flipH="1" flipV="1">
            <a:off x="1165807" y="3203322"/>
            <a:ext cx="417036" cy="29758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076486" y="2627194"/>
            <a:ext cx="4718734" cy="313932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dirty="0" smtClean="0"/>
              <a:t>List of components with Basic Model Interface, most of these originate from TOPOFLOW (</a:t>
            </a:r>
            <a:r>
              <a:rPr lang="en-US" dirty="0" err="1" smtClean="0"/>
              <a:t>Peckham</a:t>
            </a:r>
            <a:r>
              <a:rPr lang="en-US" dirty="0" smtClean="0"/>
              <a:t> 2008). These set of components can now all be run as independent models; and are presented with tested default configuration. </a:t>
            </a:r>
          </a:p>
          <a:p>
            <a:endParaRPr lang="en-US" dirty="0"/>
          </a:p>
          <a:p>
            <a:r>
              <a:rPr lang="en-US" dirty="0" smtClean="0"/>
              <a:t>Several components can be coupled programmatically through their BMI.</a:t>
            </a:r>
          </a:p>
          <a:p>
            <a:endParaRPr lang="en-US" dirty="0" smtClean="0"/>
          </a:p>
          <a:p>
            <a:r>
              <a:rPr lang="en-US" dirty="0" smtClean="0"/>
              <a:t>User can manipulate set of parameters in WMT GUI and run simulations</a:t>
            </a:r>
            <a:endParaRPr lang="en-US" dirty="0"/>
          </a:p>
        </p:txBody>
      </p:sp>
      <p:pic>
        <p:nvPicPr>
          <p:cNvPr id="3" name="Picture 2" descr="Screen Shot 2016-05-16 at 7.18.5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338" y="1227443"/>
            <a:ext cx="2965749" cy="5341869"/>
          </a:xfrm>
          <a:prstGeom prst="rect">
            <a:avLst/>
          </a:prstGeom>
        </p:spPr>
      </p:pic>
    </p:spTree>
    <p:extLst>
      <p:ext uri="{BB962C8B-B14F-4D97-AF65-F5344CB8AC3E}">
        <p14:creationId xmlns:p14="http://schemas.microsoft.com/office/powerpoint/2010/main" val="337222883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819</TotalTime>
  <Words>984</Words>
  <Application>Microsoft Macintosh PowerPoint</Application>
  <PresentationFormat>On-screen Show (4:3)</PresentationFormat>
  <Paragraphs>168</Paragraphs>
  <Slides>26</Slides>
  <Notes>2</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26</vt:i4>
      </vt:variant>
    </vt:vector>
  </HeadingPairs>
  <TitlesOfParts>
    <vt:vector size="29" baseType="lpstr">
      <vt:lpstr>Office Theme</vt:lpstr>
      <vt:lpstr>Equation</vt:lpstr>
      <vt:lpstr>Document</vt:lpstr>
      <vt:lpstr>WMT-Hydrology Clinic</vt:lpstr>
      <vt:lpstr>Clinic Outline</vt:lpstr>
      <vt:lpstr>What is WMT-Hydrology?</vt:lpstr>
      <vt:lpstr>Spatially-Distributed Hydrological Model Components</vt:lpstr>
      <vt:lpstr>WMT-Hydrology Philosophy</vt:lpstr>
      <vt:lpstr>TopoFlow is big and complex.  We trimmed it a bit to fit into WMT</vt:lpstr>
      <vt:lpstr>Using WMT Hydrology</vt:lpstr>
      <vt:lpstr>Web Modeling Tool</vt:lpstr>
      <vt:lpstr>Components originate from TOPOFLOW</vt:lpstr>
      <vt:lpstr>Run and Download Data</vt:lpstr>
      <vt:lpstr>Panoply for Data Visualization</vt:lpstr>
      <vt:lpstr>Lab 1 Hydrology Modeling: Energy Balance</vt:lpstr>
      <vt:lpstr>Example Concept: Planetary Energy Balance</vt:lpstr>
      <vt:lpstr>Example Watershed Application: Radiation Incident on a Plane</vt:lpstr>
      <vt:lpstr>Morphometry of a Watershed</vt:lpstr>
      <vt:lpstr>Beaver Creek Watershed, KY</vt:lpstr>
      <vt:lpstr>WMT-Hydrology</vt:lpstr>
      <vt:lpstr>Setup in Meteorology</vt:lpstr>
      <vt:lpstr>WMT Energy Balance example</vt:lpstr>
      <vt:lpstr>Possible Simulations/Exercises</vt:lpstr>
      <vt:lpstr>Example Lab 3</vt:lpstr>
      <vt:lpstr>https://csdms.colorado.edu/wiki/Labs_WMT_Hydrology_StreamResponsetoRain</vt:lpstr>
      <vt:lpstr>Simulation Output: Hydrographs</vt:lpstr>
      <vt:lpstr>Simulation Output: Planview Maps</vt:lpstr>
      <vt:lpstr>Modeling Concepts- Standard Names</vt:lpstr>
      <vt:lpstr>Discussion on Future Development of WMT-Hydrology</vt:lpstr>
    </vt:vector>
  </TitlesOfParts>
  <Company>Univ of CO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ROMS-Lite Clinic</dc:title>
  <dc:creator>Irina Overeem</dc:creator>
  <cp:lastModifiedBy>Irina Overeem</cp:lastModifiedBy>
  <cp:revision>51</cp:revision>
  <dcterms:created xsi:type="dcterms:W3CDTF">2016-05-14T19:30:54Z</dcterms:created>
  <dcterms:modified xsi:type="dcterms:W3CDTF">2016-05-17T21:24:16Z</dcterms:modified>
</cp:coreProperties>
</file>