
<file path=[Content_Types].xml><?xml version="1.0" encoding="utf-8"?>
<Types xmlns="http://schemas.openxmlformats.org/package/2006/content-types">
  <Default Extension="xml" ContentType="application/xml"/>
  <Default Extension="mov" ContentType="video/unknown"/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1" r:id="rId5"/>
    <p:sldId id="266" r:id="rId6"/>
    <p:sldId id="267" r:id="rId7"/>
    <p:sldId id="262" r:id="rId8"/>
    <p:sldId id="260" r:id="rId9"/>
    <p:sldId id="268" r:id="rId10"/>
    <p:sldId id="259" r:id="rId11"/>
    <p:sldId id="270" r:id="rId12"/>
    <p:sldId id="271" r:id="rId13"/>
    <p:sldId id="263" r:id="rId14"/>
    <p:sldId id="264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7AB19-B5F7-FC4F-BCD7-9DC85932CB3E}" type="datetimeFigureOut">
              <a:rPr lang="en-US" smtClean="0"/>
              <a:t>5/18/16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DCD43-A159-6144-92B4-514311037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78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we identified a known bug; </a:t>
            </a:r>
            <a:r>
              <a:rPr lang="en-US" dirty="0" err="1" smtClean="0"/>
              <a:t>firefox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DCD43-A159-6144-92B4-5143110375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60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02A-9E38-0745-9076-121F456435A8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322-2088-0742-897C-EC5F1E5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7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02A-9E38-0745-9076-121F456435A8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322-2088-0742-897C-EC5F1E5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4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02A-9E38-0745-9076-121F456435A8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322-2088-0742-897C-EC5F1E5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02A-9E38-0745-9076-121F456435A8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322-2088-0742-897C-EC5F1E5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631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02A-9E38-0745-9076-121F456435A8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322-2088-0742-897C-EC5F1E5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3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02A-9E38-0745-9076-121F456435A8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322-2088-0742-897C-EC5F1E5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95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02A-9E38-0745-9076-121F456435A8}" type="datetimeFigureOut">
              <a:rPr lang="en-US" smtClean="0"/>
              <a:t>5/18/16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322-2088-0742-897C-EC5F1E5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3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02A-9E38-0745-9076-121F456435A8}" type="datetimeFigureOut">
              <a:rPr lang="en-US" smtClean="0"/>
              <a:t>5/18/16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322-2088-0742-897C-EC5F1E5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26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02A-9E38-0745-9076-121F456435A8}" type="datetimeFigureOut">
              <a:rPr lang="en-US" smtClean="0"/>
              <a:t>5/18/16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322-2088-0742-897C-EC5F1E5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96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02A-9E38-0745-9076-121F456435A8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322-2088-0742-897C-EC5F1E5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4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FF02A-9E38-0745-9076-121F456435A8}" type="datetimeFigureOut">
              <a:rPr lang="en-US" smtClean="0"/>
              <a:t>5/18/16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67322-2088-0742-897C-EC5F1E5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3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FF02A-9E38-0745-9076-121F456435A8}" type="datetimeFigureOut">
              <a:rPr lang="en-US" smtClean="0"/>
              <a:t>5/18/16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67322-2088-0742-897C-EC5F1E589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4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iss.nasa.gov/tools/panoply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8924"/>
            <a:ext cx="7772400" cy="1470025"/>
          </a:xfrm>
        </p:spPr>
        <p:txBody>
          <a:bodyPr/>
          <a:lstStyle/>
          <a:p>
            <a:r>
              <a:rPr lang="en-US" dirty="0" smtClean="0"/>
              <a:t>ROMS-Lite Clinic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28799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Courtney </a:t>
            </a:r>
            <a:r>
              <a:rPr lang="en-US" dirty="0" smtClean="0"/>
              <a:t>Harris, </a:t>
            </a:r>
            <a:r>
              <a:rPr lang="en-US" dirty="0" smtClean="0"/>
              <a:t>Julia </a:t>
            </a:r>
            <a:r>
              <a:rPr lang="en-US" dirty="0" smtClean="0"/>
              <a:t>Moriarty, Danielle </a:t>
            </a:r>
            <a:r>
              <a:rPr lang="en-US" dirty="0" err="1" smtClean="0"/>
              <a:t>Tarpley</a:t>
            </a:r>
            <a:endParaRPr lang="en-US" dirty="0" smtClean="0"/>
          </a:p>
          <a:p>
            <a:r>
              <a:rPr lang="en-US" dirty="0" smtClean="0"/>
              <a:t> Virginia Institute Marine Sciences</a:t>
            </a:r>
          </a:p>
          <a:p>
            <a:endParaRPr lang="en-US" dirty="0" smtClean="0"/>
          </a:p>
          <a:p>
            <a:r>
              <a:rPr lang="en-US" dirty="0" smtClean="0"/>
              <a:t>Irina Overeem, CSDMS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568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12" y="47183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Salinity at the River Mouth</a:t>
            </a:r>
            <a:br>
              <a:rPr lang="en-US" sz="3200" dirty="0" smtClean="0"/>
            </a:br>
            <a:r>
              <a:rPr lang="en-US" sz="3200" dirty="0" smtClean="0"/>
              <a:t>X-section, 96 hours simulation</a:t>
            </a:r>
            <a:endParaRPr lang="en-US" sz="3200" dirty="0"/>
          </a:p>
        </p:txBody>
      </p:sp>
      <p:pic>
        <p:nvPicPr>
          <p:cNvPr id="4" name="saltxsection_96hrs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8328" y="4209581"/>
            <a:ext cx="8186712" cy="23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4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</a:t>
            </a:r>
            <a:r>
              <a:rPr lang="en-US" dirty="0" smtClean="0"/>
              <a:t>amiliarize </a:t>
            </a:r>
            <a:r>
              <a:rPr lang="en-US" dirty="0"/>
              <a:t>with </a:t>
            </a:r>
            <a:r>
              <a:rPr lang="en-US" dirty="0" smtClean="0"/>
              <a:t>sediment modeling approach of </a:t>
            </a:r>
            <a:r>
              <a:rPr lang="en-US" dirty="0"/>
              <a:t>the Regional Ocean Modeling System</a:t>
            </a:r>
          </a:p>
          <a:p>
            <a:r>
              <a:rPr lang="en-US" dirty="0"/>
              <a:t>L</a:t>
            </a:r>
            <a:r>
              <a:rPr lang="en-US" dirty="0" smtClean="0"/>
              <a:t>earn </a:t>
            </a:r>
            <a:r>
              <a:rPr lang="en-US" dirty="0"/>
              <a:t>how to manipulate parameters in ROMS-Lite and set up different </a:t>
            </a:r>
            <a:r>
              <a:rPr lang="en-US" dirty="0" smtClean="0"/>
              <a:t>experiments</a:t>
            </a:r>
          </a:p>
          <a:p>
            <a:endParaRPr lang="en-US" dirty="0"/>
          </a:p>
          <a:p>
            <a:r>
              <a:rPr lang="en-US" dirty="0"/>
              <a:t>P</a:t>
            </a:r>
            <a:r>
              <a:rPr lang="en-US" dirty="0" smtClean="0"/>
              <a:t>hysics </a:t>
            </a:r>
            <a:r>
              <a:rPr lang="en-US" dirty="0"/>
              <a:t>of settle rates</a:t>
            </a:r>
          </a:p>
          <a:p>
            <a:r>
              <a:rPr lang="en-US" dirty="0"/>
              <a:t>F</a:t>
            </a:r>
            <a:r>
              <a:rPr lang="en-US" dirty="0" smtClean="0"/>
              <a:t>luid </a:t>
            </a:r>
            <a:r>
              <a:rPr lang="en-US" dirty="0"/>
              <a:t>exerting stress and threshold to incipient motion</a:t>
            </a:r>
          </a:p>
          <a:p>
            <a:r>
              <a:rPr lang="en-US" dirty="0" smtClean="0"/>
              <a:t>Shields </a:t>
            </a:r>
            <a:r>
              <a:rPr lang="en-US" dirty="0"/>
              <a:t>and </a:t>
            </a:r>
            <a:r>
              <a:rPr lang="en-US" dirty="0" err="1"/>
              <a:t>Yalin</a:t>
            </a:r>
            <a:r>
              <a:rPr lang="en-US" dirty="0"/>
              <a:t> diagrams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4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 </a:t>
            </a:r>
            <a:r>
              <a:rPr lang="en-US" dirty="0"/>
              <a:t>2 Settling Rates and Shear Stress</a:t>
            </a:r>
          </a:p>
        </p:txBody>
      </p:sp>
    </p:spTree>
    <p:extLst>
      <p:ext uri="{BB962C8B-B14F-4D97-AF65-F5344CB8AC3E}">
        <p14:creationId xmlns:p14="http://schemas.microsoft.com/office/powerpoint/2010/main" val="1766833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06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Suspended Sediment Concentration</a:t>
            </a:r>
            <a:br>
              <a:rPr lang="en-US" sz="3200" dirty="0" smtClean="0"/>
            </a:br>
            <a:r>
              <a:rPr lang="en-US" sz="3200" dirty="0" err="1" smtClean="0"/>
              <a:t>Planview</a:t>
            </a:r>
            <a:r>
              <a:rPr lang="en-US" sz="3200" dirty="0" smtClean="0"/>
              <a:t>, 96 hours simulation</a:t>
            </a:r>
            <a:endParaRPr lang="en-US" sz="3200" dirty="0"/>
          </a:p>
        </p:txBody>
      </p:sp>
      <p:pic>
        <p:nvPicPr>
          <p:cNvPr id="5" name="Planview_slowsettling_mud001riverplume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4896" y="1417638"/>
            <a:ext cx="7851904" cy="51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61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Settling Rates and Shear Stress</a:t>
            </a:r>
            <a:endParaRPr lang="en-US" dirty="0"/>
          </a:p>
        </p:txBody>
      </p:sp>
      <p:pic>
        <p:nvPicPr>
          <p:cNvPr id="4" name="Picture 3" descr="Screen Shot 2016-05-14 at 1.54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8" y="1739867"/>
            <a:ext cx="5914432" cy="435402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168320" y="2805276"/>
            <a:ext cx="1044516" cy="1042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168320" y="4085473"/>
            <a:ext cx="1044516" cy="1042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12836" y="2407230"/>
            <a:ext cx="1818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Manipulate </a:t>
            </a:r>
          </a:p>
          <a:p>
            <a:r>
              <a:rPr lang="en-US" dirty="0" smtClean="0"/>
              <a:t>Settling velocities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212836" y="3762307"/>
            <a:ext cx="1313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Manipulate </a:t>
            </a:r>
          </a:p>
          <a:p>
            <a:r>
              <a:rPr lang="en-US" dirty="0" smtClean="0"/>
              <a:t>Shear stress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2593" y="6316751"/>
            <a:ext cx="6035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Freeform manipulation, or manipulate after reviewing theory?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323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 Forcing</a:t>
            </a:r>
            <a:endParaRPr lang="en-US" dirty="0"/>
          </a:p>
        </p:txBody>
      </p:sp>
      <p:pic>
        <p:nvPicPr>
          <p:cNvPr id="5" name="Picture 4" descr="Screen Shot 2016-05-14 at 1.5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9424"/>
            <a:ext cx="8433142" cy="1569999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7" y="3872614"/>
            <a:ext cx="4160649" cy="24970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648536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9723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Discussion on Future of WMT and ROMS-Lite?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638" y="2045632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Promote use for teaching faculty? Test the labs?</a:t>
            </a:r>
          </a:p>
          <a:p>
            <a:endParaRPr lang="en-US" sz="2800" dirty="0"/>
          </a:p>
          <a:p>
            <a:r>
              <a:rPr lang="en-US" sz="2800" dirty="0" smtClean="0"/>
              <a:t>Expand the number of labs?</a:t>
            </a:r>
          </a:p>
          <a:p>
            <a:pPr marL="0" indent="0"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(</a:t>
            </a:r>
            <a:endParaRPr lang="en-US" sz="2800" dirty="0"/>
          </a:p>
          <a:p>
            <a:r>
              <a:rPr lang="en-US" sz="2800" dirty="0" smtClean="0"/>
              <a:t>Expand the precompiled ROMS instances? </a:t>
            </a:r>
          </a:p>
          <a:p>
            <a:pPr marL="0" indent="0">
              <a:buNone/>
            </a:pPr>
            <a:r>
              <a:rPr lang="en-US" sz="2800" dirty="0" smtClean="0"/>
              <a:t>	(e.g. SED-TOY, ROMS-Lite for estuarine processes)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36709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727"/>
            <a:ext cx="8229600" cy="1143000"/>
          </a:xfrm>
        </p:spPr>
        <p:txBody>
          <a:bodyPr/>
          <a:lstStyle/>
          <a:p>
            <a:r>
              <a:rPr lang="en-US" dirty="0" smtClean="0"/>
              <a:t>What is ROMS-Lite?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03" y="196981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</a:t>
            </a:r>
            <a:r>
              <a:rPr lang="en-US" dirty="0"/>
              <a:t>basic configuration of </a:t>
            </a:r>
            <a:r>
              <a:rPr lang="en-US" dirty="0" smtClean="0"/>
              <a:t>the Regional Ocean Modeling System (ROMS) </a:t>
            </a:r>
            <a:r>
              <a:rPr lang="en-US" dirty="0"/>
              <a:t>for inexperienced modelers to </a:t>
            </a:r>
            <a:r>
              <a:rPr lang="en-US" dirty="0" smtClean="0"/>
              <a:t>learn about ROMS, basic concepts in ocean modeling and look </a:t>
            </a:r>
            <a:r>
              <a:rPr lang="en-US" dirty="0"/>
              <a:t>at a river plume affecting the coastal ocean and sediment transport.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58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70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ROMS-Lite in Web Modeling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https://</a:t>
            </a:r>
            <a:r>
              <a:rPr lang="en-US" dirty="0" err="1" smtClean="0"/>
              <a:t>csdms.colorado.edu</a:t>
            </a:r>
            <a:r>
              <a:rPr lang="en-US" dirty="0" smtClean="0"/>
              <a:t>/</a:t>
            </a:r>
            <a:r>
              <a:rPr lang="en-US" dirty="0" err="1" smtClean="0"/>
              <a:t>wmt</a:t>
            </a:r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4" name="Picture 3" descr="Screen Shot 2016-05-14 at 1.39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96" y="2502003"/>
            <a:ext cx="6119102" cy="38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48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ROMS-Lite in Web Modeling Tool</a:t>
            </a:r>
            <a:endParaRPr lang="en-US" dirty="0"/>
          </a:p>
        </p:txBody>
      </p:sp>
      <p:pic>
        <p:nvPicPr>
          <p:cNvPr id="4" name="Picture 3" descr="Screen Shot 2016-05-14 at 1.41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0616"/>
            <a:ext cx="8478422" cy="388760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1165807" y="3203322"/>
            <a:ext cx="417036" cy="29758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82843" y="6061325"/>
            <a:ext cx="6411055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Pre-compiled ROMS instance; with tested configuration. </a:t>
            </a:r>
          </a:p>
          <a:p>
            <a:r>
              <a:rPr lang="en-US" dirty="0" smtClean="0"/>
              <a:t>User can manipulate a small set of parameters and run simulations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28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Run and Download Data</a:t>
            </a:r>
            <a:endParaRPr lang="en-US" sz="3200" dirty="0"/>
          </a:p>
        </p:txBody>
      </p:sp>
      <p:pic>
        <p:nvPicPr>
          <p:cNvPr id="6" name="Picture 5" descr="Screen Shot 2016-05-14 at 2.55.4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819639"/>
            <a:ext cx="4602637" cy="4488679"/>
          </a:xfrm>
          <a:prstGeom prst="rect">
            <a:avLst/>
          </a:prstGeom>
        </p:spPr>
      </p:pic>
      <p:pic>
        <p:nvPicPr>
          <p:cNvPr id="7" name="Picture 6" descr="Screen Shot 2016-05-14 at 2.57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97" y="1468977"/>
            <a:ext cx="3988878" cy="340183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457200" y="2426185"/>
            <a:ext cx="1248859" cy="30232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9574" y="5473273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CLICK RUN and SUBMIT TO CSDMS HPCC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824234" y="5089302"/>
            <a:ext cx="1184763" cy="13742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5517" y="6463508"/>
            <a:ext cx="193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DOWNLOAD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36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5499"/>
            <a:ext cx="8229600" cy="1143000"/>
          </a:xfrm>
        </p:spPr>
        <p:txBody>
          <a:bodyPr/>
          <a:lstStyle/>
          <a:p>
            <a:r>
              <a:rPr lang="en-US" dirty="0" smtClean="0"/>
              <a:t>Panoply for Data </a:t>
            </a:r>
            <a:r>
              <a:rPr lang="en-US" dirty="0"/>
              <a:t>V</a:t>
            </a:r>
            <a:r>
              <a:rPr lang="en-US" dirty="0" smtClean="0"/>
              <a:t>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222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Open source package Panoply for </a:t>
            </a:r>
            <a:r>
              <a:rPr lang="en-US" dirty="0" err="1" smtClean="0"/>
              <a:t>NetCDF</a:t>
            </a:r>
            <a:r>
              <a:rPr lang="en-US" dirty="0" smtClean="0"/>
              <a:t> files</a:t>
            </a:r>
          </a:p>
          <a:p>
            <a:pPr marL="0" indent="0">
              <a:buNone/>
            </a:pPr>
            <a:r>
              <a:rPr lang="en-US" dirty="0" smtClean="0"/>
              <a:t>Plots times-series, X-sections, gridded datasets.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Download </a:t>
            </a:r>
            <a:r>
              <a:rPr lang="en-US" dirty="0"/>
              <a:t>it here</a:t>
            </a:r>
            <a:r>
              <a:rPr lang="en-US" dirty="0" smtClean="0"/>
              <a:t>: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://www.giss.nasa.gov/tools/panoply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To get started CSDMS has a basic lab on using Panoply.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712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ROMS-Lite is based on </a:t>
            </a:r>
            <a:r>
              <a:rPr lang="en-US" dirty="0" err="1" smtClean="0"/>
              <a:t>RiverPlume</a:t>
            </a:r>
            <a:r>
              <a:rPr lang="en-US" dirty="0" smtClean="0"/>
              <a:t> 2</a:t>
            </a:r>
            <a:endParaRPr lang="en-US" dirty="0"/>
          </a:p>
        </p:txBody>
      </p:sp>
      <p:pic>
        <p:nvPicPr>
          <p:cNvPr id="3" name="Picture 2" descr="RiverPlumeSetU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83" y="1266205"/>
            <a:ext cx="5833259" cy="34830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607" y="5103673"/>
            <a:ext cx="8662986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set up a basic numerical experiment with inputs considered representative for a medium-sized river draining </a:t>
            </a:r>
            <a:r>
              <a:rPr lang="en-US" dirty="0" smtClean="0"/>
              <a:t>freshwater and sediment into </a:t>
            </a:r>
            <a:r>
              <a:rPr lang="en-US" dirty="0"/>
              <a:t>the coastal ocean. </a:t>
            </a:r>
            <a:r>
              <a:rPr lang="en-US" dirty="0" smtClean="0"/>
              <a:t>The </a:t>
            </a:r>
            <a:r>
              <a:rPr lang="en-US" dirty="0"/>
              <a:t>river discharge is kept constant </a:t>
            </a:r>
            <a:r>
              <a:rPr lang="en-US" dirty="0" smtClean="0"/>
              <a:t>at </a:t>
            </a:r>
            <a:r>
              <a:rPr lang="en-US" dirty="0"/>
              <a:t>1500 m</a:t>
            </a:r>
            <a:r>
              <a:rPr lang="en-US" baseline="30000" dirty="0"/>
              <a:t>3</a:t>
            </a:r>
            <a:r>
              <a:rPr lang="en-US" dirty="0"/>
              <a:t>/sec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Domain is 72 by 52 </a:t>
            </a:r>
            <a:r>
              <a:rPr lang="en-US" dirty="0" err="1" smtClean="0"/>
              <a:t>gridcells</a:t>
            </a:r>
            <a:r>
              <a:rPr lang="en-US" dirty="0" smtClean="0"/>
              <a:t>. ROMS </a:t>
            </a:r>
            <a:r>
              <a:rPr lang="en-US" dirty="0"/>
              <a:t>has 20 vertical layers in the water column, and stores 10 layers in the ocean bed. </a:t>
            </a:r>
          </a:p>
        </p:txBody>
      </p:sp>
    </p:spTree>
    <p:extLst>
      <p:ext uri="{BB962C8B-B14F-4D97-AF65-F5344CB8AC3E}">
        <p14:creationId xmlns:p14="http://schemas.microsoft.com/office/powerpoint/2010/main" val="264931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93"/>
            <a:ext cx="8229600" cy="1143000"/>
          </a:xfrm>
        </p:spPr>
        <p:txBody>
          <a:bodyPr/>
          <a:lstStyle/>
          <a:p>
            <a:r>
              <a:rPr lang="en-US" dirty="0" smtClean="0"/>
              <a:t>Teaching Using ROMS-Lite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8563"/>
            <a:ext cx="8229600" cy="4525963"/>
          </a:xfrm>
        </p:spPr>
        <p:txBody>
          <a:bodyPr/>
          <a:lstStyle/>
          <a:p>
            <a:r>
              <a:rPr lang="en-US" dirty="0" smtClean="0"/>
              <a:t>As of May 2016, 3 ROMS labs are available</a:t>
            </a: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csdms.colorado.edu</a:t>
            </a:r>
            <a:r>
              <a:rPr lang="en-US" dirty="0"/>
              <a:t>/wiki/</a:t>
            </a:r>
            <a:r>
              <a:rPr lang="en-US" dirty="0" err="1"/>
              <a:t>Labs_portal</a:t>
            </a:r>
            <a:endParaRPr lang="en-US" dirty="0"/>
          </a:p>
        </p:txBody>
      </p:sp>
      <p:pic>
        <p:nvPicPr>
          <p:cNvPr id="4" name="Picture 3" descr="Screen Shot 2016-05-16 at 8.26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355" y="3028130"/>
            <a:ext cx="3934705" cy="2946396"/>
          </a:xfrm>
          <a:prstGeom prst="rect">
            <a:avLst/>
          </a:prstGeom>
        </p:spPr>
      </p:pic>
      <p:pic>
        <p:nvPicPr>
          <p:cNvPr id="5" name="Picture 4" descr="Screen Shot 2016-05-16 at 8.28.3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" y="3028130"/>
            <a:ext cx="4612383" cy="29463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159193"/>
            <a:ext cx="536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 get students started with WMT &amp; Panoply</a:t>
            </a:r>
          </a:p>
          <a:p>
            <a:r>
              <a:rPr lang="en-US" dirty="0" smtClean="0"/>
              <a:t>(2 Labs)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35355" y="6159193"/>
            <a:ext cx="5364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 get students started with ROMS-Lite</a:t>
            </a:r>
          </a:p>
          <a:p>
            <a:r>
              <a:rPr lang="en-US" dirty="0" smtClean="0"/>
              <a:t>(3 Labs)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950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1 River Plume Exploration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Skills</a:t>
            </a:r>
          </a:p>
          <a:p>
            <a:endParaRPr lang="en-US" dirty="0"/>
          </a:p>
          <a:p>
            <a:r>
              <a:rPr lang="en-US" dirty="0"/>
              <a:t>F</a:t>
            </a:r>
            <a:r>
              <a:rPr lang="en-US" dirty="0" smtClean="0"/>
              <a:t>amiliarize </a:t>
            </a:r>
            <a:r>
              <a:rPr lang="en-US" dirty="0"/>
              <a:t>with a basic configuration of the Regional Ocean Modeling System</a:t>
            </a:r>
          </a:p>
          <a:p>
            <a:r>
              <a:rPr lang="en-US" dirty="0"/>
              <a:t>H</a:t>
            </a:r>
            <a:r>
              <a:rPr lang="en-US" dirty="0" smtClean="0"/>
              <a:t>ands</a:t>
            </a:r>
            <a:r>
              <a:rPr lang="en-US" dirty="0"/>
              <a:t>-on experience with visualizing </a:t>
            </a:r>
            <a:r>
              <a:rPr lang="en-US" dirty="0" err="1"/>
              <a:t>NetCDF</a:t>
            </a:r>
            <a:r>
              <a:rPr lang="en-US" dirty="0"/>
              <a:t> output with </a:t>
            </a:r>
            <a:r>
              <a:rPr lang="en-US" dirty="0" err="1"/>
              <a:t>Matlab</a:t>
            </a:r>
            <a:r>
              <a:rPr lang="en-US" dirty="0"/>
              <a:t> or Panoply.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Topical learning objectives</a:t>
            </a:r>
          </a:p>
          <a:p>
            <a:endParaRPr lang="en-US" b="1" dirty="0"/>
          </a:p>
          <a:p>
            <a:r>
              <a:rPr lang="en-US" dirty="0" smtClean="0"/>
              <a:t>Learn </a:t>
            </a:r>
            <a:r>
              <a:rPr lang="en-US" dirty="0"/>
              <a:t>about grids in oceanographic modeling</a:t>
            </a:r>
          </a:p>
          <a:p>
            <a:r>
              <a:rPr lang="en-US" dirty="0" smtClean="0"/>
              <a:t>Get a basic feel for integration </a:t>
            </a:r>
            <a:r>
              <a:rPr lang="en-US" dirty="0"/>
              <a:t>of the conservation of momentum, continuity equation and conservation of tracers into a specific advection-diffusion scheme</a:t>
            </a:r>
          </a:p>
          <a:p>
            <a:r>
              <a:rPr lang="en-US" dirty="0"/>
              <a:t>L</a:t>
            </a:r>
            <a:r>
              <a:rPr lang="en-US" dirty="0" smtClean="0"/>
              <a:t>earn </a:t>
            </a:r>
            <a:r>
              <a:rPr lang="en-US" dirty="0"/>
              <a:t>about a river freshwater plume evolving into a marine basin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93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482</Words>
  <Application>Microsoft Macintosh PowerPoint</Application>
  <PresentationFormat>On-screen Show (4:3)</PresentationFormat>
  <Paragraphs>71</Paragraphs>
  <Slides>15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ROMS-Lite Clinic</vt:lpstr>
      <vt:lpstr>What is ROMS-Lite?</vt:lpstr>
      <vt:lpstr>ROMS-Lite in Web Modeling Tool</vt:lpstr>
      <vt:lpstr>ROMS-Lite in Web Modeling Tool</vt:lpstr>
      <vt:lpstr>Run and Download Data</vt:lpstr>
      <vt:lpstr>Panoply for Data Visualization</vt:lpstr>
      <vt:lpstr>ROMS-Lite is based on RiverPlume 2</vt:lpstr>
      <vt:lpstr>Teaching Using ROMS-Lite</vt:lpstr>
      <vt:lpstr>Lab 1 River Plume Exploration</vt:lpstr>
      <vt:lpstr>Salinity at the River Mouth X-section, 96 hours simulation</vt:lpstr>
      <vt:lpstr>Lab 2 Settling Rates and Shear Stress</vt:lpstr>
      <vt:lpstr>Suspended Sediment Concentration Planview, 96 hours simulation</vt:lpstr>
      <vt:lpstr>Settling Rates and Shear Stress</vt:lpstr>
      <vt:lpstr>Wave Forcing</vt:lpstr>
      <vt:lpstr>Discussion on Future of WMT and ROMS-Lite?</vt:lpstr>
    </vt:vector>
  </TitlesOfParts>
  <Company>Univ of 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ROMS-Lite Clinic</dc:title>
  <dc:creator>Irina Overeem</dc:creator>
  <cp:lastModifiedBy>Irina Overeem</cp:lastModifiedBy>
  <cp:revision>25</cp:revision>
  <dcterms:created xsi:type="dcterms:W3CDTF">2016-05-14T19:30:54Z</dcterms:created>
  <dcterms:modified xsi:type="dcterms:W3CDTF">2016-05-18T19:32:29Z</dcterms:modified>
</cp:coreProperties>
</file>