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avi" ContentType="video/avi"/>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310" r:id="rId2"/>
    <p:sldId id="349" r:id="rId3"/>
    <p:sldId id="348" r:id="rId4"/>
    <p:sldId id="300" r:id="rId5"/>
    <p:sldId id="331" r:id="rId6"/>
    <p:sldId id="330" r:id="rId7"/>
    <p:sldId id="351" r:id="rId8"/>
    <p:sldId id="355" r:id="rId9"/>
    <p:sldId id="363" r:id="rId10"/>
    <p:sldId id="304" r:id="rId11"/>
    <p:sldId id="306" r:id="rId12"/>
    <p:sldId id="356" r:id="rId13"/>
    <p:sldId id="383" r:id="rId14"/>
    <p:sldId id="340" r:id="rId15"/>
    <p:sldId id="402" r:id="rId16"/>
    <p:sldId id="409" r:id="rId17"/>
    <p:sldId id="380" r:id="rId18"/>
    <p:sldId id="400" r:id="rId19"/>
    <p:sldId id="405" r:id="rId20"/>
    <p:sldId id="393" r:id="rId21"/>
    <p:sldId id="258" r:id="rId22"/>
    <p:sldId id="413" r:id="rId23"/>
    <p:sldId id="328" r:id="rId24"/>
    <p:sldId id="386" r:id="rId25"/>
    <p:sldId id="417" r:id="rId26"/>
    <p:sldId id="411" r:id="rId27"/>
    <p:sldId id="299" r:id="rId28"/>
    <p:sldId id="338" r:id="rId29"/>
    <p:sldId id="415"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p:scale>
          <a:sx n="75" d="100"/>
          <a:sy n="75" d="100"/>
        </p:scale>
        <p:origin x="-1114" y="-254"/>
      </p:cViewPr>
      <p:guideLst>
        <p:guide orient="horz" pos="2160"/>
        <p:guide pos="2880"/>
      </p:guideLst>
    </p:cSldViewPr>
  </p:slideViewPr>
  <p:notesTextViewPr>
    <p:cViewPr>
      <p:scale>
        <a:sx n="1" d="1"/>
        <a:sy n="1" d="1"/>
      </p:scale>
      <p:origin x="0" y="0"/>
    </p:cViewPr>
  </p:notesTextViewPr>
  <p:sorterViewPr>
    <p:cViewPr>
      <p:scale>
        <a:sx n="100" d="100"/>
        <a:sy n="100" d="100"/>
      </p:scale>
      <p:origin x="0" y="3821"/>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A214346-AF70-4952-A337-5709CF36D0EF}" type="datetimeFigureOut">
              <a:rPr lang="en-US" smtClean="0"/>
              <a:t>5/18/2014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01E2151-C89D-4700-9FF8-6F2D44624AF6}" type="slidenum">
              <a:rPr lang="en-US" smtClean="0"/>
              <a:t>‹#›</a:t>
            </a:fld>
            <a:endParaRPr lang="en-US"/>
          </a:p>
        </p:txBody>
      </p:sp>
    </p:spTree>
    <p:extLst>
      <p:ext uri="{BB962C8B-B14F-4D97-AF65-F5344CB8AC3E}">
        <p14:creationId xmlns:p14="http://schemas.microsoft.com/office/powerpoint/2010/main" val="4206385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Temporal </a:t>
            </a:r>
            <a:r>
              <a:rPr lang="en-US" i="1" dirty="0" smtClean="0"/>
              <a:t>and</a:t>
            </a:r>
            <a:r>
              <a:rPr lang="en-US" dirty="0" smtClean="0"/>
              <a:t> spatial frequencies</a:t>
            </a:r>
            <a:endParaRPr lang="en-US" dirty="0"/>
          </a:p>
        </p:txBody>
      </p:sp>
      <p:sp>
        <p:nvSpPr>
          <p:cNvPr id="4" name="Slide Number Placeholder 3"/>
          <p:cNvSpPr>
            <a:spLocks noGrp="1"/>
          </p:cNvSpPr>
          <p:nvPr>
            <p:ph type="sldNum" sz="quarter" idx="10"/>
          </p:nvPr>
        </p:nvSpPr>
        <p:spPr/>
        <p:txBody>
          <a:bodyPr/>
          <a:lstStyle/>
          <a:p>
            <a:fld id="{501E2151-C89D-4700-9FF8-6F2D44624AF6}" type="slidenum">
              <a:rPr lang="en-US" smtClean="0"/>
              <a:t>3</a:t>
            </a:fld>
            <a:endParaRPr lang="en-US"/>
          </a:p>
        </p:txBody>
      </p:sp>
    </p:spTree>
    <p:extLst>
      <p:ext uri="{BB962C8B-B14F-4D97-AF65-F5344CB8AC3E}">
        <p14:creationId xmlns:p14="http://schemas.microsoft.com/office/powerpoint/2010/main" val="35531785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1E2151-C89D-4700-9FF8-6F2D44624AF6}" type="slidenum">
              <a:rPr lang="en-US" smtClean="0"/>
              <a:t>4</a:t>
            </a:fld>
            <a:endParaRPr lang="en-US"/>
          </a:p>
        </p:txBody>
      </p:sp>
    </p:spTree>
    <p:extLst>
      <p:ext uri="{BB962C8B-B14F-4D97-AF65-F5344CB8AC3E}">
        <p14:creationId xmlns:p14="http://schemas.microsoft.com/office/powerpoint/2010/main" val="30937752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Simple slightly non-linear instability Figure PZ-Summary.</a:t>
            </a:r>
            <a:endParaRPr lang="en-US" dirty="0"/>
          </a:p>
        </p:txBody>
      </p:sp>
      <p:sp>
        <p:nvSpPr>
          <p:cNvPr id="4" name="Slide Number Placeholder 3"/>
          <p:cNvSpPr>
            <a:spLocks noGrp="1"/>
          </p:cNvSpPr>
          <p:nvPr>
            <p:ph type="sldNum" sz="quarter" idx="10"/>
          </p:nvPr>
        </p:nvSpPr>
        <p:spPr/>
        <p:txBody>
          <a:bodyPr/>
          <a:lstStyle/>
          <a:p>
            <a:fld id="{B10EEF2A-CF74-4A22-942E-0CD9C6F4A6FB}" type="slidenum">
              <a:rPr lang="en-US" smtClean="0"/>
              <a:pPr/>
              <a:t>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Figure 6AB BH</a:t>
            </a:r>
            <a:endParaRPr lang="en-US" dirty="0"/>
          </a:p>
        </p:txBody>
      </p:sp>
      <p:sp>
        <p:nvSpPr>
          <p:cNvPr id="4" name="Slide Number Placeholder 3"/>
          <p:cNvSpPr>
            <a:spLocks noGrp="1"/>
          </p:cNvSpPr>
          <p:nvPr>
            <p:ph type="sldNum" sz="quarter" idx="10"/>
          </p:nvPr>
        </p:nvSpPr>
        <p:spPr/>
        <p:txBody>
          <a:bodyPr/>
          <a:lstStyle/>
          <a:p>
            <a:fld id="{B10EEF2A-CF74-4A22-942E-0CD9C6F4A6FB}" type="slidenum">
              <a:rPr lang="en-US" smtClean="0"/>
              <a:pPr/>
              <a:t>10</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14:m>
                  <m:oMath xmlns:m="http://schemas.openxmlformats.org/officeDocument/2006/math">
                    <m:f>
                      <m:fPr>
                        <m:ctrlPr>
                          <a:rPr lang="en-US" i="1" smtClean="0">
                            <a:latin typeface="Cambria Math"/>
                          </a:rPr>
                        </m:ctrlPr>
                      </m:fPr>
                      <m:num>
                        <m:r>
                          <a:rPr lang="en-US" i="1">
                            <a:latin typeface="Cambria Math"/>
                          </a:rPr>
                          <m:t>𝜕</m:t>
                        </m:r>
                        <m:r>
                          <a:rPr lang="en-US" i="1">
                            <a:latin typeface="Cambria Math"/>
                          </a:rPr>
                          <m:t>h</m:t>
                        </m:r>
                      </m:num>
                      <m:den>
                        <m:r>
                          <a:rPr lang="en-US" i="1">
                            <a:latin typeface="Cambria Math"/>
                          </a:rPr>
                          <m:t>𝜕</m:t>
                        </m:r>
                        <m:r>
                          <a:rPr lang="en-US" i="1">
                            <a:latin typeface="Cambria Math"/>
                          </a:rPr>
                          <m:t>𝑡</m:t>
                        </m:r>
                      </m:den>
                    </m:f>
                    <m:r>
                      <a:rPr lang="en-US" i="1">
                        <a:latin typeface="Cambria Math"/>
                      </a:rPr>
                      <m:t>=</m:t>
                    </m:r>
                  </m:oMath>
                </a14:m>
                <a:r>
                  <a:rPr lang="en-US" dirty="0" smtClean="0"/>
                  <a:t> function of flux, 1/C</a:t>
                </a:r>
                <a:r>
                  <a:rPr lang="en-US" baseline="30000" dirty="0" smtClean="0"/>
                  <a:t>2</a:t>
                </a:r>
                <a:r>
                  <a:rPr lang="en-US" dirty="0" smtClean="0"/>
                  <a:t>) </a:t>
                </a:r>
              </a:p>
              <a:p>
                <a:r>
                  <a:rPr lang="en-US" sz="1100" dirty="0" err="1" smtClean="0"/>
                  <a:t>Sklar</a:t>
                </a:r>
                <a:r>
                  <a:rPr lang="en-US" sz="1100" dirty="0" smtClean="0"/>
                  <a:t> and Dietrich</a:t>
                </a:r>
                <a:endParaRPr lang="en-US" sz="1100" dirty="0"/>
              </a:p>
            </p:txBody>
          </p:sp>
        </mc:Choice>
        <mc:Fallback xmlns="">
          <p:sp>
            <p:nvSpPr>
              <p:cNvPr id="3" name="Notes Placeholder 2"/>
              <p:cNvSpPr>
                <a:spLocks noGrp="1"/>
              </p:cNvSpPr>
              <p:nvPr>
                <p:ph type="body" idx="1"/>
              </p:nvPr>
            </p:nvSpPr>
            <p:spPr/>
            <p:txBody>
              <a:bodyPr/>
              <a:lstStyle/>
              <a:p>
                <a:r>
                  <a:rPr lang="en-US" i="0">
                    <a:latin typeface="Cambria Math"/>
                  </a:rPr>
                  <a:t>𝜕ℎ</a:t>
                </a:r>
                <a:r>
                  <a:rPr lang="en-US" i="0" smtClean="0">
                    <a:latin typeface="Cambria Math"/>
                  </a:rPr>
                  <a:t>/</a:t>
                </a:r>
                <a:r>
                  <a:rPr lang="en-US" i="0">
                    <a:latin typeface="Cambria Math"/>
                  </a:rPr>
                  <a:t>𝜕𝑡=</a:t>
                </a:r>
                <a:r>
                  <a:rPr lang="en-US" dirty="0" smtClean="0"/>
                  <a:t> function of flux, 1/C</a:t>
                </a:r>
                <a:r>
                  <a:rPr lang="en-US" baseline="30000" dirty="0" smtClean="0"/>
                  <a:t>2</a:t>
                </a:r>
                <a:r>
                  <a:rPr lang="en-US" dirty="0" smtClean="0"/>
                  <a:t>) </a:t>
                </a:r>
              </a:p>
              <a:p>
                <a:r>
                  <a:rPr lang="en-US" sz="1100" dirty="0" err="1" smtClean="0"/>
                  <a:t>Sklar</a:t>
                </a:r>
                <a:r>
                  <a:rPr lang="en-US" sz="1100" dirty="0" smtClean="0"/>
                  <a:t> and Dietrich</a:t>
                </a:r>
                <a:endParaRPr lang="en-US" sz="1100" dirty="0"/>
              </a:p>
            </p:txBody>
          </p:sp>
        </mc:Fallback>
      </mc:AlternateContent>
      <p:sp>
        <p:nvSpPr>
          <p:cNvPr id="4" name="Slide Number Placeholder 3"/>
          <p:cNvSpPr>
            <a:spLocks noGrp="1"/>
          </p:cNvSpPr>
          <p:nvPr>
            <p:ph type="sldNum" sz="quarter" idx="10"/>
          </p:nvPr>
        </p:nvSpPr>
        <p:spPr/>
        <p:txBody>
          <a:bodyPr/>
          <a:lstStyle/>
          <a:p>
            <a:fld id="{501E2151-C89D-4700-9FF8-6F2D44624AF6}" type="slidenum">
              <a:rPr lang="en-US" smtClean="0"/>
              <a:t>18</a:t>
            </a:fld>
            <a:endParaRPr lang="en-US"/>
          </a:p>
        </p:txBody>
      </p:sp>
    </p:spTree>
    <p:extLst>
      <p:ext uri="{BB962C8B-B14F-4D97-AF65-F5344CB8AC3E}">
        <p14:creationId xmlns:p14="http://schemas.microsoft.com/office/powerpoint/2010/main" val="12319313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Empahsise</a:t>
            </a:r>
            <a:r>
              <a:rPr lang="en-US" dirty="0" smtClean="0"/>
              <a:t> heterogeneous strength</a:t>
            </a:r>
            <a:r>
              <a:rPr lang="en-US" baseline="0" dirty="0" smtClean="0"/>
              <a:t> structure  therefore het stress structure. </a:t>
            </a:r>
            <a:endParaRPr lang="en-US" dirty="0"/>
          </a:p>
        </p:txBody>
      </p:sp>
      <p:sp>
        <p:nvSpPr>
          <p:cNvPr id="4" name="Slide Number Placeholder 3"/>
          <p:cNvSpPr>
            <a:spLocks noGrp="1"/>
          </p:cNvSpPr>
          <p:nvPr>
            <p:ph type="sldNum" sz="quarter" idx="10"/>
          </p:nvPr>
        </p:nvSpPr>
        <p:spPr/>
        <p:txBody>
          <a:bodyPr/>
          <a:lstStyle/>
          <a:p>
            <a:fld id="{501E2151-C89D-4700-9FF8-6F2D44624AF6}" type="slidenum">
              <a:rPr lang="en-US" smtClean="0"/>
              <a:t>23</a:t>
            </a:fld>
            <a:endParaRPr lang="en-US"/>
          </a:p>
        </p:txBody>
      </p:sp>
    </p:spTree>
    <p:extLst>
      <p:ext uri="{BB962C8B-B14F-4D97-AF65-F5344CB8AC3E}">
        <p14:creationId xmlns:p14="http://schemas.microsoft.com/office/powerpoint/2010/main" val="27093956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A8B9875-4708-4851-95F3-417B11E77B24}" type="datetimeFigureOut">
              <a:rPr lang="en-US" smtClean="0"/>
              <a:t>5/18/2014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B99923-DAA9-44CE-AD4F-EF8FC8922CC0}" type="slidenum">
              <a:rPr lang="en-US" smtClean="0"/>
              <a:t>‹#›</a:t>
            </a:fld>
            <a:endParaRPr lang="en-US"/>
          </a:p>
        </p:txBody>
      </p:sp>
    </p:spTree>
    <p:extLst>
      <p:ext uri="{BB962C8B-B14F-4D97-AF65-F5344CB8AC3E}">
        <p14:creationId xmlns:p14="http://schemas.microsoft.com/office/powerpoint/2010/main" val="25871021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A8B9875-4708-4851-95F3-417B11E77B24}" type="datetimeFigureOut">
              <a:rPr lang="en-US" smtClean="0"/>
              <a:t>5/18/2014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B99923-DAA9-44CE-AD4F-EF8FC8922CC0}" type="slidenum">
              <a:rPr lang="en-US" smtClean="0"/>
              <a:t>‹#›</a:t>
            </a:fld>
            <a:endParaRPr lang="en-US"/>
          </a:p>
        </p:txBody>
      </p:sp>
    </p:spTree>
    <p:extLst>
      <p:ext uri="{BB962C8B-B14F-4D97-AF65-F5344CB8AC3E}">
        <p14:creationId xmlns:p14="http://schemas.microsoft.com/office/powerpoint/2010/main" val="23551817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A8B9875-4708-4851-95F3-417B11E77B24}" type="datetimeFigureOut">
              <a:rPr lang="en-US" smtClean="0"/>
              <a:t>5/18/2014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B99923-DAA9-44CE-AD4F-EF8FC8922CC0}" type="slidenum">
              <a:rPr lang="en-US" smtClean="0"/>
              <a:t>‹#›</a:t>
            </a:fld>
            <a:endParaRPr lang="en-US"/>
          </a:p>
        </p:txBody>
      </p:sp>
    </p:spTree>
    <p:extLst>
      <p:ext uri="{BB962C8B-B14F-4D97-AF65-F5344CB8AC3E}">
        <p14:creationId xmlns:p14="http://schemas.microsoft.com/office/powerpoint/2010/main" val="3522951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A8B9875-4708-4851-95F3-417B11E77B24}" type="datetimeFigureOut">
              <a:rPr lang="en-US" smtClean="0"/>
              <a:t>5/18/2014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B99923-DAA9-44CE-AD4F-EF8FC8922CC0}" type="slidenum">
              <a:rPr lang="en-US" smtClean="0"/>
              <a:t>‹#›</a:t>
            </a:fld>
            <a:endParaRPr lang="en-US"/>
          </a:p>
        </p:txBody>
      </p:sp>
    </p:spTree>
    <p:extLst>
      <p:ext uri="{BB962C8B-B14F-4D97-AF65-F5344CB8AC3E}">
        <p14:creationId xmlns:p14="http://schemas.microsoft.com/office/powerpoint/2010/main" val="3237877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A8B9875-4708-4851-95F3-417B11E77B24}" type="datetimeFigureOut">
              <a:rPr lang="en-US" smtClean="0"/>
              <a:t>5/18/2014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B99923-DAA9-44CE-AD4F-EF8FC8922CC0}" type="slidenum">
              <a:rPr lang="en-US" smtClean="0"/>
              <a:t>‹#›</a:t>
            </a:fld>
            <a:endParaRPr lang="en-US"/>
          </a:p>
        </p:txBody>
      </p:sp>
    </p:spTree>
    <p:extLst>
      <p:ext uri="{BB962C8B-B14F-4D97-AF65-F5344CB8AC3E}">
        <p14:creationId xmlns:p14="http://schemas.microsoft.com/office/powerpoint/2010/main" val="13244283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A8B9875-4708-4851-95F3-417B11E77B24}" type="datetimeFigureOut">
              <a:rPr lang="en-US" smtClean="0"/>
              <a:t>5/18/2014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B99923-DAA9-44CE-AD4F-EF8FC8922CC0}" type="slidenum">
              <a:rPr lang="en-US" smtClean="0"/>
              <a:t>‹#›</a:t>
            </a:fld>
            <a:endParaRPr lang="en-US"/>
          </a:p>
        </p:txBody>
      </p:sp>
    </p:spTree>
    <p:extLst>
      <p:ext uri="{BB962C8B-B14F-4D97-AF65-F5344CB8AC3E}">
        <p14:creationId xmlns:p14="http://schemas.microsoft.com/office/powerpoint/2010/main" val="8528745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A8B9875-4708-4851-95F3-417B11E77B24}" type="datetimeFigureOut">
              <a:rPr lang="en-US" smtClean="0"/>
              <a:t>5/18/2014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1B99923-DAA9-44CE-AD4F-EF8FC8922CC0}" type="slidenum">
              <a:rPr lang="en-US" smtClean="0"/>
              <a:t>‹#›</a:t>
            </a:fld>
            <a:endParaRPr lang="en-US"/>
          </a:p>
        </p:txBody>
      </p:sp>
    </p:spTree>
    <p:extLst>
      <p:ext uri="{BB962C8B-B14F-4D97-AF65-F5344CB8AC3E}">
        <p14:creationId xmlns:p14="http://schemas.microsoft.com/office/powerpoint/2010/main" val="41791882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A8B9875-4708-4851-95F3-417B11E77B24}" type="datetimeFigureOut">
              <a:rPr lang="en-US" smtClean="0"/>
              <a:t>5/18/2014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1B99923-DAA9-44CE-AD4F-EF8FC8922CC0}" type="slidenum">
              <a:rPr lang="en-US" smtClean="0"/>
              <a:t>‹#›</a:t>
            </a:fld>
            <a:endParaRPr lang="en-US"/>
          </a:p>
        </p:txBody>
      </p:sp>
    </p:spTree>
    <p:extLst>
      <p:ext uri="{BB962C8B-B14F-4D97-AF65-F5344CB8AC3E}">
        <p14:creationId xmlns:p14="http://schemas.microsoft.com/office/powerpoint/2010/main" val="852543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8B9875-4708-4851-95F3-417B11E77B24}" type="datetimeFigureOut">
              <a:rPr lang="en-US" smtClean="0"/>
              <a:t>5/18/2014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1B99923-DAA9-44CE-AD4F-EF8FC8922CC0}" type="slidenum">
              <a:rPr lang="en-US" smtClean="0"/>
              <a:t>‹#›</a:t>
            </a:fld>
            <a:endParaRPr lang="en-US"/>
          </a:p>
        </p:txBody>
      </p:sp>
    </p:spTree>
    <p:extLst>
      <p:ext uri="{BB962C8B-B14F-4D97-AF65-F5344CB8AC3E}">
        <p14:creationId xmlns:p14="http://schemas.microsoft.com/office/powerpoint/2010/main" val="31872511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A8B9875-4708-4851-95F3-417B11E77B24}" type="datetimeFigureOut">
              <a:rPr lang="en-US" smtClean="0"/>
              <a:t>5/18/2014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B99923-DAA9-44CE-AD4F-EF8FC8922CC0}" type="slidenum">
              <a:rPr lang="en-US" smtClean="0"/>
              <a:t>‹#›</a:t>
            </a:fld>
            <a:endParaRPr lang="en-US"/>
          </a:p>
        </p:txBody>
      </p:sp>
    </p:spTree>
    <p:extLst>
      <p:ext uri="{BB962C8B-B14F-4D97-AF65-F5344CB8AC3E}">
        <p14:creationId xmlns:p14="http://schemas.microsoft.com/office/powerpoint/2010/main" val="12162019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A8B9875-4708-4851-95F3-417B11E77B24}" type="datetimeFigureOut">
              <a:rPr lang="en-US" smtClean="0"/>
              <a:t>5/18/2014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B99923-DAA9-44CE-AD4F-EF8FC8922CC0}" type="slidenum">
              <a:rPr lang="en-US" smtClean="0"/>
              <a:t>‹#›</a:t>
            </a:fld>
            <a:endParaRPr lang="en-US"/>
          </a:p>
        </p:txBody>
      </p:sp>
    </p:spTree>
    <p:extLst>
      <p:ext uri="{BB962C8B-B14F-4D97-AF65-F5344CB8AC3E}">
        <p14:creationId xmlns:p14="http://schemas.microsoft.com/office/powerpoint/2010/main" val="34412261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43000"/>
            <a:lum/>
          </a:blip>
          <a:srcRect/>
          <a:stretch>
            <a:fillRect t="-47000" b="-4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8B9875-4708-4851-95F3-417B11E77B24}" type="datetimeFigureOut">
              <a:rPr lang="en-US" smtClean="0"/>
              <a:t>5/18/2014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B99923-DAA9-44CE-AD4F-EF8FC8922CC0}" type="slidenum">
              <a:rPr lang="en-US" smtClean="0"/>
              <a:t>‹#›</a:t>
            </a:fld>
            <a:endParaRPr lang="en-US"/>
          </a:p>
        </p:txBody>
      </p:sp>
    </p:spTree>
    <p:extLst>
      <p:ext uri="{BB962C8B-B14F-4D97-AF65-F5344CB8AC3E}">
        <p14:creationId xmlns:p14="http://schemas.microsoft.com/office/powerpoint/2010/main" val="35703448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image" Target="../media/image22.png"/><Relationship Id="rId3" Type="http://schemas.openxmlformats.org/officeDocument/2006/relationships/slideLayout" Target="../slideLayouts/slideLayout7.xml"/><Relationship Id="rId7" Type="http://schemas.openxmlformats.org/officeDocument/2006/relationships/image" Target="../media/image16.jpeg"/><Relationship Id="rId12" Type="http://schemas.openxmlformats.org/officeDocument/2006/relationships/image" Target="../media/image21.png"/><Relationship Id="rId2" Type="http://schemas.openxmlformats.org/officeDocument/2006/relationships/video" Target="file:///C:\Documents%20and%20Settings\Administrator\My%20Documents\powerpoint%20folder\cooper_norris%201\Him%20Model%20Large.wmv" TargetMode="External"/><Relationship Id="rId1" Type="http://schemas.microsoft.com/office/2007/relationships/media" Target="file:///C:\Documents%20and%20Settings\Administrator\My%20Documents\powerpoint%20folder\cooper_norris%201\Him%20Model%20Large.wmv" TargetMode="External"/><Relationship Id="rId6" Type="http://schemas.openxmlformats.org/officeDocument/2006/relationships/image" Target="../media/image15.jpeg"/><Relationship Id="rId11" Type="http://schemas.openxmlformats.org/officeDocument/2006/relationships/image" Target="../media/image20.png"/><Relationship Id="rId5" Type="http://schemas.openxmlformats.org/officeDocument/2006/relationships/image" Target="../media/image14.jpeg"/><Relationship Id="rId10" Type="http://schemas.openxmlformats.org/officeDocument/2006/relationships/image" Target="../media/image19.png"/><Relationship Id="rId4" Type="http://schemas.openxmlformats.org/officeDocument/2006/relationships/notesSlide" Target="../notesSlides/notesSlide4.xml"/><Relationship Id="rId9"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avi"/><Relationship Id="rId1" Type="http://schemas.microsoft.com/office/2007/relationships/media" Target="../media/media3.avi"/><Relationship Id="rId6" Type="http://schemas.openxmlformats.org/officeDocument/2006/relationships/image" Target="../media/image26.png"/><Relationship Id="rId5" Type="http://schemas.openxmlformats.org/officeDocument/2006/relationships/image" Target="../media/image11.jpeg"/><Relationship Id="rId4" Type="http://schemas.openxmlformats.org/officeDocument/2006/relationships/hyperlink" Target="../U%20Washington_talk%20a/U%20Washington%20talk/NB_cohesion.avi" TargetMode="Externa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27.png"/><Relationship Id="rId5" Type="http://schemas.openxmlformats.org/officeDocument/2006/relationships/image" Target="../media/image11.jpeg"/><Relationship Id="rId4" Type="http://schemas.openxmlformats.org/officeDocument/2006/relationships/hyperlink" Target="../U%20Washington_talk%20a/U%20Washington%20talk/NB_cohesion.avi"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8" Type="http://schemas.openxmlformats.org/officeDocument/2006/relationships/image" Target="../media/image34.png"/><Relationship Id="rId3" Type="http://schemas.microsoft.com/office/2007/relationships/media" Target="../media/media6.avi"/><Relationship Id="rId7" Type="http://schemas.openxmlformats.org/officeDocument/2006/relationships/image" Target="../media/image33.png"/><Relationship Id="rId2" Type="http://schemas.openxmlformats.org/officeDocument/2006/relationships/video" Target="../media/media5.avi"/><Relationship Id="rId1" Type="http://schemas.microsoft.com/office/2007/relationships/media" Target="../media/media5.avi"/><Relationship Id="rId6" Type="http://schemas.openxmlformats.org/officeDocument/2006/relationships/image" Target="../media/image32.png"/><Relationship Id="rId5" Type="http://schemas.openxmlformats.org/officeDocument/2006/relationships/slideLayout" Target="../slideLayouts/slideLayout2.xml"/><Relationship Id="rId4" Type="http://schemas.openxmlformats.org/officeDocument/2006/relationships/video" Target="../media/media6.avi"/><Relationship Id="rId9" Type="http://schemas.openxmlformats.org/officeDocument/2006/relationships/image" Target="../media/image3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45.jpeg"/><Relationship Id="rId3" Type="http://schemas.microsoft.com/office/2007/relationships/media" Target="../media/media8.mp4"/><Relationship Id="rId7" Type="http://schemas.openxmlformats.org/officeDocument/2006/relationships/image" Target="../media/image44.pn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43.png"/><Relationship Id="rId11" Type="http://schemas.openxmlformats.org/officeDocument/2006/relationships/image" Target="../media/image47.png"/><Relationship Id="rId5" Type="http://schemas.openxmlformats.org/officeDocument/2006/relationships/slideLayout" Target="../slideLayouts/slideLayout7.xml"/><Relationship Id="rId10" Type="http://schemas.microsoft.com/office/2007/relationships/hdphoto" Target="../media/hdphoto2.wdp"/><Relationship Id="rId4" Type="http://schemas.openxmlformats.org/officeDocument/2006/relationships/video" Target="../media/media8.mp4"/><Relationship Id="rId9"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6.xml"/><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60.jpg"/><Relationship Id="rId5" Type="http://schemas.openxmlformats.org/officeDocument/2006/relationships/image" Target="../media/image59.png"/><Relationship Id="rId4" Type="http://schemas.openxmlformats.org/officeDocument/2006/relationships/image" Target="../media/image5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1.pn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62.jpeg"/><Relationship Id="rId4" Type="http://schemas.openxmlformats.org/officeDocument/2006/relationships/hyperlink" Target="../abt%20eth/Copy%20of%20himalaya_med.mov"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6.jp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jpe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0.pn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U%20Washington_talk%20a/U%20Washington%20talk/NB_cohesion.avi" TargetMode="Externa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U%20Washington_talk%20a/U%20Washington%20talk/NB_cohesion.avi" TargetMode="Externa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0"/>
            <a:ext cx="9144000" cy="7467600"/>
            <a:chOff x="0" y="0"/>
            <a:chExt cx="9144000" cy="7467600"/>
          </a:xfrm>
        </p:grpSpPr>
        <p:pic>
          <p:nvPicPr>
            <p:cNvPr id="8" name="Picture 7" descr="C:\Documents and Settings\Administrator\My Documents\My Pictures\tibet\DSCN1913.JPG"/>
            <p:cNvPicPr/>
            <p:nvPr/>
          </p:nvPicPr>
          <p:blipFill>
            <a:blip r:embed="rId2" cstate="print"/>
            <a:srcRect l="24480" t="967"/>
            <a:stretch>
              <a:fillRect/>
            </a:stretch>
          </p:blipFill>
          <p:spPr bwMode="auto">
            <a:xfrm>
              <a:off x="4724400" y="0"/>
              <a:ext cx="4419600" cy="6858000"/>
            </a:xfrm>
            <a:prstGeom prst="rect">
              <a:avLst/>
            </a:prstGeom>
            <a:noFill/>
            <a:ln w="9525">
              <a:noFill/>
              <a:miter lim="800000"/>
              <a:headEnd/>
              <a:tailEnd/>
            </a:ln>
          </p:spPr>
        </p:pic>
        <p:pic>
          <p:nvPicPr>
            <p:cNvPr id="9" name="Picture 8" descr="C:\Documents and Settings\Administrator\My Documents\My Pictures\tibet\DSCN1894.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Lst>
            </a:blip>
            <a:srcRect l="48333" t="10000" b="-7778"/>
            <a:stretch>
              <a:fillRect/>
            </a:stretch>
          </p:blipFill>
          <p:spPr bwMode="auto">
            <a:xfrm>
              <a:off x="0" y="0"/>
              <a:ext cx="4724400" cy="7467600"/>
            </a:xfrm>
            <a:prstGeom prst="rect">
              <a:avLst/>
            </a:prstGeom>
            <a:noFill/>
          </p:spPr>
        </p:pic>
      </p:grpSp>
      <p:sp>
        <p:nvSpPr>
          <p:cNvPr id="60420" name="Rectangle 4"/>
          <p:cNvSpPr>
            <a:spLocks noChangeArrowheads="1"/>
          </p:cNvSpPr>
          <p:nvPr/>
        </p:nvSpPr>
        <p:spPr bwMode="auto">
          <a:xfrm>
            <a:off x="304800" y="762000"/>
            <a:ext cx="4724400" cy="1569660"/>
          </a:xfrm>
          <a:prstGeom prst="rect">
            <a:avLst/>
          </a:prstGeom>
          <a:noFill/>
          <a:ln w="9525">
            <a:noFill/>
            <a:miter lim="800000"/>
            <a:headEnd/>
            <a:tailEnd/>
          </a:ln>
          <a:effectLst/>
        </p:spPr>
        <p:txBody>
          <a:bodyPr wrap="square">
            <a:spAutoFit/>
          </a:bodyPr>
          <a:lstStyle/>
          <a:p>
            <a:r>
              <a:rPr lang="en-US" sz="3200" b="1" dirty="0"/>
              <a:t>Unifying Tectonics &amp; Surface Processes in Geodynamics</a:t>
            </a:r>
            <a:endParaRPr lang="en-US" sz="3200" dirty="0"/>
          </a:p>
        </p:txBody>
      </p:sp>
      <p:sp>
        <p:nvSpPr>
          <p:cNvPr id="60421" name="Text Box 5"/>
          <p:cNvSpPr txBox="1">
            <a:spLocks noChangeArrowheads="1"/>
          </p:cNvSpPr>
          <p:nvPr/>
        </p:nvSpPr>
        <p:spPr bwMode="auto">
          <a:xfrm>
            <a:off x="2362200" y="3733800"/>
            <a:ext cx="4419600" cy="1004888"/>
          </a:xfrm>
          <a:prstGeom prst="rect">
            <a:avLst/>
          </a:prstGeom>
          <a:noFill/>
          <a:ln w="9525">
            <a:noFill/>
            <a:miter lim="800000"/>
            <a:headEnd/>
            <a:tailEnd/>
          </a:ln>
          <a:effectLst/>
        </p:spPr>
        <p:txBody>
          <a:bodyPr>
            <a:spAutoFit/>
          </a:bodyPr>
          <a:lstStyle/>
          <a:p>
            <a:pPr>
              <a:spcBef>
                <a:spcPct val="50000"/>
              </a:spcBef>
            </a:pPr>
            <a:endParaRPr lang="en-US"/>
          </a:p>
          <a:p>
            <a:pPr>
              <a:spcBef>
                <a:spcPct val="50000"/>
              </a:spcBef>
            </a:pPr>
            <a:r>
              <a:rPr lang="en-US"/>
              <a:t> </a:t>
            </a:r>
          </a:p>
        </p:txBody>
      </p:sp>
      <p:sp>
        <p:nvSpPr>
          <p:cNvPr id="60422" name="Rectangle 6"/>
          <p:cNvSpPr>
            <a:spLocks noChangeArrowheads="1"/>
          </p:cNvSpPr>
          <p:nvPr/>
        </p:nvSpPr>
        <p:spPr bwMode="auto">
          <a:xfrm>
            <a:off x="76200" y="2667000"/>
            <a:ext cx="4572000" cy="4001095"/>
          </a:xfrm>
          <a:prstGeom prst="rect">
            <a:avLst/>
          </a:prstGeom>
          <a:noFill/>
          <a:ln w="9525">
            <a:noFill/>
            <a:miter lim="800000"/>
            <a:headEnd/>
            <a:tailEnd/>
          </a:ln>
          <a:effectLst/>
        </p:spPr>
        <p:txBody>
          <a:bodyPr wrap="square">
            <a:spAutoFit/>
          </a:bodyPr>
          <a:lstStyle/>
          <a:p>
            <a:pPr lvl="0" eaLnBrk="0" fontAlgn="base" hangingPunct="0">
              <a:spcBef>
                <a:spcPct val="0"/>
              </a:spcBef>
              <a:spcAft>
                <a:spcPct val="0"/>
              </a:spcAft>
            </a:pPr>
            <a:r>
              <a:rPr lang="en-US" sz="2400" b="1" dirty="0" smtClean="0">
                <a:ea typeface="Times New Roman" pitchFamily="18" charset="0"/>
              </a:rPr>
              <a:t>Peter </a:t>
            </a:r>
            <a:r>
              <a:rPr lang="en-US" sz="2400" b="1" dirty="0">
                <a:ea typeface="Times New Roman" pitchFamily="18" charset="0"/>
              </a:rPr>
              <a:t>O. Koons</a:t>
            </a:r>
            <a:r>
              <a:rPr lang="en-US" sz="2400" b="1" baseline="30000" dirty="0">
                <a:ea typeface="Times New Roman" pitchFamily="18" charset="0"/>
              </a:rPr>
              <a:t>1</a:t>
            </a:r>
            <a:r>
              <a:rPr lang="en-US" sz="2400" b="1" dirty="0"/>
              <a:t>, </a:t>
            </a:r>
            <a:r>
              <a:rPr lang="en-US" sz="2400" b="1" dirty="0"/>
              <a:t>Phaedra Upton</a:t>
            </a:r>
            <a:r>
              <a:rPr lang="en-US" sz="2400" b="1" baseline="30000" dirty="0">
                <a:ea typeface="Times New Roman" pitchFamily="18" charset="0"/>
              </a:rPr>
              <a:t>1,2</a:t>
            </a:r>
            <a:r>
              <a:rPr lang="en-US" sz="2400" b="1" dirty="0"/>
              <a:t>, </a:t>
            </a:r>
          </a:p>
          <a:p>
            <a:pPr lvl="0" eaLnBrk="0" fontAlgn="base" hangingPunct="0">
              <a:spcBef>
                <a:spcPct val="0"/>
              </a:spcBef>
              <a:spcAft>
                <a:spcPct val="0"/>
              </a:spcAft>
            </a:pPr>
            <a:r>
              <a:rPr lang="en-US" sz="2400" b="1" dirty="0"/>
              <a:t>Samuel G. Roy</a:t>
            </a:r>
            <a:r>
              <a:rPr lang="en-US" sz="2400" b="1" baseline="30000" dirty="0">
                <a:ea typeface="Times New Roman" pitchFamily="18" charset="0"/>
              </a:rPr>
              <a:t>1</a:t>
            </a:r>
            <a:r>
              <a:rPr lang="en-US" sz="2400" b="1" dirty="0"/>
              <a:t>, Gregory E. Tucker</a:t>
            </a:r>
            <a:r>
              <a:rPr lang="en-US" sz="2400" b="1" baseline="30000" dirty="0"/>
              <a:t>3</a:t>
            </a:r>
          </a:p>
          <a:p>
            <a:pPr lvl="0" eaLnBrk="0" fontAlgn="base" hangingPunct="0">
              <a:spcBef>
                <a:spcPct val="0"/>
              </a:spcBef>
              <a:spcAft>
                <a:spcPct val="0"/>
              </a:spcAft>
            </a:pPr>
            <a:endParaRPr lang="en-US" sz="2400" b="1" baseline="30000" dirty="0"/>
          </a:p>
          <a:p>
            <a:pPr lvl="0" eaLnBrk="0" fontAlgn="base" hangingPunct="0">
              <a:spcBef>
                <a:spcPct val="0"/>
              </a:spcBef>
              <a:spcAft>
                <a:spcPct val="0"/>
              </a:spcAft>
            </a:pPr>
            <a:r>
              <a:rPr lang="en-US" sz="2000" dirty="0"/>
              <a:t>1 School of Earth and Climate Sciences, </a:t>
            </a:r>
          </a:p>
          <a:p>
            <a:pPr lvl="0" eaLnBrk="0" fontAlgn="base" hangingPunct="0">
              <a:spcBef>
                <a:spcPct val="0"/>
              </a:spcBef>
              <a:spcAft>
                <a:spcPct val="0"/>
              </a:spcAft>
            </a:pPr>
            <a:r>
              <a:rPr lang="en-US" sz="2000" dirty="0"/>
              <a:t>University of Maine</a:t>
            </a:r>
          </a:p>
          <a:p>
            <a:pPr lvl="0" eaLnBrk="0" fontAlgn="base" hangingPunct="0">
              <a:spcBef>
                <a:spcPct val="0"/>
              </a:spcBef>
              <a:spcAft>
                <a:spcPct val="0"/>
              </a:spcAft>
            </a:pPr>
            <a:r>
              <a:rPr lang="en-US" sz="2000" dirty="0"/>
              <a:t>2</a:t>
            </a:r>
            <a:r>
              <a:rPr lang="en-US" sz="2000" baseline="30000" dirty="0"/>
              <a:t> </a:t>
            </a:r>
            <a:r>
              <a:rPr lang="en-US" sz="2000" dirty="0"/>
              <a:t>GNS Science</a:t>
            </a:r>
          </a:p>
          <a:p>
            <a:pPr lvl="0" eaLnBrk="0" fontAlgn="base" hangingPunct="0">
              <a:spcBef>
                <a:spcPct val="0"/>
              </a:spcBef>
              <a:spcAft>
                <a:spcPct val="0"/>
              </a:spcAft>
            </a:pPr>
            <a:r>
              <a:rPr lang="en-US" sz="2000" dirty="0"/>
              <a:t>3 CIRES, Department of Geological Sciences, University of Colorado, Boulder, CO</a:t>
            </a:r>
          </a:p>
          <a:p>
            <a:pPr lvl="0" eaLnBrk="0" fontAlgn="base" hangingPunct="0">
              <a:spcBef>
                <a:spcPct val="0"/>
              </a:spcBef>
              <a:spcAft>
                <a:spcPct val="0"/>
              </a:spcAft>
            </a:pPr>
            <a:endParaRPr lang="en-US" dirty="0" smtClean="0"/>
          </a:p>
          <a:p>
            <a:r>
              <a:rPr lang="en-US" sz="1600" dirty="0" smtClean="0"/>
              <a:t> </a:t>
            </a:r>
          </a:p>
          <a:p>
            <a:r>
              <a:rPr lang="en-US" dirty="0" smtClean="0"/>
              <a:t>Funding </a:t>
            </a:r>
            <a:r>
              <a:rPr lang="en-US" dirty="0"/>
              <a:t>through NSF </a:t>
            </a:r>
            <a:r>
              <a:rPr lang="en-US" i="1" dirty="0"/>
              <a:t>Continental </a:t>
            </a:r>
            <a:r>
              <a:rPr lang="en-US" i="1" dirty="0" smtClean="0"/>
              <a:t>Dynamics, CDI, </a:t>
            </a:r>
            <a:r>
              <a:rPr lang="en-US" i="1" dirty="0" err="1" smtClean="0"/>
              <a:t>GeoPrism</a:t>
            </a:r>
            <a:r>
              <a:rPr lang="en-US" i="1" dirty="0" smtClean="0"/>
              <a:t>,  Tectonics and GLD </a:t>
            </a:r>
            <a:r>
              <a:rPr lang="en-US" dirty="0" smtClean="0"/>
              <a:t>Programs</a:t>
            </a:r>
            <a:endParaRPr lang="en-US" dirty="0"/>
          </a:p>
        </p:txBody>
      </p:sp>
    </p:spTree>
    <p:extLst>
      <p:ext uri="{BB962C8B-B14F-4D97-AF65-F5344CB8AC3E}">
        <p14:creationId xmlns:p14="http://schemas.microsoft.com/office/powerpoint/2010/main" val="3342734531"/>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8EA26769-C524-409A-A53B-311E82847A1A}" type="slidenum">
              <a:rPr lang="en-US" smtClean="0"/>
              <a:pPr/>
              <a:t>10</a:t>
            </a:fld>
            <a:endParaRPr lang="en-US"/>
          </a:p>
        </p:txBody>
      </p:sp>
      <p:sp>
        <p:nvSpPr>
          <p:cNvPr id="2" name="Title 1"/>
          <p:cNvSpPr>
            <a:spLocks noGrp="1"/>
          </p:cNvSpPr>
          <p:nvPr>
            <p:ph type="title" idx="4294967295"/>
          </p:nvPr>
        </p:nvSpPr>
        <p:spPr>
          <a:xfrm>
            <a:off x="0" y="-280283"/>
            <a:ext cx="8229600" cy="1143000"/>
          </a:xfrm>
        </p:spPr>
        <p:txBody>
          <a:bodyPr>
            <a:normAutofit fontScale="90000"/>
          </a:bodyPr>
          <a:lstStyle/>
          <a:p>
            <a:r>
              <a:rPr lang="en-US" sz="2400" dirty="0"/>
              <a:t>3 </a:t>
            </a:r>
            <a:r>
              <a:rPr lang="en-US" sz="2400" u="sng" dirty="0"/>
              <a:t>Tectonic Aneurysms</a:t>
            </a:r>
            <a:r>
              <a:rPr lang="en-US" sz="2400" dirty="0" smtClean="0"/>
              <a:t>: </a:t>
            </a:r>
            <a:br>
              <a:rPr lang="en-US" sz="2400" dirty="0" smtClean="0"/>
            </a:br>
            <a:r>
              <a:rPr lang="en-US" sz="2400" dirty="0" smtClean="0"/>
              <a:t>Erosion </a:t>
            </a:r>
            <a:r>
              <a:rPr lang="en-US" sz="2400" dirty="0"/>
              <a:t>Influences </a:t>
            </a:r>
            <a:r>
              <a:rPr lang="en-US" sz="2400" dirty="0" smtClean="0"/>
              <a:t>Velocity - </a:t>
            </a:r>
            <a:r>
              <a:rPr lang="en-US" sz="2400" dirty="0"/>
              <a:t>Influences Strength </a:t>
            </a:r>
            <a:r>
              <a:rPr lang="en-US" sz="2400" dirty="0" smtClean="0"/>
              <a:t>- Influences </a:t>
            </a:r>
            <a:r>
              <a:rPr lang="en-US" sz="2400" dirty="0"/>
              <a:t>Velocity</a:t>
            </a:r>
          </a:p>
        </p:txBody>
      </p:sp>
      <p:grpSp>
        <p:nvGrpSpPr>
          <p:cNvPr id="28" name="Group 27"/>
          <p:cNvGrpSpPr/>
          <p:nvPr/>
        </p:nvGrpSpPr>
        <p:grpSpPr>
          <a:xfrm>
            <a:off x="61899" y="739571"/>
            <a:ext cx="8839200" cy="3822039"/>
            <a:chOff x="0" y="1981200"/>
            <a:chExt cx="9067800" cy="4660239"/>
          </a:xfrm>
        </p:grpSpPr>
        <p:pic>
          <p:nvPicPr>
            <p:cNvPr id="9" name="Picture 2" descr="C:\Documents and Settings\Administrator\My Documents\NBarwa Him\Tectonic Aneurysm\BH_NBarwaMoraines.jpg"/>
            <p:cNvPicPr>
              <a:picLocks noChangeAspect="1" noChangeArrowheads="1"/>
            </p:cNvPicPr>
            <p:nvPr/>
          </p:nvPicPr>
          <p:blipFill>
            <a:blip r:embed="rId5" cstate="print"/>
            <a:srcRect/>
            <a:stretch>
              <a:fillRect/>
            </a:stretch>
          </p:blipFill>
          <p:spPr bwMode="auto">
            <a:xfrm>
              <a:off x="3200400" y="2209800"/>
              <a:ext cx="3052796" cy="2057400"/>
            </a:xfrm>
            <a:prstGeom prst="rect">
              <a:avLst/>
            </a:prstGeom>
            <a:noFill/>
          </p:spPr>
        </p:pic>
        <p:pic>
          <p:nvPicPr>
            <p:cNvPr id="10" name="Picture 4" descr="large_scale_pac_na"/>
            <p:cNvPicPr>
              <a:picLocks noChangeAspect="1" noChangeArrowheads="1"/>
            </p:cNvPicPr>
            <p:nvPr/>
          </p:nvPicPr>
          <p:blipFill>
            <a:blip r:embed="rId6" cstate="print"/>
            <a:srcRect/>
            <a:stretch>
              <a:fillRect/>
            </a:stretch>
          </p:blipFill>
          <p:spPr bwMode="auto">
            <a:xfrm>
              <a:off x="5943600" y="4648201"/>
              <a:ext cx="3013405" cy="1993238"/>
            </a:xfrm>
            <a:prstGeom prst="rect">
              <a:avLst/>
            </a:prstGeom>
            <a:noFill/>
          </p:spPr>
        </p:pic>
        <p:pic>
          <p:nvPicPr>
            <p:cNvPr id="11" name="Picture 2" descr="C:\Documents and Settings\Administrator\My Documents\Alaska STEEP\St Elias SethIMG_0435_adjust.jpg"/>
            <p:cNvPicPr>
              <a:picLocks noChangeAspect="1" noChangeArrowheads="1"/>
            </p:cNvPicPr>
            <p:nvPr/>
          </p:nvPicPr>
          <p:blipFill>
            <a:blip r:embed="rId7" cstate="print"/>
            <a:srcRect/>
            <a:stretch>
              <a:fillRect/>
            </a:stretch>
          </p:blipFill>
          <p:spPr bwMode="auto">
            <a:xfrm>
              <a:off x="6248400" y="2209800"/>
              <a:ext cx="2743200" cy="2057400"/>
            </a:xfrm>
            <a:prstGeom prst="rect">
              <a:avLst/>
            </a:prstGeom>
            <a:noFill/>
          </p:spPr>
        </p:pic>
        <p:pic>
          <p:nvPicPr>
            <p:cNvPr id="12" name="Picture 1" descr="C:\Documents and Settings\Administrator\My Documents\NBarwa Him\Tectonic Aneurysm\nanga_from_indus1.jpeg"/>
            <p:cNvPicPr>
              <a:picLocks noChangeAspect="1" noChangeArrowheads="1"/>
            </p:cNvPicPr>
            <p:nvPr/>
          </p:nvPicPr>
          <p:blipFill>
            <a:blip r:embed="rId8" cstate="print"/>
            <a:srcRect/>
            <a:stretch>
              <a:fillRect/>
            </a:stretch>
          </p:blipFill>
          <p:spPr bwMode="auto">
            <a:xfrm>
              <a:off x="76200" y="2209800"/>
              <a:ext cx="3124200" cy="2065928"/>
            </a:xfrm>
            <a:prstGeom prst="rect">
              <a:avLst/>
            </a:prstGeom>
            <a:noFill/>
          </p:spPr>
        </p:pic>
        <p:cxnSp>
          <p:nvCxnSpPr>
            <p:cNvPr id="13" name="Straight Arrow Connector 12"/>
            <p:cNvCxnSpPr/>
            <p:nvPr/>
          </p:nvCxnSpPr>
          <p:spPr>
            <a:xfrm rot="16200000" flipH="1">
              <a:off x="6896100" y="5143500"/>
              <a:ext cx="1066800" cy="762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14" name="Group 16"/>
            <p:cNvGrpSpPr/>
            <p:nvPr/>
          </p:nvGrpSpPr>
          <p:grpSpPr>
            <a:xfrm>
              <a:off x="0" y="4648200"/>
              <a:ext cx="3352800" cy="1947285"/>
              <a:chOff x="-3581400" y="7086600"/>
              <a:chExt cx="3352800" cy="1947285"/>
            </a:xfrm>
          </p:grpSpPr>
          <p:pic>
            <p:nvPicPr>
              <p:cNvPr id="15" name="Picture 1"/>
              <p:cNvPicPr>
                <a:picLocks noChangeAspect="1" noChangeArrowheads="1"/>
              </p:cNvPicPr>
              <p:nvPr/>
            </p:nvPicPr>
            <p:blipFill>
              <a:blip r:embed="rId9" cstate="print"/>
              <a:srcRect/>
              <a:stretch>
                <a:fillRect/>
              </a:stretch>
            </p:blipFill>
            <p:spPr bwMode="auto">
              <a:xfrm>
                <a:off x="-3581400" y="7086600"/>
                <a:ext cx="3352800" cy="1947285"/>
              </a:xfrm>
              <a:prstGeom prst="rect">
                <a:avLst/>
              </a:prstGeom>
              <a:noFill/>
              <a:ln w="9525">
                <a:noFill/>
                <a:miter lim="800000"/>
                <a:headEnd/>
                <a:tailEnd/>
              </a:ln>
            </p:spPr>
          </p:pic>
          <p:sp>
            <p:nvSpPr>
              <p:cNvPr id="16" name="TextBox 15"/>
              <p:cNvSpPr txBox="1"/>
              <p:nvPr/>
            </p:nvSpPr>
            <p:spPr>
              <a:xfrm>
                <a:off x="-2057400" y="7391400"/>
                <a:ext cx="1502591" cy="369332"/>
              </a:xfrm>
              <a:prstGeom prst="rect">
                <a:avLst/>
              </a:prstGeom>
              <a:noFill/>
            </p:spPr>
            <p:txBody>
              <a:bodyPr wrap="none" rtlCol="0">
                <a:spAutoFit/>
              </a:bodyPr>
              <a:lstStyle/>
              <a:p>
                <a:r>
                  <a:rPr lang="en-US" dirty="0" smtClean="0">
                    <a:solidFill>
                      <a:schemeClr val="bg1"/>
                    </a:solidFill>
                  </a:rPr>
                  <a:t>Eurasian Plate</a:t>
                </a:r>
                <a:endParaRPr lang="en-US" dirty="0">
                  <a:solidFill>
                    <a:schemeClr val="bg1"/>
                  </a:solidFill>
                </a:endParaRPr>
              </a:p>
            </p:txBody>
          </p:sp>
          <p:sp>
            <p:nvSpPr>
              <p:cNvPr id="17" name="TextBox 16"/>
              <p:cNvSpPr txBox="1"/>
              <p:nvPr/>
            </p:nvSpPr>
            <p:spPr>
              <a:xfrm>
                <a:off x="-2819400" y="8458200"/>
                <a:ext cx="1294137" cy="369332"/>
              </a:xfrm>
              <a:prstGeom prst="rect">
                <a:avLst/>
              </a:prstGeom>
              <a:noFill/>
            </p:spPr>
            <p:txBody>
              <a:bodyPr wrap="none" rtlCol="0">
                <a:spAutoFit/>
              </a:bodyPr>
              <a:lstStyle/>
              <a:p>
                <a:r>
                  <a:rPr lang="en-US" dirty="0" smtClean="0">
                    <a:solidFill>
                      <a:schemeClr val="bg1"/>
                    </a:solidFill>
                  </a:rPr>
                  <a:t>Indian Plate</a:t>
                </a:r>
                <a:endParaRPr lang="en-US" dirty="0">
                  <a:solidFill>
                    <a:schemeClr val="bg1"/>
                  </a:solidFill>
                </a:endParaRPr>
              </a:p>
            </p:txBody>
          </p:sp>
        </p:grpSp>
        <p:cxnSp>
          <p:nvCxnSpPr>
            <p:cNvPr id="18" name="Straight Arrow Connector 17"/>
            <p:cNvCxnSpPr/>
            <p:nvPr/>
          </p:nvCxnSpPr>
          <p:spPr>
            <a:xfrm flipH="1">
              <a:off x="1219200" y="4572000"/>
              <a:ext cx="762000" cy="4572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2743200" y="4572000"/>
              <a:ext cx="609600" cy="11430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533400" y="4267200"/>
              <a:ext cx="2127377" cy="369332"/>
            </a:xfrm>
            <a:prstGeom prst="rect">
              <a:avLst/>
            </a:prstGeom>
            <a:noFill/>
          </p:spPr>
          <p:txBody>
            <a:bodyPr wrap="none" rtlCol="0">
              <a:spAutoFit/>
            </a:bodyPr>
            <a:lstStyle/>
            <a:p>
              <a:r>
                <a:rPr lang="en-US" dirty="0" smtClean="0"/>
                <a:t>Nanga Parbat : Indus</a:t>
              </a:r>
              <a:endParaRPr lang="en-US" dirty="0"/>
            </a:p>
          </p:txBody>
        </p:sp>
        <p:sp>
          <p:nvSpPr>
            <p:cNvPr id="21" name="Rectangle 20"/>
            <p:cNvSpPr/>
            <p:nvPr/>
          </p:nvSpPr>
          <p:spPr>
            <a:xfrm>
              <a:off x="3200400" y="4267200"/>
              <a:ext cx="2544927" cy="369332"/>
            </a:xfrm>
            <a:prstGeom prst="rect">
              <a:avLst/>
            </a:prstGeom>
          </p:spPr>
          <p:txBody>
            <a:bodyPr wrap="none">
              <a:spAutoFit/>
            </a:bodyPr>
            <a:lstStyle/>
            <a:p>
              <a:r>
                <a:rPr lang="en-US" dirty="0" smtClean="0"/>
                <a:t>Namche Barwa : </a:t>
              </a:r>
              <a:r>
                <a:rPr lang="en-US" dirty="0" err="1" smtClean="0"/>
                <a:t>Tsangpo</a:t>
              </a:r>
              <a:endParaRPr lang="en-US" dirty="0"/>
            </a:p>
          </p:txBody>
        </p:sp>
        <p:sp>
          <p:nvSpPr>
            <p:cNvPr id="22" name="Rectangle 21"/>
            <p:cNvSpPr/>
            <p:nvPr/>
          </p:nvSpPr>
          <p:spPr>
            <a:xfrm>
              <a:off x="6553200" y="4267200"/>
              <a:ext cx="1975221" cy="369332"/>
            </a:xfrm>
            <a:prstGeom prst="rect">
              <a:avLst/>
            </a:prstGeom>
          </p:spPr>
          <p:txBody>
            <a:bodyPr wrap="none">
              <a:spAutoFit/>
            </a:bodyPr>
            <a:lstStyle/>
            <a:p>
              <a:r>
                <a:rPr lang="en-US" dirty="0" smtClean="0"/>
                <a:t>St Elias : </a:t>
              </a:r>
              <a:r>
                <a:rPr lang="en-US" dirty="0" err="1" smtClean="0"/>
                <a:t>Malaspina</a:t>
              </a:r>
              <a:endParaRPr lang="en-US" dirty="0"/>
            </a:p>
          </p:txBody>
        </p:sp>
        <p:sp>
          <p:nvSpPr>
            <p:cNvPr id="23" name="Rectangle 22"/>
            <p:cNvSpPr/>
            <p:nvPr/>
          </p:nvSpPr>
          <p:spPr>
            <a:xfrm>
              <a:off x="0" y="1981200"/>
              <a:ext cx="9067800" cy="4648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76200" y="2209800"/>
              <a:ext cx="317716" cy="369332"/>
            </a:xfrm>
            <a:prstGeom prst="rect">
              <a:avLst/>
            </a:prstGeom>
            <a:solidFill>
              <a:schemeClr val="bg1"/>
            </a:solidFill>
          </p:spPr>
          <p:txBody>
            <a:bodyPr wrap="none" rtlCol="0">
              <a:spAutoFit/>
            </a:bodyPr>
            <a:lstStyle/>
            <a:p>
              <a:r>
                <a:rPr lang="en-US" dirty="0" smtClean="0"/>
                <a:t>A</a:t>
              </a:r>
              <a:endParaRPr lang="en-US" dirty="0"/>
            </a:p>
          </p:txBody>
        </p:sp>
        <p:sp>
          <p:nvSpPr>
            <p:cNvPr id="25" name="TextBox 24"/>
            <p:cNvSpPr txBox="1"/>
            <p:nvPr/>
          </p:nvSpPr>
          <p:spPr>
            <a:xfrm>
              <a:off x="3200400" y="2209800"/>
              <a:ext cx="317716" cy="369332"/>
            </a:xfrm>
            <a:prstGeom prst="rect">
              <a:avLst/>
            </a:prstGeom>
            <a:solidFill>
              <a:schemeClr val="bg1"/>
            </a:solidFill>
          </p:spPr>
          <p:txBody>
            <a:bodyPr wrap="none" rtlCol="0">
              <a:spAutoFit/>
            </a:bodyPr>
            <a:lstStyle/>
            <a:p>
              <a:r>
                <a:rPr lang="en-US" dirty="0" smtClean="0"/>
                <a:t>B</a:t>
              </a:r>
              <a:endParaRPr lang="en-US" dirty="0"/>
            </a:p>
          </p:txBody>
        </p:sp>
        <p:sp>
          <p:nvSpPr>
            <p:cNvPr id="26" name="TextBox 25"/>
            <p:cNvSpPr txBox="1"/>
            <p:nvPr/>
          </p:nvSpPr>
          <p:spPr>
            <a:xfrm>
              <a:off x="6248400" y="2209800"/>
              <a:ext cx="317716" cy="369332"/>
            </a:xfrm>
            <a:prstGeom prst="rect">
              <a:avLst/>
            </a:prstGeom>
            <a:solidFill>
              <a:schemeClr val="bg1"/>
            </a:solidFill>
          </p:spPr>
          <p:txBody>
            <a:bodyPr wrap="none" rtlCol="0">
              <a:spAutoFit/>
            </a:bodyPr>
            <a:lstStyle/>
            <a:p>
              <a:r>
                <a:rPr lang="en-US" dirty="0" smtClean="0"/>
                <a:t>C</a:t>
              </a:r>
              <a:endParaRPr lang="en-US" dirty="0"/>
            </a:p>
          </p:txBody>
        </p:sp>
        <p:pic>
          <p:nvPicPr>
            <p:cNvPr id="27" name="Him Model Large.wmv">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10" cstate="print"/>
            <a:stretch>
              <a:fillRect/>
            </a:stretch>
          </p:blipFill>
          <p:spPr>
            <a:xfrm>
              <a:off x="3412411" y="4745542"/>
              <a:ext cx="2336800" cy="1752600"/>
            </a:xfrm>
            <a:prstGeom prst="rect">
              <a:avLst/>
            </a:prstGeom>
          </p:spPr>
        </p:pic>
      </p:grpSp>
      <p:grpSp>
        <p:nvGrpSpPr>
          <p:cNvPr id="35" name="Group 34"/>
          <p:cNvGrpSpPr/>
          <p:nvPr/>
        </p:nvGrpSpPr>
        <p:grpSpPr>
          <a:xfrm>
            <a:off x="0" y="4561610"/>
            <a:ext cx="3200400" cy="2296390"/>
            <a:chOff x="0" y="4561610"/>
            <a:chExt cx="3200400" cy="2296390"/>
          </a:xfrm>
        </p:grpSpPr>
        <p:pic>
          <p:nvPicPr>
            <p:cNvPr id="4" name="Picture 2"/>
            <p:cNvPicPr>
              <a:picLocks noChangeAspect="1" noChangeArrowheads="1"/>
            </p:cNvPicPr>
            <p:nvPr/>
          </p:nvPicPr>
          <p:blipFill>
            <a:blip r:embed="rId11" cstate="print"/>
            <a:srcRect/>
            <a:stretch>
              <a:fillRect/>
            </a:stretch>
          </p:blipFill>
          <p:spPr bwMode="auto">
            <a:xfrm>
              <a:off x="0" y="4561610"/>
              <a:ext cx="3200400" cy="2296390"/>
            </a:xfrm>
            <a:prstGeom prst="rect">
              <a:avLst/>
            </a:prstGeom>
            <a:noFill/>
            <a:ln w="9525">
              <a:noFill/>
              <a:miter lim="800000"/>
              <a:headEnd/>
              <a:tailEnd/>
            </a:ln>
          </p:spPr>
        </p:pic>
        <p:sp>
          <p:nvSpPr>
            <p:cNvPr id="30" name="TextBox 29"/>
            <p:cNvSpPr txBox="1"/>
            <p:nvPr/>
          </p:nvSpPr>
          <p:spPr>
            <a:xfrm>
              <a:off x="1143000" y="6550223"/>
              <a:ext cx="1907702" cy="307777"/>
            </a:xfrm>
            <a:prstGeom prst="rect">
              <a:avLst/>
            </a:prstGeom>
            <a:noFill/>
          </p:spPr>
          <p:txBody>
            <a:bodyPr wrap="none" rtlCol="0">
              <a:spAutoFit/>
            </a:bodyPr>
            <a:lstStyle/>
            <a:p>
              <a:r>
                <a:rPr lang="en-US" sz="1400" dirty="0" smtClean="0"/>
                <a:t>Thanks to H. Greenberg</a:t>
              </a:r>
              <a:endParaRPr lang="en-US" sz="1400" dirty="0"/>
            </a:p>
          </p:txBody>
        </p:sp>
        <p:sp>
          <p:nvSpPr>
            <p:cNvPr id="32" name="TextBox 31"/>
            <p:cNvSpPr txBox="1"/>
            <p:nvPr/>
          </p:nvSpPr>
          <p:spPr>
            <a:xfrm>
              <a:off x="838200" y="6172200"/>
              <a:ext cx="2130583" cy="369332"/>
            </a:xfrm>
            <a:prstGeom prst="rect">
              <a:avLst/>
            </a:prstGeom>
            <a:noFill/>
          </p:spPr>
          <p:txBody>
            <a:bodyPr wrap="none" rtlCol="0">
              <a:spAutoFit/>
            </a:bodyPr>
            <a:lstStyle/>
            <a:p>
              <a:r>
                <a:rPr lang="en-US" dirty="0" smtClean="0"/>
                <a:t>Focused River Power</a:t>
              </a:r>
              <a:endParaRPr lang="en-US" dirty="0"/>
            </a:p>
          </p:txBody>
        </p:sp>
      </p:grpSp>
      <p:grpSp>
        <p:nvGrpSpPr>
          <p:cNvPr id="36" name="Group 35"/>
          <p:cNvGrpSpPr/>
          <p:nvPr/>
        </p:nvGrpSpPr>
        <p:grpSpPr>
          <a:xfrm>
            <a:off x="3200400" y="4561608"/>
            <a:ext cx="2819400" cy="2296392"/>
            <a:chOff x="3200400" y="4561608"/>
            <a:chExt cx="2819400" cy="2296392"/>
          </a:xfrm>
        </p:grpSpPr>
        <p:pic>
          <p:nvPicPr>
            <p:cNvPr id="11266" name="Picture 2"/>
            <p:cNvPicPr>
              <a:picLocks noChangeAspect="1" noChangeArrowheads="1"/>
            </p:cNvPicPr>
            <p:nvPr/>
          </p:nvPicPr>
          <p:blipFill>
            <a:blip r:embed="rId12" cstate="print"/>
            <a:srcRect/>
            <a:stretch>
              <a:fillRect/>
            </a:stretch>
          </p:blipFill>
          <p:spPr bwMode="auto">
            <a:xfrm>
              <a:off x="3200400" y="4561608"/>
              <a:ext cx="2819400" cy="2296392"/>
            </a:xfrm>
            <a:prstGeom prst="rect">
              <a:avLst/>
            </a:prstGeom>
            <a:noFill/>
            <a:ln w="9525">
              <a:noFill/>
              <a:miter lim="800000"/>
              <a:headEnd/>
              <a:tailEnd/>
            </a:ln>
          </p:spPr>
        </p:pic>
        <p:sp>
          <p:nvSpPr>
            <p:cNvPr id="33" name="Rectangle 32"/>
            <p:cNvSpPr/>
            <p:nvPr/>
          </p:nvSpPr>
          <p:spPr>
            <a:xfrm>
              <a:off x="3581400" y="4648200"/>
              <a:ext cx="2130583" cy="369332"/>
            </a:xfrm>
            <a:prstGeom prst="rect">
              <a:avLst/>
            </a:prstGeom>
          </p:spPr>
          <p:txBody>
            <a:bodyPr wrap="none">
              <a:spAutoFit/>
            </a:bodyPr>
            <a:lstStyle/>
            <a:p>
              <a:r>
                <a:rPr lang="en-US" dirty="0" smtClean="0"/>
                <a:t>Focused River Power</a:t>
              </a:r>
              <a:endParaRPr lang="en-US" dirty="0"/>
            </a:p>
          </p:txBody>
        </p:sp>
      </p:grpSp>
      <p:grpSp>
        <p:nvGrpSpPr>
          <p:cNvPr id="37" name="Group 36"/>
          <p:cNvGrpSpPr/>
          <p:nvPr/>
        </p:nvGrpSpPr>
        <p:grpSpPr>
          <a:xfrm>
            <a:off x="6019800" y="4648200"/>
            <a:ext cx="3124200" cy="2209800"/>
            <a:chOff x="6019800" y="4648200"/>
            <a:chExt cx="3124200" cy="2209800"/>
          </a:xfrm>
        </p:grpSpPr>
        <p:pic>
          <p:nvPicPr>
            <p:cNvPr id="29" name="Picture 28"/>
            <p:cNvPicPr/>
            <p:nvPr/>
          </p:nvPicPr>
          <p:blipFill>
            <a:blip r:embed="rId13" cstate="print"/>
            <a:srcRect/>
            <a:stretch>
              <a:fillRect/>
            </a:stretch>
          </p:blipFill>
          <p:spPr bwMode="auto">
            <a:xfrm>
              <a:off x="6019800" y="4648200"/>
              <a:ext cx="3124200" cy="1981200"/>
            </a:xfrm>
            <a:prstGeom prst="rect">
              <a:avLst/>
            </a:prstGeom>
            <a:noFill/>
            <a:ln w="9525">
              <a:noFill/>
              <a:miter lim="800000"/>
              <a:headEnd/>
              <a:tailEnd/>
            </a:ln>
          </p:spPr>
        </p:pic>
        <p:sp>
          <p:nvSpPr>
            <p:cNvPr id="31" name="TextBox 30"/>
            <p:cNvSpPr txBox="1"/>
            <p:nvPr/>
          </p:nvSpPr>
          <p:spPr>
            <a:xfrm>
              <a:off x="6553200" y="6550223"/>
              <a:ext cx="2007088" cy="307777"/>
            </a:xfrm>
            <a:prstGeom prst="rect">
              <a:avLst/>
            </a:prstGeom>
            <a:noFill/>
          </p:spPr>
          <p:txBody>
            <a:bodyPr wrap="none" rtlCol="0">
              <a:spAutoFit/>
            </a:bodyPr>
            <a:lstStyle/>
            <a:p>
              <a:r>
                <a:rPr lang="en-US" sz="1400" dirty="0" smtClean="0"/>
                <a:t>From Headley et al. 2013</a:t>
              </a:r>
              <a:endParaRPr lang="en-US" sz="1400" dirty="0"/>
            </a:p>
          </p:txBody>
        </p:sp>
        <p:sp>
          <p:nvSpPr>
            <p:cNvPr id="34" name="Rectangle 33"/>
            <p:cNvSpPr/>
            <p:nvPr/>
          </p:nvSpPr>
          <p:spPr>
            <a:xfrm>
              <a:off x="6462482" y="4813419"/>
              <a:ext cx="2343142" cy="369332"/>
            </a:xfrm>
            <a:prstGeom prst="rect">
              <a:avLst/>
            </a:prstGeom>
          </p:spPr>
          <p:txBody>
            <a:bodyPr wrap="none">
              <a:spAutoFit/>
            </a:bodyPr>
            <a:lstStyle/>
            <a:p>
              <a:r>
                <a:rPr lang="en-US" b="1" dirty="0" smtClean="0"/>
                <a:t>Focused Glacier Power</a:t>
              </a:r>
              <a:endParaRPr lang="en-US" b="1" dirty="0"/>
            </a:p>
          </p:txBody>
        </p:sp>
      </p:grpSp>
    </p:spTree>
    <p:extLst>
      <p:ext uri="{BB962C8B-B14F-4D97-AF65-F5344CB8AC3E}">
        <p14:creationId xmlns:p14="http://schemas.microsoft.com/office/powerpoint/2010/main" val="826101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20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20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2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Documents and Settings\Administrator\My Documents\binghamton\clyde dam 3955-19 pp.jpg"/>
          <p:cNvPicPr>
            <a:picLocks noChangeAspect="1" noChangeArrowheads="1"/>
          </p:cNvPicPr>
          <p:nvPr/>
        </p:nvPicPr>
        <p:blipFill>
          <a:blip r:embed="rId2" cstate="print"/>
          <a:srcRect/>
          <a:stretch>
            <a:fillRect/>
          </a:stretch>
        </p:blipFill>
        <p:spPr bwMode="auto">
          <a:xfrm>
            <a:off x="0" y="0"/>
            <a:ext cx="3688917" cy="2983751"/>
          </a:xfrm>
          <a:prstGeom prst="rect">
            <a:avLst/>
          </a:prstGeom>
          <a:noFill/>
        </p:spPr>
      </p:pic>
      <p:sp>
        <p:nvSpPr>
          <p:cNvPr id="5" name="Text Box 4"/>
          <p:cNvSpPr txBox="1">
            <a:spLocks noChangeArrowheads="1"/>
          </p:cNvSpPr>
          <p:nvPr/>
        </p:nvSpPr>
        <p:spPr bwMode="auto">
          <a:xfrm>
            <a:off x="3720257" y="1025532"/>
            <a:ext cx="2667000" cy="2308324"/>
          </a:xfrm>
          <a:prstGeom prst="rect">
            <a:avLst/>
          </a:prstGeom>
          <a:noFill/>
          <a:ln w="9525">
            <a:noFill/>
            <a:miter lim="800000"/>
            <a:headEnd/>
            <a:tailEnd/>
          </a:ln>
          <a:effectLst/>
        </p:spPr>
        <p:txBody>
          <a:bodyPr wrap="square">
            <a:spAutoFit/>
          </a:bodyPr>
          <a:lstStyle/>
          <a:p>
            <a:pPr eaLnBrk="0" hangingPunct="0">
              <a:spcBef>
                <a:spcPct val="50000"/>
              </a:spcBef>
            </a:pPr>
            <a:r>
              <a:rPr lang="en-US" sz="2400" dirty="0" smtClean="0"/>
              <a:t>Natural Example: River Channel Fault Zone, Clyde Dam, South Island, N.Z. from Geology, Drilling, Excavation</a:t>
            </a:r>
            <a:endParaRPr lang="en-US" sz="2000" dirty="0"/>
          </a:p>
        </p:txBody>
      </p:sp>
      <p:sp>
        <p:nvSpPr>
          <p:cNvPr id="4" name="TextBox 3"/>
          <p:cNvSpPr txBox="1"/>
          <p:nvPr/>
        </p:nvSpPr>
        <p:spPr>
          <a:xfrm>
            <a:off x="4229100" y="3389736"/>
            <a:ext cx="3086100" cy="1938992"/>
          </a:xfrm>
          <a:prstGeom prst="rect">
            <a:avLst/>
          </a:prstGeom>
          <a:noFill/>
        </p:spPr>
        <p:txBody>
          <a:bodyPr wrap="square" rtlCol="0">
            <a:spAutoFit/>
          </a:bodyPr>
          <a:lstStyle/>
          <a:p>
            <a:r>
              <a:rPr lang="en-US" sz="2400" dirty="0" smtClean="0"/>
              <a:t>Recall that </a:t>
            </a:r>
            <a:r>
              <a:rPr lang="en-US" sz="2400" dirty="0" err="1" smtClean="0"/>
              <a:t>Erodibility</a:t>
            </a:r>
            <a:r>
              <a:rPr lang="en-US" sz="2400" dirty="0" smtClean="0"/>
              <a:t> </a:t>
            </a:r>
            <a:r>
              <a:rPr lang="en-US" sz="2400" dirty="0" smtClean="0"/>
              <a:t>= f(1/c</a:t>
            </a:r>
            <a:r>
              <a:rPr lang="en-US" sz="2400" baseline="30000" dirty="0" smtClean="0"/>
              <a:t>2</a:t>
            </a:r>
            <a:r>
              <a:rPr lang="en-US" sz="2400" dirty="0" smtClean="0"/>
              <a:t> ); </a:t>
            </a:r>
            <a:r>
              <a:rPr lang="en-US" sz="2400" i="1" dirty="0" smtClean="0"/>
              <a:t>~</a:t>
            </a:r>
            <a:r>
              <a:rPr lang="en-US" sz="2400" i="1" dirty="0" err="1" smtClean="0"/>
              <a:t>Sklar</a:t>
            </a:r>
            <a:r>
              <a:rPr lang="en-US" sz="2400" i="1" dirty="0" smtClean="0"/>
              <a:t> and Dietrich, 2004;  </a:t>
            </a:r>
            <a:r>
              <a:rPr lang="en-US" sz="2400" i="1" dirty="0" err="1" smtClean="0"/>
              <a:t>Koons</a:t>
            </a:r>
            <a:r>
              <a:rPr lang="en-US" sz="2400" i="1" dirty="0" smtClean="0"/>
              <a:t> et al, 2011; and Roy et al, 2013)</a:t>
            </a:r>
            <a:endParaRPr lang="en-US" sz="2400" i="1" dirty="0"/>
          </a:p>
        </p:txBody>
      </p:sp>
      <p:grpSp>
        <p:nvGrpSpPr>
          <p:cNvPr id="2" name="Group 13"/>
          <p:cNvGrpSpPr/>
          <p:nvPr/>
        </p:nvGrpSpPr>
        <p:grpSpPr>
          <a:xfrm>
            <a:off x="0" y="2872597"/>
            <a:ext cx="4074478" cy="3985403"/>
            <a:chOff x="0" y="2872597"/>
            <a:chExt cx="4074478" cy="3985403"/>
          </a:xfrm>
        </p:grpSpPr>
        <p:pic>
          <p:nvPicPr>
            <p:cNvPr id="6" name="Picture 6" descr="FaultZones"/>
            <p:cNvPicPr>
              <a:picLocks noChangeAspect="1" noChangeArrowheads="1"/>
            </p:cNvPicPr>
            <p:nvPr/>
          </p:nvPicPr>
          <p:blipFill>
            <a:blip r:embed="rId3" cstate="print"/>
            <a:srcRect l="54729"/>
            <a:stretch>
              <a:fillRect/>
            </a:stretch>
          </p:blipFill>
          <p:spPr bwMode="auto">
            <a:xfrm>
              <a:off x="0" y="2872597"/>
              <a:ext cx="3124199" cy="3985403"/>
            </a:xfrm>
            <a:prstGeom prst="rect">
              <a:avLst/>
            </a:prstGeom>
            <a:noFill/>
          </p:spPr>
        </p:pic>
        <p:sp>
          <p:nvSpPr>
            <p:cNvPr id="7" name="TextBox 6"/>
            <p:cNvSpPr txBox="1"/>
            <p:nvPr/>
          </p:nvSpPr>
          <p:spPr>
            <a:xfrm>
              <a:off x="2057400" y="3429000"/>
              <a:ext cx="1316899" cy="646331"/>
            </a:xfrm>
            <a:prstGeom prst="rect">
              <a:avLst/>
            </a:prstGeom>
            <a:solidFill>
              <a:schemeClr val="accent5"/>
            </a:solidFill>
          </p:spPr>
          <p:txBody>
            <a:bodyPr wrap="none" rtlCol="0">
              <a:spAutoFit/>
            </a:bodyPr>
            <a:lstStyle/>
            <a:p>
              <a:r>
                <a:rPr lang="en-US" dirty="0" smtClean="0"/>
                <a:t>Intact Schist</a:t>
              </a:r>
            </a:p>
            <a:p>
              <a:r>
                <a:rPr lang="en-US" dirty="0" smtClean="0"/>
                <a:t>C ~ 100MPa</a:t>
              </a:r>
              <a:endParaRPr lang="en-US" dirty="0"/>
            </a:p>
          </p:txBody>
        </p:sp>
        <p:sp>
          <p:nvSpPr>
            <p:cNvPr id="8" name="TextBox 7"/>
            <p:cNvSpPr txBox="1"/>
            <p:nvPr/>
          </p:nvSpPr>
          <p:spPr>
            <a:xfrm>
              <a:off x="2209800" y="5715000"/>
              <a:ext cx="1864678" cy="646331"/>
            </a:xfrm>
            <a:prstGeom prst="rect">
              <a:avLst/>
            </a:prstGeom>
            <a:solidFill>
              <a:schemeClr val="accent2">
                <a:lumMod val="40000"/>
                <a:lumOff val="60000"/>
              </a:schemeClr>
            </a:solidFill>
          </p:spPr>
          <p:txBody>
            <a:bodyPr wrap="none" rtlCol="0">
              <a:spAutoFit/>
            </a:bodyPr>
            <a:lstStyle/>
            <a:p>
              <a:r>
                <a:rPr lang="en-US" dirty="0" smtClean="0"/>
                <a:t>Fault Gouge Core:</a:t>
              </a:r>
            </a:p>
            <a:p>
              <a:r>
                <a:rPr lang="en-US" dirty="0" smtClean="0"/>
                <a:t>C &lt; 10kPa</a:t>
              </a:r>
              <a:endParaRPr lang="en-US" dirty="0"/>
            </a:p>
          </p:txBody>
        </p:sp>
      </p:grpSp>
      <p:pic>
        <p:nvPicPr>
          <p:cNvPr id="9" name="Picture 2" descr="C:\Documents and Settings\Administrator\My Documents\binghamton\Figure1_Phaedra1.jpg"/>
          <p:cNvPicPr>
            <a:picLocks noChangeAspect="1" noChangeArrowheads="1"/>
          </p:cNvPicPr>
          <p:nvPr/>
        </p:nvPicPr>
        <p:blipFill>
          <a:blip r:embed="rId4" cstate="print"/>
          <a:srcRect/>
          <a:stretch>
            <a:fillRect/>
          </a:stretch>
        </p:blipFill>
        <p:spPr bwMode="auto">
          <a:xfrm>
            <a:off x="4129853" y="3439752"/>
            <a:ext cx="4993311" cy="3324588"/>
          </a:xfrm>
          <a:prstGeom prst="rect">
            <a:avLst/>
          </a:prstGeom>
          <a:noFill/>
        </p:spPr>
      </p:pic>
      <p:sp>
        <p:nvSpPr>
          <p:cNvPr id="10" name="Down Arrow 9"/>
          <p:cNvSpPr/>
          <p:nvPr/>
        </p:nvSpPr>
        <p:spPr>
          <a:xfrm>
            <a:off x="1066800" y="2667000"/>
            <a:ext cx="304800" cy="457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p:nvPr/>
        </p:nvCxnSpPr>
        <p:spPr>
          <a:xfrm>
            <a:off x="3124200" y="3886200"/>
            <a:ext cx="3200400" cy="1143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ight Arrow 12"/>
          <p:cNvSpPr/>
          <p:nvPr/>
        </p:nvSpPr>
        <p:spPr>
          <a:xfrm>
            <a:off x="4038600" y="6096000"/>
            <a:ext cx="19812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0" y="6550223"/>
            <a:ext cx="1815177" cy="307777"/>
          </a:xfrm>
          <a:prstGeom prst="rect">
            <a:avLst/>
          </a:prstGeom>
          <a:noFill/>
        </p:spPr>
        <p:txBody>
          <a:bodyPr wrap="none" rtlCol="0">
            <a:spAutoFit/>
          </a:bodyPr>
          <a:lstStyle/>
          <a:p>
            <a:r>
              <a:rPr lang="en-US" sz="1400" i="1" dirty="0" smtClean="0"/>
              <a:t>(after Thomson, 1992)</a:t>
            </a:r>
            <a:endParaRPr lang="en-US" sz="1400" i="1" dirty="0"/>
          </a:p>
        </p:txBody>
      </p:sp>
      <p:grpSp>
        <p:nvGrpSpPr>
          <p:cNvPr id="21" name="Group 20"/>
          <p:cNvGrpSpPr/>
          <p:nvPr/>
        </p:nvGrpSpPr>
        <p:grpSpPr>
          <a:xfrm>
            <a:off x="6319520" y="34373"/>
            <a:ext cx="2804944" cy="3768563"/>
            <a:chOff x="1950977" y="-689710"/>
            <a:chExt cx="4825025" cy="6960869"/>
          </a:xfrm>
        </p:grpSpPr>
        <p:pic>
          <p:nvPicPr>
            <p:cNvPr id="22" name="Picture 2" descr="FaultZones"/>
            <p:cNvPicPr>
              <a:picLocks noChangeAspect="1" noChangeArrowheads="1"/>
            </p:cNvPicPr>
            <p:nvPr/>
          </p:nvPicPr>
          <p:blipFill>
            <a:blip r:embed="rId3" cstate="print"/>
            <a:srcRect r="54729"/>
            <a:stretch>
              <a:fillRect/>
            </a:stretch>
          </p:blipFill>
          <p:spPr bwMode="auto">
            <a:xfrm>
              <a:off x="1950977" y="-689710"/>
              <a:ext cx="4784848" cy="6103820"/>
            </a:xfrm>
            <a:prstGeom prst="rect">
              <a:avLst/>
            </a:prstGeom>
            <a:noFill/>
          </p:spPr>
        </p:pic>
        <p:sp>
          <p:nvSpPr>
            <p:cNvPr id="23" name="Text Box 5"/>
            <p:cNvSpPr txBox="1">
              <a:spLocks noChangeArrowheads="1"/>
            </p:cNvSpPr>
            <p:nvPr/>
          </p:nvSpPr>
          <p:spPr bwMode="auto">
            <a:xfrm>
              <a:off x="2119928" y="4603445"/>
              <a:ext cx="4656074" cy="1667714"/>
            </a:xfrm>
            <a:prstGeom prst="rect">
              <a:avLst/>
            </a:prstGeom>
            <a:noFill/>
            <a:ln w="9525">
              <a:noFill/>
              <a:miter lim="800000"/>
              <a:headEnd/>
              <a:tailEnd/>
            </a:ln>
            <a:effectLst/>
          </p:spPr>
          <p:txBody>
            <a:bodyPr wrap="square">
              <a:spAutoFit/>
            </a:bodyPr>
            <a:lstStyle/>
            <a:p>
              <a:pPr>
                <a:spcBef>
                  <a:spcPct val="50000"/>
                </a:spcBef>
              </a:pPr>
              <a:r>
                <a:rPr lang="en-NZ" sz="1200" i="1" dirty="0" smtClean="0">
                  <a:latin typeface="Arial Narrow" pitchFamily="34" charset="0"/>
                </a:rPr>
                <a:t>After Chester and Logan, 1986; Ben Zion and </a:t>
              </a:r>
              <a:r>
                <a:rPr lang="en-NZ" sz="1200" i="1" dirty="0" err="1" smtClean="0">
                  <a:latin typeface="Arial Narrow" pitchFamily="34" charset="0"/>
                </a:rPr>
                <a:t>Sammis</a:t>
              </a:r>
              <a:r>
                <a:rPr lang="en-NZ" sz="1200" i="1" dirty="0" smtClean="0">
                  <a:latin typeface="Arial Narrow" pitchFamily="34" charset="0"/>
                </a:rPr>
                <a:t>, 2003; Mooney et al 2007; Koons et al., 2010</a:t>
              </a:r>
              <a:endParaRPr lang="en-AU" sz="1200" i="1" dirty="0" smtClean="0">
                <a:latin typeface="Arial Narrow" pitchFamily="34" charset="0"/>
              </a:endParaRPr>
            </a:p>
            <a:p>
              <a:pPr>
                <a:spcBef>
                  <a:spcPct val="50000"/>
                </a:spcBef>
              </a:pPr>
              <a:endParaRPr lang="en-AU" sz="1400" i="1" dirty="0">
                <a:latin typeface="Arial Narrow" pitchFamily="34" charset="0"/>
              </a:endParaRPr>
            </a:p>
          </p:txBody>
        </p:sp>
        <p:sp>
          <p:nvSpPr>
            <p:cNvPr id="24" name="TextBox 23"/>
            <p:cNvSpPr txBox="1"/>
            <p:nvPr/>
          </p:nvSpPr>
          <p:spPr>
            <a:xfrm>
              <a:off x="4343401" y="2362201"/>
              <a:ext cx="317772" cy="635320"/>
            </a:xfrm>
            <a:prstGeom prst="rect">
              <a:avLst/>
            </a:prstGeom>
            <a:noFill/>
          </p:spPr>
          <p:txBody>
            <a:bodyPr wrap="none" rtlCol="0">
              <a:spAutoFit/>
            </a:bodyPr>
            <a:lstStyle/>
            <a:p>
              <a:endParaRPr lang="en-US" dirty="0"/>
            </a:p>
          </p:txBody>
        </p:sp>
        <p:sp>
          <p:nvSpPr>
            <p:cNvPr id="25" name="Right Arrow 24"/>
            <p:cNvSpPr/>
            <p:nvPr/>
          </p:nvSpPr>
          <p:spPr>
            <a:xfrm>
              <a:off x="4465575" y="1451708"/>
              <a:ext cx="20574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p:cNvSpPr txBox="1"/>
          <p:nvPr/>
        </p:nvSpPr>
        <p:spPr>
          <a:xfrm>
            <a:off x="111982" y="152400"/>
            <a:ext cx="6060313" cy="523220"/>
          </a:xfrm>
          <a:prstGeom prst="rect">
            <a:avLst/>
          </a:prstGeom>
          <a:noFill/>
        </p:spPr>
        <p:txBody>
          <a:bodyPr wrap="none" rtlCol="0">
            <a:spAutoFit/>
          </a:bodyPr>
          <a:lstStyle/>
          <a:p>
            <a:r>
              <a:rPr lang="en-US" sz="2800" b="1" dirty="0" smtClean="0"/>
              <a:t>Higher Frequency:    Strength = f(Strain)</a:t>
            </a:r>
            <a:endParaRPr lang="en-US" sz="2800" b="1" dirty="0"/>
          </a:p>
        </p:txBody>
      </p:sp>
    </p:spTree>
    <p:extLst>
      <p:ext uri="{BB962C8B-B14F-4D97-AF65-F5344CB8AC3E}">
        <p14:creationId xmlns:p14="http://schemas.microsoft.com/office/powerpoint/2010/main" val="9332884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C:\Documents and Settings\Administrator\My Documents\NBarwa Him\Tectonic Aneurysm\corner_GMHM_Cohesion_1.jpg">
            <a:hlinkClick r:id="rId4" action="ppaction://hlinkfile"/>
          </p:cNvPr>
          <p:cNvPicPr>
            <a:picLocks noChangeAspect="1" noChangeArrowheads="1"/>
          </p:cNvPicPr>
          <p:nvPr/>
        </p:nvPicPr>
        <p:blipFill>
          <a:blip r:embed="rId5" cstate="print"/>
          <a:srcRect/>
          <a:stretch>
            <a:fillRect/>
          </a:stretch>
        </p:blipFill>
        <p:spPr bwMode="auto">
          <a:xfrm>
            <a:off x="-1" y="1143000"/>
            <a:ext cx="5383906" cy="5407223"/>
          </a:xfrm>
          <a:prstGeom prst="rect">
            <a:avLst/>
          </a:prstGeom>
          <a:noFill/>
        </p:spPr>
      </p:pic>
      <p:sp>
        <p:nvSpPr>
          <p:cNvPr id="2" name="Title 1"/>
          <p:cNvSpPr>
            <a:spLocks noGrp="1"/>
          </p:cNvSpPr>
          <p:nvPr>
            <p:ph type="title"/>
          </p:nvPr>
        </p:nvSpPr>
        <p:spPr>
          <a:xfrm>
            <a:off x="228600" y="34456"/>
            <a:ext cx="8229600" cy="1143000"/>
          </a:xfrm>
        </p:spPr>
        <p:txBody>
          <a:bodyPr>
            <a:normAutofit/>
          </a:bodyPr>
          <a:lstStyle/>
          <a:p>
            <a:pPr algn="l"/>
            <a:r>
              <a:rPr lang="en-US" sz="3200" dirty="0"/>
              <a:t>High-Frequency Cooperation: 1a</a:t>
            </a:r>
            <a:br>
              <a:rPr lang="en-US" sz="3200" dirty="0"/>
            </a:br>
            <a:r>
              <a:rPr lang="en-US" sz="3200" dirty="0" smtClean="0"/>
              <a:t>Strength= f(Strain)</a:t>
            </a:r>
            <a:endParaRPr lang="en-US" sz="3200" dirty="0"/>
          </a:p>
        </p:txBody>
      </p:sp>
      <p:sp>
        <p:nvSpPr>
          <p:cNvPr id="11" name="TextBox 10"/>
          <p:cNvSpPr txBox="1"/>
          <p:nvPr/>
        </p:nvSpPr>
        <p:spPr>
          <a:xfrm>
            <a:off x="587734" y="6550223"/>
            <a:ext cx="4267200" cy="276999"/>
          </a:xfrm>
          <a:prstGeom prst="rect">
            <a:avLst/>
          </a:prstGeom>
          <a:noFill/>
        </p:spPr>
        <p:txBody>
          <a:bodyPr wrap="square" rtlCol="0">
            <a:spAutoFit/>
          </a:bodyPr>
          <a:lstStyle/>
          <a:p>
            <a:r>
              <a:rPr lang="en-US" sz="1200" i="1" dirty="0" smtClean="0"/>
              <a:t>After Koons, </a:t>
            </a:r>
            <a:r>
              <a:rPr lang="en-US" sz="1200" i="1" dirty="0" err="1" smtClean="0"/>
              <a:t>Zeitler</a:t>
            </a:r>
            <a:r>
              <a:rPr lang="en-US" sz="1200" i="1" dirty="0" smtClean="0"/>
              <a:t> and </a:t>
            </a:r>
            <a:r>
              <a:rPr lang="en-US" sz="1200" i="1" dirty="0" err="1" smtClean="0"/>
              <a:t>Hallet</a:t>
            </a:r>
            <a:r>
              <a:rPr lang="en-US" sz="1200" i="1" dirty="0" smtClean="0"/>
              <a:t>, 2012</a:t>
            </a:r>
            <a:endParaRPr lang="en-US" sz="1200" i="1" dirty="0"/>
          </a:p>
        </p:txBody>
      </p:sp>
      <p:sp>
        <p:nvSpPr>
          <p:cNvPr id="5" name="TextBox 4"/>
          <p:cNvSpPr txBox="1"/>
          <p:nvPr/>
        </p:nvSpPr>
        <p:spPr>
          <a:xfrm>
            <a:off x="5363585" y="609600"/>
            <a:ext cx="3657600" cy="4524315"/>
          </a:xfrm>
          <a:prstGeom prst="rect">
            <a:avLst/>
          </a:prstGeom>
          <a:noFill/>
        </p:spPr>
        <p:txBody>
          <a:bodyPr wrap="square" rtlCol="0">
            <a:spAutoFit/>
          </a:bodyPr>
          <a:lstStyle/>
          <a:p>
            <a:r>
              <a:rPr lang="en-US" dirty="0"/>
              <a:t>Model Class: </a:t>
            </a:r>
            <a:r>
              <a:rPr lang="en-US" u="sng" dirty="0" smtClean="0"/>
              <a:t>Strain softening</a:t>
            </a:r>
            <a:r>
              <a:rPr lang="en-US" dirty="0" smtClean="0"/>
              <a:t>: Earth </a:t>
            </a:r>
            <a:r>
              <a:rPr lang="en-US" dirty="0"/>
              <a:t>as Memory </a:t>
            </a:r>
            <a:r>
              <a:rPr lang="en-US" dirty="0" smtClean="0"/>
              <a:t>Material</a:t>
            </a:r>
          </a:p>
          <a:p>
            <a:endParaRPr lang="en-US" dirty="0"/>
          </a:p>
          <a:p>
            <a:r>
              <a:rPr lang="en-US" u="sng" dirty="0"/>
              <a:t>Tectonic</a:t>
            </a:r>
            <a:r>
              <a:rPr lang="en-US" dirty="0"/>
              <a:t>: As above, + Strain-weakening along fault damage zones in upper crust </a:t>
            </a:r>
            <a:endParaRPr lang="en-US" dirty="0" smtClean="0"/>
          </a:p>
          <a:p>
            <a:endParaRPr lang="en-US" u="sng" dirty="0"/>
          </a:p>
          <a:p>
            <a:r>
              <a:rPr lang="en-US" u="sng" dirty="0" smtClean="0"/>
              <a:t>Atmospheric</a:t>
            </a:r>
            <a:r>
              <a:rPr lang="en-US" u="sng" dirty="0"/>
              <a:t>:</a:t>
            </a:r>
            <a:r>
              <a:rPr lang="en-US" dirty="0"/>
              <a:t> As above, + Material properties are spatially and temporally variable and a function of far field plate kinematics</a:t>
            </a:r>
          </a:p>
          <a:p>
            <a:r>
              <a:rPr lang="en-US" dirty="0"/>
              <a:t> </a:t>
            </a:r>
            <a:endParaRPr lang="en-US" dirty="0" smtClean="0"/>
          </a:p>
          <a:p>
            <a:r>
              <a:rPr lang="en-US" u="sng" dirty="0" smtClean="0"/>
              <a:t>Interaction</a:t>
            </a:r>
            <a:r>
              <a:rPr lang="en-US" dirty="0" smtClean="0"/>
              <a:t> </a:t>
            </a:r>
            <a:r>
              <a:rPr lang="en-US" dirty="0"/>
              <a:t>= As Above, + Topographic fabric reflects tectonic fabric at all scales &gt;~1m.</a:t>
            </a:r>
          </a:p>
          <a:p>
            <a:endParaRPr lang="en-US" dirty="0"/>
          </a:p>
        </p:txBody>
      </p:sp>
      <p:pic>
        <p:nvPicPr>
          <p:cNvPr id="3" name="NB_cohesion.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843879" y="4849910"/>
            <a:ext cx="4349856" cy="1673423"/>
          </a:xfrm>
          <a:prstGeom prst="rect">
            <a:avLst/>
          </a:prstGeom>
        </p:spPr>
      </p:pic>
      <p:sp>
        <p:nvSpPr>
          <p:cNvPr id="4" name="TextBox 3"/>
          <p:cNvSpPr txBox="1"/>
          <p:nvPr/>
        </p:nvSpPr>
        <p:spPr>
          <a:xfrm rot="334447">
            <a:off x="5373537" y="6217618"/>
            <a:ext cx="2743200" cy="369332"/>
          </a:xfrm>
          <a:prstGeom prst="rect">
            <a:avLst/>
          </a:prstGeom>
          <a:noFill/>
        </p:spPr>
        <p:txBody>
          <a:bodyPr wrap="square" rtlCol="0">
            <a:spAutoFit/>
          </a:bodyPr>
          <a:lstStyle/>
          <a:p>
            <a:pPr algn="ctr"/>
            <a:r>
              <a:rPr lang="en-US" dirty="0" smtClean="0"/>
              <a:t>2000 km</a:t>
            </a:r>
            <a:endParaRPr lang="en-US" dirty="0"/>
          </a:p>
        </p:txBody>
      </p:sp>
      <p:sp>
        <p:nvSpPr>
          <p:cNvPr id="8" name="TextBox 7"/>
          <p:cNvSpPr txBox="1"/>
          <p:nvPr/>
        </p:nvSpPr>
        <p:spPr>
          <a:xfrm rot="18116415">
            <a:off x="3701731" y="5225319"/>
            <a:ext cx="2743200" cy="369332"/>
          </a:xfrm>
          <a:prstGeom prst="rect">
            <a:avLst/>
          </a:prstGeom>
          <a:noFill/>
        </p:spPr>
        <p:txBody>
          <a:bodyPr wrap="square" rtlCol="0">
            <a:spAutoFit/>
          </a:bodyPr>
          <a:lstStyle/>
          <a:p>
            <a:pPr algn="ctr"/>
            <a:r>
              <a:rPr lang="en-US" dirty="0" smtClean="0"/>
              <a:t>1000 km</a:t>
            </a:r>
            <a:endParaRPr lang="en-US" dirty="0"/>
          </a:p>
        </p:txBody>
      </p:sp>
    </p:spTree>
    <p:extLst>
      <p:ext uri="{BB962C8B-B14F-4D97-AF65-F5344CB8AC3E}">
        <p14:creationId xmlns:p14="http://schemas.microsoft.com/office/powerpoint/2010/main" val="493644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6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C:\Documents and Settings\Administrator\My Documents\NBarwa Him\Tectonic Aneurysm\corner_GMHM_Cohesion_1.jpg">
            <a:hlinkClick r:id="rId4" action="ppaction://hlinkfile"/>
          </p:cNvPr>
          <p:cNvPicPr>
            <a:picLocks noChangeAspect="1" noChangeArrowheads="1"/>
          </p:cNvPicPr>
          <p:nvPr/>
        </p:nvPicPr>
        <p:blipFill>
          <a:blip r:embed="rId5" cstate="print"/>
          <a:srcRect/>
          <a:stretch>
            <a:fillRect/>
          </a:stretch>
        </p:blipFill>
        <p:spPr bwMode="auto">
          <a:xfrm>
            <a:off x="-1" y="1143000"/>
            <a:ext cx="5383906" cy="5407223"/>
          </a:xfrm>
          <a:prstGeom prst="rect">
            <a:avLst/>
          </a:prstGeom>
          <a:noFill/>
        </p:spPr>
      </p:pic>
      <p:sp>
        <p:nvSpPr>
          <p:cNvPr id="2" name="Title 1"/>
          <p:cNvSpPr>
            <a:spLocks noGrp="1"/>
          </p:cNvSpPr>
          <p:nvPr>
            <p:ph type="title"/>
          </p:nvPr>
        </p:nvSpPr>
        <p:spPr>
          <a:xfrm>
            <a:off x="228600" y="34456"/>
            <a:ext cx="8229600" cy="1143000"/>
          </a:xfrm>
        </p:spPr>
        <p:txBody>
          <a:bodyPr>
            <a:normAutofit/>
          </a:bodyPr>
          <a:lstStyle/>
          <a:p>
            <a:pPr algn="l"/>
            <a:r>
              <a:rPr lang="en-US" sz="3200" dirty="0"/>
              <a:t>High-Frequency Cooperation: </a:t>
            </a:r>
            <a:r>
              <a:rPr lang="en-US" sz="3200" dirty="0" smtClean="0"/>
              <a:t>1b</a:t>
            </a:r>
            <a:r>
              <a:rPr lang="en-US" sz="3200" dirty="0"/>
              <a:t/>
            </a:r>
            <a:br>
              <a:rPr lang="en-US" sz="3200" dirty="0"/>
            </a:br>
            <a:r>
              <a:rPr lang="en-US" sz="3200" dirty="0" smtClean="0"/>
              <a:t>Strength= f(Strain)</a:t>
            </a:r>
            <a:endParaRPr lang="en-US" sz="3200" dirty="0"/>
          </a:p>
        </p:txBody>
      </p:sp>
      <p:sp>
        <p:nvSpPr>
          <p:cNvPr id="11" name="TextBox 10"/>
          <p:cNvSpPr txBox="1"/>
          <p:nvPr/>
        </p:nvSpPr>
        <p:spPr>
          <a:xfrm>
            <a:off x="587734" y="6550223"/>
            <a:ext cx="4267200" cy="276999"/>
          </a:xfrm>
          <a:prstGeom prst="rect">
            <a:avLst/>
          </a:prstGeom>
          <a:noFill/>
        </p:spPr>
        <p:txBody>
          <a:bodyPr wrap="square" rtlCol="0">
            <a:spAutoFit/>
          </a:bodyPr>
          <a:lstStyle/>
          <a:p>
            <a:r>
              <a:rPr lang="en-US" sz="1200" i="1" dirty="0" smtClean="0"/>
              <a:t>After Koons, </a:t>
            </a:r>
            <a:r>
              <a:rPr lang="en-US" sz="1200" i="1" dirty="0" err="1" smtClean="0"/>
              <a:t>Zeitler</a:t>
            </a:r>
            <a:r>
              <a:rPr lang="en-US" sz="1200" i="1" dirty="0" smtClean="0"/>
              <a:t> and </a:t>
            </a:r>
            <a:r>
              <a:rPr lang="en-US" sz="1200" i="1" dirty="0" err="1" smtClean="0"/>
              <a:t>Hallet</a:t>
            </a:r>
            <a:r>
              <a:rPr lang="en-US" sz="1200" i="1" dirty="0" smtClean="0"/>
              <a:t>, 2012</a:t>
            </a:r>
            <a:endParaRPr lang="en-US" sz="1200" i="1" dirty="0"/>
          </a:p>
        </p:txBody>
      </p:sp>
      <p:sp>
        <p:nvSpPr>
          <p:cNvPr id="5" name="TextBox 4"/>
          <p:cNvSpPr txBox="1"/>
          <p:nvPr/>
        </p:nvSpPr>
        <p:spPr>
          <a:xfrm>
            <a:off x="5363585" y="609600"/>
            <a:ext cx="3657600" cy="3970318"/>
          </a:xfrm>
          <a:prstGeom prst="rect">
            <a:avLst/>
          </a:prstGeom>
          <a:noFill/>
        </p:spPr>
        <p:txBody>
          <a:bodyPr wrap="square" rtlCol="0">
            <a:spAutoFit/>
          </a:bodyPr>
          <a:lstStyle/>
          <a:p>
            <a:r>
              <a:rPr lang="en-US" dirty="0"/>
              <a:t>Model Class: </a:t>
            </a:r>
            <a:r>
              <a:rPr lang="en-US" u="sng" dirty="0" smtClean="0"/>
              <a:t>Strain softening</a:t>
            </a:r>
            <a:r>
              <a:rPr lang="en-US" dirty="0" smtClean="0"/>
              <a:t>: Earth </a:t>
            </a:r>
            <a:r>
              <a:rPr lang="en-US" dirty="0"/>
              <a:t>as Memory </a:t>
            </a:r>
            <a:r>
              <a:rPr lang="en-US" dirty="0" smtClean="0"/>
              <a:t>Material</a:t>
            </a:r>
          </a:p>
          <a:p>
            <a:endParaRPr lang="en-US" dirty="0"/>
          </a:p>
          <a:p>
            <a:r>
              <a:rPr lang="en-US" u="sng" dirty="0"/>
              <a:t>Tectonic</a:t>
            </a:r>
            <a:r>
              <a:rPr lang="en-US" dirty="0"/>
              <a:t>: As above, + Strain-weakening along fault damage zones in upper crust </a:t>
            </a:r>
            <a:endParaRPr lang="en-US" dirty="0" smtClean="0"/>
          </a:p>
          <a:p>
            <a:endParaRPr lang="en-US" u="sng" dirty="0"/>
          </a:p>
          <a:p>
            <a:r>
              <a:rPr lang="en-US" u="sng" dirty="0" smtClean="0"/>
              <a:t>Atmospheric</a:t>
            </a:r>
            <a:r>
              <a:rPr lang="en-US" u="sng" dirty="0"/>
              <a:t>:</a:t>
            </a:r>
            <a:r>
              <a:rPr lang="en-US" dirty="0"/>
              <a:t> As above, + Material properties are spatially and temporally variable and a function of far field plate kinematics</a:t>
            </a:r>
          </a:p>
          <a:p>
            <a:r>
              <a:rPr lang="en-US" dirty="0"/>
              <a:t> </a:t>
            </a:r>
            <a:endParaRPr lang="en-US" dirty="0" smtClean="0"/>
          </a:p>
          <a:p>
            <a:r>
              <a:rPr lang="en-US" u="sng" dirty="0" smtClean="0"/>
              <a:t>Interaction</a:t>
            </a:r>
            <a:r>
              <a:rPr lang="en-US" dirty="0" smtClean="0"/>
              <a:t> </a:t>
            </a:r>
            <a:r>
              <a:rPr lang="en-US" dirty="0"/>
              <a:t>= </a:t>
            </a:r>
            <a:r>
              <a:rPr lang="en-US" dirty="0" smtClean="0"/>
              <a:t>Fully coupled</a:t>
            </a:r>
            <a:endParaRPr lang="en-US" dirty="0"/>
          </a:p>
          <a:p>
            <a:endParaRPr lang="en-US" dirty="0"/>
          </a:p>
        </p:txBody>
      </p:sp>
      <p:sp>
        <p:nvSpPr>
          <p:cNvPr id="4" name="Oval 3"/>
          <p:cNvSpPr/>
          <p:nvPr/>
        </p:nvSpPr>
        <p:spPr>
          <a:xfrm>
            <a:off x="2514600" y="5867400"/>
            <a:ext cx="5334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rner_01s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t="7686" b="5148"/>
          <a:stretch/>
        </p:blipFill>
        <p:spPr>
          <a:xfrm>
            <a:off x="5562600" y="4330356"/>
            <a:ext cx="2998094" cy="2120262"/>
          </a:xfrm>
          <a:prstGeom prst="rect">
            <a:avLst/>
          </a:prstGeom>
        </p:spPr>
      </p:pic>
      <p:cxnSp>
        <p:nvCxnSpPr>
          <p:cNvPr id="8" name="Straight Arrow Connector 7"/>
          <p:cNvCxnSpPr/>
          <p:nvPr/>
        </p:nvCxnSpPr>
        <p:spPr>
          <a:xfrm flipV="1">
            <a:off x="3048000" y="5715000"/>
            <a:ext cx="2335905" cy="3429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0058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724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7"/>
                </p:tgtEl>
              </p:cMediaNode>
            </p:video>
            <p:seq concurrent="1" nextAc="seek">
              <p:cTn id="11" restart="whenNotActive" fill="hold" evtFilter="cancelBubble" nodeType="interactiveSeq">
                <p:stCondLst>
                  <p:cond evt="onClick" delay="0">
                    <p:tgtEl>
                      <p:spTgt spid="7"/>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694" y="152400"/>
            <a:ext cx="6744306" cy="1143000"/>
          </a:xfrm>
        </p:spPr>
        <p:txBody>
          <a:bodyPr>
            <a:normAutofit/>
          </a:bodyPr>
          <a:lstStyle/>
          <a:p>
            <a:pPr algn="l"/>
            <a:r>
              <a:rPr lang="en-US" sz="3200" dirty="0"/>
              <a:t>Intermediate Implications of </a:t>
            </a:r>
            <a:r>
              <a:rPr lang="en-US" sz="3200" dirty="0" err="1" smtClean="0"/>
              <a:t>Strain:Strength</a:t>
            </a:r>
            <a:r>
              <a:rPr lang="en-US" sz="3200" dirty="0" smtClean="0"/>
              <a:t> Cooperation</a:t>
            </a:r>
            <a:endParaRPr lang="en-US" sz="3200" dirty="0"/>
          </a:p>
        </p:txBody>
      </p:sp>
      <p:sp>
        <p:nvSpPr>
          <p:cNvPr id="3" name="Rectangle 2"/>
          <p:cNvSpPr/>
          <p:nvPr/>
        </p:nvSpPr>
        <p:spPr>
          <a:xfrm>
            <a:off x="6431916" y="1524000"/>
            <a:ext cx="2712084" cy="5078313"/>
          </a:xfrm>
          <a:prstGeom prst="rect">
            <a:avLst/>
          </a:prstGeom>
        </p:spPr>
        <p:txBody>
          <a:bodyPr wrap="square">
            <a:spAutoFit/>
          </a:bodyPr>
          <a:lstStyle/>
          <a:p>
            <a:r>
              <a:rPr lang="en-US" dirty="0"/>
              <a:t>Both strain and erosion avoid the high strength blocks </a:t>
            </a:r>
          </a:p>
          <a:p>
            <a:endParaRPr lang="en-US" dirty="0"/>
          </a:p>
          <a:p>
            <a:r>
              <a:rPr lang="en-US" dirty="0"/>
              <a:t>Evolution toward a pattern of isolated high-strength massifs surrounded by shear zones is an inherent characteristic of the coupling of strain and strength</a:t>
            </a:r>
          </a:p>
          <a:p>
            <a:endParaRPr lang="en-US" dirty="0"/>
          </a:p>
          <a:p>
            <a:r>
              <a:rPr lang="en-US" dirty="0"/>
              <a:t>These patterns are very persistent</a:t>
            </a:r>
          </a:p>
          <a:p>
            <a:endParaRPr lang="en-US" dirty="0"/>
          </a:p>
          <a:p>
            <a:r>
              <a:rPr lang="en-US" dirty="0"/>
              <a:t> At moderate to high frequencies, Strength structure rules</a:t>
            </a:r>
          </a:p>
        </p:txBody>
      </p:sp>
      <p:grpSp>
        <p:nvGrpSpPr>
          <p:cNvPr id="8" name="Group 7"/>
          <p:cNvGrpSpPr/>
          <p:nvPr/>
        </p:nvGrpSpPr>
        <p:grpSpPr>
          <a:xfrm>
            <a:off x="3037841" y="1600200"/>
            <a:ext cx="3394075" cy="2611382"/>
            <a:chOff x="3037841" y="1600200"/>
            <a:chExt cx="3394075" cy="2611382"/>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803" t="34006" r="21592" b="13359"/>
            <a:stretch/>
          </p:blipFill>
          <p:spPr bwMode="auto">
            <a:xfrm>
              <a:off x="3037841" y="1600200"/>
              <a:ext cx="3394075" cy="26113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3175000" y="1674614"/>
              <a:ext cx="1053494" cy="369332"/>
            </a:xfrm>
            <a:prstGeom prst="rect">
              <a:avLst/>
            </a:prstGeom>
            <a:noFill/>
          </p:spPr>
          <p:txBody>
            <a:bodyPr wrap="none" rtlCol="0">
              <a:spAutoFit/>
            </a:bodyPr>
            <a:lstStyle/>
            <a:p>
              <a:r>
                <a:rPr lang="en-US" dirty="0" smtClean="0"/>
                <a:t>Cohesion</a:t>
              </a:r>
              <a:endParaRPr lang="en-US" dirty="0"/>
            </a:p>
          </p:txBody>
        </p:sp>
      </p:grpSp>
      <p:grpSp>
        <p:nvGrpSpPr>
          <p:cNvPr id="16" name="Group 15"/>
          <p:cNvGrpSpPr/>
          <p:nvPr/>
        </p:nvGrpSpPr>
        <p:grpSpPr>
          <a:xfrm>
            <a:off x="3037841" y="4211582"/>
            <a:ext cx="3415066" cy="2370729"/>
            <a:chOff x="3037841" y="4211582"/>
            <a:chExt cx="3415066" cy="2370729"/>
          </a:xfrm>
        </p:grpSpPr>
        <p:pic>
          <p:nvPicPr>
            <p:cNvPr id="307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3755" t="24408" r="22790" b="12197"/>
            <a:stretch/>
          </p:blipFill>
          <p:spPr bwMode="auto">
            <a:xfrm>
              <a:off x="3037841" y="4211582"/>
              <a:ext cx="3415066" cy="23707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5008362" y="4234212"/>
              <a:ext cx="1393074" cy="369332"/>
            </a:xfrm>
            <a:prstGeom prst="rect">
              <a:avLst/>
            </a:prstGeom>
            <a:noFill/>
          </p:spPr>
          <p:txBody>
            <a:bodyPr wrap="none" rtlCol="0">
              <a:spAutoFit/>
            </a:bodyPr>
            <a:lstStyle/>
            <a:p>
              <a:r>
                <a:rPr lang="en-US" dirty="0" smtClean="0"/>
                <a:t>Velocity field</a:t>
              </a:r>
              <a:endParaRPr lang="en-US" dirty="0"/>
            </a:p>
          </p:txBody>
        </p:sp>
      </p:grpSp>
      <p:grpSp>
        <p:nvGrpSpPr>
          <p:cNvPr id="12" name="Group 11"/>
          <p:cNvGrpSpPr/>
          <p:nvPr/>
        </p:nvGrpSpPr>
        <p:grpSpPr>
          <a:xfrm>
            <a:off x="1" y="4211581"/>
            <a:ext cx="3037840" cy="2370729"/>
            <a:chOff x="1" y="4211581"/>
            <a:chExt cx="3037840" cy="2370729"/>
          </a:xfrm>
        </p:grpSpPr>
        <p:pic>
          <p:nvPicPr>
            <p:cNvPr id="3075"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518" t="30661" r="21482" b="2617"/>
            <a:stretch/>
          </p:blipFill>
          <p:spPr bwMode="auto">
            <a:xfrm>
              <a:off x="1" y="4211581"/>
              <a:ext cx="3037840" cy="23707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152400" y="5638800"/>
              <a:ext cx="1143000" cy="923330"/>
            </a:xfrm>
            <a:prstGeom prst="rect">
              <a:avLst/>
            </a:prstGeom>
            <a:noFill/>
          </p:spPr>
          <p:txBody>
            <a:bodyPr wrap="square" rtlCol="0">
              <a:spAutoFit/>
            </a:bodyPr>
            <a:lstStyle/>
            <a:p>
              <a:r>
                <a:rPr lang="en-US" dirty="0" smtClean="0"/>
                <a:t>Elevation and cohesion</a:t>
              </a:r>
              <a:endParaRPr lang="en-US" dirty="0"/>
            </a:p>
          </p:txBody>
        </p:sp>
      </p:grpSp>
      <p:grpSp>
        <p:nvGrpSpPr>
          <p:cNvPr id="15" name="Group 14"/>
          <p:cNvGrpSpPr/>
          <p:nvPr/>
        </p:nvGrpSpPr>
        <p:grpSpPr>
          <a:xfrm>
            <a:off x="-10160" y="1600199"/>
            <a:ext cx="3048000" cy="2611381"/>
            <a:chOff x="-10160" y="1600199"/>
            <a:chExt cx="3048000" cy="2611381"/>
          </a:xfrm>
        </p:grpSpPr>
        <p:grpSp>
          <p:nvGrpSpPr>
            <p:cNvPr id="5" name="Group 4"/>
            <p:cNvGrpSpPr/>
            <p:nvPr/>
          </p:nvGrpSpPr>
          <p:grpSpPr>
            <a:xfrm>
              <a:off x="-10160" y="1600199"/>
              <a:ext cx="3048000" cy="2611381"/>
              <a:chOff x="-10160" y="1600199"/>
              <a:chExt cx="3048000" cy="2611381"/>
            </a:xfrm>
          </p:grpSpPr>
          <p:pic>
            <p:nvPicPr>
              <p:cNvPr id="3077"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13103" t="24409" r="23660" b="11469"/>
              <a:stretch/>
            </p:blipFill>
            <p:spPr bwMode="auto">
              <a:xfrm>
                <a:off x="-10160" y="1600199"/>
                <a:ext cx="3048000" cy="26113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513840" y="1644134"/>
                <a:ext cx="1046825" cy="369332"/>
              </a:xfrm>
              <a:prstGeom prst="rect">
                <a:avLst/>
              </a:prstGeom>
              <a:noFill/>
            </p:spPr>
            <p:txBody>
              <a:bodyPr wrap="none" rtlCol="0">
                <a:spAutoFit/>
              </a:bodyPr>
              <a:lstStyle/>
              <a:p>
                <a:r>
                  <a:rPr lang="en-US" dirty="0" smtClean="0"/>
                  <a:t>Elevation</a:t>
                </a:r>
                <a:endParaRPr lang="en-US" dirty="0"/>
              </a:p>
            </p:txBody>
          </p:sp>
        </p:grpSp>
        <p:cxnSp>
          <p:nvCxnSpPr>
            <p:cNvPr id="14" name="Straight Arrow Connector 13"/>
            <p:cNvCxnSpPr/>
            <p:nvPr/>
          </p:nvCxnSpPr>
          <p:spPr>
            <a:xfrm flipV="1">
              <a:off x="152400" y="2905891"/>
              <a:ext cx="228600" cy="294509"/>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349831" y="3022795"/>
              <a:ext cx="228600" cy="294509"/>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523240" y="3170049"/>
              <a:ext cx="228600" cy="294509"/>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713740" y="3317303"/>
              <a:ext cx="228600" cy="294509"/>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876300" y="3383280"/>
              <a:ext cx="228600" cy="294509"/>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53705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Picture 3"/>
          <p:cNvPicPr>
            <a:picLocks noChangeAspect="1" noChangeArrowheads="1"/>
          </p:cNvPicPr>
          <p:nvPr/>
        </p:nvPicPr>
        <p:blipFill>
          <a:blip r:embed="rId6" cstate="print"/>
          <a:srcRect l="22194" t="10000" r="14512" b="4444"/>
          <a:stretch>
            <a:fillRect/>
          </a:stretch>
        </p:blipFill>
        <p:spPr bwMode="auto">
          <a:xfrm>
            <a:off x="73528" y="688479"/>
            <a:ext cx="3838515" cy="2566755"/>
          </a:xfrm>
          <a:prstGeom prst="rect">
            <a:avLst/>
          </a:prstGeom>
          <a:noFill/>
          <a:ln w="9525">
            <a:noFill/>
            <a:miter lim="800000"/>
            <a:headEnd/>
            <a:tailEnd/>
          </a:ln>
          <a:effectLst/>
        </p:spPr>
      </p:pic>
      <p:pic>
        <p:nvPicPr>
          <p:cNvPr id="27654" name="Picture 6" descr="C:\Users\Samuel\Documents\Si_Earth\presentation\BB2\faultxsect.png"/>
          <p:cNvPicPr>
            <a:picLocks noChangeAspect="1" noChangeArrowheads="1"/>
          </p:cNvPicPr>
          <p:nvPr/>
        </p:nvPicPr>
        <p:blipFill>
          <a:blip r:embed="rId7" cstate="print"/>
          <a:srcRect/>
          <a:stretch>
            <a:fillRect/>
          </a:stretch>
        </p:blipFill>
        <p:spPr bwMode="auto">
          <a:xfrm>
            <a:off x="73528" y="3377895"/>
            <a:ext cx="3875281" cy="1116606"/>
          </a:xfrm>
          <a:prstGeom prst="rect">
            <a:avLst/>
          </a:prstGeom>
          <a:noFill/>
        </p:spPr>
      </p:pic>
      <p:sp>
        <p:nvSpPr>
          <p:cNvPr id="24" name="TextBox 23"/>
          <p:cNvSpPr txBox="1"/>
          <p:nvPr/>
        </p:nvSpPr>
        <p:spPr>
          <a:xfrm>
            <a:off x="4333240" y="3201034"/>
            <a:ext cx="1950727" cy="1477328"/>
          </a:xfrm>
          <a:prstGeom prst="rect">
            <a:avLst/>
          </a:prstGeom>
          <a:noFill/>
        </p:spPr>
        <p:txBody>
          <a:bodyPr wrap="none" rtlCol="0">
            <a:spAutoFit/>
          </a:bodyPr>
          <a:lstStyle/>
          <a:p>
            <a:r>
              <a:rPr lang="en-US" dirty="0" smtClean="0"/>
              <a:t>Cohesion gradient</a:t>
            </a:r>
            <a:r>
              <a:rPr lang="en-US" dirty="0" smtClean="0"/>
              <a:t>:</a:t>
            </a:r>
          </a:p>
          <a:p>
            <a:r>
              <a:rPr lang="en-US" dirty="0" smtClean="0"/>
              <a:t>100 </a:t>
            </a:r>
            <a:r>
              <a:rPr lang="en-US" dirty="0" err="1" smtClean="0"/>
              <a:t>kPa</a:t>
            </a:r>
            <a:endParaRPr lang="en-US" dirty="0" smtClean="0"/>
          </a:p>
          <a:p>
            <a:r>
              <a:rPr lang="en-US" dirty="0" smtClean="0"/>
              <a:t>1 </a:t>
            </a:r>
            <a:r>
              <a:rPr lang="en-US" dirty="0" err="1" smtClean="0"/>
              <a:t>MPa</a:t>
            </a:r>
            <a:endParaRPr lang="en-US" dirty="0" smtClean="0"/>
          </a:p>
          <a:p>
            <a:r>
              <a:rPr lang="en-US" dirty="0" smtClean="0"/>
              <a:t>10 </a:t>
            </a:r>
            <a:r>
              <a:rPr lang="en-US" dirty="0" err="1" smtClean="0"/>
              <a:t>MPa</a:t>
            </a:r>
            <a:endParaRPr lang="en-US" dirty="0" smtClean="0"/>
          </a:p>
          <a:p>
            <a:r>
              <a:rPr lang="en-US" dirty="0" smtClean="0"/>
              <a:t>30 </a:t>
            </a:r>
            <a:r>
              <a:rPr lang="en-US" dirty="0" err="1" smtClean="0"/>
              <a:t>MPa</a:t>
            </a:r>
            <a:endParaRPr lang="en-US" dirty="0"/>
          </a:p>
        </p:txBody>
      </p:sp>
      <p:cxnSp>
        <p:nvCxnSpPr>
          <p:cNvPr id="25" name="Straight Connector 24"/>
          <p:cNvCxnSpPr/>
          <p:nvPr/>
        </p:nvCxnSpPr>
        <p:spPr>
          <a:xfrm flipH="1">
            <a:off x="3813066" y="4415850"/>
            <a:ext cx="498364" cy="1"/>
          </a:xfrm>
          <a:prstGeom prst="line">
            <a:avLst/>
          </a:prstGeom>
          <a:ln w="28575">
            <a:solidFill>
              <a:schemeClr val="bg1"/>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3276600" y="3939698"/>
            <a:ext cx="1111031" cy="1"/>
          </a:xfrm>
          <a:prstGeom prst="line">
            <a:avLst/>
          </a:prstGeom>
          <a:ln w="28575">
            <a:solidFill>
              <a:schemeClr val="bg1"/>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3352800" y="4231184"/>
            <a:ext cx="1034832" cy="0"/>
          </a:xfrm>
          <a:prstGeom prst="line">
            <a:avLst/>
          </a:prstGeom>
          <a:ln w="28575">
            <a:solidFill>
              <a:schemeClr val="bg1"/>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3200400" y="3657600"/>
            <a:ext cx="1225332" cy="0"/>
          </a:xfrm>
          <a:prstGeom prst="line">
            <a:avLst/>
          </a:prstGeom>
          <a:ln w="28575">
            <a:solidFill>
              <a:schemeClr val="bg1"/>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4572001" y="76200"/>
            <a:ext cx="4572000" cy="3693319"/>
          </a:xfrm>
          <a:prstGeom prst="rect">
            <a:avLst/>
          </a:prstGeom>
          <a:noFill/>
        </p:spPr>
        <p:txBody>
          <a:bodyPr wrap="square" rtlCol="0">
            <a:spAutoFit/>
          </a:bodyPr>
          <a:lstStyle/>
          <a:p>
            <a:r>
              <a:rPr lang="en-US" dirty="0" smtClean="0"/>
              <a:t>Hypothesis: Fault orientation Influences stream incision rates</a:t>
            </a:r>
          </a:p>
          <a:p>
            <a:r>
              <a:rPr lang="en-US" dirty="0" smtClean="0"/>
              <a:t> (therefore influences all dependent features e.g. hillslope orientation etc…)</a:t>
            </a:r>
          </a:p>
          <a:p>
            <a:endParaRPr lang="en-US" dirty="0" smtClean="0"/>
          </a:p>
          <a:p>
            <a:r>
              <a:rPr lang="en-US" dirty="0" smtClean="0"/>
              <a:t>Test </a:t>
            </a:r>
            <a:r>
              <a:rPr lang="en-US" dirty="0" smtClean="0"/>
              <a:t>using CHILD (Tucker, 1999) Surface Process model modified by Roy (</a:t>
            </a:r>
            <a:r>
              <a:rPr lang="en-US" dirty="0" smtClean="0"/>
              <a:t>2013)  </a:t>
            </a:r>
            <a:r>
              <a:rPr lang="en-US" dirty="0" smtClean="0"/>
              <a:t>to permit fault plane strain softening to material properties.</a:t>
            </a:r>
          </a:p>
          <a:p>
            <a:endParaRPr lang="en-US" dirty="0" smtClean="0"/>
          </a:p>
          <a:p>
            <a:r>
              <a:rPr lang="en-US" dirty="0" smtClean="0"/>
              <a:t>Simplifications for this specific model are: Detachment-limited, </a:t>
            </a:r>
            <a:r>
              <a:rPr lang="en-US" dirty="0" smtClean="0"/>
              <a:t>Constant </a:t>
            </a:r>
            <a:r>
              <a:rPr lang="en-US" dirty="0" err="1" smtClean="0"/>
              <a:t>precip</a:t>
            </a:r>
            <a:r>
              <a:rPr lang="en-US" dirty="0" smtClean="0"/>
              <a:t>…</a:t>
            </a:r>
            <a:endParaRPr lang="en-US" dirty="0" smtClean="0"/>
          </a:p>
          <a:p>
            <a:endParaRPr lang="en-US" dirty="0" smtClean="0"/>
          </a:p>
          <a:p>
            <a:endParaRPr lang="en-US" dirty="0" smtClean="0"/>
          </a:p>
        </p:txBody>
      </p:sp>
      <p:cxnSp>
        <p:nvCxnSpPr>
          <p:cNvPr id="26" name="Straight Connector 25"/>
          <p:cNvCxnSpPr/>
          <p:nvPr/>
        </p:nvCxnSpPr>
        <p:spPr>
          <a:xfrm rot="10800000">
            <a:off x="228600" y="2743200"/>
            <a:ext cx="5334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10969" y="4568706"/>
            <a:ext cx="772969" cy="369332"/>
          </a:xfrm>
          <a:prstGeom prst="rect">
            <a:avLst/>
          </a:prstGeom>
          <a:noFill/>
        </p:spPr>
        <p:txBody>
          <a:bodyPr wrap="none" rtlCol="0">
            <a:spAutoFit/>
          </a:bodyPr>
          <a:lstStyle/>
          <a:p>
            <a:r>
              <a:rPr lang="en-US" dirty="0" smtClean="0"/>
              <a:t>100 m</a:t>
            </a:r>
            <a:endParaRPr lang="en-US" dirty="0"/>
          </a:p>
        </p:txBody>
      </p:sp>
      <p:cxnSp>
        <p:nvCxnSpPr>
          <p:cNvPr id="28" name="Straight Connector 27"/>
          <p:cNvCxnSpPr/>
          <p:nvPr/>
        </p:nvCxnSpPr>
        <p:spPr>
          <a:xfrm rot="10800000">
            <a:off x="152400" y="4953000"/>
            <a:ext cx="5334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6" name="Group 15"/>
          <p:cNvGrpSpPr/>
          <p:nvPr/>
        </p:nvGrpSpPr>
        <p:grpSpPr>
          <a:xfrm>
            <a:off x="4212943" y="3607264"/>
            <a:ext cx="4819756" cy="2796434"/>
            <a:chOff x="4212943" y="3607264"/>
            <a:chExt cx="4819756" cy="2796434"/>
          </a:xfrm>
        </p:grpSpPr>
        <p:pic>
          <p:nvPicPr>
            <p:cNvPr id="3" name="riseandshine02_1_elev.avi">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6283967" y="3607264"/>
              <a:ext cx="2748732" cy="2769736"/>
            </a:xfrm>
            <a:prstGeom prst="rect">
              <a:avLst/>
            </a:prstGeom>
          </p:spPr>
        </p:pic>
        <p:sp>
          <p:nvSpPr>
            <p:cNvPr id="15" name="TextBox 14"/>
            <p:cNvSpPr txBox="1"/>
            <p:nvPr/>
          </p:nvSpPr>
          <p:spPr>
            <a:xfrm>
              <a:off x="4212943" y="4926370"/>
              <a:ext cx="2071024" cy="1477328"/>
            </a:xfrm>
            <a:prstGeom prst="rect">
              <a:avLst/>
            </a:prstGeom>
            <a:noFill/>
          </p:spPr>
          <p:txBody>
            <a:bodyPr wrap="square" rtlCol="0">
              <a:spAutoFit/>
            </a:bodyPr>
            <a:lstStyle/>
            <a:p>
              <a:r>
                <a:rPr lang="en-US" dirty="0" smtClean="0"/>
                <a:t>Dipping fault lateral migration</a:t>
              </a:r>
            </a:p>
            <a:p>
              <a:r>
                <a:rPr lang="en-US" dirty="0" smtClean="0"/>
                <a:t>(see SG Roy; </a:t>
              </a:r>
              <a:r>
                <a:rPr lang="en-US" dirty="0" err="1" smtClean="0"/>
                <a:t>Umaine</a:t>
              </a:r>
              <a:r>
                <a:rPr lang="en-US" dirty="0" smtClean="0"/>
                <a:t> Geodynamics</a:t>
              </a:r>
              <a:endParaRPr lang="en-US" dirty="0"/>
            </a:p>
          </p:txBody>
        </p:sp>
      </p:grpSp>
      <p:sp>
        <p:nvSpPr>
          <p:cNvPr id="5" name="TextBox 4"/>
          <p:cNvSpPr txBox="1"/>
          <p:nvPr/>
        </p:nvSpPr>
        <p:spPr>
          <a:xfrm>
            <a:off x="-24641" y="11668"/>
            <a:ext cx="4368041" cy="830997"/>
          </a:xfrm>
          <a:prstGeom prst="rect">
            <a:avLst/>
          </a:prstGeom>
          <a:noFill/>
        </p:spPr>
        <p:txBody>
          <a:bodyPr wrap="square" rtlCol="0">
            <a:spAutoFit/>
          </a:bodyPr>
          <a:lstStyle/>
          <a:p>
            <a:r>
              <a:rPr lang="en-US" sz="2400" dirty="0" smtClean="0"/>
              <a:t>Example of </a:t>
            </a:r>
            <a:r>
              <a:rPr lang="en-US" sz="2400" dirty="0" err="1" smtClean="0"/>
              <a:t>Strength:Strain</a:t>
            </a:r>
            <a:r>
              <a:rPr lang="en-US" sz="2400" dirty="0" smtClean="0"/>
              <a:t> link from Sam Roy, </a:t>
            </a:r>
            <a:r>
              <a:rPr lang="en-US" sz="2400" dirty="0" err="1" smtClean="0"/>
              <a:t>UMaine</a:t>
            </a:r>
            <a:endParaRPr lang="en-US" sz="2400" dirty="0"/>
          </a:p>
        </p:txBody>
      </p:sp>
      <p:sp>
        <p:nvSpPr>
          <p:cNvPr id="20" name="TextBox 19"/>
          <p:cNvSpPr txBox="1"/>
          <p:nvPr/>
        </p:nvSpPr>
        <p:spPr>
          <a:xfrm>
            <a:off x="1066800" y="999529"/>
            <a:ext cx="1676400" cy="923330"/>
          </a:xfrm>
          <a:prstGeom prst="rect">
            <a:avLst/>
          </a:prstGeom>
          <a:noFill/>
        </p:spPr>
        <p:txBody>
          <a:bodyPr wrap="square" rtlCol="0">
            <a:spAutoFit/>
          </a:bodyPr>
          <a:lstStyle/>
          <a:p>
            <a:r>
              <a:rPr lang="en-US" dirty="0" smtClean="0">
                <a:solidFill>
                  <a:schemeClr val="bg1"/>
                </a:solidFill>
              </a:rPr>
              <a:t>Topographic Relief; Red=high</a:t>
            </a:r>
            <a:endParaRPr lang="en-US" dirty="0">
              <a:solidFill>
                <a:schemeClr val="bg1"/>
              </a:solidFill>
            </a:endParaRPr>
          </a:p>
        </p:txBody>
      </p:sp>
      <p:grpSp>
        <p:nvGrpSpPr>
          <p:cNvPr id="36" name="Group 35"/>
          <p:cNvGrpSpPr/>
          <p:nvPr/>
        </p:nvGrpSpPr>
        <p:grpSpPr>
          <a:xfrm>
            <a:off x="5080" y="4528900"/>
            <a:ext cx="3879913" cy="2133145"/>
            <a:chOff x="5080" y="4528900"/>
            <a:chExt cx="3879913" cy="2133145"/>
          </a:xfrm>
        </p:grpSpPr>
        <p:pic>
          <p:nvPicPr>
            <p:cNvPr id="4" name="knickpoint20_1_elev.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5080" y="4528900"/>
              <a:ext cx="3879913" cy="2133145"/>
            </a:xfrm>
            <a:prstGeom prst="rect">
              <a:avLst/>
            </a:prstGeom>
          </p:spPr>
        </p:pic>
        <p:sp>
          <p:nvSpPr>
            <p:cNvPr id="35" name="Rectangle 34"/>
            <p:cNvSpPr/>
            <p:nvPr/>
          </p:nvSpPr>
          <p:spPr>
            <a:xfrm>
              <a:off x="558751" y="4678362"/>
              <a:ext cx="2904834" cy="369332"/>
            </a:xfrm>
            <a:prstGeom prst="rect">
              <a:avLst/>
            </a:prstGeom>
          </p:spPr>
          <p:txBody>
            <a:bodyPr wrap="none">
              <a:spAutoFit/>
            </a:bodyPr>
            <a:lstStyle/>
            <a:p>
              <a:r>
                <a:rPr lang="en-US" dirty="0">
                  <a:solidFill>
                    <a:schemeClr val="bg1"/>
                  </a:solidFill>
                </a:rPr>
                <a:t>Topographic Relief; Red=high</a:t>
              </a:r>
              <a:endParaRPr lang="en-US" dirty="0">
                <a:solidFill>
                  <a:schemeClr val="bg1"/>
                </a:solidFill>
              </a:endParaRPr>
            </a:p>
          </p:txBody>
        </p:sp>
      </p:grpSp>
    </p:spTree>
    <p:extLst>
      <p:ext uri="{BB962C8B-B14F-4D97-AF65-F5344CB8AC3E}">
        <p14:creationId xmlns:p14="http://schemas.microsoft.com/office/powerpoint/2010/main" val="4125433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video>
              <p:cMediaNode vol="80000">
                <p:cTn id="8" fill="hold" display="0">
                  <p:stCondLst>
                    <p:cond delay="indefinite"/>
                  </p:st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Intermediate </a:t>
            </a:r>
            <a:r>
              <a:rPr lang="en-US" dirty="0"/>
              <a:t>C</a:t>
            </a:r>
            <a:r>
              <a:rPr lang="en-US" dirty="0" smtClean="0"/>
              <a:t>onclusions</a:t>
            </a:r>
            <a:endParaRPr lang="en-US" dirty="0"/>
          </a:p>
        </p:txBody>
      </p:sp>
      <p:sp>
        <p:nvSpPr>
          <p:cNvPr id="3" name="TextBox 2"/>
          <p:cNvSpPr txBox="1"/>
          <p:nvPr/>
        </p:nvSpPr>
        <p:spPr>
          <a:xfrm>
            <a:off x="457200" y="1143000"/>
            <a:ext cx="8229600" cy="4708981"/>
          </a:xfrm>
          <a:prstGeom prst="rect">
            <a:avLst/>
          </a:prstGeom>
          <a:noFill/>
        </p:spPr>
        <p:txBody>
          <a:bodyPr wrap="square" rtlCol="0">
            <a:spAutoFit/>
          </a:bodyPr>
          <a:lstStyle/>
          <a:p>
            <a:pPr>
              <a:spcAft>
                <a:spcPts val="1200"/>
              </a:spcAft>
            </a:pPr>
            <a:r>
              <a:rPr lang="en-US" sz="2400" dirty="0" smtClean="0"/>
              <a:t>Valleys are weak; Ridges are strong </a:t>
            </a:r>
            <a:r>
              <a:rPr lang="en-US" sz="2400" i="1" dirty="0" smtClean="0"/>
              <a:t> (</a:t>
            </a:r>
            <a:r>
              <a:rPr lang="en-US" sz="2400" dirty="0" smtClean="0"/>
              <a:t>Cols are weak- Buttresses are strong…….)</a:t>
            </a:r>
          </a:p>
          <a:p>
            <a:pPr marL="285750" indent="-285750">
              <a:spcAft>
                <a:spcPts val="1200"/>
              </a:spcAft>
              <a:buFont typeface="Symbol"/>
              <a:buChar char="\"/>
            </a:pPr>
            <a:r>
              <a:rPr lang="en-US" sz="2400" i="1" dirty="0" smtClean="0">
                <a:latin typeface="+mj-lt"/>
              </a:rPr>
              <a:t>Heterogeneity from the beginning</a:t>
            </a:r>
          </a:p>
          <a:p>
            <a:pPr>
              <a:spcAft>
                <a:spcPts val="1200"/>
              </a:spcAft>
            </a:pPr>
            <a:r>
              <a:rPr lang="en-US" sz="2400" dirty="0" smtClean="0">
                <a:latin typeface="+mj-lt"/>
              </a:rPr>
              <a:t>Strength anisotropy is a fundamental landscape control in all </a:t>
            </a:r>
            <a:r>
              <a:rPr lang="en-US" sz="2400" dirty="0" err="1" smtClean="0">
                <a:latin typeface="+mj-lt"/>
              </a:rPr>
              <a:t>Orogens</a:t>
            </a:r>
            <a:r>
              <a:rPr lang="en-US" sz="2400" dirty="0" smtClean="0">
                <a:latin typeface="+mj-lt"/>
              </a:rPr>
              <a:t> and </a:t>
            </a:r>
            <a:r>
              <a:rPr lang="en-US" sz="2400" i="1" dirty="0" smtClean="0">
                <a:latin typeface="+mj-lt"/>
              </a:rPr>
              <a:t>reduces </a:t>
            </a:r>
            <a:r>
              <a:rPr lang="en-US" sz="2400" dirty="0" smtClean="0">
                <a:latin typeface="+mj-lt"/>
              </a:rPr>
              <a:t>complexity of surface</a:t>
            </a:r>
          </a:p>
          <a:p>
            <a:pPr marL="285750" indent="-285750">
              <a:spcAft>
                <a:spcPts val="1200"/>
              </a:spcAft>
              <a:buFont typeface="Symbol"/>
              <a:buChar char="\"/>
            </a:pPr>
            <a:r>
              <a:rPr lang="en-US" sz="2400" i="1" dirty="0" smtClean="0">
                <a:latin typeface="+mj-lt"/>
              </a:rPr>
              <a:t>Topography and Rates are, consequently, anisotropic</a:t>
            </a:r>
          </a:p>
          <a:p>
            <a:pPr>
              <a:spcAft>
                <a:spcPts val="1200"/>
              </a:spcAft>
            </a:pPr>
            <a:r>
              <a:rPr lang="en-US" sz="2400" dirty="0"/>
              <a:t>3D strength structure contains a dominant record of Strain history</a:t>
            </a:r>
          </a:p>
          <a:p>
            <a:pPr>
              <a:spcAft>
                <a:spcPts val="1200"/>
              </a:spcAft>
            </a:pPr>
            <a:r>
              <a:rPr lang="en-US" sz="2400" dirty="0">
                <a:latin typeface="Symbol" panose="05050102010706020507" pitchFamily="18" charset="2"/>
              </a:rPr>
              <a:t>\ </a:t>
            </a:r>
            <a:r>
              <a:rPr lang="en-US" sz="2400" i="1" dirty="0"/>
              <a:t>Provides a long lived landscape memory of mantle kinematics</a:t>
            </a:r>
            <a:endParaRPr lang="en-US" sz="2400" i="1" dirty="0">
              <a:latin typeface="Symbol" panose="05050102010706020507" pitchFamily="18" charset="2"/>
            </a:endParaRPr>
          </a:p>
          <a:p>
            <a:pPr marL="285750" indent="-285750">
              <a:spcAft>
                <a:spcPts val="1200"/>
              </a:spcAft>
              <a:buFont typeface="Symbol"/>
              <a:buChar char="\"/>
            </a:pPr>
            <a:endParaRPr lang="en-US" sz="2400" i="1" dirty="0">
              <a:latin typeface="+mj-lt"/>
            </a:endParaRPr>
          </a:p>
        </p:txBody>
      </p:sp>
    </p:spTree>
    <p:extLst>
      <p:ext uri="{BB962C8B-B14F-4D97-AF65-F5344CB8AC3E}">
        <p14:creationId xmlns:p14="http://schemas.microsoft.com/office/powerpoint/2010/main" val="150629447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25400" y="3057147"/>
            <a:ext cx="5867400" cy="3818855"/>
            <a:chOff x="3200400" y="1231752"/>
            <a:chExt cx="8153400" cy="4696122"/>
          </a:xfrm>
        </p:grpSpPr>
        <p:pic>
          <p:nvPicPr>
            <p:cNvPr id="262146" name="Picture 2" descr="C:\Documents and Settings\Administrator\My Documents\My Pictures\Mt Cook from Okarito small.jpg"/>
            <p:cNvPicPr>
              <a:picLocks noChangeAspect="1" noChangeArrowheads="1"/>
            </p:cNvPicPr>
            <p:nvPr/>
          </p:nvPicPr>
          <p:blipFill rotWithShape="1">
            <a:blip r:embed="rId2" cstate="print"/>
            <a:srcRect t="17305"/>
            <a:stretch/>
          </p:blipFill>
          <p:spPr bwMode="auto">
            <a:xfrm>
              <a:off x="3200400" y="1231752"/>
              <a:ext cx="8153400" cy="4696122"/>
            </a:xfrm>
            <a:prstGeom prst="rect">
              <a:avLst/>
            </a:prstGeom>
            <a:noFill/>
          </p:spPr>
        </p:pic>
        <p:sp>
          <p:nvSpPr>
            <p:cNvPr id="4" name="Rectangle 3"/>
            <p:cNvSpPr/>
            <p:nvPr/>
          </p:nvSpPr>
          <p:spPr>
            <a:xfrm>
              <a:off x="9236034" y="5505918"/>
              <a:ext cx="1545231" cy="276999"/>
            </a:xfrm>
            <a:prstGeom prst="rect">
              <a:avLst/>
            </a:prstGeom>
          </p:spPr>
          <p:txBody>
            <a:bodyPr wrap="none">
              <a:spAutoFit/>
            </a:bodyPr>
            <a:lstStyle/>
            <a:p>
              <a:r>
                <a:rPr lang="en-US" sz="1200" dirty="0" smtClean="0">
                  <a:solidFill>
                    <a:schemeClr val="bg1"/>
                  </a:solidFill>
                </a:rPr>
                <a:t>(Photo  by E. Fordyce)</a:t>
              </a:r>
              <a:endParaRPr lang="en-US" sz="1200" dirty="0">
                <a:solidFill>
                  <a:schemeClr val="bg1"/>
                </a:solidFill>
              </a:endParaRPr>
            </a:p>
          </p:txBody>
        </p:sp>
      </p:grpSp>
      <p:sp>
        <p:nvSpPr>
          <p:cNvPr id="2" name="Rectangle 1"/>
          <p:cNvSpPr/>
          <p:nvPr/>
        </p:nvSpPr>
        <p:spPr>
          <a:xfrm>
            <a:off x="5080" y="10159"/>
            <a:ext cx="9136368" cy="3046988"/>
          </a:xfrm>
          <a:prstGeom prst="rect">
            <a:avLst/>
          </a:prstGeom>
        </p:spPr>
        <p:txBody>
          <a:bodyPr wrap="square">
            <a:spAutoFit/>
          </a:bodyPr>
          <a:lstStyle/>
          <a:p>
            <a:pPr algn="ctr"/>
            <a:r>
              <a:rPr lang="en-US" sz="2400" dirty="0" smtClean="0"/>
              <a:t>Still some problems and opportunities: </a:t>
            </a:r>
          </a:p>
          <a:p>
            <a:r>
              <a:rPr lang="en-US" sz="2400" dirty="0" smtClean="0"/>
              <a:t>Physics of Earth dependent on whether viewed from below or above.  i.e. Same Earth: Multiple formulations.      </a:t>
            </a:r>
          </a:p>
          <a:p>
            <a:r>
              <a:rPr lang="en-US" sz="2400" b="1" i="1" dirty="0" smtClean="0"/>
              <a:t>Onto </a:t>
            </a:r>
            <a:r>
              <a:rPr lang="en-US" sz="2400" b="1" i="1" dirty="0" err="1" smtClean="0"/>
              <a:t>Ferm</a:t>
            </a:r>
            <a:r>
              <a:rPr lang="en-US" sz="2400" b="1" i="1" dirty="0" smtClean="0"/>
              <a:t> I</a:t>
            </a:r>
            <a:r>
              <a:rPr lang="en-US" sz="2400" i="1" dirty="0" smtClean="0"/>
              <a:t>. </a:t>
            </a:r>
            <a:r>
              <a:rPr lang="en-US" sz="2400" i="1" dirty="0"/>
              <a:t>Material displacement, whether tectonic or geomorphic in origin, at or below Earth’s surface, is driven by local forces overcoming local </a:t>
            </a:r>
            <a:r>
              <a:rPr lang="en-US" sz="2400" i="1" dirty="0" smtClean="0"/>
              <a:t>resistance. </a:t>
            </a:r>
          </a:p>
          <a:p>
            <a:r>
              <a:rPr lang="en-US" sz="2400" u="sng" dirty="0" smtClean="0"/>
              <a:t>3D </a:t>
            </a:r>
            <a:r>
              <a:rPr lang="en-US" sz="2400" u="sng" dirty="0" err="1" smtClean="0"/>
              <a:t>Strength:Stress</a:t>
            </a:r>
            <a:r>
              <a:rPr lang="en-US" sz="2400" dirty="0" smtClean="0"/>
              <a:t> field and its time-evolution are the critical controlling parameters of unified model</a:t>
            </a:r>
            <a:endParaRPr lang="en-US" sz="2400" i="1" dirty="0"/>
          </a:p>
        </p:txBody>
      </p:sp>
      <p:grpSp>
        <p:nvGrpSpPr>
          <p:cNvPr id="3" name="Group 2"/>
          <p:cNvGrpSpPr/>
          <p:nvPr/>
        </p:nvGrpSpPr>
        <p:grpSpPr>
          <a:xfrm>
            <a:off x="6132079" y="3057147"/>
            <a:ext cx="3009369" cy="3733800"/>
            <a:chOff x="-1" y="835230"/>
            <a:chExt cx="3429001" cy="5111577"/>
          </a:xfrm>
        </p:grpSpPr>
        <p:grpSp>
          <p:nvGrpSpPr>
            <p:cNvPr id="7" name="Group 43"/>
            <p:cNvGrpSpPr/>
            <p:nvPr/>
          </p:nvGrpSpPr>
          <p:grpSpPr>
            <a:xfrm>
              <a:off x="-1" y="835230"/>
              <a:ext cx="3429001" cy="5111577"/>
              <a:chOff x="5384922" y="988565"/>
              <a:chExt cx="3395917" cy="5018223"/>
            </a:xfrm>
          </p:grpSpPr>
          <p:pic>
            <p:nvPicPr>
              <p:cNvPr id="8" name="Picture 3" descr="C:\Documents and Settings\Administrator\My Documents\binghamton\Koons-1995-pg.-383-Fig.-3-B-D.jpg"/>
              <p:cNvPicPr>
                <a:picLocks noChangeAspect="1" noChangeArrowheads="1"/>
              </p:cNvPicPr>
              <p:nvPr/>
            </p:nvPicPr>
            <p:blipFill>
              <a:blip r:embed="rId3" cstate="print"/>
              <a:srcRect/>
              <a:stretch>
                <a:fillRect/>
              </a:stretch>
            </p:blipFill>
            <p:spPr bwMode="auto">
              <a:xfrm>
                <a:off x="5384922" y="988565"/>
                <a:ext cx="3395917" cy="5018223"/>
              </a:xfrm>
              <a:prstGeom prst="rect">
                <a:avLst/>
              </a:prstGeom>
              <a:noFill/>
            </p:spPr>
          </p:pic>
          <p:cxnSp>
            <p:nvCxnSpPr>
              <p:cNvPr id="9" name="Straight Arrow Connector 8"/>
              <p:cNvCxnSpPr/>
              <p:nvPr/>
            </p:nvCxnSpPr>
            <p:spPr>
              <a:xfrm rot="10800000">
                <a:off x="7239000" y="2667000"/>
                <a:ext cx="381000"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10800000">
                <a:off x="7467600" y="2514600"/>
                <a:ext cx="228600"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rot="10800000">
                <a:off x="7696200" y="2362200"/>
                <a:ext cx="228600"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10800000">
                <a:off x="7924800" y="2209800"/>
                <a:ext cx="152400" cy="76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10800000">
                <a:off x="7848600" y="4114800"/>
                <a:ext cx="228600"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10800000">
                <a:off x="8077200" y="3962400"/>
                <a:ext cx="152400" cy="76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10800000">
                <a:off x="7632908" y="5777716"/>
                <a:ext cx="381000" cy="228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rot="10800000">
                <a:off x="7861508" y="5625316"/>
                <a:ext cx="228600" cy="1524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rot="10800000">
                <a:off x="8166309" y="5472916"/>
                <a:ext cx="152400" cy="762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rot="16200000" flipV="1">
                <a:off x="8547309" y="5244317"/>
                <a:ext cx="76200" cy="762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6" name="TextBox 5"/>
            <p:cNvSpPr txBox="1"/>
            <p:nvPr/>
          </p:nvSpPr>
          <p:spPr>
            <a:xfrm>
              <a:off x="20526" y="5635856"/>
              <a:ext cx="2230885" cy="307777"/>
            </a:xfrm>
            <a:prstGeom prst="rect">
              <a:avLst/>
            </a:prstGeom>
            <a:noFill/>
          </p:spPr>
          <p:txBody>
            <a:bodyPr wrap="square" rtlCol="0">
              <a:spAutoFit/>
            </a:bodyPr>
            <a:lstStyle/>
            <a:p>
              <a:r>
                <a:rPr lang="en-US" sz="1400" dirty="0" smtClean="0"/>
                <a:t>(After Koons, 1989)</a:t>
              </a:r>
              <a:endParaRPr lang="en-US" sz="1400" dirty="0"/>
            </a:p>
          </p:txBody>
        </p:sp>
      </p:grpSp>
      <p:cxnSp>
        <p:nvCxnSpPr>
          <p:cNvPr id="19" name="Straight Connector 18"/>
          <p:cNvCxnSpPr/>
          <p:nvPr/>
        </p:nvCxnSpPr>
        <p:spPr>
          <a:xfrm>
            <a:off x="6161470" y="3082547"/>
            <a:ext cx="2979978" cy="379345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262147" name="Text Box 3"/>
          <p:cNvSpPr txBox="1">
            <a:spLocks noChangeArrowheads="1"/>
          </p:cNvSpPr>
          <p:nvPr/>
        </p:nvSpPr>
        <p:spPr bwMode="auto">
          <a:xfrm>
            <a:off x="588781" y="6030260"/>
            <a:ext cx="4639038" cy="369332"/>
          </a:xfrm>
          <a:prstGeom prst="rect">
            <a:avLst/>
          </a:prstGeom>
          <a:noFill/>
          <a:ln w="9525">
            <a:noFill/>
            <a:miter lim="800000"/>
            <a:headEnd/>
            <a:tailEnd/>
          </a:ln>
          <a:effectLst/>
        </p:spPr>
        <p:txBody>
          <a:bodyPr wrap="square">
            <a:spAutoFit/>
          </a:bodyPr>
          <a:lstStyle/>
          <a:p>
            <a:r>
              <a:rPr lang="en-US" dirty="0" smtClean="0">
                <a:solidFill>
                  <a:schemeClr val="bg1"/>
                </a:solidFill>
              </a:rPr>
              <a:t>New Zealand Southern Alps: From West to East </a:t>
            </a:r>
            <a:endParaRPr lang="en-US" dirty="0" smtClean="0"/>
          </a:p>
        </p:txBody>
      </p:sp>
    </p:spTree>
    <p:extLst>
      <p:ext uri="{BB962C8B-B14F-4D97-AF65-F5344CB8AC3E}">
        <p14:creationId xmlns:p14="http://schemas.microsoft.com/office/powerpoint/2010/main" val="4017545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8499"/>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Group 91"/>
          <p:cNvGrpSpPr/>
          <p:nvPr/>
        </p:nvGrpSpPr>
        <p:grpSpPr>
          <a:xfrm>
            <a:off x="374884" y="1050656"/>
            <a:ext cx="8153401" cy="5090540"/>
            <a:chOff x="-1" y="1524020"/>
            <a:chExt cx="6151795" cy="3840846"/>
          </a:xfrm>
        </p:grpSpPr>
        <p:pic>
          <p:nvPicPr>
            <p:cNvPr id="79" name="Picture 7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524020"/>
              <a:ext cx="6151795" cy="3840846"/>
            </a:xfrm>
            <a:prstGeom prst="rect">
              <a:avLst/>
            </a:prstGeom>
          </p:spPr>
        </p:pic>
        <p:cxnSp>
          <p:nvCxnSpPr>
            <p:cNvPr id="81" name="Straight Connector 80"/>
            <p:cNvCxnSpPr/>
            <p:nvPr/>
          </p:nvCxnSpPr>
          <p:spPr>
            <a:xfrm flipV="1">
              <a:off x="145902" y="3861282"/>
              <a:ext cx="6005892" cy="602611"/>
            </a:xfrm>
            <a:prstGeom prst="line">
              <a:avLst/>
            </a:prstGeom>
            <a:ln w="38100">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p:nvPr/>
          </p:nvCxnSpPr>
          <p:spPr>
            <a:xfrm flipH="1" flipV="1">
              <a:off x="1887628" y="4428108"/>
              <a:ext cx="838199" cy="337628"/>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p:nvPr/>
          </p:nvCxnSpPr>
          <p:spPr>
            <a:xfrm flipH="1" flipV="1">
              <a:off x="5304318" y="4010982"/>
              <a:ext cx="838199" cy="337628"/>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p:nvPr/>
          </p:nvCxnSpPr>
          <p:spPr>
            <a:xfrm flipH="1" flipV="1">
              <a:off x="2815660" y="4259294"/>
              <a:ext cx="838199" cy="337628"/>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90" name="Straight Arrow Connector 89"/>
            <p:cNvCxnSpPr/>
            <p:nvPr/>
          </p:nvCxnSpPr>
          <p:spPr>
            <a:xfrm flipH="1" flipV="1">
              <a:off x="4039727" y="4141316"/>
              <a:ext cx="838199" cy="337628"/>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p:nvPr/>
          </p:nvCxnSpPr>
          <p:spPr>
            <a:xfrm flipH="1" flipV="1">
              <a:off x="282852" y="4548137"/>
              <a:ext cx="838199" cy="337628"/>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0" y="10160"/>
            <a:ext cx="8756284" cy="924337"/>
          </a:xfrm>
        </p:spPr>
        <p:txBody>
          <a:bodyPr>
            <a:normAutofit/>
          </a:bodyPr>
          <a:lstStyle/>
          <a:p>
            <a:pPr algn="l"/>
            <a:r>
              <a:rPr lang="en-US" sz="3200" dirty="0" smtClean="0"/>
              <a:t>Determining the State of Stress at a Knickpoint</a:t>
            </a:r>
            <a:br>
              <a:rPr lang="en-US" sz="3200" dirty="0" smtClean="0"/>
            </a:br>
            <a:r>
              <a:rPr lang="en-US" sz="2000" dirty="0" smtClean="0"/>
              <a:t>i.e.; In conventional theory, geomorphic stress &gt; threshold strength for detachment</a:t>
            </a:r>
            <a:endParaRPr lang="en-US" sz="2000" dirty="0"/>
          </a:p>
        </p:txBody>
      </p:sp>
      <p:sp>
        <p:nvSpPr>
          <p:cNvPr id="26" name="Rectangle 25"/>
          <p:cNvSpPr/>
          <p:nvPr/>
        </p:nvSpPr>
        <p:spPr>
          <a:xfrm>
            <a:off x="6400800" y="5123387"/>
            <a:ext cx="2127484" cy="101780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p:cNvGrpSpPr/>
          <p:nvPr/>
        </p:nvGrpSpPr>
        <p:grpSpPr>
          <a:xfrm rot="15520120">
            <a:off x="7135403" y="5302823"/>
            <a:ext cx="740164" cy="779854"/>
            <a:chOff x="2438400" y="2362200"/>
            <a:chExt cx="2286000" cy="1219200"/>
          </a:xfrm>
        </p:grpSpPr>
        <p:cxnSp>
          <p:nvCxnSpPr>
            <p:cNvPr id="22" name="Straight Connector 21"/>
            <p:cNvCxnSpPr/>
            <p:nvPr/>
          </p:nvCxnSpPr>
          <p:spPr>
            <a:xfrm flipV="1">
              <a:off x="2438400" y="2362200"/>
              <a:ext cx="2286000" cy="12192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6079880" flipV="1">
              <a:off x="3240672" y="2075642"/>
              <a:ext cx="489610" cy="1769763"/>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6079880" flipH="1">
              <a:off x="3421824" y="2534670"/>
              <a:ext cx="19840" cy="935693"/>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grpSp>
      <p:sp>
        <p:nvSpPr>
          <p:cNvPr id="71" name="TextBox 70"/>
          <p:cNvSpPr txBox="1"/>
          <p:nvPr/>
        </p:nvSpPr>
        <p:spPr>
          <a:xfrm>
            <a:off x="6665158" y="5181600"/>
            <a:ext cx="401072" cy="369332"/>
          </a:xfrm>
          <a:prstGeom prst="rect">
            <a:avLst/>
          </a:prstGeom>
          <a:noFill/>
        </p:spPr>
        <p:txBody>
          <a:bodyPr wrap="none" rtlCol="0">
            <a:spAutoFit/>
          </a:bodyPr>
          <a:lstStyle/>
          <a:p>
            <a:r>
              <a:rPr lang="en-US" b="1" dirty="0" smtClean="0">
                <a:solidFill>
                  <a:srgbClr val="FF0000"/>
                </a:solidFill>
                <a:latin typeface="Symbol" panose="05050102010706020507" pitchFamily="18" charset="2"/>
              </a:rPr>
              <a:t>s</a:t>
            </a:r>
            <a:r>
              <a:rPr lang="en-US" b="1" baseline="-25000" dirty="0" smtClean="0">
                <a:solidFill>
                  <a:srgbClr val="FF0000"/>
                </a:solidFill>
                <a:latin typeface="Symbol" panose="05050102010706020507" pitchFamily="18" charset="2"/>
              </a:rPr>
              <a:t>1</a:t>
            </a:r>
            <a:endParaRPr lang="en-US" b="1" dirty="0">
              <a:solidFill>
                <a:srgbClr val="FF0000"/>
              </a:solidFill>
              <a:latin typeface="Symbol" panose="05050102010706020507" pitchFamily="18" charset="2"/>
            </a:endParaRPr>
          </a:p>
        </p:txBody>
      </p:sp>
      <p:sp>
        <p:nvSpPr>
          <p:cNvPr id="72" name="Rectangle 71"/>
          <p:cNvSpPr/>
          <p:nvPr/>
        </p:nvSpPr>
        <p:spPr>
          <a:xfrm>
            <a:off x="7238675" y="5241815"/>
            <a:ext cx="401072" cy="369332"/>
          </a:xfrm>
          <a:prstGeom prst="rect">
            <a:avLst/>
          </a:prstGeom>
        </p:spPr>
        <p:txBody>
          <a:bodyPr wrap="none">
            <a:spAutoFit/>
          </a:bodyPr>
          <a:lstStyle/>
          <a:p>
            <a:r>
              <a:rPr lang="en-US" b="1" dirty="0" smtClean="0">
                <a:solidFill>
                  <a:srgbClr val="FFFF00"/>
                </a:solidFill>
                <a:latin typeface="Symbol" panose="05050102010706020507" pitchFamily="18" charset="2"/>
              </a:rPr>
              <a:t>s</a:t>
            </a:r>
            <a:r>
              <a:rPr lang="en-US" b="1" baseline="-25000" dirty="0" smtClean="0">
                <a:solidFill>
                  <a:srgbClr val="FFFF00"/>
                </a:solidFill>
                <a:latin typeface="Symbol" panose="05050102010706020507" pitchFamily="18" charset="2"/>
              </a:rPr>
              <a:t>3</a:t>
            </a:r>
            <a:endParaRPr lang="en-US" b="1" dirty="0">
              <a:solidFill>
                <a:srgbClr val="FFFF00"/>
              </a:solidFill>
              <a:latin typeface="Symbol" panose="05050102010706020507" pitchFamily="18" charset="2"/>
            </a:endParaRPr>
          </a:p>
        </p:txBody>
      </p:sp>
      <p:sp>
        <p:nvSpPr>
          <p:cNvPr id="73" name="Rectangle 72"/>
          <p:cNvSpPr/>
          <p:nvPr/>
        </p:nvSpPr>
        <p:spPr>
          <a:xfrm>
            <a:off x="7653918" y="5305998"/>
            <a:ext cx="401072" cy="369332"/>
          </a:xfrm>
          <a:prstGeom prst="rect">
            <a:avLst/>
          </a:prstGeom>
        </p:spPr>
        <p:txBody>
          <a:bodyPr wrap="none">
            <a:spAutoFit/>
          </a:bodyPr>
          <a:lstStyle/>
          <a:p>
            <a:r>
              <a:rPr lang="en-US" b="1" dirty="0" smtClean="0">
                <a:solidFill>
                  <a:schemeClr val="accent1"/>
                </a:solidFill>
                <a:latin typeface="Symbol" panose="05050102010706020507" pitchFamily="18" charset="2"/>
              </a:rPr>
              <a:t>s</a:t>
            </a:r>
            <a:r>
              <a:rPr lang="en-US" b="1" baseline="-25000" dirty="0" smtClean="0">
                <a:solidFill>
                  <a:schemeClr val="accent1"/>
                </a:solidFill>
                <a:latin typeface="Symbol" panose="05050102010706020507" pitchFamily="18" charset="2"/>
              </a:rPr>
              <a:t>2</a:t>
            </a:r>
            <a:endParaRPr lang="en-US" b="1" dirty="0">
              <a:solidFill>
                <a:schemeClr val="accent1"/>
              </a:solidFill>
              <a:latin typeface="Symbol" panose="05050102010706020507" pitchFamily="18" charset="2"/>
            </a:endParaRPr>
          </a:p>
        </p:txBody>
      </p:sp>
      <p:sp>
        <p:nvSpPr>
          <p:cNvPr id="3" name="Oval 2"/>
          <p:cNvSpPr/>
          <p:nvPr/>
        </p:nvSpPr>
        <p:spPr>
          <a:xfrm>
            <a:off x="4106675" y="4097392"/>
            <a:ext cx="1117787" cy="422148"/>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Tree>
    <p:extLst>
      <p:ext uri="{BB962C8B-B14F-4D97-AF65-F5344CB8AC3E}">
        <p14:creationId xmlns:p14="http://schemas.microsoft.com/office/powerpoint/2010/main" val="125972030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79" y="0"/>
            <a:ext cx="9131241" cy="6858000"/>
          </a:xfrm>
          <a:prstGeom prst="rect">
            <a:avLst/>
          </a:prstGeom>
        </p:spPr>
      </p:pic>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0471"/>
          <a:stretch/>
        </p:blipFill>
        <p:spPr bwMode="auto">
          <a:xfrm>
            <a:off x="10439400" y="4294771"/>
            <a:ext cx="3373120" cy="3028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9843"/>
          <a:stretch/>
        </p:blipFill>
        <p:spPr bwMode="auto">
          <a:xfrm>
            <a:off x="10210800" y="1676400"/>
            <a:ext cx="3403600" cy="3028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itle 1"/>
          <p:cNvSpPr txBox="1">
            <a:spLocks/>
          </p:cNvSpPr>
          <p:nvPr/>
        </p:nvSpPr>
        <p:spPr>
          <a:xfrm>
            <a:off x="1026938" y="0"/>
            <a:ext cx="8756284" cy="924337"/>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dirty="0" smtClean="0"/>
              <a:t>Determining the </a:t>
            </a:r>
            <a:r>
              <a:rPr lang="en-US" sz="3200" i="1" dirty="0" smtClean="0"/>
              <a:t>Total Stress </a:t>
            </a:r>
            <a:r>
              <a:rPr lang="en-US" sz="3200" dirty="0" smtClean="0"/>
              <a:t>at the Knickpoint</a:t>
            </a:r>
            <a:br>
              <a:rPr lang="en-US" sz="3200" dirty="0" smtClean="0"/>
            </a:br>
            <a:endParaRPr lang="en-US" sz="2000" dirty="0"/>
          </a:p>
        </p:txBody>
      </p:sp>
      <p:grpSp>
        <p:nvGrpSpPr>
          <p:cNvPr id="63" name="Group 62"/>
          <p:cNvGrpSpPr/>
          <p:nvPr/>
        </p:nvGrpSpPr>
        <p:grpSpPr>
          <a:xfrm>
            <a:off x="457200" y="1066800"/>
            <a:ext cx="8153400" cy="4315342"/>
            <a:chOff x="457200" y="1066800"/>
            <a:chExt cx="8153400" cy="4315342"/>
          </a:xfrm>
        </p:grpSpPr>
        <p:sp>
          <p:nvSpPr>
            <p:cNvPr id="6" name="Rectangle 5"/>
            <p:cNvSpPr/>
            <p:nvPr/>
          </p:nvSpPr>
          <p:spPr>
            <a:xfrm>
              <a:off x="457200" y="1066800"/>
              <a:ext cx="8153400" cy="6096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p:cNvGrpSpPr/>
            <p:nvPr/>
          </p:nvGrpSpPr>
          <p:grpSpPr>
            <a:xfrm>
              <a:off x="457200" y="1066800"/>
              <a:ext cx="2910308" cy="4315342"/>
              <a:chOff x="457200" y="1066800"/>
              <a:chExt cx="2910308" cy="4315342"/>
            </a:xfrm>
          </p:grpSpPr>
          <p:sp>
            <p:nvSpPr>
              <p:cNvPr id="4" name="TextBox 3"/>
              <p:cNvSpPr txBox="1"/>
              <p:nvPr/>
            </p:nvSpPr>
            <p:spPr>
              <a:xfrm>
                <a:off x="457200" y="1066800"/>
                <a:ext cx="1828800" cy="523220"/>
              </a:xfrm>
              <a:prstGeom prst="rect">
                <a:avLst/>
              </a:prstGeom>
              <a:noFill/>
            </p:spPr>
            <p:txBody>
              <a:bodyPr wrap="square" rtlCol="0">
                <a:spAutoFit/>
              </a:bodyPr>
              <a:lstStyle/>
              <a:p>
                <a:r>
                  <a:rPr lang="en-US" sz="2800" b="1" dirty="0" smtClean="0">
                    <a:latin typeface="Symbol" panose="05050102010706020507" pitchFamily="18" charset="2"/>
                  </a:rPr>
                  <a:t>S</a:t>
                </a:r>
                <a:r>
                  <a:rPr lang="en-US" sz="2800" b="1" dirty="0" smtClean="0"/>
                  <a:t> = </a:t>
                </a:r>
                <a:r>
                  <a:rPr lang="en-US" sz="2800" b="1" dirty="0" err="1" smtClean="0">
                    <a:latin typeface="Symbol" panose="05050102010706020507" pitchFamily="18" charset="2"/>
                  </a:rPr>
                  <a:t>s</a:t>
                </a:r>
                <a:r>
                  <a:rPr lang="en-US" sz="2800" b="1" baseline="-25000" dirty="0" err="1" smtClean="0"/>
                  <a:t>fluvial</a:t>
                </a:r>
                <a:endParaRPr lang="en-US" sz="2800" b="1" baseline="-25000" dirty="0"/>
              </a:p>
            </p:txBody>
          </p:sp>
          <p:grpSp>
            <p:nvGrpSpPr>
              <p:cNvPr id="10" name="Group 9"/>
              <p:cNvGrpSpPr/>
              <p:nvPr/>
            </p:nvGrpSpPr>
            <p:grpSpPr>
              <a:xfrm rot="702873">
                <a:off x="3061386" y="5218877"/>
                <a:ext cx="306122" cy="163265"/>
                <a:chOff x="2438400" y="2362200"/>
                <a:chExt cx="2286000" cy="1219200"/>
              </a:xfrm>
            </p:grpSpPr>
            <p:cxnSp>
              <p:nvCxnSpPr>
                <p:cNvPr id="11" name="Straight Connector 10"/>
                <p:cNvCxnSpPr/>
                <p:nvPr/>
              </p:nvCxnSpPr>
              <p:spPr>
                <a:xfrm flipV="1">
                  <a:off x="2438400" y="2362200"/>
                  <a:ext cx="2286000" cy="12192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124200" y="2362200"/>
                  <a:ext cx="609600" cy="12192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3352801" y="2829790"/>
                  <a:ext cx="152399" cy="446809"/>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grpSp>
        </p:grpSp>
      </p:grpSp>
      <p:sp>
        <p:nvSpPr>
          <p:cNvPr id="20" name="TextBox 19"/>
          <p:cNvSpPr txBox="1"/>
          <p:nvPr/>
        </p:nvSpPr>
        <p:spPr>
          <a:xfrm>
            <a:off x="7010400" y="1109990"/>
            <a:ext cx="1828800" cy="523220"/>
          </a:xfrm>
          <a:prstGeom prst="rect">
            <a:avLst/>
          </a:prstGeom>
          <a:noFill/>
        </p:spPr>
        <p:txBody>
          <a:bodyPr wrap="square" rtlCol="0">
            <a:spAutoFit/>
          </a:bodyPr>
          <a:lstStyle/>
          <a:p>
            <a:r>
              <a:rPr lang="en-US" sz="2800" b="1" dirty="0" smtClean="0"/>
              <a:t> + </a:t>
            </a:r>
            <a:r>
              <a:rPr lang="en-US" sz="2800" b="1" dirty="0" err="1" smtClean="0">
                <a:latin typeface="Symbol" panose="05050102010706020507" pitchFamily="18" charset="2"/>
              </a:rPr>
              <a:t>s</a:t>
            </a:r>
            <a:r>
              <a:rPr lang="en-US" sz="2800" b="1" baseline="-25000" dirty="0" err="1" smtClean="0"/>
              <a:t>dynamic</a:t>
            </a:r>
            <a:endParaRPr lang="en-US" sz="2800" b="1" baseline="-25000" dirty="0"/>
          </a:p>
        </p:txBody>
      </p:sp>
      <p:grpSp>
        <p:nvGrpSpPr>
          <p:cNvPr id="17" name="Group 16"/>
          <p:cNvGrpSpPr/>
          <p:nvPr/>
        </p:nvGrpSpPr>
        <p:grpSpPr>
          <a:xfrm>
            <a:off x="1828800" y="1066800"/>
            <a:ext cx="3048000" cy="3020790"/>
            <a:chOff x="1828800" y="1066800"/>
            <a:chExt cx="3048000" cy="3020790"/>
          </a:xfrm>
        </p:grpSpPr>
        <p:sp>
          <p:nvSpPr>
            <p:cNvPr id="14" name="TextBox 13"/>
            <p:cNvSpPr txBox="1"/>
            <p:nvPr/>
          </p:nvSpPr>
          <p:spPr>
            <a:xfrm>
              <a:off x="1828800" y="1066800"/>
              <a:ext cx="1828800" cy="523220"/>
            </a:xfrm>
            <a:prstGeom prst="rect">
              <a:avLst/>
            </a:prstGeom>
            <a:noFill/>
          </p:spPr>
          <p:txBody>
            <a:bodyPr wrap="square" rtlCol="0">
              <a:spAutoFit/>
            </a:bodyPr>
            <a:lstStyle/>
            <a:p>
              <a:r>
                <a:rPr lang="en-US" sz="2800" b="1" dirty="0" smtClean="0"/>
                <a:t> + </a:t>
              </a:r>
              <a:r>
                <a:rPr lang="en-US" sz="2800" b="1" dirty="0" err="1" smtClean="0">
                  <a:latin typeface="Symbol" panose="05050102010706020507" pitchFamily="18" charset="2"/>
                </a:rPr>
                <a:t>s</a:t>
              </a:r>
              <a:r>
                <a:rPr lang="en-US" sz="2800" b="1" baseline="-25000" dirty="0" err="1" smtClean="0"/>
                <a:t>glacial</a:t>
              </a:r>
              <a:endParaRPr lang="en-US" sz="2800" b="1" baseline="-25000" dirty="0"/>
            </a:p>
          </p:txBody>
        </p:sp>
        <p:sp>
          <p:nvSpPr>
            <p:cNvPr id="16" name="TextBox 15"/>
            <p:cNvSpPr txBox="1"/>
            <p:nvPr/>
          </p:nvSpPr>
          <p:spPr>
            <a:xfrm>
              <a:off x="3048000" y="1109990"/>
              <a:ext cx="1828800" cy="523220"/>
            </a:xfrm>
            <a:prstGeom prst="rect">
              <a:avLst/>
            </a:prstGeom>
            <a:noFill/>
          </p:spPr>
          <p:txBody>
            <a:bodyPr wrap="square" rtlCol="0">
              <a:spAutoFit/>
            </a:bodyPr>
            <a:lstStyle/>
            <a:p>
              <a:r>
                <a:rPr lang="en-US" sz="2800" b="1" dirty="0" smtClean="0"/>
                <a:t>( + </a:t>
              </a:r>
              <a:r>
                <a:rPr lang="en-US" sz="2800" b="1" dirty="0" err="1" smtClean="0">
                  <a:latin typeface="Symbol" panose="05050102010706020507" pitchFamily="18" charset="2"/>
                </a:rPr>
                <a:t>s</a:t>
              </a:r>
              <a:r>
                <a:rPr lang="en-US" sz="2800" b="1" baseline="-25000" dirty="0" err="1" smtClean="0"/>
                <a:t>coastal</a:t>
              </a:r>
              <a:r>
                <a:rPr lang="en-US" sz="2800" b="1" dirty="0"/>
                <a:t> </a:t>
              </a:r>
              <a:r>
                <a:rPr lang="en-US" sz="2800" b="1" dirty="0" smtClean="0"/>
                <a:t>)</a:t>
              </a:r>
              <a:endParaRPr lang="en-US" sz="2800" b="1" baseline="-25000" dirty="0"/>
            </a:p>
          </p:txBody>
        </p:sp>
        <p:grpSp>
          <p:nvGrpSpPr>
            <p:cNvPr id="21" name="Group 20"/>
            <p:cNvGrpSpPr/>
            <p:nvPr/>
          </p:nvGrpSpPr>
          <p:grpSpPr>
            <a:xfrm rot="18756037">
              <a:off x="4418938" y="3852897"/>
              <a:ext cx="306121" cy="163265"/>
              <a:chOff x="2438400" y="2362200"/>
              <a:chExt cx="2286000" cy="1219200"/>
            </a:xfrm>
          </p:grpSpPr>
          <p:cxnSp>
            <p:nvCxnSpPr>
              <p:cNvPr id="22" name="Straight Connector 21"/>
              <p:cNvCxnSpPr/>
              <p:nvPr/>
            </p:nvCxnSpPr>
            <p:spPr>
              <a:xfrm flipV="1">
                <a:off x="2438400" y="2362200"/>
                <a:ext cx="2286000" cy="12192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3124200" y="2362200"/>
                <a:ext cx="609600" cy="12192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3352801" y="2829790"/>
                <a:ext cx="152399" cy="446809"/>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grpSp>
      </p:grpSp>
      <p:grpSp>
        <p:nvGrpSpPr>
          <p:cNvPr id="61" name="Group 60"/>
          <p:cNvGrpSpPr/>
          <p:nvPr/>
        </p:nvGrpSpPr>
        <p:grpSpPr>
          <a:xfrm>
            <a:off x="622778" y="1109990"/>
            <a:ext cx="7676341" cy="3476698"/>
            <a:chOff x="622778" y="1109990"/>
            <a:chExt cx="7676341" cy="3476698"/>
          </a:xfrm>
        </p:grpSpPr>
        <p:sp>
          <p:nvSpPr>
            <p:cNvPr id="18" name="TextBox 17"/>
            <p:cNvSpPr txBox="1"/>
            <p:nvPr/>
          </p:nvSpPr>
          <p:spPr>
            <a:xfrm>
              <a:off x="4571999" y="1109990"/>
              <a:ext cx="1828800" cy="523220"/>
            </a:xfrm>
            <a:prstGeom prst="rect">
              <a:avLst/>
            </a:prstGeom>
            <a:noFill/>
          </p:spPr>
          <p:txBody>
            <a:bodyPr wrap="square" rtlCol="0">
              <a:spAutoFit/>
            </a:bodyPr>
            <a:lstStyle/>
            <a:p>
              <a:r>
                <a:rPr lang="en-US" sz="2800" b="1" dirty="0" smtClean="0"/>
                <a:t> + </a:t>
              </a:r>
              <a:r>
                <a:rPr lang="en-US" sz="2800" b="1" dirty="0" err="1" smtClean="0">
                  <a:latin typeface="Symbol" panose="05050102010706020507" pitchFamily="18" charset="2"/>
                </a:rPr>
                <a:t>s</a:t>
              </a:r>
              <a:r>
                <a:rPr lang="en-US" sz="2800" b="1" baseline="-25000" dirty="0" err="1" smtClean="0"/>
                <a:t>slope</a:t>
              </a:r>
              <a:endParaRPr lang="en-US" sz="2800" b="1" baseline="-25000" dirty="0"/>
            </a:p>
          </p:txBody>
        </p:sp>
        <p:grpSp>
          <p:nvGrpSpPr>
            <p:cNvPr id="25" name="Group 24"/>
            <p:cNvGrpSpPr/>
            <p:nvPr/>
          </p:nvGrpSpPr>
          <p:grpSpPr>
            <a:xfrm rot="793288">
              <a:off x="1733685" y="3595018"/>
              <a:ext cx="769955" cy="627975"/>
              <a:chOff x="2438400" y="2362200"/>
              <a:chExt cx="2286000" cy="1235263"/>
            </a:xfrm>
          </p:grpSpPr>
          <p:cxnSp>
            <p:nvCxnSpPr>
              <p:cNvPr id="26" name="Straight Connector 25"/>
              <p:cNvCxnSpPr/>
              <p:nvPr/>
            </p:nvCxnSpPr>
            <p:spPr>
              <a:xfrm flipV="1">
                <a:off x="2438400" y="2362200"/>
                <a:ext cx="2286000" cy="12192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20806712" flipH="1">
                <a:off x="3367779" y="2520543"/>
                <a:ext cx="263560" cy="107692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20806712">
                <a:off x="3332886" y="2669942"/>
                <a:ext cx="263557" cy="581331"/>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p:nvGrpSpPr>
          <p:grpSpPr>
            <a:xfrm rot="3764502">
              <a:off x="7230191" y="3977803"/>
              <a:ext cx="742132" cy="475638"/>
              <a:chOff x="2438400" y="2362200"/>
              <a:chExt cx="2286000" cy="1219200"/>
            </a:xfrm>
          </p:grpSpPr>
          <p:cxnSp>
            <p:nvCxnSpPr>
              <p:cNvPr id="30" name="Straight Connector 29"/>
              <p:cNvCxnSpPr/>
              <p:nvPr/>
            </p:nvCxnSpPr>
            <p:spPr>
              <a:xfrm flipV="1">
                <a:off x="2438400" y="2362200"/>
                <a:ext cx="2286000" cy="12192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3124200" y="2362200"/>
                <a:ext cx="609600" cy="12192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3352801" y="2829790"/>
                <a:ext cx="152399" cy="446809"/>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grpSp>
        <p:grpSp>
          <p:nvGrpSpPr>
            <p:cNvPr id="33" name="Group 32"/>
            <p:cNvGrpSpPr/>
            <p:nvPr/>
          </p:nvGrpSpPr>
          <p:grpSpPr>
            <a:xfrm rot="7214212">
              <a:off x="8018232" y="2278877"/>
              <a:ext cx="378644" cy="183131"/>
              <a:chOff x="2438400" y="2362200"/>
              <a:chExt cx="2286000" cy="1219200"/>
            </a:xfrm>
          </p:grpSpPr>
          <p:cxnSp>
            <p:nvCxnSpPr>
              <p:cNvPr id="34" name="Straight Connector 33"/>
              <p:cNvCxnSpPr/>
              <p:nvPr/>
            </p:nvCxnSpPr>
            <p:spPr>
              <a:xfrm flipV="1">
                <a:off x="2438400" y="2362200"/>
                <a:ext cx="2286000" cy="12192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3124200" y="2362200"/>
                <a:ext cx="609600" cy="12192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3352801" y="2829790"/>
                <a:ext cx="152399" cy="446809"/>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grpSp>
        <p:grpSp>
          <p:nvGrpSpPr>
            <p:cNvPr id="37" name="Group 36"/>
            <p:cNvGrpSpPr/>
            <p:nvPr/>
          </p:nvGrpSpPr>
          <p:grpSpPr>
            <a:xfrm rot="7214212">
              <a:off x="525022" y="2051449"/>
              <a:ext cx="378644" cy="183131"/>
              <a:chOff x="2438400" y="2362200"/>
              <a:chExt cx="2286000" cy="1219200"/>
            </a:xfrm>
          </p:grpSpPr>
          <p:cxnSp>
            <p:nvCxnSpPr>
              <p:cNvPr id="38" name="Straight Connector 37"/>
              <p:cNvCxnSpPr/>
              <p:nvPr/>
            </p:nvCxnSpPr>
            <p:spPr>
              <a:xfrm flipV="1">
                <a:off x="2438400" y="2362200"/>
                <a:ext cx="2286000" cy="12192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3124200" y="2362200"/>
                <a:ext cx="609600" cy="12192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3352801" y="2829790"/>
                <a:ext cx="152399" cy="446809"/>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grpSp>
      </p:grpSp>
      <p:sp>
        <p:nvSpPr>
          <p:cNvPr id="66" name="TextBox 65"/>
          <p:cNvSpPr txBox="1"/>
          <p:nvPr/>
        </p:nvSpPr>
        <p:spPr>
          <a:xfrm>
            <a:off x="6488747" y="6529229"/>
            <a:ext cx="2983730" cy="307777"/>
          </a:xfrm>
          <a:prstGeom prst="rect">
            <a:avLst/>
          </a:prstGeom>
          <a:noFill/>
        </p:spPr>
        <p:txBody>
          <a:bodyPr wrap="square" rtlCol="0">
            <a:spAutoFit/>
          </a:bodyPr>
          <a:lstStyle/>
          <a:p>
            <a:r>
              <a:rPr lang="en-US" sz="1400" dirty="0" smtClean="0">
                <a:solidFill>
                  <a:schemeClr val="bg1"/>
                </a:solidFill>
              </a:rPr>
              <a:t>Photo : Graham Leonard, GNS</a:t>
            </a:r>
            <a:endParaRPr lang="en-US" sz="1400" dirty="0">
              <a:solidFill>
                <a:schemeClr val="bg1"/>
              </a:solidFill>
            </a:endParaRPr>
          </a:p>
        </p:txBody>
      </p:sp>
      <p:grpSp>
        <p:nvGrpSpPr>
          <p:cNvPr id="65" name="Group 64"/>
          <p:cNvGrpSpPr/>
          <p:nvPr/>
        </p:nvGrpSpPr>
        <p:grpSpPr>
          <a:xfrm>
            <a:off x="681137" y="1109990"/>
            <a:ext cx="7635133" cy="5510351"/>
            <a:chOff x="681137" y="1109990"/>
            <a:chExt cx="7635133" cy="5510351"/>
          </a:xfrm>
        </p:grpSpPr>
        <p:sp>
          <p:nvSpPr>
            <p:cNvPr id="67" name="TextBox 66"/>
            <p:cNvSpPr txBox="1"/>
            <p:nvPr/>
          </p:nvSpPr>
          <p:spPr>
            <a:xfrm>
              <a:off x="7010400" y="5421868"/>
              <a:ext cx="401072" cy="369332"/>
            </a:xfrm>
            <a:prstGeom prst="rect">
              <a:avLst/>
            </a:prstGeom>
            <a:noFill/>
          </p:spPr>
          <p:txBody>
            <a:bodyPr wrap="none" rtlCol="0">
              <a:spAutoFit/>
            </a:bodyPr>
            <a:lstStyle/>
            <a:p>
              <a:r>
                <a:rPr lang="en-US" b="1" dirty="0" smtClean="0">
                  <a:solidFill>
                    <a:srgbClr val="FF0000"/>
                  </a:solidFill>
                  <a:latin typeface="Symbol" panose="05050102010706020507" pitchFamily="18" charset="2"/>
                </a:rPr>
                <a:t>s</a:t>
              </a:r>
              <a:r>
                <a:rPr lang="en-US" b="1" baseline="-25000" dirty="0" smtClean="0">
                  <a:solidFill>
                    <a:srgbClr val="FF0000"/>
                  </a:solidFill>
                  <a:latin typeface="Symbol" panose="05050102010706020507" pitchFamily="18" charset="2"/>
                </a:rPr>
                <a:t>1</a:t>
              </a:r>
              <a:endParaRPr lang="en-US" b="1" dirty="0">
                <a:solidFill>
                  <a:srgbClr val="FF0000"/>
                </a:solidFill>
                <a:latin typeface="Symbol" panose="05050102010706020507" pitchFamily="18" charset="2"/>
              </a:endParaRPr>
            </a:p>
          </p:txBody>
        </p:sp>
        <p:sp>
          <p:nvSpPr>
            <p:cNvPr id="19" name="TextBox 18"/>
            <p:cNvSpPr txBox="1"/>
            <p:nvPr/>
          </p:nvSpPr>
          <p:spPr>
            <a:xfrm>
              <a:off x="5638800" y="1109990"/>
              <a:ext cx="1828800" cy="523220"/>
            </a:xfrm>
            <a:prstGeom prst="rect">
              <a:avLst/>
            </a:prstGeom>
            <a:noFill/>
          </p:spPr>
          <p:txBody>
            <a:bodyPr wrap="square" rtlCol="0">
              <a:spAutoFit/>
            </a:bodyPr>
            <a:lstStyle/>
            <a:p>
              <a:r>
                <a:rPr lang="en-US" sz="2800" b="1" dirty="0" smtClean="0"/>
                <a:t> + </a:t>
              </a:r>
              <a:r>
                <a:rPr lang="en-US" sz="2800" b="1" dirty="0" err="1" smtClean="0">
                  <a:latin typeface="Symbol" panose="05050102010706020507" pitchFamily="18" charset="2"/>
                </a:rPr>
                <a:t>s</a:t>
              </a:r>
              <a:r>
                <a:rPr lang="en-US" sz="2800" b="1" baseline="-25000" dirty="0" err="1" smtClean="0"/>
                <a:t>tectonic</a:t>
              </a:r>
              <a:endParaRPr lang="en-US" sz="2800" b="1" baseline="-25000" dirty="0"/>
            </a:p>
          </p:txBody>
        </p:sp>
        <p:grpSp>
          <p:nvGrpSpPr>
            <p:cNvPr id="41" name="Group 40"/>
            <p:cNvGrpSpPr/>
            <p:nvPr/>
          </p:nvGrpSpPr>
          <p:grpSpPr>
            <a:xfrm rot="4812258">
              <a:off x="7266637" y="5630825"/>
              <a:ext cx="899470" cy="1079561"/>
              <a:chOff x="2438400" y="2362200"/>
              <a:chExt cx="2286000" cy="1219200"/>
            </a:xfrm>
          </p:grpSpPr>
          <p:cxnSp>
            <p:nvCxnSpPr>
              <p:cNvPr id="42" name="Straight Connector 41"/>
              <p:cNvCxnSpPr/>
              <p:nvPr/>
            </p:nvCxnSpPr>
            <p:spPr>
              <a:xfrm flipV="1">
                <a:off x="2438400" y="2362200"/>
                <a:ext cx="2286000" cy="12192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6079880" flipV="1">
                <a:off x="3240672" y="2075642"/>
                <a:ext cx="489610" cy="1769763"/>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6079880" flipH="1">
                <a:off x="3421824" y="2534670"/>
                <a:ext cx="19840" cy="935693"/>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grpSp>
        <p:grpSp>
          <p:nvGrpSpPr>
            <p:cNvPr id="45" name="Group 44"/>
            <p:cNvGrpSpPr/>
            <p:nvPr/>
          </p:nvGrpSpPr>
          <p:grpSpPr>
            <a:xfrm rot="4812258">
              <a:off x="775666" y="5646474"/>
              <a:ext cx="859204" cy="1048262"/>
              <a:chOff x="2438400" y="2362200"/>
              <a:chExt cx="2286000" cy="1219200"/>
            </a:xfrm>
          </p:grpSpPr>
          <p:cxnSp>
            <p:nvCxnSpPr>
              <p:cNvPr id="46" name="Straight Connector 45"/>
              <p:cNvCxnSpPr/>
              <p:nvPr/>
            </p:nvCxnSpPr>
            <p:spPr>
              <a:xfrm flipV="1">
                <a:off x="2438400" y="2362200"/>
                <a:ext cx="2286000" cy="12192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6079880" flipV="1">
                <a:off x="3240672" y="2075642"/>
                <a:ext cx="489610" cy="1769763"/>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6079880" flipH="1">
                <a:off x="3421824" y="2534670"/>
                <a:ext cx="19840" cy="935693"/>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grpSp>
        <p:grpSp>
          <p:nvGrpSpPr>
            <p:cNvPr id="49" name="Group 48"/>
            <p:cNvGrpSpPr/>
            <p:nvPr/>
          </p:nvGrpSpPr>
          <p:grpSpPr>
            <a:xfrm rot="4812258">
              <a:off x="3867354" y="5684298"/>
              <a:ext cx="864521" cy="972614"/>
              <a:chOff x="2438400" y="2362200"/>
              <a:chExt cx="2286000" cy="1219200"/>
            </a:xfrm>
          </p:grpSpPr>
          <p:cxnSp>
            <p:nvCxnSpPr>
              <p:cNvPr id="50" name="Straight Connector 49"/>
              <p:cNvCxnSpPr/>
              <p:nvPr/>
            </p:nvCxnSpPr>
            <p:spPr>
              <a:xfrm flipV="1">
                <a:off x="2438400" y="2362200"/>
                <a:ext cx="2286000" cy="12192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6079880" flipV="1">
                <a:off x="3240672" y="2075642"/>
                <a:ext cx="489610" cy="1769763"/>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6079880" flipH="1">
                <a:off x="3421824" y="2534670"/>
                <a:ext cx="19840" cy="935693"/>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grpSp>
        <p:grpSp>
          <p:nvGrpSpPr>
            <p:cNvPr id="53" name="Group 52"/>
            <p:cNvGrpSpPr/>
            <p:nvPr/>
          </p:nvGrpSpPr>
          <p:grpSpPr>
            <a:xfrm rot="4812258">
              <a:off x="5474718" y="5630825"/>
              <a:ext cx="899470" cy="1079561"/>
              <a:chOff x="2438400" y="2362200"/>
              <a:chExt cx="2286000" cy="1219200"/>
            </a:xfrm>
          </p:grpSpPr>
          <p:cxnSp>
            <p:nvCxnSpPr>
              <p:cNvPr id="54" name="Straight Connector 53"/>
              <p:cNvCxnSpPr/>
              <p:nvPr/>
            </p:nvCxnSpPr>
            <p:spPr>
              <a:xfrm flipV="1">
                <a:off x="2438400" y="2362200"/>
                <a:ext cx="2286000" cy="12192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6079880" flipV="1">
                <a:off x="3240672" y="2075642"/>
                <a:ext cx="489610" cy="1769763"/>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6079880" flipH="1">
                <a:off x="3421824" y="2534670"/>
                <a:ext cx="19840" cy="935693"/>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grpSp>
        <p:grpSp>
          <p:nvGrpSpPr>
            <p:cNvPr id="57" name="Group 56"/>
            <p:cNvGrpSpPr/>
            <p:nvPr/>
          </p:nvGrpSpPr>
          <p:grpSpPr>
            <a:xfrm rot="4812258">
              <a:off x="2115515" y="5630825"/>
              <a:ext cx="899470" cy="1079561"/>
              <a:chOff x="2438400" y="2362200"/>
              <a:chExt cx="2286000" cy="1219200"/>
            </a:xfrm>
          </p:grpSpPr>
          <p:cxnSp>
            <p:nvCxnSpPr>
              <p:cNvPr id="58" name="Straight Connector 57"/>
              <p:cNvCxnSpPr/>
              <p:nvPr/>
            </p:nvCxnSpPr>
            <p:spPr>
              <a:xfrm flipV="1">
                <a:off x="2438400" y="2362200"/>
                <a:ext cx="2286000" cy="12192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6079880" flipV="1">
                <a:off x="3240672" y="2075642"/>
                <a:ext cx="489610" cy="1769763"/>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6079880" flipH="1">
                <a:off x="3421824" y="2534670"/>
                <a:ext cx="19840" cy="935693"/>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grpSp>
        <p:sp>
          <p:nvSpPr>
            <p:cNvPr id="68" name="Rectangle 67"/>
            <p:cNvSpPr/>
            <p:nvPr/>
          </p:nvSpPr>
          <p:spPr>
            <a:xfrm>
              <a:off x="7521675" y="5562600"/>
              <a:ext cx="401072" cy="369332"/>
            </a:xfrm>
            <a:prstGeom prst="rect">
              <a:avLst/>
            </a:prstGeom>
          </p:spPr>
          <p:txBody>
            <a:bodyPr wrap="none">
              <a:spAutoFit/>
            </a:bodyPr>
            <a:lstStyle/>
            <a:p>
              <a:r>
                <a:rPr lang="en-US" b="1" dirty="0" smtClean="0">
                  <a:solidFill>
                    <a:srgbClr val="FFFF00"/>
                  </a:solidFill>
                  <a:latin typeface="Symbol" panose="05050102010706020507" pitchFamily="18" charset="2"/>
                </a:rPr>
                <a:t>s</a:t>
              </a:r>
              <a:r>
                <a:rPr lang="en-US" b="1" baseline="-25000" dirty="0" smtClean="0">
                  <a:solidFill>
                    <a:srgbClr val="FFFF00"/>
                  </a:solidFill>
                  <a:latin typeface="Symbol" panose="05050102010706020507" pitchFamily="18" charset="2"/>
                </a:rPr>
                <a:t>3</a:t>
              </a:r>
              <a:endParaRPr lang="en-US" b="1" dirty="0">
                <a:solidFill>
                  <a:srgbClr val="FFFF00"/>
                </a:solidFill>
                <a:latin typeface="Symbol" panose="05050102010706020507" pitchFamily="18" charset="2"/>
              </a:endParaRPr>
            </a:p>
          </p:txBody>
        </p:sp>
        <p:sp>
          <p:nvSpPr>
            <p:cNvPr id="69" name="Rectangle 68"/>
            <p:cNvSpPr/>
            <p:nvPr/>
          </p:nvSpPr>
          <p:spPr>
            <a:xfrm>
              <a:off x="7915198" y="5486400"/>
              <a:ext cx="401072" cy="369332"/>
            </a:xfrm>
            <a:prstGeom prst="rect">
              <a:avLst/>
            </a:prstGeom>
          </p:spPr>
          <p:txBody>
            <a:bodyPr wrap="none">
              <a:spAutoFit/>
            </a:bodyPr>
            <a:lstStyle/>
            <a:p>
              <a:r>
                <a:rPr lang="en-US" b="1" dirty="0" smtClean="0">
                  <a:solidFill>
                    <a:schemeClr val="accent1"/>
                  </a:solidFill>
                  <a:latin typeface="Symbol" panose="05050102010706020507" pitchFamily="18" charset="2"/>
                </a:rPr>
                <a:t>s</a:t>
              </a:r>
              <a:r>
                <a:rPr lang="en-US" b="1" baseline="-25000" dirty="0" smtClean="0">
                  <a:solidFill>
                    <a:schemeClr val="accent1"/>
                  </a:solidFill>
                  <a:latin typeface="Symbol" panose="05050102010706020507" pitchFamily="18" charset="2"/>
                </a:rPr>
                <a:t>2</a:t>
              </a:r>
              <a:endParaRPr lang="en-US" b="1" dirty="0">
                <a:solidFill>
                  <a:schemeClr val="accent1"/>
                </a:solidFill>
                <a:latin typeface="Symbol" panose="05050102010706020507" pitchFamily="18" charset="2"/>
              </a:endParaRPr>
            </a:p>
          </p:txBody>
        </p:sp>
      </p:grpSp>
    </p:spTree>
    <p:extLst>
      <p:ext uri="{BB962C8B-B14F-4D97-AF65-F5344CB8AC3E}">
        <p14:creationId xmlns:p14="http://schemas.microsoft.com/office/powerpoint/2010/main" val="2892274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 y="0"/>
            <a:ext cx="8229600" cy="762000"/>
          </a:xfrm>
        </p:spPr>
        <p:txBody>
          <a:bodyPr>
            <a:normAutofit/>
          </a:bodyPr>
          <a:lstStyle/>
          <a:p>
            <a:pPr algn="l"/>
            <a:r>
              <a:rPr lang="en-US" sz="3200" dirty="0" smtClean="0"/>
              <a:t>Motivation and Route </a:t>
            </a:r>
            <a:r>
              <a:rPr lang="en-US" sz="3200" dirty="0" smtClean="0"/>
              <a:t>Map</a:t>
            </a:r>
            <a:endParaRPr lang="en-US" sz="3200" dirty="0"/>
          </a:p>
        </p:txBody>
      </p:sp>
      <p:sp>
        <p:nvSpPr>
          <p:cNvPr id="3" name="Content Placeholder 2"/>
          <p:cNvSpPr>
            <a:spLocks noGrp="1"/>
          </p:cNvSpPr>
          <p:nvPr>
            <p:ph idx="1"/>
          </p:nvPr>
        </p:nvSpPr>
        <p:spPr>
          <a:xfrm>
            <a:off x="-28575" y="762000"/>
            <a:ext cx="8915400" cy="6019800"/>
          </a:xfrm>
        </p:spPr>
        <p:txBody>
          <a:bodyPr>
            <a:noAutofit/>
          </a:bodyPr>
          <a:lstStyle/>
          <a:p>
            <a:pPr marL="0" lvl="0" indent="0" algn="ctr">
              <a:buNone/>
            </a:pPr>
            <a:r>
              <a:rPr lang="en-US" sz="2400" b="1" dirty="0" smtClean="0"/>
              <a:t>FERM  = Failure </a:t>
            </a:r>
            <a:r>
              <a:rPr lang="en-US" sz="2400" b="1" dirty="0"/>
              <a:t>Earth Response </a:t>
            </a:r>
            <a:r>
              <a:rPr lang="en-US" sz="2400" b="1" dirty="0" smtClean="0"/>
              <a:t>Model</a:t>
            </a:r>
          </a:p>
          <a:p>
            <a:pPr marL="0" lvl="0" indent="0">
              <a:buNone/>
            </a:pPr>
            <a:r>
              <a:rPr lang="en-US" sz="2400" b="1" dirty="0" smtClean="0"/>
              <a:t>I </a:t>
            </a:r>
            <a:r>
              <a:rPr lang="en-US" sz="2400" dirty="0" smtClean="0"/>
              <a:t>Material displacement, whether tectonic or geomorphic in origin, at or below Earth’s surface, is driven by local forces overcoming local resistance. </a:t>
            </a:r>
            <a:endParaRPr lang="en-US" sz="2400" dirty="0"/>
          </a:p>
          <a:p>
            <a:pPr marL="0" lvl="0" indent="0">
              <a:buNone/>
            </a:pPr>
            <a:r>
              <a:rPr lang="en-US" sz="2400" b="1" dirty="0"/>
              <a:t>II </a:t>
            </a:r>
            <a:r>
              <a:rPr lang="en-US" sz="2400" dirty="0"/>
              <a:t>Large displacements, whether tectonic or geomorphic in origin, irreversibly alter Earth material properties enhancing a long term strain memory mapped into the topography.</a:t>
            </a:r>
          </a:p>
          <a:p>
            <a:pPr marL="0" indent="0" algn="ctr">
              <a:buNone/>
            </a:pPr>
            <a:r>
              <a:rPr lang="en-US" sz="1800" b="1" dirty="0" smtClean="0"/>
              <a:t>Motivation </a:t>
            </a:r>
          </a:p>
          <a:p>
            <a:r>
              <a:rPr lang="en-US" sz="1800" dirty="0" smtClean="0"/>
              <a:t>To identify and use information </a:t>
            </a:r>
            <a:r>
              <a:rPr lang="en-US" sz="1800" dirty="0"/>
              <a:t>of  multiple temporal frequencies captured in topography</a:t>
            </a:r>
          </a:p>
          <a:p>
            <a:r>
              <a:rPr lang="en-US" sz="1800" dirty="0" smtClean="0"/>
              <a:t>To generate an </a:t>
            </a:r>
            <a:r>
              <a:rPr lang="en-US" sz="1800" dirty="0"/>
              <a:t>additional </a:t>
            </a:r>
            <a:r>
              <a:rPr lang="en-US" sz="1800" dirty="0" smtClean="0"/>
              <a:t>link of tectonics </a:t>
            </a:r>
            <a:r>
              <a:rPr lang="en-US" sz="1800" dirty="0"/>
              <a:t>and topography at high spatial frequencies</a:t>
            </a:r>
          </a:p>
          <a:p>
            <a:pPr>
              <a:spcAft>
                <a:spcPts val="600"/>
              </a:spcAft>
            </a:pPr>
            <a:r>
              <a:rPr lang="en-US" sz="1800" dirty="0" smtClean="0"/>
              <a:t>To produce theory based on widely observed physical behavior and material parameters</a:t>
            </a:r>
          </a:p>
          <a:p>
            <a:pPr>
              <a:spcAft>
                <a:spcPts val="600"/>
              </a:spcAft>
            </a:pPr>
            <a:r>
              <a:rPr lang="en-US" sz="1800" dirty="0" smtClean="0"/>
              <a:t>To view tempo of earth evolution within a different paradigm</a:t>
            </a:r>
            <a:endParaRPr lang="en-US" sz="1800" dirty="0" smtClean="0"/>
          </a:p>
          <a:p>
            <a:pPr marL="0" indent="0">
              <a:spcAft>
                <a:spcPts val="600"/>
              </a:spcAft>
              <a:buNone/>
            </a:pPr>
            <a:r>
              <a:rPr lang="en-US" sz="1800" b="1" dirty="0" smtClean="0"/>
              <a:t>Route: </a:t>
            </a:r>
            <a:r>
              <a:rPr lang="en-US" sz="1800" dirty="0" smtClean="0"/>
              <a:t>Examine </a:t>
            </a:r>
            <a:r>
              <a:rPr lang="en-US" sz="1800" dirty="0" err="1" smtClean="0"/>
              <a:t>strength:strain</a:t>
            </a:r>
            <a:r>
              <a:rPr lang="en-US" sz="1800" dirty="0" smtClean="0"/>
              <a:t> relationship at increasing spatial frequencies</a:t>
            </a:r>
          </a:p>
          <a:p>
            <a:pPr>
              <a:spcAft>
                <a:spcPts val="600"/>
              </a:spcAft>
            </a:pPr>
            <a:r>
              <a:rPr lang="en-US" sz="1800" dirty="0"/>
              <a:t>Examine </a:t>
            </a:r>
            <a:r>
              <a:rPr lang="en-US" sz="1800" dirty="0" err="1"/>
              <a:t>strength:stress</a:t>
            </a:r>
            <a:r>
              <a:rPr lang="en-US" sz="1800" dirty="0"/>
              <a:t> relationship for deforming Earth </a:t>
            </a:r>
            <a:r>
              <a:rPr lang="en-US" sz="1800" dirty="0" smtClean="0"/>
              <a:t>for elevated pore pressures</a:t>
            </a:r>
          </a:p>
          <a:p>
            <a:pPr>
              <a:spcAft>
                <a:spcPts val="600"/>
              </a:spcAft>
            </a:pPr>
            <a:r>
              <a:rPr lang="en-US" sz="1800" dirty="0" smtClean="0"/>
              <a:t>Examine </a:t>
            </a:r>
            <a:r>
              <a:rPr lang="en-US" sz="1800" dirty="0" err="1" smtClean="0"/>
              <a:t>strength:stress</a:t>
            </a:r>
            <a:r>
              <a:rPr lang="en-US" sz="1800" dirty="0" smtClean="0"/>
              <a:t> relationship for deforming Earth at increasing temporal frequencies (plate boundary strain rates to seismic strain rates)</a:t>
            </a:r>
          </a:p>
          <a:p>
            <a:pPr marL="0" indent="0">
              <a:spcAft>
                <a:spcPts val="600"/>
              </a:spcAft>
              <a:buNone/>
            </a:pPr>
            <a:endParaRPr lang="en-US" sz="1800" dirty="0"/>
          </a:p>
          <a:p>
            <a:pPr>
              <a:spcAft>
                <a:spcPts val="600"/>
              </a:spcAft>
            </a:pPr>
            <a:endParaRPr lang="en-US" sz="1800" dirty="0" smtClean="0"/>
          </a:p>
          <a:p>
            <a:pPr>
              <a:spcAft>
                <a:spcPts val="600"/>
              </a:spcAft>
            </a:pPr>
            <a:endParaRPr lang="en-US" sz="1800" dirty="0"/>
          </a:p>
          <a:p>
            <a:pPr marL="0" indent="0">
              <a:spcAft>
                <a:spcPts val="600"/>
              </a:spcAft>
              <a:buNone/>
            </a:pPr>
            <a:r>
              <a:rPr lang="en-US" sz="1800" i="1" dirty="0" smtClean="0"/>
              <a:t>Caveats: No transport today</a:t>
            </a:r>
          </a:p>
          <a:p>
            <a:pPr>
              <a:spcAft>
                <a:spcPts val="600"/>
              </a:spcAft>
            </a:pPr>
            <a:endParaRPr lang="en-US" sz="1800" dirty="0"/>
          </a:p>
        </p:txBody>
      </p:sp>
    </p:spTree>
    <p:extLst>
      <p:ext uri="{BB962C8B-B14F-4D97-AF65-F5344CB8AC3E}">
        <p14:creationId xmlns:p14="http://schemas.microsoft.com/office/powerpoint/2010/main" val="257438245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759" y="38090"/>
            <a:ext cx="9131241" cy="6858000"/>
          </a:xfrm>
          <a:prstGeom prst="rect">
            <a:avLst/>
          </a:prstGeom>
        </p:spPr>
      </p:pic>
      <p:sp>
        <p:nvSpPr>
          <p:cNvPr id="9" name="Title 1"/>
          <p:cNvSpPr txBox="1">
            <a:spLocks/>
          </p:cNvSpPr>
          <p:nvPr/>
        </p:nvSpPr>
        <p:spPr>
          <a:xfrm>
            <a:off x="929342" y="-104151"/>
            <a:ext cx="8756284" cy="924337"/>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dirty="0" smtClean="0"/>
              <a:t>Determining the </a:t>
            </a:r>
            <a:r>
              <a:rPr lang="en-US" sz="3200" i="1" dirty="0" smtClean="0"/>
              <a:t>Total Stress </a:t>
            </a:r>
            <a:r>
              <a:rPr lang="en-US" sz="3200" dirty="0" smtClean="0"/>
              <a:t>at the Knickpoint</a:t>
            </a:r>
            <a:br>
              <a:rPr lang="en-US" sz="3200" dirty="0" smtClean="0"/>
            </a:br>
            <a:endParaRPr lang="en-US" sz="2000" dirty="0"/>
          </a:p>
        </p:txBody>
      </p:sp>
      <p:grpSp>
        <p:nvGrpSpPr>
          <p:cNvPr id="63" name="Group 62"/>
          <p:cNvGrpSpPr/>
          <p:nvPr/>
        </p:nvGrpSpPr>
        <p:grpSpPr>
          <a:xfrm>
            <a:off x="457200" y="952490"/>
            <a:ext cx="8153400" cy="4315342"/>
            <a:chOff x="457200" y="1066800"/>
            <a:chExt cx="8153400" cy="4315342"/>
          </a:xfrm>
        </p:grpSpPr>
        <p:sp>
          <p:nvSpPr>
            <p:cNvPr id="6" name="Rectangle 5"/>
            <p:cNvSpPr/>
            <p:nvPr/>
          </p:nvSpPr>
          <p:spPr>
            <a:xfrm>
              <a:off x="457200" y="1066800"/>
              <a:ext cx="8153400" cy="6096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p:cNvGrpSpPr/>
            <p:nvPr/>
          </p:nvGrpSpPr>
          <p:grpSpPr>
            <a:xfrm>
              <a:off x="457200" y="1066800"/>
              <a:ext cx="2910308" cy="4315342"/>
              <a:chOff x="457200" y="1066800"/>
              <a:chExt cx="2910308" cy="4315342"/>
            </a:xfrm>
          </p:grpSpPr>
          <p:sp>
            <p:nvSpPr>
              <p:cNvPr id="4" name="TextBox 3"/>
              <p:cNvSpPr txBox="1"/>
              <p:nvPr/>
            </p:nvSpPr>
            <p:spPr>
              <a:xfrm>
                <a:off x="457200" y="1066800"/>
                <a:ext cx="1828800" cy="523220"/>
              </a:xfrm>
              <a:prstGeom prst="rect">
                <a:avLst/>
              </a:prstGeom>
              <a:noFill/>
            </p:spPr>
            <p:txBody>
              <a:bodyPr wrap="square" rtlCol="0">
                <a:spAutoFit/>
              </a:bodyPr>
              <a:lstStyle/>
              <a:p>
                <a:r>
                  <a:rPr lang="en-US" sz="2800" b="1" dirty="0" smtClean="0">
                    <a:latin typeface="Symbol" panose="05050102010706020507" pitchFamily="18" charset="2"/>
                  </a:rPr>
                  <a:t>S</a:t>
                </a:r>
                <a:r>
                  <a:rPr lang="en-US" sz="2800" b="1" dirty="0" smtClean="0"/>
                  <a:t> = </a:t>
                </a:r>
                <a:r>
                  <a:rPr lang="en-US" sz="2800" b="1" dirty="0" err="1" smtClean="0">
                    <a:latin typeface="Symbol" panose="05050102010706020507" pitchFamily="18" charset="2"/>
                  </a:rPr>
                  <a:t>s</a:t>
                </a:r>
                <a:r>
                  <a:rPr lang="en-US" sz="2800" b="1" baseline="-25000" dirty="0" err="1" smtClean="0"/>
                  <a:t>fluvial</a:t>
                </a:r>
                <a:endParaRPr lang="en-US" sz="2800" b="1" baseline="-25000" dirty="0"/>
              </a:p>
            </p:txBody>
          </p:sp>
          <p:grpSp>
            <p:nvGrpSpPr>
              <p:cNvPr id="10" name="Group 9"/>
              <p:cNvGrpSpPr/>
              <p:nvPr/>
            </p:nvGrpSpPr>
            <p:grpSpPr>
              <a:xfrm rot="702873">
                <a:off x="3061386" y="5218877"/>
                <a:ext cx="306122" cy="163265"/>
                <a:chOff x="2438400" y="2362200"/>
                <a:chExt cx="2286000" cy="1219200"/>
              </a:xfrm>
            </p:grpSpPr>
            <p:cxnSp>
              <p:nvCxnSpPr>
                <p:cNvPr id="11" name="Straight Connector 10"/>
                <p:cNvCxnSpPr/>
                <p:nvPr/>
              </p:nvCxnSpPr>
              <p:spPr>
                <a:xfrm flipV="1">
                  <a:off x="2438400" y="2362200"/>
                  <a:ext cx="2286000" cy="12192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124200" y="2362200"/>
                  <a:ext cx="609600" cy="12192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3352801" y="2829790"/>
                  <a:ext cx="152399" cy="446809"/>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grpSp>
        </p:grpSp>
      </p:grpSp>
      <p:sp>
        <p:nvSpPr>
          <p:cNvPr id="20" name="TextBox 19"/>
          <p:cNvSpPr txBox="1"/>
          <p:nvPr/>
        </p:nvSpPr>
        <p:spPr>
          <a:xfrm>
            <a:off x="7010400" y="995680"/>
            <a:ext cx="1828800" cy="523220"/>
          </a:xfrm>
          <a:prstGeom prst="rect">
            <a:avLst/>
          </a:prstGeom>
          <a:noFill/>
        </p:spPr>
        <p:txBody>
          <a:bodyPr wrap="square" rtlCol="0">
            <a:spAutoFit/>
          </a:bodyPr>
          <a:lstStyle/>
          <a:p>
            <a:r>
              <a:rPr lang="en-US" sz="2800" b="1" dirty="0" smtClean="0"/>
              <a:t> + </a:t>
            </a:r>
            <a:r>
              <a:rPr lang="en-US" sz="2800" b="1" dirty="0" err="1" smtClean="0">
                <a:latin typeface="Symbol" panose="05050102010706020507" pitchFamily="18" charset="2"/>
              </a:rPr>
              <a:t>s</a:t>
            </a:r>
            <a:r>
              <a:rPr lang="en-US" sz="2800" b="1" baseline="-25000" dirty="0" err="1" smtClean="0"/>
              <a:t>dynamic</a:t>
            </a:r>
            <a:endParaRPr lang="en-US" sz="2800" b="1" baseline="-25000" dirty="0"/>
          </a:p>
        </p:txBody>
      </p:sp>
      <p:sp>
        <p:nvSpPr>
          <p:cNvPr id="14" name="TextBox 13"/>
          <p:cNvSpPr txBox="1"/>
          <p:nvPr/>
        </p:nvSpPr>
        <p:spPr>
          <a:xfrm>
            <a:off x="1828800" y="952490"/>
            <a:ext cx="1828800" cy="523220"/>
          </a:xfrm>
          <a:prstGeom prst="rect">
            <a:avLst/>
          </a:prstGeom>
          <a:noFill/>
        </p:spPr>
        <p:txBody>
          <a:bodyPr wrap="square" rtlCol="0">
            <a:spAutoFit/>
          </a:bodyPr>
          <a:lstStyle/>
          <a:p>
            <a:r>
              <a:rPr lang="en-US" sz="2800" b="1" dirty="0" smtClean="0"/>
              <a:t> + </a:t>
            </a:r>
            <a:r>
              <a:rPr lang="en-US" sz="2800" b="1" dirty="0" err="1" smtClean="0">
                <a:latin typeface="Symbol" panose="05050102010706020507" pitchFamily="18" charset="2"/>
              </a:rPr>
              <a:t>s</a:t>
            </a:r>
            <a:r>
              <a:rPr lang="en-US" sz="2800" b="1" baseline="-25000" dirty="0" err="1" smtClean="0"/>
              <a:t>glacial</a:t>
            </a:r>
            <a:endParaRPr lang="en-US" sz="2800" b="1" baseline="-25000" dirty="0"/>
          </a:p>
        </p:txBody>
      </p:sp>
      <p:sp>
        <p:nvSpPr>
          <p:cNvPr id="16" name="TextBox 15"/>
          <p:cNvSpPr txBox="1"/>
          <p:nvPr/>
        </p:nvSpPr>
        <p:spPr>
          <a:xfrm>
            <a:off x="3048000" y="995680"/>
            <a:ext cx="1828800" cy="523220"/>
          </a:xfrm>
          <a:prstGeom prst="rect">
            <a:avLst/>
          </a:prstGeom>
          <a:noFill/>
        </p:spPr>
        <p:txBody>
          <a:bodyPr wrap="square" rtlCol="0">
            <a:spAutoFit/>
          </a:bodyPr>
          <a:lstStyle/>
          <a:p>
            <a:r>
              <a:rPr lang="en-US" sz="2800" b="1" dirty="0" smtClean="0"/>
              <a:t>( + </a:t>
            </a:r>
            <a:r>
              <a:rPr lang="en-US" sz="2800" b="1" dirty="0" err="1" smtClean="0">
                <a:latin typeface="Symbol" panose="05050102010706020507" pitchFamily="18" charset="2"/>
              </a:rPr>
              <a:t>s</a:t>
            </a:r>
            <a:r>
              <a:rPr lang="en-US" sz="2800" b="1" baseline="-25000" dirty="0" err="1" smtClean="0"/>
              <a:t>coastal</a:t>
            </a:r>
            <a:r>
              <a:rPr lang="en-US" sz="2800" b="1" dirty="0"/>
              <a:t> </a:t>
            </a:r>
            <a:r>
              <a:rPr lang="en-US" sz="2800" b="1" dirty="0" smtClean="0"/>
              <a:t>)</a:t>
            </a:r>
            <a:endParaRPr lang="en-US" sz="2800" b="1" baseline="-25000" dirty="0"/>
          </a:p>
        </p:txBody>
      </p:sp>
      <p:grpSp>
        <p:nvGrpSpPr>
          <p:cNvPr id="21" name="Group 20"/>
          <p:cNvGrpSpPr/>
          <p:nvPr/>
        </p:nvGrpSpPr>
        <p:grpSpPr>
          <a:xfrm rot="18756037">
            <a:off x="4108891" y="3874686"/>
            <a:ext cx="788948" cy="420774"/>
            <a:chOff x="2438400" y="2362200"/>
            <a:chExt cx="2286000" cy="1219200"/>
          </a:xfrm>
        </p:grpSpPr>
        <p:cxnSp>
          <p:nvCxnSpPr>
            <p:cNvPr id="22" name="Straight Connector 21"/>
            <p:cNvCxnSpPr/>
            <p:nvPr/>
          </p:nvCxnSpPr>
          <p:spPr>
            <a:xfrm flipV="1">
              <a:off x="2438400" y="2362200"/>
              <a:ext cx="2286000" cy="12192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3124200" y="2362200"/>
              <a:ext cx="609600" cy="12192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3352801" y="2829790"/>
              <a:ext cx="152399" cy="446809"/>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grpSp>
      <p:grpSp>
        <p:nvGrpSpPr>
          <p:cNvPr id="61" name="Group 60"/>
          <p:cNvGrpSpPr/>
          <p:nvPr/>
        </p:nvGrpSpPr>
        <p:grpSpPr>
          <a:xfrm>
            <a:off x="622778" y="995680"/>
            <a:ext cx="7676341" cy="3476698"/>
            <a:chOff x="622778" y="1109990"/>
            <a:chExt cx="7676341" cy="3476698"/>
          </a:xfrm>
        </p:grpSpPr>
        <p:sp>
          <p:nvSpPr>
            <p:cNvPr id="18" name="TextBox 17"/>
            <p:cNvSpPr txBox="1"/>
            <p:nvPr/>
          </p:nvSpPr>
          <p:spPr>
            <a:xfrm>
              <a:off x="4571999" y="1109990"/>
              <a:ext cx="1828800" cy="523220"/>
            </a:xfrm>
            <a:prstGeom prst="rect">
              <a:avLst/>
            </a:prstGeom>
            <a:noFill/>
          </p:spPr>
          <p:txBody>
            <a:bodyPr wrap="square" rtlCol="0">
              <a:spAutoFit/>
            </a:bodyPr>
            <a:lstStyle/>
            <a:p>
              <a:r>
                <a:rPr lang="en-US" sz="2800" b="1" dirty="0" smtClean="0"/>
                <a:t> + </a:t>
              </a:r>
              <a:r>
                <a:rPr lang="en-US" sz="2800" b="1" dirty="0" err="1" smtClean="0">
                  <a:latin typeface="Symbol" panose="05050102010706020507" pitchFamily="18" charset="2"/>
                </a:rPr>
                <a:t>s</a:t>
              </a:r>
              <a:r>
                <a:rPr lang="en-US" sz="2800" b="1" baseline="-25000" dirty="0" err="1" smtClean="0"/>
                <a:t>slope</a:t>
              </a:r>
              <a:endParaRPr lang="en-US" sz="2800" b="1" baseline="-25000" dirty="0"/>
            </a:p>
          </p:txBody>
        </p:sp>
        <p:grpSp>
          <p:nvGrpSpPr>
            <p:cNvPr id="25" name="Group 24"/>
            <p:cNvGrpSpPr/>
            <p:nvPr/>
          </p:nvGrpSpPr>
          <p:grpSpPr>
            <a:xfrm rot="793288">
              <a:off x="1733685" y="3595018"/>
              <a:ext cx="769955" cy="627975"/>
              <a:chOff x="2438400" y="2362200"/>
              <a:chExt cx="2286000" cy="1235263"/>
            </a:xfrm>
          </p:grpSpPr>
          <p:cxnSp>
            <p:nvCxnSpPr>
              <p:cNvPr id="26" name="Straight Connector 25"/>
              <p:cNvCxnSpPr/>
              <p:nvPr/>
            </p:nvCxnSpPr>
            <p:spPr>
              <a:xfrm flipV="1">
                <a:off x="2438400" y="2362200"/>
                <a:ext cx="2286000" cy="12192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20806712" flipH="1">
                <a:off x="3367779" y="2520543"/>
                <a:ext cx="263560" cy="107692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20806712">
                <a:off x="3332886" y="2669942"/>
                <a:ext cx="263557" cy="581331"/>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p:nvGrpSpPr>
          <p:grpSpPr>
            <a:xfrm rot="3764502">
              <a:off x="7230191" y="3977803"/>
              <a:ext cx="742132" cy="475638"/>
              <a:chOff x="2438400" y="2362200"/>
              <a:chExt cx="2286000" cy="1219200"/>
            </a:xfrm>
          </p:grpSpPr>
          <p:cxnSp>
            <p:nvCxnSpPr>
              <p:cNvPr id="30" name="Straight Connector 29"/>
              <p:cNvCxnSpPr/>
              <p:nvPr/>
            </p:nvCxnSpPr>
            <p:spPr>
              <a:xfrm flipV="1">
                <a:off x="2438400" y="2362200"/>
                <a:ext cx="2286000" cy="12192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3124200" y="2362200"/>
                <a:ext cx="609600" cy="12192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3352801" y="2829790"/>
                <a:ext cx="152399" cy="446809"/>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grpSp>
        <p:grpSp>
          <p:nvGrpSpPr>
            <p:cNvPr id="33" name="Group 32"/>
            <p:cNvGrpSpPr/>
            <p:nvPr/>
          </p:nvGrpSpPr>
          <p:grpSpPr>
            <a:xfrm rot="7214212">
              <a:off x="8018232" y="2278877"/>
              <a:ext cx="378644" cy="183131"/>
              <a:chOff x="2438400" y="2362200"/>
              <a:chExt cx="2286000" cy="1219200"/>
            </a:xfrm>
          </p:grpSpPr>
          <p:cxnSp>
            <p:nvCxnSpPr>
              <p:cNvPr id="34" name="Straight Connector 33"/>
              <p:cNvCxnSpPr/>
              <p:nvPr/>
            </p:nvCxnSpPr>
            <p:spPr>
              <a:xfrm flipV="1">
                <a:off x="2438400" y="2362200"/>
                <a:ext cx="2286000" cy="12192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3124200" y="2362200"/>
                <a:ext cx="609600" cy="12192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3352801" y="2829790"/>
                <a:ext cx="152399" cy="446809"/>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grpSp>
        <p:grpSp>
          <p:nvGrpSpPr>
            <p:cNvPr id="37" name="Group 36"/>
            <p:cNvGrpSpPr/>
            <p:nvPr/>
          </p:nvGrpSpPr>
          <p:grpSpPr>
            <a:xfrm rot="7214212">
              <a:off x="525022" y="2051449"/>
              <a:ext cx="378644" cy="183131"/>
              <a:chOff x="2438400" y="2362200"/>
              <a:chExt cx="2286000" cy="1219200"/>
            </a:xfrm>
          </p:grpSpPr>
          <p:cxnSp>
            <p:nvCxnSpPr>
              <p:cNvPr id="38" name="Straight Connector 37"/>
              <p:cNvCxnSpPr/>
              <p:nvPr/>
            </p:nvCxnSpPr>
            <p:spPr>
              <a:xfrm flipV="1">
                <a:off x="2438400" y="2362200"/>
                <a:ext cx="2286000" cy="12192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3124200" y="2362200"/>
                <a:ext cx="609600" cy="12192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3352801" y="2829790"/>
                <a:ext cx="152399" cy="446809"/>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grpSp>
      </p:grpSp>
      <p:sp>
        <p:nvSpPr>
          <p:cNvPr id="66" name="TextBox 65"/>
          <p:cNvSpPr txBox="1"/>
          <p:nvPr/>
        </p:nvSpPr>
        <p:spPr>
          <a:xfrm>
            <a:off x="6343462" y="6526094"/>
            <a:ext cx="2983730" cy="307777"/>
          </a:xfrm>
          <a:prstGeom prst="rect">
            <a:avLst/>
          </a:prstGeom>
          <a:noFill/>
        </p:spPr>
        <p:txBody>
          <a:bodyPr wrap="square" rtlCol="0">
            <a:spAutoFit/>
          </a:bodyPr>
          <a:lstStyle/>
          <a:p>
            <a:r>
              <a:rPr lang="en-US" sz="1400" dirty="0" smtClean="0">
                <a:solidFill>
                  <a:schemeClr val="bg1"/>
                </a:solidFill>
              </a:rPr>
              <a:t>Photo : Graham Leonard, GNS</a:t>
            </a:r>
            <a:endParaRPr lang="en-US" sz="1400" dirty="0">
              <a:solidFill>
                <a:schemeClr val="bg1"/>
              </a:solidFill>
            </a:endParaRPr>
          </a:p>
        </p:txBody>
      </p:sp>
      <p:grpSp>
        <p:nvGrpSpPr>
          <p:cNvPr id="65" name="Group 64"/>
          <p:cNvGrpSpPr/>
          <p:nvPr/>
        </p:nvGrpSpPr>
        <p:grpSpPr>
          <a:xfrm>
            <a:off x="681137" y="995680"/>
            <a:ext cx="7635133" cy="5510351"/>
            <a:chOff x="681137" y="1109990"/>
            <a:chExt cx="7635133" cy="5510351"/>
          </a:xfrm>
        </p:grpSpPr>
        <p:sp>
          <p:nvSpPr>
            <p:cNvPr id="67" name="TextBox 66"/>
            <p:cNvSpPr txBox="1"/>
            <p:nvPr/>
          </p:nvSpPr>
          <p:spPr>
            <a:xfrm>
              <a:off x="7010400" y="5421868"/>
              <a:ext cx="401072" cy="369332"/>
            </a:xfrm>
            <a:prstGeom prst="rect">
              <a:avLst/>
            </a:prstGeom>
            <a:noFill/>
          </p:spPr>
          <p:txBody>
            <a:bodyPr wrap="none" rtlCol="0">
              <a:spAutoFit/>
            </a:bodyPr>
            <a:lstStyle/>
            <a:p>
              <a:r>
                <a:rPr lang="en-US" b="1" dirty="0" smtClean="0">
                  <a:solidFill>
                    <a:srgbClr val="FF0000"/>
                  </a:solidFill>
                  <a:latin typeface="Symbol" panose="05050102010706020507" pitchFamily="18" charset="2"/>
                </a:rPr>
                <a:t>s</a:t>
              </a:r>
              <a:r>
                <a:rPr lang="en-US" b="1" baseline="-25000" dirty="0" smtClean="0">
                  <a:solidFill>
                    <a:srgbClr val="FF0000"/>
                  </a:solidFill>
                  <a:latin typeface="Symbol" panose="05050102010706020507" pitchFamily="18" charset="2"/>
                </a:rPr>
                <a:t>1</a:t>
              </a:r>
              <a:endParaRPr lang="en-US" b="1" dirty="0">
                <a:solidFill>
                  <a:srgbClr val="FF0000"/>
                </a:solidFill>
                <a:latin typeface="Symbol" panose="05050102010706020507" pitchFamily="18" charset="2"/>
              </a:endParaRPr>
            </a:p>
          </p:txBody>
        </p:sp>
        <p:sp>
          <p:nvSpPr>
            <p:cNvPr id="19" name="TextBox 18"/>
            <p:cNvSpPr txBox="1"/>
            <p:nvPr/>
          </p:nvSpPr>
          <p:spPr>
            <a:xfrm>
              <a:off x="5638800" y="1109990"/>
              <a:ext cx="1828800" cy="523220"/>
            </a:xfrm>
            <a:prstGeom prst="rect">
              <a:avLst/>
            </a:prstGeom>
            <a:noFill/>
          </p:spPr>
          <p:txBody>
            <a:bodyPr wrap="square" rtlCol="0">
              <a:spAutoFit/>
            </a:bodyPr>
            <a:lstStyle/>
            <a:p>
              <a:r>
                <a:rPr lang="en-US" sz="2800" b="1" dirty="0" smtClean="0"/>
                <a:t> + </a:t>
              </a:r>
              <a:r>
                <a:rPr lang="en-US" sz="2800" b="1" dirty="0" err="1" smtClean="0">
                  <a:latin typeface="Symbol" panose="05050102010706020507" pitchFamily="18" charset="2"/>
                </a:rPr>
                <a:t>s</a:t>
              </a:r>
              <a:r>
                <a:rPr lang="en-US" sz="2800" b="1" baseline="-25000" dirty="0" err="1" smtClean="0"/>
                <a:t>tectonic</a:t>
              </a:r>
              <a:endParaRPr lang="en-US" sz="2800" b="1" baseline="-25000" dirty="0"/>
            </a:p>
          </p:txBody>
        </p:sp>
        <p:grpSp>
          <p:nvGrpSpPr>
            <p:cNvPr id="41" name="Group 40"/>
            <p:cNvGrpSpPr/>
            <p:nvPr/>
          </p:nvGrpSpPr>
          <p:grpSpPr>
            <a:xfrm rot="4812258">
              <a:off x="7266637" y="5630825"/>
              <a:ext cx="899470" cy="1079561"/>
              <a:chOff x="2438400" y="2362200"/>
              <a:chExt cx="2286000" cy="1219200"/>
            </a:xfrm>
          </p:grpSpPr>
          <p:cxnSp>
            <p:nvCxnSpPr>
              <p:cNvPr id="42" name="Straight Connector 41"/>
              <p:cNvCxnSpPr/>
              <p:nvPr/>
            </p:nvCxnSpPr>
            <p:spPr>
              <a:xfrm flipV="1">
                <a:off x="2438400" y="2362200"/>
                <a:ext cx="2286000" cy="12192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6079880" flipV="1">
                <a:off x="3240672" y="2075642"/>
                <a:ext cx="489610" cy="1769763"/>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6079880" flipH="1">
                <a:off x="3421824" y="2534670"/>
                <a:ext cx="19840" cy="935693"/>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grpSp>
        <p:grpSp>
          <p:nvGrpSpPr>
            <p:cNvPr id="45" name="Group 44"/>
            <p:cNvGrpSpPr/>
            <p:nvPr/>
          </p:nvGrpSpPr>
          <p:grpSpPr>
            <a:xfrm rot="4812258">
              <a:off x="775666" y="5646474"/>
              <a:ext cx="859204" cy="1048262"/>
              <a:chOff x="2438400" y="2362200"/>
              <a:chExt cx="2286000" cy="1219200"/>
            </a:xfrm>
          </p:grpSpPr>
          <p:cxnSp>
            <p:nvCxnSpPr>
              <p:cNvPr id="46" name="Straight Connector 45"/>
              <p:cNvCxnSpPr/>
              <p:nvPr/>
            </p:nvCxnSpPr>
            <p:spPr>
              <a:xfrm flipV="1">
                <a:off x="2438400" y="2362200"/>
                <a:ext cx="2286000" cy="12192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6079880" flipV="1">
                <a:off x="3240672" y="2075642"/>
                <a:ext cx="489610" cy="1769763"/>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6079880" flipH="1">
                <a:off x="3421824" y="2534670"/>
                <a:ext cx="19840" cy="935693"/>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grpSp>
        <p:grpSp>
          <p:nvGrpSpPr>
            <p:cNvPr id="49" name="Group 48"/>
            <p:cNvGrpSpPr/>
            <p:nvPr/>
          </p:nvGrpSpPr>
          <p:grpSpPr>
            <a:xfrm rot="4812258">
              <a:off x="3867354" y="5684298"/>
              <a:ext cx="864521" cy="972614"/>
              <a:chOff x="2438400" y="2362200"/>
              <a:chExt cx="2286000" cy="1219200"/>
            </a:xfrm>
          </p:grpSpPr>
          <p:cxnSp>
            <p:nvCxnSpPr>
              <p:cNvPr id="50" name="Straight Connector 49"/>
              <p:cNvCxnSpPr/>
              <p:nvPr/>
            </p:nvCxnSpPr>
            <p:spPr>
              <a:xfrm flipV="1">
                <a:off x="2438400" y="2362200"/>
                <a:ext cx="2286000" cy="12192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6079880" flipV="1">
                <a:off x="3240672" y="2075642"/>
                <a:ext cx="489610" cy="1769763"/>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6079880" flipH="1">
                <a:off x="3421824" y="2534670"/>
                <a:ext cx="19840" cy="935693"/>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grpSp>
        <p:grpSp>
          <p:nvGrpSpPr>
            <p:cNvPr id="53" name="Group 52"/>
            <p:cNvGrpSpPr/>
            <p:nvPr/>
          </p:nvGrpSpPr>
          <p:grpSpPr>
            <a:xfrm rot="4812258">
              <a:off x="5474718" y="5630825"/>
              <a:ext cx="899470" cy="1079561"/>
              <a:chOff x="2438400" y="2362200"/>
              <a:chExt cx="2286000" cy="1219200"/>
            </a:xfrm>
          </p:grpSpPr>
          <p:cxnSp>
            <p:nvCxnSpPr>
              <p:cNvPr id="54" name="Straight Connector 53"/>
              <p:cNvCxnSpPr/>
              <p:nvPr/>
            </p:nvCxnSpPr>
            <p:spPr>
              <a:xfrm flipV="1">
                <a:off x="2438400" y="2362200"/>
                <a:ext cx="2286000" cy="12192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6079880" flipV="1">
                <a:off x="3240672" y="2075642"/>
                <a:ext cx="489610" cy="1769763"/>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6079880" flipH="1">
                <a:off x="3421824" y="2534670"/>
                <a:ext cx="19840" cy="935693"/>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grpSp>
        <p:grpSp>
          <p:nvGrpSpPr>
            <p:cNvPr id="57" name="Group 56"/>
            <p:cNvGrpSpPr/>
            <p:nvPr/>
          </p:nvGrpSpPr>
          <p:grpSpPr>
            <a:xfrm rot="4812258">
              <a:off x="2115515" y="5630825"/>
              <a:ext cx="899470" cy="1079561"/>
              <a:chOff x="2438400" y="2362200"/>
              <a:chExt cx="2286000" cy="1219200"/>
            </a:xfrm>
          </p:grpSpPr>
          <p:cxnSp>
            <p:nvCxnSpPr>
              <p:cNvPr id="58" name="Straight Connector 57"/>
              <p:cNvCxnSpPr/>
              <p:nvPr/>
            </p:nvCxnSpPr>
            <p:spPr>
              <a:xfrm flipV="1">
                <a:off x="2438400" y="2362200"/>
                <a:ext cx="2286000" cy="12192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6079880" flipV="1">
                <a:off x="3240672" y="2075642"/>
                <a:ext cx="489610" cy="1769763"/>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6079880" flipH="1">
                <a:off x="3421824" y="2534670"/>
                <a:ext cx="19840" cy="935693"/>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grpSp>
        <p:sp>
          <p:nvSpPr>
            <p:cNvPr id="68" name="Rectangle 67"/>
            <p:cNvSpPr/>
            <p:nvPr/>
          </p:nvSpPr>
          <p:spPr>
            <a:xfrm>
              <a:off x="7521675" y="5562600"/>
              <a:ext cx="401072" cy="369332"/>
            </a:xfrm>
            <a:prstGeom prst="rect">
              <a:avLst/>
            </a:prstGeom>
          </p:spPr>
          <p:txBody>
            <a:bodyPr wrap="none">
              <a:spAutoFit/>
            </a:bodyPr>
            <a:lstStyle/>
            <a:p>
              <a:r>
                <a:rPr lang="en-US" b="1" dirty="0" smtClean="0">
                  <a:solidFill>
                    <a:srgbClr val="FFFF00"/>
                  </a:solidFill>
                  <a:latin typeface="Symbol" panose="05050102010706020507" pitchFamily="18" charset="2"/>
                </a:rPr>
                <a:t>s</a:t>
              </a:r>
              <a:r>
                <a:rPr lang="en-US" b="1" baseline="-25000" dirty="0" smtClean="0">
                  <a:solidFill>
                    <a:srgbClr val="FFFF00"/>
                  </a:solidFill>
                  <a:latin typeface="Symbol" panose="05050102010706020507" pitchFamily="18" charset="2"/>
                </a:rPr>
                <a:t>3</a:t>
              </a:r>
              <a:endParaRPr lang="en-US" b="1" dirty="0">
                <a:solidFill>
                  <a:srgbClr val="FFFF00"/>
                </a:solidFill>
                <a:latin typeface="Symbol" panose="05050102010706020507" pitchFamily="18" charset="2"/>
              </a:endParaRPr>
            </a:p>
          </p:txBody>
        </p:sp>
        <p:sp>
          <p:nvSpPr>
            <p:cNvPr id="69" name="Rectangle 68"/>
            <p:cNvSpPr/>
            <p:nvPr/>
          </p:nvSpPr>
          <p:spPr>
            <a:xfrm>
              <a:off x="7915198" y="5486400"/>
              <a:ext cx="401072" cy="369332"/>
            </a:xfrm>
            <a:prstGeom prst="rect">
              <a:avLst/>
            </a:prstGeom>
          </p:spPr>
          <p:txBody>
            <a:bodyPr wrap="none">
              <a:spAutoFit/>
            </a:bodyPr>
            <a:lstStyle/>
            <a:p>
              <a:r>
                <a:rPr lang="en-US" b="1" dirty="0" smtClean="0">
                  <a:solidFill>
                    <a:schemeClr val="accent1"/>
                  </a:solidFill>
                  <a:latin typeface="Symbol" panose="05050102010706020507" pitchFamily="18" charset="2"/>
                </a:rPr>
                <a:t>s</a:t>
              </a:r>
              <a:r>
                <a:rPr lang="en-US" b="1" baseline="-25000" dirty="0" smtClean="0">
                  <a:solidFill>
                    <a:schemeClr val="accent1"/>
                  </a:solidFill>
                  <a:latin typeface="Symbol" panose="05050102010706020507" pitchFamily="18" charset="2"/>
                </a:rPr>
                <a:t>2</a:t>
              </a:r>
              <a:endParaRPr lang="en-US" b="1" dirty="0">
                <a:solidFill>
                  <a:schemeClr val="accent1"/>
                </a:solidFill>
                <a:latin typeface="Symbol" panose="05050102010706020507" pitchFamily="18" charset="2"/>
              </a:endParaRPr>
            </a:p>
          </p:txBody>
        </p:sp>
      </p:grpSp>
      <p:sp>
        <p:nvSpPr>
          <p:cNvPr id="2" name="Rectangle 1"/>
          <p:cNvSpPr/>
          <p:nvPr/>
        </p:nvSpPr>
        <p:spPr>
          <a:xfrm>
            <a:off x="1914508" y="1983713"/>
            <a:ext cx="5327742" cy="461665"/>
          </a:xfrm>
          <a:prstGeom prst="rect">
            <a:avLst/>
          </a:prstGeom>
        </p:spPr>
        <p:txBody>
          <a:bodyPr wrap="none">
            <a:spAutoFit/>
          </a:bodyPr>
          <a:lstStyle/>
          <a:p>
            <a:pPr algn="ctr"/>
            <a:r>
              <a:rPr lang="en-US" sz="2400" b="1" dirty="0"/>
              <a:t>Plus time-dependent glacial fluctuations</a:t>
            </a:r>
          </a:p>
        </p:txBody>
      </p:sp>
    </p:spTree>
    <p:extLst>
      <p:ext uri="{BB962C8B-B14F-4D97-AF65-F5344CB8AC3E}">
        <p14:creationId xmlns:p14="http://schemas.microsoft.com/office/powerpoint/2010/main" val="223085744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229600" cy="1143000"/>
          </a:xfrm>
        </p:spPr>
        <p:txBody>
          <a:bodyPr>
            <a:normAutofit/>
          </a:bodyPr>
          <a:lstStyle/>
          <a:p>
            <a:pPr algn="l"/>
            <a:r>
              <a:rPr lang="en-US" sz="3200" dirty="0" smtClean="0"/>
              <a:t>Construction of </a:t>
            </a:r>
            <a:r>
              <a:rPr lang="en-US" sz="3200" i="1" dirty="0" smtClean="0"/>
              <a:t>FERM</a:t>
            </a:r>
            <a:endParaRPr lang="en-US" sz="3200" i="1" dirty="0"/>
          </a:p>
        </p:txBody>
      </p:sp>
      <p:sp>
        <p:nvSpPr>
          <p:cNvPr id="3" name="Content Placeholder 2"/>
          <p:cNvSpPr>
            <a:spLocks noGrp="1"/>
          </p:cNvSpPr>
          <p:nvPr>
            <p:ph idx="1"/>
          </p:nvPr>
        </p:nvSpPr>
        <p:spPr>
          <a:xfrm>
            <a:off x="457200" y="1143000"/>
            <a:ext cx="8229600" cy="5638800"/>
          </a:xfrm>
        </p:spPr>
        <p:txBody>
          <a:bodyPr>
            <a:normAutofit fontScale="92500" lnSpcReduction="10000"/>
          </a:bodyPr>
          <a:lstStyle/>
          <a:p>
            <a:pPr marL="0" indent="0">
              <a:buNone/>
            </a:pPr>
            <a:r>
              <a:rPr lang="en-US" dirty="0" smtClean="0"/>
              <a:t>For each point:</a:t>
            </a:r>
          </a:p>
          <a:p>
            <a:pPr marL="514350" indent="-514350">
              <a:buFont typeface="+mj-lt"/>
              <a:buAutoNum type="arabicPeriod"/>
            </a:pPr>
            <a:r>
              <a:rPr lang="en-US" dirty="0" smtClean="0"/>
              <a:t>Re-formulate failure criteria in single, Geo-referenced (Cartesian) coordinate frame.</a:t>
            </a:r>
          </a:p>
          <a:p>
            <a:pPr marL="514350" indent="-514350">
              <a:buFont typeface="+mj-lt"/>
              <a:buAutoNum type="arabicPeriod"/>
            </a:pPr>
            <a:r>
              <a:rPr lang="en-US" dirty="0" smtClean="0"/>
              <a:t>Sum all stresses: </a:t>
            </a:r>
            <a:r>
              <a:rPr lang="en-US" u="sng" dirty="0" smtClean="0"/>
              <a:t>Geomorphic</a:t>
            </a:r>
            <a:r>
              <a:rPr lang="en-US" dirty="0" smtClean="0"/>
              <a:t> (slope and inertial), </a:t>
            </a:r>
            <a:r>
              <a:rPr lang="en-US" u="sng" dirty="0" smtClean="0"/>
              <a:t>Tectonic</a:t>
            </a:r>
            <a:r>
              <a:rPr lang="en-US" dirty="0" smtClean="0"/>
              <a:t> (Static and Dynamic) into  a single  </a:t>
            </a:r>
            <a:r>
              <a:rPr lang="en-US" b="1" i="1" dirty="0" smtClean="0"/>
              <a:t>Total Stress </a:t>
            </a:r>
            <a:r>
              <a:rPr lang="en-US" dirty="0" smtClean="0"/>
              <a:t>tensor </a:t>
            </a:r>
          </a:p>
          <a:p>
            <a:pPr marL="514350" indent="-514350">
              <a:buFont typeface="+mj-lt"/>
              <a:buAutoNum type="arabicPeriod"/>
            </a:pPr>
            <a:r>
              <a:rPr lang="en-US" dirty="0" smtClean="0"/>
              <a:t>Describe Earth failure using </a:t>
            </a:r>
            <a:r>
              <a:rPr lang="en-US" dirty="0"/>
              <a:t>effective </a:t>
            </a:r>
            <a:r>
              <a:rPr lang="en-US" dirty="0" smtClean="0"/>
              <a:t>stress formulation, </a:t>
            </a:r>
            <a:r>
              <a:rPr lang="en-US" u="sng" dirty="0"/>
              <a:t>incorporating </a:t>
            </a:r>
            <a:r>
              <a:rPr lang="en-US" u="sng" dirty="0" smtClean="0"/>
              <a:t>local fluid pressure</a:t>
            </a:r>
          </a:p>
          <a:p>
            <a:pPr marL="514350" indent="-514350">
              <a:buFont typeface="+mj-lt"/>
              <a:buAutoNum type="arabicPeriod"/>
            </a:pPr>
            <a:r>
              <a:rPr lang="en-US" dirty="0" smtClean="0"/>
              <a:t>Allow </a:t>
            </a:r>
            <a:r>
              <a:rPr lang="en-US" i="1" dirty="0" smtClean="0"/>
              <a:t>time-dependent </a:t>
            </a:r>
            <a:r>
              <a:rPr lang="en-US" dirty="0" smtClean="0"/>
              <a:t> strength material behavior</a:t>
            </a:r>
          </a:p>
          <a:p>
            <a:pPr marL="514350" indent="-514350">
              <a:buFont typeface="+mj-lt"/>
              <a:buAutoNum type="arabicPeriod"/>
            </a:pPr>
            <a:r>
              <a:rPr lang="en-US" dirty="0" smtClean="0"/>
              <a:t>Solve in 3D with a mesh/</a:t>
            </a:r>
            <a:r>
              <a:rPr lang="en-US" dirty="0" err="1" smtClean="0"/>
              <a:t>meshless</a:t>
            </a:r>
            <a:r>
              <a:rPr lang="en-US" dirty="0" smtClean="0"/>
              <a:t> method. </a:t>
            </a:r>
            <a:r>
              <a:rPr lang="en-US" sz="1900" i="1" dirty="0" smtClean="0"/>
              <a:t>(no transport in these models)</a:t>
            </a:r>
          </a:p>
        </p:txBody>
      </p:sp>
    </p:spTree>
    <p:extLst>
      <p:ext uri="{BB962C8B-B14F-4D97-AF65-F5344CB8AC3E}">
        <p14:creationId xmlns:p14="http://schemas.microsoft.com/office/powerpoint/2010/main" val="353807078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waikx_water_Base0169.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26742" t="12381" r="8791" b="16328"/>
          <a:stretch/>
        </p:blipFill>
        <p:spPr>
          <a:xfrm>
            <a:off x="2819400" y="3861741"/>
            <a:ext cx="3022600" cy="2462859"/>
          </a:xfrm>
          <a:prstGeom prst="rect">
            <a:avLst/>
          </a:prstGeom>
        </p:spPr>
      </p:pic>
      <p:pic>
        <p:nvPicPr>
          <p:cNvPr id="5" name="waikxvyv1_.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rotWithShape="1">
          <a:blip r:embed="rId7"/>
          <a:srcRect l="25336" t="12983" r="12356" b="10877"/>
          <a:stretch/>
        </p:blipFill>
        <p:spPr>
          <a:xfrm>
            <a:off x="6096000" y="3861741"/>
            <a:ext cx="2827804" cy="2462859"/>
          </a:xfrm>
          <a:prstGeom prst="rect">
            <a:avLst/>
          </a:prstGeom>
        </p:spPr>
      </p:pic>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24400" y="510868"/>
            <a:ext cx="3810000" cy="2845741"/>
          </a:xfrm>
          <a:prstGeom prst="rect">
            <a:avLst/>
          </a:prstGeom>
        </p:spPr>
      </p:pic>
      <p:sp>
        <p:nvSpPr>
          <p:cNvPr id="6" name="TextBox 5"/>
          <p:cNvSpPr txBox="1"/>
          <p:nvPr/>
        </p:nvSpPr>
        <p:spPr>
          <a:xfrm>
            <a:off x="371880" y="6488668"/>
            <a:ext cx="8152360" cy="369332"/>
          </a:xfrm>
          <a:prstGeom prst="rect">
            <a:avLst/>
          </a:prstGeom>
          <a:noFill/>
        </p:spPr>
        <p:txBody>
          <a:bodyPr wrap="none" rtlCol="0">
            <a:spAutoFit/>
          </a:bodyPr>
          <a:lstStyle/>
          <a:p>
            <a:r>
              <a:rPr lang="en-US" dirty="0" smtClean="0"/>
              <a:t>The shape of the </a:t>
            </a:r>
            <a:r>
              <a:rPr lang="en-US" dirty="0" err="1" smtClean="0"/>
              <a:t>Strength:Stress</a:t>
            </a:r>
            <a:r>
              <a:rPr lang="en-US" dirty="0" smtClean="0"/>
              <a:t> field in 3D and t reflects the source of perturbations</a:t>
            </a:r>
            <a:endParaRPr lang="en-US" dirty="0"/>
          </a:p>
        </p:txBody>
      </p:sp>
      <p:pic>
        <p:nvPicPr>
          <p:cNvPr id="205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7620" y="533400"/>
            <a:ext cx="4485256" cy="2800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0" y="141536"/>
            <a:ext cx="9306458" cy="369332"/>
          </a:xfrm>
          <a:prstGeom prst="rect">
            <a:avLst/>
          </a:prstGeom>
          <a:noFill/>
        </p:spPr>
        <p:txBody>
          <a:bodyPr wrap="none" rtlCol="0">
            <a:spAutoFit/>
          </a:bodyPr>
          <a:lstStyle/>
          <a:p>
            <a:r>
              <a:rPr lang="en-US" dirty="0" smtClean="0"/>
              <a:t>FERM Example: </a:t>
            </a:r>
            <a:r>
              <a:rPr lang="en-US" dirty="0" err="1" smtClean="0"/>
              <a:t>Waikakupa</a:t>
            </a:r>
            <a:r>
              <a:rPr lang="en-US" dirty="0" smtClean="0"/>
              <a:t> Landslide: Alpine Fault West Coast N.Z.   </a:t>
            </a:r>
            <a:r>
              <a:rPr lang="en-US" i="1" dirty="0" smtClean="0"/>
              <a:t>From Phaedra Upton’s poster</a:t>
            </a:r>
            <a:endParaRPr lang="en-US" i="1" dirty="0"/>
          </a:p>
        </p:txBody>
      </p:sp>
      <p:sp>
        <p:nvSpPr>
          <p:cNvPr id="2" name="TextBox 1"/>
          <p:cNvSpPr txBox="1"/>
          <p:nvPr/>
        </p:nvSpPr>
        <p:spPr>
          <a:xfrm>
            <a:off x="2819400" y="3442000"/>
            <a:ext cx="2050946" cy="369332"/>
          </a:xfrm>
          <a:prstGeom prst="rect">
            <a:avLst/>
          </a:prstGeom>
          <a:noFill/>
        </p:spPr>
        <p:txBody>
          <a:bodyPr wrap="none" rtlCol="0">
            <a:spAutoFit/>
          </a:bodyPr>
          <a:lstStyle/>
          <a:p>
            <a:r>
              <a:rPr lang="en-US" dirty="0" smtClean="0"/>
              <a:t>Add Fluid Pressure </a:t>
            </a:r>
            <a:endParaRPr lang="en-US" dirty="0"/>
          </a:p>
        </p:txBody>
      </p:sp>
      <p:sp>
        <p:nvSpPr>
          <p:cNvPr id="8" name="TextBox 7"/>
          <p:cNvSpPr txBox="1"/>
          <p:nvPr/>
        </p:nvSpPr>
        <p:spPr>
          <a:xfrm>
            <a:off x="6538469" y="3442000"/>
            <a:ext cx="1995931" cy="369332"/>
          </a:xfrm>
          <a:prstGeom prst="rect">
            <a:avLst/>
          </a:prstGeom>
          <a:noFill/>
        </p:spPr>
        <p:txBody>
          <a:bodyPr wrap="none" rtlCol="0">
            <a:spAutoFit/>
          </a:bodyPr>
          <a:lstStyle/>
          <a:p>
            <a:r>
              <a:rPr lang="en-US" dirty="0" smtClean="0"/>
              <a:t>Add Tectonic Stress</a:t>
            </a:r>
            <a:endParaRPr lang="en-US" dirty="0"/>
          </a:p>
        </p:txBody>
      </p:sp>
      <p:sp>
        <p:nvSpPr>
          <p:cNvPr id="9" name="Rectangle 8"/>
          <p:cNvSpPr/>
          <p:nvPr/>
        </p:nvSpPr>
        <p:spPr>
          <a:xfrm>
            <a:off x="3699259" y="3925541"/>
            <a:ext cx="1736757" cy="646331"/>
          </a:xfrm>
          <a:prstGeom prst="rect">
            <a:avLst/>
          </a:prstGeom>
        </p:spPr>
        <p:txBody>
          <a:bodyPr wrap="none">
            <a:spAutoFit/>
          </a:bodyPr>
          <a:lstStyle/>
          <a:p>
            <a:r>
              <a:rPr lang="en-US" dirty="0" err="1" smtClean="0"/>
              <a:t>Strength:Stress</a:t>
            </a:r>
            <a:endParaRPr lang="en-US" dirty="0" smtClean="0"/>
          </a:p>
          <a:p>
            <a:r>
              <a:rPr lang="en-US" dirty="0" smtClean="0"/>
              <a:t>Blue &lt;1 = Failure</a:t>
            </a:r>
            <a:endParaRPr lang="en-US" dirty="0"/>
          </a:p>
        </p:txBody>
      </p:sp>
      <p:sp>
        <p:nvSpPr>
          <p:cNvPr id="10" name="Rectangle 9"/>
          <p:cNvSpPr/>
          <p:nvPr/>
        </p:nvSpPr>
        <p:spPr>
          <a:xfrm>
            <a:off x="7042636" y="3861741"/>
            <a:ext cx="2065804" cy="646331"/>
          </a:xfrm>
          <a:prstGeom prst="rect">
            <a:avLst/>
          </a:prstGeom>
        </p:spPr>
        <p:txBody>
          <a:bodyPr wrap="square">
            <a:spAutoFit/>
          </a:bodyPr>
          <a:lstStyle/>
          <a:p>
            <a:r>
              <a:rPr lang="en-US" dirty="0" err="1"/>
              <a:t>Strength:Stress</a:t>
            </a:r>
            <a:endParaRPr lang="en-US" dirty="0"/>
          </a:p>
          <a:p>
            <a:r>
              <a:rPr lang="en-US" dirty="0"/>
              <a:t>Blue &lt;1 = Failure</a:t>
            </a:r>
          </a:p>
        </p:txBody>
      </p:sp>
      <p:pic>
        <p:nvPicPr>
          <p:cNvPr id="12" name="Picture 11"/>
          <p:cNvPicPr>
            <a:picLocks noChangeAspect="1"/>
          </p:cNvPicPr>
          <p:nvPr/>
        </p:nvPicPr>
        <p:blipFill rotWithShape="1">
          <a:blip r:embed="rId11" cstate="print">
            <a:extLst>
              <a:ext uri="{28A0092B-C50C-407E-A947-70E740481C1C}">
                <a14:useLocalDpi xmlns:a14="http://schemas.microsoft.com/office/drawing/2010/main" val="0"/>
              </a:ext>
            </a:extLst>
          </a:blip>
          <a:srcRect l="24487" t="12986" r="14591" b="6184"/>
          <a:stretch/>
        </p:blipFill>
        <p:spPr>
          <a:xfrm>
            <a:off x="152400" y="3925540"/>
            <a:ext cx="2123916" cy="2525605"/>
          </a:xfrm>
          <a:prstGeom prst="rect">
            <a:avLst/>
          </a:prstGeom>
        </p:spPr>
      </p:pic>
      <p:sp>
        <p:nvSpPr>
          <p:cNvPr id="13" name="TextBox 12"/>
          <p:cNvSpPr txBox="1"/>
          <p:nvPr/>
        </p:nvSpPr>
        <p:spPr>
          <a:xfrm>
            <a:off x="152400" y="3505200"/>
            <a:ext cx="1091902" cy="369332"/>
          </a:xfrm>
          <a:prstGeom prst="rect">
            <a:avLst/>
          </a:prstGeom>
          <a:noFill/>
        </p:spPr>
        <p:txBody>
          <a:bodyPr wrap="none" rtlCol="0">
            <a:spAutoFit/>
          </a:bodyPr>
          <a:lstStyle/>
          <a:p>
            <a:r>
              <a:rPr lang="en-US" dirty="0" smtClean="0"/>
              <a:t>Strength  </a:t>
            </a:r>
            <a:endParaRPr lang="en-US" dirty="0"/>
          </a:p>
        </p:txBody>
      </p:sp>
      <p:sp>
        <p:nvSpPr>
          <p:cNvPr id="14" name="TextBox 13"/>
          <p:cNvSpPr txBox="1"/>
          <p:nvPr/>
        </p:nvSpPr>
        <p:spPr>
          <a:xfrm>
            <a:off x="533400" y="3811332"/>
            <a:ext cx="2286000" cy="646331"/>
          </a:xfrm>
          <a:prstGeom prst="rect">
            <a:avLst/>
          </a:prstGeom>
          <a:noFill/>
        </p:spPr>
        <p:txBody>
          <a:bodyPr wrap="square" rtlCol="0">
            <a:spAutoFit/>
          </a:bodyPr>
          <a:lstStyle/>
          <a:p>
            <a:r>
              <a:rPr lang="en-US" dirty="0" smtClean="0"/>
              <a:t>Cohesion; Red=</a:t>
            </a:r>
            <a:r>
              <a:rPr lang="en-US" dirty="0" err="1" smtClean="0"/>
              <a:t>MPa</a:t>
            </a:r>
            <a:r>
              <a:rPr lang="en-US" dirty="0" smtClean="0"/>
              <a:t>; Blue= 100 </a:t>
            </a:r>
            <a:r>
              <a:rPr lang="en-US" dirty="0" err="1" smtClean="0"/>
              <a:t>kPa</a:t>
            </a:r>
            <a:endParaRPr lang="en-US" dirty="0"/>
          </a:p>
        </p:txBody>
      </p:sp>
      <p:sp>
        <p:nvSpPr>
          <p:cNvPr id="15" name="TextBox 14"/>
          <p:cNvSpPr txBox="1"/>
          <p:nvPr/>
        </p:nvSpPr>
        <p:spPr>
          <a:xfrm rot="21138078">
            <a:off x="583704" y="5758934"/>
            <a:ext cx="1321196" cy="369332"/>
          </a:xfrm>
          <a:prstGeom prst="rect">
            <a:avLst/>
          </a:prstGeom>
          <a:noFill/>
        </p:spPr>
        <p:txBody>
          <a:bodyPr wrap="none" rtlCol="0">
            <a:spAutoFit/>
          </a:bodyPr>
          <a:lstStyle/>
          <a:p>
            <a:r>
              <a:rPr lang="en-US" b="1" dirty="0" smtClean="0"/>
              <a:t>~ 2 km cube</a:t>
            </a:r>
            <a:endParaRPr lang="en-US" b="1" dirty="0"/>
          </a:p>
        </p:txBody>
      </p:sp>
    </p:spTree>
    <p:extLst>
      <p:ext uri="{BB962C8B-B14F-4D97-AF65-F5344CB8AC3E}">
        <p14:creationId xmlns:p14="http://schemas.microsoft.com/office/powerpoint/2010/main" val="11438141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video>
              <p:cMediaNode vol="80000">
                <p:cTn id="13" fill="hold" display="0">
                  <p:stCondLst>
                    <p:cond delay="indefinite"/>
                  </p:stCondLst>
                </p:cTn>
                <p:tgtEl>
                  <p:spTgt spid="5"/>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91734" y="258016"/>
            <a:ext cx="2804945" cy="4046579"/>
            <a:chOff x="1950977" y="-689710"/>
            <a:chExt cx="4825025" cy="6960869"/>
          </a:xfrm>
        </p:grpSpPr>
        <p:pic>
          <p:nvPicPr>
            <p:cNvPr id="10" name="Picture 2" descr="FaultZones"/>
            <p:cNvPicPr>
              <a:picLocks noChangeAspect="1" noChangeArrowheads="1"/>
            </p:cNvPicPr>
            <p:nvPr/>
          </p:nvPicPr>
          <p:blipFill>
            <a:blip r:embed="rId3" cstate="print"/>
            <a:srcRect r="54729"/>
            <a:stretch>
              <a:fillRect/>
            </a:stretch>
          </p:blipFill>
          <p:spPr bwMode="auto">
            <a:xfrm>
              <a:off x="1950977" y="-689710"/>
              <a:ext cx="4784848" cy="6103820"/>
            </a:xfrm>
            <a:prstGeom prst="rect">
              <a:avLst/>
            </a:prstGeom>
            <a:noFill/>
          </p:spPr>
        </p:pic>
        <p:sp>
          <p:nvSpPr>
            <p:cNvPr id="11" name="Text Box 5"/>
            <p:cNvSpPr txBox="1">
              <a:spLocks noChangeArrowheads="1"/>
            </p:cNvSpPr>
            <p:nvPr/>
          </p:nvSpPr>
          <p:spPr bwMode="auto">
            <a:xfrm>
              <a:off x="2119928" y="4603445"/>
              <a:ext cx="4656074" cy="1667714"/>
            </a:xfrm>
            <a:prstGeom prst="rect">
              <a:avLst/>
            </a:prstGeom>
            <a:noFill/>
            <a:ln w="9525">
              <a:noFill/>
              <a:miter lim="800000"/>
              <a:headEnd/>
              <a:tailEnd/>
            </a:ln>
            <a:effectLst/>
          </p:spPr>
          <p:txBody>
            <a:bodyPr wrap="square">
              <a:spAutoFit/>
            </a:bodyPr>
            <a:lstStyle/>
            <a:p>
              <a:pPr>
                <a:spcBef>
                  <a:spcPct val="50000"/>
                </a:spcBef>
              </a:pPr>
              <a:r>
                <a:rPr lang="en-NZ" sz="1200" i="1" dirty="0" smtClean="0">
                  <a:latin typeface="Arial Narrow" pitchFamily="34" charset="0"/>
                </a:rPr>
                <a:t>After Chester and Logan, 1986; Ben Zion and </a:t>
              </a:r>
              <a:r>
                <a:rPr lang="en-NZ" sz="1200" i="1" dirty="0" err="1" smtClean="0">
                  <a:latin typeface="Arial Narrow" pitchFamily="34" charset="0"/>
                </a:rPr>
                <a:t>Sammis</a:t>
              </a:r>
              <a:r>
                <a:rPr lang="en-NZ" sz="1200" i="1" dirty="0" smtClean="0">
                  <a:latin typeface="Arial Narrow" pitchFamily="34" charset="0"/>
                </a:rPr>
                <a:t>, 2003; Mooney et al 2007; Koons et al., 2010</a:t>
              </a:r>
              <a:endParaRPr lang="en-AU" sz="1200" i="1" dirty="0" smtClean="0">
                <a:latin typeface="Arial Narrow" pitchFamily="34" charset="0"/>
              </a:endParaRPr>
            </a:p>
            <a:p>
              <a:pPr>
                <a:spcBef>
                  <a:spcPct val="50000"/>
                </a:spcBef>
              </a:pPr>
              <a:endParaRPr lang="en-AU" sz="1400" i="1" dirty="0">
                <a:latin typeface="Arial Narrow" pitchFamily="34" charset="0"/>
              </a:endParaRPr>
            </a:p>
          </p:txBody>
        </p:sp>
        <p:sp>
          <p:nvSpPr>
            <p:cNvPr id="12" name="TextBox 11"/>
            <p:cNvSpPr txBox="1"/>
            <p:nvPr/>
          </p:nvSpPr>
          <p:spPr>
            <a:xfrm>
              <a:off x="4343401" y="2362201"/>
              <a:ext cx="317772" cy="635320"/>
            </a:xfrm>
            <a:prstGeom prst="rect">
              <a:avLst/>
            </a:prstGeom>
            <a:noFill/>
          </p:spPr>
          <p:txBody>
            <a:bodyPr wrap="none" rtlCol="0">
              <a:spAutoFit/>
            </a:bodyPr>
            <a:lstStyle/>
            <a:p>
              <a:endParaRPr lang="en-US" dirty="0"/>
            </a:p>
          </p:txBody>
        </p:sp>
        <p:sp>
          <p:nvSpPr>
            <p:cNvPr id="13" name="Right Arrow 12"/>
            <p:cNvSpPr/>
            <p:nvPr/>
          </p:nvSpPr>
          <p:spPr>
            <a:xfrm>
              <a:off x="4465575" y="1451708"/>
              <a:ext cx="20574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p:cNvGrpSpPr/>
          <p:nvPr/>
        </p:nvGrpSpPr>
        <p:grpSpPr>
          <a:xfrm>
            <a:off x="1553552" y="472465"/>
            <a:ext cx="7115279" cy="3288236"/>
            <a:chOff x="-491293" y="264160"/>
            <a:chExt cx="9635293" cy="3557476"/>
          </a:xfrm>
        </p:grpSpPr>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26249" t="35798" b="8766"/>
            <a:stretch/>
          </p:blipFill>
          <p:spPr>
            <a:xfrm>
              <a:off x="2511088" y="264160"/>
              <a:ext cx="6632912" cy="3557476"/>
            </a:xfrm>
            <a:prstGeom prst="rect">
              <a:avLst/>
            </a:prstGeom>
            <a:noFill/>
            <a:ln>
              <a:noFill/>
            </a:ln>
          </p:spPr>
        </p:pic>
        <p:cxnSp>
          <p:nvCxnSpPr>
            <p:cNvPr id="14" name="Straight Arrow Connector 13"/>
            <p:cNvCxnSpPr/>
            <p:nvPr/>
          </p:nvCxnSpPr>
          <p:spPr>
            <a:xfrm flipV="1">
              <a:off x="-491293" y="2286001"/>
              <a:ext cx="6053893" cy="228599"/>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9" name="TextBox 18"/>
          <p:cNvSpPr txBox="1"/>
          <p:nvPr/>
        </p:nvSpPr>
        <p:spPr>
          <a:xfrm>
            <a:off x="2873323" y="3581115"/>
            <a:ext cx="2209800" cy="369332"/>
          </a:xfrm>
          <a:prstGeom prst="rect">
            <a:avLst/>
          </a:prstGeom>
          <a:noFill/>
        </p:spPr>
        <p:txBody>
          <a:bodyPr wrap="square" rtlCol="0">
            <a:spAutoFit/>
          </a:bodyPr>
          <a:lstStyle/>
          <a:p>
            <a:r>
              <a:rPr lang="en-US" dirty="0" smtClean="0"/>
              <a:t>20 km </a:t>
            </a:r>
            <a:endParaRPr lang="en-US" dirty="0"/>
          </a:p>
        </p:txBody>
      </p:sp>
      <p:cxnSp>
        <p:nvCxnSpPr>
          <p:cNvPr id="21" name="Straight Arrow Connector 20"/>
          <p:cNvCxnSpPr/>
          <p:nvPr/>
        </p:nvCxnSpPr>
        <p:spPr>
          <a:xfrm>
            <a:off x="3657600" y="3765781"/>
            <a:ext cx="11430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2575171" y="-10160"/>
            <a:ext cx="6372578" cy="461665"/>
          </a:xfrm>
          <a:prstGeom prst="rect">
            <a:avLst/>
          </a:prstGeom>
          <a:noFill/>
        </p:spPr>
        <p:txBody>
          <a:bodyPr wrap="none" rtlCol="0">
            <a:spAutoFit/>
          </a:bodyPr>
          <a:lstStyle/>
          <a:p>
            <a:r>
              <a:rPr lang="en-US" sz="2400" dirty="0" smtClean="0"/>
              <a:t>Strength: Stress Ratio : Blue ~1 = Failure; Red ~ 10</a:t>
            </a:r>
            <a:endParaRPr lang="en-US" sz="2400" dirty="0"/>
          </a:p>
        </p:txBody>
      </p:sp>
      <p:sp>
        <p:nvSpPr>
          <p:cNvPr id="24" name="Rectangle 23"/>
          <p:cNvSpPr/>
          <p:nvPr/>
        </p:nvSpPr>
        <p:spPr>
          <a:xfrm>
            <a:off x="4117151" y="3946812"/>
            <a:ext cx="4572000" cy="2862322"/>
          </a:xfrm>
          <a:prstGeom prst="rect">
            <a:avLst/>
          </a:prstGeom>
        </p:spPr>
        <p:txBody>
          <a:bodyPr>
            <a:spAutoFit/>
          </a:bodyPr>
          <a:lstStyle/>
          <a:p>
            <a:r>
              <a:rPr lang="en-US" dirty="0"/>
              <a:t>Alter the </a:t>
            </a:r>
            <a:r>
              <a:rPr lang="en-US" dirty="0" err="1"/>
              <a:t>Strength:Stress</a:t>
            </a:r>
            <a:r>
              <a:rPr lang="en-US" dirty="0"/>
              <a:t> ratio by:</a:t>
            </a:r>
          </a:p>
          <a:p>
            <a:pPr marL="342900" indent="-342900">
              <a:buAutoNum type="arabicParenR"/>
            </a:pPr>
            <a:r>
              <a:rPr lang="en-US" dirty="0" smtClean="0"/>
              <a:t>Pre-existing </a:t>
            </a:r>
            <a:r>
              <a:rPr lang="en-US" dirty="0"/>
              <a:t>weaker </a:t>
            </a:r>
            <a:r>
              <a:rPr lang="en-US" dirty="0" smtClean="0"/>
              <a:t>material</a:t>
            </a:r>
          </a:p>
          <a:p>
            <a:pPr marL="342900" indent="-342900">
              <a:buAutoNum type="arabicParenR"/>
            </a:pPr>
            <a:r>
              <a:rPr lang="en-US" dirty="0" smtClean="0"/>
              <a:t>Fault </a:t>
            </a:r>
            <a:r>
              <a:rPr lang="en-US" dirty="0"/>
              <a:t>damage (strain weaken)</a:t>
            </a:r>
          </a:p>
          <a:p>
            <a:pPr marL="342900" indent="-342900">
              <a:buAutoNum type="arabicParenR"/>
            </a:pPr>
            <a:r>
              <a:rPr lang="en-US" dirty="0"/>
              <a:t>Elevate Pore Pressure (Effective Stress formulation)</a:t>
            </a:r>
          </a:p>
          <a:p>
            <a:pPr marL="342900" indent="-342900">
              <a:buAutoNum type="arabicParenR"/>
            </a:pPr>
            <a:r>
              <a:rPr lang="en-US" dirty="0"/>
              <a:t>Alter Tectonic Stresses</a:t>
            </a:r>
          </a:p>
          <a:p>
            <a:pPr marL="342900" indent="-342900">
              <a:buAutoNum type="arabicParenR"/>
            </a:pPr>
            <a:r>
              <a:rPr lang="en-US" dirty="0"/>
              <a:t>Introduce Dynamic Stress due to </a:t>
            </a:r>
            <a:r>
              <a:rPr lang="en-US" dirty="0" smtClean="0"/>
              <a:t>Seismic </a:t>
            </a:r>
            <a:r>
              <a:rPr lang="en-US" dirty="0"/>
              <a:t>Acceleration</a:t>
            </a:r>
          </a:p>
          <a:p>
            <a:pPr marL="342900" indent="-342900">
              <a:buAutoNum type="arabicParenR"/>
            </a:pPr>
            <a:r>
              <a:rPr lang="en-US" dirty="0"/>
              <a:t>All of the above</a:t>
            </a:r>
          </a:p>
          <a:p>
            <a:r>
              <a:rPr lang="en-US" dirty="0" smtClean="0"/>
              <a:t>And </a:t>
            </a:r>
            <a:r>
              <a:rPr lang="en-US" dirty="0"/>
              <a:t>the results are predictable</a:t>
            </a:r>
          </a:p>
        </p:txBody>
      </p:sp>
      <p:grpSp>
        <p:nvGrpSpPr>
          <p:cNvPr id="35" name="Group 34"/>
          <p:cNvGrpSpPr/>
          <p:nvPr/>
        </p:nvGrpSpPr>
        <p:grpSpPr>
          <a:xfrm>
            <a:off x="105052" y="4258555"/>
            <a:ext cx="3978223" cy="2599445"/>
            <a:chOff x="0" y="4267200"/>
            <a:chExt cx="3978223" cy="2599445"/>
          </a:xfrm>
        </p:grpSpPr>
        <p:pic>
          <p:nvPicPr>
            <p:cNvPr id="23" name="Picture 22"/>
            <p:cNvPicPr>
              <a:picLocks noChangeAspect="1"/>
            </p:cNvPicPr>
            <p:nvPr/>
          </p:nvPicPr>
          <p:blipFill rotWithShape="1">
            <a:blip r:embed="rId5">
              <a:extLst>
                <a:ext uri="{28A0092B-C50C-407E-A947-70E740481C1C}">
                  <a14:useLocalDpi xmlns:a14="http://schemas.microsoft.com/office/drawing/2010/main" val="0"/>
                </a:ext>
              </a:extLst>
            </a:blip>
            <a:srcRect l="14571" t="29482" r="19652" b="3703"/>
            <a:stretch/>
          </p:blipFill>
          <p:spPr>
            <a:xfrm>
              <a:off x="0" y="4267200"/>
              <a:ext cx="3978223" cy="2599445"/>
            </a:xfrm>
            <a:prstGeom prst="rect">
              <a:avLst/>
            </a:prstGeom>
          </p:spPr>
        </p:pic>
        <p:cxnSp>
          <p:nvCxnSpPr>
            <p:cNvPr id="26" name="Straight Arrow Connector 25"/>
            <p:cNvCxnSpPr/>
            <p:nvPr/>
          </p:nvCxnSpPr>
          <p:spPr>
            <a:xfrm>
              <a:off x="1482528" y="4953000"/>
              <a:ext cx="346272" cy="14224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a:off x="2170844" y="4942840"/>
              <a:ext cx="457200" cy="1524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67796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277360" y="3624496"/>
            <a:ext cx="5781040" cy="2685812"/>
            <a:chOff x="3962400" y="3677920"/>
            <a:chExt cx="5181600" cy="2685812"/>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1630" t="37704" r="8955" b="10000"/>
            <a:stretch/>
          </p:blipFill>
          <p:spPr>
            <a:xfrm>
              <a:off x="4297680" y="3677920"/>
              <a:ext cx="3889438" cy="2311400"/>
            </a:xfrm>
            <a:prstGeom prst="rect">
              <a:avLst/>
            </a:prstGeom>
          </p:spPr>
        </p:pic>
        <p:sp>
          <p:nvSpPr>
            <p:cNvPr id="5" name="Rectangle 4"/>
            <p:cNvSpPr/>
            <p:nvPr/>
          </p:nvSpPr>
          <p:spPr>
            <a:xfrm>
              <a:off x="3962400" y="5994400"/>
              <a:ext cx="5181600" cy="369332"/>
            </a:xfrm>
            <a:prstGeom prst="rect">
              <a:avLst/>
            </a:prstGeom>
          </p:spPr>
          <p:txBody>
            <a:bodyPr wrap="square">
              <a:spAutoFit/>
            </a:bodyPr>
            <a:lstStyle/>
            <a:p>
              <a:r>
                <a:rPr lang="en-US" dirty="0"/>
                <a:t>Strength: Stress Ratio : Blue ~1 = Failure; Red ~ 10</a:t>
              </a:r>
            </a:p>
          </p:txBody>
        </p:sp>
      </p:grpSp>
      <p:grpSp>
        <p:nvGrpSpPr>
          <p:cNvPr id="16" name="Group 15"/>
          <p:cNvGrpSpPr/>
          <p:nvPr/>
        </p:nvGrpSpPr>
        <p:grpSpPr>
          <a:xfrm>
            <a:off x="104415" y="3559673"/>
            <a:ext cx="4201163" cy="2963801"/>
            <a:chOff x="96517" y="3158915"/>
            <a:chExt cx="4201163" cy="2963801"/>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0361" t="38444" r="8928" b="8074"/>
            <a:stretch/>
          </p:blipFill>
          <p:spPr>
            <a:xfrm>
              <a:off x="360497" y="3685540"/>
              <a:ext cx="3937183" cy="2296160"/>
            </a:xfrm>
            <a:prstGeom prst="rect">
              <a:avLst/>
            </a:prstGeom>
          </p:spPr>
        </p:pic>
        <p:sp>
          <p:nvSpPr>
            <p:cNvPr id="4" name="TextBox 3"/>
            <p:cNvSpPr txBox="1"/>
            <p:nvPr/>
          </p:nvSpPr>
          <p:spPr>
            <a:xfrm>
              <a:off x="451336" y="3158915"/>
              <a:ext cx="3448252" cy="400110"/>
            </a:xfrm>
            <a:prstGeom prst="rect">
              <a:avLst/>
            </a:prstGeom>
            <a:noFill/>
          </p:spPr>
          <p:txBody>
            <a:bodyPr wrap="none" rtlCol="0">
              <a:spAutoFit/>
            </a:bodyPr>
            <a:lstStyle/>
            <a:p>
              <a:r>
                <a:rPr lang="en-US" sz="2000" dirty="0" smtClean="0"/>
                <a:t>Introduce Oblique convergence</a:t>
              </a:r>
              <a:endParaRPr lang="en-US" sz="2000" dirty="0"/>
            </a:p>
          </p:txBody>
        </p:sp>
        <p:cxnSp>
          <p:nvCxnSpPr>
            <p:cNvPr id="7" name="Straight Arrow Connector 6"/>
            <p:cNvCxnSpPr/>
            <p:nvPr/>
          </p:nvCxnSpPr>
          <p:spPr>
            <a:xfrm flipV="1">
              <a:off x="309879" y="3840480"/>
              <a:ext cx="457200" cy="1524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252941" y="4104640"/>
              <a:ext cx="457200" cy="1524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172535" y="4378960"/>
              <a:ext cx="457200" cy="1524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96517" y="4605020"/>
              <a:ext cx="457200" cy="1524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rot="21024400">
              <a:off x="1778431" y="5753384"/>
              <a:ext cx="707245" cy="369332"/>
            </a:xfrm>
            <a:prstGeom prst="rect">
              <a:avLst/>
            </a:prstGeom>
            <a:noFill/>
          </p:spPr>
          <p:txBody>
            <a:bodyPr wrap="none" rtlCol="0">
              <a:spAutoFit/>
            </a:bodyPr>
            <a:lstStyle/>
            <a:p>
              <a:r>
                <a:rPr lang="en-US" dirty="0" smtClean="0"/>
                <a:t>20km</a:t>
              </a:r>
              <a:endParaRPr lang="en-US" dirty="0"/>
            </a:p>
          </p:txBody>
        </p:sp>
        <p:sp>
          <p:nvSpPr>
            <p:cNvPr id="12" name="TextBox 11"/>
            <p:cNvSpPr txBox="1"/>
            <p:nvPr/>
          </p:nvSpPr>
          <p:spPr>
            <a:xfrm rot="3125854">
              <a:off x="3523251" y="3878022"/>
              <a:ext cx="707245" cy="369332"/>
            </a:xfrm>
            <a:prstGeom prst="rect">
              <a:avLst/>
            </a:prstGeom>
            <a:noFill/>
          </p:spPr>
          <p:txBody>
            <a:bodyPr wrap="none" rtlCol="0">
              <a:spAutoFit/>
            </a:bodyPr>
            <a:lstStyle/>
            <a:p>
              <a:r>
                <a:rPr lang="en-US" dirty="0" smtClean="0"/>
                <a:t>10km</a:t>
              </a:r>
              <a:endParaRPr lang="en-US" dirty="0"/>
            </a:p>
          </p:txBody>
        </p:sp>
        <p:sp>
          <p:nvSpPr>
            <p:cNvPr id="13" name="TextBox 12"/>
            <p:cNvSpPr txBox="1"/>
            <p:nvPr/>
          </p:nvSpPr>
          <p:spPr>
            <a:xfrm rot="4312630">
              <a:off x="6874" y="5257800"/>
              <a:ext cx="707245" cy="369332"/>
            </a:xfrm>
            <a:prstGeom prst="rect">
              <a:avLst/>
            </a:prstGeom>
            <a:noFill/>
          </p:spPr>
          <p:txBody>
            <a:bodyPr wrap="none" rtlCol="0">
              <a:spAutoFit/>
            </a:bodyPr>
            <a:lstStyle/>
            <a:p>
              <a:r>
                <a:rPr lang="en-US" dirty="0" smtClean="0"/>
                <a:t>10km</a:t>
              </a:r>
              <a:endParaRPr lang="en-US" dirty="0"/>
            </a:p>
          </p:txBody>
        </p:sp>
      </p:grpSp>
      <p:sp>
        <p:nvSpPr>
          <p:cNvPr id="17" name="TextBox 16"/>
          <p:cNvSpPr txBox="1"/>
          <p:nvPr/>
        </p:nvSpPr>
        <p:spPr>
          <a:xfrm>
            <a:off x="260839" y="304800"/>
            <a:ext cx="3701561" cy="1477328"/>
          </a:xfrm>
          <a:prstGeom prst="rect">
            <a:avLst/>
          </a:prstGeom>
          <a:noFill/>
        </p:spPr>
        <p:txBody>
          <a:bodyPr wrap="square" rtlCol="0">
            <a:spAutoFit/>
          </a:bodyPr>
          <a:lstStyle/>
          <a:p>
            <a:r>
              <a:rPr lang="en-US" sz="2400" dirty="0" smtClean="0"/>
              <a:t>Introduce Normal and Shear Stresses (</a:t>
            </a:r>
            <a:r>
              <a:rPr lang="en-US" sz="2400" i="1" dirty="0" smtClean="0"/>
              <a:t>Coordinate</a:t>
            </a:r>
            <a:r>
              <a:rPr lang="en-US" sz="2400" dirty="0" smtClean="0"/>
              <a:t>) along valley floor:</a:t>
            </a:r>
          </a:p>
          <a:p>
            <a:endParaRPr lang="en-US" dirty="0"/>
          </a:p>
        </p:txBody>
      </p:sp>
      <p:grpSp>
        <p:nvGrpSpPr>
          <p:cNvPr id="25" name="Group 24"/>
          <p:cNvGrpSpPr/>
          <p:nvPr/>
        </p:nvGrpSpPr>
        <p:grpSpPr>
          <a:xfrm>
            <a:off x="14987" y="76200"/>
            <a:ext cx="8631979" cy="3469912"/>
            <a:chOff x="292377" y="76200"/>
            <a:chExt cx="8631979" cy="3469912"/>
          </a:xfrm>
        </p:grpSpPr>
        <p:pic>
          <p:nvPicPr>
            <p:cNvPr id="15" name="Picture 14"/>
            <p:cNvPicPr>
              <a:picLocks noChangeAspect="1"/>
            </p:cNvPicPr>
            <p:nvPr/>
          </p:nvPicPr>
          <p:blipFill rotWithShape="1">
            <a:blip r:embed="rId4">
              <a:extLst>
                <a:ext uri="{28A0092B-C50C-407E-A947-70E740481C1C}">
                  <a14:useLocalDpi xmlns:a14="http://schemas.microsoft.com/office/drawing/2010/main" val="0"/>
                </a:ext>
              </a:extLst>
            </a:blip>
            <a:srcRect l="11263" t="22009" r="8798" b="17695"/>
            <a:stretch/>
          </p:blipFill>
          <p:spPr>
            <a:xfrm>
              <a:off x="4330977" y="76200"/>
              <a:ext cx="4593379" cy="3049310"/>
            </a:xfrm>
            <a:prstGeom prst="rect">
              <a:avLst/>
            </a:prstGeom>
          </p:spPr>
        </p:pic>
        <p:sp>
          <p:nvSpPr>
            <p:cNvPr id="18" name="TextBox 17"/>
            <p:cNvSpPr txBox="1"/>
            <p:nvPr/>
          </p:nvSpPr>
          <p:spPr>
            <a:xfrm>
              <a:off x="292377" y="1637897"/>
              <a:ext cx="3781967" cy="1908215"/>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a:t>Tensile failure along ridge summits and steep faces</a:t>
              </a:r>
            </a:p>
            <a:p>
              <a:pPr marL="285750" indent="-285750">
                <a:spcAft>
                  <a:spcPts val="600"/>
                </a:spcAft>
                <a:buFont typeface="Arial" panose="020B0604020202020204" pitchFamily="34" charset="0"/>
                <a:buChar char="•"/>
              </a:pPr>
              <a:r>
                <a:rPr lang="en-US" dirty="0" smtClean="0"/>
                <a:t>Stress State </a:t>
              </a:r>
              <a:r>
                <a:rPr lang="en-US" dirty="0"/>
                <a:t>of incising valley/slope ensemble </a:t>
              </a:r>
              <a:r>
                <a:rPr lang="en-US" dirty="0" smtClean="0"/>
                <a:t>is continuous and physically </a:t>
              </a:r>
              <a:r>
                <a:rPr lang="en-US" dirty="0"/>
                <a:t>reasonable</a:t>
              </a:r>
            </a:p>
            <a:p>
              <a:endParaRPr lang="en-US" dirty="0"/>
            </a:p>
          </p:txBody>
        </p:sp>
        <p:cxnSp>
          <p:nvCxnSpPr>
            <p:cNvPr id="20" name="Straight Arrow Connector 19"/>
            <p:cNvCxnSpPr/>
            <p:nvPr/>
          </p:nvCxnSpPr>
          <p:spPr>
            <a:xfrm flipV="1">
              <a:off x="3962400" y="1219200"/>
              <a:ext cx="1524000" cy="56292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3962400" y="1969136"/>
              <a:ext cx="2590800" cy="46926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00626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
            <a:ext cx="8229600" cy="1143000"/>
          </a:xfrm>
        </p:spPr>
        <p:txBody>
          <a:bodyPr>
            <a:normAutofit/>
          </a:bodyPr>
          <a:lstStyle/>
          <a:p>
            <a:r>
              <a:rPr lang="en-US" sz="3200" dirty="0" smtClean="0"/>
              <a:t>Dynamics: Earth Acceleration Response Spectra</a:t>
            </a:r>
            <a:endParaRPr lang="en-US" sz="3200" dirty="0"/>
          </a:p>
        </p:txBody>
      </p:sp>
      <p:sp>
        <p:nvSpPr>
          <p:cNvPr id="3" name="TextBox 2"/>
          <p:cNvSpPr txBox="1"/>
          <p:nvPr/>
        </p:nvSpPr>
        <p:spPr>
          <a:xfrm>
            <a:off x="66040" y="2414931"/>
            <a:ext cx="8619375" cy="1938992"/>
          </a:xfrm>
          <a:prstGeom prst="rect">
            <a:avLst/>
          </a:prstGeom>
          <a:noFill/>
        </p:spPr>
        <p:txBody>
          <a:bodyPr wrap="square" rtlCol="0">
            <a:spAutoFit/>
          </a:bodyPr>
          <a:lstStyle/>
          <a:p>
            <a:r>
              <a:rPr lang="en-US" sz="2400" b="1" dirty="0" smtClean="0"/>
              <a:t>FERM view of Seismic Hazard</a:t>
            </a:r>
          </a:p>
          <a:p>
            <a:pPr marL="400050" indent="-400050">
              <a:buAutoNum type="romanUcPeriod"/>
            </a:pPr>
            <a:r>
              <a:rPr lang="en-US" sz="2400" dirty="0" err="1" smtClean="0"/>
              <a:t>Stress:Strength</a:t>
            </a:r>
            <a:r>
              <a:rPr lang="en-US" sz="2400" dirty="0" smtClean="0"/>
              <a:t> relationship influenced by seismic acceleration</a:t>
            </a:r>
          </a:p>
          <a:p>
            <a:pPr marL="400050" indent="-400050">
              <a:buAutoNum type="romanUcPeriod"/>
            </a:pPr>
            <a:r>
              <a:rPr lang="en-US" sz="2400" dirty="0" smtClean="0"/>
              <a:t>Earth response = f (local stress state, 3D acceleration as f(period)</a:t>
            </a:r>
          </a:p>
          <a:p>
            <a:pPr marL="400050" indent="-400050">
              <a:buAutoNum type="romanUcPeriod"/>
            </a:pPr>
            <a:r>
              <a:rPr lang="en-US" sz="2400" dirty="0" smtClean="0"/>
              <a:t>Time and space pattern of acceleration field contains information on nature, proximity and timing of source</a:t>
            </a:r>
            <a:endParaRPr lang="en-US" sz="2400" dirty="0"/>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54878"/>
          <a:stretch/>
        </p:blipFill>
        <p:spPr bwMode="auto">
          <a:xfrm>
            <a:off x="5867400" y="880225"/>
            <a:ext cx="3048000" cy="175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6040" y="905625"/>
            <a:ext cx="5801360" cy="1200329"/>
          </a:xfrm>
          <a:prstGeom prst="rect">
            <a:avLst/>
          </a:prstGeom>
          <a:noFill/>
        </p:spPr>
        <p:txBody>
          <a:bodyPr wrap="square" rtlCol="0">
            <a:spAutoFit/>
          </a:bodyPr>
          <a:lstStyle/>
          <a:p>
            <a:r>
              <a:rPr lang="en-US" sz="2400" dirty="0" smtClean="0"/>
              <a:t>Return to one historical motivation of all this</a:t>
            </a:r>
          </a:p>
          <a:p>
            <a:r>
              <a:rPr lang="en-US" sz="2400" i="1" dirty="0" smtClean="0"/>
              <a:t>Landscape evolution and seismic hazard.</a:t>
            </a:r>
          </a:p>
          <a:p>
            <a:r>
              <a:rPr lang="en-US" sz="2400" dirty="0" smtClean="0"/>
              <a:t>Scarp diffusion </a:t>
            </a:r>
            <a:r>
              <a:rPr lang="en-US" sz="1600" dirty="0" smtClean="0"/>
              <a:t>(here from Andrews and Hanks, 1985) </a:t>
            </a:r>
            <a:endParaRPr lang="en-US" sz="1600" dirty="0"/>
          </a:p>
        </p:txBody>
      </p:sp>
      <p:grpSp>
        <p:nvGrpSpPr>
          <p:cNvPr id="8" name="Group 7"/>
          <p:cNvGrpSpPr/>
          <p:nvPr/>
        </p:nvGrpSpPr>
        <p:grpSpPr>
          <a:xfrm>
            <a:off x="1" y="4343400"/>
            <a:ext cx="9143999" cy="2569406"/>
            <a:chOff x="1" y="4343400"/>
            <a:chExt cx="9143999" cy="2569406"/>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4343400"/>
              <a:ext cx="3428022" cy="22000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4426650"/>
              <a:ext cx="3810000" cy="22169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52400" y="6534330"/>
              <a:ext cx="3295133" cy="369332"/>
            </a:xfrm>
            <a:prstGeom prst="rect">
              <a:avLst/>
            </a:prstGeom>
            <a:noFill/>
          </p:spPr>
          <p:txBody>
            <a:bodyPr wrap="none" rtlCol="0">
              <a:spAutoFit/>
            </a:bodyPr>
            <a:lstStyle/>
            <a:p>
              <a:r>
                <a:rPr lang="en-US" dirty="0" smtClean="0"/>
                <a:t>MM shaking (after </a:t>
              </a:r>
              <a:r>
                <a:rPr lang="en-US" dirty="0" err="1" smtClean="0"/>
                <a:t>McVerry</a:t>
              </a:r>
              <a:r>
                <a:rPr lang="en-US" dirty="0" smtClean="0"/>
                <a:t> et al)</a:t>
              </a:r>
              <a:endParaRPr lang="en-US" dirty="0"/>
            </a:p>
          </p:txBody>
        </p:sp>
        <p:sp>
          <p:nvSpPr>
            <p:cNvPr id="7" name="TextBox 6"/>
            <p:cNvSpPr txBox="1"/>
            <p:nvPr/>
          </p:nvSpPr>
          <p:spPr>
            <a:xfrm>
              <a:off x="3887946" y="6543474"/>
              <a:ext cx="5256054" cy="369332"/>
            </a:xfrm>
            <a:prstGeom prst="rect">
              <a:avLst/>
            </a:prstGeom>
            <a:noFill/>
          </p:spPr>
          <p:txBody>
            <a:bodyPr wrap="none" rtlCol="0">
              <a:spAutoFit/>
            </a:bodyPr>
            <a:lstStyle/>
            <a:p>
              <a:r>
                <a:rPr lang="en-US" dirty="0" smtClean="0"/>
                <a:t>NZ Spectral response after Abramson and Silva, 1997 </a:t>
              </a:r>
              <a:endParaRPr lang="en-US" dirty="0"/>
            </a:p>
          </p:txBody>
        </p:sp>
      </p:grpSp>
    </p:spTree>
    <p:extLst>
      <p:ext uri="{BB962C8B-B14F-4D97-AF65-F5344CB8AC3E}">
        <p14:creationId xmlns:p14="http://schemas.microsoft.com/office/powerpoint/2010/main" val="2459410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1" y="975070"/>
            <a:ext cx="3924299" cy="24501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0" y="76200"/>
            <a:ext cx="9220200" cy="892552"/>
          </a:xfrm>
          <a:prstGeom prst="rect">
            <a:avLst/>
          </a:prstGeom>
        </p:spPr>
        <p:txBody>
          <a:bodyPr wrap="square">
            <a:spAutoFit/>
          </a:bodyPr>
          <a:lstStyle/>
          <a:p>
            <a:r>
              <a:rPr lang="en-US" sz="2000" dirty="0"/>
              <a:t>FERM Example: </a:t>
            </a:r>
            <a:r>
              <a:rPr lang="en-US" sz="2000" dirty="0" smtClean="0"/>
              <a:t>Last Glacial Maximum Load and Velocities, Southeast Alaska;</a:t>
            </a:r>
          </a:p>
          <a:p>
            <a:r>
              <a:rPr lang="en-US" sz="1600" i="1" dirty="0" smtClean="0"/>
              <a:t>Climate and Glacier Models by Sean </a:t>
            </a:r>
            <a:r>
              <a:rPr lang="en-US" sz="1600" i="1" dirty="0" err="1" smtClean="0"/>
              <a:t>Birkel</a:t>
            </a:r>
            <a:r>
              <a:rPr lang="en-US" sz="1600" i="1" dirty="0" smtClean="0"/>
              <a:t>, Geodynamics by Lauren Wheeler, Upton, </a:t>
            </a:r>
            <a:r>
              <a:rPr lang="en-US" sz="1600" i="1" dirty="0" err="1" smtClean="0"/>
              <a:t>Koons</a:t>
            </a:r>
            <a:r>
              <a:rPr lang="en-US" sz="1600" i="1" dirty="0" smtClean="0"/>
              <a:t>, U Maine</a:t>
            </a:r>
          </a:p>
          <a:p>
            <a:r>
              <a:rPr lang="en-US" sz="1600" i="1" dirty="0" smtClean="0"/>
              <a:t>In cooperation with B. </a:t>
            </a:r>
            <a:r>
              <a:rPr lang="en-US" sz="1600" i="1" dirty="0" err="1" smtClean="0"/>
              <a:t>Hallet</a:t>
            </a:r>
            <a:r>
              <a:rPr lang="en-US" sz="1600" i="1" dirty="0" smtClean="0"/>
              <a:t>, A. Barker, </a:t>
            </a:r>
            <a:r>
              <a:rPr lang="en-US" sz="1600" i="1" dirty="0" err="1" smtClean="0"/>
              <a:t>U.Washington</a:t>
            </a:r>
            <a:endParaRPr lang="en-US" sz="1600" i="1" dirty="0"/>
          </a:p>
        </p:txBody>
      </p:sp>
      <p:grpSp>
        <p:nvGrpSpPr>
          <p:cNvPr id="9" name="Group 8"/>
          <p:cNvGrpSpPr/>
          <p:nvPr/>
        </p:nvGrpSpPr>
        <p:grpSpPr>
          <a:xfrm>
            <a:off x="7621" y="1020408"/>
            <a:ext cx="3954779" cy="2404780"/>
            <a:chOff x="7621" y="1020408"/>
            <a:chExt cx="3954779" cy="2404780"/>
          </a:xfrm>
        </p:grpSpPr>
        <p:pic>
          <p:nvPicPr>
            <p:cNvPr id="102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1" y="1020408"/>
              <a:ext cx="3954779" cy="23895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7621" y="3055856"/>
              <a:ext cx="2999026" cy="369332"/>
            </a:xfrm>
            <a:prstGeom prst="rect">
              <a:avLst/>
            </a:prstGeom>
            <a:solidFill>
              <a:srgbClr val="FFFF00"/>
            </a:solidFill>
          </p:spPr>
          <p:txBody>
            <a:bodyPr wrap="none" rtlCol="0">
              <a:spAutoFit/>
            </a:bodyPr>
            <a:lstStyle/>
            <a:p>
              <a:r>
                <a:rPr lang="en-US" dirty="0" smtClean="0"/>
                <a:t>LGM Mass Balance; </a:t>
              </a:r>
              <a:r>
                <a:rPr lang="en-US" sz="1600" dirty="0" smtClean="0"/>
                <a:t>Blue=high</a:t>
              </a:r>
              <a:endParaRPr lang="en-US" sz="1600" dirty="0"/>
            </a:p>
          </p:txBody>
        </p:sp>
      </p:grpSp>
      <p:grpSp>
        <p:nvGrpSpPr>
          <p:cNvPr id="10" name="Group 9"/>
          <p:cNvGrpSpPr/>
          <p:nvPr/>
        </p:nvGrpSpPr>
        <p:grpSpPr>
          <a:xfrm>
            <a:off x="4495800" y="998857"/>
            <a:ext cx="3886200" cy="2435975"/>
            <a:chOff x="4495800" y="998857"/>
            <a:chExt cx="3886200" cy="2435975"/>
          </a:xfrm>
        </p:grpSpPr>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5800" y="998857"/>
              <a:ext cx="3886200" cy="2426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4495800" y="3065500"/>
              <a:ext cx="2796663" cy="369332"/>
            </a:xfrm>
            <a:prstGeom prst="rect">
              <a:avLst/>
            </a:prstGeom>
            <a:solidFill>
              <a:srgbClr val="FFFF00"/>
            </a:solidFill>
            <a:ln>
              <a:solidFill>
                <a:srgbClr val="FFFF00"/>
              </a:solidFill>
            </a:ln>
          </p:spPr>
          <p:txBody>
            <a:bodyPr wrap="none">
              <a:spAutoFit/>
            </a:bodyPr>
            <a:lstStyle/>
            <a:p>
              <a:r>
                <a:rPr lang="en-US" dirty="0" smtClean="0"/>
                <a:t>LGM Ice Thickness; </a:t>
              </a:r>
              <a:r>
                <a:rPr lang="en-US" sz="1600" dirty="0" smtClean="0"/>
                <a:t>Red=high</a:t>
              </a:r>
              <a:endParaRPr lang="en-US" sz="1600" dirty="0"/>
            </a:p>
          </p:txBody>
        </p:sp>
      </p:grpSp>
      <p:grpSp>
        <p:nvGrpSpPr>
          <p:cNvPr id="11" name="Group 10"/>
          <p:cNvGrpSpPr/>
          <p:nvPr/>
        </p:nvGrpSpPr>
        <p:grpSpPr>
          <a:xfrm>
            <a:off x="-7620" y="3886200"/>
            <a:ext cx="4134354" cy="2573772"/>
            <a:chOff x="-7620" y="3886200"/>
            <a:chExt cx="4134354" cy="2573772"/>
          </a:xfrm>
        </p:grpSpPr>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1" y="3886200"/>
              <a:ext cx="4119113" cy="2571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7620" y="6090640"/>
              <a:ext cx="2632900" cy="369332"/>
            </a:xfrm>
            <a:prstGeom prst="rect">
              <a:avLst/>
            </a:prstGeom>
            <a:solidFill>
              <a:srgbClr val="FFFF00"/>
            </a:solidFill>
          </p:spPr>
          <p:txBody>
            <a:bodyPr wrap="none">
              <a:spAutoFit/>
            </a:bodyPr>
            <a:lstStyle/>
            <a:p>
              <a:r>
                <a:rPr lang="en-US" dirty="0"/>
                <a:t>LGM </a:t>
              </a:r>
              <a:r>
                <a:rPr lang="en-US" dirty="0" smtClean="0"/>
                <a:t>Ice Velocity; </a:t>
              </a:r>
              <a:r>
                <a:rPr lang="en-US" sz="1600" dirty="0" smtClean="0"/>
                <a:t>Red=high</a:t>
              </a:r>
              <a:endParaRPr lang="en-US" sz="1600" dirty="0"/>
            </a:p>
          </p:txBody>
        </p:sp>
      </p:grpSp>
      <p:grpSp>
        <p:nvGrpSpPr>
          <p:cNvPr id="12" name="Group 11"/>
          <p:cNvGrpSpPr/>
          <p:nvPr/>
        </p:nvGrpSpPr>
        <p:grpSpPr>
          <a:xfrm>
            <a:off x="4724400" y="3733800"/>
            <a:ext cx="4046220" cy="2984845"/>
            <a:chOff x="4724400" y="3733800"/>
            <a:chExt cx="4046220" cy="2984845"/>
          </a:xfrm>
        </p:grpSpPr>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l="19278" t="48963" r="28834"/>
            <a:stretch/>
          </p:blipFill>
          <p:spPr>
            <a:xfrm>
              <a:off x="4724400" y="3733800"/>
              <a:ext cx="4046220" cy="2984845"/>
            </a:xfrm>
            <a:prstGeom prst="rect">
              <a:avLst/>
            </a:prstGeom>
          </p:spPr>
        </p:pic>
        <p:sp>
          <p:nvSpPr>
            <p:cNvPr id="8" name="Rectangle 7"/>
            <p:cNvSpPr/>
            <p:nvPr/>
          </p:nvSpPr>
          <p:spPr>
            <a:xfrm>
              <a:off x="4724400" y="6349313"/>
              <a:ext cx="3939605" cy="369332"/>
            </a:xfrm>
            <a:prstGeom prst="rect">
              <a:avLst/>
            </a:prstGeom>
            <a:solidFill>
              <a:srgbClr val="FFFF00"/>
            </a:solidFill>
          </p:spPr>
          <p:txBody>
            <a:bodyPr wrap="none">
              <a:spAutoFit/>
            </a:bodyPr>
            <a:lstStyle/>
            <a:p>
              <a:r>
                <a:rPr lang="en-US" dirty="0"/>
                <a:t>LGM </a:t>
              </a:r>
              <a:r>
                <a:rPr lang="en-US" dirty="0" smtClean="0"/>
                <a:t>Geodynamic Model; Vertical Stress</a:t>
              </a:r>
              <a:endParaRPr lang="en-US" sz="1600" dirty="0"/>
            </a:p>
          </p:txBody>
        </p:sp>
      </p:grpSp>
    </p:spTree>
    <p:extLst>
      <p:ext uri="{BB962C8B-B14F-4D97-AF65-F5344CB8AC3E}">
        <p14:creationId xmlns:p14="http://schemas.microsoft.com/office/powerpoint/2010/main" val="976423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20320"/>
            <a:ext cx="8229600" cy="1143000"/>
          </a:xfrm>
        </p:spPr>
        <p:txBody>
          <a:bodyPr>
            <a:normAutofit/>
          </a:bodyPr>
          <a:lstStyle/>
          <a:p>
            <a:pPr algn="l"/>
            <a:r>
              <a:rPr lang="en-US" sz="3200" dirty="0" smtClean="0"/>
              <a:t>Some Implications</a:t>
            </a:r>
            <a:endParaRPr lang="en-US" sz="3200" dirty="0"/>
          </a:p>
        </p:txBody>
      </p:sp>
      <p:sp>
        <p:nvSpPr>
          <p:cNvPr id="4" name="TextBox 3"/>
          <p:cNvSpPr txBox="1"/>
          <p:nvPr/>
        </p:nvSpPr>
        <p:spPr>
          <a:xfrm>
            <a:off x="218123" y="838200"/>
            <a:ext cx="8534400" cy="6093976"/>
          </a:xfrm>
          <a:prstGeom prst="rect">
            <a:avLst/>
          </a:prstGeom>
          <a:noFill/>
        </p:spPr>
        <p:txBody>
          <a:bodyPr wrap="square" rtlCol="0">
            <a:spAutoFit/>
          </a:bodyPr>
          <a:lstStyle/>
          <a:p>
            <a:pPr marL="342900" indent="-342900">
              <a:spcAft>
                <a:spcPts val="800"/>
              </a:spcAft>
              <a:buFont typeface="Arial" panose="020B0604020202020204" pitchFamily="34" charset="0"/>
              <a:buChar char="•"/>
            </a:pPr>
            <a:r>
              <a:rPr lang="en-US" sz="2200" dirty="0" smtClean="0"/>
              <a:t>Critical parameters of </a:t>
            </a:r>
            <a:r>
              <a:rPr lang="en-US" sz="2200" b="1" i="1" dirty="0" smtClean="0"/>
              <a:t>FERM</a:t>
            </a:r>
            <a:r>
              <a:rPr lang="en-US" sz="2200" dirty="0" smtClean="0"/>
              <a:t> (Cohesion, Tensile Strength, Pore Pressure </a:t>
            </a:r>
            <a:r>
              <a:rPr lang="en-US" sz="2200" dirty="0" err="1" smtClean="0"/>
              <a:t>etc</a:t>
            </a:r>
            <a:r>
              <a:rPr lang="en-US" sz="2200" dirty="0" smtClean="0"/>
              <a:t>)  can be measured (</a:t>
            </a:r>
            <a:r>
              <a:rPr lang="en-US" sz="2200" i="1" dirty="0" smtClean="0"/>
              <a:t>and have been for &gt; 100years)</a:t>
            </a:r>
            <a:r>
              <a:rPr lang="en-US" sz="2200" dirty="0" smtClean="0"/>
              <a:t>.</a:t>
            </a:r>
          </a:p>
          <a:p>
            <a:pPr marL="342900" indent="-342900">
              <a:spcAft>
                <a:spcPts val="800"/>
              </a:spcAft>
              <a:buFont typeface="Arial" panose="020B0604020202020204" pitchFamily="34" charset="0"/>
              <a:buChar char="•"/>
            </a:pPr>
            <a:r>
              <a:rPr lang="en-US" sz="2200" dirty="0" smtClean="0"/>
              <a:t>Valleys and Ridges consist of fundamentally different stress and strength states with very different response rates.</a:t>
            </a:r>
          </a:p>
          <a:p>
            <a:pPr marL="342900" indent="-342900">
              <a:spcAft>
                <a:spcPts val="800"/>
              </a:spcAft>
              <a:buFont typeface="Arial" panose="020B0604020202020204" pitchFamily="34" charset="0"/>
              <a:buChar char="•"/>
            </a:pPr>
            <a:r>
              <a:rPr lang="en-US" sz="2200" dirty="0" smtClean="0"/>
              <a:t>Non-linear sensitivity of incision rate on </a:t>
            </a:r>
            <a:r>
              <a:rPr lang="en-US" sz="2200" b="1" dirty="0" smtClean="0"/>
              <a:t>Strength</a:t>
            </a:r>
            <a:r>
              <a:rPr lang="en-US" sz="2200" dirty="0" smtClean="0"/>
              <a:t> means that strength differences (isolated massifs) are inescapable and persist for long times.</a:t>
            </a:r>
          </a:p>
          <a:p>
            <a:pPr marL="342900" indent="-342900">
              <a:spcAft>
                <a:spcPts val="800"/>
              </a:spcAft>
              <a:buFont typeface="Arial" panose="020B0604020202020204" pitchFamily="34" charset="0"/>
              <a:buChar char="•"/>
            </a:pPr>
            <a:r>
              <a:rPr lang="en-US" sz="2200" u="sng" dirty="0" smtClean="0"/>
              <a:t>Landscape Tempo </a:t>
            </a:r>
            <a:r>
              <a:rPr lang="en-US" sz="2200" dirty="0" smtClean="0"/>
              <a:t>is not controlled by diffusion </a:t>
            </a:r>
            <a:r>
              <a:rPr lang="en-US" sz="2200" dirty="0"/>
              <a:t>decay </a:t>
            </a:r>
            <a:r>
              <a:rPr lang="en-US" sz="2200" dirty="0" smtClean="0"/>
              <a:t>and is defined by evolution of Strength/Stress field (i.e. seismic accelerations, climatic fluctuations) that are recorded at high frequencies.</a:t>
            </a:r>
          </a:p>
          <a:p>
            <a:pPr marL="342900" indent="-342900">
              <a:spcAft>
                <a:spcPts val="800"/>
              </a:spcAft>
              <a:buFont typeface="Arial" panose="020B0604020202020204" pitchFamily="34" charset="0"/>
              <a:buChar char="•"/>
            </a:pPr>
            <a:r>
              <a:rPr lang="en-US" sz="2200" dirty="0" smtClean="0"/>
              <a:t>Geomorphic and Tectonic failure </a:t>
            </a:r>
            <a:r>
              <a:rPr lang="en-US" sz="2200" u="sng" dirty="0" smtClean="0"/>
              <a:t>are</a:t>
            </a:r>
            <a:r>
              <a:rPr lang="en-US" sz="2200" dirty="0" smtClean="0"/>
              <a:t> the same; Broadband topography contains vast untapped information on surface, and . </a:t>
            </a:r>
          </a:p>
          <a:p>
            <a:pPr marL="342900" indent="-342900">
              <a:spcAft>
                <a:spcPts val="800"/>
              </a:spcAft>
              <a:buFont typeface="Arial" panose="020B0604020202020204" pitchFamily="34" charset="0"/>
              <a:buChar char="•"/>
            </a:pPr>
            <a:r>
              <a:rPr lang="en-US" sz="2200" dirty="0" smtClean="0"/>
              <a:t>Unification within the </a:t>
            </a:r>
            <a:r>
              <a:rPr lang="en-US" sz="2200" dirty="0" err="1" smtClean="0"/>
              <a:t>stress:strain</a:t>
            </a:r>
            <a:r>
              <a:rPr lang="en-US" sz="2200" dirty="0" smtClean="0"/>
              <a:t>  framework of </a:t>
            </a:r>
            <a:r>
              <a:rPr lang="en-US" sz="2200" b="1" i="1" dirty="0" smtClean="0"/>
              <a:t>FERM</a:t>
            </a:r>
            <a:r>
              <a:rPr lang="en-US" sz="2200" dirty="0" smtClean="0"/>
              <a:t> </a:t>
            </a:r>
            <a:r>
              <a:rPr lang="en-US" sz="2200" dirty="0"/>
              <a:t>offers the means to </a:t>
            </a:r>
            <a:r>
              <a:rPr lang="en-US" sz="2200" dirty="0" smtClean="0"/>
              <a:t>unwrap the </a:t>
            </a:r>
            <a:r>
              <a:rPr lang="en-US" sz="2200" dirty="0"/>
              <a:t>broadband signal of </a:t>
            </a:r>
            <a:r>
              <a:rPr lang="en-US" sz="2200" dirty="0" err="1"/>
              <a:t>Tectonic:Geomorphic</a:t>
            </a:r>
            <a:r>
              <a:rPr lang="en-US" sz="2200" dirty="0"/>
              <a:t> cooperation contained in topography</a:t>
            </a:r>
          </a:p>
          <a:p>
            <a:pPr>
              <a:spcAft>
                <a:spcPts val="800"/>
              </a:spcAft>
            </a:pPr>
            <a:endParaRPr lang="en-US" sz="2000" dirty="0"/>
          </a:p>
        </p:txBody>
      </p:sp>
    </p:spTree>
    <p:extLst>
      <p:ext uri="{BB962C8B-B14F-4D97-AF65-F5344CB8AC3E}">
        <p14:creationId xmlns:p14="http://schemas.microsoft.com/office/powerpoint/2010/main" val="39840443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3000"/>
            <a:lum/>
            <a:extLst>
              <a:ext uri="{BEBA8EAE-BF5A-486C-A8C5-ECC9F3942E4B}">
                <a14:imgProps xmlns:a14="http://schemas.microsoft.com/office/drawing/2010/main">
                  <a14:imgLayer r:embed="rId3">
                    <a14:imgEffect>
                      <a14:sharpenSoften amount="-60000"/>
                    </a14:imgEffect>
                    <a14:imgEffect>
                      <a14:saturation sat="352000"/>
                    </a14:imgEffect>
                  </a14:imgLayer>
                </a14:imgProps>
              </a:ext>
            </a:extLst>
          </a:blip>
          <a:srcRect/>
          <a:stretch>
            <a:fillRect t="-47000" b="-47000"/>
          </a:stretch>
        </a:blipFill>
        <a:effectLst/>
      </p:bgPr>
    </p:bg>
    <p:spTree>
      <p:nvGrpSpPr>
        <p:cNvPr id="1" name=""/>
        <p:cNvGrpSpPr/>
        <p:nvPr/>
      </p:nvGrpSpPr>
      <p:grpSpPr>
        <a:xfrm>
          <a:off x="0" y="0"/>
          <a:ext cx="0" cy="0"/>
          <a:chOff x="0" y="0"/>
          <a:chExt cx="0" cy="0"/>
        </a:xfrm>
      </p:grpSpPr>
      <p:pic>
        <p:nvPicPr>
          <p:cNvPr id="26626" name="Picture 2" descr="beat">
            <a:hlinkClick r:id="rId4" action="ppaction://hlinkfile"/>
          </p:cNvPr>
          <p:cNvPicPr>
            <a:picLocks noChangeAspect="1" noChangeArrowheads="1"/>
          </p:cNvPicPr>
          <p:nvPr/>
        </p:nvPicPr>
        <p:blipFill rotWithShape="1">
          <a:blip r:embed="rId5">
            <a:lum bright="70000" contrast="-70000"/>
            <a:extLst>
              <a:ext uri="{BEBA8EAE-BF5A-486C-A8C5-ECC9F3942E4B}">
                <a14:imgProps xmlns:a14="http://schemas.microsoft.com/office/drawing/2010/main">
                  <a14:imgLayer r:embed="rId6">
                    <a14:imgEffect>
                      <a14:colorTemperature colorTemp="11200"/>
                    </a14:imgEffect>
                    <a14:imgEffect>
                      <a14:saturation sat="0"/>
                    </a14:imgEffect>
                  </a14:imgLayer>
                </a14:imgProps>
              </a:ext>
              <a:ext uri="{28A0092B-C50C-407E-A947-70E740481C1C}">
                <a14:useLocalDpi xmlns:a14="http://schemas.microsoft.com/office/drawing/2010/main" val="0"/>
              </a:ext>
            </a:extLst>
          </a:blip>
          <a:srcRect l="3334" t="3337" r="13852" b="3734"/>
          <a:stretch/>
        </p:blipFill>
        <p:spPr bwMode="auto">
          <a:xfrm>
            <a:off x="-15242" y="0"/>
            <a:ext cx="9144001" cy="68326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308045" y="6468348"/>
            <a:ext cx="1790234" cy="369332"/>
          </a:xfrm>
          <a:prstGeom prst="rect">
            <a:avLst/>
          </a:prstGeom>
          <a:noFill/>
        </p:spPr>
        <p:txBody>
          <a:bodyPr wrap="none" rtlCol="0">
            <a:spAutoFit/>
          </a:bodyPr>
          <a:lstStyle/>
          <a:p>
            <a:r>
              <a:rPr lang="en-US" dirty="0" smtClean="0">
                <a:solidFill>
                  <a:schemeClr val="bg1"/>
                </a:solidFill>
              </a:rPr>
              <a:t>Photo by J. </a:t>
            </a:r>
            <a:r>
              <a:rPr lang="en-US" dirty="0" err="1" smtClean="0">
                <a:solidFill>
                  <a:schemeClr val="bg1"/>
                </a:solidFill>
              </a:rPr>
              <a:t>Alean</a:t>
            </a:r>
            <a:endParaRPr lang="en-US" dirty="0">
              <a:solidFill>
                <a:schemeClr val="bg1"/>
              </a:solidFill>
            </a:endParaRPr>
          </a:p>
        </p:txBody>
      </p:sp>
      <p:sp>
        <p:nvSpPr>
          <p:cNvPr id="5" name="Title 1"/>
          <p:cNvSpPr txBox="1">
            <a:spLocks/>
          </p:cNvSpPr>
          <p:nvPr/>
        </p:nvSpPr>
        <p:spPr>
          <a:xfrm>
            <a:off x="457200" y="274638"/>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mtClean="0"/>
              <a:t>Challenges and Future Directions</a:t>
            </a:r>
            <a:endParaRPr lang="en-US" dirty="0"/>
          </a:p>
        </p:txBody>
      </p:sp>
      <p:sp>
        <p:nvSpPr>
          <p:cNvPr id="6" name="TextBox 5"/>
          <p:cNvSpPr txBox="1"/>
          <p:nvPr/>
        </p:nvSpPr>
        <p:spPr>
          <a:xfrm>
            <a:off x="5080" y="1295400"/>
            <a:ext cx="8834120" cy="4524315"/>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en-US" sz="2400" dirty="0" smtClean="0"/>
              <a:t>Computational: </a:t>
            </a:r>
            <a:r>
              <a:rPr lang="en-US" sz="2400" dirty="0" smtClean="0"/>
              <a:t>Hardware GPU- assisted </a:t>
            </a:r>
          </a:p>
          <a:p>
            <a:pPr marL="457200" indent="-457200">
              <a:lnSpc>
                <a:spcPct val="150000"/>
              </a:lnSpc>
              <a:buFont typeface="Arial" panose="020B0604020202020204" pitchFamily="34" charset="0"/>
              <a:buChar char="•"/>
            </a:pPr>
            <a:r>
              <a:rPr lang="en-US" sz="2400" dirty="0" smtClean="0"/>
              <a:t>Software: FERM, </a:t>
            </a:r>
            <a:r>
              <a:rPr lang="en-US" sz="2400" dirty="0" err="1" smtClean="0"/>
              <a:t>Meshless</a:t>
            </a:r>
            <a:r>
              <a:rPr lang="en-US" sz="2400" dirty="0" smtClean="0"/>
              <a:t> Methods, </a:t>
            </a:r>
            <a:r>
              <a:rPr lang="en-US" sz="2400" dirty="0" smtClean="0"/>
              <a:t>Particle in Cell </a:t>
            </a:r>
            <a:r>
              <a:rPr lang="en-US" sz="2400" dirty="0" smtClean="0"/>
              <a:t>…</a:t>
            </a:r>
            <a:endParaRPr lang="en-US" sz="2400" dirty="0" smtClean="0"/>
          </a:p>
          <a:p>
            <a:pPr marL="457200" indent="-457200">
              <a:lnSpc>
                <a:spcPct val="150000"/>
              </a:lnSpc>
              <a:buFont typeface="Arial" panose="020B0604020202020204" pitchFamily="34" charset="0"/>
              <a:buChar char="•"/>
            </a:pPr>
            <a:r>
              <a:rPr lang="en-US" sz="2400" dirty="0" smtClean="0"/>
              <a:t>Part of our contribution: </a:t>
            </a:r>
            <a:r>
              <a:rPr lang="en-US" sz="2400" dirty="0" smtClean="0"/>
              <a:t>Calculate </a:t>
            </a:r>
            <a:r>
              <a:rPr lang="en-US" sz="2400" dirty="0" smtClean="0"/>
              <a:t>and provide </a:t>
            </a:r>
            <a:r>
              <a:rPr lang="en-US" sz="2400" dirty="0" smtClean="0"/>
              <a:t>3D Stress </a:t>
            </a:r>
            <a:r>
              <a:rPr lang="en-US" sz="2400" dirty="0" smtClean="0"/>
              <a:t>Tensor </a:t>
            </a:r>
            <a:r>
              <a:rPr lang="en-US" sz="2400" dirty="0" smtClean="0"/>
              <a:t>derived from global DEM and </a:t>
            </a:r>
            <a:r>
              <a:rPr lang="en-US" sz="2400" dirty="0" smtClean="0"/>
              <a:t>Topographic Stress Index for terrestrial </a:t>
            </a:r>
            <a:r>
              <a:rPr lang="en-US" sz="2400" dirty="0" smtClean="0"/>
              <a:t>Earth</a:t>
            </a:r>
          </a:p>
          <a:p>
            <a:pPr marL="457200" indent="-457200">
              <a:lnSpc>
                <a:spcPct val="150000"/>
              </a:lnSpc>
              <a:buFont typeface="Arial" panose="020B0604020202020204" pitchFamily="34" charset="0"/>
              <a:buChar char="•"/>
            </a:pPr>
            <a:endParaRPr lang="en-US" sz="2400" dirty="0"/>
          </a:p>
          <a:p>
            <a:pPr marL="457200" indent="-457200">
              <a:lnSpc>
                <a:spcPct val="150000"/>
              </a:lnSpc>
              <a:buFont typeface="Arial" panose="020B0604020202020204" pitchFamily="34" charset="0"/>
              <a:buChar char="•"/>
            </a:pPr>
            <a:endParaRPr lang="en-US" sz="2400" dirty="0" smtClean="0"/>
          </a:p>
          <a:p>
            <a:pPr>
              <a:lnSpc>
                <a:spcPct val="150000"/>
              </a:lnSpc>
            </a:pPr>
            <a:r>
              <a:rPr lang="en-US" dirty="0" smtClean="0"/>
              <a:t>Enough</a:t>
            </a:r>
            <a:endParaRPr lang="en-US" dirty="0" smtClean="0"/>
          </a:p>
        </p:txBody>
      </p:sp>
    </p:spTree>
    <p:extLst>
      <p:ext uri="{BB962C8B-B14F-4D97-AF65-F5344CB8AC3E}">
        <p14:creationId xmlns:p14="http://schemas.microsoft.com/office/powerpoint/2010/main" val="3043551148"/>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0" y="0"/>
            <a:ext cx="3948005" cy="6858000"/>
          </a:xfrm>
          <a:prstGeom prst="rect">
            <a:avLst/>
          </a:prstGeom>
        </p:spPr>
      </p:pic>
    </p:spTree>
    <p:extLst>
      <p:ext uri="{BB962C8B-B14F-4D97-AF65-F5344CB8AC3E}">
        <p14:creationId xmlns:p14="http://schemas.microsoft.com/office/powerpoint/2010/main" val="35486046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040" y="25400"/>
            <a:ext cx="8229600" cy="914400"/>
          </a:xfrm>
        </p:spPr>
        <p:txBody>
          <a:bodyPr>
            <a:normAutofit/>
          </a:bodyPr>
          <a:lstStyle/>
          <a:p>
            <a:r>
              <a:rPr lang="en-US" sz="3200" dirty="0"/>
              <a:t>Broadband Earth;  Space and Time</a:t>
            </a:r>
            <a:endParaRPr lang="en-US" sz="3200" dirty="0"/>
          </a:p>
        </p:txBody>
      </p:sp>
      <p:sp>
        <p:nvSpPr>
          <p:cNvPr id="3" name="TextBox 2"/>
          <p:cNvSpPr txBox="1"/>
          <p:nvPr/>
        </p:nvSpPr>
        <p:spPr>
          <a:xfrm>
            <a:off x="40640" y="838200"/>
            <a:ext cx="9204960" cy="6247864"/>
          </a:xfrm>
          <a:prstGeom prst="rect">
            <a:avLst/>
          </a:prstGeom>
          <a:noFill/>
        </p:spPr>
        <p:txBody>
          <a:bodyPr wrap="square" rtlCol="0">
            <a:spAutoFit/>
          </a:bodyPr>
          <a:lstStyle/>
          <a:p>
            <a:pPr marL="342900" indent="-342900">
              <a:buFont typeface="Arial" panose="020B0604020202020204" pitchFamily="34" charset="0"/>
              <a:buChar char="•"/>
            </a:pPr>
            <a:r>
              <a:rPr lang="en-US" sz="2000" dirty="0" smtClean="0"/>
              <a:t>Topography at all frequencies contains critical information on cooperation among tectonic and geomorphic processes. </a:t>
            </a:r>
          </a:p>
          <a:p>
            <a:pPr marL="342900" indent="-342900">
              <a:buFont typeface="Arial" panose="020B0604020202020204" pitchFamily="34" charset="0"/>
              <a:buChar char="•"/>
            </a:pPr>
            <a:endParaRPr lang="en-US" sz="2000" dirty="0" smtClean="0"/>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smtClean="0"/>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smtClean="0"/>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smtClean="0"/>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smtClean="0"/>
          </a:p>
          <a:p>
            <a:endParaRPr lang="en-US" sz="2000" dirty="0"/>
          </a:p>
          <a:p>
            <a:pPr marL="342900" indent="-342900">
              <a:buFont typeface="Arial" panose="020B0604020202020204" pitchFamily="34" charset="0"/>
              <a:buChar char="•"/>
            </a:pPr>
            <a:r>
              <a:rPr lang="en-US" sz="2000" dirty="0" smtClean="0"/>
              <a:t>Low frequencies are well described in current theory of cooperative phenomena.</a:t>
            </a:r>
          </a:p>
          <a:p>
            <a:pPr marL="342900" indent="-342900">
              <a:buFont typeface="Arial" panose="020B0604020202020204" pitchFamily="34" charset="0"/>
              <a:buChar char="•"/>
            </a:pPr>
            <a:endParaRPr lang="en-US" sz="2000" dirty="0" smtClean="0"/>
          </a:p>
          <a:p>
            <a:pPr marL="342900" indent="-342900">
              <a:buFont typeface="Arial" panose="020B0604020202020204" pitchFamily="34" charset="0"/>
              <a:buChar char="•"/>
            </a:pPr>
            <a:r>
              <a:rPr lang="en-US" sz="2000" dirty="0" smtClean="0"/>
              <a:t>High frequency information is difficult or impossible to extract  through conventional theory that does not explicitly permit cooperation.</a:t>
            </a:r>
          </a:p>
          <a:p>
            <a:pPr marL="342900" indent="-342900">
              <a:buFont typeface="Arial" panose="020B0604020202020204" pitchFamily="34" charset="0"/>
              <a:buChar char="•"/>
            </a:pPr>
            <a:endParaRPr lang="en-US" sz="2000" dirty="0" smtClean="0"/>
          </a:p>
          <a:p>
            <a:pPr marL="342900" indent="-342900">
              <a:buFont typeface="Arial" panose="020B0604020202020204" pitchFamily="34" charset="0"/>
              <a:buChar char="•"/>
            </a:pPr>
            <a:r>
              <a:rPr lang="en-US" sz="2000" dirty="0" smtClean="0"/>
              <a:t>Existing landscape theory struggles to incorporate multi-scale cooperation among tectonic and geomorphic processes.</a:t>
            </a:r>
          </a:p>
          <a:p>
            <a:endParaRPr lang="en-US" sz="2000" dirty="0" smtClean="0"/>
          </a:p>
        </p:txBody>
      </p:sp>
      <p:grpSp>
        <p:nvGrpSpPr>
          <p:cNvPr id="14" name="Group 13"/>
          <p:cNvGrpSpPr/>
          <p:nvPr/>
        </p:nvGrpSpPr>
        <p:grpSpPr>
          <a:xfrm>
            <a:off x="25400" y="1524000"/>
            <a:ext cx="4515946" cy="2801030"/>
            <a:chOff x="25400" y="1524000"/>
            <a:chExt cx="4515946" cy="2801030"/>
          </a:xfrm>
        </p:grpSpPr>
        <p:grpSp>
          <p:nvGrpSpPr>
            <p:cNvPr id="4" name="Group 3"/>
            <p:cNvGrpSpPr/>
            <p:nvPr/>
          </p:nvGrpSpPr>
          <p:grpSpPr>
            <a:xfrm>
              <a:off x="25400" y="1524000"/>
              <a:ext cx="4515946" cy="2801030"/>
              <a:chOff x="4867644" y="4114800"/>
              <a:chExt cx="4276356" cy="2669924"/>
            </a:xfrm>
          </p:grpSpPr>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7644" y="4114800"/>
                <a:ext cx="4276356" cy="26699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Connector 5"/>
              <p:cNvCxnSpPr/>
              <p:nvPr/>
            </p:nvCxnSpPr>
            <p:spPr>
              <a:xfrm flipV="1">
                <a:off x="6172200" y="4572000"/>
                <a:ext cx="1295400" cy="10668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8" name="TextBox 7"/>
            <p:cNvSpPr txBox="1"/>
            <p:nvPr/>
          </p:nvSpPr>
          <p:spPr>
            <a:xfrm rot="16200000">
              <a:off x="-5823" y="3736548"/>
              <a:ext cx="630301" cy="338554"/>
            </a:xfrm>
            <a:prstGeom prst="rect">
              <a:avLst/>
            </a:prstGeom>
            <a:noFill/>
          </p:spPr>
          <p:txBody>
            <a:bodyPr wrap="none" rtlCol="0">
              <a:spAutoFit/>
            </a:bodyPr>
            <a:lstStyle/>
            <a:p>
              <a:r>
                <a:rPr lang="en-US" sz="1600" dirty="0" err="1" smtClean="0"/>
                <a:t>masl</a:t>
              </a:r>
              <a:r>
                <a:rPr lang="en-US" sz="1600" dirty="0" smtClean="0"/>
                <a:t> </a:t>
              </a:r>
            </a:p>
          </p:txBody>
        </p:sp>
        <p:sp>
          <p:nvSpPr>
            <p:cNvPr id="9" name="TextBox 8"/>
            <p:cNvSpPr txBox="1"/>
            <p:nvPr/>
          </p:nvSpPr>
          <p:spPr>
            <a:xfrm>
              <a:off x="472347" y="3947055"/>
              <a:ext cx="288862" cy="338554"/>
            </a:xfrm>
            <a:prstGeom prst="rect">
              <a:avLst/>
            </a:prstGeom>
            <a:noFill/>
          </p:spPr>
          <p:txBody>
            <a:bodyPr wrap="none" rtlCol="0">
              <a:spAutoFit/>
            </a:bodyPr>
            <a:lstStyle/>
            <a:p>
              <a:r>
                <a:rPr lang="en-US" sz="1600" dirty="0" smtClean="0"/>
                <a:t>0</a:t>
              </a:r>
              <a:endParaRPr lang="en-US" sz="1600" dirty="0"/>
            </a:p>
          </p:txBody>
        </p:sp>
        <p:sp>
          <p:nvSpPr>
            <p:cNvPr id="10" name="TextBox 9"/>
            <p:cNvSpPr txBox="1"/>
            <p:nvPr/>
          </p:nvSpPr>
          <p:spPr>
            <a:xfrm>
              <a:off x="316054" y="3421398"/>
              <a:ext cx="601447" cy="338554"/>
            </a:xfrm>
            <a:prstGeom prst="rect">
              <a:avLst/>
            </a:prstGeom>
            <a:noFill/>
          </p:spPr>
          <p:txBody>
            <a:bodyPr wrap="none" rtlCol="0">
              <a:spAutoFit/>
            </a:bodyPr>
            <a:lstStyle/>
            <a:p>
              <a:r>
                <a:rPr lang="en-US" sz="1600" dirty="0" smtClean="0"/>
                <a:t>8000</a:t>
              </a:r>
              <a:endParaRPr lang="en-US" sz="1600" dirty="0"/>
            </a:p>
          </p:txBody>
        </p:sp>
      </p:grpSp>
      <p:grpSp>
        <p:nvGrpSpPr>
          <p:cNvPr id="13" name="Group 12"/>
          <p:cNvGrpSpPr/>
          <p:nvPr/>
        </p:nvGrpSpPr>
        <p:grpSpPr>
          <a:xfrm>
            <a:off x="4594885" y="1503680"/>
            <a:ext cx="4572000" cy="2801029"/>
            <a:chOff x="6781800" y="-4832204"/>
            <a:chExt cx="9174480" cy="5620732"/>
          </a:xfrm>
        </p:grpSpPr>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1800" y="-4832204"/>
              <a:ext cx="9144001" cy="5620732"/>
            </a:xfrm>
            <a:prstGeom prst="rect">
              <a:avLst/>
            </a:prstGeom>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278" t="67372" r="-278" b="1775"/>
            <a:stretch/>
          </p:blipFill>
          <p:spPr>
            <a:xfrm>
              <a:off x="6812279" y="-983983"/>
              <a:ext cx="9144001" cy="1734184"/>
            </a:xfrm>
            <a:prstGeom prst="rect">
              <a:avLst/>
            </a:prstGeom>
          </p:spPr>
        </p:pic>
      </p:grpSp>
    </p:spTree>
    <p:extLst>
      <p:ext uri="{BB962C8B-B14F-4D97-AF65-F5344CB8AC3E}">
        <p14:creationId xmlns:p14="http://schemas.microsoft.com/office/powerpoint/2010/main" val="3574460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
            <a:ext cx="8229600" cy="1143000"/>
          </a:xfrm>
        </p:spPr>
        <p:txBody>
          <a:bodyPr>
            <a:normAutofit/>
          </a:bodyPr>
          <a:lstStyle/>
          <a:p>
            <a:pPr algn="l"/>
            <a:r>
              <a:rPr lang="en-US" sz="3200" dirty="0" smtClean="0"/>
              <a:t>Why Bother?  </a:t>
            </a:r>
            <a:endParaRPr lang="en-US" sz="3200" dirty="0"/>
          </a:p>
        </p:txBody>
      </p:sp>
      <p:sp>
        <p:nvSpPr>
          <p:cNvPr id="3" name="Content Placeholder 2"/>
          <p:cNvSpPr>
            <a:spLocks noGrp="1"/>
          </p:cNvSpPr>
          <p:nvPr>
            <p:ph idx="1"/>
          </p:nvPr>
        </p:nvSpPr>
        <p:spPr>
          <a:xfrm>
            <a:off x="228600" y="1066800"/>
            <a:ext cx="8229600" cy="5715000"/>
          </a:xfrm>
          <a:ln>
            <a:solidFill>
              <a:srgbClr val="FFFF00"/>
            </a:solidFill>
          </a:ln>
        </p:spPr>
        <p:txBody>
          <a:bodyPr>
            <a:noAutofit/>
          </a:bodyPr>
          <a:lstStyle/>
          <a:p>
            <a:pPr marL="0" indent="0">
              <a:buNone/>
            </a:pPr>
            <a:r>
              <a:rPr lang="en-US" sz="2400" dirty="0" smtClean="0"/>
              <a:t>Modern conventional solutions produce realistic model landscapes with testable solutions </a:t>
            </a:r>
            <a:r>
              <a:rPr lang="en-US" sz="1600" i="1" dirty="0" smtClean="0"/>
              <a:t>(and great graphics)</a:t>
            </a:r>
            <a:r>
              <a:rPr lang="en-US" sz="2400" i="1" dirty="0" smtClean="0"/>
              <a:t>.</a:t>
            </a:r>
            <a:r>
              <a:rPr lang="en-US" sz="2400" dirty="0" smtClean="0"/>
              <a:t> </a:t>
            </a:r>
          </a:p>
          <a:p>
            <a:r>
              <a:rPr lang="en-US" sz="2400" dirty="0" smtClean="0"/>
              <a:t>Most obvious drawback in conventional solution is that any individual piece of Earth’s surface has different physical formulation for the same behavior depending on whether it is seen from above or below.</a:t>
            </a:r>
          </a:p>
          <a:p>
            <a:pPr marL="0" indent="0">
              <a:buNone/>
            </a:pPr>
            <a:endParaRPr lang="en-US" sz="2400" dirty="0" smtClean="0"/>
          </a:p>
          <a:p>
            <a:r>
              <a:rPr lang="en-US" sz="2400" dirty="0"/>
              <a:t>Material parameters in conventional theory are difficult or impossible to </a:t>
            </a:r>
            <a:r>
              <a:rPr lang="en-US" sz="2400" dirty="0" smtClean="0"/>
              <a:t>quantify leading to Rampant Parameterization</a:t>
            </a:r>
          </a:p>
          <a:p>
            <a:pPr marL="0" indent="0">
              <a:buNone/>
            </a:pPr>
            <a:endParaRPr lang="en-US" sz="2400" dirty="0" smtClean="0"/>
          </a:p>
          <a:p>
            <a:r>
              <a:rPr lang="en-US" sz="2400" dirty="0" smtClean="0"/>
              <a:t>Computational advances are permitting resolution of rapidly varying dynamic 3D </a:t>
            </a:r>
            <a:r>
              <a:rPr lang="en-US" sz="2400" dirty="0" smtClean="0"/>
              <a:t>fields,</a:t>
            </a:r>
            <a:r>
              <a:rPr lang="en-US" sz="2400" dirty="0" smtClean="0">
                <a:solidFill>
                  <a:srgbClr val="FFFF00"/>
                </a:solidFill>
              </a:rPr>
              <a:t> </a:t>
            </a:r>
            <a:r>
              <a:rPr lang="en-US" sz="2400" dirty="0" smtClean="0"/>
              <a:t>Including dynamic stresses associated with varying stream </a:t>
            </a:r>
            <a:r>
              <a:rPr lang="en-US" sz="2400" dirty="0" smtClean="0"/>
              <a:t>velocities; i.e. the world of theory is changing</a:t>
            </a:r>
            <a:endParaRPr lang="en-US" sz="2400" dirty="0" smtClean="0"/>
          </a:p>
          <a:p>
            <a:endParaRPr lang="en-US" sz="2400" dirty="0" smtClean="0"/>
          </a:p>
        </p:txBody>
      </p:sp>
    </p:spTree>
    <p:extLst>
      <p:ext uri="{BB962C8B-B14F-4D97-AF65-F5344CB8AC3E}">
        <p14:creationId xmlns:p14="http://schemas.microsoft.com/office/powerpoint/2010/main" val="38683285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554162"/>
          </a:xfrm>
        </p:spPr>
        <p:txBody>
          <a:bodyPr>
            <a:normAutofit fontScale="90000"/>
          </a:bodyPr>
          <a:lstStyle/>
          <a:p>
            <a:pPr algn="l"/>
            <a:r>
              <a:rPr lang="en-US" sz="3200" dirty="0"/>
              <a:t>Why Bother?   (</a:t>
            </a:r>
            <a:r>
              <a:rPr lang="en-US" sz="3200" dirty="0" err="1"/>
              <a:t>cont</a:t>
            </a:r>
            <a:r>
              <a:rPr lang="en-US" sz="3200" dirty="0"/>
              <a:t>): </a:t>
            </a:r>
            <a:r>
              <a:rPr lang="en-US" sz="3200" dirty="0" smtClean="0"/>
              <a:t/>
            </a:r>
            <a:br>
              <a:rPr lang="en-US" sz="3200" dirty="0" smtClean="0"/>
            </a:br>
            <a:r>
              <a:rPr lang="en-US" sz="3200" dirty="0" smtClean="0"/>
              <a:t>Recognized </a:t>
            </a:r>
            <a:r>
              <a:rPr lang="en-US" sz="3200" dirty="0"/>
              <a:t>components of landscape evolution can not be </a:t>
            </a:r>
            <a:r>
              <a:rPr lang="en-US" sz="3600" dirty="0"/>
              <a:t>incorporated</a:t>
            </a:r>
            <a:r>
              <a:rPr lang="en-US" sz="3200" dirty="0"/>
              <a:t> within conventional theory;  </a:t>
            </a:r>
            <a:r>
              <a:rPr lang="en-US" sz="3200" dirty="0" smtClean="0"/>
              <a:t/>
            </a:r>
            <a:br>
              <a:rPr lang="en-US" sz="3200" dirty="0" smtClean="0"/>
            </a:br>
            <a:r>
              <a:rPr lang="en-US" sz="3200" dirty="0" smtClean="0"/>
              <a:t>e.g</a:t>
            </a:r>
            <a:r>
              <a:rPr lang="en-US" sz="3200" dirty="0"/>
              <a:t>. </a:t>
            </a:r>
            <a:r>
              <a:rPr lang="en-US" sz="3200" u="sng" dirty="0" smtClean="0"/>
              <a:t>Seismically Generated Landslides</a:t>
            </a:r>
            <a:endParaRPr lang="en-US" sz="3200" dirty="0"/>
          </a:p>
        </p:txBody>
      </p:sp>
      <p:pic>
        <p:nvPicPr>
          <p:cNvPr id="3" name="Claypile_seismic480.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419601" y="2359554"/>
            <a:ext cx="4724400" cy="2690283"/>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00" y="2286663"/>
            <a:ext cx="4267200" cy="3200400"/>
          </a:xfrm>
          <a:prstGeom prst="rect">
            <a:avLst/>
          </a:prstGeom>
        </p:spPr>
      </p:pic>
      <p:sp>
        <p:nvSpPr>
          <p:cNvPr id="5" name="Rectangle 4"/>
          <p:cNvSpPr/>
          <p:nvPr/>
        </p:nvSpPr>
        <p:spPr>
          <a:xfrm>
            <a:off x="762000" y="5941366"/>
            <a:ext cx="8686800" cy="461665"/>
          </a:xfrm>
          <a:prstGeom prst="rect">
            <a:avLst/>
          </a:prstGeom>
        </p:spPr>
        <p:txBody>
          <a:bodyPr wrap="square">
            <a:spAutoFit/>
          </a:bodyPr>
          <a:lstStyle/>
          <a:p>
            <a:r>
              <a:rPr lang="en-US" sz="2400" dirty="0" err="1" smtClean="0"/>
              <a:t>t</a:t>
            </a:r>
            <a:r>
              <a:rPr lang="en-US" sz="2400" baseline="-25000" dirty="0" err="1" smtClean="0"/>
              <a:t>characteristic</a:t>
            </a:r>
            <a:r>
              <a:rPr lang="en-US" sz="2400" dirty="0" smtClean="0"/>
              <a:t> </a:t>
            </a:r>
            <a:r>
              <a:rPr lang="en-US" sz="2400" dirty="0"/>
              <a:t>= </a:t>
            </a:r>
            <a:r>
              <a:rPr lang="en-US" sz="2400" dirty="0" smtClean="0"/>
              <a:t>f(Local Seismic Accelerations)</a:t>
            </a:r>
            <a:endParaRPr lang="en-US" sz="2400" dirty="0"/>
          </a:p>
        </p:txBody>
      </p:sp>
    </p:spTree>
    <p:extLst>
      <p:ext uri="{BB962C8B-B14F-4D97-AF65-F5344CB8AC3E}">
        <p14:creationId xmlns:p14="http://schemas.microsoft.com/office/powerpoint/2010/main" val="407827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48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3"/>
                </p:tgtEl>
              </p:cMediaNode>
            </p:video>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3"/>
                                        </p:tgtEl>
                                      </p:cBhvr>
                                    </p:cmd>
                                  </p:childTnLst>
                                </p:cTn>
                              </p:par>
                            </p:childTnLst>
                          </p:cTn>
                        </p:par>
                      </p:childTnLst>
                    </p:cTn>
                  </p:par>
                </p:childTnLst>
              </p:cTn>
              <p:nextCondLst>
                <p:cond evt="onClick" delay="0">
                  <p:tgtEl>
                    <p:spTgt spid="3"/>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229600" cy="1706562"/>
          </a:xfrm>
        </p:spPr>
        <p:txBody>
          <a:bodyPr>
            <a:normAutofit fontScale="90000"/>
          </a:bodyPr>
          <a:lstStyle/>
          <a:p>
            <a:pPr algn="l"/>
            <a:r>
              <a:rPr lang="en-US" sz="3200" dirty="0" smtClean="0"/>
              <a:t>Why Bother?   (</a:t>
            </a:r>
            <a:r>
              <a:rPr lang="en-US" sz="3200" dirty="0" err="1" smtClean="0"/>
              <a:t>cont</a:t>
            </a:r>
            <a:r>
              <a:rPr lang="en-US" sz="3200" dirty="0" smtClean="0"/>
              <a:t>):</a:t>
            </a:r>
            <a:br>
              <a:rPr lang="en-US" sz="3200" dirty="0" smtClean="0"/>
            </a:br>
            <a:r>
              <a:rPr lang="en-US" sz="3200" dirty="0" smtClean="0"/>
              <a:t>Recognized </a:t>
            </a:r>
            <a:r>
              <a:rPr lang="en-US" sz="3200" dirty="0"/>
              <a:t>components of landscape evolution can not be incorporated within conventional theory;  </a:t>
            </a:r>
            <a:r>
              <a:rPr lang="en-US" sz="3200" dirty="0" smtClean="0"/>
              <a:t/>
            </a:r>
            <a:br>
              <a:rPr lang="en-US" sz="3200" dirty="0" smtClean="0"/>
            </a:br>
            <a:r>
              <a:rPr lang="en-US" sz="3200" dirty="0" smtClean="0"/>
              <a:t/>
            </a:r>
            <a:br>
              <a:rPr lang="en-US" sz="3200" dirty="0" smtClean="0"/>
            </a:br>
            <a:r>
              <a:rPr lang="en-US" sz="3200" dirty="0" smtClean="0"/>
              <a:t>e.g</a:t>
            </a:r>
            <a:r>
              <a:rPr lang="en-US" sz="3200" dirty="0"/>
              <a:t>. </a:t>
            </a:r>
            <a:r>
              <a:rPr lang="en-US" sz="3200" u="sng" dirty="0" smtClean="0"/>
              <a:t>Pore </a:t>
            </a:r>
            <a:r>
              <a:rPr lang="en-US" sz="3200" u="sng" dirty="0"/>
              <a:t>pressure instabilities</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866" y="2971800"/>
            <a:ext cx="4153231" cy="3114923"/>
          </a:xfrm>
          <a:prstGeom prst="rect">
            <a:avLst/>
          </a:prstGeom>
        </p:spPr>
      </p:pic>
      <p:sp>
        <p:nvSpPr>
          <p:cNvPr id="6" name="TextBox 5"/>
          <p:cNvSpPr txBox="1"/>
          <p:nvPr/>
        </p:nvSpPr>
        <p:spPr>
          <a:xfrm>
            <a:off x="773885" y="6248399"/>
            <a:ext cx="8299388" cy="461665"/>
          </a:xfrm>
          <a:prstGeom prst="rect">
            <a:avLst/>
          </a:prstGeom>
          <a:noFill/>
        </p:spPr>
        <p:txBody>
          <a:bodyPr wrap="none" rtlCol="0">
            <a:spAutoFit/>
          </a:bodyPr>
          <a:lstStyle/>
          <a:p>
            <a:r>
              <a:rPr lang="en-US" sz="2400" dirty="0" err="1" smtClean="0"/>
              <a:t>t</a:t>
            </a:r>
            <a:r>
              <a:rPr lang="en-US" sz="2400" baseline="-25000" dirty="0" err="1" smtClean="0"/>
              <a:t>characteristic</a:t>
            </a:r>
            <a:r>
              <a:rPr lang="en-US" sz="2400" dirty="0" smtClean="0"/>
              <a:t> = f(Effective Stress Transients) = f(Hydrological Regime)</a:t>
            </a:r>
            <a:endParaRPr lang="en-US" sz="2400" dirty="0"/>
          </a:p>
        </p:txBody>
      </p:sp>
      <p:pic>
        <p:nvPicPr>
          <p:cNvPr id="4" name="Pore press clay484(1).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267200" y="2966720"/>
            <a:ext cx="4663998" cy="2655888"/>
          </a:xfrm>
          <a:prstGeom prst="rect">
            <a:avLst/>
          </a:prstGeom>
        </p:spPr>
      </p:pic>
    </p:spTree>
    <p:extLst>
      <p:ext uri="{BB962C8B-B14F-4D97-AF65-F5344CB8AC3E}">
        <p14:creationId xmlns:p14="http://schemas.microsoft.com/office/powerpoint/2010/main" val="2285177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578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4"/>
                </p:tgtEl>
              </p:cMediaNode>
            </p:video>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4"/>
                                        </p:tgtEl>
                                      </p:cBhvr>
                                    </p:cmd>
                                  </p:childTnLst>
                                </p:cTn>
                              </p:par>
                            </p:childTnLst>
                          </p:cTn>
                        </p:par>
                      </p:childTnLst>
                    </p:cTn>
                  </p:par>
                </p:childTnLst>
              </p:cTn>
              <p:nextCondLst>
                <p:cond evt="onClick" delay="0">
                  <p:tgtEl>
                    <p:spTgt spid="4"/>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C:\Documents and Settings\Administrator\My Documents\NBarwa Him\Tectonic Aneurysm\corner_GMHM_Cohesion_1.jpg">
            <a:hlinkClick r:id="rId2" action="ppaction://hlinkfile"/>
          </p:cNvPr>
          <p:cNvPicPr>
            <a:picLocks noChangeAspect="1" noChangeArrowheads="1"/>
          </p:cNvPicPr>
          <p:nvPr/>
        </p:nvPicPr>
        <p:blipFill>
          <a:blip r:embed="rId3" cstate="print"/>
          <a:srcRect/>
          <a:stretch>
            <a:fillRect/>
          </a:stretch>
        </p:blipFill>
        <p:spPr bwMode="auto">
          <a:xfrm>
            <a:off x="-1" y="1295400"/>
            <a:ext cx="5383906" cy="5254823"/>
          </a:xfrm>
          <a:prstGeom prst="rect">
            <a:avLst/>
          </a:prstGeom>
          <a:noFill/>
        </p:spPr>
      </p:pic>
      <p:sp>
        <p:nvSpPr>
          <p:cNvPr id="2" name="Title 1"/>
          <p:cNvSpPr>
            <a:spLocks noGrp="1"/>
          </p:cNvSpPr>
          <p:nvPr>
            <p:ph type="title"/>
          </p:nvPr>
        </p:nvSpPr>
        <p:spPr>
          <a:xfrm>
            <a:off x="228600" y="34456"/>
            <a:ext cx="8229600" cy="1143000"/>
          </a:xfrm>
        </p:spPr>
        <p:txBody>
          <a:bodyPr>
            <a:normAutofit/>
          </a:bodyPr>
          <a:lstStyle/>
          <a:p>
            <a:pPr algn="l"/>
            <a:r>
              <a:rPr lang="en-US" sz="3200" dirty="0" smtClean="0"/>
              <a:t>Low Frequency </a:t>
            </a:r>
            <a:r>
              <a:rPr lang="en-US" sz="3200" dirty="0" smtClean="0"/>
              <a:t>Tectonic Geomorphic Links ~ Advection</a:t>
            </a:r>
            <a:endParaRPr lang="en-US" sz="3200" dirty="0"/>
          </a:p>
        </p:txBody>
      </p:sp>
      <p:sp>
        <p:nvSpPr>
          <p:cNvPr id="11" name="TextBox 10"/>
          <p:cNvSpPr txBox="1"/>
          <p:nvPr/>
        </p:nvSpPr>
        <p:spPr>
          <a:xfrm>
            <a:off x="587734" y="6550223"/>
            <a:ext cx="4267200" cy="276999"/>
          </a:xfrm>
          <a:prstGeom prst="rect">
            <a:avLst/>
          </a:prstGeom>
          <a:noFill/>
        </p:spPr>
        <p:txBody>
          <a:bodyPr wrap="square" rtlCol="0">
            <a:spAutoFit/>
          </a:bodyPr>
          <a:lstStyle/>
          <a:p>
            <a:r>
              <a:rPr lang="en-US" sz="1200" i="1" dirty="0" smtClean="0"/>
              <a:t>After Koons, </a:t>
            </a:r>
            <a:r>
              <a:rPr lang="en-US" sz="1200" i="1" dirty="0" err="1" smtClean="0"/>
              <a:t>Zeitler</a:t>
            </a:r>
            <a:r>
              <a:rPr lang="en-US" sz="1200" i="1" dirty="0" smtClean="0"/>
              <a:t> and </a:t>
            </a:r>
            <a:r>
              <a:rPr lang="en-US" sz="1200" i="1" dirty="0" err="1" smtClean="0"/>
              <a:t>Hallet</a:t>
            </a:r>
            <a:r>
              <a:rPr lang="en-US" sz="1200" i="1" dirty="0" smtClean="0"/>
              <a:t>, 2012</a:t>
            </a:r>
            <a:endParaRPr lang="en-US" sz="1200" i="1" dirty="0"/>
          </a:p>
        </p:txBody>
      </p:sp>
      <p:sp>
        <p:nvSpPr>
          <p:cNvPr id="5" name="TextBox 4"/>
          <p:cNvSpPr txBox="1"/>
          <p:nvPr/>
        </p:nvSpPr>
        <p:spPr>
          <a:xfrm>
            <a:off x="5421011" y="1592249"/>
            <a:ext cx="3657600" cy="3693319"/>
          </a:xfrm>
          <a:prstGeom prst="rect">
            <a:avLst/>
          </a:prstGeom>
          <a:noFill/>
        </p:spPr>
        <p:txBody>
          <a:bodyPr wrap="square" rtlCol="0">
            <a:spAutoFit/>
          </a:bodyPr>
          <a:lstStyle/>
          <a:p>
            <a:r>
              <a:rPr lang="en-US" dirty="0"/>
              <a:t>Model Class: </a:t>
            </a:r>
            <a:r>
              <a:rPr lang="en-US" dirty="0" err="1"/>
              <a:t>Macroscale</a:t>
            </a:r>
            <a:endParaRPr lang="en-US" dirty="0"/>
          </a:p>
          <a:p>
            <a:endParaRPr lang="en-US" u="sng" dirty="0" smtClean="0"/>
          </a:p>
          <a:p>
            <a:r>
              <a:rPr lang="en-US" u="sng" dirty="0" smtClean="0"/>
              <a:t>Tectonic</a:t>
            </a:r>
            <a:r>
              <a:rPr lang="en-US" dirty="0"/>
              <a:t>: Mantle-driven; Strain transmission through thermally-sensitive lithosphere, </a:t>
            </a:r>
          </a:p>
          <a:p>
            <a:r>
              <a:rPr lang="en-US" dirty="0" smtClean="0"/>
              <a:t>Pressure-dependent </a:t>
            </a:r>
            <a:r>
              <a:rPr lang="en-US" dirty="0"/>
              <a:t>upper crust</a:t>
            </a:r>
          </a:p>
          <a:p>
            <a:endParaRPr lang="en-US" u="sng" dirty="0" smtClean="0"/>
          </a:p>
          <a:p>
            <a:r>
              <a:rPr lang="en-US" u="sng" dirty="0" smtClean="0"/>
              <a:t>Atmospheric</a:t>
            </a:r>
            <a:r>
              <a:rPr lang="en-US" u="sng" dirty="0"/>
              <a:t>:</a:t>
            </a:r>
            <a:r>
              <a:rPr lang="en-US" dirty="0"/>
              <a:t> Homogeneous or Orographic precipitation</a:t>
            </a:r>
          </a:p>
          <a:p>
            <a:endParaRPr lang="en-US" u="sng" dirty="0" smtClean="0"/>
          </a:p>
          <a:p>
            <a:r>
              <a:rPr lang="en-US" u="sng" dirty="0" smtClean="0"/>
              <a:t>Interaction</a:t>
            </a:r>
            <a:r>
              <a:rPr lang="en-US" dirty="0" smtClean="0"/>
              <a:t> </a:t>
            </a:r>
            <a:r>
              <a:rPr lang="en-US" dirty="0"/>
              <a:t>= Advection and Mass distribution &gt;~50km (lithospheric scale) </a:t>
            </a:r>
          </a:p>
        </p:txBody>
      </p:sp>
    </p:spTree>
    <p:extLst>
      <p:ext uri="{BB962C8B-B14F-4D97-AF65-F5344CB8AC3E}">
        <p14:creationId xmlns:p14="http://schemas.microsoft.com/office/powerpoint/2010/main" val="301205350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C:\Documents and Settings\Administrator\My Documents\NBarwa Him\Tectonic Aneurysm\corner_GMHM_Cohesion_1.jpg">
            <a:hlinkClick r:id="rId2" action="ppaction://hlinkfile"/>
          </p:cNvPr>
          <p:cNvPicPr>
            <a:picLocks noChangeAspect="1" noChangeArrowheads="1"/>
          </p:cNvPicPr>
          <p:nvPr/>
        </p:nvPicPr>
        <p:blipFill>
          <a:blip r:embed="rId3" cstate="print"/>
          <a:srcRect/>
          <a:stretch>
            <a:fillRect/>
          </a:stretch>
        </p:blipFill>
        <p:spPr bwMode="auto">
          <a:xfrm>
            <a:off x="-1" y="1295400"/>
            <a:ext cx="5383906" cy="5254823"/>
          </a:xfrm>
          <a:prstGeom prst="rect">
            <a:avLst/>
          </a:prstGeom>
          <a:noFill/>
        </p:spPr>
      </p:pic>
      <p:sp>
        <p:nvSpPr>
          <p:cNvPr id="2" name="Title 1"/>
          <p:cNvSpPr>
            <a:spLocks noGrp="1"/>
          </p:cNvSpPr>
          <p:nvPr>
            <p:ph type="title"/>
          </p:nvPr>
        </p:nvSpPr>
        <p:spPr>
          <a:xfrm>
            <a:off x="228600" y="34456"/>
            <a:ext cx="8229600" cy="1143000"/>
          </a:xfrm>
        </p:spPr>
        <p:txBody>
          <a:bodyPr>
            <a:normAutofit/>
          </a:bodyPr>
          <a:lstStyle/>
          <a:p>
            <a:pPr algn="l"/>
            <a:r>
              <a:rPr lang="en-US" sz="3200" dirty="0"/>
              <a:t>Intermediate  Frequency Cooperation = </a:t>
            </a:r>
            <a:r>
              <a:rPr lang="en-US" sz="3200" dirty="0" smtClean="0"/>
              <a:t>Advection cooperates with Rheology </a:t>
            </a:r>
            <a:r>
              <a:rPr lang="en-US" sz="3200" dirty="0" smtClean="0"/>
              <a:t> </a:t>
            </a:r>
            <a:endParaRPr lang="en-US" sz="3200" dirty="0"/>
          </a:p>
        </p:txBody>
      </p:sp>
      <p:sp>
        <p:nvSpPr>
          <p:cNvPr id="11" name="TextBox 10"/>
          <p:cNvSpPr txBox="1"/>
          <p:nvPr/>
        </p:nvSpPr>
        <p:spPr>
          <a:xfrm>
            <a:off x="587734" y="6550223"/>
            <a:ext cx="4267200" cy="276999"/>
          </a:xfrm>
          <a:prstGeom prst="rect">
            <a:avLst/>
          </a:prstGeom>
          <a:noFill/>
        </p:spPr>
        <p:txBody>
          <a:bodyPr wrap="square" rtlCol="0">
            <a:spAutoFit/>
          </a:bodyPr>
          <a:lstStyle/>
          <a:p>
            <a:r>
              <a:rPr lang="en-US" sz="1200" i="1" dirty="0" smtClean="0"/>
              <a:t>After Koons, </a:t>
            </a:r>
            <a:r>
              <a:rPr lang="en-US" sz="1200" i="1" dirty="0" err="1" smtClean="0"/>
              <a:t>Zeitler</a:t>
            </a:r>
            <a:r>
              <a:rPr lang="en-US" sz="1200" i="1" dirty="0" smtClean="0"/>
              <a:t> and </a:t>
            </a:r>
            <a:r>
              <a:rPr lang="en-US" sz="1200" i="1" dirty="0" err="1" smtClean="0"/>
              <a:t>Hallet</a:t>
            </a:r>
            <a:r>
              <a:rPr lang="en-US" sz="1200" i="1" dirty="0" smtClean="0"/>
              <a:t>, 2012</a:t>
            </a:r>
            <a:endParaRPr lang="en-US" sz="1200" i="1" dirty="0"/>
          </a:p>
        </p:txBody>
      </p:sp>
      <p:sp>
        <p:nvSpPr>
          <p:cNvPr id="5" name="TextBox 4"/>
          <p:cNvSpPr txBox="1"/>
          <p:nvPr/>
        </p:nvSpPr>
        <p:spPr>
          <a:xfrm>
            <a:off x="5421011" y="1592249"/>
            <a:ext cx="3657600" cy="5355312"/>
          </a:xfrm>
          <a:prstGeom prst="rect">
            <a:avLst/>
          </a:prstGeom>
          <a:noFill/>
        </p:spPr>
        <p:txBody>
          <a:bodyPr wrap="square" rtlCol="0">
            <a:spAutoFit/>
          </a:bodyPr>
          <a:lstStyle/>
          <a:p>
            <a:r>
              <a:rPr lang="en-US" dirty="0"/>
              <a:t>Model Class: </a:t>
            </a:r>
            <a:r>
              <a:rPr lang="en-US" u="sng" dirty="0"/>
              <a:t>Tectonic Aneurysm; </a:t>
            </a:r>
            <a:r>
              <a:rPr lang="en-US" dirty="0"/>
              <a:t>Lithospheric strength= f(Advection); Advection = f(Lithospheric strength)</a:t>
            </a:r>
          </a:p>
          <a:p>
            <a:endParaRPr lang="en-US" u="sng" dirty="0" smtClean="0"/>
          </a:p>
          <a:p>
            <a:r>
              <a:rPr lang="en-US" u="sng" dirty="0" smtClean="0"/>
              <a:t>Tectonic</a:t>
            </a:r>
            <a:r>
              <a:rPr lang="en-US" dirty="0"/>
              <a:t>: As above, + Exhumation-related thermal thinning of Pressure-dependent upper crust </a:t>
            </a:r>
          </a:p>
          <a:p>
            <a:endParaRPr lang="en-US" u="sng" dirty="0" smtClean="0"/>
          </a:p>
          <a:p>
            <a:r>
              <a:rPr lang="en-US" u="sng" dirty="0" smtClean="0"/>
              <a:t>Atmospheric</a:t>
            </a:r>
            <a:r>
              <a:rPr lang="en-US" u="sng" dirty="0"/>
              <a:t>:</a:t>
            </a:r>
            <a:r>
              <a:rPr lang="en-US" dirty="0"/>
              <a:t> As above, + Vigorous and vicious spatially-concentrated fluvial and glacial erosion. </a:t>
            </a:r>
          </a:p>
          <a:p>
            <a:r>
              <a:rPr lang="en-US" dirty="0"/>
              <a:t> </a:t>
            </a:r>
            <a:endParaRPr lang="en-US" dirty="0" smtClean="0"/>
          </a:p>
          <a:p>
            <a:r>
              <a:rPr lang="en-US" u="sng" dirty="0" smtClean="0"/>
              <a:t>Interaction </a:t>
            </a:r>
            <a:r>
              <a:rPr lang="en-US" dirty="0"/>
              <a:t>= As Above, + Thermal weakening and strain concentration in regions of concentrated erosion:  Result: association of highest peaks with biggest rivers.</a:t>
            </a:r>
          </a:p>
          <a:p>
            <a:r>
              <a:rPr lang="en-US" dirty="0"/>
              <a:t>&gt;~20km (crustal scale) </a:t>
            </a:r>
          </a:p>
          <a:p>
            <a:endParaRPr lang="en-US" dirty="0"/>
          </a:p>
        </p:txBody>
      </p:sp>
    </p:spTree>
    <p:extLst>
      <p:ext uri="{BB962C8B-B14F-4D97-AF65-F5344CB8AC3E}">
        <p14:creationId xmlns:p14="http://schemas.microsoft.com/office/powerpoint/2010/main" val="49364476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686800" cy="2034182"/>
          </a:xfrm>
        </p:spPr>
        <p:txBody>
          <a:bodyPr>
            <a:noAutofit/>
          </a:bodyPr>
          <a:lstStyle/>
          <a:p>
            <a:pPr algn="l">
              <a:spcBef>
                <a:spcPts val="600"/>
              </a:spcBef>
            </a:pPr>
            <a:r>
              <a:rPr lang="en-US" sz="2400" dirty="0" smtClean="0"/>
              <a:t>Intermediate Frequency Example of Tectonic Geomorphic Cooperation Make </a:t>
            </a:r>
            <a:r>
              <a:rPr lang="en-US" sz="2400" i="1" dirty="0" smtClean="0"/>
              <a:t>Strength</a:t>
            </a:r>
            <a:r>
              <a:rPr lang="en-US" sz="2400" dirty="0" smtClean="0"/>
              <a:t> a function of Kinematics and </a:t>
            </a:r>
            <a:r>
              <a:rPr lang="en-US" sz="2400" i="1" dirty="0" smtClean="0"/>
              <a:t>Kinematics</a:t>
            </a:r>
            <a:r>
              <a:rPr lang="en-US" sz="2400" dirty="0" smtClean="0"/>
              <a:t> a function of Strength and erode the beast          </a:t>
            </a:r>
            <a:br>
              <a:rPr lang="en-US" sz="2400" dirty="0" smtClean="0"/>
            </a:br>
            <a:r>
              <a:rPr lang="en-US" sz="2400" dirty="0" smtClean="0"/>
              <a:t>(Velocity)= f(Erosion);           Temperature =f(Velocity) </a:t>
            </a:r>
            <a:r>
              <a:rPr lang="en-US" sz="2400" dirty="0"/>
              <a:t/>
            </a:r>
            <a:br>
              <a:rPr lang="en-US" sz="2400" dirty="0"/>
            </a:br>
            <a:r>
              <a:rPr lang="en-US" sz="2400" dirty="0" smtClean="0"/>
              <a:t>Strength = f(Temperature );  </a:t>
            </a:r>
            <a:r>
              <a:rPr lang="en-US" sz="3600" b="1" dirty="0" smtClean="0">
                <a:sym typeface="Symbol"/>
              </a:rPr>
              <a:t></a:t>
            </a:r>
            <a:r>
              <a:rPr lang="en-US" sz="2400" dirty="0" smtClean="0"/>
              <a:t>Strength = f(Velocity)</a:t>
            </a:r>
            <a:endParaRPr lang="en-US" sz="2400" dirty="0"/>
          </a:p>
        </p:txBody>
      </p:sp>
      <p:pic>
        <p:nvPicPr>
          <p:cNvPr id="4099" name="Picture 3" descr="C:\Documents and Settings\Administrator\My Documents\NBarwa Him\Tectonic Aneurysm\Figure-PZ-summary.jpg"/>
          <p:cNvPicPr>
            <a:picLocks noChangeAspect="1" noChangeArrowheads="1"/>
          </p:cNvPicPr>
          <p:nvPr/>
        </p:nvPicPr>
        <p:blipFill>
          <a:blip r:embed="rId3" cstate="print"/>
          <a:srcRect/>
          <a:stretch>
            <a:fillRect/>
          </a:stretch>
        </p:blipFill>
        <p:spPr bwMode="auto">
          <a:xfrm>
            <a:off x="-20320" y="3429000"/>
            <a:ext cx="4193243" cy="2949246"/>
          </a:xfrm>
          <a:prstGeom prst="rect">
            <a:avLst/>
          </a:prstGeom>
          <a:noFill/>
        </p:spPr>
      </p:pic>
      <p:pic>
        <p:nvPicPr>
          <p:cNvPr id="5" name="Picture 1" descr="C:\Documents and Settings\Administrator\My Documents\NBarwa Him\Tectonic Aneurysm\Treatise--cartoon_pkz_pok.jpg"/>
          <p:cNvPicPr>
            <a:picLocks noChangeAspect="1" noChangeArrowheads="1"/>
          </p:cNvPicPr>
          <p:nvPr/>
        </p:nvPicPr>
        <p:blipFill>
          <a:blip r:embed="rId4" cstate="print"/>
          <a:srcRect l="34486" t="32222" r="12116" b="6667"/>
          <a:stretch>
            <a:fillRect/>
          </a:stretch>
        </p:blipFill>
        <p:spPr bwMode="auto">
          <a:xfrm>
            <a:off x="5715000" y="3329616"/>
            <a:ext cx="2819400" cy="2995613"/>
          </a:xfrm>
          <a:prstGeom prst="rect">
            <a:avLst/>
          </a:prstGeom>
          <a:noFill/>
        </p:spPr>
      </p:pic>
      <p:sp>
        <p:nvSpPr>
          <p:cNvPr id="7" name="TextBox 6"/>
          <p:cNvSpPr txBox="1"/>
          <p:nvPr/>
        </p:nvSpPr>
        <p:spPr>
          <a:xfrm>
            <a:off x="3380499" y="6402044"/>
            <a:ext cx="3048000" cy="461665"/>
          </a:xfrm>
          <a:prstGeom prst="rect">
            <a:avLst/>
          </a:prstGeom>
          <a:noFill/>
        </p:spPr>
        <p:txBody>
          <a:bodyPr wrap="square" rtlCol="0">
            <a:spAutoFit/>
          </a:bodyPr>
          <a:lstStyle/>
          <a:p>
            <a:r>
              <a:rPr lang="en-US" sz="1200" i="1" dirty="0" smtClean="0"/>
              <a:t>In:</a:t>
            </a:r>
            <a:r>
              <a:rPr lang="en-US" sz="1200" dirty="0" smtClean="0"/>
              <a:t> </a:t>
            </a:r>
            <a:r>
              <a:rPr lang="en-US" sz="1200" i="1" dirty="0" smtClean="0"/>
              <a:t>Koons, </a:t>
            </a:r>
            <a:r>
              <a:rPr lang="en-US" sz="1200" i="1" dirty="0" err="1" smtClean="0"/>
              <a:t>Zeitler</a:t>
            </a:r>
            <a:r>
              <a:rPr lang="en-US" sz="1200" i="1" dirty="0" smtClean="0"/>
              <a:t> and </a:t>
            </a:r>
            <a:r>
              <a:rPr lang="en-US" sz="1200" i="1" dirty="0" err="1" smtClean="0"/>
              <a:t>Hallet</a:t>
            </a:r>
            <a:r>
              <a:rPr lang="en-US" sz="1200" i="1" dirty="0" smtClean="0"/>
              <a:t>, 2012</a:t>
            </a:r>
          </a:p>
          <a:p>
            <a:r>
              <a:rPr lang="en-US" sz="1200" i="1" dirty="0" smtClean="0"/>
              <a:t>Compiled from work of thousands plus Craw</a:t>
            </a:r>
            <a:endParaRPr lang="en-US" sz="1200" i="1" dirty="0"/>
          </a:p>
        </p:txBody>
      </p:sp>
      <p:sp>
        <p:nvSpPr>
          <p:cNvPr id="25" name="TextBox 24"/>
          <p:cNvSpPr txBox="1"/>
          <p:nvPr/>
        </p:nvSpPr>
        <p:spPr>
          <a:xfrm>
            <a:off x="1295400" y="2262782"/>
            <a:ext cx="6629400" cy="1200329"/>
          </a:xfrm>
          <a:prstGeom prst="rect">
            <a:avLst/>
          </a:prstGeom>
          <a:noFill/>
        </p:spPr>
        <p:txBody>
          <a:bodyPr wrap="square" rtlCol="0">
            <a:spAutoFit/>
          </a:bodyPr>
          <a:lstStyle/>
          <a:p>
            <a:pPr algn="ctr"/>
            <a:r>
              <a:rPr lang="en-US" sz="2400" b="1" dirty="0" smtClean="0"/>
              <a:t>Resulting Tectonic Aneurysm </a:t>
            </a:r>
          </a:p>
          <a:p>
            <a:pPr algn="ctr"/>
            <a:r>
              <a:rPr lang="en-US" sz="2400" dirty="0" smtClean="0"/>
              <a:t>incorporates surface processes as a major driver of kinematics and metamorphism.</a:t>
            </a:r>
            <a:endParaRPr lang="en-US" sz="2400" dirty="0"/>
          </a:p>
        </p:txBody>
      </p:sp>
    </p:spTree>
    <p:extLst>
      <p:ext uri="{BB962C8B-B14F-4D97-AF65-F5344CB8AC3E}">
        <p14:creationId xmlns:p14="http://schemas.microsoft.com/office/powerpoint/2010/main" val="2792069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099"/>
                                        </p:tgtEl>
                                        <p:attrNameLst>
                                          <p:attrName>style.visibility</p:attrName>
                                        </p:attrNameLst>
                                      </p:cBhvr>
                                      <p:to>
                                        <p:strVal val="visible"/>
                                      </p:to>
                                    </p:set>
                                    <p:anim calcmode="lin" valueType="num">
                                      <p:cBhvr additive="base">
                                        <p:cTn id="19" dur="500" fill="hold"/>
                                        <p:tgtEl>
                                          <p:spTgt spid="4099"/>
                                        </p:tgtEl>
                                        <p:attrNameLst>
                                          <p:attrName>ppt_x</p:attrName>
                                        </p:attrNameLst>
                                      </p:cBhvr>
                                      <p:tavLst>
                                        <p:tav tm="0">
                                          <p:val>
                                            <p:strVal val="#ppt_x"/>
                                          </p:val>
                                        </p:tav>
                                        <p:tav tm="100000">
                                          <p:val>
                                            <p:strVal val="#ppt_x"/>
                                          </p:val>
                                        </p:tav>
                                      </p:tavLst>
                                    </p:anim>
                                    <p:anim calcmode="lin" valueType="num">
                                      <p:cBhvr additive="base">
                                        <p:cTn id="20" dur="500" fill="hold"/>
                                        <p:tgtEl>
                                          <p:spTgt spid="409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78198</TotalTime>
  <Words>1951</Words>
  <Application>Microsoft Office PowerPoint</Application>
  <PresentationFormat>On-screen Show (4:3)</PresentationFormat>
  <Paragraphs>280</Paragraphs>
  <Slides>29</Slides>
  <Notes>6</Notes>
  <HiddenSlides>0</HiddenSlides>
  <MMClips>9</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Office Theme</vt:lpstr>
      <vt:lpstr>PowerPoint Presentation</vt:lpstr>
      <vt:lpstr>Motivation and Route Map</vt:lpstr>
      <vt:lpstr>Broadband Earth;  Space and Time</vt:lpstr>
      <vt:lpstr>Why Bother?  </vt:lpstr>
      <vt:lpstr>Why Bother?   (cont):  Recognized components of landscape evolution can not be incorporated within conventional theory;   e.g. Seismically Generated Landslides</vt:lpstr>
      <vt:lpstr>Why Bother?   (cont): Recognized components of landscape evolution can not be incorporated within conventional theory;    e.g. Pore pressure instabilities</vt:lpstr>
      <vt:lpstr>Low Frequency Tectonic Geomorphic Links ~ Advection</vt:lpstr>
      <vt:lpstr>Intermediate  Frequency Cooperation = Advection cooperates with Rheology  </vt:lpstr>
      <vt:lpstr>Intermediate Frequency Example of Tectonic Geomorphic Cooperation Make Strength a function of Kinematics and Kinematics a function of Strength and erode the beast           (Velocity)= f(Erosion);           Temperature =f(Velocity)  Strength = f(Temperature );  Strength = f(Velocity)</vt:lpstr>
      <vt:lpstr>3 Tectonic Aneurysms:  Erosion Influences Velocity - Influences Strength - Influences Velocity</vt:lpstr>
      <vt:lpstr>PowerPoint Presentation</vt:lpstr>
      <vt:lpstr>High-Frequency Cooperation: 1a Strength= f(Strain)</vt:lpstr>
      <vt:lpstr>High-Frequency Cooperation: 1b Strength= f(Strain)</vt:lpstr>
      <vt:lpstr>Intermediate Implications of Strain:Strength Cooperation</vt:lpstr>
      <vt:lpstr>PowerPoint Presentation</vt:lpstr>
      <vt:lpstr>Intermediate Conclusions</vt:lpstr>
      <vt:lpstr>PowerPoint Presentation</vt:lpstr>
      <vt:lpstr>Determining the State of Stress at a Knickpoint i.e.; In conventional theory, geomorphic stress &gt; threshold strength for detachment</vt:lpstr>
      <vt:lpstr>PowerPoint Presentation</vt:lpstr>
      <vt:lpstr>PowerPoint Presentation</vt:lpstr>
      <vt:lpstr>Construction of FERM</vt:lpstr>
      <vt:lpstr>PowerPoint Presentation</vt:lpstr>
      <vt:lpstr>PowerPoint Presentation</vt:lpstr>
      <vt:lpstr>PowerPoint Presentation</vt:lpstr>
      <vt:lpstr>Dynamics: Earth Acceleration Response Spectra</vt:lpstr>
      <vt:lpstr>PowerPoint Presentation</vt:lpstr>
      <vt:lpstr>Some Implications</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Parameters</dc:title>
  <dc:creator>pok</dc:creator>
  <cp:lastModifiedBy>pok</cp:lastModifiedBy>
  <cp:revision>436</cp:revision>
  <dcterms:created xsi:type="dcterms:W3CDTF">2013-10-15T16:42:00Z</dcterms:created>
  <dcterms:modified xsi:type="dcterms:W3CDTF">2014-05-18T22:08:49Z</dcterms:modified>
</cp:coreProperties>
</file>