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tif" ContentType="image/tiff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267" r:id="rId3"/>
    <p:sldId id="266" r:id="rId4"/>
    <p:sldId id="257" r:id="rId5"/>
    <p:sldId id="260" r:id="rId6"/>
    <p:sldId id="263" r:id="rId7"/>
    <p:sldId id="261" r:id="rId8"/>
    <p:sldId id="265" r:id="rId9"/>
    <p:sldId id="284" r:id="rId10"/>
    <p:sldId id="264" r:id="rId11"/>
    <p:sldId id="262" r:id="rId12"/>
    <p:sldId id="276" r:id="rId13"/>
    <p:sldId id="277" r:id="rId14"/>
    <p:sldId id="278" r:id="rId15"/>
    <p:sldId id="279" r:id="rId16"/>
    <p:sldId id="282" r:id="rId17"/>
    <p:sldId id="270" r:id="rId18"/>
    <p:sldId id="271" r:id="rId19"/>
    <p:sldId id="272" r:id="rId20"/>
    <p:sldId id="273" r:id="rId21"/>
    <p:sldId id="283" r:id="rId22"/>
    <p:sldId id="269" r:id="rId23"/>
    <p:sldId id="280" r:id="rId24"/>
    <p:sldId id="281" r:id="rId25"/>
    <p:sldId id="285" r:id="rId26"/>
    <p:sldId id="286" r:id="rId27"/>
    <p:sldId id="288" r:id="rId28"/>
    <p:sldId id="287" r:id="rId29"/>
    <p:sldId id="289" r:id="rId30"/>
    <p:sldId id="291" r:id="rId31"/>
    <p:sldId id="292" r:id="rId32"/>
    <p:sldId id="293" r:id="rId33"/>
    <p:sldId id="294" r:id="rId34"/>
    <p:sldId id="296" r:id="rId35"/>
    <p:sldId id="297" r:id="rId36"/>
    <p:sldId id="258" r:id="rId37"/>
    <p:sldId id="295" r:id="rId38"/>
    <p:sldId id="259" r:id="rId39"/>
    <p:sldId id="274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47"/>
    <p:restoredTop sz="94753"/>
  </p:normalViewPr>
  <p:slideViewPr>
    <p:cSldViewPr snapToGrid="0" snapToObjects="1">
      <p:cViewPr varScale="1">
        <p:scale>
          <a:sx n="106" d="100"/>
          <a:sy n="106" d="100"/>
        </p:scale>
        <p:origin x="201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694202-5733-7344-BDF9-B29DAB48F482}" type="datetimeFigureOut">
              <a:rPr lang="en-US" smtClean="0"/>
              <a:t>5/24/17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ADB485-9187-6945-9D07-802D3151C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113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37DFE-D23E-394F-88FD-2C28AF47BCAA}" type="datetimeFigureOut">
              <a:rPr lang="en-US" smtClean="0"/>
              <a:t>5/24/17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854C2-DF3A-0F44-A872-0D165CFF3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21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37DFE-D23E-394F-88FD-2C28AF47BCAA}" type="datetimeFigureOut">
              <a:rPr lang="en-US" smtClean="0"/>
              <a:t>5/24/17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854C2-DF3A-0F44-A872-0D165CFF3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79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37DFE-D23E-394F-88FD-2C28AF47BCAA}" type="datetimeFigureOut">
              <a:rPr lang="en-US" smtClean="0"/>
              <a:t>5/24/17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854C2-DF3A-0F44-A872-0D165CFF3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99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37DFE-D23E-394F-88FD-2C28AF47BCAA}" type="datetimeFigureOut">
              <a:rPr lang="en-US" smtClean="0"/>
              <a:t>5/24/17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854C2-DF3A-0F44-A872-0D165CFF3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344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37DFE-D23E-394F-88FD-2C28AF47BCAA}" type="datetimeFigureOut">
              <a:rPr lang="en-US" smtClean="0"/>
              <a:t>5/24/17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854C2-DF3A-0F44-A872-0D165CFF3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087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37DFE-D23E-394F-88FD-2C28AF47BCAA}" type="datetimeFigureOut">
              <a:rPr lang="en-US" smtClean="0"/>
              <a:t>5/24/17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854C2-DF3A-0F44-A872-0D165CFF3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4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37DFE-D23E-394F-88FD-2C28AF47BCAA}" type="datetimeFigureOut">
              <a:rPr lang="en-US" smtClean="0"/>
              <a:t>5/24/17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854C2-DF3A-0F44-A872-0D165CFF3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520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37DFE-D23E-394F-88FD-2C28AF47BCAA}" type="datetimeFigureOut">
              <a:rPr lang="en-US" smtClean="0"/>
              <a:t>5/24/17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854C2-DF3A-0F44-A872-0D165CFF3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65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37DFE-D23E-394F-88FD-2C28AF47BCAA}" type="datetimeFigureOut">
              <a:rPr lang="en-US" smtClean="0"/>
              <a:t>5/24/17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854C2-DF3A-0F44-A872-0D165CFF3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43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37DFE-D23E-394F-88FD-2C28AF47BCAA}" type="datetimeFigureOut">
              <a:rPr lang="en-US" smtClean="0"/>
              <a:t>5/24/17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854C2-DF3A-0F44-A872-0D165CFF3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245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37DFE-D23E-394F-88FD-2C28AF47BCAA}" type="datetimeFigureOut">
              <a:rPr lang="en-US" smtClean="0"/>
              <a:t>5/24/17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854C2-DF3A-0F44-A872-0D165CFF3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089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37DFE-D23E-394F-88FD-2C28AF47BCAA}" type="datetimeFigureOut">
              <a:rPr lang="en-US" smtClean="0"/>
              <a:t>5/24/17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854C2-DF3A-0F44-A872-0D165CFF3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10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github.com/permamodel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png"/><Relationship Id="rId6" Type="http://schemas.openxmlformats.org/officeDocument/2006/relationships/image" Target="../media/image8.jpg"/><Relationship Id="rId7" Type="http://schemas.openxmlformats.org/officeDocument/2006/relationships/image" Target="../media/image9.jpeg"/><Relationship Id="rId8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00773"/>
            <a:ext cx="7772400" cy="1470025"/>
          </a:xfrm>
        </p:spPr>
        <p:txBody>
          <a:bodyPr/>
          <a:lstStyle/>
          <a:p>
            <a:r>
              <a:rPr lang="en-US" dirty="0" smtClean="0"/>
              <a:t>Permafrost Modeling Toolbox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41928"/>
            <a:ext cx="6400800" cy="17526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Irina Overeem, Mark Piper, Kang Wang</a:t>
            </a:r>
          </a:p>
          <a:p>
            <a:r>
              <a:rPr lang="en-US" dirty="0" smtClean="0"/>
              <a:t>with help of </a:t>
            </a:r>
            <a:r>
              <a:rPr lang="en-US" dirty="0" err="1" smtClean="0"/>
              <a:t>Elchin</a:t>
            </a:r>
            <a:r>
              <a:rPr lang="en-US" dirty="0" smtClean="0"/>
              <a:t> </a:t>
            </a:r>
            <a:r>
              <a:rPr lang="en-US" dirty="0" err="1" smtClean="0"/>
              <a:t>Jafarov</a:t>
            </a:r>
            <a:r>
              <a:rPr lang="en-US" dirty="0" smtClean="0"/>
              <a:t>, Scott Stewart, Kevin </a:t>
            </a:r>
            <a:r>
              <a:rPr lang="en-US" dirty="0" smtClean="0"/>
              <a:t>Schaefer</a:t>
            </a:r>
            <a:endParaRPr lang="en-US" dirty="0" smtClean="0"/>
          </a:p>
        </p:txBody>
      </p:sp>
      <p:pic>
        <p:nvPicPr>
          <p:cNvPr id="4" name="Picture 3" descr="nsf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2" y="5588994"/>
            <a:ext cx="1121416" cy="1127898"/>
          </a:xfrm>
          <a:prstGeom prst="rect">
            <a:avLst/>
          </a:prstGeom>
        </p:spPr>
      </p:pic>
      <p:pic>
        <p:nvPicPr>
          <p:cNvPr id="7" name="Picture 6" descr="NSIDC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566" y="5800834"/>
            <a:ext cx="991229" cy="8484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723" y="5796677"/>
            <a:ext cx="2646046" cy="85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5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4772"/>
            <a:ext cx="8229600" cy="1143000"/>
          </a:xfrm>
        </p:spPr>
        <p:txBody>
          <a:bodyPr/>
          <a:lstStyle/>
          <a:p>
            <a:r>
              <a:rPr lang="en-US" dirty="0" smtClean="0"/>
              <a:t>Web Modeling Tool</a:t>
            </a:r>
            <a:endParaRPr lang="en-US" dirty="0"/>
          </a:p>
        </p:txBody>
      </p:sp>
      <p:pic>
        <p:nvPicPr>
          <p:cNvPr id="4" name="Picture 3" descr="FrostNumber1D_modelsetu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02" y="1288047"/>
            <a:ext cx="4942585" cy="4528200"/>
          </a:xfrm>
          <a:prstGeom prst="rect">
            <a:avLst/>
          </a:prstGeom>
        </p:spPr>
      </p:pic>
      <p:pic>
        <p:nvPicPr>
          <p:cNvPr id="5" name="Picture 4" descr="FrostNumber1DOUtput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799" y="2914145"/>
            <a:ext cx="3510474" cy="25735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802" y="6036066"/>
            <a:ext cx="8652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Web Modeling Tool allows new users to get familiar with main parameters of components </a:t>
            </a:r>
          </a:p>
          <a:p>
            <a:r>
              <a:rPr lang="en-US" dirty="0" smtClean="0"/>
              <a:t>in permafrost modeling toolbox, run simple simulations, download output.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26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05"/>
            <a:ext cx="8229600" cy="1143000"/>
          </a:xfrm>
        </p:spPr>
        <p:txBody>
          <a:bodyPr/>
          <a:lstStyle/>
          <a:p>
            <a:r>
              <a:rPr lang="en-US" dirty="0" smtClean="0"/>
              <a:t>Physical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03" y="1425478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Air Frost Number model – 1D</a:t>
            </a:r>
          </a:p>
          <a:p>
            <a:r>
              <a:rPr lang="en-US" sz="2800" dirty="0" smtClean="0"/>
              <a:t>Air Frost number model –GEO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err="1" smtClean="0"/>
              <a:t>Kudryavtsev</a:t>
            </a:r>
            <a:r>
              <a:rPr lang="en-US" sz="2800" dirty="0" smtClean="0"/>
              <a:t> model – 1D</a:t>
            </a:r>
          </a:p>
          <a:p>
            <a:r>
              <a:rPr lang="en-US" sz="2800" dirty="0" err="1" smtClean="0"/>
              <a:t>Kudryavtsev</a:t>
            </a:r>
            <a:r>
              <a:rPr lang="en-US" sz="2800" dirty="0" smtClean="0"/>
              <a:t> model – GEO</a:t>
            </a:r>
          </a:p>
          <a:p>
            <a:endParaRPr lang="en-US" sz="2800" dirty="0"/>
          </a:p>
          <a:p>
            <a:r>
              <a:rPr lang="en-US" sz="2800" dirty="0" smtClean="0"/>
              <a:t>GIPL model – daily time-series, continuous depth</a:t>
            </a:r>
          </a:p>
          <a:p>
            <a:r>
              <a:rPr lang="en-US" sz="2800" dirty="0" smtClean="0"/>
              <a:t>(UAF Geophysical </a:t>
            </a:r>
            <a:r>
              <a:rPr lang="en-US" sz="2800" dirty="0"/>
              <a:t>I</a:t>
            </a:r>
            <a:r>
              <a:rPr lang="en-US" sz="2800" dirty="0" smtClean="0"/>
              <a:t>nstitute </a:t>
            </a:r>
            <a:r>
              <a:rPr lang="en-US" sz="2800" dirty="0"/>
              <a:t>P</a:t>
            </a:r>
            <a:r>
              <a:rPr lang="en-US" sz="2800" dirty="0" smtClean="0"/>
              <a:t>ermafrost </a:t>
            </a:r>
            <a:r>
              <a:rPr lang="en-US" sz="2800" dirty="0"/>
              <a:t>L</a:t>
            </a:r>
            <a:r>
              <a:rPr lang="en-US" sz="2800" dirty="0" smtClean="0"/>
              <a:t>ab model)</a:t>
            </a:r>
          </a:p>
          <a:p>
            <a:endParaRPr lang="en-US" sz="2800" dirty="0"/>
          </a:p>
          <a:p>
            <a:r>
              <a:rPr lang="en-US" sz="2800" dirty="0" smtClean="0"/>
              <a:t>Continuum volume model (G. </a:t>
            </a:r>
            <a:r>
              <a:rPr lang="en-US" sz="2800" dirty="0" err="1" smtClean="0"/>
              <a:t>Clow</a:t>
            </a:r>
            <a:r>
              <a:rPr lang="en-US" sz="2800" dirty="0" smtClean="0"/>
              <a:t>, USGS)</a:t>
            </a:r>
            <a:endParaRPr lang="en-US" sz="2800" dirty="0"/>
          </a:p>
        </p:txBody>
      </p:sp>
      <p:sp>
        <p:nvSpPr>
          <p:cNvPr id="4" name="Down Arrow 3"/>
          <p:cNvSpPr/>
          <p:nvPr/>
        </p:nvSpPr>
        <p:spPr>
          <a:xfrm>
            <a:off x="7844264" y="1361853"/>
            <a:ext cx="367407" cy="457165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5400000">
            <a:off x="7018779" y="3024845"/>
            <a:ext cx="3336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Increasing complexity</a:t>
            </a:r>
            <a:endParaRPr lang="en-US" sz="280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4833" y="1361853"/>
            <a:ext cx="4811842" cy="2340717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54833" y="3836894"/>
            <a:ext cx="7293449" cy="2096618"/>
          </a:xfrm>
          <a:prstGeom prst="rect">
            <a:avLst/>
          </a:prstGeom>
          <a:noFill/>
          <a:ln w="38100">
            <a:solidFill>
              <a:schemeClr val="accent1">
                <a:shade val="95000"/>
                <a:satMod val="10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18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‘Air’ Frost Number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875868" y="1973605"/>
          <a:ext cx="4543239" cy="1371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" name="Equation" r:id="rId3" imgW="1346200" imgH="406400" progId="Equation.3">
                  <p:embed/>
                </p:oleObj>
              </mc:Choice>
              <mc:Fallback>
                <p:oleObj name="Equation" r:id="rId3" imgW="13462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75868" y="1973605"/>
                        <a:ext cx="4543239" cy="13715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9373" y="4194851"/>
            <a:ext cx="71729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		= Frost Number (-)</a:t>
            </a:r>
          </a:p>
          <a:p>
            <a:endParaRPr lang="en-US" sz="2400" dirty="0" smtClean="0"/>
          </a:p>
          <a:p>
            <a:r>
              <a:rPr lang="en-US" sz="2400" dirty="0" smtClean="0"/>
              <a:t>DDF	= freezing day index (°C days)</a:t>
            </a:r>
          </a:p>
          <a:p>
            <a:r>
              <a:rPr lang="en-US" sz="2400" dirty="0" smtClean="0"/>
              <a:t>DDT	= thawing day index (°C days)</a:t>
            </a:r>
          </a:p>
          <a:p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96765" y="6227812"/>
            <a:ext cx="8146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(From: Nelson and </a:t>
            </a:r>
            <a:r>
              <a:rPr lang="en-US" dirty="0" err="1" smtClean="0">
                <a:solidFill>
                  <a:schemeClr val="accent1"/>
                </a:solidFill>
              </a:rPr>
              <a:t>Outcalt</a:t>
            </a:r>
            <a:r>
              <a:rPr lang="en-US" dirty="0" smtClean="0">
                <a:solidFill>
                  <a:schemeClr val="accent1"/>
                </a:solidFill>
              </a:rPr>
              <a:t>, 1987, AAAR.)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0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876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Cosine Approximation of Annual Temperature Distribution</a:t>
            </a:r>
            <a:endParaRPr lang="en-US" dirty="0"/>
          </a:p>
        </p:txBody>
      </p:sp>
      <p:pic>
        <p:nvPicPr>
          <p:cNvPr id="4" name="Picture 3" descr="Screen Shot 2017-04-11 at 12.13.51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16" y="1842515"/>
            <a:ext cx="4565988" cy="45414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599012" y="3737250"/>
            <a:ext cx="1828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Temperature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194590" y="6381576"/>
            <a:ext cx="1744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Time in days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186404" y="6433302"/>
            <a:ext cx="8146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(From: Nelson and </a:t>
            </a:r>
            <a:r>
              <a:rPr lang="en-US" dirty="0" err="1" smtClean="0">
                <a:solidFill>
                  <a:schemeClr val="accent1"/>
                </a:solidFill>
              </a:rPr>
              <a:t>Outcalt</a:t>
            </a:r>
            <a:r>
              <a:rPr lang="en-US" dirty="0" smtClean="0">
                <a:solidFill>
                  <a:schemeClr val="accent1"/>
                </a:solidFill>
              </a:rPr>
              <a:t>, 1987, AAAR)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01167" y="3450167"/>
            <a:ext cx="2501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A= amplitude in </a:t>
            </a:r>
            <a:r>
              <a:rPr lang="en-US" sz="2400" dirty="0"/>
              <a:t>°</a:t>
            </a:r>
            <a:r>
              <a:rPr lang="en-US" sz="2400" dirty="0" smtClean="0"/>
              <a:t>C 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572571" y="5786971"/>
            <a:ext cx="34817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β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22259" y="4446494"/>
            <a:ext cx="3388659" cy="923330"/>
          </a:xfrm>
          <a:prstGeom prst="rect">
            <a:avLst/>
          </a:prstGeom>
          <a:solidFill>
            <a:schemeClr val="accent5">
              <a:lumMod val="20000"/>
              <a:lumOff val="80000"/>
              <a:alpha val="70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i="1"/>
              <a:t>H</a:t>
            </a:r>
            <a:r>
              <a:rPr lang="en-US" i="1" smtClean="0"/>
              <a:t>ow </a:t>
            </a:r>
            <a:r>
              <a:rPr lang="en-US" i="1" dirty="0" smtClean="0"/>
              <a:t>much time in a year are temperatures above or </a:t>
            </a:r>
            <a:r>
              <a:rPr lang="en-US" i="1" smtClean="0"/>
              <a:t>below freezing?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205947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Calculate DDT and DDF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457200" y="1622425"/>
          <a:ext cx="4203700" cy="4843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0" name="Equation" r:id="rId3" imgW="1993900" imgH="2298700" progId="Equation.3">
                  <p:embed/>
                </p:oleObj>
              </mc:Choice>
              <mc:Fallback>
                <p:oleObj name="Equation" r:id="rId3" imgW="1993900" imgH="2298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00" y="1622425"/>
                        <a:ext cx="4203700" cy="4843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5072927" y="1622425"/>
          <a:ext cx="3881477" cy="355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6214"/>
                <a:gridCol w="1586214"/>
                <a:gridCol w="70904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Symbol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Parameter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unit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MAAT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Mean</a:t>
                      </a:r>
                      <a:r>
                        <a:rPr lang="en-US" sz="1400" baseline="0" dirty="0" smtClean="0"/>
                        <a:t> annual temperature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°C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Yearly temperature amplitude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°C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beta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Frost angle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Ts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Mean summer temperature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°C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Tw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Mean winter temperature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°C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Ls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Length of summer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days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Lw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Length of winter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days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2375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Defining the Permafrost Limit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‘Air Frost Number’ predicts that </a:t>
            </a:r>
            <a:r>
              <a:rPr lang="en-US" dirty="0"/>
              <a:t>p</a:t>
            </a:r>
            <a:r>
              <a:rPr lang="en-US" dirty="0" smtClean="0"/>
              <a:t>ermafrost is theoretically possible:</a:t>
            </a:r>
          </a:p>
          <a:p>
            <a:endParaRPr lang="en-US" dirty="0"/>
          </a:p>
          <a:p>
            <a:r>
              <a:rPr lang="en-US" dirty="0"/>
              <a:t>W</a:t>
            </a:r>
            <a:r>
              <a:rPr lang="en-US" dirty="0" smtClean="0"/>
              <a:t>hen the mean annual temperature is &lt; 0°C</a:t>
            </a:r>
            <a:endParaRPr lang="en-US" dirty="0"/>
          </a:p>
          <a:p>
            <a:r>
              <a:rPr lang="en-US" dirty="0" smtClean="0"/>
              <a:t>When the freezing and thawing indices are equal; thus when Frost Number &gt;= 0.5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45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448" y="288872"/>
            <a:ext cx="4489887" cy="2918426"/>
          </a:xfrm>
          <a:prstGeom prst="rect">
            <a:avLst/>
          </a:prstGeom>
        </p:spPr>
      </p:pic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4" y="282498"/>
            <a:ext cx="3249230" cy="617034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4" name="Straight Connector 13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3344" y="3789950"/>
            <a:ext cx="1940093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678" y="713678"/>
            <a:ext cx="2743200" cy="29950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600">
                <a:solidFill>
                  <a:schemeClr val="bg1"/>
                </a:solidFill>
              </a:rPr>
              <a:t>What is the use of such a simple model?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506582"/>
            <a:ext cx="8146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(From: </a:t>
            </a:r>
            <a:r>
              <a:rPr lang="en-US" dirty="0" err="1" smtClean="0">
                <a:solidFill>
                  <a:schemeClr val="accent1"/>
                </a:solidFill>
              </a:rPr>
              <a:t>Chadburn</a:t>
            </a:r>
            <a:r>
              <a:rPr lang="en-US" dirty="0" smtClean="0">
                <a:solidFill>
                  <a:schemeClr val="accent1"/>
                </a:solidFill>
              </a:rPr>
              <a:t> et al., 2017, Nature Climate Change)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097" y="3207298"/>
            <a:ext cx="3833238" cy="365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448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99"/>
            <a:ext cx="8229600" cy="1143000"/>
          </a:xfrm>
        </p:spPr>
        <p:txBody>
          <a:bodyPr/>
          <a:lstStyle/>
          <a:p>
            <a:r>
              <a:rPr lang="en-US" dirty="0" err="1" smtClean="0"/>
              <a:t>Kudryavstev</a:t>
            </a:r>
            <a:r>
              <a:rPr lang="en-US" dirty="0" smtClean="0"/>
              <a:t>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257" y="1239869"/>
            <a:ext cx="8163093" cy="1831975"/>
          </a:xfrm>
        </p:spPr>
        <p:txBody>
          <a:bodyPr>
            <a:normAutofit/>
          </a:bodyPr>
          <a:lstStyle/>
          <a:p>
            <a:r>
              <a:rPr lang="en-US" altLang="zh-CN" sz="2400" dirty="0" smtClean="0"/>
              <a:t>The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Ku</a:t>
            </a:r>
            <a:r>
              <a:rPr lang="zh-CN" altLang="en-US" sz="2400" dirty="0" smtClean="0"/>
              <a:t> </a:t>
            </a:r>
            <a:r>
              <a:rPr lang="en-US" altLang="zh-CN" sz="2400" dirty="0"/>
              <a:t>model</a:t>
            </a:r>
            <a:r>
              <a:rPr lang="zh-CN" altLang="en-US" sz="2400" dirty="0"/>
              <a:t> </a:t>
            </a:r>
            <a:r>
              <a:rPr lang="en-US" altLang="zh-CN" sz="2400" dirty="0"/>
              <a:t>is</a:t>
            </a:r>
            <a:r>
              <a:rPr lang="zh-CN" altLang="en-US" sz="2400" dirty="0"/>
              <a:t> </a:t>
            </a:r>
            <a:r>
              <a:rPr lang="en-US" altLang="zh-CN" sz="2400" dirty="0"/>
              <a:t>an</a:t>
            </a:r>
            <a:r>
              <a:rPr lang="zh-CN" altLang="en-US" sz="2400" dirty="0"/>
              <a:t> </a:t>
            </a:r>
            <a:r>
              <a:rPr lang="en-US" sz="2400" dirty="0" smtClean="0"/>
              <a:t>semi-empirical </a:t>
            </a:r>
            <a:r>
              <a:rPr lang="en-US" altLang="zh-CN" sz="2400" dirty="0" smtClean="0"/>
              <a:t>model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developed</a:t>
            </a:r>
            <a:r>
              <a:rPr lang="zh-CN" altLang="en-US" sz="2400" dirty="0" smtClean="0"/>
              <a:t> </a:t>
            </a:r>
            <a:r>
              <a:rPr lang="en-US" altLang="zh-CN" sz="2400" dirty="0"/>
              <a:t>in</a:t>
            </a:r>
            <a:r>
              <a:rPr lang="zh-CN" altLang="en-US" sz="2400" dirty="0"/>
              <a:t> </a:t>
            </a:r>
            <a:r>
              <a:rPr lang="en-US" altLang="zh-CN" sz="2400" dirty="0"/>
              <a:t>1970s</a:t>
            </a:r>
            <a:r>
              <a:rPr lang="en-US" altLang="zh-CN" sz="2400" dirty="0" smtClean="0"/>
              <a:t>.</a:t>
            </a:r>
            <a:endParaRPr lang="en-US" altLang="zh-CN" sz="2400" dirty="0"/>
          </a:p>
          <a:p>
            <a:r>
              <a:rPr lang="en-US" altLang="zh-CN" sz="2400" dirty="0" smtClean="0"/>
              <a:t>It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essentially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is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thermal equilibrium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model.</a:t>
            </a:r>
          </a:p>
          <a:p>
            <a:r>
              <a:rPr lang="en-US" altLang="zh-CN" sz="2400" dirty="0" smtClean="0"/>
              <a:t>Calculates annual soil temperature, active layer thickness</a:t>
            </a:r>
          </a:p>
          <a:p>
            <a:r>
              <a:rPr lang="en-US" altLang="zh-CN" sz="2400" dirty="0" smtClean="0"/>
              <a:t>Includes layers of snow and vegetation.</a:t>
            </a:r>
            <a:endParaRPr lang="en-US" altLang="zh-CN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385" y="3370086"/>
            <a:ext cx="4043238" cy="3286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42000" y="6231467"/>
            <a:ext cx="2282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(</a:t>
            </a:r>
            <a:r>
              <a:rPr lang="en-US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Anisimov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et al., 1997)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10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Depth to freezing or thawing (Z)</a:t>
            </a:r>
            <a:endParaRPr lang="en-US" dirty="0"/>
          </a:p>
        </p:txBody>
      </p:sp>
      <p:pic>
        <p:nvPicPr>
          <p:cNvPr id="8" name="Picture 7" descr="Screen Shot 2017-05-16 at 4.10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00"/>
            <a:ext cx="9144000" cy="1839807"/>
          </a:xfrm>
          <a:prstGeom prst="rect">
            <a:avLst/>
          </a:prstGeom>
          <a:ln w="25400">
            <a:solidFill>
              <a:schemeClr val="accent1">
                <a:shade val="95000"/>
                <a:satMod val="105000"/>
              </a:schemeClr>
            </a:solidFill>
          </a:ln>
        </p:spPr>
      </p:pic>
      <p:pic>
        <p:nvPicPr>
          <p:cNvPr id="9" name="Picture 8" descr="Screen Shot 2017-05-16 at 4.11.3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70" y="3855416"/>
            <a:ext cx="2842260" cy="1134104"/>
          </a:xfrm>
          <a:prstGeom prst="rect">
            <a:avLst/>
          </a:prstGeom>
          <a:ln w="22225">
            <a:solidFill>
              <a:schemeClr val="accent1">
                <a:shade val="95000"/>
                <a:satMod val="105000"/>
              </a:schemeClr>
            </a:solidFill>
          </a:ln>
        </p:spPr>
      </p:pic>
      <p:pic>
        <p:nvPicPr>
          <p:cNvPr id="10" name="Picture 9" descr="Screen Shot 2017-05-16 at 4.12.3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160" y="3892825"/>
            <a:ext cx="3322320" cy="1039637"/>
          </a:xfrm>
          <a:prstGeom prst="rect">
            <a:avLst/>
          </a:prstGeom>
          <a:ln w="25400">
            <a:solidFill>
              <a:schemeClr val="accent1">
                <a:shade val="95000"/>
                <a:satMod val="105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96850" y="5343643"/>
            <a:ext cx="702691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r>
              <a:rPr lang="en-US" baseline="-25000" dirty="0" smtClean="0"/>
              <a:t>s		</a:t>
            </a:r>
            <a:r>
              <a:rPr lang="en-US" dirty="0" smtClean="0"/>
              <a:t>= annual amplitude of surface temperature</a:t>
            </a:r>
          </a:p>
          <a:p>
            <a:r>
              <a:rPr lang="en-US" dirty="0" err="1" smtClean="0"/>
              <a:t>T</a:t>
            </a:r>
            <a:r>
              <a:rPr lang="en-US" baseline="-25000" dirty="0" err="1" smtClean="0"/>
              <a:t>z</a:t>
            </a:r>
            <a:r>
              <a:rPr lang="en-US" dirty="0" smtClean="0"/>
              <a:t> 		= mean annual temperature at depth of seasonal thawing</a:t>
            </a:r>
          </a:p>
          <a:p>
            <a:r>
              <a:rPr lang="en-US" dirty="0" err="1" smtClean="0"/>
              <a:t>λ</a:t>
            </a:r>
            <a:r>
              <a:rPr lang="en-US" dirty="0" smtClean="0"/>
              <a:t> 		= thermal conductivity W m</a:t>
            </a:r>
            <a:r>
              <a:rPr lang="en-US" baseline="30000" dirty="0" smtClean="0"/>
              <a:t>-1 </a:t>
            </a:r>
            <a:r>
              <a:rPr lang="en-US" dirty="0" smtClean="0"/>
              <a:t>C</a:t>
            </a:r>
            <a:r>
              <a:rPr lang="en-US" baseline="30000" dirty="0" smtClean="0"/>
              <a:t>-1</a:t>
            </a:r>
          </a:p>
          <a:p>
            <a:r>
              <a:rPr lang="en-US" dirty="0" smtClean="0"/>
              <a:t>C		= volumetric heat capacity J </a:t>
            </a:r>
            <a:r>
              <a:rPr lang="en-US" dirty="0"/>
              <a:t>m</a:t>
            </a:r>
            <a:r>
              <a:rPr lang="en-US" baseline="30000" dirty="0" smtClean="0"/>
              <a:t>-3 </a:t>
            </a:r>
            <a:r>
              <a:rPr lang="en-US" dirty="0"/>
              <a:t>C</a:t>
            </a:r>
            <a:r>
              <a:rPr lang="en-US" baseline="30000" dirty="0"/>
              <a:t>-</a:t>
            </a:r>
            <a:r>
              <a:rPr lang="en-US" baseline="30000" dirty="0" smtClean="0"/>
              <a:t>1</a:t>
            </a:r>
            <a:endParaRPr lang="en-US" dirty="0" smtClean="0"/>
          </a:p>
          <a:p>
            <a:r>
              <a:rPr lang="en-US" dirty="0" err="1" smtClean="0"/>
              <a:t>Ql</a:t>
            </a:r>
            <a:r>
              <a:rPr lang="en-US" dirty="0" smtClean="0"/>
              <a:t>		= volumetric latent heat of fusion </a:t>
            </a:r>
            <a:r>
              <a:rPr lang="en-US" dirty="0"/>
              <a:t>J m</a:t>
            </a:r>
            <a:r>
              <a:rPr lang="en-US" baseline="30000" dirty="0"/>
              <a:t>-3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4026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07" y="1972733"/>
            <a:ext cx="5104184" cy="4148667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Consider temperature at each layer interface separately</a:t>
            </a:r>
            <a:endParaRPr lang="en-US" dirty="0"/>
          </a:p>
        </p:txBody>
      </p:sp>
      <p:pic>
        <p:nvPicPr>
          <p:cNvPr id="2" name="Picture 1" descr="Screen Shot 2017-05-17 at 10.04.5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015" y="1972733"/>
            <a:ext cx="3436985" cy="10837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79442" y="2976659"/>
            <a:ext cx="27851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Temperature  and annual amplitude at the soil surface (s) depends on the thermal effects of snow and vegetation.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42000" y="6231467"/>
            <a:ext cx="2282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(</a:t>
            </a:r>
            <a:r>
              <a:rPr lang="en-US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Anisimov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et al., 1997)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06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35511"/>
          </a:xfrm>
        </p:spPr>
        <p:txBody>
          <a:bodyPr>
            <a:normAutofit/>
          </a:bodyPr>
          <a:lstStyle/>
          <a:p>
            <a:pPr lvl="0"/>
            <a:r>
              <a:rPr lang="en-US" sz="2800" dirty="0" smtClean="0"/>
              <a:t>Learn </a:t>
            </a:r>
            <a:r>
              <a:rPr lang="en-US" sz="2800" dirty="0"/>
              <a:t>about the development goals and status of implementation of the </a:t>
            </a:r>
            <a:r>
              <a:rPr lang="en-US" sz="2800" dirty="0" smtClean="0"/>
              <a:t>Permafrost Toolbox.</a:t>
            </a:r>
          </a:p>
          <a:p>
            <a:pPr lvl="0"/>
            <a:endParaRPr lang="en-US" sz="2800" dirty="0" smtClean="0"/>
          </a:p>
          <a:p>
            <a:pPr lvl="0"/>
            <a:r>
              <a:rPr lang="en-US" sz="2800" dirty="0" smtClean="0"/>
              <a:t>Gain ability in running </a:t>
            </a:r>
            <a:r>
              <a:rPr lang="en-US" sz="2800" dirty="0"/>
              <a:t>simulations in two </a:t>
            </a:r>
            <a:r>
              <a:rPr lang="en-US" sz="2800" dirty="0" smtClean="0"/>
              <a:t>models </a:t>
            </a:r>
            <a:r>
              <a:rPr lang="en-US" sz="2800" dirty="0"/>
              <a:t>and visualize results of permafrost occurrence, </a:t>
            </a:r>
            <a:r>
              <a:rPr lang="en-US" sz="2800" dirty="0" smtClean="0"/>
              <a:t>soil temperature and </a:t>
            </a:r>
            <a:r>
              <a:rPr lang="en-US" sz="2800" dirty="0"/>
              <a:t>active layer thickness for </a:t>
            </a:r>
            <a:r>
              <a:rPr lang="en-US" sz="2800" dirty="0" smtClean="0"/>
              <a:t>Alaska.</a:t>
            </a:r>
          </a:p>
          <a:p>
            <a:pPr lvl="0"/>
            <a:endParaRPr lang="en-US" sz="2800" dirty="0"/>
          </a:p>
          <a:p>
            <a:pPr lvl="0"/>
            <a:r>
              <a:rPr lang="en-US" sz="2800" dirty="0"/>
              <a:t>C</a:t>
            </a:r>
            <a:r>
              <a:rPr lang="en-US" sz="2800" dirty="0" smtClean="0"/>
              <a:t>ontribute </a:t>
            </a:r>
            <a:r>
              <a:rPr lang="en-US" sz="2800" dirty="0"/>
              <a:t>to the discussion of future development of the modeling system.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94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Snow thermal effect</a:t>
            </a:r>
            <a:endParaRPr lang="en-US" dirty="0"/>
          </a:p>
        </p:txBody>
      </p:sp>
      <p:pic>
        <p:nvPicPr>
          <p:cNvPr id="4" name="Picture 3" descr="Screen Shot 2017-05-17 at 10.09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1981200"/>
            <a:ext cx="6286500" cy="1447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9383" y="4324971"/>
            <a:ext cx="70269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baseline="-25000" dirty="0" err="1" smtClean="0"/>
              <a:t>sn</a:t>
            </a:r>
            <a:r>
              <a:rPr lang="en-US" baseline="-25000" dirty="0" smtClean="0"/>
              <a:t>		</a:t>
            </a:r>
            <a:r>
              <a:rPr lang="en-US" dirty="0" smtClean="0"/>
              <a:t>= snow cover thickness in m</a:t>
            </a:r>
          </a:p>
          <a:p>
            <a:r>
              <a:rPr lang="en-US" dirty="0" err="1" smtClean="0"/>
              <a:t>λ</a:t>
            </a:r>
            <a:r>
              <a:rPr lang="en-US" baseline="-25000" dirty="0" err="1" smtClean="0"/>
              <a:t>sn</a:t>
            </a:r>
            <a:r>
              <a:rPr lang="en-US" dirty="0" smtClean="0"/>
              <a:t> 		= snow thermal conductivity W m</a:t>
            </a:r>
            <a:r>
              <a:rPr lang="en-US" baseline="30000" dirty="0" smtClean="0"/>
              <a:t>-1 </a:t>
            </a:r>
            <a:r>
              <a:rPr lang="en-US" dirty="0" smtClean="0"/>
              <a:t>C</a:t>
            </a:r>
            <a:r>
              <a:rPr lang="en-US" baseline="30000" dirty="0" smtClean="0"/>
              <a:t>-1</a:t>
            </a:r>
          </a:p>
          <a:p>
            <a:r>
              <a:rPr lang="en-US" dirty="0" err="1" smtClean="0"/>
              <a:t>C</a:t>
            </a:r>
            <a:r>
              <a:rPr lang="en-US" baseline="-25000" dirty="0" err="1" smtClean="0"/>
              <a:t>sn</a:t>
            </a:r>
            <a:r>
              <a:rPr lang="en-US" dirty="0" smtClean="0"/>
              <a:t>		= snow volumetric heat capacity J </a:t>
            </a:r>
            <a:r>
              <a:rPr lang="en-US" dirty="0"/>
              <a:t>m</a:t>
            </a:r>
            <a:r>
              <a:rPr lang="en-US" baseline="30000" dirty="0" smtClean="0"/>
              <a:t>-3 </a:t>
            </a:r>
            <a:r>
              <a:rPr lang="en-US" dirty="0"/>
              <a:t>C</a:t>
            </a:r>
            <a:r>
              <a:rPr lang="en-US" baseline="30000" dirty="0"/>
              <a:t>-</a:t>
            </a:r>
            <a:r>
              <a:rPr lang="en-US" baseline="30000" dirty="0" smtClean="0"/>
              <a:t>1</a:t>
            </a:r>
            <a:endParaRPr lang="en-US" dirty="0" smtClean="0"/>
          </a:p>
          <a:p>
            <a:r>
              <a:rPr lang="en-US" dirty="0" err="1" smtClean="0"/>
              <a:t>ρ</a:t>
            </a:r>
            <a:r>
              <a:rPr lang="en-US" baseline="-25000" dirty="0" err="1" smtClean="0"/>
              <a:t>sn</a:t>
            </a:r>
            <a:r>
              <a:rPr lang="en-US" dirty="0" smtClean="0"/>
              <a:t>		= density of snow in kg m</a:t>
            </a:r>
            <a:r>
              <a:rPr lang="en-US" baseline="30000" dirty="0" smtClean="0"/>
              <a:t>-3</a:t>
            </a:r>
            <a:endParaRPr lang="en-US" baseline="30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1224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4" y="282498"/>
            <a:ext cx="3249230" cy="617034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4" name="Straight Connector 13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3344" y="3789950"/>
            <a:ext cx="1940093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678" y="713678"/>
            <a:ext cx="2743200" cy="29950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600" dirty="0">
                <a:solidFill>
                  <a:schemeClr val="bg1"/>
                </a:solidFill>
              </a:rPr>
              <a:t>What is the use of such a </a:t>
            </a:r>
            <a:r>
              <a:rPr lang="en-US" sz="3600" dirty="0" smtClean="0">
                <a:solidFill>
                  <a:schemeClr val="bg1"/>
                </a:solidFill>
              </a:rPr>
              <a:t>medium complexity </a:t>
            </a:r>
            <a:r>
              <a:rPr lang="en-US" sz="3600" dirty="0">
                <a:solidFill>
                  <a:schemeClr val="bg1"/>
                </a:solidFill>
              </a:rPr>
              <a:t>model?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556" y="776518"/>
            <a:ext cx="5698422" cy="34224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54556" y="4646899"/>
            <a:ext cx="48291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Discussion within federal agency with request to support in-situ snow monitoring on the Alaskan North Slope</a:t>
            </a:r>
            <a:r>
              <a:rPr lang="is-IS" dirty="0" smtClean="0"/>
              <a:t>…...</a:t>
            </a:r>
            <a:endParaRPr lang="en-US" dirty="0" smtClean="0"/>
          </a:p>
          <a:p>
            <a:r>
              <a:rPr lang="en-US" dirty="0" smtClean="0"/>
              <a:t>If we’d would not have data on seasonal snow thickness, our predictions of permafrost active layer thickness would be impacted. Ku model can quickly demonstrate this bias for a given location.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3209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05"/>
            <a:ext cx="8229600" cy="1143000"/>
          </a:xfrm>
        </p:spPr>
        <p:txBody>
          <a:bodyPr/>
          <a:lstStyle/>
          <a:p>
            <a:r>
              <a:rPr lang="en-US" dirty="0" smtClean="0"/>
              <a:t>Datasets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03" y="1371691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User-specified at single location</a:t>
            </a:r>
          </a:p>
          <a:p>
            <a:r>
              <a:rPr lang="en-US" sz="2800" dirty="0" smtClean="0"/>
              <a:t>Time-series (Barrow and Fairbanks)</a:t>
            </a:r>
          </a:p>
          <a:p>
            <a:r>
              <a:rPr lang="en-US" sz="2800" dirty="0" smtClean="0"/>
              <a:t>Reanalysis grids (CRU-</a:t>
            </a:r>
            <a:r>
              <a:rPr lang="en-US" sz="2800" dirty="0" err="1" smtClean="0"/>
              <a:t>AKtemp</a:t>
            </a:r>
            <a:r>
              <a:rPr lang="en-US" sz="2800" dirty="0" smtClean="0"/>
              <a:t>)</a:t>
            </a:r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Soil properties, </a:t>
            </a:r>
            <a:r>
              <a:rPr lang="en-US" sz="2800" dirty="0"/>
              <a:t>s</a:t>
            </a:r>
            <a:r>
              <a:rPr lang="en-US" sz="2800" dirty="0" smtClean="0"/>
              <a:t>now depths</a:t>
            </a:r>
          </a:p>
          <a:p>
            <a:r>
              <a:rPr lang="en-US" sz="2800" dirty="0" smtClean="0"/>
              <a:t>Other climate variables CRU-NCEP, e.g. </a:t>
            </a:r>
            <a:r>
              <a:rPr lang="en-US" sz="2800" dirty="0" err="1" smtClean="0"/>
              <a:t>prec</a:t>
            </a:r>
            <a:endParaRPr lang="en-US" sz="2800" dirty="0"/>
          </a:p>
          <a:p>
            <a:r>
              <a:rPr lang="en-US" sz="2800" dirty="0" smtClean="0"/>
              <a:t>Other climate datasets (e.g. CALM stations)</a:t>
            </a:r>
          </a:p>
          <a:p>
            <a:r>
              <a:rPr lang="en-US" sz="2800" dirty="0" smtClean="0"/>
              <a:t>ESM climate data, i.e. for future scenarios </a:t>
            </a:r>
          </a:p>
          <a:p>
            <a:endParaRPr lang="en-US" sz="2800" dirty="0"/>
          </a:p>
        </p:txBody>
      </p:sp>
      <p:sp>
        <p:nvSpPr>
          <p:cNvPr id="4" name="Down Arrow 3"/>
          <p:cNvSpPr/>
          <p:nvPr/>
        </p:nvSpPr>
        <p:spPr>
          <a:xfrm>
            <a:off x="7844264" y="1361853"/>
            <a:ext cx="412230" cy="430271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5400000">
            <a:off x="7018779" y="3024845"/>
            <a:ext cx="3336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chemeClr val="accent4">
                    <a:lumMod val="75000"/>
                  </a:schemeClr>
                </a:solidFill>
              </a:rPr>
              <a:t>Increasing complexity</a:t>
            </a:r>
            <a:endParaRPr lang="en-US" sz="280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4833" y="1156543"/>
            <a:ext cx="5751520" cy="194524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72762" y="3567951"/>
            <a:ext cx="7402807" cy="2096618"/>
          </a:xfrm>
          <a:prstGeom prst="rect">
            <a:avLst/>
          </a:prstGeom>
          <a:noFill/>
          <a:ln w="38100">
            <a:solidFill>
              <a:srgbClr val="7030A0"/>
            </a:solidFill>
            <a:prstDash val="sysDash"/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4301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series of climate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Focus on Barrow and Fairbanks, Alaska</a:t>
            </a:r>
          </a:p>
          <a:p>
            <a:r>
              <a:rPr lang="en-US" dirty="0" smtClean="0"/>
              <a:t>1961-2015 observed meteorological data</a:t>
            </a:r>
          </a:p>
          <a:p>
            <a:r>
              <a:rPr lang="en-US" dirty="0" smtClean="0"/>
              <a:t>Associated data of CALM stations 1991-2015</a:t>
            </a:r>
          </a:p>
          <a:p>
            <a:endParaRPr lang="en-US" dirty="0"/>
          </a:p>
          <a:p>
            <a:r>
              <a:rPr lang="en-US" dirty="0" smtClean="0"/>
              <a:t>CRU-NCEP SNAP reanalysis dataset with spatial coverage of climate characteristics over Alaska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7692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Data-Model Comparison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90506"/>
            <a:ext cx="8449156" cy="384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6363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RU-AKprevie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593" y="2101345"/>
            <a:ext cx="6504818" cy="39400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Climate Reanalysis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Original data source was CRU-TS3 monthly climate data at 771 * 771 m resolution. </a:t>
            </a:r>
          </a:p>
          <a:p>
            <a:r>
              <a:rPr lang="en-US" sz="2400" dirty="0" smtClean="0"/>
              <a:t>It covers 1900-2009 </a:t>
            </a:r>
          </a:p>
        </p:txBody>
      </p:sp>
      <p:sp>
        <p:nvSpPr>
          <p:cNvPr id="5" name="Rectangle 4"/>
          <p:cNvSpPr/>
          <p:nvPr/>
        </p:nvSpPr>
        <p:spPr>
          <a:xfrm>
            <a:off x="187064" y="6041434"/>
            <a:ext cx="88384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http://</a:t>
            </a:r>
            <a:r>
              <a:rPr lang="en-US" i="1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ckan.snap.uaf.edu</a:t>
            </a:r>
            <a:r>
              <a:rPr lang="en-US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/dataset/historical-monthly-and-derived-temperature-products-771m-cru-ts</a:t>
            </a:r>
          </a:p>
          <a:p>
            <a:endParaRPr lang="en-US" i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8796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CRU_AKtemp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 smtClean="0"/>
              <a:t>What is specific for this dataset within the permafrost modeling tool: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Data component, has an CSDM basic interface and can be coupled to models that need temperature data.</a:t>
            </a:r>
          </a:p>
          <a:p>
            <a:r>
              <a:rPr lang="en-US" dirty="0"/>
              <a:t>Python 2.7 package that provides access to </a:t>
            </a:r>
            <a:r>
              <a:rPr lang="en-US" dirty="0" err="1"/>
              <a:t>NetCDF</a:t>
            </a:r>
            <a:r>
              <a:rPr lang="en-US" dirty="0"/>
              <a:t> file constructed from the original </a:t>
            </a:r>
            <a:r>
              <a:rPr lang="en-US" dirty="0" err="1"/>
              <a:t>GeoTiffs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en-US" dirty="0"/>
              <a:t>G</a:t>
            </a:r>
            <a:r>
              <a:rPr lang="en-US" dirty="0" smtClean="0"/>
              <a:t>eographical </a:t>
            </a:r>
            <a:r>
              <a:rPr lang="en-US" dirty="0"/>
              <a:t>extent of this dataset </a:t>
            </a:r>
            <a:r>
              <a:rPr lang="en-US" dirty="0" smtClean="0"/>
              <a:t>reduced </a:t>
            </a:r>
            <a:r>
              <a:rPr lang="en-US" dirty="0"/>
              <a:t>to </a:t>
            </a:r>
            <a:r>
              <a:rPr lang="en-US" dirty="0" smtClean="0"/>
              <a:t>Alaska.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Spatial </a:t>
            </a:r>
            <a:r>
              <a:rPr lang="en-US" dirty="0"/>
              <a:t>resolution has been reduced by a factor of 13 in each direction, resulting in an effective pixel resolution of about 10km.</a:t>
            </a:r>
          </a:p>
          <a:p>
            <a:endParaRPr lang="en-US" dirty="0"/>
          </a:p>
          <a:p>
            <a:r>
              <a:rPr lang="en-US" dirty="0"/>
              <a:t>The data are monthly average temperatures for each month from January 1901 through December 2009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83630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Config</a:t>
            </a:r>
            <a:r>
              <a:rPr lang="en-US" dirty="0" smtClean="0"/>
              <a:t> File with CRU-</a:t>
            </a:r>
            <a:r>
              <a:rPr lang="en-US" dirty="0" err="1" smtClean="0"/>
              <a:t>AKtemp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376" y="1615418"/>
            <a:ext cx="8551424" cy="4966153"/>
          </a:xfrm>
        </p:spPr>
        <p:txBody>
          <a:bodyPr>
            <a:normAutofit fontScale="32500" lnSpcReduction="20000"/>
          </a:bodyPr>
          <a:lstStyle/>
          <a:p>
            <a:endParaRPr lang="en-US" dirty="0"/>
          </a:p>
          <a:p>
            <a:r>
              <a:rPr lang="en-US" dirty="0"/>
              <a:t>#===============================================================================</a:t>
            </a:r>
          </a:p>
          <a:p>
            <a:r>
              <a:rPr lang="en-US" dirty="0"/>
              <a:t># </a:t>
            </a:r>
            <a:r>
              <a:rPr lang="en-US" dirty="0" err="1"/>
              <a:t>Config</a:t>
            </a:r>
            <a:r>
              <a:rPr lang="en-US" dirty="0"/>
              <a:t> File for: </a:t>
            </a:r>
            <a:r>
              <a:rPr lang="en-US" dirty="0" err="1"/>
              <a:t>cruAKtemp_method</a:t>
            </a:r>
            <a:endParaRPr lang="en-US" dirty="0"/>
          </a:p>
          <a:p>
            <a:r>
              <a:rPr lang="en-US" dirty="0"/>
              <a:t>#===============================================================================</a:t>
            </a:r>
          </a:p>
          <a:p>
            <a:r>
              <a:rPr lang="en-US" dirty="0"/>
              <a:t># Input</a:t>
            </a:r>
          </a:p>
          <a:p>
            <a:r>
              <a:rPr lang="en-US" dirty="0"/>
              <a:t>filename            | {filename}             | string   | name of this file</a:t>
            </a:r>
          </a:p>
          <a:p>
            <a:r>
              <a:rPr lang="en-US" dirty="0" err="1"/>
              <a:t>run_description</a:t>
            </a:r>
            <a:r>
              <a:rPr lang="en-US" dirty="0"/>
              <a:t>     | {</a:t>
            </a:r>
            <a:r>
              <a:rPr lang="en-US" dirty="0" err="1"/>
              <a:t>run_description</a:t>
            </a:r>
            <a:r>
              <a:rPr lang="en-US" dirty="0"/>
              <a:t>}      | string   | description of this configuration</a:t>
            </a:r>
          </a:p>
          <a:p>
            <a:r>
              <a:rPr lang="en-US" dirty="0" err="1"/>
              <a:t>run_region</a:t>
            </a:r>
            <a:r>
              <a:rPr lang="en-US" dirty="0"/>
              <a:t>          | {</a:t>
            </a:r>
            <a:r>
              <a:rPr lang="en-US" dirty="0" err="1"/>
              <a:t>run_region</a:t>
            </a:r>
            <a:r>
              <a:rPr lang="en-US" dirty="0"/>
              <a:t>}           | string   | general location of this domain</a:t>
            </a:r>
          </a:p>
          <a:p>
            <a:r>
              <a:rPr lang="en-US" dirty="0" err="1"/>
              <a:t>run_resolution</a:t>
            </a:r>
            <a:r>
              <a:rPr lang="en-US" dirty="0"/>
              <a:t>      | {</a:t>
            </a:r>
            <a:r>
              <a:rPr lang="en-US" dirty="0" err="1"/>
              <a:t>run_resolution</a:t>
            </a:r>
            <a:r>
              <a:rPr lang="en-US" dirty="0"/>
              <a:t>}       | string   | </a:t>
            </a:r>
            <a:r>
              <a:rPr lang="en-US" dirty="0" err="1"/>
              <a:t>highres</a:t>
            </a:r>
            <a:r>
              <a:rPr lang="en-US" dirty="0"/>
              <a:t> or </a:t>
            </a:r>
            <a:r>
              <a:rPr lang="en-US" dirty="0" err="1"/>
              <a:t>lowres</a:t>
            </a:r>
            <a:endParaRPr lang="en-US" dirty="0"/>
          </a:p>
          <a:p>
            <a:r>
              <a:rPr lang="en-US" dirty="0"/>
              <a:t># Dates are converted to </a:t>
            </a:r>
            <a:r>
              <a:rPr lang="en-US" dirty="0" err="1"/>
              <a:t>datetime.date</a:t>
            </a:r>
            <a:r>
              <a:rPr lang="en-US" dirty="0"/>
              <a:t> objects</a:t>
            </a:r>
          </a:p>
          <a:p>
            <a:r>
              <a:rPr lang="en-US" dirty="0" err="1"/>
              <a:t>reference_date</a:t>
            </a:r>
            <a:r>
              <a:rPr lang="en-US" dirty="0"/>
              <a:t>      | {</a:t>
            </a:r>
            <a:r>
              <a:rPr lang="en-US" dirty="0" err="1"/>
              <a:t>reference_date</a:t>
            </a:r>
            <a:r>
              <a:rPr lang="en-US" dirty="0"/>
              <a:t>}       | string   | model time is relative to this date</a:t>
            </a:r>
          </a:p>
          <a:p>
            <a:r>
              <a:rPr lang="en-US" dirty="0" err="1"/>
              <a:t>model_start_date</a:t>
            </a:r>
            <a:r>
              <a:rPr lang="en-US" dirty="0"/>
              <a:t>    | {</a:t>
            </a:r>
            <a:r>
              <a:rPr lang="en-US" dirty="0" err="1"/>
              <a:t>model_start_date</a:t>
            </a:r>
            <a:r>
              <a:rPr lang="en-US" dirty="0"/>
              <a:t>}     | string   | first day with valid model data</a:t>
            </a:r>
          </a:p>
          <a:p>
            <a:r>
              <a:rPr lang="en-US" dirty="0" err="1"/>
              <a:t>model_end_date</a:t>
            </a:r>
            <a:r>
              <a:rPr lang="en-US" dirty="0"/>
              <a:t>      | {</a:t>
            </a:r>
            <a:r>
              <a:rPr lang="en-US" dirty="0" err="1"/>
              <a:t>model_start_date</a:t>
            </a:r>
            <a:r>
              <a:rPr lang="en-US" dirty="0"/>
              <a:t>}     | string   | last day with valid model data</a:t>
            </a:r>
          </a:p>
          <a:p>
            <a:r>
              <a:rPr lang="en-US" dirty="0"/>
              <a:t># Grid variables are processed separately after all </a:t>
            </a:r>
            <a:r>
              <a:rPr lang="en-US" dirty="0" err="1"/>
              <a:t>config</a:t>
            </a:r>
            <a:r>
              <a:rPr lang="en-US" dirty="0"/>
              <a:t> variables have been read in</a:t>
            </a:r>
          </a:p>
          <a:p>
            <a:r>
              <a:rPr lang="en-US" dirty="0"/>
              <a:t># need to create </a:t>
            </a:r>
            <a:r>
              <a:rPr lang="en-US" dirty="0" err="1"/>
              <a:t>np.float</a:t>
            </a:r>
            <a:r>
              <a:rPr lang="en-US" dirty="0"/>
              <a:t> array of grids</a:t>
            </a:r>
          </a:p>
          <a:p>
            <a:r>
              <a:rPr lang="en-US" dirty="0" err="1"/>
              <a:t>grid_name</a:t>
            </a:r>
            <a:r>
              <a:rPr lang="en-US" dirty="0"/>
              <a:t>           | {</a:t>
            </a:r>
            <a:r>
              <a:rPr lang="en-US" dirty="0" err="1"/>
              <a:t>grid_name</a:t>
            </a:r>
            <a:r>
              <a:rPr lang="en-US" dirty="0"/>
              <a:t>}            | string   | name of the model grid</a:t>
            </a:r>
          </a:p>
          <a:p>
            <a:r>
              <a:rPr lang="en-US" dirty="0" err="1"/>
              <a:t>grid_type</a:t>
            </a:r>
            <a:r>
              <a:rPr lang="en-US" dirty="0"/>
              <a:t>           | {</a:t>
            </a:r>
            <a:r>
              <a:rPr lang="en-US" dirty="0" err="1"/>
              <a:t>grid_type</a:t>
            </a:r>
            <a:r>
              <a:rPr lang="en-US" dirty="0"/>
              <a:t>}            | string   | form of the model grid</a:t>
            </a:r>
          </a:p>
          <a:p>
            <a:r>
              <a:rPr lang="en-US" dirty="0" err="1"/>
              <a:t>grid_columns</a:t>
            </a:r>
            <a:r>
              <a:rPr lang="en-US" dirty="0"/>
              <a:t>        | {</a:t>
            </a:r>
            <a:r>
              <a:rPr lang="en-US" dirty="0" err="1"/>
              <a:t>grid_columns</a:t>
            </a:r>
            <a:r>
              <a:rPr lang="en-US" dirty="0"/>
              <a:t>}         | </a:t>
            </a:r>
            <a:r>
              <a:rPr lang="en-US" dirty="0" err="1"/>
              <a:t>int</a:t>
            </a:r>
            <a:r>
              <a:rPr lang="en-US" dirty="0"/>
              <a:t>      | number of columns in model grid</a:t>
            </a:r>
          </a:p>
          <a:p>
            <a:r>
              <a:rPr lang="en-US" dirty="0" err="1"/>
              <a:t>grid_rows</a:t>
            </a:r>
            <a:r>
              <a:rPr lang="en-US" dirty="0"/>
              <a:t>           | {</a:t>
            </a:r>
            <a:r>
              <a:rPr lang="en-US" dirty="0" err="1"/>
              <a:t>grid_rows</a:t>
            </a:r>
            <a:r>
              <a:rPr lang="en-US" dirty="0"/>
              <a:t>}            | </a:t>
            </a:r>
            <a:r>
              <a:rPr lang="en-US" dirty="0" err="1"/>
              <a:t>int</a:t>
            </a:r>
            <a:r>
              <a:rPr lang="en-US" dirty="0"/>
              <a:t>      | number of columns in model grid</a:t>
            </a:r>
          </a:p>
          <a:p>
            <a:r>
              <a:rPr lang="en-US" dirty="0"/>
              <a:t>#  with temperature as </a:t>
            </a:r>
            <a:r>
              <a:rPr lang="en-US" dirty="0" err="1"/>
              <a:t>np.zeros</a:t>
            </a:r>
            <a:r>
              <a:rPr lang="en-US" dirty="0"/>
              <a:t>((</a:t>
            </a:r>
            <a:r>
              <a:rPr lang="en-US" dirty="0" err="1"/>
              <a:t>grid_columns</a:t>
            </a:r>
            <a:r>
              <a:rPr lang="en-US" dirty="0"/>
              <a:t>, </a:t>
            </a:r>
            <a:r>
              <a:rPr lang="en-US" dirty="0" err="1"/>
              <a:t>grid_rows</a:t>
            </a:r>
            <a:r>
              <a:rPr lang="en-US" dirty="0"/>
              <a:t>), </a:t>
            </a:r>
            <a:r>
              <a:rPr lang="en-US" dirty="0" err="1"/>
              <a:t>dtype</a:t>
            </a:r>
            <a:r>
              <a:rPr lang="en-US" dirty="0"/>
              <a:t>=</a:t>
            </a:r>
            <a:r>
              <a:rPr lang="en-US" dirty="0" err="1"/>
              <a:t>np.float</a:t>
            </a:r>
            <a:r>
              <a:rPr lang="en-US" dirty="0"/>
              <a:t>)</a:t>
            </a:r>
          </a:p>
          <a:p>
            <a:r>
              <a:rPr lang="en-US" dirty="0" err="1"/>
              <a:t>i_ul</a:t>
            </a:r>
            <a:r>
              <a:rPr lang="en-US" dirty="0"/>
              <a:t>                | {</a:t>
            </a:r>
            <a:r>
              <a:rPr lang="en-US" dirty="0" err="1"/>
              <a:t>i_ul</a:t>
            </a:r>
            <a:r>
              <a:rPr lang="en-US" dirty="0"/>
              <a:t>}                 | </a:t>
            </a:r>
            <a:r>
              <a:rPr lang="en-US" dirty="0" err="1"/>
              <a:t>int</a:t>
            </a:r>
            <a:r>
              <a:rPr lang="en-US" dirty="0"/>
              <a:t>      | </a:t>
            </a:r>
            <a:r>
              <a:rPr lang="en-US" dirty="0" err="1"/>
              <a:t>i-coord</a:t>
            </a:r>
            <a:r>
              <a:rPr lang="en-US" dirty="0"/>
              <a:t> of upper left corner model domain</a:t>
            </a:r>
          </a:p>
          <a:p>
            <a:r>
              <a:rPr lang="en-US" dirty="0" err="1"/>
              <a:t>j_ul</a:t>
            </a:r>
            <a:r>
              <a:rPr lang="en-US" dirty="0"/>
              <a:t>                | {</a:t>
            </a:r>
            <a:r>
              <a:rPr lang="en-US" dirty="0" err="1"/>
              <a:t>i_ul</a:t>
            </a:r>
            <a:r>
              <a:rPr lang="en-US" dirty="0"/>
              <a:t>}                 | </a:t>
            </a:r>
            <a:r>
              <a:rPr lang="en-US" dirty="0" err="1"/>
              <a:t>int</a:t>
            </a:r>
            <a:r>
              <a:rPr lang="en-US" dirty="0"/>
              <a:t>      | j-</a:t>
            </a:r>
            <a:r>
              <a:rPr lang="en-US" dirty="0" err="1"/>
              <a:t>coord</a:t>
            </a:r>
            <a:r>
              <a:rPr lang="en-US" dirty="0"/>
              <a:t> of upper left corner model domain</a:t>
            </a:r>
          </a:p>
          <a:p>
            <a:r>
              <a:rPr lang="en-US" dirty="0"/>
              <a:t># </a:t>
            </a:r>
            <a:r>
              <a:rPr lang="en-US" dirty="0" err="1"/>
              <a:t>timestep</a:t>
            </a:r>
            <a:r>
              <a:rPr lang="en-US" dirty="0"/>
              <a:t> is converted to </a:t>
            </a:r>
            <a:r>
              <a:rPr lang="en-US" dirty="0" err="1"/>
              <a:t>datetime.timedelta</a:t>
            </a:r>
            <a:r>
              <a:rPr lang="en-US" dirty="0"/>
              <a:t>(days=</a:t>
            </a:r>
            <a:r>
              <a:rPr lang="en-US" dirty="0" err="1"/>
              <a:t>timestep</a:t>
            </a:r>
            <a:r>
              <a:rPr lang="en-US" dirty="0"/>
              <a:t>)</a:t>
            </a:r>
          </a:p>
          <a:p>
            <a:r>
              <a:rPr lang="en-US" dirty="0" err="1"/>
              <a:t>timestep</a:t>
            </a:r>
            <a:r>
              <a:rPr lang="en-US" dirty="0"/>
              <a:t>            | {</a:t>
            </a:r>
            <a:r>
              <a:rPr lang="en-US" dirty="0" err="1"/>
              <a:t>timestep</a:t>
            </a:r>
            <a:r>
              <a:rPr lang="en-US" dirty="0"/>
              <a:t>}             | </a:t>
            </a:r>
            <a:r>
              <a:rPr lang="en-US" dirty="0" err="1"/>
              <a:t>int</a:t>
            </a:r>
            <a:r>
              <a:rPr lang="en-US" dirty="0"/>
              <a:t>      | model </a:t>
            </a:r>
            <a:r>
              <a:rPr lang="en-US" dirty="0" err="1"/>
              <a:t>timestep</a:t>
            </a:r>
            <a:r>
              <a:rPr lang="en-US" dirty="0"/>
              <a:t> [days]</a:t>
            </a:r>
          </a:p>
          <a:p>
            <a:r>
              <a:rPr lang="en-US" dirty="0"/>
              <a:t># Output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48851" y="3839397"/>
            <a:ext cx="3347467" cy="175432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Note, input is specified in ‘grid rows’ and ‘grid columns’, for now we have no proper geo-referencing and remapping tools in CSDMS, so we just use the original projection and its grid.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4834136" y="4439918"/>
            <a:ext cx="600575" cy="886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0652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05"/>
            <a:ext cx="8229600" cy="1143000"/>
          </a:xfrm>
        </p:spPr>
        <p:txBody>
          <a:bodyPr/>
          <a:lstStyle/>
          <a:p>
            <a:r>
              <a:rPr lang="en-US" dirty="0" err="1" smtClean="0"/>
              <a:t>CRU_Aktemp</a:t>
            </a:r>
            <a:r>
              <a:rPr lang="en-US" dirty="0" smtClean="0"/>
              <a:t> example</a:t>
            </a:r>
            <a:endParaRPr lang="en-US" dirty="0"/>
          </a:p>
        </p:txBody>
      </p:sp>
      <p:pic>
        <p:nvPicPr>
          <p:cNvPr id="6" name="Picture 5" descr="CRUmonthlytemp_spr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47" y="1146705"/>
            <a:ext cx="7116031" cy="466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2876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342" y="0"/>
            <a:ext cx="8229600" cy="1143000"/>
          </a:xfrm>
        </p:spPr>
        <p:txBody>
          <a:bodyPr/>
          <a:lstStyle/>
          <a:p>
            <a:r>
              <a:rPr lang="en-US" dirty="0" smtClean="0"/>
              <a:t>Demonstration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779" y="1031112"/>
            <a:ext cx="5876871" cy="493657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51219" y="6153447"/>
            <a:ext cx="66559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http://</a:t>
            </a:r>
            <a:r>
              <a:rPr lang="en-US" sz="2800" dirty="0" err="1"/>
              <a:t>csdms.colorado.edu</a:t>
            </a:r>
            <a:r>
              <a:rPr lang="en-US" sz="2800" dirty="0"/>
              <a:t>/wiki/</a:t>
            </a:r>
            <a:r>
              <a:rPr lang="en-US" sz="2800" dirty="0" err="1"/>
              <a:t>Labs_portal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35406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of Clinic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Lecture (30 minutes)</a:t>
            </a:r>
          </a:p>
          <a:p>
            <a:r>
              <a:rPr lang="en-US" dirty="0" smtClean="0"/>
              <a:t>Demonstration of permafrost models in WMT</a:t>
            </a:r>
          </a:p>
          <a:p>
            <a:endParaRPr lang="en-US" dirty="0"/>
          </a:p>
          <a:p>
            <a:r>
              <a:rPr lang="en-US" dirty="0" smtClean="0"/>
              <a:t>Hands-on exercises with permafrost toolbox</a:t>
            </a:r>
          </a:p>
          <a:p>
            <a:r>
              <a:rPr lang="en-US" dirty="0" smtClean="0"/>
              <a:t>(60 minutes)</a:t>
            </a:r>
          </a:p>
          <a:p>
            <a:endParaRPr lang="en-US" dirty="0"/>
          </a:p>
          <a:p>
            <a:r>
              <a:rPr lang="en-US" dirty="0" smtClean="0"/>
              <a:t>Discussion on the future developments </a:t>
            </a:r>
          </a:p>
          <a:p>
            <a:r>
              <a:rPr lang="en-US" dirty="0"/>
              <a:t>a</a:t>
            </a:r>
            <a:r>
              <a:rPr lang="en-US" dirty="0" smtClean="0"/>
              <a:t>nd more advanced models (30 minutes)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61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342" y="0"/>
            <a:ext cx="8229600" cy="1143000"/>
          </a:xfrm>
        </p:spPr>
        <p:txBody>
          <a:bodyPr/>
          <a:lstStyle/>
          <a:p>
            <a:r>
              <a:rPr lang="en-US" dirty="0" smtClean="0"/>
              <a:t>Demonstration</a:t>
            </a:r>
            <a:endParaRPr lang="en-US" dirty="0"/>
          </a:p>
        </p:txBody>
      </p:sp>
      <p:pic>
        <p:nvPicPr>
          <p:cNvPr id="4" name="Picture 3" descr="SelectPermafrostModelingProjec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57" y="1274763"/>
            <a:ext cx="6766370" cy="46207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69304" y="6027244"/>
            <a:ext cx="58816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https://</a:t>
            </a:r>
            <a:r>
              <a:rPr lang="en-US" sz="3200" dirty="0" err="1"/>
              <a:t>csdms.colorado.edu</a:t>
            </a:r>
            <a:r>
              <a:rPr lang="en-US" sz="3200" dirty="0"/>
              <a:t>/</a:t>
            </a:r>
            <a:r>
              <a:rPr lang="en-US" sz="3200" dirty="0" err="1"/>
              <a:t>wmt</a:t>
            </a:r>
            <a:r>
              <a:rPr lang="en-US" sz="32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7983857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74"/>
            <a:ext cx="8229600" cy="1143000"/>
          </a:xfrm>
        </p:spPr>
        <p:txBody>
          <a:bodyPr/>
          <a:lstStyle/>
          <a:p>
            <a:r>
              <a:rPr lang="en-US" smtClean="0"/>
              <a:t>Demonstration</a:t>
            </a:r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2" y="1560513"/>
            <a:ext cx="4940142" cy="4525963"/>
          </a:xfrm>
        </p:spPr>
      </p:pic>
      <p:sp>
        <p:nvSpPr>
          <p:cNvPr id="7" name="TextBox 6"/>
          <p:cNvSpPr txBox="1"/>
          <p:nvPr/>
        </p:nvSpPr>
        <p:spPr>
          <a:xfrm>
            <a:off x="1271588" y="6300788"/>
            <a:ext cx="2473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Set up parameters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874" y="2357437"/>
            <a:ext cx="3557126" cy="26077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10326" y="5281613"/>
            <a:ext cx="2185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Retrieve Output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104936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Visualize Output with Panoply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94" y="1600970"/>
            <a:ext cx="7415212" cy="32717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87089" y="5973247"/>
            <a:ext cx="63698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https://</a:t>
            </a:r>
            <a:r>
              <a:rPr lang="en-US" sz="2800" dirty="0" err="1"/>
              <a:t>www.giss.nasa.gov</a:t>
            </a:r>
            <a:r>
              <a:rPr lang="en-US" sz="2800" dirty="0"/>
              <a:t>/tools/panoply/</a:t>
            </a:r>
          </a:p>
        </p:txBody>
      </p:sp>
    </p:spTree>
    <p:extLst>
      <p:ext uri="{BB962C8B-B14F-4D97-AF65-F5344CB8AC3E}">
        <p14:creationId xmlns:p14="http://schemas.microsoft.com/office/powerpoint/2010/main" val="10299001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" y="-74447"/>
            <a:ext cx="8229600" cy="1143000"/>
          </a:xfrm>
        </p:spPr>
        <p:txBody>
          <a:bodyPr/>
          <a:lstStyle/>
          <a:p>
            <a:r>
              <a:rPr lang="en-US" dirty="0" smtClean="0"/>
              <a:t>Hands-on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1157675"/>
            <a:ext cx="5876871" cy="4936571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6276921" y="4113744"/>
            <a:ext cx="738242" cy="3519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015163" y="3828062"/>
            <a:ext cx="1803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Ku-model 1D</a:t>
            </a:r>
            <a:endParaRPr lang="en-US" sz="2400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147736" y="5268517"/>
            <a:ext cx="738242" cy="3519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885978" y="4890892"/>
            <a:ext cx="2300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Frost-model GEO</a:t>
            </a:r>
            <a:endParaRPr lang="en-US" sz="2400" dirty="0"/>
          </a:p>
        </p:txBody>
      </p:sp>
      <p:sp>
        <p:nvSpPr>
          <p:cNvPr id="17" name="Rectangle 16"/>
          <p:cNvSpPr/>
          <p:nvPr/>
        </p:nvSpPr>
        <p:spPr>
          <a:xfrm>
            <a:off x="400050" y="6240378"/>
            <a:ext cx="66559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http://</a:t>
            </a:r>
            <a:r>
              <a:rPr lang="en-US" sz="2800" dirty="0" err="1"/>
              <a:t>csdms.colorado.edu</a:t>
            </a:r>
            <a:r>
              <a:rPr lang="en-US" sz="2800" dirty="0"/>
              <a:t>/wiki/</a:t>
            </a:r>
            <a:r>
              <a:rPr lang="en-US" sz="2800" dirty="0" err="1"/>
              <a:t>Labs_portal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771751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advanced 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Elchin’s</a:t>
            </a:r>
            <a:r>
              <a:rPr lang="en-US" dirty="0" smtClean="0"/>
              <a:t> overview of GIPL and other LANL 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6851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Ipython</a:t>
            </a:r>
            <a:r>
              <a:rPr lang="en-US" dirty="0" smtClean="0"/>
              <a:t> notebooks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13152" y="1876926"/>
            <a:ext cx="8173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permamodel</a:t>
            </a:r>
            <a:r>
              <a:rPr lang="en-US" dirty="0"/>
              <a:t>/</a:t>
            </a:r>
            <a:r>
              <a:rPr lang="en-US" dirty="0" err="1"/>
              <a:t>permamodel</a:t>
            </a:r>
            <a:r>
              <a:rPr lang="en-US" dirty="0"/>
              <a:t>/blob/master/notebooks/Ku_2D.ipynb</a:t>
            </a:r>
          </a:p>
        </p:txBody>
      </p:sp>
    </p:spTree>
    <p:extLst>
      <p:ext uri="{BB962C8B-B14F-4D97-AF65-F5344CB8AC3E}">
        <p14:creationId xmlns:p14="http://schemas.microsoft.com/office/powerpoint/2010/main" val="5196167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What’s next: Collaborate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github.com/permamodel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You can download codes</a:t>
            </a:r>
          </a:p>
          <a:p>
            <a:r>
              <a:rPr lang="en-US" dirty="0" smtClean="0"/>
              <a:t>You can use codes and report issues</a:t>
            </a:r>
          </a:p>
          <a:p>
            <a:endParaRPr lang="en-US" dirty="0" smtClean="0"/>
          </a:p>
          <a:p>
            <a:r>
              <a:rPr lang="en-US" dirty="0" smtClean="0"/>
              <a:t>You can become part of the team and contribute datasets or code</a:t>
            </a:r>
          </a:p>
          <a:p>
            <a:endParaRPr lang="en-US" dirty="0" smtClean="0"/>
          </a:p>
          <a:p>
            <a:r>
              <a:rPr lang="en-US" dirty="0"/>
              <a:t>C</a:t>
            </a:r>
            <a:r>
              <a:rPr lang="en-US" dirty="0" smtClean="0"/>
              <a:t>oupled model challenge for summer 2017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4149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1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mtClean="0"/>
              <a:t>What’s </a:t>
            </a:r>
            <a:r>
              <a:rPr lang="en-US" dirty="0" smtClean="0"/>
              <a:t>next: cyberinfrastructure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What major questions could we tackle with this tool? </a:t>
            </a:r>
          </a:p>
          <a:p>
            <a:endParaRPr lang="en-US" dirty="0" smtClean="0"/>
          </a:p>
          <a:p>
            <a:r>
              <a:rPr lang="en-US" dirty="0" smtClean="0"/>
              <a:t>Who is interested in collaborating? </a:t>
            </a:r>
          </a:p>
          <a:p>
            <a:endParaRPr lang="en-US" dirty="0" smtClean="0"/>
          </a:p>
          <a:p>
            <a:r>
              <a:rPr lang="en-US" dirty="0" smtClean="0"/>
              <a:t>What models could be brought in and useful?</a:t>
            </a:r>
            <a:endParaRPr lang="en-US" dirty="0"/>
          </a:p>
          <a:p>
            <a:r>
              <a:rPr lang="en-US" dirty="0" smtClean="0"/>
              <a:t>What data </a:t>
            </a:r>
            <a:r>
              <a:rPr lang="en-US" dirty="0"/>
              <a:t>could be brought in and useful?</a:t>
            </a:r>
          </a:p>
          <a:p>
            <a:endParaRPr lang="en-US" dirty="0" smtClean="0"/>
          </a:p>
          <a:p>
            <a:r>
              <a:rPr lang="en-US" dirty="0" smtClean="0"/>
              <a:t>Other ideas?????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5074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NSF Polar Programs Grant 1503559, ‘Towards a Tiered Permafrost Modeling </a:t>
            </a:r>
            <a:r>
              <a:rPr lang="en-US" sz="2800" dirty="0" err="1" smtClean="0"/>
              <a:t>Cyberinfrastructure</a:t>
            </a:r>
            <a:r>
              <a:rPr lang="en-US" sz="2800" dirty="0" smtClean="0"/>
              <a:t>’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113142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800" dirty="0"/>
              <a:t>Nelson, F.E., </a:t>
            </a:r>
            <a:r>
              <a:rPr lang="en-US" sz="1800" dirty="0" err="1"/>
              <a:t>Outcalt</a:t>
            </a:r>
            <a:r>
              <a:rPr lang="en-US" sz="1800" dirty="0"/>
              <a:t>, S.I., 1987. A computational method for prediction and prediction and regionalization of permafrost. </a:t>
            </a:r>
            <a:r>
              <a:rPr lang="en-US" sz="1800" dirty="0" err="1"/>
              <a:t>Arct</a:t>
            </a:r>
            <a:r>
              <a:rPr lang="en-US" sz="1800" dirty="0"/>
              <a:t>. Alp. Res. 19, 279–288.</a:t>
            </a:r>
          </a:p>
          <a:p>
            <a:endParaRPr lang="en-US" sz="1800" dirty="0"/>
          </a:p>
          <a:p>
            <a:r>
              <a:rPr lang="en-US" sz="1800" dirty="0" err="1"/>
              <a:t>Janke</a:t>
            </a:r>
            <a:r>
              <a:rPr lang="en-US" sz="1800" dirty="0"/>
              <a:t>, J., Williams, M., Evans, A., 2012. A comparison of permafrost prediction models along a section of Trail Ridge Road, RMNP, CO. Geomorphology 138, 111-120.</a:t>
            </a:r>
          </a:p>
          <a:p>
            <a:endParaRPr lang="en-US" sz="1800" dirty="0" smtClean="0"/>
          </a:p>
          <a:p>
            <a:r>
              <a:rPr lang="en-US" sz="1800" dirty="0" err="1" smtClean="0"/>
              <a:t>Anisimov</a:t>
            </a:r>
            <a:r>
              <a:rPr lang="en-US" sz="1800" dirty="0"/>
              <a:t>, O. A., </a:t>
            </a:r>
            <a:r>
              <a:rPr lang="en-US" sz="1800" dirty="0" err="1"/>
              <a:t>Shiklomanov</a:t>
            </a:r>
            <a:r>
              <a:rPr lang="en-US" sz="1800" dirty="0"/>
              <a:t>, N. I., &amp; Nelson, F. E. (1997). Global warming and active-layer thickness: results from transient general circulation models. Global and Planetary Change, 15(3-4), 61-77. DOI:10.1016/S0921-8181(97)00009-X </a:t>
            </a:r>
            <a:endParaRPr lang="en-US" sz="1800" dirty="0" smtClean="0"/>
          </a:p>
          <a:p>
            <a:endParaRPr lang="en-US" sz="1800" dirty="0"/>
          </a:p>
          <a:p>
            <a:r>
              <a:rPr lang="en-US" sz="1800" dirty="0" err="1"/>
              <a:t>Sazonova</a:t>
            </a:r>
            <a:r>
              <a:rPr lang="en-US" sz="1800" dirty="0"/>
              <a:t>, T.S., </a:t>
            </a:r>
            <a:r>
              <a:rPr lang="en-US" sz="1800" dirty="0" err="1"/>
              <a:t>Romanovsky</a:t>
            </a:r>
            <a:r>
              <a:rPr lang="en-US" sz="1800" dirty="0"/>
              <a:t>, V.E., 2003. A model for regional-scale estimation of temporal and spatial variability of active layer thickness and mean </a:t>
            </a:r>
            <a:r>
              <a:rPr lang="en-US" sz="1800" dirty="0" err="1"/>
              <a:t>nnaual</a:t>
            </a:r>
            <a:r>
              <a:rPr lang="en-US" sz="1800" dirty="0"/>
              <a:t> ground </a:t>
            </a:r>
            <a:r>
              <a:rPr lang="en-US" sz="1800" dirty="0" err="1"/>
              <a:t>emperatures</a:t>
            </a:r>
            <a:r>
              <a:rPr lang="en-US" sz="1800" dirty="0"/>
              <a:t>. Permafrost and </a:t>
            </a:r>
            <a:r>
              <a:rPr lang="en-US" sz="1800" dirty="0" err="1"/>
              <a:t>periglacial</a:t>
            </a:r>
            <a:r>
              <a:rPr lang="en-US" sz="1800" dirty="0"/>
              <a:t> processes 14, 125-139. DOI: </a:t>
            </a:r>
            <a:r>
              <a:rPr lang="en-US" sz="1800" dirty="0" smtClean="0"/>
              <a:t>10.1002/ppp.449</a:t>
            </a:r>
          </a:p>
        </p:txBody>
      </p:sp>
    </p:spTree>
    <p:extLst>
      <p:ext uri="{BB962C8B-B14F-4D97-AF65-F5344CB8AC3E}">
        <p14:creationId xmlns:p14="http://schemas.microsoft.com/office/powerpoint/2010/main" val="1594797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6709"/>
            <a:ext cx="8229600" cy="1143000"/>
          </a:xfrm>
        </p:spPr>
        <p:txBody>
          <a:bodyPr/>
          <a:lstStyle/>
          <a:p>
            <a:r>
              <a:rPr lang="en-US" dirty="0" smtClean="0"/>
              <a:t>Why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8667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 </a:t>
            </a:r>
            <a:r>
              <a:rPr lang="en-US" dirty="0"/>
              <a:t>The state of Arctic permafrost is an essential climate indicator and carbon emissions from thawing permafrost will amplify anthropogenic warming.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Observations </a:t>
            </a:r>
            <a:r>
              <a:rPr lang="en-US" dirty="0"/>
              <a:t>can quantify the current state of permafrost, but we need models to make predictions of future permafrost conditions</a:t>
            </a:r>
            <a:r>
              <a:rPr lang="en-US" dirty="0" smtClean="0">
                <a:effectLst/>
              </a:rPr>
              <a:t>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06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172"/>
            <a:ext cx="8229600" cy="1143000"/>
          </a:xfrm>
        </p:spPr>
        <p:txBody>
          <a:bodyPr/>
          <a:lstStyle/>
          <a:p>
            <a:r>
              <a:rPr lang="en-US" smtClean="0"/>
              <a:t>Our team</a:t>
            </a:r>
            <a:endParaRPr lang="en-US" dirty="0"/>
          </a:p>
        </p:txBody>
      </p:sp>
      <p:pic>
        <p:nvPicPr>
          <p:cNvPr id="5" name="Picture 4" descr="elchin.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75" y="1348465"/>
            <a:ext cx="1695313" cy="2104592"/>
          </a:xfrm>
          <a:prstGeom prst="rect">
            <a:avLst/>
          </a:prstGeom>
        </p:spPr>
      </p:pic>
      <p:pic>
        <p:nvPicPr>
          <p:cNvPr id="6" name="Picture 5" descr="markpip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352" y="1321631"/>
            <a:ext cx="1981201" cy="1981201"/>
          </a:xfrm>
          <a:prstGeom prst="rect">
            <a:avLst/>
          </a:prstGeom>
        </p:spPr>
      </p:pic>
      <p:pic>
        <p:nvPicPr>
          <p:cNvPr id="7" name="Picture 6" descr="kevin_schaefer_nsid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732" y="1321630"/>
            <a:ext cx="1479704" cy="1990983"/>
          </a:xfrm>
          <a:prstGeom prst="rect">
            <a:avLst/>
          </a:prstGeom>
        </p:spPr>
      </p:pic>
      <p:pic>
        <p:nvPicPr>
          <p:cNvPr id="8" name="Picture 7" descr="garyclow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1" y="3596987"/>
            <a:ext cx="1882104" cy="2335595"/>
          </a:xfrm>
          <a:prstGeom prst="rect">
            <a:avLst/>
          </a:prstGeom>
        </p:spPr>
      </p:pic>
      <p:pic>
        <p:nvPicPr>
          <p:cNvPr id="10" name="Picture 9" descr="portraitIrinaOveree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656" y="3501712"/>
            <a:ext cx="1662190" cy="22162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77382" y="1348465"/>
            <a:ext cx="269817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Irina Overeem, CU Boulder</a:t>
            </a:r>
          </a:p>
          <a:p>
            <a:r>
              <a:rPr lang="en-US" dirty="0" smtClean="0"/>
              <a:t>Kevin Schaeffer, NSIDC</a:t>
            </a:r>
          </a:p>
          <a:p>
            <a:r>
              <a:rPr lang="en-US" dirty="0" err="1" smtClean="0"/>
              <a:t>Elchin</a:t>
            </a:r>
            <a:r>
              <a:rPr lang="en-US" dirty="0" smtClean="0"/>
              <a:t> </a:t>
            </a:r>
            <a:r>
              <a:rPr lang="en-US" dirty="0" err="1" smtClean="0"/>
              <a:t>Jafarov</a:t>
            </a:r>
            <a:r>
              <a:rPr lang="en-US" dirty="0" smtClean="0"/>
              <a:t>, LANL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Kang Wang, CU Boulder</a:t>
            </a:r>
          </a:p>
          <a:p>
            <a:r>
              <a:rPr lang="en-US" dirty="0" smtClean="0"/>
              <a:t>Mark Piper, CU Boulder</a:t>
            </a:r>
          </a:p>
          <a:p>
            <a:r>
              <a:rPr lang="en-US" dirty="0" smtClean="0"/>
              <a:t>Scott Stewart, CU Boulder</a:t>
            </a:r>
          </a:p>
          <a:p>
            <a:endParaRPr lang="en-US" dirty="0"/>
          </a:p>
          <a:p>
            <a:r>
              <a:rPr lang="en-US" dirty="0" smtClean="0"/>
              <a:t>Gary </a:t>
            </a:r>
            <a:r>
              <a:rPr lang="en-US" dirty="0" err="1" smtClean="0"/>
              <a:t>Clow</a:t>
            </a:r>
            <a:r>
              <a:rPr lang="en-US" dirty="0" smtClean="0"/>
              <a:t>, USGS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2" name="Picture 11" descr="kangwang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392" y="3501713"/>
            <a:ext cx="2125142" cy="28659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7382" y="4376067"/>
            <a:ext cx="2123151" cy="222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4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2498"/>
            <a:ext cx="8229600" cy="2404569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Permafrost </a:t>
            </a:r>
            <a:r>
              <a:rPr lang="en-US" dirty="0"/>
              <a:t>Modeling toolbox develops easy-to-access and comprehensive cyberinfrastructure to promote permafrost modeling</a:t>
            </a:r>
          </a:p>
        </p:txBody>
      </p:sp>
    </p:spTree>
    <p:extLst>
      <p:ext uri="{BB962C8B-B14F-4D97-AF65-F5344CB8AC3E}">
        <p14:creationId xmlns:p14="http://schemas.microsoft.com/office/powerpoint/2010/main" val="233275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506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Vision for Permafrost Modeling Toolbox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5037667"/>
            <a:ext cx="8229600" cy="4525963"/>
          </a:xfrm>
        </p:spPr>
        <p:txBody>
          <a:bodyPr/>
          <a:lstStyle/>
          <a:p>
            <a:r>
              <a:rPr lang="en-US" sz="2400" dirty="0" smtClean="0"/>
              <a:t>Models ranging in complexity</a:t>
            </a:r>
          </a:p>
          <a:p>
            <a:r>
              <a:rPr lang="en-US" sz="2400" dirty="0" smtClean="0"/>
              <a:t>Allow input data to easily be ingested</a:t>
            </a:r>
          </a:p>
          <a:p>
            <a:r>
              <a:rPr lang="en-US" sz="2400" dirty="0" smtClean="0"/>
              <a:t>Web interface for ease of use</a:t>
            </a:r>
          </a:p>
          <a:p>
            <a:r>
              <a:rPr lang="en-US" sz="2400" dirty="0" smtClean="0"/>
              <a:t>Ultimate goal: coupled modeling across domains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455" y="956653"/>
            <a:ext cx="6381090" cy="40370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322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-7477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Web Modeling Tool</a:t>
            </a:r>
            <a:endParaRPr lang="en-US" dirty="0"/>
          </a:p>
        </p:txBody>
      </p:sp>
      <p:pic>
        <p:nvPicPr>
          <p:cNvPr id="5" name="Picture 4" descr="SelectPermafrostModelingProjec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45" y="1276689"/>
            <a:ext cx="6766370" cy="462071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41438" y="6248116"/>
            <a:ext cx="58816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https://</a:t>
            </a:r>
            <a:r>
              <a:rPr lang="en-US" sz="3200" dirty="0" err="1"/>
              <a:t>csdms.colorado.edu</a:t>
            </a:r>
            <a:r>
              <a:rPr lang="en-US" sz="3200" dirty="0"/>
              <a:t>/</a:t>
            </a:r>
            <a:r>
              <a:rPr lang="en-US" sz="3200" dirty="0" err="1"/>
              <a:t>wmt</a:t>
            </a:r>
            <a:r>
              <a:rPr lang="en-US" sz="32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74134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 Models as ‘Components’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7388"/>
            <a:ext cx="8229600" cy="4525963"/>
          </a:xfrm>
        </p:spPr>
        <p:txBody>
          <a:bodyPr/>
          <a:lstStyle/>
          <a:p>
            <a:r>
              <a:rPr lang="en-US" dirty="0" smtClean="0"/>
              <a:t>Models receive a ‘Basic Model Interface’</a:t>
            </a:r>
          </a:p>
          <a:p>
            <a:endParaRPr lang="en-US" dirty="0" smtClean="0"/>
          </a:p>
          <a:p>
            <a:r>
              <a:rPr lang="en-US" dirty="0" smtClean="0"/>
              <a:t>Specify with precision which parameters components do need, which parameters do they generate (Standard Names).</a:t>
            </a:r>
          </a:p>
          <a:p>
            <a:r>
              <a:rPr lang="en-US" dirty="0" smtClean="0"/>
              <a:t>Components generate </a:t>
            </a:r>
            <a:r>
              <a:rPr lang="en-US" dirty="0" err="1" smtClean="0"/>
              <a:t>netCDF</a:t>
            </a:r>
            <a:r>
              <a:rPr lang="en-US" dirty="0" smtClean="0"/>
              <a:t> output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52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5706</TotalTime>
  <Words>1464</Words>
  <Application>Microsoft Macintosh PowerPoint</Application>
  <PresentationFormat>On-screen Show (4:3)</PresentationFormat>
  <Paragraphs>243</Paragraphs>
  <Slides>39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Calibri</vt:lpstr>
      <vt:lpstr>宋体</vt:lpstr>
      <vt:lpstr>Arial</vt:lpstr>
      <vt:lpstr>Office Theme</vt:lpstr>
      <vt:lpstr>Equation</vt:lpstr>
      <vt:lpstr>Permafrost Modeling Toolbox</vt:lpstr>
      <vt:lpstr>Objectives</vt:lpstr>
      <vt:lpstr>Outline of Clinic</vt:lpstr>
      <vt:lpstr>Why</vt:lpstr>
      <vt:lpstr>Our team</vt:lpstr>
      <vt:lpstr>Goal</vt:lpstr>
      <vt:lpstr>Vision for Permafrost Modeling Toolbox</vt:lpstr>
      <vt:lpstr>PowerPoint Presentation</vt:lpstr>
      <vt:lpstr>Develop Models as ‘Components’</vt:lpstr>
      <vt:lpstr>Web Modeling Tool</vt:lpstr>
      <vt:lpstr>Physical Models</vt:lpstr>
      <vt:lpstr>‘Air’ Frost Number</vt:lpstr>
      <vt:lpstr>Cosine Approximation of Annual Temperature Distribution</vt:lpstr>
      <vt:lpstr>Calculate DDT and DDF</vt:lpstr>
      <vt:lpstr>Defining the Permafrost Limit</vt:lpstr>
      <vt:lpstr>What is the use of such a simple model?</vt:lpstr>
      <vt:lpstr>Kudryavstev Model</vt:lpstr>
      <vt:lpstr>Depth to freezing or thawing (Z)</vt:lpstr>
      <vt:lpstr>Consider temperature at each layer interface separately</vt:lpstr>
      <vt:lpstr>Snow thermal effect</vt:lpstr>
      <vt:lpstr>What is the use of such a medium complexity model?</vt:lpstr>
      <vt:lpstr>Datasets</vt:lpstr>
      <vt:lpstr>Time series of climate data</vt:lpstr>
      <vt:lpstr>Data-Model Comparison</vt:lpstr>
      <vt:lpstr>Climate Reanalysis Data</vt:lpstr>
      <vt:lpstr>CRU_AKtemp</vt:lpstr>
      <vt:lpstr>Config File with CRU-AKtemp</vt:lpstr>
      <vt:lpstr>CRU_Aktemp example</vt:lpstr>
      <vt:lpstr>Demonstration</vt:lpstr>
      <vt:lpstr>Demonstration</vt:lpstr>
      <vt:lpstr>Demonstration</vt:lpstr>
      <vt:lpstr>Visualize Output with Panoply</vt:lpstr>
      <vt:lpstr>Hands-on </vt:lpstr>
      <vt:lpstr>More advanced modeling</vt:lpstr>
      <vt:lpstr>Ipython notebooks</vt:lpstr>
      <vt:lpstr>What’s next: Collaborate</vt:lpstr>
      <vt:lpstr>What’s next: cyberinfrastructure development</vt:lpstr>
      <vt:lpstr>Acknowledgements</vt:lpstr>
      <vt:lpstr>References</vt:lpstr>
    </vt:vector>
  </TitlesOfParts>
  <Company>Univ of CO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Permafrost Modeling Toolbox</dc:title>
  <dc:creator>Irina Overeem</dc:creator>
  <cp:lastModifiedBy>Microsoft Office User</cp:lastModifiedBy>
  <cp:revision>71</cp:revision>
  <dcterms:created xsi:type="dcterms:W3CDTF">2017-05-15T21:39:10Z</dcterms:created>
  <dcterms:modified xsi:type="dcterms:W3CDTF">2017-05-24T21:38:06Z</dcterms:modified>
</cp:coreProperties>
</file>