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70" r:id="rId5"/>
    <p:sldId id="262" r:id="rId6"/>
    <p:sldId id="263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224" y="-8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9D10-60C6-4779-9309-DB7FD4293994}" type="datetimeFigureOut">
              <a:rPr lang="en-GB" smtClean="0"/>
              <a:t>3/31/13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CBF-6E0B-4019-A9B2-EC4B32CF0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2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9D10-60C6-4779-9309-DB7FD4293994}" type="datetimeFigureOut">
              <a:rPr lang="en-GB" smtClean="0"/>
              <a:t>3/31/13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CBF-6E0B-4019-A9B2-EC4B32CF0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9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9D10-60C6-4779-9309-DB7FD4293994}" type="datetimeFigureOut">
              <a:rPr lang="en-GB" smtClean="0"/>
              <a:t>3/31/13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CBF-6E0B-4019-A9B2-EC4B32CF0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7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94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9D10-60C6-4779-9309-DB7FD4293994}" type="datetimeFigureOut">
              <a:rPr lang="en-GB" smtClean="0"/>
              <a:t>3/31/13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CBF-6E0B-4019-A9B2-EC4B32CF0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40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9D10-60C6-4779-9309-DB7FD4293994}" type="datetimeFigureOut">
              <a:rPr lang="en-GB" smtClean="0"/>
              <a:t>3/31/13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CBF-6E0B-4019-A9B2-EC4B32CF0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6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9D10-60C6-4779-9309-DB7FD4293994}" type="datetimeFigureOut">
              <a:rPr lang="en-GB" smtClean="0"/>
              <a:t>3/31/13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CBF-6E0B-4019-A9B2-EC4B32CF0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6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9D10-60C6-4779-9309-DB7FD4293994}" type="datetimeFigureOut">
              <a:rPr lang="en-GB" smtClean="0"/>
              <a:t>3/31/13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CBF-6E0B-4019-A9B2-EC4B32CF0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65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9D10-60C6-4779-9309-DB7FD4293994}" type="datetimeFigureOut">
              <a:rPr lang="en-GB" smtClean="0"/>
              <a:t>3/31/13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CBF-6E0B-4019-A9B2-EC4B32CF0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4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9D10-60C6-4779-9309-DB7FD4293994}" type="datetimeFigureOut">
              <a:rPr lang="en-GB" smtClean="0"/>
              <a:t>3/31/13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CBF-6E0B-4019-A9B2-EC4B32CF0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1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9D10-60C6-4779-9309-DB7FD4293994}" type="datetimeFigureOut">
              <a:rPr lang="en-GB" smtClean="0"/>
              <a:t>3/31/13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CBF-6E0B-4019-A9B2-EC4B32CF0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10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9D10-60C6-4779-9309-DB7FD4293994}" type="datetimeFigureOut">
              <a:rPr lang="en-GB" smtClean="0"/>
              <a:t>3/31/13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CBF-6E0B-4019-A9B2-EC4B32CF0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1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A9D10-60C6-4779-9309-DB7FD4293994}" type="datetimeFigureOut">
              <a:rPr lang="en-GB" smtClean="0"/>
              <a:t>3/31/13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3BCBF-6E0B-4019-A9B2-EC4B32CF0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703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Carbonate FRG in CSDMS 2.0</a:t>
            </a:r>
            <a:br>
              <a:rPr lang="en-GB" dirty="0" smtClean="0"/>
            </a:br>
            <a:r>
              <a:rPr lang="en-GB" dirty="0" smtClean="0"/>
              <a:t>Strategy from 2013 onwards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53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9701" t="7056" r="6514" b="6867"/>
          <a:stretch>
            <a:fillRect/>
          </a:stretch>
        </p:blipFill>
        <p:spPr bwMode="auto">
          <a:xfrm>
            <a:off x="5389414" y="2198460"/>
            <a:ext cx="3565202" cy="23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4624"/>
            <a:ext cx="5184576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/>
              <a:t>Carbonate FRG Progress To Date</a:t>
            </a:r>
            <a:endParaRPr lang="en-GB" sz="2800" b="1" dirty="0"/>
          </a:p>
          <a:p>
            <a:pPr marL="0" indent="0">
              <a:buNone/>
            </a:pPr>
            <a:endParaRPr lang="en-GB" sz="2800" b="1" dirty="0" smtClean="0"/>
          </a:p>
          <a:p>
            <a:r>
              <a:rPr lang="en-GB" sz="2000" dirty="0" smtClean="0"/>
              <a:t>Initial 60+ group currently represented by </a:t>
            </a:r>
            <a:r>
              <a:rPr lang="en-GB" sz="2000" b="1" dirty="0" smtClean="0"/>
              <a:t>only a few members actively coding and compiling data</a:t>
            </a:r>
            <a:r>
              <a:rPr lang="en-GB" sz="2000" dirty="0" smtClean="0"/>
              <a:t> with some NSF support</a:t>
            </a:r>
          </a:p>
          <a:p>
            <a:r>
              <a:rPr lang="en-GB" sz="2000" dirty="0" smtClean="0"/>
              <a:t>Multiple carbonate models developed since 2008</a:t>
            </a:r>
          </a:p>
          <a:p>
            <a:r>
              <a:rPr lang="en-GB" sz="2000" dirty="0" smtClean="0"/>
              <a:t>Database of rates for carbonate systems being populated, and able to be interrogated by developing models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9792" y="4283694"/>
            <a:ext cx="3688145" cy="2433861"/>
            <a:chOff x="2739599" y="2780928"/>
            <a:chExt cx="3688145" cy="2433861"/>
          </a:xfrm>
        </p:grpSpPr>
        <p:pic>
          <p:nvPicPr>
            <p:cNvPr id="11" name="Picture 3" descr="C:\Carb2010\Cellular\_ca\statsCA_9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756" y="2780928"/>
              <a:ext cx="3546988" cy="2433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4506459" y="4606324"/>
              <a:ext cx="51084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Years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 rot="16200000">
              <a:off x="2326050" y="3464906"/>
              <a:ext cx="12887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Cover (Number of CA cells)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853544" y="2781632"/>
              <a:ext cx="1366528" cy="27699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 dirty="0">
                  <a:solidFill>
                    <a:schemeClr val="bg1"/>
                  </a:solidFill>
                </a:rPr>
                <a:t>Population ecology</a:t>
              </a:r>
            </a:p>
          </p:txBody>
        </p:sp>
      </p:grpSp>
      <p:pic>
        <p:nvPicPr>
          <p:cNvPr id="16" name="Picture 3" descr="C:\Carbo2011\_carboLOT\_chag\201110211040\_3dPlots\chag_Thkns_t100_3d.png"/>
          <p:cNvPicPr>
            <a:picLocks noChangeAspect="1" noChangeArrowheads="1"/>
          </p:cNvPicPr>
          <p:nvPr/>
        </p:nvPicPr>
        <p:blipFill>
          <a:blip r:embed="rId4" cstate="print"/>
          <a:srcRect l="6064" r="2917"/>
          <a:stretch>
            <a:fillRect/>
          </a:stretch>
        </p:blipFill>
        <p:spPr bwMode="auto">
          <a:xfrm>
            <a:off x="6516216" y="4607028"/>
            <a:ext cx="2438400" cy="211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627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4624"/>
            <a:ext cx="8928992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/>
              <a:t>Carbonate FRG Long-Term Goals</a:t>
            </a:r>
          </a:p>
          <a:p>
            <a:pPr marL="0" indent="0">
              <a:buNone/>
            </a:pPr>
            <a:endParaRPr lang="en-GB" sz="2800" b="1" dirty="0" smtClean="0"/>
          </a:p>
          <a:p>
            <a:r>
              <a:rPr lang="en-GB" sz="2400" dirty="0" smtClean="0"/>
              <a:t>Original group vision from 2008 remains valid – develop componentized “workbench” of carbonate models and encourage non-modellers to use them as default tools</a:t>
            </a:r>
          </a:p>
          <a:p>
            <a:r>
              <a:rPr lang="en-GB" sz="2400" dirty="0" smtClean="0"/>
              <a:t>Ultimate goals are understanding of carbonate rock heterogeneity and 100 year prediction of carbonate response to environmental change, both from a suite of new next-generation components that more properly represent complex carbonate biology and chemistry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228600" indent="-171450"/>
            <a:r>
              <a:rPr lang="en-US" sz="2400" dirty="0"/>
              <a:t>What is unique in our style</a:t>
            </a:r>
            <a:endParaRPr lang="en-GB" sz="2400" dirty="0"/>
          </a:p>
          <a:p>
            <a:pPr marL="685800" lvl="1" indent="-171450">
              <a:buFont typeface="Calibri" pitchFamily="34" charset="0"/>
              <a:buChar char="⁻"/>
            </a:pPr>
            <a:r>
              <a:rPr lang="en-US" sz="1600" dirty="0"/>
              <a:t>Population dynamics</a:t>
            </a:r>
            <a:endParaRPr lang="en-GB" sz="1600" dirty="0"/>
          </a:p>
          <a:p>
            <a:pPr marL="685800" lvl="1" indent="-171450">
              <a:buFont typeface="Calibri" pitchFamily="34" charset="0"/>
              <a:buChar char="⁻"/>
            </a:pPr>
            <a:r>
              <a:rPr lang="en-US" sz="1600" dirty="0"/>
              <a:t>Spatial organization, mosaics, </a:t>
            </a:r>
            <a:r>
              <a:rPr lang="en-US" sz="1600" dirty="0" smtClean="0"/>
              <a:t>statistics</a:t>
            </a:r>
            <a:endParaRPr lang="en-GB" sz="1600" dirty="0"/>
          </a:p>
          <a:p>
            <a:pPr marL="685800" lvl="1" indent="-171450">
              <a:buFont typeface="Calibri" pitchFamily="34" charset="0"/>
              <a:buChar char="⁻"/>
            </a:pPr>
            <a:r>
              <a:rPr lang="en-US" sz="1600" dirty="0" smtClean="0"/>
              <a:t>To-do </a:t>
            </a:r>
            <a:r>
              <a:rPr lang="en-US" sz="1600" dirty="0" err="1" smtClean="0"/>
              <a:t>trophics</a:t>
            </a:r>
            <a:r>
              <a:rPr lang="en-US" sz="1600" dirty="0"/>
              <a:t>, </a:t>
            </a:r>
            <a:r>
              <a:rPr lang="en-US" sz="1600" dirty="0" smtClean="0"/>
              <a:t>water chemistry</a:t>
            </a:r>
            <a:endParaRPr lang="en-GB" sz="1600" dirty="0"/>
          </a:p>
          <a:p>
            <a:pPr marL="685800" lvl="1" indent="-171450">
              <a:buFont typeface="Calibri" pitchFamily="34" charset="0"/>
              <a:buChar char="⁻"/>
            </a:pPr>
            <a:r>
              <a:rPr lang="en-US" sz="1600" dirty="0"/>
              <a:t>Knowledge base</a:t>
            </a:r>
            <a:endParaRPr lang="en-GB" sz="1600" dirty="0"/>
          </a:p>
          <a:p>
            <a:pPr marL="685800" lvl="1" indent="-171450">
              <a:buFont typeface="Calibri" pitchFamily="34" charset="0"/>
              <a:buChar char="⁻"/>
            </a:pPr>
            <a:r>
              <a:rPr lang="en-US" sz="1600" dirty="0"/>
              <a:t>Real world runs</a:t>
            </a:r>
            <a:endParaRPr lang="en-GB" sz="1600" dirty="0"/>
          </a:p>
          <a:p>
            <a:endParaRPr lang="en-GB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53890"/>
            <a:ext cx="4115172" cy="20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101654"/>
            <a:ext cx="2448272" cy="161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948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4624"/>
            <a:ext cx="8928992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/>
              <a:t>Carbonate FRG Long-Term </a:t>
            </a:r>
            <a:r>
              <a:rPr lang="en-GB" sz="2800" b="1" dirty="0"/>
              <a:t>S</a:t>
            </a:r>
            <a:r>
              <a:rPr lang="en-GB" sz="2800" b="1" dirty="0" smtClean="0"/>
              <a:t>trategy:</a:t>
            </a:r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Specific Steps: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Develop BMI “wrapped” coupled carbonate model components that do all that the currently separately developed carbonate models (e.g. </a:t>
            </a:r>
            <a:r>
              <a:rPr lang="en-GB" sz="1800" dirty="0" err="1" smtClean="0"/>
              <a:t>CarboCAT</a:t>
            </a:r>
            <a:r>
              <a:rPr lang="en-GB" sz="1800" dirty="0" smtClean="0"/>
              <a:t>, </a:t>
            </a:r>
            <a:r>
              <a:rPr lang="en-GB" sz="1800" dirty="0" err="1" smtClean="0"/>
              <a:t>CarboLOT</a:t>
            </a:r>
            <a:r>
              <a:rPr lang="en-GB" sz="1800" dirty="0" smtClean="0"/>
              <a:t>, </a:t>
            </a:r>
            <a:r>
              <a:rPr lang="en-GB" sz="1800" dirty="0" err="1" smtClean="0"/>
              <a:t>CarboCELL</a:t>
            </a:r>
            <a:r>
              <a:rPr lang="en-GB" sz="1800" dirty="0" smtClean="0"/>
              <a:t>) do</a:t>
            </a:r>
          </a:p>
          <a:p>
            <a:pPr marL="914400" lvl="1" indent="-514350"/>
            <a:r>
              <a:rPr lang="en-GB" sz="1400" dirty="0" smtClean="0"/>
              <a:t>Represents an evolution of the original Carbonate Workbench concept from 2008-2009</a:t>
            </a:r>
          </a:p>
          <a:p>
            <a:pPr marL="914400" lvl="1" indent="-514350"/>
            <a:r>
              <a:rPr lang="en-GB" sz="1400" dirty="0" smtClean="0"/>
              <a:t>Components will represent both short time scale (decadal+) and long time scale processes (100Ky+) to satisfy the range of potential users</a:t>
            </a:r>
          </a:p>
          <a:p>
            <a:pPr marL="914400" lvl="1" indent="-514350"/>
            <a:r>
              <a:rPr lang="en-GB" sz="1400" dirty="0" smtClean="0"/>
              <a:t>Will make extensive use of existing elements of </a:t>
            </a:r>
            <a:r>
              <a:rPr lang="en-GB" sz="1400" dirty="0" err="1" smtClean="0"/>
              <a:t>SedFlux</a:t>
            </a:r>
            <a:r>
              <a:rPr lang="en-GB" sz="1400" dirty="0" smtClean="0"/>
              <a:t> for representation of deposition as accumulated strata and for sediment transport elements. Non-relevant parts of </a:t>
            </a:r>
            <a:r>
              <a:rPr lang="en-GB" sz="1400" dirty="0" err="1" smtClean="0"/>
              <a:t>SedFlux</a:t>
            </a:r>
            <a:r>
              <a:rPr lang="en-GB" sz="1400" dirty="0" smtClean="0"/>
              <a:t> will be turned off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Complete development and population of a carbonate knowledge base and integrate it with carbonate model components</a:t>
            </a:r>
          </a:p>
          <a:p>
            <a:pPr marL="914400" lvl="1" indent="-514350"/>
            <a:r>
              <a:rPr lang="en-GB" sz="1400" dirty="0" smtClean="0"/>
              <a:t>Currently lots of diverse rate data in an Excel </a:t>
            </a:r>
            <a:r>
              <a:rPr lang="en-GB" sz="1400" dirty="0" err="1" smtClean="0"/>
              <a:t>spreadsheet</a:t>
            </a:r>
            <a:r>
              <a:rPr lang="en-GB" sz="1400" dirty="0" smtClean="0"/>
              <a:t>, being developed by Chris and Don</a:t>
            </a:r>
          </a:p>
          <a:p>
            <a:pPr marL="914400" lvl="1" indent="-514350"/>
            <a:r>
              <a:rPr lang="en-GB" sz="1400" dirty="0" smtClean="0"/>
              <a:t>Attracting lots of community interest, but not yet shared more widely, nor able to be interrogated by any models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Re-engage the wider “</a:t>
            </a:r>
            <a:r>
              <a:rPr lang="en-GB" sz="1800" dirty="0" err="1" smtClean="0"/>
              <a:t>fizzhead</a:t>
            </a:r>
            <a:r>
              <a:rPr lang="en-GB" sz="1800" dirty="0" smtClean="0"/>
              <a:t>” FRG community (the other 60 members) and grow the community by offering the developed components as a focal point for testing, benchmarking, further development and use as educational tools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9743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MT0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7848600" cy="560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</a:pPr>
            <a:r>
              <a:rPr lang="en-GB" sz="2400" b="1" dirty="0" smtClean="0"/>
              <a:t>Carbonate Components</a:t>
            </a:r>
          </a:p>
        </p:txBody>
      </p:sp>
    </p:spTree>
    <p:extLst>
      <p:ext uri="{BB962C8B-B14F-4D97-AF65-F5344CB8AC3E}">
        <p14:creationId xmlns:p14="http://schemas.microsoft.com/office/powerpoint/2010/main" val="155745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841510" y="1700808"/>
            <a:ext cx="5026634" cy="4899314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498444" y="1941531"/>
            <a:ext cx="1579799" cy="881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2"/>
                </a:solidFill>
              </a:rPr>
              <a:t>Accommodation: Subsidence and </a:t>
            </a:r>
            <a:r>
              <a:rPr lang="en-GB" sz="1600" dirty="0" err="1" smtClean="0">
                <a:solidFill>
                  <a:schemeClr val="bg2"/>
                </a:solidFill>
              </a:rPr>
              <a:t>eustasy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36550" y="3236931"/>
            <a:ext cx="1876949" cy="8817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Sediment production rates: water depth model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2750" y="4379931"/>
            <a:ext cx="1844653" cy="8817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Spatial distribution of production: cellular automata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2750" y="5446731"/>
            <a:ext cx="1733676" cy="10742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Sediment transport:  generalized steepest descent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9" name="Elbow Connector 8"/>
          <p:cNvCxnSpPr>
            <a:stCxn id="3" idx="1"/>
            <a:endCxn id="39" idx="3"/>
          </p:cNvCxnSpPr>
          <p:nvPr/>
        </p:nvCxnSpPr>
        <p:spPr>
          <a:xfrm rot="10800000">
            <a:off x="2654150" y="2306195"/>
            <a:ext cx="844295" cy="762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1"/>
            <a:endCxn id="39" idx="2"/>
          </p:cNvCxnSpPr>
          <p:nvPr/>
        </p:nvCxnSpPr>
        <p:spPr>
          <a:xfrm rot="10800000">
            <a:off x="1864250" y="2747059"/>
            <a:ext cx="1572300" cy="930736"/>
          </a:xfrm>
          <a:prstGeom prst="bentConnector2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1"/>
            <a:endCxn id="39" idx="2"/>
          </p:cNvCxnSpPr>
          <p:nvPr/>
        </p:nvCxnSpPr>
        <p:spPr>
          <a:xfrm rot="10800000">
            <a:off x="1864250" y="2747059"/>
            <a:ext cx="1648500" cy="2073736"/>
          </a:xfrm>
          <a:prstGeom prst="bentConnector2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615365" y="2335628"/>
            <a:ext cx="1723417" cy="85205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Sediment production rate: water chemistry</a:t>
            </a:r>
            <a:endParaRPr lang="en-GB" sz="1600" dirty="0"/>
          </a:p>
        </p:txBody>
      </p:sp>
      <p:sp>
        <p:nvSpPr>
          <p:cNvPr id="42" name="Rectangle 41"/>
          <p:cNvSpPr/>
          <p:nvPr/>
        </p:nvSpPr>
        <p:spPr>
          <a:xfrm>
            <a:off x="6615365" y="1196752"/>
            <a:ext cx="1686043" cy="85205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Sediment production rate: restriction model</a:t>
            </a:r>
            <a:endParaRPr lang="en-GB" sz="1600" dirty="0"/>
          </a:p>
        </p:txBody>
      </p:sp>
      <p:sp>
        <p:nvSpPr>
          <p:cNvPr id="43" name="Rectangle 42"/>
          <p:cNvSpPr/>
          <p:nvPr/>
        </p:nvSpPr>
        <p:spPr>
          <a:xfrm>
            <a:off x="6615365" y="260648"/>
            <a:ext cx="1686043" cy="781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2"/>
                </a:solidFill>
              </a:rPr>
              <a:t>Accommodation: flexural </a:t>
            </a:r>
            <a:r>
              <a:rPr lang="en-GB" sz="1600" dirty="0" err="1" smtClean="0">
                <a:solidFill>
                  <a:schemeClr val="bg2"/>
                </a:solidFill>
              </a:rPr>
              <a:t>isostasy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615365" y="3470888"/>
            <a:ext cx="1795226" cy="7810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Spatial distribution of production: LV population model</a:t>
            </a:r>
            <a:endParaRPr lang="en-GB" sz="1600" dirty="0"/>
          </a:p>
        </p:txBody>
      </p:sp>
      <p:sp>
        <p:nvSpPr>
          <p:cNvPr id="36" name="Rectangle 35"/>
          <p:cNvSpPr/>
          <p:nvPr/>
        </p:nvSpPr>
        <p:spPr>
          <a:xfrm>
            <a:off x="0" y="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</a:pPr>
            <a:r>
              <a:rPr lang="en-GB" sz="2400" b="1" dirty="0" smtClean="0"/>
              <a:t>Carbonate Components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74350" y="1865331"/>
            <a:ext cx="1579799" cy="8817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tx2">
                    <a:lumMod val="50000"/>
                  </a:schemeClr>
                </a:solidFill>
              </a:rPr>
              <a:t>SedFlux</a:t>
            </a:r>
            <a:r>
              <a:rPr lang="en-GB" sz="3200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n-GB" sz="3200" dirty="0" err="1" smtClean="0">
                <a:solidFill>
                  <a:schemeClr val="tx2">
                    <a:lumMod val="50000"/>
                  </a:schemeClr>
                </a:solidFill>
              </a:rPr>
              <a:t>Carbo</a:t>
            </a:r>
            <a:r>
              <a:rPr lang="en-GB" sz="3200" dirty="0" smtClean="0">
                <a:solidFill>
                  <a:schemeClr val="tx2">
                    <a:lumMod val="50000"/>
                  </a:schemeClr>
                </a:solidFill>
              </a:rPr>
              <a:t>*</a:t>
            </a:r>
            <a:endParaRPr lang="en-GB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1" name="Elbow Connector 12"/>
          <p:cNvCxnSpPr>
            <a:stCxn id="6" idx="1"/>
            <a:endCxn id="39" idx="2"/>
          </p:cNvCxnSpPr>
          <p:nvPr/>
        </p:nvCxnSpPr>
        <p:spPr>
          <a:xfrm rot="10800000">
            <a:off x="1864250" y="2747059"/>
            <a:ext cx="1648500" cy="3236820"/>
          </a:xfrm>
          <a:prstGeom prst="bentConnector2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615365" y="4405527"/>
            <a:ext cx="1733676" cy="1074296"/>
          </a:xfrm>
          <a:prstGeom prst="rect">
            <a:avLst/>
          </a:prstGeom>
          <a:solidFill>
            <a:schemeClr val="accen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Sediment transport:  off-platform plume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15365" y="5599131"/>
            <a:ext cx="1733676" cy="1074296"/>
          </a:xfrm>
          <a:prstGeom prst="rect">
            <a:avLst/>
          </a:prstGeom>
          <a:solidFill>
            <a:schemeClr val="accen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Sediment transport:  </a:t>
            </a:r>
            <a:r>
              <a:rPr lang="en-GB" sz="1600" dirty="0" err="1" smtClean="0">
                <a:solidFill>
                  <a:schemeClr val="tx1"/>
                </a:solidFill>
              </a:rPr>
              <a:t>bedload</a:t>
            </a:r>
            <a:r>
              <a:rPr lang="en-GB" sz="1600" dirty="0" smtClean="0">
                <a:solidFill>
                  <a:schemeClr val="tx1"/>
                </a:solidFill>
              </a:rPr>
              <a:t> under unidirectional flow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1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4624"/>
            <a:ext cx="8640960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/>
              <a:t>Carbonate FRG Short to Medium-Term Strategy</a:t>
            </a:r>
          </a:p>
          <a:p>
            <a:pPr marL="0" indent="0">
              <a:buNone/>
            </a:pPr>
            <a:endParaRPr lang="en-GB" sz="2800" b="1" dirty="0" smtClean="0"/>
          </a:p>
          <a:p>
            <a:pPr marL="0" indent="0">
              <a:buNone/>
            </a:pPr>
            <a:r>
              <a:rPr lang="en-GB" sz="2000" b="1" dirty="0" smtClean="0"/>
              <a:t>Summary plan: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Detailed plans to engage with industry, NSF Steppe and NGOs</a:t>
            </a:r>
          </a:p>
          <a:p>
            <a:pPr marL="714375" lvl="1" indent="-314325"/>
            <a:r>
              <a:rPr lang="en-GB" sz="1600" dirty="0" smtClean="0"/>
              <a:t>Tasks defined for PhD students, possibly funded by NSF Steppe &amp; direct industry funding</a:t>
            </a:r>
          </a:p>
          <a:p>
            <a:pPr marL="714375" lvl="1" indent="-314325"/>
            <a:r>
              <a:rPr lang="en-GB" sz="1600" dirty="0" smtClean="0"/>
              <a:t>Engage with NGOs for prediction for coastal defence reef growth</a:t>
            </a:r>
            <a:endParaRPr lang="en-GB" sz="16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Document and share the carbonate knowledge base in its current form and open it up to contributions from and development by the wider carbonate community</a:t>
            </a:r>
          </a:p>
          <a:p>
            <a:pPr lvl="1"/>
            <a:r>
              <a:rPr lang="en-GB" sz="1600" dirty="0" smtClean="0"/>
              <a:t>Document the existing parameters that are in the knowledge base</a:t>
            </a:r>
          </a:p>
          <a:p>
            <a:pPr lvl="1"/>
            <a:r>
              <a:rPr lang="en-GB" sz="1600" dirty="0" smtClean="0"/>
              <a:t>Share the knowledge base on Google documents</a:t>
            </a:r>
          </a:p>
          <a:p>
            <a:pPr lvl="1"/>
            <a:r>
              <a:rPr lang="en-GB" sz="1600" dirty="0" smtClean="0"/>
              <a:t>Publish via CSDMS web site as an online database product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Recruit more carbonate coders</a:t>
            </a:r>
          </a:p>
          <a:p>
            <a:pPr marL="857250" lvl="1" indent="-457200"/>
            <a:r>
              <a:rPr lang="en-GB" sz="1600" dirty="0" smtClean="0"/>
              <a:t>Coding group is gradually growing</a:t>
            </a:r>
          </a:p>
          <a:p>
            <a:pPr marL="857250" lvl="1" indent="-457200"/>
            <a:r>
              <a:rPr lang="en-GB" sz="1600" dirty="0" smtClean="0"/>
              <a:t>Actively seeking new people who can help us write component code e.g. PhD students and postdocs</a:t>
            </a:r>
          </a:p>
          <a:p>
            <a:pPr>
              <a:buFont typeface="+mj-lt"/>
              <a:buAutoNum type="arabicPeriod"/>
            </a:pPr>
            <a:r>
              <a:rPr lang="en-GB" sz="2000" dirty="0" smtClean="0"/>
              <a:t>Change of leadership if Euro-CSDMS progresses rapidly</a:t>
            </a:r>
          </a:p>
          <a:p>
            <a:pPr marL="914400" lvl="1" indent="-514350"/>
            <a:endParaRPr lang="en-GB" sz="1600" dirty="0" smtClean="0"/>
          </a:p>
          <a:p>
            <a:pPr marL="514350" indent="-514350">
              <a:buFont typeface="+mj-lt"/>
              <a:buAutoNum type="arabicPeriod"/>
            </a:pPr>
            <a:endParaRPr lang="en-GB" sz="1600" dirty="0" smtClean="0"/>
          </a:p>
          <a:p>
            <a:pPr marL="400050" lvl="1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1942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571</Words>
  <Application>Microsoft Macintosh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Carbonate FRG in CSDMS 2.0 Strategy from 2013 onwards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Carbonate FRG Long Term Strategy from 2013 onwards</dc:title>
  <dc:creator>Pete</dc:creator>
  <cp:lastModifiedBy>Stephanie Higgins</cp:lastModifiedBy>
  <cp:revision>50</cp:revision>
  <dcterms:created xsi:type="dcterms:W3CDTF">2013-03-23T15:30:49Z</dcterms:created>
  <dcterms:modified xsi:type="dcterms:W3CDTF">2013-03-31T19:40:44Z</dcterms:modified>
</cp:coreProperties>
</file>