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60" r:id="rId5"/>
    <p:sldId id="262" r:id="rId6"/>
    <p:sldId id="261"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067800" cy="5562600"/>
          </a:xfrm>
        </p:spPr>
        <p:txBody>
          <a:bodyPr>
            <a:normAutofit fontScale="92500" lnSpcReduction="10000"/>
          </a:bodyPr>
          <a:lstStyle/>
          <a:p>
            <a:r>
              <a:rPr lang="en-US" dirty="0"/>
              <a:t>How do geotechnical properties contribute to failures and resulting fluxes to the deep sea</a:t>
            </a:r>
            <a:r>
              <a:rPr lang="en-US" dirty="0" smtClean="0"/>
              <a:t>?</a:t>
            </a:r>
            <a:br>
              <a:rPr lang="en-US" dirty="0" smtClean="0"/>
            </a:br>
            <a:endParaRPr lang="en-US" dirty="0" smtClean="0"/>
          </a:p>
          <a:p>
            <a:r>
              <a:rPr lang="en-US" dirty="0"/>
              <a:t>Subsurface flows and impacts on chemical </a:t>
            </a:r>
            <a:r>
              <a:rPr lang="en-US" dirty="0" smtClean="0"/>
              <a:t>fluxes, </a:t>
            </a:r>
            <a:r>
              <a:rPr lang="en-US" dirty="0" err="1" smtClean="0"/>
              <a:t>geotechnics</a:t>
            </a:r>
            <a:r>
              <a:rPr lang="en-US" dirty="0" smtClean="0"/>
              <a:t>, slope failures.</a:t>
            </a:r>
            <a:br>
              <a:rPr lang="en-US" dirty="0" smtClean="0"/>
            </a:br>
            <a:endParaRPr lang="en-US" dirty="0"/>
          </a:p>
          <a:p>
            <a:r>
              <a:rPr lang="en-US" dirty="0" smtClean="0"/>
              <a:t>Fluvial sources of sediment to the coastal ocean: vertical structure of flows, sediment load, and hydrodynamic properties of sediment delivered.</a:t>
            </a:r>
            <a:br>
              <a:rPr lang="en-US" dirty="0" smtClean="0"/>
            </a:br>
            <a:endParaRPr lang="en-US" dirty="0" smtClean="0"/>
          </a:p>
          <a:p>
            <a:r>
              <a:rPr lang="en-US" dirty="0" smtClean="0"/>
              <a:t>Proper atmospheric forcing for coastal ocean / estuarine models.</a:t>
            </a:r>
          </a:p>
          <a:p>
            <a:endParaRPr lang="en-US" dirty="0"/>
          </a:p>
        </p:txBody>
      </p:sp>
      <p:sp>
        <p:nvSpPr>
          <p:cNvPr id="4" name="Title 3"/>
          <p:cNvSpPr txBox="1">
            <a:spLocks/>
          </p:cNvSpPr>
          <p:nvPr/>
        </p:nvSpPr>
        <p:spPr>
          <a:xfrm>
            <a:off x="0" y="0"/>
            <a:ext cx="9144000" cy="1066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t>Marine Working Group</a:t>
            </a:r>
            <a:br>
              <a:rPr lang="en-US" sz="3200" dirty="0" smtClean="0"/>
            </a:br>
            <a:r>
              <a:rPr lang="en-US" sz="3200" dirty="0" smtClean="0"/>
              <a:t>Breakout </a:t>
            </a:r>
            <a:r>
              <a:rPr lang="en-US" sz="3200" dirty="0"/>
              <a:t>Group I</a:t>
            </a:r>
            <a:r>
              <a:rPr lang="en-US" sz="3200" dirty="0" smtClean="0"/>
              <a:t>: Gaps </a:t>
            </a:r>
            <a:r>
              <a:rPr lang="en-US" sz="3200" dirty="0"/>
              <a:t>in Understanding and Models</a:t>
            </a:r>
          </a:p>
        </p:txBody>
      </p:sp>
      <p:cxnSp>
        <p:nvCxnSpPr>
          <p:cNvPr id="6" name="Straight Connector 5"/>
          <p:cNvCxnSpPr/>
          <p:nvPr/>
        </p:nvCxnSpPr>
        <p:spPr>
          <a:xfrm>
            <a:off x="152400" y="1066800"/>
            <a:ext cx="89154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00200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858000"/>
          </a:xfrm>
        </p:spPr>
        <p:txBody>
          <a:bodyPr>
            <a:noAutofit/>
          </a:bodyPr>
          <a:lstStyle/>
          <a:p>
            <a:pPr marL="0" indent="0">
              <a:buNone/>
            </a:pPr>
            <a:r>
              <a:rPr lang="en-US" sz="2400" dirty="0"/>
              <a:t>OVERARCHING </a:t>
            </a:r>
            <a:r>
              <a:rPr lang="en-US" sz="2400" dirty="0" smtClean="0"/>
              <a:t>THEMES for Marine Working Groups and CSDMS</a:t>
            </a:r>
          </a:p>
          <a:p>
            <a:r>
              <a:rPr lang="en-US" sz="2200" dirty="0" smtClean="0">
                <a:solidFill>
                  <a:srgbClr val="00B050"/>
                </a:solidFill>
              </a:rPr>
              <a:t>Enable coupling </a:t>
            </a:r>
            <a:r>
              <a:rPr lang="en-US" sz="2200" dirty="0"/>
              <a:t>of </a:t>
            </a:r>
            <a:r>
              <a:rPr lang="en-US" sz="2200" dirty="0" smtClean="0"/>
              <a:t>atmospheric</a:t>
            </a:r>
            <a:r>
              <a:rPr lang="en-US" sz="2200" dirty="0"/>
              <a:t>, wave, ocean, sediment and biogeochemistry models</a:t>
            </a:r>
            <a:r>
              <a:rPr lang="en-US" sz="2200" dirty="0" smtClean="0"/>
              <a:t>.</a:t>
            </a:r>
            <a:r>
              <a:rPr lang="en-US" sz="1200" dirty="0" smtClean="0"/>
              <a:t/>
            </a:r>
            <a:br>
              <a:rPr lang="en-US" sz="1200" dirty="0" smtClean="0"/>
            </a:br>
            <a:endParaRPr lang="en-US" sz="1200" dirty="0"/>
          </a:p>
          <a:p>
            <a:r>
              <a:rPr lang="en-US" sz="2200" dirty="0" smtClean="0">
                <a:solidFill>
                  <a:srgbClr val="00B050"/>
                </a:solidFill>
              </a:rPr>
              <a:t>Develop an understanding of global </a:t>
            </a:r>
            <a:r>
              <a:rPr lang="en-US" sz="2200" dirty="0">
                <a:solidFill>
                  <a:srgbClr val="00B050"/>
                </a:solidFill>
              </a:rPr>
              <a:t>variability </a:t>
            </a:r>
            <a:r>
              <a:rPr lang="en-US" sz="2200" dirty="0"/>
              <a:t>of shelf morphology, stratigraphy, and margin transfer processes as a function of external </a:t>
            </a:r>
            <a:r>
              <a:rPr lang="en-US" sz="2200" dirty="0" err="1"/>
              <a:t>forcings</a:t>
            </a:r>
            <a:r>
              <a:rPr lang="en-US" sz="2200" dirty="0"/>
              <a:t> (e.g., river discharge, coastal energy, etc.) under past and </a:t>
            </a:r>
            <a:r>
              <a:rPr lang="en-US" sz="2200" dirty="0" smtClean="0"/>
              <a:t>present and future </a:t>
            </a:r>
            <a:r>
              <a:rPr lang="en-US" sz="2200" dirty="0"/>
              <a:t>conditions</a:t>
            </a:r>
            <a:r>
              <a:rPr lang="en-US" sz="2200" dirty="0" smtClean="0"/>
              <a:t>.</a:t>
            </a:r>
            <a:r>
              <a:rPr lang="en-US" sz="1200" dirty="0" smtClean="0"/>
              <a:t/>
            </a:r>
            <a:br>
              <a:rPr lang="en-US" sz="1200" dirty="0" smtClean="0"/>
            </a:br>
            <a:endParaRPr lang="en-US" sz="1200" dirty="0"/>
          </a:p>
          <a:p>
            <a:r>
              <a:rPr lang="en-US" sz="2200" dirty="0" smtClean="0"/>
              <a:t>Produce tools for </a:t>
            </a:r>
            <a:r>
              <a:rPr lang="en-US" sz="2200" dirty="0" smtClean="0">
                <a:solidFill>
                  <a:srgbClr val="00B050"/>
                </a:solidFill>
              </a:rPr>
              <a:t>quantifying human </a:t>
            </a:r>
            <a:r>
              <a:rPr lang="en-US" sz="2200" dirty="0">
                <a:solidFill>
                  <a:srgbClr val="00B050"/>
                </a:solidFill>
              </a:rPr>
              <a:t>impacts </a:t>
            </a:r>
            <a:r>
              <a:rPr lang="en-US" sz="2200" dirty="0"/>
              <a:t>to the global ocean and coastal regions (including estuaries) including ramifications of climate change, sea level rise, pollution and nutrient input</a:t>
            </a:r>
            <a:r>
              <a:rPr lang="en-US" sz="2200" dirty="0" smtClean="0"/>
              <a:t>.</a:t>
            </a:r>
            <a:r>
              <a:rPr lang="en-US" sz="1200" dirty="0" smtClean="0"/>
              <a:t/>
            </a:r>
            <a:br>
              <a:rPr lang="en-US" sz="1200" dirty="0" smtClean="0"/>
            </a:br>
            <a:endParaRPr lang="en-US" sz="1200" dirty="0"/>
          </a:p>
          <a:p>
            <a:r>
              <a:rPr lang="en-US" sz="2200" dirty="0" smtClean="0">
                <a:solidFill>
                  <a:srgbClr val="00B050"/>
                </a:solidFill>
              </a:rPr>
              <a:t>Advance interdisciplinary models</a:t>
            </a:r>
            <a:r>
              <a:rPr lang="en-US" sz="2200" dirty="0" smtClean="0"/>
              <a:t>, including multiple disciplinary inputs and expertise and their ramifications in ecosystems and biogeochemical processing.</a:t>
            </a:r>
            <a:r>
              <a:rPr lang="en-US" sz="2400" dirty="0" smtClean="0"/>
              <a:t/>
            </a:r>
            <a:br>
              <a:rPr lang="en-US" sz="2400" dirty="0" smtClean="0"/>
            </a:br>
            <a:r>
              <a:rPr lang="en-US" sz="2400" dirty="0" smtClean="0">
                <a:solidFill>
                  <a:srgbClr val="00B050"/>
                </a:solidFill>
              </a:rPr>
              <a:t> </a:t>
            </a:r>
          </a:p>
          <a:p>
            <a:r>
              <a:rPr lang="en-US" sz="2200" dirty="0" smtClean="0">
                <a:solidFill>
                  <a:srgbClr val="00B050"/>
                </a:solidFill>
              </a:rPr>
              <a:t>Link </a:t>
            </a:r>
            <a:r>
              <a:rPr lang="en-US" sz="2200" dirty="0">
                <a:solidFill>
                  <a:srgbClr val="00B050"/>
                </a:solidFill>
              </a:rPr>
              <a:t>models across time scales as well as length scales. </a:t>
            </a:r>
            <a:r>
              <a:rPr lang="en-US" sz="2200" dirty="0"/>
              <a:t>Develop methods for transferring information from models working at small scales to be incorporated into larger time and space scale models?</a:t>
            </a:r>
          </a:p>
          <a:p>
            <a:endParaRPr lang="en-US" sz="2400" dirty="0"/>
          </a:p>
        </p:txBody>
      </p:sp>
      <p:cxnSp>
        <p:nvCxnSpPr>
          <p:cNvPr id="6" name="Straight Connector 5"/>
          <p:cNvCxnSpPr/>
          <p:nvPr/>
        </p:nvCxnSpPr>
        <p:spPr>
          <a:xfrm>
            <a:off x="152400" y="457200"/>
            <a:ext cx="89154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8814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2800" dirty="0" smtClean="0"/>
              <a:t>Intermediate – to – long term goal:</a:t>
            </a:r>
            <a:br>
              <a:rPr lang="en-US" sz="2800" dirty="0" smtClean="0"/>
            </a:br>
            <a:r>
              <a:rPr lang="en-US" sz="2800" dirty="0" smtClean="0"/>
              <a:t>Marine Working Group should interface </a:t>
            </a:r>
            <a:br>
              <a:rPr lang="en-US" sz="2800" dirty="0" smtClean="0"/>
            </a:br>
            <a:r>
              <a:rPr lang="en-US" sz="2800" dirty="0" smtClean="0"/>
              <a:t>with other working group.</a:t>
            </a:r>
            <a:endParaRPr lang="en-US" sz="2800" dirty="0"/>
          </a:p>
        </p:txBody>
      </p:sp>
      <p:sp>
        <p:nvSpPr>
          <p:cNvPr id="3" name="Content Placeholder 2"/>
          <p:cNvSpPr>
            <a:spLocks noGrp="1"/>
          </p:cNvSpPr>
          <p:nvPr>
            <p:ph idx="1"/>
          </p:nvPr>
        </p:nvSpPr>
        <p:spPr>
          <a:xfrm>
            <a:off x="152400" y="1371600"/>
            <a:ext cx="8915400" cy="5410199"/>
          </a:xfrm>
        </p:spPr>
        <p:txBody>
          <a:bodyPr>
            <a:normAutofit/>
          </a:bodyPr>
          <a:lstStyle/>
          <a:p>
            <a:r>
              <a:rPr lang="en-US" sz="2400" dirty="0" smtClean="0"/>
              <a:t>A key </a:t>
            </a:r>
            <a:r>
              <a:rPr lang="en-US" sz="2400" dirty="0"/>
              <a:t>advantage of CSDMS is the coupling it allows. </a:t>
            </a:r>
            <a:r>
              <a:rPr lang="en-US" sz="2400" dirty="0" smtClean="0"/>
              <a:t>Should focus on identifying advances in our science that </a:t>
            </a:r>
            <a:r>
              <a:rPr lang="en-US" sz="2400" dirty="0"/>
              <a:t>can be made by ease of coupling</a:t>
            </a:r>
            <a:r>
              <a:rPr lang="en-US" sz="2400" dirty="0" smtClean="0"/>
              <a:t>.</a:t>
            </a:r>
            <a:br>
              <a:rPr lang="en-US" sz="2400" dirty="0" smtClean="0"/>
            </a:br>
            <a:endParaRPr lang="en-US" sz="2400" dirty="0" smtClean="0"/>
          </a:p>
          <a:p>
            <a:r>
              <a:rPr lang="en-US" sz="2400" dirty="0" smtClean="0"/>
              <a:t>Identify the research issues that could most  benefit from improved </a:t>
            </a:r>
            <a:r>
              <a:rPr lang="en-US" sz="2400" dirty="0"/>
              <a:t>connections between </a:t>
            </a:r>
            <a:r>
              <a:rPr lang="en-US" sz="2400" dirty="0" smtClean="0"/>
              <a:t>domains (marine, coastal, terrestrial, etc.). </a:t>
            </a:r>
          </a:p>
          <a:p>
            <a:endParaRPr lang="en-US" sz="2400" dirty="0" smtClean="0"/>
          </a:p>
          <a:p>
            <a:r>
              <a:rPr lang="en-US" sz="2400" dirty="0" smtClean="0"/>
              <a:t>Carbonate </a:t>
            </a:r>
            <a:r>
              <a:rPr lang="en-US" sz="2400" dirty="0"/>
              <a:t>group </a:t>
            </a:r>
            <a:r>
              <a:rPr lang="en-US" sz="2400" dirty="0" smtClean="0"/>
              <a:t>expressed an interest in having access to a set of marine </a:t>
            </a:r>
            <a:r>
              <a:rPr lang="en-US" sz="2400" dirty="0"/>
              <a:t>sediment transport modules. </a:t>
            </a:r>
            <a:endParaRPr lang="en-US" sz="2400" dirty="0" smtClean="0"/>
          </a:p>
          <a:p>
            <a:endParaRPr lang="en-US" sz="2400" dirty="0"/>
          </a:p>
          <a:p>
            <a:r>
              <a:rPr lang="en-US" sz="2400" dirty="0" smtClean="0"/>
              <a:t>Encourage proposals that involve Marine Working Group members and researchers from other working groups (proof-of-concept).</a:t>
            </a:r>
            <a:endParaRPr lang="en-US" sz="2400" dirty="0"/>
          </a:p>
          <a:p>
            <a:endParaRPr lang="en-US" sz="2400" dirty="0" smtClean="0"/>
          </a:p>
          <a:p>
            <a:endParaRPr lang="en-US" sz="2400" dirty="0"/>
          </a:p>
          <a:p>
            <a:endParaRPr lang="en-US" sz="2400" dirty="0"/>
          </a:p>
          <a:p>
            <a:endParaRPr lang="en-US" sz="2400" dirty="0"/>
          </a:p>
        </p:txBody>
      </p:sp>
      <p:cxnSp>
        <p:nvCxnSpPr>
          <p:cNvPr id="4" name="Straight Connector 3"/>
          <p:cNvCxnSpPr/>
          <p:nvPr/>
        </p:nvCxnSpPr>
        <p:spPr>
          <a:xfrm>
            <a:off x="152400" y="1295400"/>
            <a:ext cx="89154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9496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en-US" sz="3600" dirty="0" smtClean="0"/>
              <a:t>Marine Working Group:  Short Term Goals</a:t>
            </a:r>
            <a:endParaRPr lang="en-US" sz="3600" dirty="0"/>
          </a:p>
        </p:txBody>
      </p:sp>
      <p:sp>
        <p:nvSpPr>
          <p:cNvPr id="3" name="Content Placeholder 2"/>
          <p:cNvSpPr>
            <a:spLocks noGrp="1"/>
          </p:cNvSpPr>
          <p:nvPr>
            <p:ph idx="1"/>
          </p:nvPr>
        </p:nvSpPr>
        <p:spPr>
          <a:xfrm>
            <a:off x="0" y="914400"/>
            <a:ext cx="9144000" cy="5943600"/>
          </a:xfrm>
        </p:spPr>
        <p:txBody>
          <a:bodyPr>
            <a:noAutofit/>
          </a:bodyPr>
          <a:lstStyle/>
          <a:p>
            <a:r>
              <a:rPr lang="en-US" sz="2400" dirty="0" smtClean="0"/>
              <a:t>Much effort during 2008 – 2012 expended to incorporate version(s) of Regional Ocean Modeling System (ROMS) within CSDMS.</a:t>
            </a:r>
            <a:endParaRPr lang="en-US" sz="1200" dirty="0" smtClean="0"/>
          </a:p>
          <a:p>
            <a:r>
              <a:rPr lang="en-US" sz="2400" dirty="0" smtClean="0"/>
              <a:t>ROMS, however, has a steep learning curve and includes features that are not necessarily relevant to CSDMS (multiple advection schemes, vertical grids, data assimilation).</a:t>
            </a:r>
            <a:endParaRPr lang="en-US" sz="1200" dirty="0"/>
          </a:p>
          <a:p>
            <a:r>
              <a:rPr lang="en-US" sz="2400" dirty="0" smtClean="0"/>
              <a:t>Recommend that</a:t>
            </a:r>
          </a:p>
          <a:p>
            <a:pPr lvl="1"/>
            <a:r>
              <a:rPr lang="en-US" sz="1600" dirty="0" smtClean="0"/>
              <a:t>CSDMS provide a stable </a:t>
            </a:r>
            <a:r>
              <a:rPr lang="en-US" sz="1600" dirty="0"/>
              <a:t>version of a hydrodynamic model for research and teaching; stripped down model versions, perhaps ROMS in some </a:t>
            </a:r>
            <a:r>
              <a:rPr lang="en-US" sz="1600" dirty="0" smtClean="0"/>
              <a:t>form. Provide inputs and sample output for archetypal estuary and shelf configurations.  Students and researchers could quickly get the code and run it, modify model inputs, and generate reasonable hydrodynamic (and sediment transport?) </a:t>
            </a:r>
            <a:r>
              <a:rPr lang="en-US" sz="1600" dirty="0"/>
              <a:t>fields. </a:t>
            </a:r>
            <a:r>
              <a:rPr lang="en-US" sz="1100" dirty="0" smtClean="0"/>
              <a:t/>
            </a:r>
            <a:br>
              <a:rPr lang="en-US" sz="1100" dirty="0" smtClean="0"/>
            </a:br>
            <a:endParaRPr lang="en-US" sz="1100" dirty="0" smtClean="0"/>
          </a:p>
          <a:p>
            <a:pPr lvl="1"/>
            <a:r>
              <a:rPr lang="en-US" sz="1600" dirty="0" smtClean="0"/>
              <a:t>A second ocean model be incorporated (Delft-3D?, FVCOM?).</a:t>
            </a:r>
            <a:endParaRPr lang="en-US" sz="1050" dirty="0" smtClean="0"/>
          </a:p>
          <a:p>
            <a:pPr lvl="1"/>
            <a:endParaRPr lang="en-US" sz="1050" dirty="0"/>
          </a:p>
          <a:p>
            <a:pPr lvl="1"/>
            <a:r>
              <a:rPr lang="en-US" sz="1600" dirty="0" smtClean="0"/>
              <a:t>Perhaps a 1-D vertical bottom boundary layer model (like </a:t>
            </a:r>
            <a:r>
              <a:rPr lang="en-US" sz="1600" dirty="0" err="1" smtClean="0"/>
              <a:t>Wiberg</a:t>
            </a:r>
            <a:r>
              <a:rPr lang="en-US" sz="1600" dirty="0" smtClean="0"/>
              <a:t>, 1994 or the SEDTRANS code of Li, Amos, and colleagues.</a:t>
            </a:r>
            <a:endParaRPr lang="en-US" sz="1400" dirty="0"/>
          </a:p>
          <a:p>
            <a:r>
              <a:rPr lang="en-US" sz="2400" dirty="0" smtClean="0"/>
              <a:t>Provide </a:t>
            </a:r>
            <a:r>
              <a:rPr lang="en-US" sz="2400" dirty="0"/>
              <a:t>a translate module from </a:t>
            </a:r>
            <a:r>
              <a:rPr lang="en-US" sz="2400" dirty="0" err="1"/>
              <a:t>Matlab</a:t>
            </a:r>
            <a:r>
              <a:rPr lang="en-US" sz="2400" dirty="0"/>
              <a:t> code to Python</a:t>
            </a:r>
            <a:r>
              <a:rPr lang="en-US" sz="2400" dirty="0" smtClean="0"/>
              <a:t>.</a:t>
            </a:r>
          </a:p>
          <a:p>
            <a:r>
              <a:rPr lang="en-US" sz="2400" dirty="0" smtClean="0"/>
              <a:t>CSDMS include reasonable wind model( WRF?).  Coastal hydrodynamic models are especially sensitive to wind forcing.</a:t>
            </a:r>
            <a:endParaRPr lang="en-US" sz="1100" dirty="0" smtClean="0"/>
          </a:p>
        </p:txBody>
      </p:sp>
      <p:cxnSp>
        <p:nvCxnSpPr>
          <p:cNvPr id="4" name="Straight Connector 3"/>
          <p:cNvCxnSpPr/>
          <p:nvPr/>
        </p:nvCxnSpPr>
        <p:spPr>
          <a:xfrm>
            <a:off x="152400" y="762000"/>
            <a:ext cx="89154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0802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en-US" sz="3600" dirty="0" smtClean="0"/>
              <a:t>Marine Working Group:  Short Term Goals</a:t>
            </a:r>
            <a:endParaRPr lang="en-US" sz="3600" dirty="0"/>
          </a:p>
        </p:txBody>
      </p:sp>
      <p:sp>
        <p:nvSpPr>
          <p:cNvPr id="3" name="Content Placeholder 2"/>
          <p:cNvSpPr>
            <a:spLocks noGrp="1"/>
          </p:cNvSpPr>
          <p:nvPr>
            <p:ph idx="1"/>
          </p:nvPr>
        </p:nvSpPr>
        <p:spPr>
          <a:xfrm>
            <a:off x="0" y="914400"/>
            <a:ext cx="9144000" cy="5943600"/>
          </a:xfrm>
        </p:spPr>
        <p:txBody>
          <a:bodyPr>
            <a:normAutofit fontScale="85000" lnSpcReduction="20000"/>
          </a:bodyPr>
          <a:lstStyle/>
          <a:p>
            <a:r>
              <a:rPr lang="en-US" dirty="0"/>
              <a:t>Strategies for encouraging funding: what models can be usefully coupled to </a:t>
            </a:r>
            <a:r>
              <a:rPr lang="en-US" dirty="0" smtClean="0"/>
              <a:t>a hydrodynamic model like ROMS</a:t>
            </a:r>
            <a:r>
              <a:rPr lang="en-US" dirty="0"/>
              <a:t>? </a:t>
            </a:r>
            <a:r>
              <a:rPr lang="en-US" dirty="0" err="1"/>
              <a:t>Hydrotrend</a:t>
            </a:r>
            <a:r>
              <a:rPr lang="en-US" dirty="0"/>
              <a:t>, CHILD, </a:t>
            </a:r>
            <a:r>
              <a:rPr lang="en-US" dirty="0" err="1"/>
              <a:t>Ltrans</a:t>
            </a:r>
            <a:r>
              <a:rPr lang="en-US" dirty="0"/>
              <a:t>, atmospheric models such as WRF, wave models, </a:t>
            </a:r>
            <a:r>
              <a:rPr lang="en-US" dirty="0" smtClean="0"/>
              <a:t>WBMSED. </a:t>
            </a:r>
          </a:p>
          <a:p>
            <a:endParaRPr lang="en-US" dirty="0" smtClean="0"/>
          </a:p>
          <a:p>
            <a:pPr lvl="1"/>
            <a:r>
              <a:rPr lang="en-US" dirty="0" smtClean="0"/>
              <a:t>Chesapeake Focus Research Group:  link </a:t>
            </a:r>
            <a:r>
              <a:rPr lang="en-US" dirty="0"/>
              <a:t>to land use models </a:t>
            </a:r>
            <a:r>
              <a:rPr lang="en-US" dirty="0" smtClean="0"/>
              <a:t>to </a:t>
            </a:r>
            <a:r>
              <a:rPr lang="en-US" dirty="0" err="1" smtClean="0"/>
              <a:t>ChesROMS</a:t>
            </a:r>
            <a:r>
              <a:rPr lang="en-US" dirty="0" smtClean="0"/>
              <a:t>.</a:t>
            </a:r>
          </a:p>
          <a:p>
            <a:pPr lvl="1"/>
            <a:r>
              <a:rPr lang="en-US" dirty="0" smtClean="0"/>
              <a:t>A simple </a:t>
            </a:r>
            <a:r>
              <a:rPr lang="en-US" dirty="0"/>
              <a:t>land-use model to feed into a simple estuarine ROMS </a:t>
            </a:r>
            <a:r>
              <a:rPr lang="en-US" dirty="0" smtClean="0"/>
              <a:t>.</a:t>
            </a:r>
          </a:p>
          <a:p>
            <a:pPr lvl="1"/>
            <a:r>
              <a:rPr lang="en-US" dirty="0" smtClean="0"/>
              <a:t>Link shelf </a:t>
            </a:r>
            <a:r>
              <a:rPr lang="en-US" dirty="0"/>
              <a:t>and river circulation to the evolution of subaqueous </a:t>
            </a:r>
            <a:r>
              <a:rPr lang="en-US" dirty="0" smtClean="0"/>
              <a:t>deltas.</a:t>
            </a:r>
          </a:p>
          <a:p>
            <a:pPr lvl="1"/>
            <a:r>
              <a:rPr lang="en-US" dirty="0" smtClean="0"/>
              <a:t>Couple </a:t>
            </a:r>
            <a:r>
              <a:rPr lang="en-US" dirty="0" err="1" smtClean="0"/>
              <a:t>turbidite</a:t>
            </a:r>
            <a:r>
              <a:rPr lang="en-US" dirty="0" smtClean="0"/>
              <a:t>/</a:t>
            </a:r>
            <a:r>
              <a:rPr lang="en-US" dirty="0" err="1" smtClean="0"/>
              <a:t>contourite</a:t>
            </a:r>
            <a:r>
              <a:rPr lang="en-US" dirty="0" smtClean="0"/>
              <a:t> models to hydrodynamic circulation models</a:t>
            </a:r>
          </a:p>
          <a:p>
            <a:pPr lvl="1"/>
            <a:r>
              <a:rPr lang="en-US" dirty="0" smtClean="0"/>
              <a:t>Carbonates</a:t>
            </a:r>
            <a:r>
              <a:rPr lang="en-US" dirty="0"/>
              <a:t>: </a:t>
            </a:r>
            <a:r>
              <a:rPr lang="en-US" dirty="0" smtClean="0"/>
              <a:t>Link </a:t>
            </a:r>
            <a:r>
              <a:rPr lang="en-US" dirty="0"/>
              <a:t>carbonate production with morphology with </a:t>
            </a:r>
            <a:r>
              <a:rPr lang="en-US" dirty="0" err="1" smtClean="0"/>
              <a:t>circulatio</a:t>
            </a:r>
            <a:r>
              <a:rPr lang="en-US" dirty="0" smtClean="0"/>
              <a:t>.</a:t>
            </a:r>
          </a:p>
          <a:p>
            <a:pPr lvl="1"/>
            <a:r>
              <a:rPr lang="en-US" dirty="0" smtClean="0"/>
              <a:t>Link </a:t>
            </a:r>
            <a:r>
              <a:rPr lang="en-US" dirty="0"/>
              <a:t>carbonate systems with ocean circulation, turbidity, nutrients, light penetration, etc.</a:t>
            </a:r>
          </a:p>
          <a:p>
            <a:pPr lvl="1"/>
            <a:endParaRPr lang="en-US" dirty="0" smtClean="0"/>
          </a:p>
        </p:txBody>
      </p:sp>
      <p:cxnSp>
        <p:nvCxnSpPr>
          <p:cNvPr id="4" name="Straight Connector 3"/>
          <p:cNvCxnSpPr/>
          <p:nvPr/>
        </p:nvCxnSpPr>
        <p:spPr>
          <a:xfrm>
            <a:off x="152400" y="762000"/>
            <a:ext cx="89154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327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200" dirty="0" smtClean="0"/>
              <a:t>Marine Working Group:  </a:t>
            </a:r>
            <a:br>
              <a:rPr lang="en-US" sz="3200" dirty="0" smtClean="0"/>
            </a:br>
            <a:r>
              <a:rPr lang="en-US" sz="3200" dirty="0" smtClean="0"/>
              <a:t>Breakout Group II:  Short-term Goals</a:t>
            </a:r>
            <a:endParaRPr lang="en-US" sz="3200" dirty="0"/>
          </a:p>
        </p:txBody>
      </p:sp>
      <p:sp>
        <p:nvSpPr>
          <p:cNvPr id="3" name="Content Placeholder 2"/>
          <p:cNvSpPr>
            <a:spLocks noGrp="1"/>
          </p:cNvSpPr>
          <p:nvPr>
            <p:ph idx="1"/>
          </p:nvPr>
        </p:nvSpPr>
        <p:spPr>
          <a:xfrm>
            <a:off x="0" y="1600200"/>
            <a:ext cx="9144000" cy="5257800"/>
          </a:xfrm>
        </p:spPr>
        <p:txBody>
          <a:bodyPr>
            <a:normAutofit fontScale="70000" lnSpcReduction="20000"/>
          </a:bodyPr>
          <a:lstStyle/>
          <a:p>
            <a:pPr marL="0" lvl="0" indent="0">
              <a:lnSpc>
                <a:spcPct val="115000"/>
              </a:lnSpc>
              <a:spcBef>
                <a:spcPts val="0"/>
              </a:spcBef>
              <a:spcAft>
                <a:spcPts val="1000"/>
              </a:spcAft>
              <a:buNone/>
            </a:pPr>
            <a:r>
              <a:rPr lang="en-US" dirty="0" smtClean="0"/>
              <a:t>~2008 the Marine Working Group wrote:  </a:t>
            </a:r>
            <a:br>
              <a:rPr lang="en-US" dirty="0" smtClean="0"/>
            </a:br>
            <a:r>
              <a:rPr lang="en-US" dirty="0" smtClean="0"/>
              <a:t/>
            </a:r>
            <a:br>
              <a:rPr lang="en-US" dirty="0" smtClean="0"/>
            </a:br>
            <a:r>
              <a:rPr lang="en-US" dirty="0" smtClean="0">
                <a:latin typeface="+mj-lt"/>
              </a:rPr>
              <a:t>“</a:t>
            </a:r>
            <a:r>
              <a:rPr lang="en-US" b="1" dirty="0" smtClean="0">
                <a:latin typeface="+mj-lt"/>
                <a:ea typeface="Calibri"/>
                <a:cs typeface="Times New Roman"/>
              </a:rPr>
              <a:t>Identify the dominant marine processes that must be included the CSDMS.</a:t>
            </a:r>
            <a:r>
              <a:rPr lang="en-US" sz="2800" dirty="0" smtClean="0">
                <a:latin typeface="+mj-lt"/>
                <a:ea typeface="Calibri"/>
                <a:cs typeface="Times New Roman"/>
              </a:rPr>
              <a:t> </a:t>
            </a:r>
            <a:r>
              <a:rPr lang="en-US" dirty="0" smtClean="0">
                <a:latin typeface="+mj-lt"/>
                <a:ea typeface="Calibri"/>
                <a:cs typeface="Times New Roman"/>
              </a:rPr>
              <a:t>Members attending the first Marine Working Group Meeting (March 8, 2008) identified the following processes as essential marine components in CSDMS: </a:t>
            </a:r>
            <a:r>
              <a:rPr lang="en-US" dirty="0" smtClean="0">
                <a:solidFill>
                  <a:srgbClr val="FF0000"/>
                </a:solidFill>
                <a:latin typeface="+mj-lt"/>
                <a:ea typeface="Calibri"/>
                <a:cs typeface="Times New Roman"/>
              </a:rPr>
              <a:t>particle aggregation/disaggregation</a:t>
            </a:r>
            <a:r>
              <a:rPr lang="en-US" dirty="0" smtClean="0">
                <a:latin typeface="+mj-lt"/>
                <a:ea typeface="Calibri"/>
                <a:cs typeface="Times New Roman"/>
              </a:rPr>
              <a:t>; </a:t>
            </a:r>
            <a:r>
              <a:rPr lang="en-US" dirty="0" smtClean="0">
                <a:solidFill>
                  <a:srgbClr val="00B050"/>
                </a:solidFill>
                <a:latin typeface="+mj-lt"/>
                <a:ea typeface="Calibri"/>
                <a:cs typeface="Times New Roman"/>
              </a:rPr>
              <a:t>dynamics of muddy </a:t>
            </a:r>
            <a:r>
              <a:rPr lang="en-US" dirty="0" err="1" smtClean="0">
                <a:solidFill>
                  <a:srgbClr val="00B050"/>
                </a:solidFill>
                <a:latin typeface="+mj-lt"/>
                <a:ea typeface="Calibri"/>
                <a:cs typeface="Times New Roman"/>
              </a:rPr>
              <a:t>seabeds</a:t>
            </a:r>
            <a:r>
              <a:rPr lang="en-US" dirty="0" smtClean="0">
                <a:solidFill>
                  <a:srgbClr val="00B050"/>
                </a:solidFill>
                <a:latin typeface="+mj-lt"/>
                <a:ea typeface="Calibri"/>
                <a:cs typeface="Times New Roman"/>
              </a:rPr>
              <a:t> (including biological mixing </a:t>
            </a:r>
            <a:r>
              <a:rPr lang="en-US" dirty="0" smtClean="0">
                <a:latin typeface="+mj-lt"/>
                <a:ea typeface="Calibri"/>
                <a:cs typeface="Times New Roman"/>
              </a:rPr>
              <a:t>and </a:t>
            </a:r>
            <a:r>
              <a:rPr lang="en-US" dirty="0" smtClean="0">
                <a:solidFill>
                  <a:srgbClr val="FF0000"/>
                </a:solidFill>
                <a:latin typeface="+mj-lt"/>
                <a:ea typeface="Calibri"/>
                <a:cs typeface="Times New Roman"/>
              </a:rPr>
              <a:t>irrigation, </a:t>
            </a:r>
            <a:r>
              <a:rPr lang="en-US" dirty="0" err="1" smtClean="0">
                <a:solidFill>
                  <a:srgbClr val="FF0000"/>
                </a:solidFill>
                <a:latin typeface="+mj-lt"/>
                <a:ea typeface="Calibri"/>
                <a:cs typeface="Times New Roman"/>
              </a:rPr>
              <a:t>diagenesis</a:t>
            </a:r>
            <a:r>
              <a:rPr lang="en-US" dirty="0" smtClean="0">
                <a:latin typeface="+mj-lt"/>
                <a:ea typeface="Calibri"/>
                <a:cs typeface="Times New Roman"/>
              </a:rPr>
              <a:t>); </a:t>
            </a:r>
            <a:r>
              <a:rPr lang="en-US" dirty="0" smtClean="0">
                <a:solidFill>
                  <a:srgbClr val="00B050"/>
                </a:solidFill>
                <a:latin typeface="+mj-lt"/>
                <a:ea typeface="Calibri"/>
                <a:cs typeface="Times New Roman"/>
              </a:rPr>
              <a:t>dynamics of sandy </a:t>
            </a:r>
            <a:r>
              <a:rPr lang="en-US" dirty="0" err="1" smtClean="0">
                <a:solidFill>
                  <a:srgbClr val="00B050"/>
                </a:solidFill>
                <a:latin typeface="+mj-lt"/>
                <a:ea typeface="Calibri"/>
                <a:cs typeface="Times New Roman"/>
              </a:rPr>
              <a:t>seabeds</a:t>
            </a:r>
            <a:r>
              <a:rPr lang="en-US" dirty="0" smtClean="0">
                <a:solidFill>
                  <a:srgbClr val="00B050"/>
                </a:solidFill>
                <a:latin typeface="+mj-lt"/>
                <a:ea typeface="Calibri"/>
                <a:cs typeface="Times New Roman"/>
              </a:rPr>
              <a:t> (including bed form dynamics); </a:t>
            </a:r>
            <a:r>
              <a:rPr lang="en-US" dirty="0" smtClean="0">
                <a:solidFill>
                  <a:srgbClr val="FF0000"/>
                </a:solidFill>
                <a:latin typeface="+mj-lt"/>
                <a:ea typeface="Calibri"/>
                <a:cs typeface="Times New Roman"/>
              </a:rPr>
              <a:t>dynamics of carbonate sediments (including effects on </a:t>
            </a:r>
            <a:r>
              <a:rPr lang="en-US" dirty="0" err="1" smtClean="0">
                <a:solidFill>
                  <a:srgbClr val="FF0000"/>
                </a:solidFill>
                <a:latin typeface="+mj-lt"/>
                <a:ea typeface="Calibri"/>
                <a:cs typeface="Times New Roman"/>
              </a:rPr>
              <a:t>porewater</a:t>
            </a:r>
            <a:r>
              <a:rPr lang="en-US" dirty="0" smtClean="0">
                <a:solidFill>
                  <a:srgbClr val="FF0000"/>
                </a:solidFill>
                <a:latin typeface="+mj-lt"/>
                <a:ea typeface="Calibri"/>
                <a:cs typeface="Times New Roman"/>
              </a:rPr>
              <a:t> chemistry); </a:t>
            </a:r>
            <a:r>
              <a:rPr lang="en-US" dirty="0" smtClean="0">
                <a:solidFill>
                  <a:srgbClr val="00B050"/>
                </a:solidFill>
                <a:latin typeface="+mj-lt"/>
                <a:ea typeface="Calibri"/>
                <a:cs typeface="Times New Roman"/>
              </a:rPr>
              <a:t>dynamics of mixed sediment-size/composition beds; gravity-driven flows; </a:t>
            </a:r>
            <a:r>
              <a:rPr lang="en-US" dirty="0" err="1" smtClean="0">
                <a:solidFill>
                  <a:srgbClr val="00B050"/>
                </a:solidFill>
                <a:latin typeface="+mj-lt"/>
                <a:ea typeface="Calibri"/>
                <a:cs typeface="Times New Roman"/>
              </a:rPr>
              <a:t>bedload</a:t>
            </a:r>
            <a:r>
              <a:rPr lang="en-US" dirty="0" smtClean="0">
                <a:solidFill>
                  <a:srgbClr val="00B050"/>
                </a:solidFill>
                <a:latin typeface="+mj-lt"/>
                <a:ea typeface="Calibri"/>
                <a:cs typeface="Times New Roman"/>
              </a:rPr>
              <a:t> and suspended load transport (including </a:t>
            </a:r>
            <a:r>
              <a:rPr lang="en-US" dirty="0" err="1" smtClean="0">
                <a:solidFill>
                  <a:srgbClr val="00B050"/>
                </a:solidFill>
                <a:latin typeface="+mj-lt"/>
                <a:ea typeface="Calibri"/>
                <a:cs typeface="Times New Roman"/>
              </a:rPr>
              <a:t>nepheloid</a:t>
            </a:r>
            <a:r>
              <a:rPr lang="en-US" dirty="0" smtClean="0">
                <a:solidFill>
                  <a:srgbClr val="00B050"/>
                </a:solidFill>
                <a:latin typeface="+mj-lt"/>
                <a:ea typeface="Calibri"/>
                <a:cs typeface="Times New Roman"/>
              </a:rPr>
              <a:t> layers); </a:t>
            </a:r>
            <a:r>
              <a:rPr lang="en-US" dirty="0" smtClean="0">
                <a:solidFill>
                  <a:srgbClr val="FF0000"/>
                </a:solidFill>
                <a:latin typeface="+mj-lt"/>
                <a:ea typeface="Calibri"/>
                <a:cs typeface="Times New Roman"/>
              </a:rPr>
              <a:t>seabed scour</a:t>
            </a:r>
            <a:r>
              <a:rPr lang="en-US" dirty="0" smtClean="0">
                <a:latin typeface="+mj-lt"/>
                <a:ea typeface="Calibri"/>
                <a:cs typeface="Times New Roman"/>
              </a:rPr>
              <a:t>; </a:t>
            </a:r>
            <a:r>
              <a:rPr lang="en-US" dirty="0" smtClean="0">
                <a:solidFill>
                  <a:srgbClr val="FF0000"/>
                </a:solidFill>
                <a:latin typeface="+mj-lt"/>
                <a:ea typeface="Calibri"/>
                <a:cs typeface="Times New Roman"/>
              </a:rPr>
              <a:t>sediment-related ice dynamics</a:t>
            </a:r>
            <a:r>
              <a:rPr lang="en-US" dirty="0" smtClean="0">
                <a:latin typeface="+mj-lt"/>
                <a:ea typeface="Calibri"/>
                <a:cs typeface="Times New Roman"/>
              </a:rPr>
              <a:t>; </a:t>
            </a:r>
            <a:r>
              <a:rPr lang="en-US" dirty="0" err="1" smtClean="0">
                <a:latin typeface="+mj-lt"/>
                <a:ea typeface="Calibri"/>
                <a:cs typeface="Times New Roman"/>
              </a:rPr>
              <a:t>isostasy</a:t>
            </a:r>
            <a:r>
              <a:rPr lang="en-US" dirty="0" smtClean="0">
                <a:latin typeface="+mj-lt"/>
                <a:ea typeface="Calibri"/>
                <a:cs typeface="Times New Roman"/>
              </a:rPr>
              <a:t>; </a:t>
            </a:r>
            <a:r>
              <a:rPr lang="en-US" dirty="0" err="1" smtClean="0">
                <a:solidFill>
                  <a:srgbClr val="FF0000"/>
                </a:solidFill>
                <a:latin typeface="+mj-lt"/>
                <a:ea typeface="Calibri"/>
                <a:cs typeface="Times New Roman"/>
              </a:rPr>
              <a:t>diagenesis</a:t>
            </a:r>
            <a:r>
              <a:rPr lang="en-US" dirty="0" smtClean="0">
                <a:solidFill>
                  <a:srgbClr val="FF0000"/>
                </a:solidFill>
                <a:latin typeface="+mj-lt"/>
                <a:ea typeface="Calibri"/>
                <a:cs typeface="Times New Roman"/>
              </a:rPr>
              <a:t>;</a:t>
            </a:r>
            <a:r>
              <a:rPr lang="en-US" dirty="0" smtClean="0">
                <a:latin typeface="+mj-lt"/>
                <a:ea typeface="Calibri"/>
                <a:cs typeface="Times New Roman"/>
              </a:rPr>
              <a:t> subsidence and tectonics.”</a:t>
            </a:r>
          </a:p>
          <a:p>
            <a:pPr marL="0" lvl="0" indent="0">
              <a:lnSpc>
                <a:spcPct val="115000"/>
              </a:lnSpc>
              <a:spcBef>
                <a:spcPts val="0"/>
              </a:spcBef>
              <a:spcAft>
                <a:spcPts val="1000"/>
              </a:spcAft>
              <a:buNone/>
            </a:pPr>
            <a:endParaRPr lang="en-US" sz="2800" dirty="0">
              <a:latin typeface="+mj-lt"/>
              <a:ea typeface="Calibri"/>
              <a:cs typeface="Times New Roman"/>
            </a:endParaRPr>
          </a:p>
          <a:p>
            <a:pPr marL="0" lvl="0" indent="0">
              <a:lnSpc>
                <a:spcPct val="115000"/>
              </a:lnSpc>
              <a:spcBef>
                <a:spcPts val="0"/>
              </a:spcBef>
              <a:spcAft>
                <a:spcPts val="1000"/>
              </a:spcAft>
              <a:buNone/>
            </a:pPr>
            <a:r>
              <a:rPr lang="en-US" sz="2800" dirty="0" smtClean="0">
                <a:latin typeface="+mj-lt"/>
                <a:ea typeface="Calibri"/>
                <a:cs typeface="Times New Roman"/>
              </a:rPr>
              <a:t>We colored in </a:t>
            </a:r>
            <a:r>
              <a:rPr lang="en-US" sz="2800" dirty="0" smtClean="0">
                <a:solidFill>
                  <a:srgbClr val="00B050"/>
                </a:solidFill>
                <a:latin typeface="+mj-lt"/>
                <a:ea typeface="Calibri"/>
                <a:cs typeface="Times New Roman"/>
              </a:rPr>
              <a:t>green the topics that have seen a lot of work since 2008</a:t>
            </a:r>
            <a:r>
              <a:rPr lang="en-US" sz="2800" dirty="0" smtClean="0">
                <a:latin typeface="+mj-lt"/>
                <a:ea typeface="Calibri"/>
                <a:cs typeface="Times New Roman"/>
              </a:rPr>
              <a:t>, and in </a:t>
            </a:r>
            <a:r>
              <a:rPr lang="en-US" sz="2800" dirty="0" smtClean="0">
                <a:solidFill>
                  <a:srgbClr val="FF0000"/>
                </a:solidFill>
                <a:latin typeface="+mj-lt"/>
                <a:ea typeface="Calibri"/>
                <a:cs typeface="Times New Roman"/>
              </a:rPr>
              <a:t>red those that we do not think have had as much effort</a:t>
            </a:r>
            <a:r>
              <a:rPr lang="en-US" sz="2800" dirty="0" smtClean="0">
                <a:latin typeface="+mj-lt"/>
                <a:ea typeface="Calibri"/>
                <a:cs typeface="Times New Roman"/>
              </a:rPr>
              <a:t> (to our knowledge).</a:t>
            </a:r>
            <a:endParaRPr lang="en-US" sz="2800" dirty="0">
              <a:latin typeface="+mj-lt"/>
              <a:ea typeface="Calibri"/>
              <a:cs typeface="Times New Roman"/>
            </a:endParaRPr>
          </a:p>
          <a:p>
            <a:pPr marL="0" indent="0">
              <a:buNone/>
            </a:pPr>
            <a:endParaRPr lang="en-US" dirty="0"/>
          </a:p>
        </p:txBody>
      </p:sp>
      <p:cxnSp>
        <p:nvCxnSpPr>
          <p:cNvPr id="4" name="Straight Connector 3"/>
          <p:cNvCxnSpPr/>
          <p:nvPr/>
        </p:nvCxnSpPr>
        <p:spPr>
          <a:xfrm>
            <a:off x="152400" y="1066800"/>
            <a:ext cx="89154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968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2800" dirty="0" smtClean="0"/>
              <a:t>Notes from listening to other working group reports.</a:t>
            </a:r>
            <a:endParaRPr lang="en-US" sz="2800" dirty="0"/>
          </a:p>
        </p:txBody>
      </p:sp>
      <p:sp>
        <p:nvSpPr>
          <p:cNvPr id="3" name="Content Placeholder 2"/>
          <p:cNvSpPr>
            <a:spLocks noGrp="1"/>
          </p:cNvSpPr>
          <p:nvPr>
            <p:ph idx="1"/>
          </p:nvPr>
        </p:nvSpPr>
        <p:spPr>
          <a:xfrm>
            <a:off x="457200" y="838200"/>
            <a:ext cx="8229600" cy="5287963"/>
          </a:xfrm>
        </p:spPr>
        <p:txBody>
          <a:bodyPr/>
          <a:lstStyle/>
          <a:p>
            <a:r>
              <a:rPr lang="en-US" dirty="0" smtClean="0"/>
              <a:t>Other groups mentioned data sets; we didn’t discuss that but it seems like something that is relevant to the marine </a:t>
            </a:r>
            <a:r>
              <a:rPr lang="en-US" smtClean="0"/>
              <a:t>working group.</a:t>
            </a:r>
          </a:p>
          <a:p>
            <a:endParaRPr lang="en-US" dirty="0"/>
          </a:p>
        </p:txBody>
      </p:sp>
    </p:spTree>
    <p:extLst>
      <p:ext uri="{BB962C8B-B14F-4D97-AF65-F5344CB8AC3E}">
        <p14:creationId xmlns:p14="http://schemas.microsoft.com/office/powerpoint/2010/main" val="276198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358</Words>
  <Application>Microsoft Office PowerPoint</Application>
  <PresentationFormat>On-screen Show (4:3)</PresentationFormat>
  <Paragraphs>45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Intermediate – to – long term goal: Marine Working Group should interface  with other working group.</vt:lpstr>
      <vt:lpstr>Marine Working Group:  Short Term Goals</vt:lpstr>
      <vt:lpstr>Marine Working Group:  Short Term Goals</vt:lpstr>
      <vt:lpstr>Marine Working Group:   Breakout Group II:  Short-term Goals</vt:lpstr>
      <vt:lpstr>Notes from listening to other working group reports.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Marine Working Group Breakout Group I:  Long Range Goals</dc:title>
  <dc:creator>Courtney K Harris</dc:creator>
  <cp:lastModifiedBy>anonymous</cp:lastModifiedBy>
  <cp:revision>14</cp:revision>
  <dcterms:created xsi:type="dcterms:W3CDTF">2006-08-16T00:00:00Z</dcterms:created>
  <dcterms:modified xsi:type="dcterms:W3CDTF">2013-03-25T17:06:22Z</dcterms:modified>
</cp:coreProperties>
</file>