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handoutMasterIdLst>
    <p:handoutMasterId r:id="rId41"/>
  </p:handoutMasterIdLst>
  <p:sldIdLst>
    <p:sldId id="256" r:id="rId2"/>
    <p:sldId id="541" r:id="rId3"/>
    <p:sldId id="526" r:id="rId4"/>
    <p:sldId id="514" r:id="rId5"/>
    <p:sldId id="516" r:id="rId6"/>
    <p:sldId id="517" r:id="rId7"/>
    <p:sldId id="518" r:id="rId8"/>
    <p:sldId id="520" r:id="rId9"/>
    <p:sldId id="515" r:id="rId10"/>
    <p:sldId id="498" r:id="rId11"/>
    <p:sldId id="483" r:id="rId12"/>
    <p:sldId id="484" r:id="rId13"/>
    <p:sldId id="485" r:id="rId14"/>
    <p:sldId id="486" r:id="rId15"/>
    <p:sldId id="487" r:id="rId16"/>
    <p:sldId id="531" r:id="rId17"/>
    <p:sldId id="532" r:id="rId18"/>
    <p:sldId id="542" r:id="rId19"/>
    <p:sldId id="490" r:id="rId20"/>
    <p:sldId id="527" r:id="rId21"/>
    <p:sldId id="528" r:id="rId22"/>
    <p:sldId id="529" r:id="rId23"/>
    <p:sldId id="491" r:id="rId24"/>
    <p:sldId id="530" r:id="rId25"/>
    <p:sldId id="533" r:id="rId26"/>
    <p:sldId id="525" r:id="rId27"/>
    <p:sldId id="534" r:id="rId28"/>
    <p:sldId id="543" r:id="rId29"/>
    <p:sldId id="499" r:id="rId30"/>
    <p:sldId id="477" r:id="rId31"/>
    <p:sldId id="535" r:id="rId32"/>
    <p:sldId id="501" r:id="rId33"/>
    <p:sldId id="500" r:id="rId34"/>
    <p:sldId id="512" r:id="rId35"/>
    <p:sldId id="537" r:id="rId36"/>
    <p:sldId id="538" r:id="rId37"/>
    <p:sldId id="539" r:id="rId38"/>
    <p:sldId id="540" r:id="rId39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5050"/>
    <a:srgbClr val="CCFF66"/>
    <a:srgbClr val="FF99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4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39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2AEB85D-ED1F-4C55-81DA-01DBB7CE5B2E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39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F2609AE-317C-4489-A6CB-68A240FCD4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75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39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3551CA7-C7F9-4854-A3B7-096A061F040F}" type="datetimeFigureOut">
              <a:rPr lang="en-US" smtClean="0"/>
              <a:t>5/28/2015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1313" y="520700"/>
            <a:ext cx="3473450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39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7FEE533-2902-4635-82D2-2294FF89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4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E533-2902-4635-82D2-2294FF897B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8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5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C02733B-19D5-45A7-8BCD-F55B8A439410}" type="slidenum">
              <a:rPr lang="en-US" altLang="en-US" smtClean="0"/>
              <a:pPr eaLnBrk="1" hangingPunct="1">
                <a:defRPr/>
              </a:pPr>
              <a:t>13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95013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5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AC02733B-19D5-45A7-8BCD-F55B8A439410}" type="slidenum">
              <a:rPr lang="en-US" altLang="en-US" smtClean="0"/>
              <a:pPr eaLnBrk="1" hangingPunct="1">
                <a:defRPr/>
              </a:pPr>
              <a:t>15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4130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D918AD-C2A6-4854-BE29-7DD7D4C5B5C0}" type="slidenum">
              <a:rPr lang="en-US" altLang="en-US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4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CED610-8F4C-4580-B7C1-08BC8F03151C}" type="slidenum">
              <a:rPr lang="en-US" altLang="en-US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5678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Solid: SFR   Hollow: RIV</a:t>
            </a:r>
          </a:p>
          <a:p>
            <a:r>
              <a:rPr lang="en-US" dirty="0" smtClean="0"/>
              <a:t>Red: top 5 by AIC when all </a:t>
            </a:r>
            <a:r>
              <a:rPr lang="en-US" dirty="0" err="1" smtClean="0"/>
              <a:t>obs</a:t>
            </a:r>
            <a:r>
              <a:rPr lang="en-US" dirty="0" smtClean="0"/>
              <a:t>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EE533-2902-4635-82D2-2294FF897B0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85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579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1494" indent="-289036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6145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8602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81060" indent="-231229" defTabSz="94257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43518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05976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68434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30891" indent="-231229" defTabSz="94257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DD888EE1-0AB3-40BB-A025-FB9831BB4B87}" type="slidenum">
              <a:rPr lang="en-US" altLang="en-US" smtClean="0"/>
              <a:pPr eaLnBrk="1" hangingPunct="1">
                <a:defRPr/>
              </a:pPr>
              <a:t>24</a:t>
            </a:fld>
            <a:endParaRPr lang="en-US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48692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229" indent="-231229"/>
            <a:endParaRPr lang="en-US" altLang="zh-CN" smtClean="0"/>
          </a:p>
        </p:txBody>
      </p:sp>
    </p:spTree>
    <p:extLst>
      <p:ext uri="{BB962C8B-B14F-4D97-AF65-F5344CB8AC3E}">
        <p14:creationId xmlns:p14="http://schemas.microsoft.com/office/powerpoint/2010/main" val="4265842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smtClean="0"/>
              <a:t>Needs color code</a:t>
            </a:r>
          </a:p>
          <a:p>
            <a:r>
              <a:rPr lang="en-US" altLang="zh-CN" smtClean="0"/>
              <a:t>Add comment about mcmc based on linear problem.  Acceptance rate controls acceptance rate. State acceptance rate.</a:t>
            </a:r>
          </a:p>
        </p:txBody>
      </p:sp>
    </p:spTree>
    <p:extLst>
      <p:ext uri="{BB962C8B-B14F-4D97-AF65-F5344CB8AC3E}">
        <p14:creationId xmlns:p14="http://schemas.microsoft.com/office/powerpoint/2010/main" val="1985240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1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9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558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4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21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7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9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55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09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71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522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81000"/>
            <a:ext cx="9144000" cy="291465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Testing modeling </a:t>
            </a:r>
            <a:r>
              <a:rPr lang="en-US" b="1" dirty="0" smtClean="0">
                <a:solidFill>
                  <a:srgbClr val="FFC000"/>
                </a:solidFill>
              </a:rPr>
              <a:t>frameworks</a:t>
            </a:r>
            <a:r>
              <a:rPr lang="en-US" b="1" dirty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or… 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how can we improve predictive skill from our data?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95800"/>
            <a:ext cx="9144000" cy="21336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Mary </a:t>
            </a:r>
            <a:r>
              <a:rPr lang="en-US" sz="2800" dirty="0">
                <a:solidFill>
                  <a:schemeClr val="tx1"/>
                </a:solidFill>
              </a:rPr>
              <a:t>C. </a:t>
            </a:r>
            <a:r>
              <a:rPr lang="en-US" sz="2800" dirty="0" smtClean="0">
                <a:solidFill>
                  <a:schemeClr val="tx1"/>
                </a:solidFill>
              </a:rPr>
              <a:t>Hill, University of Kansas; Emeritus, U.S. Geological Survey</a:t>
            </a:r>
          </a:p>
          <a:p>
            <a:r>
              <a:rPr lang="en-US" sz="2800" dirty="0"/>
              <a:t>Laura </a:t>
            </a:r>
            <a:r>
              <a:rPr lang="en-US" sz="2800" dirty="0" err="1"/>
              <a:t>Foglia</a:t>
            </a:r>
            <a:r>
              <a:rPr lang="en-US" sz="2800" dirty="0"/>
              <a:t>, Technical University of </a:t>
            </a:r>
            <a:r>
              <a:rPr lang="en-US" sz="2800" dirty="0" smtClean="0"/>
              <a:t>Darmstadt (soon at UC Davis)</a:t>
            </a:r>
            <a:endParaRPr lang="en-US" sz="2800" dirty="0"/>
          </a:p>
          <a:p>
            <a:r>
              <a:rPr lang="en-US" sz="2800" dirty="0" smtClean="0"/>
              <a:t>Ming </a:t>
            </a:r>
            <a:r>
              <a:rPr lang="en-US" sz="2800" dirty="0"/>
              <a:t>Ye, Florida state University</a:t>
            </a:r>
          </a:p>
          <a:p>
            <a:r>
              <a:rPr lang="en-US" sz="2800" dirty="0" smtClean="0"/>
              <a:t>Lu </a:t>
            </a:r>
            <a:r>
              <a:rPr lang="en-US" sz="2800" dirty="0"/>
              <a:t>Dan, Oak Ridge National Laboratory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" name="Picture 3" descr="http://identity.ku.edu/images/jhwk4C_LF_O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320" y="2819400"/>
            <a:ext cx="1757680" cy="156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2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Testing modeling frameworks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2482804"/>
            <a:ext cx="5111340" cy="3916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US" dirty="0" smtClean="0"/>
              <a:t>Test using cross-validation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0" indent="0">
              <a:buFont typeface="Arial" pitchFamily="34" charset="0"/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10" descr="Bench04_edi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51" y="2667000"/>
            <a:ext cx="4440949" cy="224873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9" descr="swis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8488" y="573088"/>
            <a:ext cx="5122863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10" descr="Bench04_edi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8788"/>
            <a:ext cx="5113338" cy="2589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itle 1"/>
          <p:cNvSpPr>
            <a:spLocks noGrp="1"/>
          </p:cNvSpPr>
          <p:nvPr>
            <p:ph type="title"/>
          </p:nvPr>
        </p:nvSpPr>
        <p:spPr>
          <a:xfrm>
            <a:off x="-293618" y="-31676"/>
            <a:ext cx="4817993" cy="117041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altLang="en-US" sz="4000" dirty="0" err="1" smtClean="0"/>
              <a:t>Maggia</a:t>
            </a:r>
            <a:r>
              <a:rPr lang="en-US" altLang="en-US" sz="4000" dirty="0" smtClean="0"/>
              <a:t> Valley, Switzerland</a:t>
            </a:r>
          </a:p>
        </p:txBody>
      </p:sp>
      <p:sp>
        <p:nvSpPr>
          <p:cNvPr id="6149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FE3B4F90-4085-4F50-AE94-01F2E5FF2F70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11</a:t>
            </a:fld>
            <a:endParaRPr lang="en-US" altLang="en-US" sz="100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267201" y="231775"/>
            <a:ext cx="4876800" cy="38020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altLang="en-US" kern="0" dirty="0" smtClean="0"/>
              <a:t>Goal: Integrated hydrologic model to help manage ecology of this altered hydrologic system. </a:t>
            </a:r>
          </a:p>
          <a:p>
            <a:pPr>
              <a:defRPr/>
            </a:pPr>
            <a:r>
              <a:rPr lang="en-US" altLang="en-US" kern="0" dirty="0" smtClean="0"/>
              <a:t>Use component </a:t>
            </a:r>
            <a:r>
              <a:rPr lang="en-US" altLang="en-US" kern="0" dirty="0" err="1" smtClean="0"/>
              <a:t>sw</a:t>
            </a:r>
            <a:r>
              <a:rPr lang="en-US" altLang="en-US" kern="0" dirty="0" smtClean="0"/>
              <a:t> and </a:t>
            </a:r>
            <a:r>
              <a:rPr lang="en-US" altLang="en-US" kern="0" dirty="0" err="1" smtClean="0"/>
              <a:t>gw</a:t>
            </a:r>
            <a:r>
              <a:rPr lang="en-US" altLang="en-US" kern="0" dirty="0" smtClean="0"/>
              <a:t> models to test methods for the integrated model.</a:t>
            </a:r>
          </a:p>
        </p:txBody>
      </p:sp>
      <p:pic>
        <p:nvPicPr>
          <p:cNvPr id="6151" name="Picture 4" descr="Imag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21138"/>
            <a:ext cx="4572000" cy="2836862"/>
          </a:xfrm>
          <a:prstGeom prst="rect">
            <a:avLst/>
          </a:prstGeom>
          <a:solidFill>
            <a:srgbClr val="FF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6152" name="Straight Connector 3"/>
          <p:cNvCxnSpPr>
            <a:cxnSpLocks noChangeShapeType="1"/>
          </p:cNvCxnSpPr>
          <p:nvPr/>
        </p:nvCxnSpPr>
        <p:spPr bwMode="auto">
          <a:xfrm>
            <a:off x="1295400" y="4191000"/>
            <a:ext cx="0" cy="2057400"/>
          </a:xfrm>
          <a:prstGeom prst="line">
            <a:avLst/>
          </a:prstGeom>
          <a:noFill/>
          <a:ln w="381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3" name="TextBox 7"/>
          <p:cNvSpPr txBox="1">
            <a:spLocks noChangeArrowheads="1"/>
          </p:cNvSpPr>
          <p:nvPr/>
        </p:nvSpPr>
        <p:spPr bwMode="auto">
          <a:xfrm>
            <a:off x="1219200" y="4033838"/>
            <a:ext cx="318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1954: Dams closed upstream</a:t>
            </a:r>
          </a:p>
        </p:txBody>
      </p:sp>
    </p:spTree>
    <p:extLst>
      <p:ext uri="{BB962C8B-B14F-4D97-AF65-F5344CB8AC3E}">
        <p14:creationId xmlns:p14="http://schemas.microsoft.com/office/powerpoint/2010/main" val="254165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20638"/>
            <a:ext cx="8534400" cy="762000"/>
          </a:xfrm>
        </p:spPr>
        <p:txBody>
          <a:bodyPr/>
          <a:lstStyle/>
          <a:p>
            <a:r>
              <a:rPr lang="en-US" altLang="en-US" sz="4000" smtClean="0"/>
              <a:t>Maggia Valley, southern Switzerland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7912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Clr>
                <a:srgbClr val="FF3300"/>
              </a:buClr>
              <a:buSzPct val="75000"/>
              <a:buNone/>
              <a:defRPr/>
            </a:pPr>
            <a:r>
              <a:rPr lang="en-US" altLang="en-US" dirty="0" smtClean="0"/>
              <a:t>Series of studies to identify and test a computationally frugal protocol for model development</a:t>
            </a:r>
          </a:p>
          <a:p>
            <a:pPr marL="0" lvl="1" indent="0">
              <a:buClr>
                <a:srgbClr val="FF3300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dirty="0" smtClean="0"/>
              <a:t>1. </a:t>
            </a:r>
            <a:r>
              <a:rPr lang="en-US" altLang="en-US" dirty="0"/>
              <a:t>Test frugal sensitivity </a:t>
            </a:r>
            <a:r>
              <a:rPr lang="en-US" altLang="en-US" dirty="0" smtClean="0"/>
              <a:t>analysis (</a:t>
            </a:r>
            <a:r>
              <a:rPr lang="en-US" altLang="en-US" dirty="0" smtClean="0">
                <a:solidFill>
                  <a:srgbClr val="FFC000"/>
                </a:solidFill>
              </a:rPr>
              <a:t>SA</a:t>
            </a:r>
            <a:r>
              <a:rPr lang="en-US" altLang="en-US" dirty="0" smtClean="0"/>
              <a:t>) with cross-validation</a:t>
            </a:r>
          </a:p>
          <a:p>
            <a:pPr lvl="1">
              <a:defRPr/>
            </a:pPr>
            <a:r>
              <a:rPr lang="en-US" altLang="en-US" dirty="0" smtClean="0"/>
              <a:t>MODFLOW </a:t>
            </a:r>
            <a:r>
              <a:rPr lang="en-US" altLang="en-US" dirty="0"/>
              <a:t>Model w stream (</a:t>
            </a:r>
            <a:r>
              <a:rPr lang="en-US" altLang="en-US" dirty="0" smtClean="0"/>
              <a:t>dry) (</a:t>
            </a:r>
            <a:r>
              <a:rPr lang="en-US" altLang="en-US" dirty="0" err="1" smtClean="0"/>
              <a:t>Foglia</a:t>
            </a:r>
            <a:r>
              <a:rPr lang="en-US" altLang="en-US" dirty="0" smtClean="0"/>
              <a:t>+ 2007 GW)</a:t>
            </a:r>
          </a:p>
          <a:p>
            <a:pPr marL="0" lvl="1" indent="0">
              <a:buClr>
                <a:srgbClr val="FF3300"/>
              </a:buClr>
              <a:buSzPct val="75000"/>
              <a:buFont typeface="Wingdings" pitchFamily="2" charset="2"/>
              <a:buNone/>
              <a:defRPr/>
            </a:pPr>
            <a:r>
              <a:rPr lang="en-US" altLang="en-US" dirty="0" smtClean="0"/>
              <a:t>2. </a:t>
            </a:r>
            <a:r>
              <a:rPr lang="en-US" altLang="en-US" dirty="0"/>
              <a:t>Demonstrate frugal optimal </a:t>
            </a:r>
            <a:r>
              <a:rPr lang="en-US" altLang="en-US" dirty="0">
                <a:solidFill>
                  <a:srgbClr val="CCFF99"/>
                </a:solidFill>
              </a:rPr>
              <a:t>calibration </a:t>
            </a:r>
            <a:r>
              <a:rPr lang="en-US" altLang="en-US" dirty="0" smtClean="0">
                <a:solidFill>
                  <a:srgbClr val="CCFF99"/>
                </a:solidFill>
              </a:rPr>
              <a:t>method</a:t>
            </a:r>
          </a:p>
          <a:p>
            <a:pPr lvl="1">
              <a:defRPr/>
            </a:pPr>
            <a:r>
              <a:rPr lang="en-US" altLang="en-US" dirty="0"/>
              <a:t>TOPKAPI </a:t>
            </a:r>
            <a:r>
              <a:rPr lang="en-US" altLang="en-US" dirty="0" smtClean="0"/>
              <a:t>Rainfall-Runoff model (</a:t>
            </a:r>
            <a:r>
              <a:rPr lang="en-US" altLang="en-US" dirty="0" err="1" smtClean="0"/>
              <a:t>Foglia</a:t>
            </a:r>
            <a:r>
              <a:rPr lang="en-US" altLang="en-US" dirty="0" smtClean="0"/>
              <a:t> </a:t>
            </a:r>
            <a:r>
              <a:rPr lang="en-US" altLang="en-US" dirty="0"/>
              <a:t>+ 2009 </a:t>
            </a:r>
            <a:r>
              <a:rPr lang="en-US" altLang="en-US" dirty="0" smtClean="0"/>
              <a:t>WRR)</a:t>
            </a:r>
          </a:p>
          <a:p>
            <a:pPr marL="0" indent="0">
              <a:buNone/>
              <a:defRPr/>
            </a:pPr>
            <a:r>
              <a:rPr lang="en-US" altLang="en-US" dirty="0" smtClean="0"/>
              <a:t>3.  Here - </a:t>
            </a:r>
            <a:r>
              <a:rPr lang="en-US" altLang="en-US" dirty="0" smtClean="0">
                <a:solidFill>
                  <a:srgbClr val="FFC000"/>
                </a:solidFill>
              </a:rPr>
              <a:t>SA</a:t>
            </a:r>
            <a:r>
              <a:rPr lang="en-US" altLang="en-US" dirty="0" smtClean="0"/>
              <a:t> and </a:t>
            </a:r>
            <a:r>
              <a:rPr lang="en-US" altLang="en-US" dirty="0" smtClean="0">
                <a:solidFill>
                  <a:srgbClr val="CCFF99"/>
                </a:solidFill>
              </a:rPr>
              <a:t>calibration methods </a:t>
            </a:r>
            <a:r>
              <a:rPr lang="en-US" altLang="en-US" dirty="0" smtClean="0"/>
              <a:t>enable test of computationally frugal </a:t>
            </a:r>
            <a:r>
              <a:rPr lang="en-US" altLang="en-US" dirty="0" smtClean="0">
                <a:solidFill>
                  <a:srgbClr val="99CCFF"/>
                </a:solidFill>
              </a:rPr>
              <a:t>model selection criteria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   MODFLOW GW model (wet) (</a:t>
            </a:r>
            <a:r>
              <a:rPr lang="en-US" altLang="en-US" sz="2600" dirty="0" err="1" smtClean="0"/>
              <a:t>Foglia</a:t>
            </a:r>
            <a:r>
              <a:rPr lang="en-US" altLang="en-US" sz="2600" dirty="0" smtClean="0"/>
              <a:t> + 2013 WRR)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800" dirty="0" smtClean="0"/>
              <a:t>4.  Integrated hydrologic model – SW and GW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altLang="en-US" sz="2600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Software: UCODE (</a:t>
            </a:r>
            <a:r>
              <a:rPr lang="en-US" altLang="en-US" sz="2600" dirty="0" err="1" smtClean="0"/>
              <a:t>Poeter</a:t>
            </a:r>
            <a:r>
              <a:rPr lang="en-US" altLang="en-US" sz="2600" dirty="0" smtClean="0"/>
              <a:t> + 2005, 2014)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altLang="en-US" sz="2600" dirty="0"/>
              <a:t> </a:t>
            </a:r>
            <a:r>
              <a:rPr lang="en-US" altLang="en-US" sz="2600" dirty="0" smtClean="0"/>
              <a:t>                   MMA (</a:t>
            </a:r>
            <a:r>
              <a:rPr lang="en-US" altLang="en-US" sz="2600" dirty="0" err="1" smtClean="0"/>
              <a:t>MultiModel</a:t>
            </a:r>
            <a:r>
              <a:rPr lang="en-US" altLang="en-US" sz="2600" dirty="0" smtClean="0"/>
              <a:t> Analysis) (</a:t>
            </a:r>
            <a:r>
              <a:rPr lang="en-US" altLang="en-US" sz="2600" dirty="0" err="1" smtClean="0"/>
              <a:t>Poeter</a:t>
            </a:r>
            <a:r>
              <a:rPr lang="en-US" altLang="en-US" sz="2600" dirty="0" smtClean="0"/>
              <a:t> and Hill 2007)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CECDDF4F-E491-4670-B35C-E703CE680BC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12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043429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90064" y="6005513"/>
            <a:ext cx="1560512" cy="355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77FFEC00-032D-4FDB-9C5F-136A7DF49F8D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13</a:t>
            </a:fld>
            <a:endParaRPr lang="en-US" altLang="en-US" sz="1000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575" y="0"/>
            <a:ext cx="9115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sym typeface="Wingdings" pitchFamily="2" charset="2"/>
              </a:rPr>
              <a:t>Model</a:t>
            </a:r>
            <a:r>
              <a:rPr lang="en-US" altLang="en-US" sz="3600" dirty="0">
                <a:solidFill>
                  <a:srgbClr val="99CCFF"/>
                </a:solidFill>
                <a:sym typeface="Wingdings" pitchFamily="2" charset="2"/>
              </a:rPr>
              <a:t> </a:t>
            </a:r>
            <a:r>
              <a:rPr lang="en-US" altLang="en-US" sz="3600" dirty="0">
                <a:solidFill>
                  <a:srgbClr val="66FFFF"/>
                </a:solidFill>
                <a:sym typeface="Wingdings" pitchFamily="2" charset="2"/>
              </a:rPr>
              <a:t>outline</a:t>
            </a:r>
            <a:r>
              <a:rPr lang="en-US" altLang="en-US" sz="3600" dirty="0">
                <a:solidFill>
                  <a:srgbClr val="99CCFF"/>
                </a:solidFill>
                <a:sym typeface="Wingdings" pitchFamily="2" charset="2"/>
              </a:rPr>
              <a:t> </a:t>
            </a:r>
            <a:r>
              <a:rPr lang="en-US" altLang="en-US" sz="3600" dirty="0">
                <a:sym typeface="Wingdings" pitchFamily="2" charset="2"/>
              </a:rPr>
              <a:t>and </a:t>
            </a:r>
            <a:r>
              <a:rPr lang="en-US" altLang="en-US" sz="3600" dirty="0" smtClean="0">
                <a:sym typeface="Wingdings" pitchFamily="2" charset="2"/>
              </a:rPr>
              <a:t>35 </a:t>
            </a:r>
            <a:r>
              <a:rPr lang="en-US" altLang="en-US" sz="3600" dirty="0" err="1" smtClean="0">
                <a:sym typeface="Wingdings" pitchFamily="2" charset="2"/>
              </a:rPr>
              <a:t>Obs</a:t>
            </a:r>
            <a:r>
              <a:rPr lang="en-US" altLang="en-US" sz="3600" dirty="0" smtClean="0">
                <a:sym typeface="Wingdings" pitchFamily="2" charset="2"/>
              </a:rPr>
              <a:t> </a:t>
            </a:r>
            <a:r>
              <a:rPr lang="en-US" altLang="en-US" sz="3600" dirty="0">
                <a:sym typeface="Wingdings" pitchFamily="2" charset="2"/>
              </a:rPr>
              <a:t>Locations</a:t>
            </a:r>
            <a:endParaRPr lang="en-US" altLang="en-US" sz="3600" dirty="0"/>
          </a:p>
        </p:txBody>
      </p:sp>
      <p:pic>
        <p:nvPicPr>
          <p:cNvPr id="9220" name="Picture 10" descr="Figure_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976" y="1190625"/>
            <a:ext cx="632460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Slide Number Placeholder 5"/>
          <p:cNvSpPr txBox="1">
            <a:spLocks/>
          </p:cNvSpPr>
          <p:nvPr/>
        </p:nvSpPr>
        <p:spPr bwMode="auto">
          <a:xfrm>
            <a:off x="7290064" y="6005513"/>
            <a:ext cx="15605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4AD9950-F624-40BD-8F48-D06BA8BA5A68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/>
          </a:p>
        </p:txBody>
      </p:sp>
      <p:pic>
        <p:nvPicPr>
          <p:cNvPr id="9223" name="Picture 4" descr="MMA_fig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1" y="1165225"/>
            <a:ext cx="4452938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6" name="Rectangle 1"/>
          <p:cNvSpPr>
            <a:spLocks noChangeArrowheads="1"/>
          </p:cNvSpPr>
          <p:nvPr/>
        </p:nvSpPr>
        <p:spPr bwMode="auto">
          <a:xfrm>
            <a:off x="8850576" y="1165225"/>
            <a:ext cx="609600" cy="5692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-23181" y="597702"/>
            <a:ext cx="4834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 data (use gains/losses)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80484" y="646113"/>
            <a:ext cx="1891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Head data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185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2238375"/>
            <a:ext cx="2851150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3" name="Title 1"/>
          <p:cNvSpPr>
            <a:spLocks noGrp="1"/>
          </p:cNvSpPr>
          <p:nvPr>
            <p:ph type="title"/>
          </p:nvPr>
        </p:nvSpPr>
        <p:spPr>
          <a:xfrm>
            <a:off x="304800" y="76200"/>
            <a:ext cx="4595813" cy="762000"/>
          </a:xfrm>
        </p:spPr>
        <p:txBody>
          <a:bodyPr/>
          <a:lstStyle/>
          <a:p>
            <a:r>
              <a:rPr lang="en-US" altLang="en-US" dirty="0" smtClean="0"/>
              <a:t>Model structures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29363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783FFC46-AD70-4889-A7A5-23F9AF5387B2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14</a:t>
            </a:fld>
            <a:endParaRPr lang="en-US" altLang="en-US" sz="1000" smtClean="0"/>
          </a:p>
        </p:txBody>
      </p:sp>
      <p:sp>
        <p:nvSpPr>
          <p:cNvPr id="10245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4800600" cy="5334000"/>
          </a:xfrm>
        </p:spPr>
        <p:txBody>
          <a:bodyPr/>
          <a:lstStyle/>
          <a:p>
            <a:r>
              <a:rPr lang="en-US" altLang="en-US" sz="2600" dirty="0" err="1" smtClean="0"/>
              <a:t>Streamflow</a:t>
            </a:r>
            <a:r>
              <a:rPr lang="en-US" altLang="en-US" sz="2600" dirty="0" smtClean="0"/>
              <a:t> Routing (SFR2) vs. River (RIV) </a:t>
            </a:r>
          </a:p>
          <a:p>
            <a:r>
              <a:rPr lang="en-US" altLang="en-US" sz="2600" dirty="0" smtClean="0"/>
              <a:t>Recharge</a:t>
            </a:r>
          </a:p>
          <a:p>
            <a:pPr lvl="1"/>
            <a:r>
              <a:rPr lang="en-US" altLang="en-US" sz="2100" dirty="0" smtClean="0"/>
              <a:t>Zero, constant, TOPKAPI</a:t>
            </a:r>
          </a:p>
          <a:p>
            <a:r>
              <a:rPr lang="en-US" altLang="en-US" sz="2600" dirty="0" smtClean="0"/>
              <a:t>Bedrock boundary</a:t>
            </a:r>
          </a:p>
          <a:p>
            <a:pPr lvl="1"/>
            <a:r>
              <a:rPr lang="en-US" altLang="en-US" sz="2100" dirty="0" smtClean="0"/>
              <a:t>Old &amp; New: Before and after gravimetric survey. </a:t>
            </a:r>
          </a:p>
          <a:p>
            <a:pPr lvl="1"/>
            <a:r>
              <a:rPr lang="en-US" altLang="en-US" sz="2100" dirty="0" smtClean="0"/>
              <a:t>Depth in south x 2.</a:t>
            </a:r>
          </a:p>
          <a:p>
            <a:r>
              <a:rPr lang="en-US" altLang="en-US" sz="2600" dirty="0" smtClean="0"/>
              <a:t>K  </a:t>
            </a:r>
          </a:p>
          <a:p>
            <a:pPr lvl="1"/>
            <a:r>
              <a:rPr lang="en-US" altLang="en-US" sz="2100" dirty="0" smtClean="0"/>
              <a:t>Based on map of surficial quaternary geology </a:t>
            </a:r>
          </a:p>
          <a:p>
            <a:pPr lvl="1"/>
            <a:r>
              <a:rPr lang="en-US" altLang="en-US" sz="2100" dirty="0" smtClean="0"/>
              <a:t>5 combinations, from 1 parameter to 6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04800"/>
            <a:ext cx="2097087" cy="164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17500"/>
            <a:ext cx="2082800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5626100" y="304800"/>
            <a:ext cx="646113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SFR</a:t>
            </a:r>
          </a:p>
        </p:txBody>
      </p:sp>
      <p:sp>
        <p:nvSpPr>
          <p:cNvPr id="10249" name="TextBox 7"/>
          <p:cNvSpPr txBox="1">
            <a:spLocks noChangeArrowheads="1"/>
          </p:cNvSpPr>
          <p:nvPr/>
        </p:nvSpPr>
        <p:spPr bwMode="auto">
          <a:xfrm>
            <a:off x="7716838" y="317500"/>
            <a:ext cx="568325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RIV</a:t>
            </a:r>
          </a:p>
        </p:txBody>
      </p:sp>
      <p:sp>
        <p:nvSpPr>
          <p:cNvPr id="10250" name="TextBox 2"/>
          <p:cNvSpPr txBox="1">
            <a:spLocks noChangeArrowheads="1"/>
          </p:cNvSpPr>
          <p:nvPr/>
        </p:nvSpPr>
        <p:spPr bwMode="auto">
          <a:xfrm>
            <a:off x="6037263" y="3352800"/>
            <a:ext cx="352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</a:rPr>
              <a:t>K</a:t>
            </a:r>
          </a:p>
        </p:txBody>
      </p:sp>
      <p:sp>
        <p:nvSpPr>
          <p:cNvPr id="10251" name="TextBox 4"/>
          <p:cNvSpPr txBox="1">
            <a:spLocks noChangeArrowheads="1"/>
          </p:cNvSpPr>
          <p:nvPr/>
        </p:nvSpPr>
        <p:spPr bwMode="auto">
          <a:xfrm>
            <a:off x="5372100" y="5503863"/>
            <a:ext cx="990600" cy="923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Range:5e-4 to 1e-3</a:t>
            </a:r>
          </a:p>
        </p:txBody>
      </p:sp>
      <p:cxnSp>
        <p:nvCxnSpPr>
          <p:cNvPr id="10252" name="Straight Connector 2"/>
          <p:cNvCxnSpPr>
            <a:cxnSpLocks noChangeShapeType="1"/>
          </p:cNvCxnSpPr>
          <p:nvPr/>
        </p:nvCxnSpPr>
        <p:spPr bwMode="auto">
          <a:xfrm flipV="1">
            <a:off x="4097338" y="2255838"/>
            <a:ext cx="2882900" cy="202882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3" name="Straight Connector 13"/>
          <p:cNvCxnSpPr>
            <a:cxnSpLocks noChangeShapeType="1"/>
          </p:cNvCxnSpPr>
          <p:nvPr/>
        </p:nvCxnSpPr>
        <p:spPr bwMode="auto">
          <a:xfrm>
            <a:off x="76200" y="4284663"/>
            <a:ext cx="4021138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0254" name="TextBox 4"/>
          <p:cNvSpPr txBox="1">
            <a:spLocks noChangeArrowheads="1"/>
          </p:cNvSpPr>
          <p:nvPr/>
        </p:nvSpPr>
        <p:spPr bwMode="auto">
          <a:xfrm>
            <a:off x="-30163" y="6243638"/>
            <a:ext cx="5499101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64 alternative models</a:t>
            </a:r>
          </a:p>
        </p:txBody>
      </p:sp>
    </p:spTree>
    <p:extLst>
      <p:ext uri="{BB962C8B-B14F-4D97-AF65-F5344CB8AC3E}">
        <p14:creationId xmlns:p14="http://schemas.microsoft.com/office/powerpoint/2010/main" val="178804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26288" y="6005513"/>
            <a:ext cx="1560512" cy="355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fld id="{77FFEC00-032D-4FDB-9C5F-136A7DF49F8D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t>15</a:t>
            </a:fld>
            <a:endParaRPr lang="en-US" altLang="en-US" sz="1000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28575" y="0"/>
            <a:ext cx="9115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smtClean="0">
                <a:sym typeface="Wingdings" pitchFamily="2" charset="2"/>
              </a:rPr>
              <a:t>Cross validation experiment</a:t>
            </a:r>
            <a:endParaRPr lang="en-US" altLang="en-US" sz="3600" dirty="0"/>
          </a:p>
        </p:txBody>
      </p:sp>
      <p:pic>
        <p:nvPicPr>
          <p:cNvPr id="9220" name="Picture 10" descr="Figure_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90625"/>
            <a:ext cx="6324600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6257925" y="2209800"/>
            <a:ext cx="2463800" cy="1016000"/>
          </a:xfrm>
          <a:prstGeom prst="rect">
            <a:avLst/>
          </a:prstGeom>
          <a:solidFill>
            <a:srgbClr val="FFFFFF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8 heads omitted for cross-validation experiment</a:t>
            </a:r>
          </a:p>
        </p:txBody>
      </p:sp>
      <p:sp>
        <p:nvSpPr>
          <p:cNvPr id="9222" name="Slide Number Placeholder 5"/>
          <p:cNvSpPr txBox="1">
            <a:spLocks/>
          </p:cNvSpPr>
          <p:nvPr/>
        </p:nvSpPr>
        <p:spPr bwMode="auto">
          <a:xfrm>
            <a:off x="7126288" y="6005513"/>
            <a:ext cx="1560512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fld id="{A4AD9950-F624-40BD-8F48-D06BA8BA5A68}" type="slidenum">
              <a:rPr lang="en-US" altLang="en-US" sz="1000"/>
              <a:pPr algn="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/>
          </a:p>
        </p:txBody>
      </p:sp>
      <p:pic>
        <p:nvPicPr>
          <p:cNvPr id="9223" name="Picture 4" descr="MMA_fig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65225"/>
            <a:ext cx="4452938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Oval 5"/>
          <p:cNvSpPr>
            <a:spLocks noChangeArrowheads="1"/>
          </p:cNvSpPr>
          <p:nvPr/>
        </p:nvSpPr>
        <p:spPr bwMode="auto">
          <a:xfrm>
            <a:off x="571500" y="2816225"/>
            <a:ext cx="1935163" cy="1185863"/>
          </a:xfrm>
          <a:prstGeom prst="ellips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2470150" y="2209800"/>
            <a:ext cx="1973263" cy="1323975"/>
          </a:xfrm>
          <a:prstGeom prst="rect">
            <a:avLst/>
          </a:prstGeom>
          <a:solidFill>
            <a:srgbClr val="FFFFFF">
              <a:alpha val="4901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bg1"/>
                </a:solidFill>
              </a:rPr>
              <a:t>3 gains/losses omitted for cross-validation experiment</a:t>
            </a:r>
          </a:p>
        </p:txBody>
      </p:sp>
      <p:sp>
        <p:nvSpPr>
          <p:cNvPr id="9226" name="Rectangle 1"/>
          <p:cNvSpPr>
            <a:spLocks noChangeArrowheads="1"/>
          </p:cNvSpPr>
          <p:nvPr/>
        </p:nvSpPr>
        <p:spPr bwMode="auto">
          <a:xfrm>
            <a:off x="8686800" y="1165225"/>
            <a:ext cx="609600" cy="56927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227" name="Rectangle 1"/>
          <p:cNvSpPr>
            <a:spLocks noChangeArrowheads="1"/>
          </p:cNvSpPr>
          <p:nvPr/>
        </p:nvSpPr>
        <p:spPr bwMode="auto">
          <a:xfrm>
            <a:off x="5867400" y="3276600"/>
            <a:ext cx="1066800" cy="1066800"/>
          </a:xfrm>
          <a:prstGeom prst="rect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5680484" y="646113"/>
            <a:ext cx="18910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Head data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-23181" y="597702"/>
            <a:ext cx="4834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Flow data (use gains/losses)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516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93863"/>
            <a:ext cx="9398000" cy="5141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7FB421D-3873-4E7C-A161-0144B4C3472C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88" y="22579"/>
            <a:ext cx="9144001" cy="16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dirty="0" smtClean="0"/>
              <a:t>How important are the omitted observations in the alternative models?</a:t>
            </a:r>
            <a:br>
              <a:rPr lang="en-US" altLang="en-US" sz="4000" dirty="0" smtClean="0"/>
            </a:br>
            <a:r>
              <a:rPr lang="en-US" altLang="en-US" sz="2800" dirty="0" smtClean="0">
                <a:solidFill>
                  <a:schemeClr val="tx1"/>
                </a:solidFill>
              </a:rPr>
              <a:t>Use SA measure </a:t>
            </a:r>
            <a:r>
              <a:rPr lang="en-US" altLang="en-US" sz="2800" dirty="0" smtClean="0">
                <a:solidFill>
                  <a:srgbClr val="CCFF99"/>
                </a:solidFill>
              </a:rPr>
              <a:t>leverage </a:t>
            </a:r>
            <a:r>
              <a:rPr lang="en-US" altLang="en-US" sz="2800" dirty="0" smtClean="0">
                <a:solidFill>
                  <a:schemeClr val="tx1"/>
                </a:solidFill>
              </a:rPr>
              <a:t>for models calibrated with all 35 obs. </a:t>
            </a:r>
            <a:br>
              <a:rPr lang="en-US" altLang="en-US" sz="2800" dirty="0" smtClean="0">
                <a:solidFill>
                  <a:schemeClr val="tx1"/>
                </a:solidFill>
              </a:rPr>
            </a:br>
            <a:r>
              <a:rPr lang="en-US" altLang="en-US" sz="2800" dirty="0" smtClean="0">
                <a:solidFill>
                  <a:schemeClr val="tx1"/>
                </a:solidFill>
              </a:rPr>
              <a:t>High leverage = important obs.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318" name="Text Box 7"/>
          <p:cNvSpPr txBox="1">
            <a:spLocks noChangeArrowheads="1"/>
          </p:cNvSpPr>
          <p:nvPr/>
        </p:nvSpPr>
        <p:spPr bwMode="auto">
          <a:xfrm rot="-5400000">
            <a:off x="4474369" y="2205831"/>
            <a:ext cx="788988" cy="828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3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4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5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6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7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8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9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10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11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12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13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14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15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16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17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18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19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20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21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22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23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24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25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26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27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    28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V1_diff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R1_diff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S1_diff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S2_diff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S3_diff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L1_diff</a:t>
            </a: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3489325" y="6475413"/>
            <a:ext cx="3155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Observation number or name</a:t>
            </a:r>
          </a:p>
        </p:txBody>
      </p:sp>
      <p:sp>
        <p:nvSpPr>
          <p:cNvPr id="13320" name="Text Box 18"/>
          <p:cNvSpPr txBox="1">
            <a:spLocks noChangeArrowheads="1"/>
          </p:cNvSpPr>
          <p:nvPr/>
        </p:nvSpPr>
        <p:spPr bwMode="auto">
          <a:xfrm rot="-5400000">
            <a:off x="-604838" y="3633788"/>
            <a:ext cx="14573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Leverage</a:t>
            </a:r>
          </a:p>
        </p:txBody>
      </p:sp>
      <p:sp>
        <p:nvSpPr>
          <p:cNvPr id="13321" name="Rectangle 1"/>
          <p:cNvSpPr>
            <a:spLocks noChangeArrowheads="1"/>
          </p:cNvSpPr>
          <p:nvPr/>
        </p:nvSpPr>
        <p:spPr bwMode="auto">
          <a:xfrm>
            <a:off x="3581400" y="1914525"/>
            <a:ext cx="1752600" cy="23320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dirty="0" smtClean="0">
                <a:solidFill>
                  <a:schemeClr val="bg1"/>
                </a:solidFill>
              </a:rPr>
              <a:t>Each symbol represents a different model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3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93863"/>
            <a:ext cx="9398000" cy="51419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731685-329B-47BF-9173-B7A34209B8F7}" type="slidenum">
              <a:rPr lang="en-US" altLang="en-US" sz="100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8588"/>
            <a:ext cx="9144000" cy="1600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4000" smtClean="0"/>
              <a:t>How important are the omitted observations in the alternative models?</a:t>
            </a:r>
            <a:br>
              <a:rPr lang="en-US" altLang="en-US" sz="4000" smtClean="0"/>
            </a:br>
            <a:r>
              <a:rPr lang="en-US" altLang="en-US" sz="2800" smtClean="0">
                <a:solidFill>
                  <a:schemeClr val="tx1"/>
                </a:solidFill>
              </a:rPr>
              <a:t>Quickly evaluate using SA measure </a:t>
            </a:r>
            <a:r>
              <a:rPr lang="en-US" altLang="en-US" sz="2800" smtClean="0">
                <a:solidFill>
                  <a:srgbClr val="CCFF99"/>
                </a:solidFill>
              </a:rPr>
              <a:t>leverage</a:t>
            </a:r>
            <a:r>
              <a:rPr lang="en-US" altLang="en-US" sz="2800" smtClean="0">
                <a:solidFill>
                  <a:schemeClr val="tx1"/>
                </a:solidFill>
              </a:rPr>
              <a:t>. Identifies observations important and unimportant to parameters.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14906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342" name="Text Box 7"/>
          <p:cNvSpPr txBox="1">
            <a:spLocks noChangeArrowheads="1"/>
          </p:cNvSpPr>
          <p:nvPr/>
        </p:nvSpPr>
        <p:spPr bwMode="auto">
          <a:xfrm rot="-5400000">
            <a:off x="4474369" y="2205831"/>
            <a:ext cx="788988" cy="82899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bIns="0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3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4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5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6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7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8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9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10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11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12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13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14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15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16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17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18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19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20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21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22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23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24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25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26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27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    28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V1_diff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R1_diff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S1_diff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S2_diff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S3_diff</a:t>
            </a:r>
          </a:p>
          <a:p>
            <a:pPr algn="r">
              <a:spcBef>
                <a:spcPct val="6000"/>
              </a:spcBef>
              <a:buClrTx/>
              <a:buSzTx/>
              <a:buFontTx/>
              <a:buNone/>
            </a:pPr>
            <a:r>
              <a:rPr lang="en-US" altLang="en-US" sz="1500">
                <a:solidFill>
                  <a:schemeClr val="bg1"/>
                </a:solidFill>
              </a:rPr>
              <a:t>L1_diff</a:t>
            </a:r>
          </a:p>
        </p:txBody>
      </p:sp>
      <p:sp>
        <p:nvSpPr>
          <p:cNvPr id="14343" name="Text Box 16"/>
          <p:cNvSpPr txBox="1">
            <a:spLocks noChangeArrowheads="1"/>
          </p:cNvSpPr>
          <p:nvPr/>
        </p:nvSpPr>
        <p:spPr bwMode="auto">
          <a:xfrm>
            <a:off x="3489325" y="6475413"/>
            <a:ext cx="3155950" cy="36671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bg1"/>
                </a:solidFill>
              </a:rPr>
              <a:t>Observation number or name</a:t>
            </a:r>
          </a:p>
        </p:txBody>
      </p:sp>
      <p:sp>
        <p:nvSpPr>
          <p:cNvPr id="14344" name="Text Box 18"/>
          <p:cNvSpPr txBox="1">
            <a:spLocks noChangeArrowheads="1"/>
          </p:cNvSpPr>
          <p:nvPr/>
        </p:nvSpPr>
        <p:spPr bwMode="auto">
          <a:xfrm rot="-5400000">
            <a:off x="-604838" y="3633788"/>
            <a:ext cx="1457325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Leverage</a:t>
            </a:r>
          </a:p>
        </p:txBody>
      </p:sp>
      <p:sp>
        <p:nvSpPr>
          <p:cNvPr id="14345" name="Rectangle 1"/>
          <p:cNvSpPr>
            <a:spLocks noChangeArrowheads="1"/>
          </p:cNvSpPr>
          <p:nvPr/>
        </p:nvSpPr>
        <p:spPr bwMode="auto">
          <a:xfrm>
            <a:off x="3581400" y="1914525"/>
            <a:ext cx="1752600" cy="23320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4346" name="Text Box 12"/>
          <p:cNvSpPr txBox="1">
            <a:spLocks noChangeArrowheads="1"/>
          </p:cNvSpPr>
          <p:nvPr/>
        </p:nvSpPr>
        <p:spPr bwMode="auto">
          <a:xfrm>
            <a:off x="-76200" y="990600"/>
            <a:ext cx="9220200" cy="1384995"/>
          </a:xfrm>
          <a:prstGeom prst="rect">
            <a:avLst/>
          </a:prstGeom>
          <a:solidFill>
            <a:srgbClr val="000000">
              <a:alpha val="7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anose="05000000000000000000" pitchFamily="2" charset="2"/>
              <a:buChar char="n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Omitted </a:t>
            </a:r>
            <a:r>
              <a:rPr lang="en-US" altLang="en-US" sz="2800" dirty="0" err="1"/>
              <a:t>obs</a:t>
            </a:r>
            <a:r>
              <a:rPr lang="en-US" altLang="en-US" sz="2800" dirty="0"/>
              <a:t> are </a:t>
            </a:r>
            <a:r>
              <a:rPr lang="en-US" altLang="en-US" sz="2800" dirty="0" smtClean="0"/>
              <a:t>very important </a:t>
            </a:r>
            <a:r>
              <a:rPr lang="en-US" altLang="en-US" sz="2800" dirty="0"/>
              <a:t>to not important.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Omitting these </a:t>
            </a:r>
            <a:r>
              <a:rPr lang="en-US" altLang="en-US" sz="2800" dirty="0" err="1"/>
              <a:t>obs</a:t>
            </a:r>
            <a:r>
              <a:rPr lang="en-US" altLang="en-US" sz="2800" dirty="0"/>
              <a:t> should provide a good test of </a:t>
            </a:r>
            <a:r>
              <a:rPr lang="en-US" altLang="en-US" sz="2800" dirty="0" smtClean="0"/>
              <a:t>methods of analyzing alternative models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623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Tests conducted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model selection criteria AIC, BIC, and KIC</a:t>
            </a:r>
          </a:p>
          <a:p>
            <a:pPr lvl="1"/>
            <a:r>
              <a:rPr lang="en-US" dirty="0" err="1" smtClean="0"/>
              <a:t>Forund</a:t>
            </a:r>
            <a:r>
              <a:rPr lang="en-US" dirty="0" smtClean="0"/>
              <a:t> problems – especially for KIC</a:t>
            </a:r>
          </a:p>
          <a:p>
            <a:r>
              <a:rPr lang="en-US" dirty="0" smtClean="0"/>
              <a:t>Compared results with a basic premise related to model complexity</a:t>
            </a:r>
          </a:p>
          <a:p>
            <a:pPr lvl="1"/>
            <a:r>
              <a:rPr lang="en-US" dirty="0" smtClean="0"/>
              <a:t>Led to some specific suggestions about model development</a:t>
            </a:r>
          </a:p>
          <a:p>
            <a:pPr lvl="1"/>
            <a:r>
              <a:rPr lang="en-US" dirty="0" smtClean="0"/>
              <a:t>Present this part of the analysis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5181600" cy="1597025"/>
          </a:xfrm>
        </p:spPr>
        <p:txBody>
          <a:bodyPr/>
          <a:lstStyle/>
          <a:p>
            <a:pPr algn="ctr"/>
            <a:r>
              <a:rPr lang="en-US" altLang="en-US" smtClean="0"/>
              <a:t>Our results vs basic premise?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D29C2-E578-4FC6-B693-254544226B6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"/>
            <a:ext cx="3800475" cy="6800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6096000" y="152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Prediction error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072188" y="32766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Model Fit</a:t>
            </a:r>
          </a:p>
        </p:txBody>
      </p:sp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3100388" y="6169025"/>
            <a:ext cx="28956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Lines connect models that are the same except for K</a:t>
            </a: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51038"/>
            <a:ext cx="4856163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0"/>
            <a:ext cx="3962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3043758"/>
            <a:ext cx="3962400" cy="3909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971800" y="5943600"/>
            <a:ext cx="2574132" cy="1260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486853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Frameworks for Model </a:t>
            </a:r>
            <a:r>
              <a:rPr lang="en-US" dirty="0"/>
              <a:t>A</a:t>
            </a:r>
            <a:r>
              <a:rPr lang="en-US" dirty="0" smtClean="0"/>
              <a:t>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Look for surprises</a:t>
            </a:r>
          </a:p>
          <a:p>
            <a:r>
              <a:rPr lang="en-US" dirty="0">
                <a:solidFill>
                  <a:srgbClr val="FFC000"/>
                </a:solidFill>
              </a:rPr>
              <a:t>S</a:t>
            </a:r>
            <a:r>
              <a:rPr lang="en-US" dirty="0" smtClean="0">
                <a:solidFill>
                  <a:srgbClr val="FFC000"/>
                </a:solidFill>
              </a:rPr>
              <a:t>urprises can indicate </a:t>
            </a:r>
          </a:p>
          <a:p>
            <a:pPr marL="457200" lvl="1" indent="0">
              <a:buNone/>
            </a:pPr>
            <a:r>
              <a:rPr lang="en-US" dirty="0"/>
              <a:t>New understanding about reality</a:t>
            </a:r>
          </a:p>
          <a:p>
            <a:pPr marL="457200" lvl="1" indent="0">
              <a:buNone/>
            </a:pPr>
            <a:r>
              <a:rPr lang="en-US" dirty="0"/>
              <a:t>or </a:t>
            </a:r>
          </a:p>
          <a:p>
            <a:pPr marL="457200" lvl="1" indent="0">
              <a:buNone/>
            </a:pPr>
            <a:r>
              <a:rPr lang="en-US" dirty="0"/>
              <a:t>Model limitations or problems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Fast </a:t>
            </a:r>
            <a:r>
              <a:rPr lang="en-US" dirty="0">
                <a:solidFill>
                  <a:srgbClr val="FFC000"/>
                </a:solidFill>
              </a:rPr>
              <a:t>methods </a:t>
            </a:r>
            <a:r>
              <a:rPr lang="en-US" dirty="0" smtClean="0">
                <a:solidFill>
                  <a:srgbClr val="FFC000"/>
                </a:solidFill>
              </a:rPr>
              <a:t>are convenient -- enable </a:t>
            </a:r>
            <a:r>
              <a:rPr lang="en-US" dirty="0">
                <a:solidFill>
                  <a:srgbClr val="FFC000"/>
                </a:solidFill>
              </a:rPr>
              <a:t>routine </a:t>
            </a:r>
            <a:r>
              <a:rPr lang="en-US" dirty="0" smtClean="0">
                <a:solidFill>
                  <a:srgbClr val="FFC000"/>
                </a:solidFill>
              </a:rPr>
              <a:t>evaluation. Computationally frugal, parallelizable methods</a:t>
            </a:r>
          </a:p>
        </p:txBody>
      </p:sp>
    </p:spTree>
    <p:extLst>
      <p:ext uri="{BB962C8B-B14F-4D97-AF65-F5344CB8AC3E}">
        <p14:creationId xmlns:p14="http://schemas.microsoft.com/office/powerpoint/2010/main" val="79580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5181600" cy="1597025"/>
          </a:xfrm>
        </p:spPr>
        <p:txBody>
          <a:bodyPr/>
          <a:lstStyle/>
          <a:p>
            <a:pPr algn="ctr"/>
            <a:r>
              <a:rPr lang="en-US" altLang="en-US" smtClean="0"/>
              <a:t>Our results vs basic premise?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D29C2-E578-4FC6-B693-254544226B6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"/>
            <a:ext cx="3800475" cy="6800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6096000" y="152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Prediction error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072188" y="32766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Model Fit</a:t>
            </a:r>
          </a:p>
        </p:txBody>
      </p:sp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3100388" y="6169025"/>
            <a:ext cx="28956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Lines connect models that are the same except for K</a:t>
            </a: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51038"/>
            <a:ext cx="4856163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81600" y="0"/>
            <a:ext cx="3962400" cy="312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92075" y="4724400"/>
            <a:ext cx="487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 smtClean="0"/>
              <a:t>Lack of improvement with added K parameters indicates the K parameterization has little relation to the processes affecting the data</a:t>
            </a:r>
            <a:endParaRPr lang="en-US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7360722" y="3781014"/>
            <a:ext cx="127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Solid: SFR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Hollow: RIV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44687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5181600" cy="1597025"/>
          </a:xfrm>
        </p:spPr>
        <p:txBody>
          <a:bodyPr/>
          <a:lstStyle/>
          <a:p>
            <a:pPr algn="ctr"/>
            <a:r>
              <a:rPr lang="en-US" altLang="en-US" smtClean="0"/>
              <a:t>Our results vs basic premise?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D29C2-E578-4FC6-B693-254544226B6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"/>
            <a:ext cx="3800475" cy="6800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6096000" y="152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Prediction error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072188" y="32766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Model Fit</a:t>
            </a:r>
          </a:p>
        </p:txBody>
      </p:sp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3100388" y="6169025"/>
            <a:ext cx="28956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Lines connect models that are the same except for K</a:t>
            </a: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51038"/>
            <a:ext cx="4856163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60722" y="3781014"/>
            <a:ext cx="127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Solid: SFR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Hollow: RIV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29095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5181600" cy="1597025"/>
          </a:xfrm>
        </p:spPr>
        <p:txBody>
          <a:bodyPr/>
          <a:lstStyle/>
          <a:p>
            <a:pPr algn="ctr"/>
            <a:r>
              <a:rPr lang="en-US" altLang="en-US" smtClean="0"/>
              <a:t>Our results vs basic premise?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AD29C2-E578-4FC6-B693-254544226B6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"/>
            <a:ext cx="3800475" cy="6800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4"/>
          <p:cNvSpPr txBox="1">
            <a:spLocks noChangeArrowheads="1"/>
          </p:cNvSpPr>
          <p:nvPr/>
        </p:nvSpPr>
        <p:spPr bwMode="auto">
          <a:xfrm>
            <a:off x="6096000" y="152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Prediction error</a:t>
            </a:r>
          </a:p>
        </p:txBody>
      </p:sp>
      <p:sp>
        <p:nvSpPr>
          <p:cNvPr id="17415" name="TextBox 6"/>
          <p:cNvSpPr txBox="1">
            <a:spLocks noChangeArrowheads="1"/>
          </p:cNvSpPr>
          <p:nvPr/>
        </p:nvSpPr>
        <p:spPr bwMode="auto">
          <a:xfrm>
            <a:off x="6072188" y="32766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Model Fit</a:t>
            </a:r>
          </a:p>
        </p:txBody>
      </p:sp>
      <p:sp>
        <p:nvSpPr>
          <p:cNvPr id="17416" name="TextBox 5"/>
          <p:cNvSpPr txBox="1">
            <a:spLocks noChangeArrowheads="1"/>
          </p:cNvSpPr>
          <p:nvPr/>
        </p:nvSpPr>
        <p:spPr bwMode="auto">
          <a:xfrm>
            <a:off x="3100388" y="6169025"/>
            <a:ext cx="28956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Lines connect models that are the same except for K</a:t>
            </a:r>
          </a:p>
        </p:txBody>
      </p:sp>
      <p:pic>
        <p:nvPicPr>
          <p:cNvPr id="174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51038"/>
            <a:ext cx="4856163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60722" y="3781014"/>
            <a:ext cx="127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Solid: SFR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Hollow: RIV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129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5181600" cy="1597025"/>
          </a:xfrm>
        </p:spPr>
        <p:txBody>
          <a:bodyPr/>
          <a:lstStyle/>
          <a:p>
            <a:pPr algn="ctr"/>
            <a:r>
              <a:rPr lang="en-US" altLang="en-US" smtClean="0"/>
              <a:t>Our results vs basic premise?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190CBF-670C-4063-8745-16FEB2B0E7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"/>
            <a:ext cx="3800475" cy="68008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6096000" y="152400"/>
            <a:ext cx="176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Prediction error</a:t>
            </a:r>
          </a:p>
        </p:txBody>
      </p:sp>
      <p:sp>
        <p:nvSpPr>
          <p:cNvPr id="18438" name="TextBox 6"/>
          <p:cNvSpPr txBox="1">
            <a:spLocks noChangeArrowheads="1"/>
          </p:cNvSpPr>
          <p:nvPr/>
        </p:nvSpPr>
        <p:spPr bwMode="auto">
          <a:xfrm>
            <a:off x="6072188" y="3276600"/>
            <a:ext cx="1133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Model Fit</a:t>
            </a:r>
          </a:p>
        </p:txBody>
      </p:sp>
      <p:sp>
        <p:nvSpPr>
          <p:cNvPr id="18439" name="TextBox 5"/>
          <p:cNvSpPr txBox="1">
            <a:spLocks noChangeArrowheads="1"/>
          </p:cNvSpPr>
          <p:nvPr/>
        </p:nvSpPr>
        <p:spPr bwMode="auto">
          <a:xfrm>
            <a:off x="3100388" y="6169025"/>
            <a:ext cx="2895600" cy="64611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chemeClr val="bg1"/>
                </a:solidFill>
              </a:rPr>
              <a:t>Lines connect models that are the same except for K</a:t>
            </a:r>
          </a:p>
        </p:txBody>
      </p:sp>
      <p:pic>
        <p:nvPicPr>
          <p:cNvPr id="1844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51038"/>
            <a:ext cx="4856163" cy="265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8077200" y="134938"/>
            <a:ext cx="609600" cy="5715000"/>
          </a:xfrm>
          <a:prstGeom prst="rect">
            <a:avLst/>
          </a:prstGeom>
          <a:noFill/>
          <a:ln w="28575" algn="ctr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18442" name="TextBox 8"/>
          <p:cNvSpPr txBox="1">
            <a:spLocks noChangeArrowheads="1"/>
          </p:cNvSpPr>
          <p:nvPr/>
        </p:nvSpPr>
        <p:spPr bwMode="auto">
          <a:xfrm>
            <a:off x="92075" y="4724400"/>
            <a:ext cx="48768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000" dirty="0"/>
              <a:t>Sensitivity analysis indicated the models with the most parameters were poorly </a:t>
            </a:r>
            <a:r>
              <a:rPr lang="en-US" altLang="en-US" sz="2000" dirty="0" smtClean="0"/>
              <a:t>posed. Suggests we can use these methods to detect poor models.</a:t>
            </a:r>
            <a:endParaRPr lang="en-US" alt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7360722" y="3781014"/>
            <a:ext cx="1272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Solid: SFR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Hollow: RIV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712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153400" cy="914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What do poor predictions look like?</a:t>
            </a:r>
          </a:p>
        </p:txBody>
      </p:sp>
      <p:pic>
        <p:nvPicPr>
          <p:cNvPr id="19459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14450"/>
            <a:ext cx="6821488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9"/>
          <p:cNvSpPr>
            <a:spLocks noChangeArrowheads="1"/>
          </p:cNvSpPr>
          <p:nvPr/>
        </p:nvSpPr>
        <p:spPr bwMode="auto">
          <a:xfrm>
            <a:off x="6553200" y="914400"/>
            <a:ext cx="3556000" cy="609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rgbClr val="FF3300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FF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FF00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FF6600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98182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6459"/>
            <a:ext cx="8229600" cy="1143000"/>
          </a:xfrm>
        </p:spPr>
        <p:txBody>
          <a:bodyPr/>
          <a:lstStyle/>
          <a:p>
            <a:r>
              <a:rPr lang="en-US" dirty="0" smtClean="0"/>
              <a:t>Identify important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84" y="609600"/>
            <a:ext cx="8229600" cy="54403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Results from the integrated hydrologic model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Groundwater model + distributed hydrologic model + new observations for low flows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31" y="2076971"/>
            <a:ext cx="8991600" cy="4781029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86353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2272031"/>
            <a:ext cx="9176657" cy="31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4543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Soil depth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43708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Saturated 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2809" y="54614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197" y="572460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Mannings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6178" y="54614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8900" y="546552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70311" y="54081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B_ETP1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16818" y="5772044"/>
            <a:ext cx="3265082" cy="5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07569" y="541999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9457" y="543082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KRiv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48015" y="5419996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Rech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-246459"/>
            <a:ext cx="8229600" cy="1143000"/>
          </a:xfrm>
        </p:spPr>
        <p:txBody>
          <a:bodyPr/>
          <a:lstStyle/>
          <a:p>
            <a:r>
              <a:rPr lang="en-US" dirty="0" smtClean="0"/>
              <a:t>Identify important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2272031"/>
            <a:ext cx="9176657" cy="31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4543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Soil depth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43708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Saturated 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2809" y="54614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197" y="572460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Mannings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6178" y="54614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8900" y="546552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70311" y="54081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B_ETP1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16818" y="5772044"/>
            <a:ext cx="3265082" cy="5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07569" y="541999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9457" y="543082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KRiv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48015" y="5419996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Rech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-246459"/>
            <a:ext cx="8229600" cy="1143000"/>
          </a:xfrm>
        </p:spPr>
        <p:txBody>
          <a:bodyPr/>
          <a:lstStyle/>
          <a:p>
            <a:r>
              <a:rPr lang="en-US" dirty="0" smtClean="0"/>
              <a:t>Identify important parameters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7580" y="1066800"/>
            <a:ext cx="9125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GW observations are quite important to some of the SW parameters</a:t>
            </a:r>
          </a:p>
          <a:p>
            <a:r>
              <a:rPr lang="en-US" sz="2400" dirty="0" smtClean="0"/>
              <a:t>SW </a:t>
            </a:r>
            <a:r>
              <a:rPr lang="en-US" sz="2400" dirty="0" err="1" smtClean="0"/>
              <a:t>obs</a:t>
            </a:r>
            <a:r>
              <a:rPr lang="en-US" sz="2400" dirty="0" smtClean="0"/>
              <a:t> are interpreted as GW flow (gain/loss) </a:t>
            </a:r>
            <a:r>
              <a:rPr lang="en-US" sz="2400" dirty="0" err="1" smtClean="0"/>
              <a:t>obs</a:t>
            </a:r>
            <a:r>
              <a:rPr lang="en-US" sz="2400" dirty="0" smtClean="0"/>
              <a:t>, which are important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77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from this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The surficial geologic mapping did not provide a useful way to parameterize the K</a:t>
            </a:r>
          </a:p>
          <a:p>
            <a:r>
              <a:rPr lang="en-US" dirty="0" smtClean="0"/>
              <a:t>Sensitivity analysis can be used to determine when the model detail exceeds what can be supported by data. </a:t>
            </a:r>
          </a:p>
          <a:p>
            <a:r>
              <a:rPr lang="en-US" dirty="0" smtClean="0"/>
              <a:t>Models unsupported by data are likely to </a:t>
            </a:r>
            <a:r>
              <a:rPr lang="en-US" dirty="0"/>
              <a:t>h</a:t>
            </a:r>
            <a:r>
              <a:rPr lang="en-US" dirty="0" smtClean="0"/>
              <a:t>ave poor predictive ability</a:t>
            </a:r>
          </a:p>
          <a:p>
            <a:r>
              <a:rPr lang="en-US" dirty="0" smtClean="0"/>
              <a:t>5 suggestions for model development</a:t>
            </a:r>
          </a:p>
        </p:txBody>
      </p:sp>
    </p:spTree>
    <p:extLst>
      <p:ext uri="{BB962C8B-B14F-4D97-AF65-F5344CB8AC3E}">
        <p14:creationId xmlns:p14="http://schemas.microsoft.com/office/powerpoint/2010/main" val="100339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modeling frameworks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Enabled by computationally frugal methods, which are enabled by </a:t>
            </a:r>
            <a:r>
              <a:rPr lang="en-US" dirty="0" smtClean="0">
                <a:solidFill>
                  <a:srgbClr val="FFC000"/>
                </a:solidFill>
              </a:rPr>
              <a:t>computationally robust models</a:t>
            </a:r>
          </a:p>
          <a:p>
            <a:r>
              <a:rPr lang="en-US" dirty="0" smtClean="0"/>
              <a:t>This is where you, the model developers come in!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0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mean by a modeling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Methods used to</a:t>
            </a:r>
          </a:p>
          <a:p>
            <a:pPr lvl="1"/>
            <a:r>
              <a:rPr lang="en-US" dirty="0" smtClean="0"/>
              <a:t>Parameterize system characteristics</a:t>
            </a:r>
          </a:p>
          <a:p>
            <a:pPr lvl="1"/>
            <a:r>
              <a:rPr lang="en-US" dirty="0" smtClean="0"/>
              <a:t>Compare to data</a:t>
            </a:r>
          </a:p>
          <a:p>
            <a:pPr lvl="1"/>
            <a:r>
              <a:rPr lang="en-US" dirty="0" smtClean="0"/>
              <a:t>Adjust for data (calibration, tuning)</a:t>
            </a:r>
          </a:p>
          <a:p>
            <a:pPr lvl="1"/>
            <a:r>
              <a:rPr lang="en-US" dirty="0" smtClean="0"/>
              <a:t>Sensitivity analysis </a:t>
            </a:r>
          </a:p>
          <a:p>
            <a:pPr lvl="1"/>
            <a:r>
              <a:rPr lang="en-US" dirty="0" smtClean="0"/>
              <a:t>Uncertainty quantification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2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your models have </a:t>
            </a:r>
            <a:br>
              <a:rPr lang="en-US" dirty="0" smtClean="0"/>
            </a:br>
            <a:r>
              <a:rPr lang="en-US" dirty="0" smtClean="0"/>
              <a:t>numerical daemons???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9" t="26940" r="12119" b="24236"/>
          <a:stretch/>
        </p:blipFill>
        <p:spPr>
          <a:xfrm>
            <a:off x="394138" y="1417638"/>
            <a:ext cx="8355724" cy="4038600"/>
          </a:xfrm>
        </p:spPr>
      </p:pic>
      <p:sp>
        <p:nvSpPr>
          <p:cNvPr id="5" name="TextBox 4"/>
          <p:cNvSpPr txBox="1"/>
          <p:nvPr/>
        </p:nvSpPr>
        <p:spPr>
          <a:xfrm>
            <a:off x="190500" y="5742682"/>
            <a:ext cx="8763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Need important nonlinearities. Keep them!</a:t>
            </a:r>
          </a:p>
          <a:p>
            <a:r>
              <a:rPr lang="en-US" sz="3200" dirty="0" smtClean="0"/>
              <a:t>Get rid of unrealistic, difficult </a:t>
            </a:r>
            <a:r>
              <a:rPr lang="en-US" sz="3200" dirty="0" err="1" smtClean="0"/>
              <a:t>numerics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5456238"/>
            <a:ext cx="767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Kavetski</a:t>
            </a:r>
            <a:r>
              <a:rPr lang="en-US" dirty="0" smtClean="0"/>
              <a:t> </a:t>
            </a:r>
            <a:r>
              <a:rPr lang="en-US" dirty="0" err="1" smtClean="0"/>
              <a:t>Kuczera</a:t>
            </a:r>
            <a:r>
              <a:rPr lang="en-US" dirty="0" smtClean="0"/>
              <a:t> 2007 WRR; Hill + 2015 </a:t>
            </a:r>
            <a:r>
              <a:rPr lang="en-US" dirty="0" smtClean="0"/>
              <a:t>GW; test with DELSA </a:t>
            </a:r>
            <a:r>
              <a:rPr lang="en-US" dirty="0" err="1" smtClean="0"/>
              <a:t>Rakovec</a:t>
            </a:r>
            <a:r>
              <a:rPr lang="en-US" dirty="0" smtClean="0"/>
              <a:t> 2014 WRR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6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2272031"/>
            <a:ext cx="9176657" cy="318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45433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Soil depth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5437083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Saturated 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72809" y="54614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Porosity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10197" y="572460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Mannings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36178" y="5461419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Overland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8900" y="546552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Rivers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70311" y="5408164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B_ETP1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316818" y="5772044"/>
            <a:ext cx="3265082" cy="5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307569" y="5419996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629457" y="543082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KRiv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548015" y="5419996"/>
            <a:ext cx="640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Rech</a:t>
            </a:r>
            <a:endParaRPr lang="en-US" dirty="0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57200" y="-246459"/>
            <a:ext cx="8229600" cy="1143000"/>
          </a:xfrm>
        </p:spPr>
        <p:txBody>
          <a:bodyPr/>
          <a:lstStyle/>
          <a:p>
            <a:r>
              <a:rPr lang="en-US" dirty="0" smtClean="0"/>
              <a:t>Identify important parameters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1066800"/>
            <a:ext cx="6854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GW observations are quite important to some of the SW parameters</a:t>
            </a:r>
          </a:p>
          <a:p>
            <a:r>
              <a:rPr lang="en-US" dirty="0" smtClean="0"/>
              <a:t>SW </a:t>
            </a:r>
            <a:r>
              <a:rPr lang="en-US" dirty="0" err="1" smtClean="0"/>
              <a:t>obs</a:t>
            </a:r>
            <a:r>
              <a:rPr lang="en-US" dirty="0" smtClean="0"/>
              <a:t> are interpreted as GW flow (gain/loss) </a:t>
            </a:r>
            <a:r>
              <a:rPr lang="en-US" dirty="0" err="1" smtClean="0"/>
              <a:t>obs</a:t>
            </a:r>
            <a:r>
              <a:rPr lang="en-US" dirty="0" smtClean="0"/>
              <a:t>, which are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 100 years, we may very well be thought of as being in the Model T stage of model development</a:t>
            </a:r>
          </a:p>
          <a:p>
            <a:r>
              <a:rPr lang="en-US" dirty="0" smtClean="0"/>
              <a:t>A prediction: In the future, simply getting a close model fit will not be enough. It will also be necessary to show what </a:t>
            </a:r>
            <a:r>
              <a:rPr lang="en-US" dirty="0" err="1" smtClean="0"/>
              <a:t>obs</a:t>
            </a:r>
            <a:r>
              <a:rPr lang="en-US" dirty="0"/>
              <a:t>,</a:t>
            </a:r>
            <a:r>
              <a:rPr lang="en-US" dirty="0" smtClean="0"/>
              <a:t> pars, and processes are important to the good model fit.</a:t>
            </a:r>
          </a:p>
          <a:p>
            <a:r>
              <a:rPr lang="en-US" dirty="0" smtClean="0"/>
              <a:t>This increased model transparency is like the safety equipment in automobile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5255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looking for a test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est a way to detect and diagnose numerical daemons.</a:t>
            </a:r>
          </a:p>
          <a:p>
            <a:r>
              <a:rPr lang="en-US" dirty="0" smtClean="0"/>
              <a:t>High profile model applications preferred.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71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AGU: New Technical Committee on Hydrologic Uncertainty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-19050" y="2362200"/>
            <a:ext cx="899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SIAM: New </a:t>
            </a:r>
            <a:r>
              <a:rPr lang="en-US" sz="4000" dirty="0">
                <a:solidFill>
                  <a:srgbClr val="FFC000"/>
                </a:solidFill>
              </a:rPr>
              <a:t>SIAM-UQ section and </a:t>
            </a:r>
            <a:r>
              <a:rPr lang="en-US" sz="4000" dirty="0" smtClean="0">
                <a:solidFill>
                  <a:srgbClr val="FFC000"/>
                </a:solidFill>
              </a:rPr>
              <a:t>journal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04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6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Quantifying Uncertainty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Lu  Ye  Hill  2012  WRR</a:t>
            </a:r>
          </a:p>
          <a:p>
            <a:r>
              <a:rPr lang="en-US" dirty="0" smtClean="0"/>
              <a:t>Investigate methods that take 10s to 100,000s of model runs (Linear to MCMC)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New UCODE_2014 with MCMC supports these ways of calculating uncertainty intervals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45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14800" y="622012"/>
            <a:ext cx="5029200" cy="29800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125" y="11830"/>
            <a:ext cx="3165475" cy="592138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en-US" altLang="zh-CN" sz="3600" dirty="0" smtClean="0">
                <a:ea typeface="宋体" pitchFamily="2" charset="-122"/>
              </a:rPr>
              <a:t>Test Case</a:t>
            </a:r>
            <a:endParaRPr lang="zh-CN" altLang="en-US" sz="3600" dirty="0" smtClean="0">
              <a:ea typeface="宋体" pitchFamily="2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49720"/>
            <a:ext cx="4211782" cy="59034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sz="2800" dirty="0" smtClean="0">
                <a:ea typeface="宋体" pitchFamily="2" charset="-122"/>
              </a:rPr>
              <a:t>MODFLOW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sz="2800" dirty="0" smtClean="0">
                <a:ea typeface="宋体" pitchFamily="2" charset="-122"/>
              </a:rPr>
              <a:t>3.8 km x 6 km x 80m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sz="2800" dirty="0" smtClean="0">
                <a:ea typeface="宋体" pitchFamily="2" charset="-122"/>
              </a:rPr>
              <a:t>Top: free-surface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sz="2800" dirty="0" smtClean="0">
                <a:ea typeface="宋体" pitchFamily="2" charset="-122"/>
              </a:rPr>
              <a:t>No-flow  sides, bottom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sz="2800" dirty="0" err="1" smtClean="0">
                <a:ea typeface="宋体" pitchFamily="2" charset="-122"/>
              </a:rPr>
              <a:t>Obs</a:t>
            </a:r>
            <a:r>
              <a:rPr lang="en-US" altLang="zh-CN" sz="2800" dirty="0" smtClean="0">
                <a:ea typeface="宋体" pitchFamily="2" charset="-122"/>
              </a:rPr>
              <a:t>: 54 heads, 2 flows, lake level, lake budget</a:t>
            </a:r>
          </a:p>
          <a:p>
            <a:pPr marL="342900" lvl="1" indent="-3429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 typeface="Arial" pitchFamily="34" charset="0"/>
              <a:buChar char="•"/>
            </a:pPr>
            <a:r>
              <a:rPr lang="en-US" altLang="zh-CN" dirty="0" smtClean="0">
                <a:ea typeface="宋体" pitchFamily="2" charset="-122"/>
              </a:rPr>
              <a:t>Parameters: </a:t>
            </a:r>
          </a:p>
          <a:p>
            <a:pPr marL="400050" lvl="2" indent="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None/>
            </a:pPr>
            <a:r>
              <a:rPr lang="en-US" altLang="zh-CN" dirty="0" smtClean="0">
                <a:ea typeface="宋体" pitchFamily="2" charset="-122"/>
              </a:rPr>
              <a:t>5 for </a:t>
            </a:r>
          </a:p>
          <a:p>
            <a:pPr marL="742950" lvl="2" indent="-3429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dirty="0" smtClean="0">
                <a:ea typeface="宋体" pitchFamily="2" charset="-122"/>
              </a:rPr>
              <a:t>recharge</a:t>
            </a:r>
          </a:p>
          <a:p>
            <a:pPr marL="742950" lvl="2" indent="-3429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dirty="0" smtClean="0">
                <a:ea typeface="宋体" pitchFamily="2" charset="-122"/>
              </a:rPr>
              <a:t>KRB</a:t>
            </a:r>
          </a:p>
          <a:p>
            <a:pPr marL="742950" lvl="2" indent="-3429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dirty="0" smtClean="0">
                <a:ea typeface="宋体" pitchFamily="2" charset="-122"/>
              </a:rPr>
              <a:t>confining </a:t>
            </a:r>
            <a:r>
              <a:rPr lang="en-US" altLang="zh-CN" dirty="0">
                <a:ea typeface="宋体" pitchFamily="2" charset="-122"/>
              </a:rPr>
              <a:t>unit </a:t>
            </a:r>
            <a:r>
              <a:rPr lang="en-US" altLang="zh-CN" dirty="0" smtClean="0">
                <a:ea typeface="宋体" pitchFamily="2" charset="-122"/>
              </a:rPr>
              <a:t>KV </a:t>
            </a:r>
          </a:p>
          <a:p>
            <a:pPr marL="742950" lvl="2" indent="-3429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dirty="0" smtClean="0">
                <a:ea typeface="宋体" pitchFamily="2" charset="-122"/>
              </a:rPr>
              <a:t>net </a:t>
            </a:r>
            <a:r>
              <a:rPr lang="en-US" altLang="zh-CN" dirty="0">
                <a:ea typeface="宋体" pitchFamily="2" charset="-122"/>
              </a:rPr>
              <a:t>lake recharge</a:t>
            </a:r>
            <a:r>
              <a:rPr lang="en-US" altLang="zh-CN" dirty="0" smtClean="0">
                <a:ea typeface="宋体" pitchFamily="2" charset="-122"/>
              </a:rPr>
              <a:t>,</a:t>
            </a:r>
          </a:p>
          <a:p>
            <a:pPr marL="742950" lvl="2" indent="-34290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</a:pPr>
            <a:r>
              <a:rPr lang="en-US" altLang="zh-CN" dirty="0" smtClean="0">
                <a:ea typeface="宋体" pitchFamily="2" charset="-122"/>
              </a:rPr>
              <a:t>vertical anisotropy</a:t>
            </a:r>
          </a:p>
          <a:p>
            <a:pPr marL="400050" lvl="2" indent="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None/>
            </a:pPr>
            <a:r>
              <a:rPr lang="en-US" altLang="zh-CN" dirty="0" smtClean="0">
                <a:ea typeface="宋体" pitchFamily="2" charset="-122"/>
              </a:rPr>
              <a:t>K : 1 (HO), 3 (3Z), or 21 (INT)</a:t>
            </a:r>
          </a:p>
          <a:p>
            <a:pPr marL="400050" lvl="2" indent="0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None/>
            </a:pPr>
            <a:r>
              <a:rPr lang="en-US" altLang="zh-CN" dirty="0" smtClean="0">
                <a:ea typeface="宋体" pitchFamily="2" charset="-122"/>
              </a:rPr>
              <a:t>Data on K at yellow dots</a:t>
            </a:r>
            <a:endParaRPr lang="en-US" altLang="zh-CN" dirty="0">
              <a:ea typeface="宋体" pitchFamily="2" charset="-122"/>
            </a:endParaRPr>
          </a:p>
          <a:p>
            <a:pPr>
              <a:lnSpc>
                <a:spcPct val="90000"/>
              </a:lnSpc>
              <a:spcAft>
                <a:spcPct val="15000"/>
              </a:spcAft>
            </a:pPr>
            <a:endParaRPr lang="en-US" altLang="zh-CN" sz="2800" dirty="0" smtClean="0">
              <a:ea typeface="宋体" pitchFamily="2" charset="-122"/>
            </a:endParaRPr>
          </a:p>
          <a:p>
            <a:pPr>
              <a:lnSpc>
                <a:spcPct val="90000"/>
              </a:lnSpc>
              <a:spcAft>
                <a:spcPct val="15000"/>
              </a:spcAft>
            </a:pPr>
            <a:endParaRPr lang="en-US" altLang="zh-CN" sz="2800" dirty="0">
              <a:ea typeface="宋体" pitchFamily="2" charset="-122"/>
            </a:endParaRPr>
          </a:p>
          <a:p>
            <a:pPr marL="0" indent="0">
              <a:lnSpc>
                <a:spcPct val="90000"/>
              </a:lnSpc>
              <a:spcAft>
                <a:spcPct val="15000"/>
              </a:spcAft>
              <a:buNone/>
            </a:pPr>
            <a:endParaRPr lang="en-US" altLang="zh-CN" sz="2800" dirty="0" smtClean="0">
              <a:ea typeface="宋体" pitchFamily="2" charset="-122"/>
            </a:endParaRPr>
          </a:p>
        </p:txBody>
      </p:sp>
      <p:pic>
        <p:nvPicPr>
          <p:cNvPr id="14340" name="Picture 2" descr="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28638"/>
            <a:ext cx="52324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19664" y="914399"/>
            <a:ext cx="922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True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49592" y="5056392"/>
            <a:ext cx="585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3Z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44355" y="5022582"/>
            <a:ext cx="1136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chemeClr val="bg1"/>
                </a:solidFill>
              </a:rPr>
              <a:t>Int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672383"/>
            <a:ext cx="1924339" cy="2890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69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810" y="-68813"/>
            <a:ext cx="9046189" cy="647700"/>
          </a:xfrm>
        </p:spPr>
        <p:txBody>
          <a:bodyPr anchor="ctr">
            <a:normAutofit/>
          </a:bodyPr>
          <a:lstStyle/>
          <a:p>
            <a:pPr algn="l">
              <a:defRPr/>
            </a:pPr>
            <a:r>
              <a:rPr lang="en-US" altLang="zh-CN" sz="3200" dirty="0" smtClean="0">
                <a:ea typeface="宋体" pitchFamily="2" charset="-122"/>
              </a:rPr>
              <a:t>Calibrated model, Predictions, Confidence Intervals</a:t>
            </a:r>
          </a:p>
        </p:txBody>
      </p:sp>
      <p:graphicFrame>
        <p:nvGraphicFramePr>
          <p:cNvPr id="14392" name="Group 56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741214" y="4948237"/>
          <a:ext cx="7697787" cy="1909763"/>
        </p:xfrm>
        <a:graphic>
          <a:graphicData uri="http://schemas.openxmlformats.org/drawingml/2006/table">
            <a:tbl>
              <a:tblPr/>
              <a:tblGrid>
                <a:gridCol w="2719387"/>
                <a:gridCol w="1711325"/>
                <a:gridCol w="1703388"/>
                <a:gridCol w="1563687"/>
              </a:tblGrid>
              <a:tr h="39842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zh-CN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Arial" charset="0"/>
                      </a:endParaRP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HO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3Z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Int</a:t>
                      </a:r>
                      <a:endParaRPr kumimoji="0" lang="en-US" altLang="zh-C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46"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Standard error of regression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1.49</a:t>
                      </a:r>
                    </a:p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(1.25-1.84)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1.27</a:t>
                      </a:r>
                    </a:p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(1.06-1.57)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1.00</a:t>
                      </a:r>
                    </a:p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(0.88-1.30)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401664"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Intrinsic nonlinearity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0.54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0.02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宋体" pitchFamily="2" charset="-122"/>
                          <a:cs typeface="Arial" charset="0"/>
                        </a:rPr>
                        <a:t>0.26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406427"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R</a:t>
                      </a:r>
                      <a:r>
                        <a:rPr kumimoji="0" lang="en-US" altLang="zh-CN" sz="2000" b="0" i="0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N</a:t>
                      </a:r>
                      <a:r>
                        <a:rPr kumimoji="0" lang="en-US" altLang="zh-CN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2</a:t>
                      </a:r>
                      <a:endParaRPr kumimoji="0" lang="en-US" altLang="zh-C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  <a:cs typeface="Times New Roman" pitchFamily="18" charset="0"/>
                      </a:endParaRP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0.99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0.99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cs typeface="Times New Roman" pitchFamily="18" charset="0"/>
                        </a:rPr>
                        <a:t>0.99</a:t>
                      </a:r>
                    </a:p>
                  </a:txBody>
                  <a:tcPr marL="90000" marR="90000" marT="46803" marB="4680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01969"/>
            <a:ext cx="7223348" cy="380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3656" y="3664665"/>
            <a:ext cx="82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True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74673"/>
            <a:ext cx="3384550" cy="99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78720" y="467681"/>
            <a:ext cx="1260281" cy="120032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Model runs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100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1,600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480,000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178720" y="1665273"/>
            <a:ext cx="1260281" cy="273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2400" y="4547068"/>
            <a:ext cx="6584950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3200" dirty="0" smtClean="0">
                <a:ea typeface="宋体" pitchFamily="2" charset="-122"/>
              </a:rPr>
              <a:t>Statistics to use when the truth is unknown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58622" y="4107849"/>
            <a:ext cx="3783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HO              3Z              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467044"/>
            <a:ext cx="8991600" cy="23909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499361"/>
            <a:ext cx="7223348" cy="4924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tIns="0" bIns="0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</a:rPr>
              <a:t>Name of alternative model</a:t>
            </a:r>
            <a:r>
              <a:rPr lang="en-US" sz="3200" dirty="0" smtClean="0"/>
              <a:t>……..</a:t>
            </a:r>
            <a:endParaRPr lang="en-US" sz="3200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" y="4841050"/>
            <a:ext cx="5150325" cy="647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Lesson about uncertainty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0" y="5308150"/>
            <a:ext cx="91440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>
              <a:spcAft>
                <a:spcPct val="60000"/>
              </a:spcAft>
              <a:buFont typeface="Wingdings" pitchFamily="2" charset="2"/>
              <a:buChar char="Ø"/>
            </a:pPr>
            <a:r>
              <a:rPr lang="en-US" altLang="zh-CN" dirty="0" smtClean="0">
                <a:ea typeface="宋体" pitchFamily="2" charset="-122"/>
              </a:rPr>
              <a:t>May be more important to consider the uncertainty from many models than use a computationally demanding way to calculate uncertainty for one model</a:t>
            </a:r>
          </a:p>
        </p:txBody>
      </p:sp>
    </p:spTree>
    <p:extLst>
      <p:ext uri="{BB962C8B-B14F-4D97-AF65-F5344CB8AC3E}">
        <p14:creationId xmlns:p14="http://schemas.microsoft.com/office/powerpoint/2010/main" val="186000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mean by a modeling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Methods used to</a:t>
            </a:r>
          </a:p>
          <a:p>
            <a:pPr lvl="1"/>
            <a:r>
              <a:rPr lang="en-US" dirty="0" smtClean="0"/>
              <a:t>Parameterize system characteristics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743200"/>
            <a:ext cx="2210035" cy="378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817128"/>
            <a:ext cx="2435321" cy="3766937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960470" y="3482181"/>
            <a:ext cx="271084" cy="3810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9680" y="3276600"/>
            <a:ext cx="1566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many interpolation points. Estimate a parameter value at each point.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279649"/>
            <a:ext cx="14824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Define zones or simple interpolations and estimate relatively few parameter values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mean by a modeling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Methods used to</a:t>
            </a:r>
          </a:p>
          <a:p>
            <a:pPr lvl="1"/>
            <a:r>
              <a:rPr lang="en-US" dirty="0" smtClean="0"/>
              <a:t>Parameterize system characteristics</a:t>
            </a:r>
          </a:p>
          <a:p>
            <a:pPr lvl="1"/>
            <a:r>
              <a:rPr lang="en-US" dirty="0" smtClean="0"/>
              <a:t>Compare to data</a:t>
            </a:r>
          </a:p>
          <a:p>
            <a:pPr lvl="2"/>
            <a:r>
              <a:rPr lang="en-US" dirty="0" smtClean="0"/>
              <a:t>Graphical</a:t>
            </a:r>
          </a:p>
          <a:p>
            <a:pPr lvl="2"/>
            <a:r>
              <a:rPr lang="en-US" dirty="0" smtClean="0"/>
              <a:t>Statistics like sum of squared residuals</a:t>
            </a:r>
          </a:p>
        </p:txBody>
      </p:sp>
    </p:spTree>
    <p:extLst>
      <p:ext uri="{BB962C8B-B14F-4D97-AF65-F5344CB8AC3E}">
        <p14:creationId xmlns:p14="http://schemas.microsoft.com/office/powerpoint/2010/main" val="6379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mean by a modeling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Methods used to</a:t>
            </a:r>
          </a:p>
          <a:p>
            <a:pPr lvl="1"/>
            <a:r>
              <a:rPr lang="en-US" dirty="0" smtClean="0"/>
              <a:t>Parameterize system characteristics</a:t>
            </a:r>
          </a:p>
          <a:p>
            <a:pPr lvl="1"/>
            <a:r>
              <a:rPr lang="en-US" dirty="0" smtClean="0"/>
              <a:t>Compare to data</a:t>
            </a:r>
          </a:p>
          <a:p>
            <a:pPr lvl="1"/>
            <a:r>
              <a:rPr lang="en-US" dirty="0" smtClean="0"/>
              <a:t>Adjust for data (calibration, tuning)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54" t="33753" r="14073" b="26635"/>
          <a:stretch/>
        </p:blipFill>
        <p:spPr>
          <a:xfrm>
            <a:off x="2514600" y="3827086"/>
            <a:ext cx="3905693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7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102621" y="6510326"/>
            <a:ext cx="6886350" cy="36562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mean by a modeling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Methods used to</a:t>
            </a:r>
          </a:p>
          <a:p>
            <a:pPr lvl="1"/>
            <a:r>
              <a:rPr lang="en-US" dirty="0" smtClean="0"/>
              <a:t>Parameterize system characteristics</a:t>
            </a:r>
          </a:p>
          <a:p>
            <a:pPr lvl="1"/>
            <a:r>
              <a:rPr lang="en-US" dirty="0" smtClean="0"/>
              <a:t>Compare to data</a:t>
            </a:r>
          </a:p>
          <a:p>
            <a:pPr lvl="1"/>
            <a:r>
              <a:rPr lang="en-US" dirty="0" smtClean="0"/>
              <a:t>Adjust for data (calibration, tuning)</a:t>
            </a:r>
          </a:p>
          <a:p>
            <a:pPr lvl="1"/>
            <a:r>
              <a:rPr lang="en-US" dirty="0" smtClean="0"/>
              <a:t>Sensitivity analysis </a:t>
            </a:r>
          </a:p>
        </p:txBody>
      </p:sp>
      <p:pic>
        <p:nvPicPr>
          <p:cNvPr id="4" name="Picture 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14800"/>
            <a:ext cx="6216953" cy="463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1" y="6598954"/>
            <a:ext cx="6216952" cy="276999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Head identifier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521913" y="5209401"/>
            <a:ext cx="2743202" cy="553998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Observation importance using leverage, Cook’s 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6665979" y="5175303"/>
            <a:ext cx="2395529" cy="274517"/>
          </a:xfrm>
          <a:prstGeom prst="rect">
            <a:avLst/>
          </a:prstGeom>
          <a:solidFill>
            <a:schemeClr val="tx1"/>
          </a:solidFill>
        </p:spPr>
        <p:txBody>
          <a:bodyPr wrap="square" tIns="0" bIns="0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Head, in meters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4653" y="4118902"/>
            <a:ext cx="476412" cy="23955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0.5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0.4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0.3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0.2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0.1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0.0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11601" y="4114799"/>
            <a:ext cx="535724" cy="239552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425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390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355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320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285</a:t>
            </a:r>
          </a:p>
          <a:p>
            <a:pPr>
              <a:spcAft>
                <a:spcPts val="1000"/>
              </a:spcAft>
            </a:pPr>
            <a:r>
              <a:rPr lang="en-US" dirty="0" smtClean="0">
                <a:solidFill>
                  <a:schemeClr val="bg1"/>
                </a:solidFill>
              </a:rPr>
              <a:t>250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47057" y="374546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Foglia</a:t>
            </a:r>
            <a:r>
              <a:rPr lang="en-US" dirty="0" smtClean="0"/>
              <a:t> et al,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64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I mean by a modeling framework?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US" dirty="0" smtClean="0"/>
              <a:t>Methods used to</a:t>
            </a:r>
          </a:p>
          <a:p>
            <a:pPr lvl="1"/>
            <a:r>
              <a:rPr lang="en-US" dirty="0" smtClean="0"/>
              <a:t>Parameterize system characteristics</a:t>
            </a:r>
          </a:p>
          <a:p>
            <a:pPr lvl="1"/>
            <a:r>
              <a:rPr lang="en-US" dirty="0" smtClean="0"/>
              <a:t>Compare to data</a:t>
            </a:r>
          </a:p>
          <a:p>
            <a:pPr lvl="1"/>
            <a:r>
              <a:rPr lang="en-US" dirty="0" smtClean="0"/>
              <a:t>Adjust for data (calibration, tuning)</a:t>
            </a:r>
          </a:p>
          <a:p>
            <a:pPr lvl="1"/>
            <a:r>
              <a:rPr lang="en-US" dirty="0" smtClean="0"/>
              <a:t>Sensitivity analysis </a:t>
            </a:r>
          </a:p>
          <a:p>
            <a:pPr lvl="1"/>
            <a:r>
              <a:rPr lang="en-US" dirty="0" smtClean="0"/>
              <a:t>Uncertainty quantification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6328" y="4048814"/>
            <a:ext cx="4499811" cy="2874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6302" y="6345203"/>
            <a:ext cx="25313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Lu et al. 2012 WRR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123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732366"/>
            <a:ext cx="2933700" cy="1554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Overview of framework methods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0"/>
            <a:ext cx="5562600" cy="7434629"/>
          </a:xfrm>
        </p:spPr>
      </p:pic>
      <p:sp>
        <p:nvSpPr>
          <p:cNvPr id="5" name="TextBox 4"/>
          <p:cNvSpPr txBox="1"/>
          <p:nvPr/>
        </p:nvSpPr>
        <p:spPr>
          <a:xfrm>
            <a:off x="0" y="3039366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Problems: </a:t>
            </a:r>
          </a:p>
          <a:p>
            <a:r>
              <a:rPr lang="en-US" sz="2400" dirty="0" smtClean="0"/>
              <a:t>-Many method - Tower of Babel?</a:t>
            </a:r>
          </a:p>
          <a:p>
            <a:r>
              <a:rPr lang="en-US" sz="2400" dirty="0" smtClean="0"/>
              <a:t>-Colossal computational demands – Necessary?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Hill + 2015, Groundwater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86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3447</TotalTime>
  <Words>1519</Words>
  <Application>Microsoft Office PowerPoint</Application>
  <PresentationFormat>On-screen Show (4:3)</PresentationFormat>
  <Paragraphs>370</Paragraphs>
  <Slides>38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宋体</vt:lpstr>
      <vt:lpstr>Arial</vt:lpstr>
      <vt:lpstr>Calibri</vt:lpstr>
      <vt:lpstr>Times New Roman</vt:lpstr>
      <vt:lpstr>Wingdings</vt:lpstr>
      <vt:lpstr>Office Theme</vt:lpstr>
      <vt:lpstr>Testing modeling frameworks  or…  how can we improve predictive skill from our data?</vt:lpstr>
      <vt:lpstr>Frameworks for Model Analysis</vt:lpstr>
      <vt:lpstr>What do I mean by a modeling framework?</vt:lpstr>
      <vt:lpstr>What do I mean by a modeling framework?</vt:lpstr>
      <vt:lpstr>What do I mean by a modeling framework?</vt:lpstr>
      <vt:lpstr>What do I mean by a modeling framework?</vt:lpstr>
      <vt:lpstr>What do I mean by a modeling framework?</vt:lpstr>
      <vt:lpstr>What do I mean by a modeling framework?</vt:lpstr>
      <vt:lpstr>Overview of framework methods </vt:lpstr>
      <vt:lpstr>Testing modeling frameworks</vt:lpstr>
      <vt:lpstr>Maggia Valley, Switzerland</vt:lpstr>
      <vt:lpstr>Maggia Valley, southern Switzerland</vt:lpstr>
      <vt:lpstr>PowerPoint Presentation</vt:lpstr>
      <vt:lpstr>Model structures</vt:lpstr>
      <vt:lpstr>PowerPoint Presentation</vt:lpstr>
      <vt:lpstr>How important are the omitted observations in the alternative models? Use SA measure leverage for models calibrated with all 35 obs.  High leverage = important obs.</vt:lpstr>
      <vt:lpstr>How important are the omitted observations in the alternative models? Quickly evaluate using SA measure leverage. Identifies observations important and unimportant to parameters.</vt:lpstr>
      <vt:lpstr>Tests conducted</vt:lpstr>
      <vt:lpstr>Our results vs basic premise?</vt:lpstr>
      <vt:lpstr>Our results vs basic premise?</vt:lpstr>
      <vt:lpstr>Our results vs basic premise?</vt:lpstr>
      <vt:lpstr>Our results vs basic premise?</vt:lpstr>
      <vt:lpstr>Our results vs basic premise?</vt:lpstr>
      <vt:lpstr>What do poor predictions look like?</vt:lpstr>
      <vt:lpstr>Identify important parameters</vt:lpstr>
      <vt:lpstr>Identify important parameters</vt:lpstr>
      <vt:lpstr>Identify important parameters</vt:lpstr>
      <vt:lpstr>Conclusions from this test</vt:lpstr>
      <vt:lpstr>Testing modeling frameworks</vt:lpstr>
      <vt:lpstr>Do your models have  numerical daemons???</vt:lpstr>
      <vt:lpstr>Identify important parameters</vt:lpstr>
      <vt:lpstr>Perspective</vt:lpstr>
      <vt:lpstr>I am looking for a test case</vt:lpstr>
      <vt:lpstr>AGU: New Technical Committee on Hydrologic Uncertainty</vt:lpstr>
      <vt:lpstr>PowerPoint Presentation</vt:lpstr>
      <vt:lpstr>Quantifying Uncertainty</vt:lpstr>
      <vt:lpstr>Test Case</vt:lpstr>
      <vt:lpstr>Calibrated model, Predictions, Confidence Intervals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Lessons about Uncertainty and Sensitivity Analysis in Environmental Modeling</dc:title>
  <dc:creator>Hill, Mary C.</dc:creator>
  <cp:lastModifiedBy>Hill, Mary C</cp:lastModifiedBy>
  <cp:revision>270</cp:revision>
  <cp:lastPrinted>2013-11-13T00:16:09Z</cp:lastPrinted>
  <dcterms:created xsi:type="dcterms:W3CDTF">2006-08-16T00:00:00Z</dcterms:created>
  <dcterms:modified xsi:type="dcterms:W3CDTF">2015-05-28T18:53:55Z</dcterms:modified>
</cp:coreProperties>
</file>