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embeddings/oleObject312.bin" ContentType="application/vnd.openxmlformats-officedocument.oleObject"/>
  <Override PartName="/ppt/embeddings/oleObject313.bin" ContentType="application/vnd.openxmlformats-officedocument.oleObject"/>
  <Override PartName="/ppt/embeddings/oleObject314.bin" ContentType="application/vnd.openxmlformats-officedocument.oleObject"/>
  <Override PartName="/ppt/embeddings/oleObject315.bin" ContentType="application/vnd.openxmlformats-officedocument.oleObject"/>
  <Override PartName="/ppt/embeddings/oleObject316.bin" ContentType="application/vnd.openxmlformats-officedocument.oleObject"/>
  <Override PartName="/ppt/embeddings/oleObject317.bin" ContentType="application/vnd.openxmlformats-officedocument.oleObject"/>
  <Override PartName="/ppt/embeddings/oleObject318.bin" ContentType="application/vnd.openxmlformats-officedocument.oleObject"/>
  <Override PartName="/ppt/embeddings/oleObject319.bin" ContentType="application/vnd.openxmlformats-officedocument.oleObject"/>
  <Override PartName="/ppt/embeddings/oleObject320.bin" ContentType="application/vnd.openxmlformats-officedocument.oleObject"/>
  <Override PartName="/ppt/embeddings/oleObject321.bin" ContentType="application/vnd.openxmlformats-officedocument.oleObject"/>
  <Override PartName="/ppt/embeddings/oleObject322.bin" ContentType="application/vnd.openxmlformats-officedocument.oleObject"/>
  <Override PartName="/ppt/embeddings/oleObject323.bin" ContentType="application/vnd.openxmlformats-officedocument.oleObject"/>
  <Override PartName="/ppt/embeddings/oleObject324.bin" ContentType="application/vnd.openxmlformats-officedocument.oleObject"/>
  <Override PartName="/ppt/embeddings/oleObject325.bin" ContentType="application/vnd.openxmlformats-officedocument.oleObject"/>
  <Override PartName="/ppt/embeddings/oleObject326.bin" ContentType="application/vnd.openxmlformats-officedocument.oleObject"/>
  <Override PartName="/ppt/embeddings/oleObject327.bin" ContentType="application/vnd.openxmlformats-officedocument.oleObject"/>
  <Override PartName="/ppt/embeddings/oleObject328.bin" ContentType="application/vnd.openxmlformats-officedocument.oleObject"/>
  <Override PartName="/ppt/embeddings/oleObject329.bin" ContentType="application/vnd.openxmlformats-officedocument.oleObject"/>
  <Override PartName="/ppt/embeddings/oleObject330.bin" ContentType="application/vnd.openxmlformats-officedocument.oleObject"/>
  <Override PartName="/ppt/embeddings/oleObject331.bin" ContentType="application/vnd.openxmlformats-officedocument.oleObject"/>
  <Override PartName="/ppt/embeddings/oleObject332.bin" ContentType="application/vnd.openxmlformats-officedocument.oleObject"/>
  <Override PartName="/ppt/embeddings/oleObject333.bin" ContentType="application/vnd.openxmlformats-officedocument.oleObject"/>
  <Override PartName="/ppt/embeddings/oleObject334.bin" ContentType="application/vnd.openxmlformats-officedocument.oleObject"/>
  <Override PartName="/ppt/embeddings/oleObject335.bin" ContentType="application/vnd.openxmlformats-officedocument.oleObject"/>
  <Override PartName="/ppt/embeddings/oleObject3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7" r:id="rId3"/>
    <p:sldId id="296" r:id="rId4"/>
    <p:sldId id="301" r:id="rId5"/>
    <p:sldId id="257" r:id="rId6"/>
    <p:sldId id="259" r:id="rId7"/>
    <p:sldId id="258" r:id="rId8"/>
    <p:sldId id="260" r:id="rId9"/>
    <p:sldId id="261" r:id="rId10"/>
    <p:sldId id="262" r:id="rId11"/>
    <p:sldId id="264" r:id="rId12"/>
    <p:sldId id="278" r:id="rId13"/>
    <p:sldId id="283" r:id="rId14"/>
    <p:sldId id="288" r:id="rId15"/>
    <p:sldId id="279" r:id="rId16"/>
    <p:sldId id="287" r:id="rId17"/>
    <p:sldId id="292" r:id="rId18"/>
    <p:sldId id="282" r:id="rId19"/>
    <p:sldId id="290" r:id="rId20"/>
    <p:sldId id="291" r:id="rId21"/>
    <p:sldId id="265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9" r:id="rId32"/>
    <p:sldId id="284" r:id="rId33"/>
    <p:sldId id="295" r:id="rId34"/>
    <p:sldId id="298" r:id="rId35"/>
    <p:sldId id="300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48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20" Type="http://schemas.openxmlformats.org/officeDocument/2006/relationships/image" Target="../media/image31.wmf"/><Relationship Id="rId21" Type="http://schemas.openxmlformats.org/officeDocument/2006/relationships/image" Target="../media/image32.wmf"/><Relationship Id="rId10" Type="http://schemas.openxmlformats.org/officeDocument/2006/relationships/image" Target="../media/image21.wmf"/><Relationship Id="rId11" Type="http://schemas.openxmlformats.org/officeDocument/2006/relationships/image" Target="../media/image22.wmf"/><Relationship Id="rId12" Type="http://schemas.openxmlformats.org/officeDocument/2006/relationships/image" Target="../media/image23.wmf"/><Relationship Id="rId13" Type="http://schemas.openxmlformats.org/officeDocument/2006/relationships/image" Target="../media/image24.wmf"/><Relationship Id="rId14" Type="http://schemas.openxmlformats.org/officeDocument/2006/relationships/image" Target="../media/image25.wmf"/><Relationship Id="rId15" Type="http://schemas.openxmlformats.org/officeDocument/2006/relationships/image" Target="../media/image26.wmf"/><Relationship Id="rId16" Type="http://schemas.openxmlformats.org/officeDocument/2006/relationships/image" Target="../media/image27.wmf"/><Relationship Id="rId17" Type="http://schemas.openxmlformats.org/officeDocument/2006/relationships/image" Target="../media/image28.wmf"/><Relationship Id="rId18" Type="http://schemas.openxmlformats.org/officeDocument/2006/relationships/image" Target="../media/image29.wmf"/><Relationship Id="rId19" Type="http://schemas.openxmlformats.org/officeDocument/2006/relationships/image" Target="../media/image30.wmf"/><Relationship Id="rId1" Type="http://schemas.openxmlformats.org/officeDocument/2006/relationships/image" Target="../media/image12.png"/><Relationship Id="rId2" Type="http://schemas.openxmlformats.org/officeDocument/2006/relationships/image" Target="../media/image13.wmf"/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141E-D5D8-493F-BDB5-4A0BBEE706D2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A94C-9D05-4774-B9D0-F4083CF92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had to comment out install packages at top of script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A94C-9D05-4774-B9D0-F4083CF925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0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038600" cy="256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386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0998-A61F-4D52-A39F-146129EB4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2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23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2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30" Type="http://schemas.openxmlformats.org/officeDocument/2006/relationships/image" Target="../media/image25.w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27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28.wmf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9.w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30.w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31.w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30.bin"/><Relationship Id="rId63" Type="http://schemas.openxmlformats.org/officeDocument/2006/relationships/oleObject" Target="../embeddings/oleObject65.bin"/><Relationship Id="rId64" Type="http://schemas.openxmlformats.org/officeDocument/2006/relationships/oleObject" Target="../embeddings/oleObject66.bin"/><Relationship Id="rId50" Type="http://schemas.openxmlformats.org/officeDocument/2006/relationships/oleObject" Target="../embeddings/oleObject54.bin"/><Relationship Id="rId51" Type="http://schemas.openxmlformats.org/officeDocument/2006/relationships/oleObject" Target="../embeddings/oleObject55.bin"/><Relationship Id="rId52" Type="http://schemas.openxmlformats.org/officeDocument/2006/relationships/oleObject" Target="../embeddings/oleObject56.bin"/><Relationship Id="rId53" Type="http://schemas.openxmlformats.org/officeDocument/2006/relationships/oleObject" Target="../embeddings/oleObject57.bin"/><Relationship Id="rId54" Type="http://schemas.openxmlformats.org/officeDocument/2006/relationships/oleObject" Target="../embeddings/oleObject58.bin"/><Relationship Id="rId55" Type="http://schemas.openxmlformats.org/officeDocument/2006/relationships/oleObject" Target="../embeddings/oleObject59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60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61.bin"/><Relationship Id="rId40" Type="http://schemas.openxmlformats.org/officeDocument/2006/relationships/oleObject" Target="../embeddings/oleObject46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47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48.bin"/><Relationship Id="rId45" Type="http://schemas.openxmlformats.org/officeDocument/2006/relationships/oleObject" Target="../embeddings/oleObject49.bin"/><Relationship Id="rId46" Type="http://schemas.openxmlformats.org/officeDocument/2006/relationships/oleObject" Target="../embeddings/oleObject50.bin"/><Relationship Id="rId47" Type="http://schemas.openxmlformats.org/officeDocument/2006/relationships/oleObject" Target="../embeddings/oleObject51.bin"/><Relationship Id="rId48" Type="http://schemas.openxmlformats.org/officeDocument/2006/relationships/oleObject" Target="../embeddings/oleObject52.bin"/><Relationship Id="rId49" Type="http://schemas.openxmlformats.org/officeDocument/2006/relationships/oleObject" Target="../embeddings/oleObject5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25.bin"/><Relationship Id="rId30" Type="http://schemas.openxmlformats.org/officeDocument/2006/relationships/oleObject" Target="../embeddings/oleObject40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41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42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43.bin"/><Relationship Id="rId37" Type="http://schemas.openxmlformats.org/officeDocument/2006/relationships/oleObject" Target="../embeddings/oleObject44.bin"/><Relationship Id="rId38" Type="http://schemas.openxmlformats.org/officeDocument/2006/relationships/oleObject" Target="../embeddings/oleObject45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31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32.bin"/><Relationship Id="rId23" Type="http://schemas.openxmlformats.org/officeDocument/2006/relationships/oleObject" Target="../embeddings/oleObject33.bin"/><Relationship Id="rId24" Type="http://schemas.openxmlformats.org/officeDocument/2006/relationships/oleObject" Target="../embeddings/oleObject34.bin"/><Relationship Id="rId25" Type="http://schemas.openxmlformats.org/officeDocument/2006/relationships/oleObject" Target="../embeddings/oleObject35.bin"/><Relationship Id="rId26" Type="http://schemas.openxmlformats.org/officeDocument/2006/relationships/oleObject" Target="../embeddings/oleObject36.bin"/><Relationship Id="rId27" Type="http://schemas.openxmlformats.org/officeDocument/2006/relationships/oleObject" Target="../embeddings/oleObject37.bin"/><Relationship Id="rId28" Type="http://schemas.openxmlformats.org/officeDocument/2006/relationships/oleObject" Target="../embeddings/oleObject38.bin"/><Relationship Id="rId29" Type="http://schemas.openxmlformats.org/officeDocument/2006/relationships/oleObject" Target="../embeddings/oleObject39.bin"/><Relationship Id="rId60" Type="http://schemas.openxmlformats.org/officeDocument/2006/relationships/oleObject" Target="../embeddings/oleObject62.bin"/><Relationship Id="rId61" Type="http://schemas.openxmlformats.org/officeDocument/2006/relationships/oleObject" Target="../embeddings/oleObject63.bin"/><Relationship Id="rId62" Type="http://schemas.openxmlformats.org/officeDocument/2006/relationships/oleObject" Target="../embeddings/oleObject64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2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73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74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75.bin"/><Relationship Id="rId63" Type="http://schemas.openxmlformats.org/officeDocument/2006/relationships/oleObject" Target="../embeddings/oleObject110.bin"/><Relationship Id="rId64" Type="http://schemas.openxmlformats.org/officeDocument/2006/relationships/oleObject" Target="../embeddings/oleObject111.bin"/><Relationship Id="rId50" Type="http://schemas.openxmlformats.org/officeDocument/2006/relationships/oleObject" Target="../embeddings/oleObject99.bin"/><Relationship Id="rId51" Type="http://schemas.openxmlformats.org/officeDocument/2006/relationships/oleObject" Target="../embeddings/oleObject100.bin"/><Relationship Id="rId52" Type="http://schemas.openxmlformats.org/officeDocument/2006/relationships/oleObject" Target="../embeddings/oleObject101.bin"/><Relationship Id="rId53" Type="http://schemas.openxmlformats.org/officeDocument/2006/relationships/oleObject" Target="../embeddings/oleObject102.bin"/><Relationship Id="rId54" Type="http://schemas.openxmlformats.org/officeDocument/2006/relationships/oleObject" Target="../embeddings/oleObject103.bin"/><Relationship Id="rId55" Type="http://schemas.openxmlformats.org/officeDocument/2006/relationships/oleObject" Target="../embeddings/oleObject104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105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106.bin"/><Relationship Id="rId40" Type="http://schemas.openxmlformats.org/officeDocument/2006/relationships/oleObject" Target="../embeddings/oleObject91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92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93.bin"/><Relationship Id="rId45" Type="http://schemas.openxmlformats.org/officeDocument/2006/relationships/oleObject" Target="../embeddings/oleObject94.bin"/><Relationship Id="rId46" Type="http://schemas.openxmlformats.org/officeDocument/2006/relationships/oleObject" Target="../embeddings/oleObject95.bin"/><Relationship Id="rId47" Type="http://schemas.openxmlformats.org/officeDocument/2006/relationships/oleObject" Target="../embeddings/oleObject96.bin"/><Relationship Id="rId48" Type="http://schemas.openxmlformats.org/officeDocument/2006/relationships/oleObject" Target="../embeddings/oleObject97.bin"/><Relationship Id="rId49" Type="http://schemas.openxmlformats.org/officeDocument/2006/relationships/oleObject" Target="../embeddings/oleObject9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70.bin"/><Relationship Id="rId30" Type="http://schemas.openxmlformats.org/officeDocument/2006/relationships/oleObject" Target="../embeddings/oleObject85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86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87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88.bin"/><Relationship Id="rId37" Type="http://schemas.openxmlformats.org/officeDocument/2006/relationships/oleObject" Target="../embeddings/oleObject89.bin"/><Relationship Id="rId38" Type="http://schemas.openxmlformats.org/officeDocument/2006/relationships/oleObject" Target="../embeddings/oleObject90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76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77.bin"/><Relationship Id="rId23" Type="http://schemas.openxmlformats.org/officeDocument/2006/relationships/oleObject" Target="../embeddings/oleObject78.bin"/><Relationship Id="rId24" Type="http://schemas.openxmlformats.org/officeDocument/2006/relationships/oleObject" Target="../embeddings/oleObject79.bin"/><Relationship Id="rId25" Type="http://schemas.openxmlformats.org/officeDocument/2006/relationships/oleObject" Target="../embeddings/oleObject80.bin"/><Relationship Id="rId26" Type="http://schemas.openxmlformats.org/officeDocument/2006/relationships/oleObject" Target="../embeddings/oleObject81.bin"/><Relationship Id="rId27" Type="http://schemas.openxmlformats.org/officeDocument/2006/relationships/oleObject" Target="../embeddings/oleObject82.bin"/><Relationship Id="rId28" Type="http://schemas.openxmlformats.org/officeDocument/2006/relationships/oleObject" Target="../embeddings/oleObject83.bin"/><Relationship Id="rId29" Type="http://schemas.openxmlformats.org/officeDocument/2006/relationships/oleObject" Target="../embeddings/oleObject84.bin"/><Relationship Id="rId60" Type="http://schemas.openxmlformats.org/officeDocument/2006/relationships/oleObject" Target="../embeddings/oleObject107.bin"/><Relationship Id="rId61" Type="http://schemas.openxmlformats.org/officeDocument/2006/relationships/oleObject" Target="../embeddings/oleObject108.bin"/><Relationship Id="rId62" Type="http://schemas.openxmlformats.org/officeDocument/2006/relationships/oleObject" Target="../embeddings/oleObject109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71.bin"/><Relationship Id="rId12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7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118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119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120.bin"/><Relationship Id="rId63" Type="http://schemas.openxmlformats.org/officeDocument/2006/relationships/oleObject" Target="../embeddings/oleObject155.bin"/><Relationship Id="rId64" Type="http://schemas.openxmlformats.org/officeDocument/2006/relationships/oleObject" Target="../embeddings/oleObject156.bin"/><Relationship Id="rId50" Type="http://schemas.openxmlformats.org/officeDocument/2006/relationships/oleObject" Target="../embeddings/oleObject144.bin"/><Relationship Id="rId51" Type="http://schemas.openxmlformats.org/officeDocument/2006/relationships/oleObject" Target="../embeddings/oleObject145.bin"/><Relationship Id="rId52" Type="http://schemas.openxmlformats.org/officeDocument/2006/relationships/oleObject" Target="../embeddings/oleObject146.bin"/><Relationship Id="rId53" Type="http://schemas.openxmlformats.org/officeDocument/2006/relationships/oleObject" Target="../embeddings/oleObject147.bin"/><Relationship Id="rId54" Type="http://schemas.openxmlformats.org/officeDocument/2006/relationships/oleObject" Target="../embeddings/oleObject148.bin"/><Relationship Id="rId55" Type="http://schemas.openxmlformats.org/officeDocument/2006/relationships/oleObject" Target="../embeddings/oleObject149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150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151.bin"/><Relationship Id="rId40" Type="http://schemas.openxmlformats.org/officeDocument/2006/relationships/oleObject" Target="../embeddings/oleObject136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137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138.bin"/><Relationship Id="rId45" Type="http://schemas.openxmlformats.org/officeDocument/2006/relationships/oleObject" Target="../embeddings/oleObject139.bin"/><Relationship Id="rId46" Type="http://schemas.openxmlformats.org/officeDocument/2006/relationships/oleObject" Target="../embeddings/oleObject140.bin"/><Relationship Id="rId47" Type="http://schemas.openxmlformats.org/officeDocument/2006/relationships/oleObject" Target="../embeddings/oleObject141.bin"/><Relationship Id="rId48" Type="http://schemas.openxmlformats.org/officeDocument/2006/relationships/oleObject" Target="../embeddings/oleObject142.bin"/><Relationship Id="rId49" Type="http://schemas.openxmlformats.org/officeDocument/2006/relationships/oleObject" Target="../embeddings/oleObject1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115.bin"/><Relationship Id="rId30" Type="http://schemas.openxmlformats.org/officeDocument/2006/relationships/oleObject" Target="../embeddings/oleObject130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131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132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133.bin"/><Relationship Id="rId37" Type="http://schemas.openxmlformats.org/officeDocument/2006/relationships/oleObject" Target="../embeddings/oleObject134.bin"/><Relationship Id="rId38" Type="http://schemas.openxmlformats.org/officeDocument/2006/relationships/oleObject" Target="../embeddings/oleObject135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121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122.bin"/><Relationship Id="rId23" Type="http://schemas.openxmlformats.org/officeDocument/2006/relationships/oleObject" Target="../embeddings/oleObject123.bin"/><Relationship Id="rId24" Type="http://schemas.openxmlformats.org/officeDocument/2006/relationships/oleObject" Target="../embeddings/oleObject124.bin"/><Relationship Id="rId25" Type="http://schemas.openxmlformats.org/officeDocument/2006/relationships/oleObject" Target="../embeddings/oleObject125.bin"/><Relationship Id="rId26" Type="http://schemas.openxmlformats.org/officeDocument/2006/relationships/oleObject" Target="../embeddings/oleObject126.bin"/><Relationship Id="rId27" Type="http://schemas.openxmlformats.org/officeDocument/2006/relationships/oleObject" Target="../embeddings/oleObject127.bin"/><Relationship Id="rId28" Type="http://schemas.openxmlformats.org/officeDocument/2006/relationships/oleObject" Target="../embeddings/oleObject128.bin"/><Relationship Id="rId29" Type="http://schemas.openxmlformats.org/officeDocument/2006/relationships/oleObject" Target="../embeddings/oleObject129.bin"/><Relationship Id="rId60" Type="http://schemas.openxmlformats.org/officeDocument/2006/relationships/oleObject" Target="../embeddings/oleObject152.bin"/><Relationship Id="rId61" Type="http://schemas.openxmlformats.org/officeDocument/2006/relationships/oleObject" Target="../embeddings/oleObject153.bin"/><Relationship Id="rId62" Type="http://schemas.openxmlformats.org/officeDocument/2006/relationships/oleObject" Target="../embeddings/oleObject154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116.bin"/><Relationship Id="rId12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2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163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164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165.bin"/><Relationship Id="rId63" Type="http://schemas.openxmlformats.org/officeDocument/2006/relationships/oleObject" Target="../embeddings/oleObject200.bin"/><Relationship Id="rId64" Type="http://schemas.openxmlformats.org/officeDocument/2006/relationships/oleObject" Target="../embeddings/oleObject201.bin"/><Relationship Id="rId50" Type="http://schemas.openxmlformats.org/officeDocument/2006/relationships/oleObject" Target="../embeddings/oleObject189.bin"/><Relationship Id="rId51" Type="http://schemas.openxmlformats.org/officeDocument/2006/relationships/oleObject" Target="../embeddings/oleObject190.bin"/><Relationship Id="rId52" Type="http://schemas.openxmlformats.org/officeDocument/2006/relationships/oleObject" Target="../embeddings/oleObject191.bin"/><Relationship Id="rId53" Type="http://schemas.openxmlformats.org/officeDocument/2006/relationships/oleObject" Target="../embeddings/oleObject192.bin"/><Relationship Id="rId54" Type="http://schemas.openxmlformats.org/officeDocument/2006/relationships/oleObject" Target="../embeddings/oleObject193.bin"/><Relationship Id="rId55" Type="http://schemas.openxmlformats.org/officeDocument/2006/relationships/oleObject" Target="../embeddings/oleObject194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195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196.bin"/><Relationship Id="rId40" Type="http://schemas.openxmlformats.org/officeDocument/2006/relationships/oleObject" Target="../embeddings/oleObject181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182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183.bin"/><Relationship Id="rId45" Type="http://schemas.openxmlformats.org/officeDocument/2006/relationships/oleObject" Target="../embeddings/oleObject184.bin"/><Relationship Id="rId46" Type="http://schemas.openxmlformats.org/officeDocument/2006/relationships/oleObject" Target="../embeddings/oleObject185.bin"/><Relationship Id="rId47" Type="http://schemas.openxmlformats.org/officeDocument/2006/relationships/oleObject" Target="../embeddings/oleObject186.bin"/><Relationship Id="rId48" Type="http://schemas.openxmlformats.org/officeDocument/2006/relationships/oleObject" Target="../embeddings/oleObject187.bin"/><Relationship Id="rId49" Type="http://schemas.openxmlformats.org/officeDocument/2006/relationships/oleObject" Target="../embeddings/oleObject18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7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158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159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160.bin"/><Relationship Id="rId30" Type="http://schemas.openxmlformats.org/officeDocument/2006/relationships/oleObject" Target="../embeddings/oleObject175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176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177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178.bin"/><Relationship Id="rId37" Type="http://schemas.openxmlformats.org/officeDocument/2006/relationships/oleObject" Target="../embeddings/oleObject179.bin"/><Relationship Id="rId38" Type="http://schemas.openxmlformats.org/officeDocument/2006/relationships/oleObject" Target="../embeddings/oleObject180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166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167.bin"/><Relationship Id="rId23" Type="http://schemas.openxmlformats.org/officeDocument/2006/relationships/oleObject" Target="../embeddings/oleObject168.bin"/><Relationship Id="rId24" Type="http://schemas.openxmlformats.org/officeDocument/2006/relationships/oleObject" Target="../embeddings/oleObject169.bin"/><Relationship Id="rId25" Type="http://schemas.openxmlformats.org/officeDocument/2006/relationships/oleObject" Target="../embeddings/oleObject170.bin"/><Relationship Id="rId26" Type="http://schemas.openxmlformats.org/officeDocument/2006/relationships/oleObject" Target="../embeddings/oleObject171.bin"/><Relationship Id="rId27" Type="http://schemas.openxmlformats.org/officeDocument/2006/relationships/oleObject" Target="../embeddings/oleObject172.bin"/><Relationship Id="rId28" Type="http://schemas.openxmlformats.org/officeDocument/2006/relationships/oleObject" Target="../embeddings/oleObject173.bin"/><Relationship Id="rId29" Type="http://schemas.openxmlformats.org/officeDocument/2006/relationships/oleObject" Target="../embeddings/oleObject174.bin"/><Relationship Id="rId60" Type="http://schemas.openxmlformats.org/officeDocument/2006/relationships/oleObject" Target="../embeddings/oleObject197.bin"/><Relationship Id="rId61" Type="http://schemas.openxmlformats.org/officeDocument/2006/relationships/oleObject" Target="../embeddings/oleObject198.bin"/><Relationship Id="rId62" Type="http://schemas.openxmlformats.org/officeDocument/2006/relationships/oleObject" Target="../embeddings/oleObject199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161.bin"/><Relationship Id="rId12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7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208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209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210.bin"/><Relationship Id="rId63" Type="http://schemas.openxmlformats.org/officeDocument/2006/relationships/oleObject" Target="../embeddings/oleObject245.bin"/><Relationship Id="rId64" Type="http://schemas.openxmlformats.org/officeDocument/2006/relationships/oleObject" Target="../embeddings/oleObject246.bin"/><Relationship Id="rId50" Type="http://schemas.openxmlformats.org/officeDocument/2006/relationships/oleObject" Target="../embeddings/oleObject234.bin"/><Relationship Id="rId51" Type="http://schemas.openxmlformats.org/officeDocument/2006/relationships/oleObject" Target="../embeddings/oleObject235.bin"/><Relationship Id="rId52" Type="http://schemas.openxmlformats.org/officeDocument/2006/relationships/oleObject" Target="../embeddings/oleObject236.bin"/><Relationship Id="rId53" Type="http://schemas.openxmlformats.org/officeDocument/2006/relationships/oleObject" Target="../embeddings/oleObject237.bin"/><Relationship Id="rId54" Type="http://schemas.openxmlformats.org/officeDocument/2006/relationships/oleObject" Target="../embeddings/oleObject238.bin"/><Relationship Id="rId55" Type="http://schemas.openxmlformats.org/officeDocument/2006/relationships/oleObject" Target="../embeddings/oleObject239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240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241.bin"/><Relationship Id="rId40" Type="http://schemas.openxmlformats.org/officeDocument/2006/relationships/oleObject" Target="../embeddings/oleObject226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227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228.bin"/><Relationship Id="rId45" Type="http://schemas.openxmlformats.org/officeDocument/2006/relationships/oleObject" Target="../embeddings/oleObject229.bin"/><Relationship Id="rId46" Type="http://schemas.openxmlformats.org/officeDocument/2006/relationships/oleObject" Target="../embeddings/oleObject230.bin"/><Relationship Id="rId47" Type="http://schemas.openxmlformats.org/officeDocument/2006/relationships/oleObject" Target="../embeddings/oleObject231.bin"/><Relationship Id="rId48" Type="http://schemas.openxmlformats.org/officeDocument/2006/relationships/oleObject" Target="../embeddings/oleObject232.bin"/><Relationship Id="rId49" Type="http://schemas.openxmlformats.org/officeDocument/2006/relationships/oleObject" Target="../embeddings/oleObject23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0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03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204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205.bin"/><Relationship Id="rId30" Type="http://schemas.openxmlformats.org/officeDocument/2006/relationships/oleObject" Target="../embeddings/oleObject220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221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222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223.bin"/><Relationship Id="rId37" Type="http://schemas.openxmlformats.org/officeDocument/2006/relationships/oleObject" Target="../embeddings/oleObject224.bin"/><Relationship Id="rId38" Type="http://schemas.openxmlformats.org/officeDocument/2006/relationships/oleObject" Target="../embeddings/oleObject225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211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212.bin"/><Relationship Id="rId23" Type="http://schemas.openxmlformats.org/officeDocument/2006/relationships/oleObject" Target="../embeddings/oleObject213.bin"/><Relationship Id="rId24" Type="http://schemas.openxmlformats.org/officeDocument/2006/relationships/oleObject" Target="../embeddings/oleObject214.bin"/><Relationship Id="rId25" Type="http://schemas.openxmlformats.org/officeDocument/2006/relationships/oleObject" Target="../embeddings/oleObject215.bin"/><Relationship Id="rId26" Type="http://schemas.openxmlformats.org/officeDocument/2006/relationships/oleObject" Target="../embeddings/oleObject216.bin"/><Relationship Id="rId27" Type="http://schemas.openxmlformats.org/officeDocument/2006/relationships/oleObject" Target="../embeddings/oleObject217.bin"/><Relationship Id="rId28" Type="http://schemas.openxmlformats.org/officeDocument/2006/relationships/oleObject" Target="../embeddings/oleObject218.bin"/><Relationship Id="rId29" Type="http://schemas.openxmlformats.org/officeDocument/2006/relationships/oleObject" Target="../embeddings/oleObject219.bin"/><Relationship Id="rId60" Type="http://schemas.openxmlformats.org/officeDocument/2006/relationships/oleObject" Target="../embeddings/oleObject242.bin"/><Relationship Id="rId61" Type="http://schemas.openxmlformats.org/officeDocument/2006/relationships/oleObject" Target="../embeddings/oleObject243.bin"/><Relationship Id="rId62" Type="http://schemas.openxmlformats.org/officeDocument/2006/relationships/oleObject" Target="../embeddings/oleObject244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206.bin"/><Relationship Id="rId12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2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253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254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255.bin"/><Relationship Id="rId63" Type="http://schemas.openxmlformats.org/officeDocument/2006/relationships/oleObject" Target="../embeddings/oleObject290.bin"/><Relationship Id="rId64" Type="http://schemas.openxmlformats.org/officeDocument/2006/relationships/oleObject" Target="../embeddings/oleObject291.bin"/><Relationship Id="rId50" Type="http://schemas.openxmlformats.org/officeDocument/2006/relationships/oleObject" Target="../embeddings/oleObject279.bin"/><Relationship Id="rId51" Type="http://schemas.openxmlformats.org/officeDocument/2006/relationships/oleObject" Target="../embeddings/oleObject280.bin"/><Relationship Id="rId52" Type="http://schemas.openxmlformats.org/officeDocument/2006/relationships/oleObject" Target="../embeddings/oleObject281.bin"/><Relationship Id="rId53" Type="http://schemas.openxmlformats.org/officeDocument/2006/relationships/oleObject" Target="../embeddings/oleObject282.bin"/><Relationship Id="rId54" Type="http://schemas.openxmlformats.org/officeDocument/2006/relationships/oleObject" Target="../embeddings/oleObject283.bin"/><Relationship Id="rId55" Type="http://schemas.openxmlformats.org/officeDocument/2006/relationships/oleObject" Target="../embeddings/oleObject284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285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286.bin"/><Relationship Id="rId40" Type="http://schemas.openxmlformats.org/officeDocument/2006/relationships/oleObject" Target="../embeddings/oleObject271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272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273.bin"/><Relationship Id="rId45" Type="http://schemas.openxmlformats.org/officeDocument/2006/relationships/oleObject" Target="../embeddings/oleObject274.bin"/><Relationship Id="rId46" Type="http://schemas.openxmlformats.org/officeDocument/2006/relationships/oleObject" Target="../embeddings/oleObject275.bin"/><Relationship Id="rId47" Type="http://schemas.openxmlformats.org/officeDocument/2006/relationships/oleObject" Target="../embeddings/oleObject276.bin"/><Relationship Id="rId48" Type="http://schemas.openxmlformats.org/officeDocument/2006/relationships/oleObject" Target="../embeddings/oleObject277.bin"/><Relationship Id="rId49" Type="http://schemas.openxmlformats.org/officeDocument/2006/relationships/oleObject" Target="../embeddings/oleObject27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7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48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249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250.bin"/><Relationship Id="rId30" Type="http://schemas.openxmlformats.org/officeDocument/2006/relationships/oleObject" Target="../embeddings/oleObject265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266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267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268.bin"/><Relationship Id="rId37" Type="http://schemas.openxmlformats.org/officeDocument/2006/relationships/oleObject" Target="../embeddings/oleObject269.bin"/><Relationship Id="rId38" Type="http://schemas.openxmlformats.org/officeDocument/2006/relationships/oleObject" Target="../embeddings/oleObject270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256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257.bin"/><Relationship Id="rId23" Type="http://schemas.openxmlformats.org/officeDocument/2006/relationships/oleObject" Target="../embeddings/oleObject258.bin"/><Relationship Id="rId24" Type="http://schemas.openxmlformats.org/officeDocument/2006/relationships/oleObject" Target="../embeddings/oleObject259.bin"/><Relationship Id="rId25" Type="http://schemas.openxmlformats.org/officeDocument/2006/relationships/oleObject" Target="../embeddings/oleObject260.bin"/><Relationship Id="rId26" Type="http://schemas.openxmlformats.org/officeDocument/2006/relationships/oleObject" Target="../embeddings/oleObject261.bin"/><Relationship Id="rId27" Type="http://schemas.openxmlformats.org/officeDocument/2006/relationships/oleObject" Target="../embeddings/oleObject262.bin"/><Relationship Id="rId28" Type="http://schemas.openxmlformats.org/officeDocument/2006/relationships/oleObject" Target="../embeddings/oleObject263.bin"/><Relationship Id="rId29" Type="http://schemas.openxmlformats.org/officeDocument/2006/relationships/oleObject" Target="../embeddings/oleObject264.bin"/><Relationship Id="rId60" Type="http://schemas.openxmlformats.org/officeDocument/2006/relationships/oleObject" Target="../embeddings/oleObject287.bin"/><Relationship Id="rId61" Type="http://schemas.openxmlformats.org/officeDocument/2006/relationships/oleObject" Target="../embeddings/oleObject288.bin"/><Relationship Id="rId62" Type="http://schemas.openxmlformats.org/officeDocument/2006/relationships/oleObject" Target="../embeddings/oleObject289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251.bin"/><Relationship Id="rId12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7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298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299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300.bin"/><Relationship Id="rId63" Type="http://schemas.openxmlformats.org/officeDocument/2006/relationships/oleObject" Target="../embeddings/oleObject335.bin"/><Relationship Id="rId64" Type="http://schemas.openxmlformats.org/officeDocument/2006/relationships/oleObject" Target="../embeddings/oleObject336.bin"/><Relationship Id="rId50" Type="http://schemas.openxmlformats.org/officeDocument/2006/relationships/oleObject" Target="../embeddings/oleObject324.bin"/><Relationship Id="rId51" Type="http://schemas.openxmlformats.org/officeDocument/2006/relationships/oleObject" Target="../embeddings/oleObject325.bin"/><Relationship Id="rId52" Type="http://schemas.openxmlformats.org/officeDocument/2006/relationships/oleObject" Target="../embeddings/oleObject326.bin"/><Relationship Id="rId53" Type="http://schemas.openxmlformats.org/officeDocument/2006/relationships/oleObject" Target="../embeddings/oleObject327.bin"/><Relationship Id="rId54" Type="http://schemas.openxmlformats.org/officeDocument/2006/relationships/oleObject" Target="../embeddings/oleObject328.bin"/><Relationship Id="rId55" Type="http://schemas.openxmlformats.org/officeDocument/2006/relationships/oleObject" Target="../embeddings/oleObject329.bin"/><Relationship Id="rId56" Type="http://schemas.openxmlformats.org/officeDocument/2006/relationships/image" Target="../media/image49.wmf"/><Relationship Id="rId57" Type="http://schemas.openxmlformats.org/officeDocument/2006/relationships/oleObject" Target="../embeddings/oleObject330.bin"/><Relationship Id="rId58" Type="http://schemas.openxmlformats.org/officeDocument/2006/relationships/image" Target="../media/image50.wmf"/><Relationship Id="rId59" Type="http://schemas.openxmlformats.org/officeDocument/2006/relationships/oleObject" Target="../embeddings/oleObject331.bin"/><Relationship Id="rId40" Type="http://schemas.openxmlformats.org/officeDocument/2006/relationships/oleObject" Target="../embeddings/oleObject316.bin"/><Relationship Id="rId41" Type="http://schemas.openxmlformats.org/officeDocument/2006/relationships/image" Target="../media/image47.wmf"/><Relationship Id="rId42" Type="http://schemas.openxmlformats.org/officeDocument/2006/relationships/oleObject" Target="../embeddings/oleObject317.bin"/><Relationship Id="rId43" Type="http://schemas.openxmlformats.org/officeDocument/2006/relationships/image" Target="../media/image48.wmf"/><Relationship Id="rId44" Type="http://schemas.openxmlformats.org/officeDocument/2006/relationships/oleObject" Target="../embeddings/oleObject318.bin"/><Relationship Id="rId45" Type="http://schemas.openxmlformats.org/officeDocument/2006/relationships/oleObject" Target="../embeddings/oleObject319.bin"/><Relationship Id="rId46" Type="http://schemas.openxmlformats.org/officeDocument/2006/relationships/oleObject" Target="../embeddings/oleObject320.bin"/><Relationship Id="rId47" Type="http://schemas.openxmlformats.org/officeDocument/2006/relationships/oleObject" Target="../embeddings/oleObject321.bin"/><Relationship Id="rId48" Type="http://schemas.openxmlformats.org/officeDocument/2006/relationships/oleObject" Target="../embeddings/oleObject322.bin"/><Relationship Id="rId49" Type="http://schemas.openxmlformats.org/officeDocument/2006/relationships/oleObject" Target="../embeddings/oleObject32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92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93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294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295.bin"/><Relationship Id="rId30" Type="http://schemas.openxmlformats.org/officeDocument/2006/relationships/oleObject" Target="../embeddings/oleObject310.bin"/><Relationship Id="rId31" Type="http://schemas.openxmlformats.org/officeDocument/2006/relationships/image" Target="../media/image43.wmf"/><Relationship Id="rId32" Type="http://schemas.openxmlformats.org/officeDocument/2006/relationships/oleObject" Target="../embeddings/oleObject311.bin"/><Relationship Id="rId33" Type="http://schemas.openxmlformats.org/officeDocument/2006/relationships/image" Target="../media/image44.wmf"/><Relationship Id="rId34" Type="http://schemas.openxmlformats.org/officeDocument/2006/relationships/oleObject" Target="../embeddings/oleObject312.bin"/><Relationship Id="rId35" Type="http://schemas.openxmlformats.org/officeDocument/2006/relationships/image" Target="../media/image45.wmf"/><Relationship Id="rId36" Type="http://schemas.openxmlformats.org/officeDocument/2006/relationships/oleObject" Target="../embeddings/oleObject313.bin"/><Relationship Id="rId37" Type="http://schemas.openxmlformats.org/officeDocument/2006/relationships/oleObject" Target="../embeddings/oleObject314.bin"/><Relationship Id="rId38" Type="http://schemas.openxmlformats.org/officeDocument/2006/relationships/oleObject" Target="../embeddings/oleObject315.bin"/><Relationship Id="rId39" Type="http://schemas.openxmlformats.org/officeDocument/2006/relationships/image" Target="../media/image46.wmf"/><Relationship Id="rId20" Type="http://schemas.openxmlformats.org/officeDocument/2006/relationships/oleObject" Target="../embeddings/oleObject301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302.bin"/><Relationship Id="rId23" Type="http://schemas.openxmlformats.org/officeDocument/2006/relationships/oleObject" Target="../embeddings/oleObject303.bin"/><Relationship Id="rId24" Type="http://schemas.openxmlformats.org/officeDocument/2006/relationships/oleObject" Target="../embeddings/oleObject304.bin"/><Relationship Id="rId25" Type="http://schemas.openxmlformats.org/officeDocument/2006/relationships/oleObject" Target="../embeddings/oleObject305.bin"/><Relationship Id="rId26" Type="http://schemas.openxmlformats.org/officeDocument/2006/relationships/oleObject" Target="../embeddings/oleObject306.bin"/><Relationship Id="rId27" Type="http://schemas.openxmlformats.org/officeDocument/2006/relationships/oleObject" Target="../embeddings/oleObject307.bin"/><Relationship Id="rId28" Type="http://schemas.openxmlformats.org/officeDocument/2006/relationships/oleObject" Target="../embeddings/oleObject308.bin"/><Relationship Id="rId29" Type="http://schemas.openxmlformats.org/officeDocument/2006/relationships/oleObject" Target="../embeddings/oleObject309.bin"/><Relationship Id="rId60" Type="http://schemas.openxmlformats.org/officeDocument/2006/relationships/oleObject" Target="../embeddings/oleObject332.bin"/><Relationship Id="rId61" Type="http://schemas.openxmlformats.org/officeDocument/2006/relationships/oleObject" Target="../embeddings/oleObject333.bin"/><Relationship Id="rId62" Type="http://schemas.openxmlformats.org/officeDocument/2006/relationships/oleObject" Target="../embeddings/oleObject334.bin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296.bin"/><Relationship Id="rId12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TOWARD TRANSPARENT, REFUTABLE HYDROLOGIC MODELS IN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KANSAS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FF00"/>
                </a:solidFill>
              </a:rPr>
              <a:t>OZ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743208" cy="4191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In class:</a:t>
            </a:r>
          </a:p>
          <a:p>
            <a:pPr algn="l"/>
            <a:r>
              <a:rPr lang="en-US" dirty="0" smtClean="0"/>
              <a:t>    Mary C. Hill 	U.S. Geological Survey, Boulder</a:t>
            </a:r>
          </a:p>
          <a:p>
            <a:pPr algn="l"/>
            <a:r>
              <a:rPr lang="en-US" dirty="0" smtClean="0"/>
              <a:t>    </a:t>
            </a:r>
            <a:r>
              <a:rPr lang="en-US" dirty="0" err="1" smtClean="0"/>
              <a:t>Olda</a:t>
            </a:r>
            <a:r>
              <a:rPr lang="en-US" dirty="0" smtClean="0"/>
              <a:t> </a:t>
            </a:r>
            <a:r>
              <a:rPr lang="en-US" dirty="0" err="1" smtClean="0"/>
              <a:t>Rakovec</a:t>
            </a:r>
            <a:r>
              <a:rPr lang="en-US" dirty="0" smtClean="0"/>
              <a:t> 	</a:t>
            </a:r>
            <a:r>
              <a:rPr lang="en-US" dirty="0" err="1" smtClean="0"/>
              <a:t>Wageningen</a:t>
            </a:r>
            <a:r>
              <a:rPr lang="en-US" dirty="0" smtClean="0"/>
              <a:t> University, Netherlands</a:t>
            </a:r>
          </a:p>
          <a:p>
            <a:pPr algn="l"/>
            <a:r>
              <a:rPr lang="en-US" dirty="0" smtClean="0"/>
              <a:t>Other co-authors:</a:t>
            </a:r>
          </a:p>
          <a:p>
            <a:pPr algn="l"/>
            <a:r>
              <a:rPr lang="en-US" dirty="0" smtClean="0"/>
              <a:t>    </a:t>
            </a:r>
            <a:r>
              <a:rPr lang="en-US" dirty="0" err="1" smtClean="0"/>
              <a:t>Martyn</a:t>
            </a:r>
            <a:r>
              <a:rPr lang="en-US" dirty="0" smtClean="0"/>
              <a:t> Clark 	UCAR, Boulder</a:t>
            </a:r>
          </a:p>
          <a:p>
            <a:pPr algn="l"/>
            <a:r>
              <a:rPr lang="en-US" dirty="0" smtClean="0"/>
              <a:t>    A</a:t>
            </a:r>
            <a:r>
              <a:rPr lang="en-US" dirty="0"/>
              <a:t>. H. </a:t>
            </a:r>
            <a:r>
              <a:rPr lang="en-US" dirty="0" err="1" smtClean="0"/>
              <a:t>Weerts</a:t>
            </a:r>
            <a:r>
              <a:rPr lang="en-US" dirty="0" smtClean="0"/>
              <a:t> 	</a:t>
            </a:r>
            <a:r>
              <a:rPr lang="en-US" dirty="0" err="1" smtClean="0"/>
              <a:t>Deltares</a:t>
            </a:r>
            <a:r>
              <a:rPr lang="en-US" dirty="0" smtClean="0"/>
              <a:t>, </a:t>
            </a:r>
            <a:r>
              <a:rPr lang="en-US" dirty="0" err="1"/>
              <a:t>Wageningin</a:t>
            </a:r>
            <a:r>
              <a:rPr lang="en-US" dirty="0"/>
              <a:t> University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A</a:t>
            </a:r>
            <a:r>
              <a:rPr lang="en-US" dirty="0"/>
              <a:t>. J. </a:t>
            </a:r>
            <a:r>
              <a:rPr lang="en-US" dirty="0" err="1" smtClean="0"/>
              <a:t>Teuling</a:t>
            </a:r>
            <a:r>
              <a:rPr lang="en-US" dirty="0" smtClean="0"/>
              <a:t> 	</a:t>
            </a:r>
            <a:r>
              <a:rPr lang="en-US" dirty="0" err="1" smtClean="0"/>
              <a:t>Wageningin</a:t>
            </a:r>
            <a:r>
              <a:rPr lang="en-US" dirty="0" smtClean="0"/>
              <a:t> </a:t>
            </a:r>
            <a:r>
              <a:rPr lang="en-US" dirty="0"/>
              <a:t>University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R</a:t>
            </a:r>
            <a:r>
              <a:rPr lang="en-US" dirty="0"/>
              <a:t>. </a:t>
            </a:r>
            <a:r>
              <a:rPr lang="en-US" dirty="0" err="1" smtClean="0"/>
              <a:t>Uijlenhoet</a:t>
            </a:r>
            <a:r>
              <a:rPr lang="en-US" dirty="0"/>
              <a:t> 	 </a:t>
            </a:r>
            <a:r>
              <a:rPr lang="en-US" dirty="0" err="1"/>
              <a:t>Wageningin</a:t>
            </a:r>
            <a:r>
              <a:rPr lang="en-US" dirty="0"/>
              <a:t> University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4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Test Case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analytical example relevant to FUSE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Nonlinear reservoir with 2 parameters</a:t>
            </a:r>
          </a:p>
          <a:p>
            <a:r>
              <a:rPr lang="en-US" dirty="0" smtClean="0"/>
              <a:t>ODE: </a:t>
            </a:r>
            <a:r>
              <a:rPr lang="en-US" dirty="0" err="1" smtClean="0">
                <a:solidFill>
                  <a:srgbClr val="FFC000"/>
                </a:solidFill>
              </a:rPr>
              <a:t>dS</a:t>
            </a:r>
            <a:r>
              <a:rPr lang="en-US" dirty="0" smtClean="0">
                <a:solidFill>
                  <a:srgbClr val="FFC000"/>
                </a:solidFill>
              </a:rPr>
              <a:t>/</a:t>
            </a:r>
            <a:r>
              <a:rPr lang="en-US" dirty="0" err="1" smtClean="0">
                <a:solidFill>
                  <a:srgbClr val="FFC000"/>
                </a:solidFill>
              </a:rPr>
              <a:t>dt</a:t>
            </a:r>
            <a:r>
              <a:rPr lang="en-US" dirty="0" smtClean="0">
                <a:solidFill>
                  <a:srgbClr val="FFC000"/>
                </a:solidFill>
              </a:rPr>
              <a:t> = p(t) – q(t)</a:t>
            </a:r>
          </a:p>
          <a:p>
            <a:r>
              <a:rPr lang="en-US" dirty="0" smtClean="0"/>
              <a:t>Here, p(t)=0, so: </a:t>
            </a:r>
            <a:r>
              <a:rPr lang="en-US" dirty="0" smtClean="0">
                <a:solidFill>
                  <a:srgbClr val="FFC000"/>
                </a:solidFill>
              </a:rPr>
              <a:t>q(t)=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C000"/>
                </a:solidFill>
              </a:rPr>
              <a:t>(S(t)/</a:t>
            </a:r>
            <a:r>
              <a:rPr lang="en-US" dirty="0" err="1" smtClean="0">
                <a:solidFill>
                  <a:srgbClr val="FFC000"/>
                </a:solidFill>
              </a:rPr>
              <a:t>S</a:t>
            </a:r>
            <a:r>
              <a:rPr lang="en-US" sz="2000" dirty="0" err="1" smtClean="0">
                <a:solidFill>
                  <a:srgbClr val="FFC000"/>
                </a:solidFill>
              </a:rPr>
              <a:t>sc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[mm/day] and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[-] are analyzed parameters</a:t>
            </a:r>
          </a:p>
          <a:p>
            <a:pPr lvl="1"/>
            <a:r>
              <a:rPr lang="en-US" dirty="0" err="1" smtClean="0">
                <a:solidFill>
                  <a:srgbClr val="FFC000"/>
                </a:solidFill>
              </a:rPr>
              <a:t>S</a:t>
            </a:r>
            <a:r>
              <a:rPr lang="en-US" sz="1400" dirty="0" err="1" smtClean="0">
                <a:solidFill>
                  <a:srgbClr val="FFC000"/>
                </a:solidFill>
              </a:rPr>
              <a:t>sc</a:t>
            </a:r>
            <a:r>
              <a:rPr lang="en-US" dirty="0" smtClean="0"/>
              <a:t> [mm] is a scaling parameter that is held constant </a:t>
            </a:r>
          </a:p>
          <a:p>
            <a:r>
              <a:rPr lang="en-US" dirty="0" smtClean="0"/>
              <a:t>Goal: investigate sensitivity of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to 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>
                <a:solidFill>
                  <a:srgbClr val="92D050"/>
                </a:solidFill>
              </a:rPr>
              <a:t>=mean(S)</a:t>
            </a:r>
          </a:p>
          <a:p>
            <a:r>
              <a:rPr lang="en-US" dirty="0" smtClean="0"/>
              <a:t>Used R script that solves the problem using fixed-time step, implicit Euler. </a:t>
            </a:r>
          </a:p>
          <a:p>
            <a:r>
              <a:rPr lang="en-US" dirty="0" smtClean="0"/>
              <a:t>Solution is in R script FUN_Nonlinear_Implicit_v02.r</a:t>
            </a:r>
          </a:p>
        </p:txBody>
      </p:sp>
    </p:spTree>
    <p:extLst>
      <p:ext uri="{BB962C8B-B14F-4D97-AF65-F5344CB8AC3E}">
        <p14:creationId xmlns:p14="http://schemas.microsoft.com/office/powerpoint/2010/main" val="264909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Simple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525963"/>
          </a:xfrm>
        </p:spPr>
        <p:txBody>
          <a:bodyPr/>
          <a:lstStyle/>
          <a:p>
            <a:r>
              <a:rPr lang="en-US" sz="2800" dirty="0" smtClean="0"/>
              <a:t>Run R script “Sensitivities_Global_Local_v02.r”</a:t>
            </a:r>
          </a:p>
          <a:p>
            <a:r>
              <a:rPr lang="en-US" sz="2800" dirty="0" smtClean="0"/>
              <a:t>Time series plots </a:t>
            </a:r>
            <a:r>
              <a:rPr lang="en-US" sz="2800" dirty="0"/>
              <a:t>of storage </a:t>
            </a:r>
            <a:r>
              <a:rPr lang="en-US" sz="2000" dirty="0" smtClean="0"/>
              <a:t>(Files: 1_Plot_S</a:t>
            </a:r>
            <a:r>
              <a:rPr lang="en-US" sz="2000" dirty="0"/>
              <a:t>__</a:t>
            </a:r>
            <a:r>
              <a:rPr lang="en-US" sz="2000" dirty="0" smtClean="0"/>
              <a:t>K900_vs_c.pdf, 1_Plot_S__K100_vs_c.pdf)</a:t>
            </a:r>
          </a:p>
          <a:p>
            <a:r>
              <a:rPr lang="el-GR" sz="2800" dirty="0" smtClean="0">
                <a:solidFill>
                  <a:srgbClr val="92D050"/>
                </a:solidFill>
              </a:rPr>
              <a:t>ψ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smtClean="0"/>
              <a:t>= mean storage over time, so average over each curve</a:t>
            </a:r>
            <a:endParaRPr lang="en-US" sz="2800" dirty="0"/>
          </a:p>
          <a:p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669" y="3117668"/>
            <a:ext cx="53331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7163" y="3113692"/>
            <a:ext cx="5334000" cy="37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3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Performance metric 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/>
              <a:t> (mean storage)</a:t>
            </a:r>
          </a:p>
          <a:p>
            <a:pPr>
              <a:buNone/>
            </a:pPr>
            <a:r>
              <a:rPr lang="en-US" sz="2400" dirty="0"/>
              <a:t>File: </a:t>
            </a:r>
            <a:r>
              <a:rPr lang="en-US" sz="2400" dirty="0" smtClean="0"/>
              <a:t>2_Image_OF_2D_K_vs_c.pdf 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6962"/>
            <a:ext cx="607164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3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805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Sobol</a:t>
            </a:r>
            <a:r>
              <a:rPr lang="en-US" dirty="0" smtClean="0"/>
              <a:t>’ Global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93" y="685801"/>
            <a:ext cx="8458200" cy="5778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File: </a:t>
            </a:r>
            <a:r>
              <a:rPr lang="en-US" sz="2400" dirty="0" smtClean="0"/>
              <a:t>7_Barchart_SobolSens_NONLIN888.pdf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069992" y="1263610"/>
            <a:ext cx="5558624" cy="5594390"/>
            <a:chOff x="685800" y="0"/>
            <a:chExt cx="7162800" cy="71628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0"/>
              <a:ext cx="7162800" cy="716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060470" y="1447800"/>
              <a:ext cx="5711929" cy="248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>
                  <a:solidFill>
                    <a:srgbClr val="FF0000"/>
                  </a:solidFill>
                </a:rPr>
                <a:t>Global </a:t>
              </a:r>
              <a:r>
                <a:rPr lang="en-US" sz="2400" dirty="0" err="1">
                  <a:solidFill>
                    <a:srgbClr val="FF0000"/>
                  </a:solidFill>
                </a:rPr>
                <a:t>Sobol</a:t>
              </a:r>
              <a:r>
                <a:rPr lang="en-US" sz="2400" dirty="0">
                  <a:solidFill>
                    <a:srgbClr val="FF0000"/>
                  </a:solidFill>
                </a:rPr>
                <a:t>’ </a:t>
              </a:r>
              <a:r>
                <a:rPr lang="en-US" sz="2400" dirty="0" smtClean="0">
                  <a:solidFill>
                    <a:srgbClr val="FF0000"/>
                  </a:solidFill>
                </a:rPr>
                <a:t>suggests </a:t>
              </a:r>
              <a:r>
                <a:rPr lang="en-US" sz="2400" dirty="0">
                  <a:solidFill>
                    <a:srgbClr val="FF0000"/>
                  </a:solidFill>
                </a:rPr>
                <a:t>the two parameters have the same sensitivity.</a:t>
              </a:r>
            </a:p>
            <a:p>
              <a:pPr lvl="0" algn="ctr"/>
              <a:r>
                <a:rPr lang="en-US" sz="2400" dirty="0">
                  <a:solidFill>
                    <a:srgbClr val="FF0000"/>
                  </a:solidFill>
                </a:rPr>
                <a:t>10,000 model runs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8149" y="571709"/>
              <a:ext cx="24234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First-order sensitivity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Total order sensitivity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3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60" y="26504"/>
            <a:ext cx="8229600" cy="811696"/>
          </a:xfrm>
        </p:spPr>
        <p:txBody>
          <a:bodyPr>
            <a:normAutofit/>
          </a:bodyPr>
          <a:lstStyle/>
          <a:p>
            <a:r>
              <a:rPr lang="en-US" dirty="0" smtClean="0"/>
              <a:t>Can we say more?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6" y="838200"/>
            <a:ext cx="8656983" cy="1923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evaluations at many locations within the parameter </a:t>
            </a:r>
            <a:r>
              <a:rPr lang="en-US" dirty="0" smtClean="0"/>
              <a:t>space. Like these 100 locations. </a:t>
            </a:r>
          </a:p>
          <a:p>
            <a:r>
              <a:rPr lang="en-US" dirty="0" smtClean="0"/>
              <a:t>How does parameter importance change as the solution conditions change?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r>
              <a:rPr lang="en-US" sz="2800" dirty="0" smtClean="0"/>
              <a:t>File</a:t>
            </a:r>
            <a:r>
              <a:rPr lang="en-US" sz="2800" dirty="0"/>
              <a:t>: 2_Image_OF_2D_K_vs_c.pdf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61504"/>
            <a:ext cx="5538240" cy="40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Global and local statistics both need </a:t>
            </a:r>
            <a:r>
              <a:rPr lang="en-US" sz="2800" dirty="0">
                <a:solidFill>
                  <a:srgbClr val="92D050"/>
                </a:solidFill>
              </a:rPr>
              <a:t>V(</a:t>
            </a:r>
            <a:r>
              <a:rPr lang="el-GR" sz="2800" dirty="0">
                <a:solidFill>
                  <a:srgbClr val="92D050"/>
                </a:solidFill>
              </a:rPr>
              <a:t>ψ</a:t>
            </a:r>
            <a:r>
              <a:rPr lang="en-US" sz="2800" dirty="0" smtClean="0">
                <a:solidFill>
                  <a:srgbClr val="92D050"/>
                </a:solidFill>
              </a:rPr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What values of </a:t>
            </a:r>
            <a:r>
              <a:rPr lang="en-US" sz="2800" dirty="0">
                <a:solidFill>
                  <a:srgbClr val="92D050"/>
                </a:solidFill>
              </a:rPr>
              <a:t>V(</a:t>
            </a:r>
            <a:r>
              <a:rPr lang="el-GR" sz="2800" dirty="0">
                <a:solidFill>
                  <a:srgbClr val="92D050"/>
                </a:solidFill>
              </a:rPr>
              <a:t>ψ</a:t>
            </a:r>
            <a:r>
              <a:rPr lang="en-US" sz="2800" dirty="0" smtClean="0">
                <a:solidFill>
                  <a:srgbClr val="92D050"/>
                </a:solidFill>
              </a:rPr>
              <a:t>) </a:t>
            </a:r>
            <a:r>
              <a:rPr lang="en-US" sz="2800" dirty="0" smtClean="0"/>
              <a:t>do we get at each point using </a:t>
            </a:r>
            <a:r>
              <a:rPr lang="en-US" sz="2800" dirty="0" err="1" smtClean="0"/>
              <a:t>Sobol</a:t>
            </a:r>
            <a:r>
              <a:rPr lang="en-US" sz="2800" dirty="0" smtClean="0"/>
              <a:t>’ and local methods?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817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Sobol</a:t>
            </a:r>
            <a:r>
              <a:rPr lang="en-US" dirty="0" smtClean="0"/>
              <a:t>’ Global variance</a:t>
            </a:r>
            <a:r>
              <a:rPr lang="en-US" baseline="30000" dirty="0" smtClean="0"/>
              <a:t>½</a:t>
            </a:r>
            <a:r>
              <a:rPr lang="en-US" dirty="0" smtClean="0"/>
              <a:t>, </a:t>
            </a:r>
            <a:r>
              <a:rPr lang="en-US" dirty="0">
                <a:solidFill>
                  <a:srgbClr val="92D050"/>
                </a:solidFill>
              </a:rPr>
              <a:t>V(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baseline="30000" dirty="0">
                <a:solidFill>
                  <a:srgbClr val="92D050"/>
                </a:solidFill>
              </a:rPr>
              <a:t>1/2</a:t>
            </a:r>
            <a:r>
              <a:rPr lang="en-US" dirty="0">
                <a:solidFill>
                  <a:srgbClr val="92D05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" y="5943600"/>
            <a:ext cx="9132125" cy="91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Bootstrapping suggests 3,000,000 model runs</a:t>
            </a:r>
            <a:r>
              <a:rPr lang="en-US" dirty="0"/>
              <a:t> </a:t>
            </a:r>
            <a:r>
              <a:rPr lang="en-US" dirty="0" smtClean="0"/>
              <a:t>are needed to obtain stable results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7" y="2667000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5" y="1371600"/>
            <a:ext cx="913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are the 100 values  -- </a:t>
            </a:r>
            <a:r>
              <a:rPr lang="en-US" sz="2800" dirty="0">
                <a:solidFill>
                  <a:srgbClr val="92D050"/>
                </a:solidFill>
              </a:rPr>
              <a:t>V(</a:t>
            </a:r>
            <a:r>
              <a:rPr lang="el-GR" sz="2800" dirty="0">
                <a:solidFill>
                  <a:srgbClr val="92D050"/>
                </a:solidFill>
              </a:rPr>
              <a:t>ψ</a:t>
            </a:r>
            <a:r>
              <a:rPr lang="en-US" sz="2800" dirty="0" smtClean="0">
                <a:solidFill>
                  <a:srgbClr val="92D050"/>
                </a:solidFill>
              </a:rPr>
              <a:t>)</a:t>
            </a:r>
            <a:r>
              <a:rPr lang="en-US" sz="2800" baseline="30000" dirty="0" smtClean="0">
                <a:solidFill>
                  <a:srgbClr val="92D050"/>
                </a:solidFill>
              </a:rPr>
              <a:t>1/2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smtClean="0"/>
              <a:t>calculated for each of the 100 points plotted two ways.</a:t>
            </a:r>
          </a:p>
          <a:p>
            <a:pPr algn="ctr"/>
            <a:r>
              <a:rPr lang="en-US" sz="2400" dirty="0"/>
              <a:t>Both in file: </a:t>
            </a:r>
            <a:r>
              <a:rPr lang="en-US" sz="2400" dirty="0" smtClean="0"/>
              <a:t>3_Variances_Sobol.pdf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3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0875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6" y="300875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856" y="3739738"/>
            <a:ext cx="4462465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681" y="3739738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30144" cy="511629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Sobol</a:t>
            </a:r>
            <a:r>
              <a:rPr lang="en-US" dirty="0" smtClean="0"/>
              <a:t>’ variance (3,000,000 model runs)   </a:t>
            </a:r>
            <a:r>
              <a:rPr lang="en-US" sz="2600" dirty="0"/>
              <a:t>file: </a:t>
            </a:r>
            <a:r>
              <a:rPr lang="en-US" sz="2600" dirty="0" smtClean="0"/>
              <a:t>3_Variances_Sobol.pdf</a:t>
            </a:r>
            <a:endParaRPr lang="en-US" sz="2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3856" y="3425075"/>
            <a:ext cx="90678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/>
              <a:t>Local variance (300 model runs)   </a:t>
            </a:r>
            <a:r>
              <a:rPr lang="en-US" sz="2400" dirty="0" smtClean="0"/>
              <a:t>file: 4_Variances_psi_local.pdf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97775" y="474025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4025" y="3982225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0875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6" y="300875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856" y="3739738"/>
            <a:ext cx="4462465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681" y="3739738"/>
            <a:ext cx="4462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30144" cy="511629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Sobol</a:t>
            </a:r>
            <a:r>
              <a:rPr lang="en-US" dirty="0" smtClean="0"/>
              <a:t>’ variance (3,000,000 model runs)   </a:t>
            </a:r>
            <a:r>
              <a:rPr lang="en-US" sz="2600" dirty="0"/>
              <a:t>file: </a:t>
            </a:r>
            <a:r>
              <a:rPr lang="en-US" sz="2600" dirty="0" smtClean="0"/>
              <a:t>3_Variances_Sobol.pdf</a:t>
            </a:r>
            <a:endParaRPr lang="en-US" sz="2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3856" y="3425075"/>
            <a:ext cx="90678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/>
              <a:t>Local variance (300 model runs)   </a:t>
            </a:r>
            <a:r>
              <a:rPr lang="en-US" sz="2400" dirty="0" smtClean="0"/>
              <a:t>file: 4_Variances_psi_local.pdf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97775" y="474025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4025" y="3982225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3886200"/>
            <a:ext cx="6248400" cy="2308324"/>
          </a:xfrm>
          <a:prstGeom prst="rect">
            <a:avLst/>
          </a:prstGeom>
          <a:solidFill>
            <a:schemeClr val="accent3">
              <a:lumMod val="40000"/>
              <a:lumOff val="60000"/>
              <a:alpha val="78824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he way we calculate parameter variance from the range needs to be different. Total-order statistics divide variances, so this constant multiplicative  difference divides out for the results here. We seem to be getting the relative values for different parameters right.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91525" y="1959552"/>
            <a:ext cx="752475" cy="4434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Total sensitivity indices  (S</a:t>
            </a:r>
            <a:r>
              <a:rPr lang="en-US" sz="3800" baseline="-25000" dirty="0" smtClean="0"/>
              <a:t>T</a:t>
            </a:r>
            <a:r>
              <a:rPr lang="en-US" sz="3800" dirty="0" smtClean="0"/>
              <a:t>) at many locations</a:t>
            </a:r>
            <a:endParaRPr lang="en-US" sz="38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943600"/>
            <a:ext cx="89249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989493"/>
            <a:ext cx="7771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Results obtained from local     (300 model runs) and </a:t>
            </a:r>
          </a:p>
          <a:p>
            <a:pPr algn="ctr"/>
            <a:r>
              <a:rPr lang="en-US" sz="2800" dirty="0" smtClean="0">
                <a:sym typeface="Wingdings" pitchFamily="2" charset="2"/>
              </a:rPr>
              <a:t>global </a:t>
            </a:r>
            <a:r>
              <a:rPr lang="en-US" sz="2800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(3,000,000 model runs)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44856" y="1935803"/>
            <a:ext cx="1282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Parameter is… important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7308" y="5240975"/>
            <a:ext cx="118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important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500" y="1953615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Importance of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125" y="1947678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Importance of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79011" y="112985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86" y="6488668"/>
            <a:ext cx="395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r>
              <a:rPr lang="en-US" dirty="0"/>
              <a:t>: </a:t>
            </a:r>
            <a:r>
              <a:rPr lang="en-US" dirty="0" smtClean="0"/>
              <a:t>5_Image_sens_tot_2D_K_vs_cx.pdf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Sobol</a:t>
            </a:r>
            <a:r>
              <a:rPr lang="en-US" dirty="0" smtClean="0"/>
              <a:t>’ results are provided – the runs take too long for class (about 12 hours).</a:t>
            </a:r>
          </a:p>
          <a:p>
            <a:r>
              <a:rPr lang="en-US" dirty="0" smtClean="0"/>
              <a:t>You can produce the local sensitivity results in class using an R script written by </a:t>
            </a:r>
            <a:r>
              <a:rPr lang="en-US" dirty="0" err="1" smtClean="0"/>
              <a:t>Olda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4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914400"/>
          </a:xfrm>
        </p:spPr>
        <p:txBody>
          <a:bodyPr/>
          <a:lstStyle/>
          <a:p>
            <a:r>
              <a:rPr lang="en-US" dirty="0" smtClean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70975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FFCC00"/>
                </a:solidFill>
              </a:rPr>
              <a:t>Transparency and refutability </a:t>
            </a:r>
            <a:r>
              <a:rPr lang="en-US" dirty="0" smtClean="0"/>
              <a:t>are championed in articles by </a:t>
            </a:r>
            <a:r>
              <a:rPr lang="en-US" dirty="0" err="1" smtClean="0"/>
              <a:t>Oreskes</a:t>
            </a:r>
            <a:r>
              <a:rPr lang="en-US" dirty="0" smtClean="0"/>
              <a:t> and others as necessary for meaningful environmental models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Transparency and refutability </a:t>
            </a:r>
            <a:r>
              <a:rPr lang="en-US" dirty="0" smtClean="0"/>
              <a:t>are supposed to be served by model analysis methods. </a:t>
            </a:r>
          </a:p>
          <a:p>
            <a:pPr lvl="1">
              <a:defRPr/>
            </a:pPr>
            <a:r>
              <a:rPr lang="en-US" dirty="0" smtClean="0"/>
              <a:t>Analyze model fit, sensitivity analysis, uncertainty</a:t>
            </a:r>
          </a:p>
          <a:p>
            <a:pPr>
              <a:defRPr/>
            </a:pPr>
            <a:r>
              <a:rPr lang="en-US" dirty="0" smtClean="0"/>
              <a:t>Many model analysis methods </a:t>
            </a:r>
          </a:p>
          <a:p>
            <a:pPr lvl="1">
              <a:defRPr/>
            </a:pPr>
            <a:r>
              <a:rPr lang="en-US" dirty="0" smtClean="0"/>
              <a:t>Nearly every field and even report use a different method.</a:t>
            </a:r>
          </a:p>
          <a:p>
            <a:pPr>
              <a:defRPr/>
            </a:pPr>
            <a:r>
              <a:rPr lang="en-US" dirty="0" smtClean="0"/>
              <a:t>Many analysis methods require heroic efforts </a:t>
            </a:r>
          </a:p>
          <a:p>
            <a:pPr lvl="1">
              <a:defRPr/>
            </a:pPr>
            <a:r>
              <a:rPr lang="en-US" dirty="0" smtClean="0"/>
              <a:t>10,000s to millions of model runs. </a:t>
            </a:r>
          </a:p>
          <a:p>
            <a:pPr lvl="1">
              <a:defRPr/>
            </a:pPr>
            <a:r>
              <a:rPr lang="en-US" dirty="0" smtClean="0"/>
              <a:t>Modelers forced to choose between processes and analysis.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How well are </a:t>
            </a:r>
            <a:r>
              <a:rPr lang="en-US" dirty="0" smtClean="0">
                <a:solidFill>
                  <a:srgbClr val="FFC000"/>
                </a:solidFill>
              </a:rPr>
              <a:t>transparency and refutability </a:t>
            </a:r>
            <a:r>
              <a:rPr lang="en-US" dirty="0" smtClean="0"/>
              <a:t>served?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367390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Exercise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to run</a:t>
            </a:r>
          </a:p>
          <a:p>
            <a:pPr lvl="1"/>
            <a:r>
              <a:rPr lang="en-US" dirty="0" smtClean="0"/>
              <a:t>Start R using </a:t>
            </a:r>
            <a:r>
              <a:rPr lang="en-US" dirty="0" smtClean="0">
                <a:solidFill>
                  <a:srgbClr val="92D050"/>
                </a:solidFill>
              </a:rPr>
              <a:t>R-2.15.3/bin/i386/Rgui.exe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92D050"/>
                </a:solidFill>
              </a:rPr>
              <a:t> R.bat</a:t>
            </a:r>
          </a:p>
          <a:p>
            <a:pPr lvl="1"/>
            <a:r>
              <a:rPr lang="en-US" dirty="0" smtClean="0"/>
              <a:t>File/Open script/ </a:t>
            </a:r>
            <a:r>
              <a:rPr lang="en-US" dirty="0">
                <a:solidFill>
                  <a:srgbClr val="FFC000"/>
                </a:solidFill>
              </a:rPr>
              <a:t>Sensitivities_Global_Local_v02.r </a:t>
            </a:r>
            <a:r>
              <a:rPr lang="en-US" dirty="0" smtClean="0"/>
              <a:t>Change path on line 17 to where the R script is. Change any \ to /. Spaces ok.</a:t>
            </a:r>
          </a:p>
          <a:p>
            <a:pPr lvl="1"/>
            <a:r>
              <a:rPr lang="en-US" dirty="0" smtClean="0"/>
              <a:t>Run program: </a:t>
            </a:r>
            <a:r>
              <a:rPr lang="en-US" dirty="0"/>
              <a:t>W</a:t>
            </a:r>
            <a:r>
              <a:rPr lang="en-US" dirty="0" smtClean="0"/>
              <a:t>ith R script window active, </a:t>
            </a:r>
            <a:r>
              <a:rPr lang="en-US" dirty="0" err="1" smtClean="0"/>
              <a:t>cntl</a:t>
            </a:r>
            <a:r>
              <a:rPr lang="en-US" dirty="0" smtClean="0"/>
              <a:t>-a, </a:t>
            </a:r>
            <a:r>
              <a:rPr lang="en-US" dirty="0" err="1" smtClean="0"/>
              <a:t>cntl</a:t>
            </a:r>
            <a:r>
              <a:rPr lang="en-US" dirty="0" smtClean="0"/>
              <a:t>-r.</a:t>
            </a:r>
          </a:p>
          <a:p>
            <a:r>
              <a:rPr lang="en-US" dirty="0" smtClean="0"/>
              <a:t>PDF files are produced</a:t>
            </a:r>
          </a:p>
          <a:p>
            <a:pPr lvl="1"/>
            <a:r>
              <a:rPr lang="en-US" dirty="0" smtClean="0"/>
              <a:t>All the files in the </a:t>
            </a:r>
            <a:r>
              <a:rPr lang="en-US" dirty="0" err="1" smtClean="0"/>
              <a:t>ppt</a:t>
            </a:r>
            <a:r>
              <a:rPr lang="en-US" dirty="0" smtClean="0"/>
              <a:t> presentation. You did all the calculations for the local method right here.</a:t>
            </a:r>
          </a:p>
          <a:p>
            <a:r>
              <a:rPr lang="en-US" dirty="0" smtClean="0"/>
              <a:t>Explore</a:t>
            </a:r>
          </a:p>
          <a:p>
            <a:pPr lvl="1"/>
            <a:r>
              <a:rPr lang="en-US" dirty="0" smtClean="0"/>
              <a:t>For the global method defined parameter ranges (</a:t>
            </a:r>
            <a:r>
              <a:rPr lang="en-US" dirty="0" err="1" smtClean="0"/>
              <a:t>max,min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For local method used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=(max-min)/2.</a:t>
            </a:r>
          </a:p>
          <a:p>
            <a:pPr lvl="1"/>
            <a:r>
              <a:rPr lang="en-US" dirty="0" smtClean="0"/>
              <a:t>R </a:t>
            </a:r>
            <a:r>
              <a:rPr lang="en-US" dirty="0"/>
              <a:t>script </a:t>
            </a:r>
            <a:r>
              <a:rPr lang="en-US" dirty="0" smtClean="0">
                <a:solidFill>
                  <a:srgbClr val="FFC000"/>
                </a:solidFill>
              </a:rPr>
              <a:t>Sensitivities_Global_Local_v02.r</a:t>
            </a:r>
            <a:endParaRPr lang="en-US" dirty="0" smtClean="0"/>
          </a:p>
          <a:p>
            <a:pPr lvl="2"/>
            <a:r>
              <a:rPr lang="en-US" dirty="0" smtClean="0"/>
              <a:t> Defines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for K as WW1=499.5 and for c WW2=1.5. Use </a:t>
            </a:r>
            <a:r>
              <a:rPr lang="en-US" dirty="0"/>
              <a:t>caps to search for variable names.</a:t>
            </a:r>
          </a:p>
          <a:p>
            <a:pPr lvl="2"/>
            <a:r>
              <a:rPr lang="en-US" dirty="0" smtClean="0"/>
              <a:t>Try changing these values by a constant such as multiplying by 10. Do the figures change?</a:t>
            </a:r>
          </a:p>
          <a:p>
            <a:pPr lvl="2"/>
            <a:r>
              <a:rPr lang="en-US" dirty="0" smtClean="0"/>
              <a:t>Try changing just one of the values by a factor of 10. Do the figures change?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FUSE (Clark et al, 2008)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FUSE accommodates different decisions regarding process selection and representation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-757238" y="1193800"/>
            <a:ext cx="9748838" cy="6121400"/>
            <a:chOff x="-757238" y="1193800"/>
            <a:chExt cx="9748838" cy="6121400"/>
          </a:xfrm>
        </p:grpSpPr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-757238" y="1193800"/>
              <a:ext cx="9207501" cy="6121400"/>
              <a:chOff x="-757238" y="1193800"/>
              <a:chExt cx="9207501" cy="6121400"/>
            </a:xfrm>
          </p:grpSpPr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-757238" y="1193800"/>
                <a:ext cx="9207501" cy="6121400"/>
                <a:chOff x="-159" y="346"/>
                <a:chExt cx="5800" cy="3856"/>
              </a:xfrm>
            </p:grpSpPr>
            <p:graphicFrame>
              <p:nvGraphicFramePr>
                <p:cNvPr id="1027" name="Object 2"/>
                <p:cNvGraphicFramePr>
                  <a:graphicFrameLocks noChangeAspect="1"/>
                </p:cNvGraphicFramePr>
                <p:nvPr/>
              </p:nvGraphicFramePr>
              <p:xfrm>
                <a:off x="2154" y="1117"/>
                <a:ext cx="631" cy="10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2" name="Image" r:id="rId3" imgW="3949206" imgH="6539683" progId="">
                        <p:embed/>
                      </p:oleObj>
                    </mc:Choice>
                    <mc:Fallback>
                      <p:oleObj name="Image" r:id="rId3" imgW="3949206" imgH="6539683" progId="">
                        <p:embed/>
                        <p:pic>
                          <p:nvPicPr>
                            <p:cNvPr id="0" name="Picture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54" y="1117"/>
                              <a:ext cx="631" cy="10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4331" y="2569"/>
                  <a:ext cx="499" cy="681"/>
                  <a:chOff x="4014" y="1434"/>
                  <a:chExt cx="499" cy="681"/>
                </a:xfrm>
              </p:grpSpPr>
              <p:sp>
                <p:nvSpPr>
                  <p:cNvPr id="111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1661"/>
                    <a:ext cx="272" cy="45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11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1434"/>
                    <a:ext cx="499" cy="54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</p:grpSp>
            <p:sp>
              <p:nvSpPr>
                <p:cNvPr id="1056" name="Oval 6"/>
                <p:cNvSpPr>
                  <a:spLocks noChangeArrowheads="1"/>
                </p:cNvSpPr>
                <p:nvPr/>
              </p:nvSpPr>
              <p:spPr bwMode="auto">
                <a:xfrm>
                  <a:off x="-159" y="1571"/>
                  <a:ext cx="1950" cy="681"/>
                </a:xfrm>
                <a:prstGeom prst="ellipse">
                  <a:avLst/>
                </a:prstGeom>
                <a:solidFill>
                  <a:srgbClr val="F3F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57" name="Freeform 7"/>
                <p:cNvSpPr>
                  <a:spLocks/>
                </p:cNvSpPr>
                <p:nvPr/>
              </p:nvSpPr>
              <p:spPr bwMode="auto">
                <a:xfrm>
                  <a:off x="612" y="2134"/>
                  <a:ext cx="3172" cy="753"/>
                </a:xfrm>
                <a:custGeom>
                  <a:avLst/>
                  <a:gdLst>
                    <a:gd name="T0" fmla="*/ 0 w 3172"/>
                    <a:gd name="T1" fmla="*/ 36 h 753"/>
                    <a:gd name="T2" fmla="*/ 1148 w 3172"/>
                    <a:gd name="T3" fmla="*/ 49 h 753"/>
                    <a:gd name="T4" fmla="*/ 2116 w 3172"/>
                    <a:gd name="T5" fmla="*/ 329 h 753"/>
                    <a:gd name="T6" fmla="*/ 3172 w 3172"/>
                    <a:gd name="T7" fmla="*/ 753 h 7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72"/>
                    <a:gd name="T13" fmla="*/ 0 h 753"/>
                    <a:gd name="T14" fmla="*/ 3172 w 3172"/>
                    <a:gd name="T15" fmla="*/ 753 h 7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72" h="753">
                      <a:moveTo>
                        <a:pt x="0" y="36"/>
                      </a:moveTo>
                      <a:cubicBezTo>
                        <a:pt x="191" y="38"/>
                        <a:pt x="795" y="0"/>
                        <a:pt x="1148" y="49"/>
                      </a:cubicBezTo>
                      <a:cubicBezTo>
                        <a:pt x="1501" y="98"/>
                        <a:pt x="1779" y="212"/>
                        <a:pt x="2116" y="329"/>
                      </a:cubicBezTo>
                      <a:cubicBezTo>
                        <a:pt x="2453" y="446"/>
                        <a:pt x="2952" y="665"/>
                        <a:pt x="3172" y="753"/>
                      </a:cubicBezTo>
                    </a:path>
                  </a:pathLst>
                </a:custGeom>
                <a:noFill/>
                <a:ln w="381000">
                  <a:pattFill prst="smConfetti">
                    <a:fgClr>
                      <a:srgbClr val="C05C3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Rectangle 8" descr="Small confetti"/>
                <p:cNvSpPr>
                  <a:spLocks noChangeArrowheads="1"/>
                </p:cNvSpPr>
                <p:nvPr/>
              </p:nvSpPr>
              <p:spPr bwMode="auto">
                <a:xfrm>
                  <a:off x="476" y="3340"/>
                  <a:ext cx="4672" cy="544"/>
                </a:xfrm>
                <a:prstGeom prst="rect">
                  <a:avLst/>
                </a:prstGeom>
                <a:pattFill prst="smConfetti">
                  <a:fgClr>
                    <a:srgbClr val="C05C32"/>
                  </a:fgClr>
                  <a:bgClr>
                    <a:srgbClr val="99CCFF"/>
                  </a:bgClr>
                </a:pattFill>
                <a:ln w="9525">
                  <a:pattFill prst="smConfetti">
                    <a:fgClr>
                      <a:srgbClr val="C05C32"/>
                    </a:fgClr>
                    <a:bgClr>
                      <a:srgbClr val="99CCFF"/>
                    </a:bgClr>
                  </a:patt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59" name="AutoShape 9" descr="Small confetti"/>
                <p:cNvSpPr>
                  <a:spLocks noChangeArrowheads="1"/>
                </p:cNvSpPr>
                <p:nvPr/>
              </p:nvSpPr>
              <p:spPr bwMode="auto">
                <a:xfrm rot="-5400000">
                  <a:off x="4038" y="3196"/>
                  <a:ext cx="1134" cy="771"/>
                </a:xfrm>
                <a:prstGeom prst="triangle">
                  <a:avLst>
                    <a:gd name="adj" fmla="val 50000"/>
                  </a:avLst>
                </a:prstGeom>
                <a:pattFill prst="smConfetti">
                  <a:fgClr>
                    <a:srgbClr val="C05C32"/>
                  </a:fgClr>
                  <a:bgClr>
                    <a:srgbClr val="99CCFF"/>
                  </a:bgClr>
                </a:pattFill>
                <a:ln w="9525">
                  <a:pattFill prst="smConfetti">
                    <a:fgClr>
                      <a:srgbClr val="C05C32"/>
                    </a:fgClr>
                    <a:bgClr>
                      <a:srgbClr val="99CCFF"/>
                    </a:bgClr>
                  </a:patt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60" name="AutoShape 10" descr="Small confetti"/>
                <p:cNvSpPr>
                  <a:spLocks noChangeArrowheads="1"/>
                </p:cNvSpPr>
                <p:nvPr/>
              </p:nvSpPr>
              <p:spPr bwMode="auto">
                <a:xfrm>
                  <a:off x="3651" y="2977"/>
                  <a:ext cx="1134" cy="771"/>
                </a:xfrm>
                <a:prstGeom prst="triangle">
                  <a:avLst>
                    <a:gd name="adj" fmla="val 50000"/>
                  </a:avLst>
                </a:prstGeom>
                <a:pattFill prst="smConfetti">
                  <a:fgClr>
                    <a:srgbClr val="C05C32"/>
                  </a:fgClr>
                  <a:bgClr>
                    <a:srgbClr val="99CCFF"/>
                  </a:bgClr>
                </a:pattFill>
                <a:ln w="9525">
                  <a:pattFill prst="smConfetti">
                    <a:fgClr>
                      <a:srgbClr val="C05C32"/>
                    </a:fgClr>
                    <a:bgClr>
                      <a:srgbClr val="99CCFF"/>
                    </a:bgClr>
                  </a:patt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61" name="Freeform 11"/>
                <p:cNvSpPr>
                  <a:spLocks/>
                </p:cNvSpPr>
                <p:nvPr/>
              </p:nvSpPr>
              <p:spPr bwMode="auto">
                <a:xfrm>
                  <a:off x="476" y="2663"/>
                  <a:ext cx="3668" cy="570"/>
                </a:xfrm>
                <a:custGeom>
                  <a:avLst/>
                  <a:gdLst>
                    <a:gd name="T0" fmla="*/ 0 w 3668"/>
                    <a:gd name="T1" fmla="*/ 25 h 570"/>
                    <a:gd name="T2" fmla="*/ 1130 w 3668"/>
                    <a:gd name="T3" fmla="*/ 25 h 570"/>
                    <a:gd name="T4" fmla="*/ 2101 w 3668"/>
                    <a:gd name="T5" fmla="*/ 170 h 570"/>
                    <a:gd name="T6" fmla="*/ 3152 w 3668"/>
                    <a:gd name="T7" fmla="*/ 423 h 570"/>
                    <a:gd name="T8" fmla="*/ 3668 w 3668"/>
                    <a:gd name="T9" fmla="*/ 570 h 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68"/>
                    <a:gd name="T16" fmla="*/ 0 h 570"/>
                    <a:gd name="T17" fmla="*/ 3668 w 3668"/>
                    <a:gd name="T18" fmla="*/ 570 h 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68" h="570">
                      <a:moveTo>
                        <a:pt x="0" y="25"/>
                      </a:moveTo>
                      <a:cubicBezTo>
                        <a:pt x="188" y="25"/>
                        <a:pt x="780" y="0"/>
                        <a:pt x="1130" y="25"/>
                      </a:cubicBezTo>
                      <a:cubicBezTo>
                        <a:pt x="1479" y="49"/>
                        <a:pt x="1764" y="103"/>
                        <a:pt x="2101" y="170"/>
                      </a:cubicBezTo>
                      <a:cubicBezTo>
                        <a:pt x="2438" y="236"/>
                        <a:pt x="2891" y="356"/>
                        <a:pt x="3152" y="423"/>
                      </a:cubicBezTo>
                      <a:cubicBezTo>
                        <a:pt x="3413" y="490"/>
                        <a:pt x="3561" y="540"/>
                        <a:pt x="3668" y="570"/>
                      </a:cubicBezTo>
                    </a:path>
                  </a:pathLst>
                </a:custGeom>
                <a:solidFill>
                  <a:srgbClr val="C05C32"/>
                </a:solidFill>
                <a:ln w="1270000">
                  <a:pattFill prst="smConfetti">
                    <a:fgClr>
                      <a:srgbClr val="C05C32"/>
                    </a:fgClr>
                    <a:bgClr>
                      <a:srgbClr val="99CCFF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12"/>
                <p:cNvSpPr>
                  <a:spLocks/>
                </p:cNvSpPr>
                <p:nvPr/>
              </p:nvSpPr>
              <p:spPr bwMode="auto">
                <a:xfrm>
                  <a:off x="476" y="1934"/>
                  <a:ext cx="3810" cy="1049"/>
                </a:xfrm>
                <a:custGeom>
                  <a:avLst/>
                  <a:gdLst>
                    <a:gd name="T0" fmla="*/ 0 w 3810"/>
                    <a:gd name="T1" fmla="*/ 40 h 1049"/>
                    <a:gd name="T2" fmla="*/ 1143 w 3810"/>
                    <a:gd name="T3" fmla="*/ 40 h 1049"/>
                    <a:gd name="T4" fmla="*/ 2126 w 3810"/>
                    <a:gd name="T5" fmla="*/ 274 h 1049"/>
                    <a:gd name="T6" fmla="*/ 3190 w 3810"/>
                    <a:gd name="T7" fmla="*/ 683 h 1049"/>
                    <a:gd name="T8" fmla="*/ 3810 w 3810"/>
                    <a:gd name="T9" fmla="*/ 1049 h 10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10"/>
                    <a:gd name="T16" fmla="*/ 0 h 1049"/>
                    <a:gd name="T17" fmla="*/ 3810 w 3810"/>
                    <a:gd name="T18" fmla="*/ 1049 h 10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10" h="1049">
                      <a:moveTo>
                        <a:pt x="0" y="40"/>
                      </a:moveTo>
                      <a:cubicBezTo>
                        <a:pt x="190" y="40"/>
                        <a:pt x="789" y="0"/>
                        <a:pt x="1143" y="40"/>
                      </a:cubicBezTo>
                      <a:cubicBezTo>
                        <a:pt x="1497" y="79"/>
                        <a:pt x="1785" y="167"/>
                        <a:pt x="2126" y="274"/>
                      </a:cubicBezTo>
                      <a:cubicBezTo>
                        <a:pt x="2467" y="381"/>
                        <a:pt x="2909" y="554"/>
                        <a:pt x="3190" y="683"/>
                      </a:cubicBezTo>
                      <a:cubicBezTo>
                        <a:pt x="3471" y="812"/>
                        <a:pt x="3707" y="988"/>
                        <a:pt x="3810" y="1049"/>
                      </a:cubicBezTo>
                    </a:path>
                  </a:pathLst>
                </a:custGeom>
                <a:noFill/>
                <a:ln w="254000">
                  <a:pattFill prst="pct30">
                    <a:fgClr>
                      <a:srgbClr val="C05C3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13"/>
                <p:cNvSpPr>
                  <a:spLocks/>
                </p:cNvSpPr>
                <p:nvPr/>
              </p:nvSpPr>
              <p:spPr bwMode="auto">
                <a:xfrm>
                  <a:off x="3657" y="2614"/>
                  <a:ext cx="1333" cy="733"/>
                </a:xfrm>
                <a:custGeom>
                  <a:avLst/>
                  <a:gdLst>
                    <a:gd name="T0" fmla="*/ 0 w 1333"/>
                    <a:gd name="T1" fmla="*/ 0 h 733"/>
                    <a:gd name="T2" fmla="*/ 620 w 1333"/>
                    <a:gd name="T3" fmla="*/ 366 h 733"/>
                    <a:gd name="T4" fmla="*/ 851 w 1333"/>
                    <a:gd name="T5" fmla="*/ 673 h 733"/>
                    <a:gd name="T6" fmla="*/ 1019 w 1333"/>
                    <a:gd name="T7" fmla="*/ 688 h 733"/>
                    <a:gd name="T8" fmla="*/ 1196 w 1333"/>
                    <a:gd name="T9" fmla="*/ 403 h 733"/>
                    <a:gd name="T10" fmla="*/ 1333 w 1333"/>
                    <a:gd name="T11" fmla="*/ 376 h 7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3"/>
                    <a:gd name="T19" fmla="*/ 0 h 733"/>
                    <a:gd name="T20" fmla="*/ 1333 w 1333"/>
                    <a:gd name="T21" fmla="*/ 733 h 7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3" h="733">
                      <a:moveTo>
                        <a:pt x="0" y="0"/>
                      </a:moveTo>
                      <a:cubicBezTo>
                        <a:pt x="103" y="61"/>
                        <a:pt x="478" y="254"/>
                        <a:pt x="620" y="366"/>
                      </a:cubicBezTo>
                      <a:cubicBezTo>
                        <a:pt x="762" y="479"/>
                        <a:pt x="785" y="621"/>
                        <a:pt x="851" y="673"/>
                      </a:cubicBezTo>
                      <a:cubicBezTo>
                        <a:pt x="917" y="726"/>
                        <a:pt x="962" y="733"/>
                        <a:pt x="1019" y="688"/>
                      </a:cubicBezTo>
                      <a:cubicBezTo>
                        <a:pt x="1076" y="643"/>
                        <a:pt x="1144" y="455"/>
                        <a:pt x="1196" y="403"/>
                      </a:cubicBezTo>
                      <a:cubicBezTo>
                        <a:pt x="1248" y="351"/>
                        <a:pt x="1305" y="382"/>
                        <a:pt x="1333" y="376"/>
                      </a:cubicBezTo>
                    </a:path>
                  </a:pathLst>
                </a:custGeom>
                <a:noFill/>
                <a:ln w="254000">
                  <a:pattFill prst="pct30">
                    <a:fgClr>
                      <a:srgbClr val="C05C32"/>
                    </a:fgClr>
                    <a:bgClr>
                      <a:srgbClr val="99CCFF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AutoShape 14" descr="30%"/>
                <p:cNvSpPr>
                  <a:spLocks noChangeArrowheads="1"/>
                </p:cNvSpPr>
                <p:nvPr/>
              </p:nvSpPr>
              <p:spPr bwMode="auto">
                <a:xfrm rot="1011001">
                  <a:off x="3641" y="2599"/>
                  <a:ext cx="633" cy="152"/>
                </a:xfrm>
                <a:prstGeom prst="rtTriangle">
                  <a:avLst/>
                </a:prstGeom>
                <a:pattFill prst="pct30">
                  <a:fgClr>
                    <a:srgbClr val="C05C32"/>
                  </a:fgClr>
                  <a:bgClr>
                    <a:schemeClr val="bg1"/>
                  </a:bgClr>
                </a:pattFill>
                <a:ln w="9525">
                  <a:pattFill prst="pct30">
                    <a:fgClr>
                      <a:srgbClr val="C05C32"/>
                    </a:fgClr>
                    <a:bgClr>
                      <a:srgbClr val="FFFFFF"/>
                    </a:bgClr>
                  </a:patt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5" name="Freeform 15"/>
                <p:cNvSpPr>
                  <a:spLocks/>
                </p:cNvSpPr>
                <p:nvPr/>
              </p:nvSpPr>
              <p:spPr bwMode="auto">
                <a:xfrm>
                  <a:off x="476" y="2251"/>
                  <a:ext cx="3744" cy="598"/>
                </a:xfrm>
                <a:custGeom>
                  <a:avLst/>
                  <a:gdLst>
                    <a:gd name="T0" fmla="*/ 0 w 3744"/>
                    <a:gd name="T1" fmla="*/ 25 h 598"/>
                    <a:gd name="T2" fmla="*/ 1130 w 3744"/>
                    <a:gd name="T3" fmla="*/ 25 h 598"/>
                    <a:gd name="T4" fmla="*/ 2101 w 3744"/>
                    <a:gd name="T5" fmla="*/ 170 h 598"/>
                    <a:gd name="T6" fmla="*/ 3152 w 3744"/>
                    <a:gd name="T7" fmla="*/ 423 h 598"/>
                    <a:gd name="T8" fmla="*/ 3744 w 3744"/>
                    <a:gd name="T9" fmla="*/ 598 h 5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4"/>
                    <a:gd name="T16" fmla="*/ 0 h 598"/>
                    <a:gd name="T17" fmla="*/ 3744 w 3744"/>
                    <a:gd name="T18" fmla="*/ 598 h 5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4" h="598">
                      <a:moveTo>
                        <a:pt x="0" y="25"/>
                      </a:moveTo>
                      <a:cubicBezTo>
                        <a:pt x="188" y="25"/>
                        <a:pt x="780" y="0"/>
                        <a:pt x="1130" y="25"/>
                      </a:cubicBezTo>
                      <a:cubicBezTo>
                        <a:pt x="1479" y="49"/>
                        <a:pt x="1764" y="103"/>
                        <a:pt x="2101" y="170"/>
                      </a:cubicBezTo>
                      <a:cubicBezTo>
                        <a:pt x="2438" y="236"/>
                        <a:pt x="2878" y="352"/>
                        <a:pt x="3152" y="423"/>
                      </a:cubicBezTo>
                      <a:cubicBezTo>
                        <a:pt x="3426" y="494"/>
                        <a:pt x="3621" y="562"/>
                        <a:pt x="3744" y="598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16"/>
                <p:cNvSpPr>
                  <a:spLocks/>
                </p:cNvSpPr>
                <p:nvPr/>
              </p:nvSpPr>
              <p:spPr bwMode="auto">
                <a:xfrm>
                  <a:off x="3259" y="2333"/>
                  <a:ext cx="1015" cy="514"/>
                </a:xfrm>
                <a:custGeom>
                  <a:avLst/>
                  <a:gdLst>
                    <a:gd name="T0" fmla="*/ 0 w 1015"/>
                    <a:gd name="T1" fmla="*/ 0 h 514"/>
                    <a:gd name="T2" fmla="*/ 362 w 1015"/>
                    <a:gd name="T3" fmla="*/ 152 h 514"/>
                    <a:gd name="T4" fmla="*/ 1015 w 1015"/>
                    <a:gd name="T5" fmla="*/ 514 h 514"/>
                    <a:gd name="T6" fmla="*/ 0 60000 65536"/>
                    <a:gd name="T7" fmla="*/ 0 60000 65536"/>
                    <a:gd name="T8" fmla="*/ 0 60000 65536"/>
                    <a:gd name="T9" fmla="*/ 0 w 1015"/>
                    <a:gd name="T10" fmla="*/ 0 h 514"/>
                    <a:gd name="T11" fmla="*/ 1015 w 1015"/>
                    <a:gd name="T12" fmla="*/ 514 h 5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15" h="514">
                      <a:moveTo>
                        <a:pt x="0" y="0"/>
                      </a:moveTo>
                      <a:cubicBezTo>
                        <a:pt x="60" y="25"/>
                        <a:pt x="193" y="66"/>
                        <a:pt x="362" y="152"/>
                      </a:cubicBezTo>
                      <a:cubicBezTo>
                        <a:pt x="531" y="238"/>
                        <a:pt x="879" y="439"/>
                        <a:pt x="1015" y="514"/>
                      </a:cubicBezTo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Rectangle 17" descr="Small confetti"/>
                <p:cNvSpPr>
                  <a:spLocks noChangeArrowheads="1"/>
                </p:cNvSpPr>
                <p:nvPr/>
              </p:nvSpPr>
              <p:spPr bwMode="auto">
                <a:xfrm>
                  <a:off x="476" y="3023"/>
                  <a:ext cx="3266" cy="544"/>
                </a:xfrm>
                <a:prstGeom prst="rect">
                  <a:avLst/>
                </a:prstGeom>
                <a:pattFill prst="smConfetti">
                  <a:fgClr>
                    <a:srgbClr val="C05C32"/>
                  </a:fgClr>
                  <a:bgClr>
                    <a:srgbClr val="99CCFF"/>
                  </a:bgClr>
                </a:pattFill>
                <a:ln w="9525">
                  <a:pattFill prst="smConfetti">
                    <a:fgClr>
                      <a:srgbClr val="C05C32"/>
                    </a:fgClr>
                    <a:bgClr>
                      <a:srgbClr val="99CCFF"/>
                    </a:bgClr>
                  </a:patt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68" name="Rectangle 18"/>
                <p:cNvSpPr>
                  <a:spLocks noChangeArrowheads="1"/>
                </p:cNvSpPr>
                <p:nvPr/>
              </p:nvSpPr>
              <p:spPr bwMode="auto">
                <a:xfrm>
                  <a:off x="294" y="1435"/>
                  <a:ext cx="318" cy="272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69" name="Rectangle 19"/>
                <p:cNvSpPr>
                  <a:spLocks noChangeArrowheads="1"/>
                </p:cNvSpPr>
                <p:nvPr/>
              </p:nvSpPr>
              <p:spPr bwMode="auto">
                <a:xfrm>
                  <a:off x="567" y="3567"/>
                  <a:ext cx="4898" cy="63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70" name="Rectangle 20"/>
                <p:cNvSpPr>
                  <a:spLocks noChangeArrowheads="1"/>
                </p:cNvSpPr>
                <p:nvPr/>
              </p:nvSpPr>
              <p:spPr bwMode="auto">
                <a:xfrm>
                  <a:off x="4921" y="2524"/>
                  <a:ext cx="408" cy="12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521" y="6913"/>
                  <a:ext cx="4128" cy="492"/>
                  <a:chOff x="2448" y="5580"/>
                  <a:chExt cx="6552" cy="492"/>
                </a:xfrm>
              </p:grpSpPr>
              <p:sp>
                <p:nvSpPr>
                  <p:cNvPr id="110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5580"/>
                    <a:ext cx="612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820" y="5580"/>
                    <a:ext cx="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5712"/>
                    <a:ext cx="720" cy="36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200" b="1"/>
                      <a:t>3</a:t>
                    </a:r>
                    <a:endParaRPr lang="en-GB"/>
                  </a:p>
                </p:txBody>
              </p:sp>
              <p:sp>
                <p:nvSpPr>
                  <p:cNvPr id="110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86" y="5580"/>
                    <a:ext cx="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14" y="5712"/>
                    <a:ext cx="720" cy="36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200" b="1"/>
                      <a:t>6</a:t>
                    </a:r>
                    <a:endParaRPr lang="en-GB"/>
                  </a:p>
                </p:txBody>
              </p:sp>
              <p:sp>
                <p:nvSpPr>
                  <p:cNvPr id="111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152" y="5580"/>
                    <a:ext cx="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1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0" y="5712"/>
                    <a:ext cx="720" cy="36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200" b="1"/>
                      <a:t>9</a:t>
                    </a:r>
                    <a:endParaRPr lang="en-GB"/>
                  </a:p>
                </p:txBody>
              </p:sp>
              <p:sp>
                <p:nvSpPr>
                  <p:cNvPr id="111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319" y="5580"/>
                    <a:ext cx="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7" y="5712"/>
                    <a:ext cx="720" cy="36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200" b="1"/>
                      <a:t>12</a:t>
                    </a:r>
                    <a:endParaRPr lang="en-GB"/>
                  </a:p>
                </p:txBody>
              </p:sp>
              <p:sp>
                <p:nvSpPr>
                  <p:cNvPr id="111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485" y="5580"/>
                    <a:ext cx="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3" y="5712"/>
                    <a:ext cx="720" cy="36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GB" sz="1200" b="1"/>
                      <a:t>15</a:t>
                    </a:r>
                    <a:endParaRPr lang="en-GB"/>
                  </a:p>
                </p:txBody>
              </p:sp>
              <p:sp>
                <p:nvSpPr>
                  <p:cNvPr id="111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8652" y="5580"/>
                    <a:ext cx="0" cy="1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80" y="5712"/>
                    <a:ext cx="720" cy="36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200" b="1"/>
                      <a:t>18</a:t>
                    </a:r>
                    <a:endParaRPr lang="en-GB"/>
                  </a:p>
                </p:txBody>
              </p:sp>
            </p:grpSp>
            <p:graphicFrame>
              <p:nvGraphicFramePr>
                <p:cNvPr id="1028" name="Object 3"/>
                <p:cNvGraphicFramePr>
                  <a:graphicFrameLocks noChangeAspect="1"/>
                </p:cNvGraphicFramePr>
                <p:nvPr/>
              </p:nvGraphicFramePr>
              <p:xfrm>
                <a:off x="2402" y="1326"/>
                <a:ext cx="226" cy="2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3" name="Equation" r:id="rId5" imgW="177646" imgH="228402" progId="Equation.3">
                        <p:embed/>
                      </p:oleObj>
                    </mc:Choice>
                    <mc:Fallback>
                      <p:oleObj name="Equation" r:id="rId5" imgW="177646" imgH="228402" progId="Equation.3">
                        <p:embed/>
                        <p:pic>
                          <p:nvPicPr>
                            <p:cNvPr id="0" name="Picture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2" y="1326"/>
                              <a:ext cx="226" cy="29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29" name="Object 4"/>
                <p:cNvGraphicFramePr>
                  <a:graphicFrameLocks noChangeAspect="1"/>
                </p:cNvGraphicFramePr>
                <p:nvPr/>
              </p:nvGraphicFramePr>
              <p:xfrm>
                <a:off x="2154" y="3748"/>
                <a:ext cx="977" cy="3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4" r:id="rId7" imgW="799753" imgH="253890" progId="">
                        <p:embed/>
                      </p:oleObj>
                    </mc:Choice>
                    <mc:Fallback>
                      <p:oleObj r:id="rId7" imgW="799753" imgH="253890" progId="">
                        <p:embed/>
                        <p:pic>
                          <p:nvPicPr>
                            <p:cNvPr id="0" name="Picture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54" y="3748"/>
                              <a:ext cx="977" cy="31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72" name="Rectangle 37"/>
                <p:cNvSpPr>
                  <a:spLocks noChangeArrowheads="1"/>
                </p:cNvSpPr>
                <p:nvPr/>
              </p:nvSpPr>
              <p:spPr bwMode="auto">
                <a:xfrm>
                  <a:off x="-159" y="1390"/>
                  <a:ext cx="759" cy="11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73" name="Rectangle 38"/>
                <p:cNvSpPr>
                  <a:spLocks noChangeArrowheads="1"/>
                </p:cNvSpPr>
                <p:nvPr/>
              </p:nvSpPr>
              <p:spPr bwMode="auto">
                <a:xfrm>
                  <a:off x="612" y="346"/>
                  <a:ext cx="4309" cy="322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graphicFrame>
              <p:nvGraphicFramePr>
                <p:cNvPr id="1030" name="Object 5"/>
                <p:cNvGraphicFramePr>
                  <a:graphicFrameLocks noChangeAspect="1"/>
                </p:cNvGraphicFramePr>
                <p:nvPr/>
              </p:nvGraphicFramePr>
              <p:xfrm>
                <a:off x="930" y="1599"/>
                <a:ext cx="226" cy="2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5" name="Equation" r:id="rId9" imgW="177646" imgH="228402" progId="Equation.3">
                        <p:embed/>
                      </p:oleObj>
                    </mc:Choice>
                    <mc:Fallback>
                      <p:oleObj name="Equation" r:id="rId9" imgW="177646" imgH="228402" progId="Equation.3">
                        <p:embed/>
                        <p:pic>
                          <p:nvPicPr>
                            <p:cNvPr id="0" name="Picture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0" y="1599"/>
                              <a:ext cx="226" cy="29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31" name="Object 6"/>
                <p:cNvGraphicFramePr>
                  <a:graphicFrameLocks noChangeAspect="1"/>
                </p:cNvGraphicFramePr>
                <p:nvPr/>
              </p:nvGraphicFramePr>
              <p:xfrm>
                <a:off x="2245" y="1995"/>
                <a:ext cx="226" cy="2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6" name="Equation" r:id="rId11" imgW="177569" imgH="215619" progId="Equation.3">
                        <p:embed/>
                      </p:oleObj>
                    </mc:Choice>
                    <mc:Fallback>
                      <p:oleObj name="Equation" r:id="rId11" imgW="177569" imgH="215619" progId="Equation.3">
                        <p:embed/>
                        <p:pic>
                          <p:nvPicPr>
                            <p:cNvPr id="0" name="Picture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45" y="1995"/>
                              <a:ext cx="226" cy="27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32" name="Object 7"/>
                <p:cNvGraphicFramePr>
                  <a:graphicFrameLocks noChangeAspect="1"/>
                </p:cNvGraphicFramePr>
                <p:nvPr/>
              </p:nvGraphicFramePr>
              <p:xfrm>
                <a:off x="2789" y="2796"/>
                <a:ext cx="226" cy="2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7" name="Equation" r:id="rId13" imgW="177646" imgH="228402" progId="Equation.3">
                        <p:embed/>
                      </p:oleObj>
                    </mc:Choice>
                    <mc:Fallback>
                      <p:oleObj name="Equation" r:id="rId13" imgW="177646" imgH="228402" progId="Equation.3">
                        <p:embed/>
                        <p:pic>
                          <p:nvPicPr>
                            <p:cNvPr id="0" name="Picture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9" y="2796"/>
                              <a:ext cx="226" cy="29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74" name="Line 42"/>
                <p:cNvSpPr>
                  <a:spLocks noChangeShapeType="1"/>
                </p:cNvSpPr>
                <p:nvPr/>
              </p:nvSpPr>
              <p:spPr bwMode="auto">
                <a:xfrm>
                  <a:off x="3618" y="2681"/>
                  <a:ext cx="0" cy="8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Line 43"/>
                <p:cNvSpPr>
                  <a:spLocks noChangeShapeType="1"/>
                </p:cNvSpPr>
                <p:nvPr/>
              </p:nvSpPr>
              <p:spPr bwMode="auto">
                <a:xfrm>
                  <a:off x="4211" y="2849"/>
                  <a:ext cx="6" cy="733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Line 44"/>
                <p:cNvSpPr>
                  <a:spLocks noChangeShapeType="1"/>
                </p:cNvSpPr>
                <p:nvPr/>
              </p:nvSpPr>
              <p:spPr bwMode="auto">
                <a:xfrm>
                  <a:off x="839" y="1163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3" name="Object 8"/>
                <p:cNvGraphicFramePr>
                  <a:graphicFrameLocks noChangeAspect="1"/>
                </p:cNvGraphicFramePr>
                <p:nvPr/>
              </p:nvGraphicFramePr>
              <p:xfrm>
                <a:off x="749" y="979"/>
                <a:ext cx="181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8" name="Equation" r:id="rId15" imgW="190500" imgH="228600" progId="Equation.3">
                        <p:embed/>
                      </p:oleObj>
                    </mc:Choice>
                    <mc:Fallback>
                      <p:oleObj name="Equation" r:id="rId15" imgW="190500" imgH="228600" progId="Equation.3">
                        <p:embed/>
                        <p:pic>
                          <p:nvPicPr>
                            <p:cNvPr id="0" name="Picture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9" y="979"/>
                              <a:ext cx="181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7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30" y="1650"/>
                  <a:ext cx="2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4" name="Object 9"/>
                <p:cNvGraphicFramePr>
                  <a:graphicFrameLocks noChangeAspect="1"/>
                </p:cNvGraphicFramePr>
                <p:nvPr/>
              </p:nvGraphicFramePr>
              <p:xfrm>
                <a:off x="1241" y="1637"/>
                <a:ext cx="193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69" name="Equation" r:id="rId17" imgW="203112" imgH="228501" progId="Equation.3">
                        <p:embed/>
                      </p:oleObj>
                    </mc:Choice>
                    <mc:Fallback>
                      <p:oleObj name="Equation" r:id="rId17" imgW="203112" imgH="228501" progId="Equation.3">
                        <p:embed/>
                        <p:pic>
                          <p:nvPicPr>
                            <p:cNvPr id="0" name="Picture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41" y="1637"/>
                              <a:ext cx="193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78" name="Line 48"/>
                <p:cNvSpPr>
                  <a:spLocks noChangeShapeType="1"/>
                </p:cNvSpPr>
                <p:nvPr/>
              </p:nvSpPr>
              <p:spPr bwMode="auto">
                <a:xfrm>
                  <a:off x="2490" y="885"/>
                  <a:ext cx="6" cy="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5" name="Object 10"/>
                <p:cNvGraphicFramePr>
                  <a:graphicFrameLocks noChangeAspect="1"/>
                </p:cNvGraphicFramePr>
                <p:nvPr/>
              </p:nvGraphicFramePr>
              <p:xfrm>
                <a:off x="2400" y="731"/>
                <a:ext cx="180" cy="20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0" name="Equation" r:id="rId19" imgW="190335" imgH="215713" progId="Equation.3">
                        <p:embed/>
                      </p:oleObj>
                    </mc:Choice>
                    <mc:Fallback>
                      <p:oleObj name="Equation" r:id="rId19" imgW="190335" imgH="215713" progId="Equation.3">
                        <p:embed/>
                        <p:pic>
                          <p:nvPicPr>
                            <p:cNvPr id="0" name="Picture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0" y="731"/>
                              <a:ext cx="180" cy="20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7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661" y="1027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6" name="Object 11"/>
                <p:cNvGraphicFramePr>
                  <a:graphicFrameLocks noChangeAspect="1"/>
                </p:cNvGraphicFramePr>
                <p:nvPr/>
              </p:nvGraphicFramePr>
              <p:xfrm>
                <a:off x="2608" y="861"/>
                <a:ext cx="144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1" name="Equation" r:id="rId21" imgW="152334" imgH="228501" progId="Equation.3">
                        <p:embed/>
                      </p:oleObj>
                    </mc:Choice>
                    <mc:Fallback>
                      <p:oleObj name="Equation" r:id="rId21" imgW="152334" imgH="228501" progId="Equation.3">
                        <p:embed/>
                        <p:pic>
                          <p:nvPicPr>
                            <p:cNvPr id="0" name="Picture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08" y="861"/>
                              <a:ext cx="144" cy="21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152" y="1851"/>
                  <a:ext cx="0" cy="3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Line 53"/>
                <p:cNvSpPr>
                  <a:spLocks noChangeShapeType="1"/>
                </p:cNvSpPr>
                <p:nvPr/>
              </p:nvSpPr>
              <p:spPr bwMode="auto">
                <a:xfrm>
                  <a:off x="2678" y="2265"/>
                  <a:ext cx="0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7" name="Object 12"/>
                <p:cNvGraphicFramePr>
                  <a:graphicFrameLocks noChangeAspect="1"/>
                </p:cNvGraphicFramePr>
                <p:nvPr/>
              </p:nvGraphicFramePr>
              <p:xfrm>
                <a:off x="2517" y="2478"/>
                <a:ext cx="132" cy="1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2" name="Equation" r:id="rId23" imgW="139579" imgH="177646" progId="Equation.3">
                        <p:embed/>
                      </p:oleObj>
                    </mc:Choice>
                    <mc:Fallback>
                      <p:oleObj name="Equation" r:id="rId23" imgW="139579" imgH="177646" progId="Equation.3">
                        <p:embed/>
                        <p:pic>
                          <p:nvPicPr>
                            <p:cNvPr id="0" name="Picture 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7" y="2478"/>
                              <a:ext cx="132" cy="16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2" name="Line 55"/>
                <p:cNvSpPr>
                  <a:spLocks noChangeShapeType="1"/>
                </p:cNvSpPr>
                <p:nvPr/>
              </p:nvSpPr>
              <p:spPr bwMode="auto">
                <a:xfrm>
                  <a:off x="3155" y="2249"/>
                  <a:ext cx="354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8" name="Object 13"/>
                <p:cNvGraphicFramePr>
                  <a:graphicFrameLocks noChangeAspect="1"/>
                </p:cNvGraphicFramePr>
                <p:nvPr/>
              </p:nvGraphicFramePr>
              <p:xfrm>
                <a:off x="3054" y="2288"/>
                <a:ext cx="84" cy="1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3" name="Equation" r:id="rId25" imgW="88707" imgH="164742" progId="Equation.3">
                        <p:embed/>
                      </p:oleObj>
                    </mc:Choice>
                    <mc:Fallback>
                      <p:oleObj name="Equation" r:id="rId25" imgW="88707" imgH="164742" progId="Equation.3">
                        <p:embed/>
                        <p:pic>
                          <p:nvPicPr>
                            <p:cNvPr id="0" name="Picture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54" y="2288"/>
                              <a:ext cx="84" cy="15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151" y="2252"/>
                  <a:ext cx="1" cy="1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58"/>
                <p:cNvSpPr>
                  <a:spLocks noChangeShapeType="1"/>
                </p:cNvSpPr>
                <p:nvPr/>
              </p:nvSpPr>
              <p:spPr bwMode="auto">
                <a:xfrm>
                  <a:off x="4322" y="1850"/>
                  <a:ext cx="10" cy="9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39" name="Object 14"/>
                <p:cNvGraphicFramePr>
                  <a:graphicFrameLocks noChangeAspect="1"/>
                </p:cNvGraphicFramePr>
                <p:nvPr/>
              </p:nvGraphicFramePr>
              <p:xfrm>
                <a:off x="3512" y="2273"/>
                <a:ext cx="181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4" name="Equation" r:id="rId27" imgW="190500" imgH="228600" progId="Equation.3">
                        <p:embed/>
                      </p:oleObj>
                    </mc:Choice>
                    <mc:Fallback>
                      <p:oleObj name="Equation" r:id="rId27" imgW="190500" imgH="228600" progId="Equation.3">
                        <p:embed/>
                        <p:pic>
                          <p:nvPicPr>
                            <p:cNvPr id="0" name="Picture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2" y="2273"/>
                              <a:ext cx="181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5" name="Line 60"/>
                <p:cNvSpPr>
                  <a:spLocks noChangeShapeType="1"/>
                </p:cNvSpPr>
                <p:nvPr/>
              </p:nvSpPr>
              <p:spPr bwMode="auto">
                <a:xfrm>
                  <a:off x="4332" y="2841"/>
                  <a:ext cx="9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40" name="Object 15"/>
                <p:cNvGraphicFramePr>
                  <a:graphicFrameLocks noChangeAspect="1"/>
                </p:cNvGraphicFramePr>
                <p:nvPr/>
              </p:nvGraphicFramePr>
              <p:xfrm>
                <a:off x="4417" y="2851"/>
                <a:ext cx="193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5" name="Equation" r:id="rId29" imgW="203112" imgH="228501" progId="Equation.3">
                        <p:embed/>
                      </p:oleObj>
                    </mc:Choice>
                    <mc:Fallback>
                      <p:oleObj name="Equation" r:id="rId29" imgW="203112" imgH="228501" progId="Equation.3">
                        <p:embed/>
                        <p:pic>
                          <p:nvPicPr>
                            <p:cNvPr id="0" name="Picture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7" y="2851"/>
                              <a:ext cx="193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6" name="Line 62"/>
                <p:cNvSpPr>
                  <a:spLocks noChangeShapeType="1"/>
                </p:cNvSpPr>
                <p:nvPr/>
              </p:nvSpPr>
              <p:spPr bwMode="auto">
                <a:xfrm>
                  <a:off x="2651" y="1848"/>
                  <a:ext cx="0" cy="2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41" name="Object 16"/>
                <p:cNvGraphicFramePr>
                  <a:graphicFrameLocks noChangeAspect="1"/>
                </p:cNvGraphicFramePr>
                <p:nvPr/>
              </p:nvGraphicFramePr>
              <p:xfrm>
                <a:off x="2640" y="1934"/>
                <a:ext cx="169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6" name="Equation" r:id="rId31" imgW="177646" imgH="228402" progId="Equation.3">
                        <p:embed/>
                      </p:oleObj>
                    </mc:Choice>
                    <mc:Fallback>
                      <p:oleObj name="Equation" r:id="rId31" imgW="177646" imgH="228402" progId="Equation.3">
                        <p:embed/>
                        <p:pic>
                          <p:nvPicPr>
                            <p:cNvPr id="0" name="Picture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0" y="1934"/>
                              <a:ext cx="169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7" name="Line 64"/>
                <p:cNvSpPr>
                  <a:spLocks noChangeShapeType="1"/>
                </p:cNvSpPr>
                <p:nvPr/>
              </p:nvSpPr>
              <p:spPr bwMode="auto">
                <a:xfrm>
                  <a:off x="3061" y="2977"/>
                  <a:ext cx="1212" cy="1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42" name="Object 17"/>
                <p:cNvGraphicFramePr>
                  <a:graphicFrameLocks noChangeAspect="1"/>
                </p:cNvGraphicFramePr>
                <p:nvPr/>
              </p:nvGraphicFramePr>
              <p:xfrm>
                <a:off x="4286" y="3023"/>
                <a:ext cx="169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7" name="Equation" r:id="rId33" imgW="177646" imgH="228402" progId="Equation.3">
                        <p:embed/>
                      </p:oleObj>
                    </mc:Choice>
                    <mc:Fallback>
                      <p:oleObj name="Equation" r:id="rId33" imgW="177646" imgH="228402" progId="Equation.3">
                        <p:embed/>
                        <p:pic>
                          <p:nvPicPr>
                            <p:cNvPr id="0" name="Picture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86" y="3023"/>
                              <a:ext cx="169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063" y="1194"/>
                  <a:ext cx="0" cy="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43" name="Object 18"/>
                <p:cNvGraphicFramePr>
                  <a:graphicFrameLocks noChangeAspect="1"/>
                </p:cNvGraphicFramePr>
                <p:nvPr/>
              </p:nvGraphicFramePr>
              <p:xfrm>
                <a:off x="2010" y="1034"/>
                <a:ext cx="144" cy="2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8" name="Equation" r:id="rId35" imgW="152268" imgH="215713" progId="Equation.3">
                        <p:embed/>
                      </p:oleObj>
                    </mc:Choice>
                    <mc:Fallback>
                      <p:oleObj name="Equation" r:id="rId35" imgW="152268" imgH="215713" progId="Equation.3">
                        <p:embed/>
                        <p:pic>
                          <p:nvPicPr>
                            <p:cNvPr id="0" name="Picture 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0" y="1034"/>
                              <a:ext cx="144" cy="2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8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584" y="3372"/>
                  <a:ext cx="67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00FF"/>
                      </a:solidFill>
                    </a:rPr>
                    <a:t>influenced</a:t>
                  </a:r>
                  <a:endParaRPr lang="en-GB" sz="14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9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789" y="3372"/>
                  <a:ext cx="80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00FF"/>
                      </a:solidFill>
                    </a:rPr>
                    <a:t>uninfluenced</a:t>
                  </a:r>
                  <a:endParaRPr lang="en-GB" sz="14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91" name="AutoShape 7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66" y="2157"/>
                  <a:ext cx="127" cy="95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92" name="Line 71"/>
                <p:cNvSpPr>
                  <a:spLocks noChangeShapeType="1"/>
                </p:cNvSpPr>
                <p:nvPr/>
              </p:nvSpPr>
              <p:spPr bwMode="auto">
                <a:xfrm>
                  <a:off x="1436" y="1844"/>
                  <a:ext cx="288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5017" y="3481"/>
                  <a:ext cx="34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Oval 73"/>
                <p:cNvSpPr>
                  <a:spLocks noChangeArrowheads="1"/>
                </p:cNvSpPr>
                <p:nvPr/>
              </p:nvSpPr>
              <p:spPr bwMode="auto">
                <a:xfrm>
                  <a:off x="5012" y="3183"/>
                  <a:ext cx="346" cy="53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95" name="Rectangle 74"/>
                <p:cNvSpPr>
                  <a:spLocks noChangeArrowheads="1"/>
                </p:cNvSpPr>
                <p:nvPr/>
              </p:nvSpPr>
              <p:spPr bwMode="auto">
                <a:xfrm>
                  <a:off x="4967" y="2887"/>
                  <a:ext cx="453" cy="6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1096" name="Freeform 75" descr="30%"/>
                <p:cNvSpPr>
                  <a:spLocks/>
                </p:cNvSpPr>
                <p:nvPr/>
              </p:nvSpPr>
              <p:spPr bwMode="auto">
                <a:xfrm>
                  <a:off x="4700" y="3058"/>
                  <a:ext cx="657" cy="497"/>
                </a:xfrm>
                <a:custGeom>
                  <a:avLst/>
                  <a:gdLst>
                    <a:gd name="T0" fmla="*/ 0 w 657"/>
                    <a:gd name="T1" fmla="*/ 55 h 497"/>
                    <a:gd name="T2" fmla="*/ 31 w 657"/>
                    <a:gd name="T3" fmla="*/ 0 h 497"/>
                    <a:gd name="T4" fmla="*/ 43 w 657"/>
                    <a:gd name="T5" fmla="*/ 26 h 497"/>
                    <a:gd name="T6" fmla="*/ 54 w 657"/>
                    <a:gd name="T7" fmla="*/ 44 h 497"/>
                    <a:gd name="T8" fmla="*/ 81 w 657"/>
                    <a:gd name="T9" fmla="*/ 76 h 497"/>
                    <a:gd name="T10" fmla="*/ 90 w 657"/>
                    <a:gd name="T11" fmla="*/ 89 h 497"/>
                    <a:gd name="T12" fmla="*/ 105 w 657"/>
                    <a:gd name="T13" fmla="*/ 106 h 497"/>
                    <a:gd name="T14" fmla="*/ 129 w 657"/>
                    <a:gd name="T15" fmla="*/ 122 h 497"/>
                    <a:gd name="T16" fmla="*/ 150 w 657"/>
                    <a:gd name="T17" fmla="*/ 140 h 497"/>
                    <a:gd name="T18" fmla="*/ 177 w 657"/>
                    <a:gd name="T19" fmla="*/ 167 h 497"/>
                    <a:gd name="T20" fmla="*/ 195 w 657"/>
                    <a:gd name="T21" fmla="*/ 179 h 497"/>
                    <a:gd name="T22" fmla="*/ 240 w 657"/>
                    <a:gd name="T23" fmla="*/ 206 h 497"/>
                    <a:gd name="T24" fmla="*/ 264 w 657"/>
                    <a:gd name="T25" fmla="*/ 218 h 497"/>
                    <a:gd name="T26" fmla="*/ 286 w 657"/>
                    <a:gd name="T27" fmla="*/ 233 h 497"/>
                    <a:gd name="T28" fmla="*/ 318 w 657"/>
                    <a:gd name="T29" fmla="*/ 260 h 497"/>
                    <a:gd name="T30" fmla="*/ 345 w 657"/>
                    <a:gd name="T31" fmla="*/ 269 h 497"/>
                    <a:gd name="T32" fmla="*/ 366 w 657"/>
                    <a:gd name="T33" fmla="*/ 275 h 497"/>
                    <a:gd name="T34" fmla="*/ 384 w 657"/>
                    <a:gd name="T35" fmla="*/ 281 h 497"/>
                    <a:gd name="T36" fmla="*/ 411 w 657"/>
                    <a:gd name="T37" fmla="*/ 293 h 497"/>
                    <a:gd name="T38" fmla="*/ 441 w 657"/>
                    <a:gd name="T39" fmla="*/ 305 h 497"/>
                    <a:gd name="T40" fmla="*/ 459 w 657"/>
                    <a:gd name="T41" fmla="*/ 314 h 497"/>
                    <a:gd name="T42" fmla="*/ 486 w 657"/>
                    <a:gd name="T43" fmla="*/ 332 h 497"/>
                    <a:gd name="T44" fmla="*/ 516 w 657"/>
                    <a:gd name="T45" fmla="*/ 347 h 497"/>
                    <a:gd name="T46" fmla="*/ 555 w 657"/>
                    <a:gd name="T47" fmla="*/ 368 h 497"/>
                    <a:gd name="T48" fmla="*/ 582 w 657"/>
                    <a:gd name="T49" fmla="*/ 383 h 497"/>
                    <a:gd name="T50" fmla="*/ 597 w 657"/>
                    <a:gd name="T51" fmla="*/ 392 h 497"/>
                    <a:gd name="T52" fmla="*/ 642 w 657"/>
                    <a:gd name="T53" fmla="*/ 419 h 497"/>
                    <a:gd name="T54" fmla="*/ 656 w 657"/>
                    <a:gd name="T55" fmla="*/ 429 h 497"/>
                    <a:gd name="T56" fmla="*/ 653 w 657"/>
                    <a:gd name="T57" fmla="*/ 453 h 497"/>
                    <a:gd name="T58" fmla="*/ 652 w 657"/>
                    <a:gd name="T59" fmla="*/ 482 h 497"/>
                    <a:gd name="T60" fmla="*/ 643 w 657"/>
                    <a:gd name="T61" fmla="*/ 496 h 497"/>
                    <a:gd name="T62" fmla="*/ 625 w 657"/>
                    <a:gd name="T63" fmla="*/ 487 h 497"/>
                    <a:gd name="T64" fmla="*/ 607 w 657"/>
                    <a:gd name="T65" fmla="*/ 478 h 497"/>
                    <a:gd name="T66" fmla="*/ 583 w 657"/>
                    <a:gd name="T67" fmla="*/ 466 h 497"/>
                    <a:gd name="T68" fmla="*/ 568 w 657"/>
                    <a:gd name="T69" fmla="*/ 460 h 497"/>
                    <a:gd name="T70" fmla="*/ 550 w 657"/>
                    <a:gd name="T71" fmla="*/ 451 h 497"/>
                    <a:gd name="T72" fmla="*/ 508 w 657"/>
                    <a:gd name="T73" fmla="*/ 427 h 497"/>
                    <a:gd name="T74" fmla="*/ 477 w 657"/>
                    <a:gd name="T75" fmla="*/ 407 h 497"/>
                    <a:gd name="T76" fmla="*/ 427 w 657"/>
                    <a:gd name="T77" fmla="*/ 379 h 497"/>
                    <a:gd name="T78" fmla="*/ 403 w 657"/>
                    <a:gd name="T79" fmla="*/ 370 h 497"/>
                    <a:gd name="T80" fmla="*/ 385 w 657"/>
                    <a:gd name="T81" fmla="*/ 361 h 497"/>
                    <a:gd name="T82" fmla="*/ 364 w 657"/>
                    <a:gd name="T83" fmla="*/ 352 h 497"/>
                    <a:gd name="T84" fmla="*/ 343 w 657"/>
                    <a:gd name="T85" fmla="*/ 346 h 497"/>
                    <a:gd name="T86" fmla="*/ 324 w 657"/>
                    <a:gd name="T87" fmla="*/ 340 h 497"/>
                    <a:gd name="T88" fmla="*/ 304 w 657"/>
                    <a:gd name="T89" fmla="*/ 334 h 497"/>
                    <a:gd name="T90" fmla="*/ 286 w 657"/>
                    <a:gd name="T91" fmla="*/ 328 h 497"/>
                    <a:gd name="T92" fmla="*/ 268 w 657"/>
                    <a:gd name="T93" fmla="*/ 313 h 497"/>
                    <a:gd name="T94" fmla="*/ 232 w 657"/>
                    <a:gd name="T95" fmla="*/ 289 h 497"/>
                    <a:gd name="T96" fmla="*/ 214 w 657"/>
                    <a:gd name="T97" fmla="*/ 280 h 497"/>
                    <a:gd name="T98" fmla="*/ 196 w 657"/>
                    <a:gd name="T99" fmla="*/ 271 h 497"/>
                    <a:gd name="T100" fmla="*/ 177 w 657"/>
                    <a:gd name="T101" fmla="*/ 259 h 497"/>
                    <a:gd name="T102" fmla="*/ 145 w 657"/>
                    <a:gd name="T103" fmla="*/ 235 h 497"/>
                    <a:gd name="T104" fmla="*/ 127 w 657"/>
                    <a:gd name="T105" fmla="*/ 223 h 497"/>
                    <a:gd name="T106" fmla="*/ 108 w 657"/>
                    <a:gd name="T107" fmla="*/ 212 h 497"/>
                    <a:gd name="T108" fmla="*/ 90 w 657"/>
                    <a:gd name="T109" fmla="*/ 188 h 497"/>
                    <a:gd name="T110" fmla="*/ 52 w 657"/>
                    <a:gd name="T111" fmla="*/ 154 h 497"/>
                    <a:gd name="T112" fmla="*/ 0 w 657"/>
                    <a:gd name="T113" fmla="*/ 58 h 49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7"/>
                    <a:gd name="T172" fmla="*/ 0 h 497"/>
                    <a:gd name="T173" fmla="*/ 657 w 657"/>
                    <a:gd name="T174" fmla="*/ 497 h 49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7" h="497">
                      <a:moveTo>
                        <a:pt x="0" y="55"/>
                      </a:moveTo>
                      <a:cubicBezTo>
                        <a:pt x="5" y="46"/>
                        <a:pt x="24" y="6"/>
                        <a:pt x="31" y="0"/>
                      </a:cubicBezTo>
                      <a:cubicBezTo>
                        <a:pt x="35" y="6"/>
                        <a:pt x="38" y="21"/>
                        <a:pt x="43" y="26"/>
                      </a:cubicBezTo>
                      <a:cubicBezTo>
                        <a:pt x="46" y="33"/>
                        <a:pt x="50" y="38"/>
                        <a:pt x="54" y="44"/>
                      </a:cubicBezTo>
                      <a:cubicBezTo>
                        <a:pt x="56" y="52"/>
                        <a:pt x="73" y="71"/>
                        <a:pt x="81" y="76"/>
                      </a:cubicBezTo>
                      <a:cubicBezTo>
                        <a:pt x="85" y="82"/>
                        <a:pt x="84" y="84"/>
                        <a:pt x="90" y="89"/>
                      </a:cubicBezTo>
                      <a:cubicBezTo>
                        <a:pt x="94" y="96"/>
                        <a:pt x="98" y="102"/>
                        <a:pt x="105" y="106"/>
                      </a:cubicBezTo>
                      <a:cubicBezTo>
                        <a:pt x="111" y="113"/>
                        <a:pt x="120" y="120"/>
                        <a:pt x="129" y="122"/>
                      </a:cubicBezTo>
                      <a:cubicBezTo>
                        <a:pt x="137" y="128"/>
                        <a:pt x="140" y="138"/>
                        <a:pt x="150" y="140"/>
                      </a:cubicBezTo>
                      <a:cubicBezTo>
                        <a:pt x="160" y="148"/>
                        <a:pt x="165" y="160"/>
                        <a:pt x="177" y="167"/>
                      </a:cubicBezTo>
                      <a:cubicBezTo>
                        <a:pt x="181" y="173"/>
                        <a:pt x="188" y="175"/>
                        <a:pt x="195" y="179"/>
                      </a:cubicBezTo>
                      <a:cubicBezTo>
                        <a:pt x="208" y="188"/>
                        <a:pt x="224" y="203"/>
                        <a:pt x="240" y="206"/>
                      </a:cubicBezTo>
                      <a:cubicBezTo>
                        <a:pt x="244" y="213"/>
                        <a:pt x="256" y="217"/>
                        <a:pt x="264" y="218"/>
                      </a:cubicBezTo>
                      <a:cubicBezTo>
                        <a:pt x="271" y="223"/>
                        <a:pt x="279" y="228"/>
                        <a:pt x="286" y="233"/>
                      </a:cubicBezTo>
                      <a:cubicBezTo>
                        <a:pt x="292" y="243"/>
                        <a:pt x="305" y="257"/>
                        <a:pt x="318" y="260"/>
                      </a:cubicBezTo>
                      <a:cubicBezTo>
                        <a:pt x="325" y="266"/>
                        <a:pt x="336" y="267"/>
                        <a:pt x="345" y="269"/>
                      </a:cubicBezTo>
                      <a:cubicBezTo>
                        <a:pt x="351" y="272"/>
                        <a:pt x="359" y="274"/>
                        <a:pt x="366" y="275"/>
                      </a:cubicBezTo>
                      <a:cubicBezTo>
                        <a:pt x="372" y="278"/>
                        <a:pt x="378" y="280"/>
                        <a:pt x="384" y="281"/>
                      </a:cubicBezTo>
                      <a:cubicBezTo>
                        <a:pt x="392" y="285"/>
                        <a:pt x="402" y="291"/>
                        <a:pt x="411" y="293"/>
                      </a:cubicBezTo>
                      <a:cubicBezTo>
                        <a:pt x="419" y="297"/>
                        <a:pt x="432" y="303"/>
                        <a:pt x="441" y="305"/>
                      </a:cubicBezTo>
                      <a:cubicBezTo>
                        <a:pt x="446" y="309"/>
                        <a:pt x="453" y="313"/>
                        <a:pt x="459" y="314"/>
                      </a:cubicBezTo>
                      <a:cubicBezTo>
                        <a:pt x="467" y="320"/>
                        <a:pt x="475" y="330"/>
                        <a:pt x="486" y="332"/>
                      </a:cubicBezTo>
                      <a:cubicBezTo>
                        <a:pt x="495" y="337"/>
                        <a:pt x="506" y="345"/>
                        <a:pt x="516" y="347"/>
                      </a:cubicBezTo>
                      <a:cubicBezTo>
                        <a:pt x="527" y="355"/>
                        <a:pt x="542" y="365"/>
                        <a:pt x="555" y="368"/>
                      </a:cubicBezTo>
                      <a:cubicBezTo>
                        <a:pt x="562" y="374"/>
                        <a:pt x="573" y="381"/>
                        <a:pt x="582" y="383"/>
                      </a:cubicBezTo>
                      <a:cubicBezTo>
                        <a:pt x="586" y="390"/>
                        <a:pt x="590" y="388"/>
                        <a:pt x="597" y="392"/>
                      </a:cubicBezTo>
                      <a:cubicBezTo>
                        <a:pt x="610" y="400"/>
                        <a:pt x="627" y="416"/>
                        <a:pt x="642" y="419"/>
                      </a:cubicBezTo>
                      <a:cubicBezTo>
                        <a:pt x="652" y="425"/>
                        <a:pt x="654" y="423"/>
                        <a:pt x="656" y="429"/>
                      </a:cubicBezTo>
                      <a:cubicBezTo>
                        <a:pt x="657" y="440"/>
                        <a:pt x="652" y="444"/>
                        <a:pt x="653" y="453"/>
                      </a:cubicBezTo>
                      <a:cubicBezTo>
                        <a:pt x="652" y="462"/>
                        <a:pt x="655" y="476"/>
                        <a:pt x="652" y="482"/>
                      </a:cubicBezTo>
                      <a:cubicBezTo>
                        <a:pt x="649" y="490"/>
                        <a:pt x="650" y="497"/>
                        <a:pt x="643" y="496"/>
                      </a:cubicBezTo>
                      <a:cubicBezTo>
                        <a:pt x="638" y="492"/>
                        <a:pt x="631" y="488"/>
                        <a:pt x="625" y="487"/>
                      </a:cubicBezTo>
                      <a:cubicBezTo>
                        <a:pt x="620" y="483"/>
                        <a:pt x="613" y="479"/>
                        <a:pt x="607" y="478"/>
                      </a:cubicBezTo>
                      <a:cubicBezTo>
                        <a:pt x="601" y="473"/>
                        <a:pt x="591" y="468"/>
                        <a:pt x="583" y="466"/>
                      </a:cubicBezTo>
                      <a:cubicBezTo>
                        <a:pt x="578" y="463"/>
                        <a:pt x="574" y="461"/>
                        <a:pt x="568" y="460"/>
                      </a:cubicBezTo>
                      <a:cubicBezTo>
                        <a:pt x="563" y="456"/>
                        <a:pt x="556" y="452"/>
                        <a:pt x="550" y="451"/>
                      </a:cubicBezTo>
                      <a:cubicBezTo>
                        <a:pt x="536" y="444"/>
                        <a:pt x="523" y="430"/>
                        <a:pt x="508" y="427"/>
                      </a:cubicBezTo>
                      <a:cubicBezTo>
                        <a:pt x="500" y="417"/>
                        <a:pt x="488" y="412"/>
                        <a:pt x="477" y="407"/>
                      </a:cubicBezTo>
                      <a:cubicBezTo>
                        <a:pt x="461" y="399"/>
                        <a:pt x="445" y="383"/>
                        <a:pt x="427" y="379"/>
                      </a:cubicBezTo>
                      <a:cubicBezTo>
                        <a:pt x="420" y="375"/>
                        <a:pt x="411" y="371"/>
                        <a:pt x="403" y="370"/>
                      </a:cubicBezTo>
                      <a:cubicBezTo>
                        <a:pt x="398" y="366"/>
                        <a:pt x="391" y="362"/>
                        <a:pt x="385" y="361"/>
                      </a:cubicBezTo>
                      <a:cubicBezTo>
                        <a:pt x="378" y="356"/>
                        <a:pt x="372" y="353"/>
                        <a:pt x="364" y="352"/>
                      </a:cubicBezTo>
                      <a:cubicBezTo>
                        <a:pt x="358" y="349"/>
                        <a:pt x="350" y="347"/>
                        <a:pt x="343" y="346"/>
                      </a:cubicBezTo>
                      <a:cubicBezTo>
                        <a:pt x="337" y="343"/>
                        <a:pt x="330" y="341"/>
                        <a:pt x="324" y="340"/>
                      </a:cubicBezTo>
                      <a:cubicBezTo>
                        <a:pt x="318" y="337"/>
                        <a:pt x="311" y="335"/>
                        <a:pt x="304" y="334"/>
                      </a:cubicBezTo>
                      <a:cubicBezTo>
                        <a:pt x="298" y="331"/>
                        <a:pt x="292" y="329"/>
                        <a:pt x="286" y="328"/>
                      </a:cubicBezTo>
                      <a:cubicBezTo>
                        <a:pt x="280" y="323"/>
                        <a:pt x="275" y="317"/>
                        <a:pt x="268" y="313"/>
                      </a:cubicBezTo>
                      <a:cubicBezTo>
                        <a:pt x="259" y="302"/>
                        <a:pt x="247" y="291"/>
                        <a:pt x="232" y="289"/>
                      </a:cubicBezTo>
                      <a:cubicBezTo>
                        <a:pt x="226" y="285"/>
                        <a:pt x="221" y="281"/>
                        <a:pt x="214" y="280"/>
                      </a:cubicBezTo>
                      <a:cubicBezTo>
                        <a:pt x="209" y="276"/>
                        <a:pt x="202" y="272"/>
                        <a:pt x="196" y="271"/>
                      </a:cubicBezTo>
                      <a:cubicBezTo>
                        <a:pt x="190" y="266"/>
                        <a:pt x="183" y="264"/>
                        <a:pt x="177" y="259"/>
                      </a:cubicBezTo>
                      <a:cubicBezTo>
                        <a:pt x="167" y="250"/>
                        <a:pt x="158" y="238"/>
                        <a:pt x="145" y="235"/>
                      </a:cubicBezTo>
                      <a:cubicBezTo>
                        <a:pt x="141" y="229"/>
                        <a:pt x="134" y="224"/>
                        <a:pt x="127" y="223"/>
                      </a:cubicBezTo>
                      <a:cubicBezTo>
                        <a:pt x="121" y="219"/>
                        <a:pt x="113" y="217"/>
                        <a:pt x="108" y="212"/>
                      </a:cubicBezTo>
                      <a:cubicBezTo>
                        <a:pt x="101" y="205"/>
                        <a:pt x="96" y="196"/>
                        <a:pt x="90" y="188"/>
                      </a:cubicBezTo>
                      <a:cubicBezTo>
                        <a:pt x="81" y="176"/>
                        <a:pt x="64" y="163"/>
                        <a:pt x="52" y="154"/>
                      </a:cubicBezTo>
                      <a:cubicBezTo>
                        <a:pt x="37" y="132"/>
                        <a:pt x="9" y="74"/>
                        <a:pt x="0" y="58"/>
                      </a:cubicBezTo>
                    </a:path>
                  </a:pathLst>
                </a:custGeom>
                <a:pattFill prst="pct30">
                  <a:fgClr>
                    <a:srgbClr val="CC99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6"/>
                <p:cNvSpPr>
                  <a:spLocks/>
                </p:cNvSpPr>
                <p:nvPr/>
              </p:nvSpPr>
              <p:spPr bwMode="auto">
                <a:xfrm>
                  <a:off x="4480" y="3111"/>
                  <a:ext cx="867" cy="449"/>
                </a:xfrm>
                <a:custGeom>
                  <a:avLst/>
                  <a:gdLst>
                    <a:gd name="T0" fmla="*/ 217 w 867"/>
                    <a:gd name="T1" fmla="*/ 7 h 449"/>
                    <a:gd name="T2" fmla="*/ 230 w 867"/>
                    <a:gd name="T3" fmla="*/ 27 h 449"/>
                    <a:gd name="T4" fmla="*/ 239 w 867"/>
                    <a:gd name="T5" fmla="*/ 40 h 449"/>
                    <a:gd name="T6" fmla="*/ 273 w 867"/>
                    <a:gd name="T7" fmla="*/ 84 h 449"/>
                    <a:gd name="T8" fmla="*/ 296 w 867"/>
                    <a:gd name="T9" fmla="*/ 114 h 449"/>
                    <a:gd name="T10" fmla="*/ 306 w 867"/>
                    <a:gd name="T11" fmla="*/ 126 h 449"/>
                    <a:gd name="T12" fmla="*/ 327 w 867"/>
                    <a:gd name="T13" fmla="*/ 144 h 449"/>
                    <a:gd name="T14" fmla="*/ 359 w 867"/>
                    <a:gd name="T15" fmla="*/ 163 h 449"/>
                    <a:gd name="T16" fmla="*/ 381 w 867"/>
                    <a:gd name="T17" fmla="*/ 186 h 449"/>
                    <a:gd name="T18" fmla="*/ 413 w 867"/>
                    <a:gd name="T19" fmla="*/ 211 h 449"/>
                    <a:gd name="T20" fmla="*/ 440 w 867"/>
                    <a:gd name="T21" fmla="*/ 223 h 449"/>
                    <a:gd name="T22" fmla="*/ 470 w 867"/>
                    <a:gd name="T23" fmla="*/ 235 h 449"/>
                    <a:gd name="T24" fmla="*/ 482 w 867"/>
                    <a:gd name="T25" fmla="*/ 244 h 449"/>
                    <a:gd name="T26" fmla="*/ 509 w 867"/>
                    <a:gd name="T27" fmla="*/ 268 h 449"/>
                    <a:gd name="T28" fmla="*/ 543 w 867"/>
                    <a:gd name="T29" fmla="*/ 277 h 449"/>
                    <a:gd name="T30" fmla="*/ 549 w 867"/>
                    <a:gd name="T31" fmla="*/ 279 h 449"/>
                    <a:gd name="T32" fmla="*/ 560 w 867"/>
                    <a:gd name="T33" fmla="*/ 280 h 449"/>
                    <a:gd name="T34" fmla="*/ 575 w 867"/>
                    <a:gd name="T35" fmla="*/ 285 h 449"/>
                    <a:gd name="T36" fmla="*/ 602 w 867"/>
                    <a:gd name="T37" fmla="*/ 298 h 449"/>
                    <a:gd name="T38" fmla="*/ 638 w 867"/>
                    <a:gd name="T39" fmla="*/ 313 h 449"/>
                    <a:gd name="T40" fmla="*/ 662 w 867"/>
                    <a:gd name="T41" fmla="*/ 324 h 449"/>
                    <a:gd name="T42" fmla="*/ 695 w 867"/>
                    <a:gd name="T43" fmla="*/ 343 h 449"/>
                    <a:gd name="T44" fmla="*/ 713 w 867"/>
                    <a:gd name="T45" fmla="*/ 352 h 449"/>
                    <a:gd name="T46" fmla="*/ 746 w 867"/>
                    <a:gd name="T47" fmla="*/ 370 h 449"/>
                    <a:gd name="T48" fmla="*/ 782 w 867"/>
                    <a:gd name="T49" fmla="*/ 394 h 449"/>
                    <a:gd name="T50" fmla="*/ 800 w 867"/>
                    <a:gd name="T51" fmla="*/ 403 h 449"/>
                    <a:gd name="T52" fmla="*/ 830 w 867"/>
                    <a:gd name="T53" fmla="*/ 418 h 449"/>
                    <a:gd name="T54" fmla="*/ 857 w 867"/>
                    <a:gd name="T55" fmla="*/ 433 h 449"/>
                    <a:gd name="T56" fmla="*/ 867 w 867"/>
                    <a:gd name="T57" fmla="*/ 441 h 449"/>
                    <a:gd name="T58" fmla="*/ 831 w 867"/>
                    <a:gd name="T59" fmla="*/ 444 h 449"/>
                    <a:gd name="T60" fmla="*/ 742 w 867"/>
                    <a:gd name="T61" fmla="*/ 444 h 449"/>
                    <a:gd name="T62" fmla="*/ 625 w 867"/>
                    <a:gd name="T63" fmla="*/ 444 h 449"/>
                    <a:gd name="T64" fmla="*/ 547 w 867"/>
                    <a:gd name="T65" fmla="*/ 448 h 449"/>
                    <a:gd name="T66" fmla="*/ 522 w 867"/>
                    <a:gd name="T67" fmla="*/ 420 h 449"/>
                    <a:gd name="T68" fmla="*/ 486 w 867"/>
                    <a:gd name="T69" fmla="*/ 399 h 449"/>
                    <a:gd name="T70" fmla="*/ 462 w 867"/>
                    <a:gd name="T71" fmla="*/ 390 h 449"/>
                    <a:gd name="T72" fmla="*/ 432 w 867"/>
                    <a:gd name="T73" fmla="*/ 378 h 449"/>
                    <a:gd name="T74" fmla="*/ 417 w 867"/>
                    <a:gd name="T75" fmla="*/ 372 h 449"/>
                    <a:gd name="T76" fmla="*/ 399 w 867"/>
                    <a:gd name="T77" fmla="*/ 363 h 449"/>
                    <a:gd name="T78" fmla="*/ 378 w 867"/>
                    <a:gd name="T79" fmla="*/ 349 h 449"/>
                    <a:gd name="T80" fmla="*/ 306 w 867"/>
                    <a:gd name="T81" fmla="*/ 291 h 449"/>
                    <a:gd name="T82" fmla="*/ 284 w 867"/>
                    <a:gd name="T83" fmla="*/ 282 h 449"/>
                    <a:gd name="T84" fmla="*/ 264 w 867"/>
                    <a:gd name="T85" fmla="*/ 273 h 449"/>
                    <a:gd name="T86" fmla="*/ 228 w 867"/>
                    <a:gd name="T87" fmla="*/ 255 h 449"/>
                    <a:gd name="T88" fmla="*/ 204 w 867"/>
                    <a:gd name="T89" fmla="*/ 246 h 449"/>
                    <a:gd name="T90" fmla="*/ 177 w 867"/>
                    <a:gd name="T91" fmla="*/ 231 h 449"/>
                    <a:gd name="T92" fmla="*/ 132 w 867"/>
                    <a:gd name="T93" fmla="*/ 201 h 449"/>
                    <a:gd name="T94" fmla="*/ 99 w 867"/>
                    <a:gd name="T95" fmla="*/ 168 h 449"/>
                    <a:gd name="T96" fmla="*/ 84 w 867"/>
                    <a:gd name="T97" fmla="*/ 141 h 449"/>
                    <a:gd name="T98" fmla="*/ 59 w 867"/>
                    <a:gd name="T99" fmla="*/ 96 h 449"/>
                    <a:gd name="T100" fmla="*/ 48 w 867"/>
                    <a:gd name="T101" fmla="*/ 75 h 449"/>
                    <a:gd name="T102" fmla="*/ 18 w 867"/>
                    <a:gd name="T103" fmla="*/ 42 h 449"/>
                    <a:gd name="T104" fmla="*/ 0 w 867"/>
                    <a:gd name="T105" fmla="*/ 6 h 449"/>
                    <a:gd name="T106" fmla="*/ 39 w 867"/>
                    <a:gd name="T107" fmla="*/ 6 h 449"/>
                    <a:gd name="T108" fmla="*/ 100 w 867"/>
                    <a:gd name="T109" fmla="*/ 6 h 449"/>
                    <a:gd name="T110" fmla="*/ 217 w 867"/>
                    <a:gd name="T111" fmla="*/ 7 h 44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67"/>
                    <a:gd name="T169" fmla="*/ 0 h 449"/>
                    <a:gd name="T170" fmla="*/ 867 w 867"/>
                    <a:gd name="T171" fmla="*/ 449 h 44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67" h="449">
                      <a:moveTo>
                        <a:pt x="217" y="7"/>
                      </a:moveTo>
                      <a:cubicBezTo>
                        <a:pt x="222" y="14"/>
                        <a:pt x="223" y="23"/>
                        <a:pt x="230" y="27"/>
                      </a:cubicBezTo>
                      <a:cubicBezTo>
                        <a:pt x="234" y="33"/>
                        <a:pt x="233" y="35"/>
                        <a:pt x="239" y="40"/>
                      </a:cubicBezTo>
                      <a:cubicBezTo>
                        <a:pt x="241" y="52"/>
                        <a:pt x="262" y="76"/>
                        <a:pt x="273" y="84"/>
                      </a:cubicBezTo>
                      <a:cubicBezTo>
                        <a:pt x="278" y="94"/>
                        <a:pt x="286" y="108"/>
                        <a:pt x="296" y="114"/>
                      </a:cubicBezTo>
                      <a:cubicBezTo>
                        <a:pt x="299" y="119"/>
                        <a:pt x="301" y="123"/>
                        <a:pt x="306" y="126"/>
                      </a:cubicBezTo>
                      <a:cubicBezTo>
                        <a:pt x="310" y="134"/>
                        <a:pt x="319" y="140"/>
                        <a:pt x="327" y="144"/>
                      </a:cubicBezTo>
                      <a:cubicBezTo>
                        <a:pt x="333" y="152"/>
                        <a:pt x="349" y="161"/>
                        <a:pt x="359" y="163"/>
                      </a:cubicBezTo>
                      <a:cubicBezTo>
                        <a:pt x="365" y="174"/>
                        <a:pt x="371" y="178"/>
                        <a:pt x="381" y="186"/>
                      </a:cubicBezTo>
                      <a:cubicBezTo>
                        <a:pt x="393" y="196"/>
                        <a:pt x="394" y="207"/>
                        <a:pt x="413" y="211"/>
                      </a:cubicBezTo>
                      <a:cubicBezTo>
                        <a:pt x="422" y="215"/>
                        <a:pt x="431" y="221"/>
                        <a:pt x="440" y="223"/>
                      </a:cubicBezTo>
                      <a:cubicBezTo>
                        <a:pt x="444" y="225"/>
                        <a:pt x="465" y="234"/>
                        <a:pt x="470" y="235"/>
                      </a:cubicBezTo>
                      <a:cubicBezTo>
                        <a:pt x="475" y="238"/>
                        <a:pt x="479" y="239"/>
                        <a:pt x="482" y="244"/>
                      </a:cubicBezTo>
                      <a:cubicBezTo>
                        <a:pt x="484" y="255"/>
                        <a:pt x="498" y="266"/>
                        <a:pt x="509" y="268"/>
                      </a:cubicBezTo>
                      <a:cubicBezTo>
                        <a:pt x="519" y="276"/>
                        <a:pt x="531" y="276"/>
                        <a:pt x="543" y="277"/>
                      </a:cubicBezTo>
                      <a:cubicBezTo>
                        <a:pt x="545" y="278"/>
                        <a:pt x="547" y="279"/>
                        <a:pt x="549" y="279"/>
                      </a:cubicBezTo>
                      <a:cubicBezTo>
                        <a:pt x="553" y="280"/>
                        <a:pt x="556" y="279"/>
                        <a:pt x="560" y="280"/>
                      </a:cubicBezTo>
                      <a:cubicBezTo>
                        <a:pt x="565" y="281"/>
                        <a:pt x="575" y="285"/>
                        <a:pt x="575" y="285"/>
                      </a:cubicBezTo>
                      <a:cubicBezTo>
                        <a:pt x="582" y="290"/>
                        <a:pt x="593" y="296"/>
                        <a:pt x="602" y="298"/>
                      </a:cubicBezTo>
                      <a:cubicBezTo>
                        <a:pt x="612" y="305"/>
                        <a:pt x="626" y="311"/>
                        <a:pt x="638" y="313"/>
                      </a:cubicBezTo>
                      <a:cubicBezTo>
                        <a:pt x="646" y="317"/>
                        <a:pt x="654" y="321"/>
                        <a:pt x="662" y="324"/>
                      </a:cubicBezTo>
                      <a:cubicBezTo>
                        <a:pt x="667" y="331"/>
                        <a:pt x="686" y="341"/>
                        <a:pt x="695" y="343"/>
                      </a:cubicBezTo>
                      <a:cubicBezTo>
                        <a:pt x="700" y="347"/>
                        <a:pt x="707" y="351"/>
                        <a:pt x="713" y="352"/>
                      </a:cubicBezTo>
                      <a:cubicBezTo>
                        <a:pt x="722" y="359"/>
                        <a:pt x="735" y="368"/>
                        <a:pt x="746" y="370"/>
                      </a:cubicBezTo>
                      <a:cubicBezTo>
                        <a:pt x="756" y="378"/>
                        <a:pt x="770" y="392"/>
                        <a:pt x="782" y="394"/>
                      </a:cubicBezTo>
                      <a:cubicBezTo>
                        <a:pt x="787" y="398"/>
                        <a:pt x="794" y="402"/>
                        <a:pt x="800" y="403"/>
                      </a:cubicBezTo>
                      <a:cubicBezTo>
                        <a:pt x="809" y="407"/>
                        <a:pt x="821" y="416"/>
                        <a:pt x="830" y="418"/>
                      </a:cubicBezTo>
                      <a:cubicBezTo>
                        <a:pt x="837" y="423"/>
                        <a:pt x="848" y="431"/>
                        <a:pt x="857" y="433"/>
                      </a:cubicBezTo>
                      <a:cubicBezTo>
                        <a:pt x="862" y="435"/>
                        <a:pt x="862" y="439"/>
                        <a:pt x="867" y="441"/>
                      </a:cubicBezTo>
                      <a:cubicBezTo>
                        <a:pt x="857" y="449"/>
                        <a:pt x="843" y="444"/>
                        <a:pt x="831" y="444"/>
                      </a:cubicBezTo>
                      <a:cubicBezTo>
                        <a:pt x="802" y="447"/>
                        <a:pt x="772" y="445"/>
                        <a:pt x="742" y="444"/>
                      </a:cubicBezTo>
                      <a:cubicBezTo>
                        <a:pt x="698" y="442"/>
                        <a:pt x="669" y="446"/>
                        <a:pt x="625" y="444"/>
                      </a:cubicBezTo>
                      <a:cubicBezTo>
                        <a:pt x="594" y="444"/>
                        <a:pt x="581" y="449"/>
                        <a:pt x="547" y="448"/>
                      </a:cubicBezTo>
                      <a:cubicBezTo>
                        <a:pt x="541" y="442"/>
                        <a:pt x="529" y="424"/>
                        <a:pt x="522" y="420"/>
                      </a:cubicBezTo>
                      <a:cubicBezTo>
                        <a:pt x="514" y="410"/>
                        <a:pt x="499" y="401"/>
                        <a:pt x="486" y="399"/>
                      </a:cubicBezTo>
                      <a:cubicBezTo>
                        <a:pt x="479" y="395"/>
                        <a:pt x="470" y="392"/>
                        <a:pt x="462" y="390"/>
                      </a:cubicBezTo>
                      <a:cubicBezTo>
                        <a:pt x="453" y="385"/>
                        <a:pt x="442" y="380"/>
                        <a:pt x="432" y="378"/>
                      </a:cubicBezTo>
                      <a:cubicBezTo>
                        <a:pt x="427" y="374"/>
                        <a:pt x="423" y="373"/>
                        <a:pt x="417" y="372"/>
                      </a:cubicBezTo>
                      <a:cubicBezTo>
                        <a:pt x="412" y="368"/>
                        <a:pt x="405" y="364"/>
                        <a:pt x="399" y="363"/>
                      </a:cubicBezTo>
                      <a:cubicBezTo>
                        <a:pt x="392" y="359"/>
                        <a:pt x="385" y="353"/>
                        <a:pt x="378" y="349"/>
                      </a:cubicBezTo>
                      <a:cubicBezTo>
                        <a:pt x="363" y="319"/>
                        <a:pt x="339" y="298"/>
                        <a:pt x="306" y="291"/>
                      </a:cubicBezTo>
                      <a:cubicBezTo>
                        <a:pt x="298" y="287"/>
                        <a:pt x="293" y="283"/>
                        <a:pt x="284" y="282"/>
                      </a:cubicBezTo>
                      <a:cubicBezTo>
                        <a:pt x="278" y="279"/>
                        <a:pt x="271" y="274"/>
                        <a:pt x="264" y="273"/>
                      </a:cubicBezTo>
                      <a:cubicBezTo>
                        <a:pt x="253" y="268"/>
                        <a:pt x="240" y="257"/>
                        <a:pt x="228" y="255"/>
                      </a:cubicBezTo>
                      <a:cubicBezTo>
                        <a:pt x="221" y="251"/>
                        <a:pt x="212" y="248"/>
                        <a:pt x="204" y="246"/>
                      </a:cubicBezTo>
                      <a:cubicBezTo>
                        <a:pt x="197" y="240"/>
                        <a:pt x="186" y="233"/>
                        <a:pt x="177" y="231"/>
                      </a:cubicBezTo>
                      <a:cubicBezTo>
                        <a:pt x="163" y="220"/>
                        <a:pt x="147" y="210"/>
                        <a:pt x="132" y="201"/>
                      </a:cubicBezTo>
                      <a:cubicBezTo>
                        <a:pt x="125" y="192"/>
                        <a:pt x="108" y="173"/>
                        <a:pt x="99" y="168"/>
                      </a:cubicBezTo>
                      <a:cubicBezTo>
                        <a:pt x="97" y="160"/>
                        <a:pt x="88" y="150"/>
                        <a:pt x="84" y="141"/>
                      </a:cubicBezTo>
                      <a:cubicBezTo>
                        <a:pt x="81" y="124"/>
                        <a:pt x="67" y="111"/>
                        <a:pt x="59" y="96"/>
                      </a:cubicBezTo>
                      <a:cubicBezTo>
                        <a:pt x="56" y="90"/>
                        <a:pt x="52" y="79"/>
                        <a:pt x="48" y="75"/>
                      </a:cubicBezTo>
                      <a:cubicBezTo>
                        <a:pt x="38" y="65"/>
                        <a:pt x="24" y="55"/>
                        <a:pt x="18" y="42"/>
                      </a:cubicBezTo>
                      <a:cubicBezTo>
                        <a:pt x="16" y="31"/>
                        <a:pt x="5" y="16"/>
                        <a:pt x="0" y="6"/>
                      </a:cubicBezTo>
                      <a:cubicBezTo>
                        <a:pt x="10" y="0"/>
                        <a:pt x="28" y="5"/>
                        <a:pt x="39" y="6"/>
                      </a:cubicBezTo>
                      <a:cubicBezTo>
                        <a:pt x="59" y="7"/>
                        <a:pt x="100" y="6"/>
                        <a:pt x="100" y="6"/>
                      </a:cubicBezTo>
                      <a:cubicBezTo>
                        <a:pt x="139" y="4"/>
                        <a:pt x="180" y="3"/>
                        <a:pt x="217" y="7"/>
                      </a:cubicBezTo>
                      <a:close/>
                    </a:path>
                  </a:pathLst>
                </a:custGeom>
                <a:solidFill>
                  <a:srgbClr val="33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7" descr="30%"/>
                <p:cNvSpPr>
                  <a:spLocks/>
                </p:cNvSpPr>
                <p:nvPr/>
              </p:nvSpPr>
              <p:spPr bwMode="auto">
                <a:xfrm>
                  <a:off x="4448" y="3064"/>
                  <a:ext cx="736" cy="655"/>
                </a:xfrm>
                <a:custGeom>
                  <a:avLst/>
                  <a:gdLst>
                    <a:gd name="T0" fmla="*/ 17 w 736"/>
                    <a:gd name="T1" fmla="*/ 16 h 655"/>
                    <a:gd name="T2" fmla="*/ 63 w 736"/>
                    <a:gd name="T3" fmla="*/ 88 h 655"/>
                    <a:gd name="T4" fmla="*/ 123 w 736"/>
                    <a:gd name="T5" fmla="*/ 142 h 655"/>
                    <a:gd name="T6" fmla="*/ 212 w 736"/>
                    <a:gd name="T7" fmla="*/ 208 h 655"/>
                    <a:gd name="T8" fmla="*/ 233 w 736"/>
                    <a:gd name="T9" fmla="*/ 232 h 655"/>
                    <a:gd name="T10" fmla="*/ 275 w 736"/>
                    <a:gd name="T11" fmla="*/ 253 h 655"/>
                    <a:gd name="T12" fmla="*/ 324 w 736"/>
                    <a:gd name="T13" fmla="*/ 274 h 655"/>
                    <a:gd name="T14" fmla="*/ 377 w 736"/>
                    <a:gd name="T15" fmla="*/ 295 h 655"/>
                    <a:gd name="T16" fmla="*/ 416 w 736"/>
                    <a:gd name="T17" fmla="*/ 322 h 655"/>
                    <a:gd name="T18" fmla="*/ 503 w 736"/>
                    <a:gd name="T19" fmla="*/ 376 h 655"/>
                    <a:gd name="T20" fmla="*/ 566 w 736"/>
                    <a:gd name="T21" fmla="*/ 409 h 655"/>
                    <a:gd name="T22" fmla="*/ 572 w 736"/>
                    <a:gd name="T23" fmla="*/ 442 h 655"/>
                    <a:gd name="T24" fmla="*/ 587 w 736"/>
                    <a:gd name="T25" fmla="*/ 511 h 655"/>
                    <a:gd name="T26" fmla="*/ 605 w 736"/>
                    <a:gd name="T27" fmla="*/ 549 h 655"/>
                    <a:gd name="T28" fmla="*/ 635 w 736"/>
                    <a:gd name="T29" fmla="*/ 598 h 655"/>
                    <a:gd name="T30" fmla="*/ 721 w 736"/>
                    <a:gd name="T31" fmla="*/ 649 h 655"/>
                    <a:gd name="T32" fmla="*/ 633 w 736"/>
                    <a:gd name="T33" fmla="*/ 616 h 655"/>
                    <a:gd name="T34" fmla="*/ 594 w 736"/>
                    <a:gd name="T35" fmla="*/ 600 h 655"/>
                    <a:gd name="T36" fmla="*/ 552 w 736"/>
                    <a:gd name="T37" fmla="*/ 576 h 655"/>
                    <a:gd name="T38" fmla="*/ 467 w 736"/>
                    <a:gd name="T39" fmla="*/ 519 h 655"/>
                    <a:gd name="T40" fmla="*/ 407 w 736"/>
                    <a:gd name="T41" fmla="*/ 493 h 655"/>
                    <a:gd name="T42" fmla="*/ 328 w 736"/>
                    <a:gd name="T43" fmla="*/ 444 h 655"/>
                    <a:gd name="T44" fmla="*/ 285 w 736"/>
                    <a:gd name="T45" fmla="*/ 406 h 655"/>
                    <a:gd name="T46" fmla="*/ 246 w 736"/>
                    <a:gd name="T47" fmla="*/ 384 h 655"/>
                    <a:gd name="T48" fmla="*/ 189 w 736"/>
                    <a:gd name="T49" fmla="*/ 340 h 655"/>
                    <a:gd name="T50" fmla="*/ 153 w 736"/>
                    <a:gd name="T51" fmla="*/ 303 h 655"/>
                    <a:gd name="T52" fmla="*/ 93 w 736"/>
                    <a:gd name="T53" fmla="*/ 225 h 655"/>
                    <a:gd name="T54" fmla="*/ 57 w 736"/>
                    <a:gd name="T55" fmla="*/ 168 h 655"/>
                    <a:gd name="T56" fmla="*/ 38 w 736"/>
                    <a:gd name="T57" fmla="*/ 129 h 655"/>
                    <a:gd name="T58" fmla="*/ 30 w 736"/>
                    <a:gd name="T59" fmla="*/ 96 h 655"/>
                    <a:gd name="T60" fmla="*/ 18 w 736"/>
                    <a:gd name="T61" fmla="*/ 57 h 655"/>
                    <a:gd name="T62" fmla="*/ 6 w 736"/>
                    <a:gd name="T63" fmla="*/ 21 h 6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36"/>
                    <a:gd name="T97" fmla="*/ 0 h 655"/>
                    <a:gd name="T98" fmla="*/ 736 w 736"/>
                    <a:gd name="T99" fmla="*/ 655 h 6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36" h="655">
                      <a:moveTo>
                        <a:pt x="3" y="0"/>
                      </a:moveTo>
                      <a:cubicBezTo>
                        <a:pt x="10" y="4"/>
                        <a:pt x="12" y="10"/>
                        <a:pt x="17" y="16"/>
                      </a:cubicBezTo>
                      <a:cubicBezTo>
                        <a:pt x="20" y="29"/>
                        <a:pt x="33" y="47"/>
                        <a:pt x="41" y="58"/>
                      </a:cubicBezTo>
                      <a:cubicBezTo>
                        <a:pt x="42" y="63"/>
                        <a:pt x="57" y="84"/>
                        <a:pt x="63" y="88"/>
                      </a:cubicBezTo>
                      <a:cubicBezTo>
                        <a:pt x="68" y="97"/>
                        <a:pt x="77" y="104"/>
                        <a:pt x="86" y="109"/>
                      </a:cubicBezTo>
                      <a:cubicBezTo>
                        <a:pt x="92" y="118"/>
                        <a:pt x="114" y="135"/>
                        <a:pt x="123" y="142"/>
                      </a:cubicBezTo>
                      <a:cubicBezTo>
                        <a:pt x="132" y="157"/>
                        <a:pt x="146" y="166"/>
                        <a:pt x="161" y="175"/>
                      </a:cubicBezTo>
                      <a:cubicBezTo>
                        <a:pt x="168" y="184"/>
                        <a:pt x="199" y="205"/>
                        <a:pt x="212" y="208"/>
                      </a:cubicBezTo>
                      <a:cubicBezTo>
                        <a:pt x="217" y="214"/>
                        <a:pt x="219" y="213"/>
                        <a:pt x="225" y="217"/>
                      </a:cubicBezTo>
                      <a:cubicBezTo>
                        <a:pt x="227" y="224"/>
                        <a:pt x="227" y="227"/>
                        <a:pt x="233" y="232"/>
                      </a:cubicBezTo>
                      <a:cubicBezTo>
                        <a:pt x="238" y="241"/>
                        <a:pt x="250" y="248"/>
                        <a:pt x="260" y="250"/>
                      </a:cubicBezTo>
                      <a:cubicBezTo>
                        <a:pt x="265" y="251"/>
                        <a:pt x="275" y="253"/>
                        <a:pt x="275" y="253"/>
                      </a:cubicBezTo>
                      <a:cubicBezTo>
                        <a:pt x="281" y="256"/>
                        <a:pt x="288" y="258"/>
                        <a:pt x="294" y="259"/>
                      </a:cubicBezTo>
                      <a:cubicBezTo>
                        <a:pt x="299" y="267"/>
                        <a:pt x="315" y="272"/>
                        <a:pt x="324" y="274"/>
                      </a:cubicBezTo>
                      <a:cubicBezTo>
                        <a:pt x="334" y="278"/>
                        <a:pt x="342" y="281"/>
                        <a:pt x="353" y="283"/>
                      </a:cubicBezTo>
                      <a:cubicBezTo>
                        <a:pt x="360" y="288"/>
                        <a:pt x="369" y="293"/>
                        <a:pt x="377" y="295"/>
                      </a:cubicBezTo>
                      <a:cubicBezTo>
                        <a:pt x="383" y="299"/>
                        <a:pt x="388" y="303"/>
                        <a:pt x="395" y="306"/>
                      </a:cubicBezTo>
                      <a:cubicBezTo>
                        <a:pt x="401" y="312"/>
                        <a:pt x="407" y="320"/>
                        <a:pt x="416" y="322"/>
                      </a:cubicBezTo>
                      <a:cubicBezTo>
                        <a:pt x="435" y="336"/>
                        <a:pt x="457" y="346"/>
                        <a:pt x="476" y="360"/>
                      </a:cubicBezTo>
                      <a:cubicBezTo>
                        <a:pt x="484" y="366"/>
                        <a:pt x="493" y="374"/>
                        <a:pt x="503" y="376"/>
                      </a:cubicBezTo>
                      <a:cubicBezTo>
                        <a:pt x="514" y="384"/>
                        <a:pt x="532" y="397"/>
                        <a:pt x="545" y="400"/>
                      </a:cubicBezTo>
                      <a:cubicBezTo>
                        <a:pt x="551" y="405"/>
                        <a:pt x="558" y="408"/>
                        <a:pt x="566" y="409"/>
                      </a:cubicBezTo>
                      <a:cubicBezTo>
                        <a:pt x="573" y="413"/>
                        <a:pt x="571" y="414"/>
                        <a:pt x="574" y="426"/>
                      </a:cubicBezTo>
                      <a:cubicBezTo>
                        <a:pt x="573" y="432"/>
                        <a:pt x="569" y="436"/>
                        <a:pt x="572" y="442"/>
                      </a:cubicBezTo>
                      <a:cubicBezTo>
                        <a:pt x="574" y="450"/>
                        <a:pt x="578" y="465"/>
                        <a:pt x="578" y="465"/>
                      </a:cubicBezTo>
                      <a:cubicBezTo>
                        <a:pt x="579" y="479"/>
                        <a:pt x="580" y="498"/>
                        <a:pt x="587" y="511"/>
                      </a:cubicBezTo>
                      <a:cubicBezTo>
                        <a:pt x="589" y="519"/>
                        <a:pt x="595" y="527"/>
                        <a:pt x="599" y="534"/>
                      </a:cubicBezTo>
                      <a:cubicBezTo>
                        <a:pt x="600" y="540"/>
                        <a:pt x="603" y="543"/>
                        <a:pt x="605" y="549"/>
                      </a:cubicBezTo>
                      <a:cubicBezTo>
                        <a:pt x="606" y="557"/>
                        <a:pt x="609" y="562"/>
                        <a:pt x="614" y="568"/>
                      </a:cubicBezTo>
                      <a:cubicBezTo>
                        <a:pt x="616" y="578"/>
                        <a:pt x="625" y="596"/>
                        <a:pt x="635" y="598"/>
                      </a:cubicBezTo>
                      <a:cubicBezTo>
                        <a:pt x="638" y="604"/>
                        <a:pt x="641" y="606"/>
                        <a:pt x="647" y="609"/>
                      </a:cubicBezTo>
                      <a:cubicBezTo>
                        <a:pt x="655" y="619"/>
                        <a:pt x="710" y="642"/>
                        <a:pt x="721" y="649"/>
                      </a:cubicBezTo>
                      <a:cubicBezTo>
                        <a:pt x="736" y="655"/>
                        <a:pt x="677" y="636"/>
                        <a:pt x="671" y="635"/>
                      </a:cubicBezTo>
                      <a:cubicBezTo>
                        <a:pt x="660" y="627"/>
                        <a:pt x="646" y="620"/>
                        <a:pt x="633" y="616"/>
                      </a:cubicBezTo>
                      <a:cubicBezTo>
                        <a:pt x="627" y="611"/>
                        <a:pt x="616" y="607"/>
                        <a:pt x="609" y="606"/>
                      </a:cubicBezTo>
                      <a:cubicBezTo>
                        <a:pt x="604" y="603"/>
                        <a:pt x="600" y="601"/>
                        <a:pt x="594" y="600"/>
                      </a:cubicBezTo>
                      <a:cubicBezTo>
                        <a:pt x="587" y="594"/>
                        <a:pt x="576" y="587"/>
                        <a:pt x="567" y="585"/>
                      </a:cubicBezTo>
                      <a:cubicBezTo>
                        <a:pt x="562" y="581"/>
                        <a:pt x="558" y="577"/>
                        <a:pt x="552" y="576"/>
                      </a:cubicBezTo>
                      <a:cubicBezTo>
                        <a:pt x="546" y="573"/>
                        <a:pt x="540" y="569"/>
                        <a:pt x="534" y="565"/>
                      </a:cubicBezTo>
                      <a:cubicBezTo>
                        <a:pt x="524" y="552"/>
                        <a:pt x="483" y="522"/>
                        <a:pt x="467" y="519"/>
                      </a:cubicBezTo>
                      <a:cubicBezTo>
                        <a:pt x="460" y="515"/>
                        <a:pt x="446" y="510"/>
                        <a:pt x="437" y="508"/>
                      </a:cubicBezTo>
                      <a:cubicBezTo>
                        <a:pt x="426" y="500"/>
                        <a:pt x="420" y="496"/>
                        <a:pt x="407" y="493"/>
                      </a:cubicBezTo>
                      <a:cubicBezTo>
                        <a:pt x="401" y="489"/>
                        <a:pt x="395" y="479"/>
                        <a:pt x="388" y="478"/>
                      </a:cubicBezTo>
                      <a:cubicBezTo>
                        <a:pt x="374" y="471"/>
                        <a:pt x="343" y="453"/>
                        <a:pt x="328" y="444"/>
                      </a:cubicBezTo>
                      <a:cubicBezTo>
                        <a:pt x="313" y="435"/>
                        <a:pt x="309" y="434"/>
                        <a:pt x="299" y="424"/>
                      </a:cubicBezTo>
                      <a:cubicBezTo>
                        <a:pt x="306" y="415"/>
                        <a:pt x="292" y="410"/>
                        <a:pt x="285" y="406"/>
                      </a:cubicBezTo>
                      <a:cubicBezTo>
                        <a:pt x="280" y="400"/>
                        <a:pt x="271" y="394"/>
                        <a:pt x="264" y="393"/>
                      </a:cubicBezTo>
                      <a:cubicBezTo>
                        <a:pt x="258" y="389"/>
                        <a:pt x="253" y="385"/>
                        <a:pt x="246" y="384"/>
                      </a:cubicBezTo>
                      <a:cubicBezTo>
                        <a:pt x="233" y="374"/>
                        <a:pt x="220" y="364"/>
                        <a:pt x="206" y="354"/>
                      </a:cubicBezTo>
                      <a:cubicBezTo>
                        <a:pt x="202" y="347"/>
                        <a:pt x="196" y="344"/>
                        <a:pt x="189" y="340"/>
                      </a:cubicBezTo>
                      <a:cubicBezTo>
                        <a:pt x="185" y="335"/>
                        <a:pt x="180" y="330"/>
                        <a:pt x="174" y="328"/>
                      </a:cubicBezTo>
                      <a:cubicBezTo>
                        <a:pt x="168" y="319"/>
                        <a:pt x="162" y="309"/>
                        <a:pt x="153" y="303"/>
                      </a:cubicBezTo>
                      <a:cubicBezTo>
                        <a:pt x="149" y="297"/>
                        <a:pt x="148" y="292"/>
                        <a:pt x="141" y="291"/>
                      </a:cubicBezTo>
                      <a:cubicBezTo>
                        <a:pt x="124" y="270"/>
                        <a:pt x="109" y="247"/>
                        <a:pt x="93" y="225"/>
                      </a:cubicBezTo>
                      <a:cubicBezTo>
                        <a:pt x="91" y="214"/>
                        <a:pt x="77" y="193"/>
                        <a:pt x="68" y="186"/>
                      </a:cubicBezTo>
                      <a:cubicBezTo>
                        <a:pt x="65" y="179"/>
                        <a:pt x="61" y="174"/>
                        <a:pt x="57" y="168"/>
                      </a:cubicBezTo>
                      <a:cubicBezTo>
                        <a:pt x="56" y="162"/>
                        <a:pt x="53" y="159"/>
                        <a:pt x="51" y="154"/>
                      </a:cubicBezTo>
                      <a:cubicBezTo>
                        <a:pt x="50" y="144"/>
                        <a:pt x="44" y="137"/>
                        <a:pt x="38" y="129"/>
                      </a:cubicBezTo>
                      <a:cubicBezTo>
                        <a:pt x="39" y="122"/>
                        <a:pt x="37" y="118"/>
                        <a:pt x="34" y="112"/>
                      </a:cubicBezTo>
                      <a:cubicBezTo>
                        <a:pt x="33" y="105"/>
                        <a:pt x="33" y="103"/>
                        <a:pt x="30" y="96"/>
                      </a:cubicBezTo>
                      <a:cubicBezTo>
                        <a:pt x="29" y="89"/>
                        <a:pt x="27" y="81"/>
                        <a:pt x="24" y="75"/>
                      </a:cubicBezTo>
                      <a:cubicBezTo>
                        <a:pt x="23" y="69"/>
                        <a:pt x="21" y="63"/>
                        <a:pt x="18" y="57"/>
                      </a:cubicBezTo>
                      <a:cubicBezTo>
                        <a:pt x="17" y="51"/>
                        <a:pt x="15" y="44"/>
                        <a:pt x="11" y="39"/>
                      </a:cubicBezTo>
                      <a:cubicBezTo>
                        <a:pt x="9" y="33"/>
                        <a:pt x="9" y="27"/>
                        <a:pt x="6" y="21"/>
                      </a:cubicBezTo>
                      <a:cubicBezTo>
                        <a:pt x="6" y="17"/>
                        <a:pt x="0" y="3"/>
                        <a:pt x="3" y="0"/>
                      </a:cubicBezTo>
                      <a:close/>
                    </a:path>
                  </a:pathLst>
                </a:custGeom>
                <a:pattFill prst="pct30">
                  <a:fgClr>
                    <a:srgbClr val="CC990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241" y="3372"/>
                  <a:ext cx="6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00FF"/>
                      </a:solidFill>
                    </a:rPr>
                    <a:t>saturated</a:t>
                  </a:r>
                  <a:endParaRPr lang="en-GB" sz="1400" b="1">
                    <a:solidFill>
                      <a:srgbClr val="0000FF"/>
                    </a:solidFill>
                  </a:endParaRPr>
                </a:p>
              </p:txBody>
            </p:sp>
            <p:graphicFrame>
              <p:nvGraphicFramePr>
                <p:cNvPr id="1044" name="Object 19"/>
                <p:cNvGraphicFramePr>
                  <a:graphicFrameLocks noChangeAspect="1"/>
                </p:cNvGraphicFramePr>
                <p:nvPr/>
              </p:nvGraphicFramePr>
              <p:xfrm>
                <a:off x="4559" y="3050"/>
                <a:ext cx="226" cy="2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9" name="Equation" r:id="rId37" imgW="177646" imgH="228402" progId="Equation.3">
                        <p:embed/>
                      </p:oleObj>
                    </mc:Choice>
                    <mc:Fallback>
                      <p:oleObj name="Equation" r:id="rId37" imgW="177646" imgH="228402" progId="Equation.3">
                        <p:embed/>
                        <p:pic>
                          <p:nvPicPr>
                            <p:cNvPr id="0" name="Picture 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59" y="3050"/>
                              <a:ext cx="226" cy="29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00" name="Line 80"/>
                <p:cNvSpPr>
                  <a:spLocks noChangeShapeType="1"/>
                </p:cNvSpPr>
                <p:nvPr/>
              </p:nvSpPr>
              <p:spPr bwMode="auto">
                <a:xfrm>
                  <a:off x="5148" y="3612"/>
                  <a:ext cx="317" cy="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045" name="Object 20"/>
                <p:cNvGraphicFramePr>
                  <a:graphicFrameLocks noChangeAspect="1"/>
                </p:cNvGraphicFramePr>
                <p:nvPr/>
              </p:nvGraphicFramePr>
              <p:xfrm>
                <a:off x="5472" y="3622"/>
                <a:ext cx="169" cy="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80" name="Equation" r:id="rId39" imgW="177646" imgH="228402" progId="Equation.3">
                        <p:embed/>
                      </p:oleObj>
                    </mc:Choice>
                    <mc:Fallback>
                      <p:oleObj name="Equation" r:id="rId39" imgW="177646" imgH="228402" progId="Equation.3">
                        <p:embed/>
                        <p:pic>
                          <p:nvPicPr>
                            <p:cNvPr id="0" name="Picture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72" y="3622"/>
                              <a:ext cx="169" cy="21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46" name="Object 21"/>
                <p:cNvGraphicFramePr>
                  <a:graphicFrameLocks noChangeAspect="1"/>
                </p:cNvGraphicFramePr>
                <p:nvPr/>
              </p:nvGraphicFramePr>
              <p:xfrm>
                <a:off x="1602" y="392"/>
                <a:ext cx="144" cy="1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81" name="Equation" r:id="rId41" imgW="152268" imgH="164957" progId="Equation.3">
                        <p:embed/>
                      </p:oleObj>
                    </mc:Choice>
                    <mc:Fallback>
                      <p:oleObj name="Equation" r:id="rId41" imgW="152268" imgH="164957" progId="Equation.3">
                        <p:embed/>
                        <p:pic>
                          <p:nvPicPr>
                            <p:cNvPr id="0" name="Picture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02" y="392"/>
                              <a:ext cx="144" cy="15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0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839" y="662"/>
                  <a:ext cx="165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Line 84"/>
                <p:cNvSpPr>
                  <a:spLocks noChangeShapeType="1"/>
                </p:cNvSpPr>
                <p:nvPr/>
              </p:nvSpPr>
              <p:spPr bwMode="auto">
                <a:xfrm>
                  <a:off x="2494" y="662"/>
                  <a:ext cx="2" cy="1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Line 85"/>
                <p:cNvSpPr>
                  <a:spLocks noChangeShapeType="1"/>
                </p:cNvSpPr>
                <p:nvPr/>
              </p:nvSpPr>
              <p:spPr bwMode="auto">
                <a:xfrm>
                  <a:off x="837" y="664"/>
                  <a:ext cx="2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673" y="525"/>
                  <a:ext cx="1" cy="1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2514600" y="6629400"/>
                <a:ext cx="1981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52" name="TextBox 92"/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46482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FF0000"/>
                  </a:solidFill>
                </a:rPr>
                <a:t>Consider an example conceptual model of hydrological processes</a:t>
              </a:r>
            </a:p>
          </p:txBody>
        </p: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4089400" y="1058863"/>
            <a:ext cx="4895850" cy="2644775"/>
            <a:chOff x="2592" y="125"/>
            <a:chExt cx="3084" cy="1666"/>
          </a:xfrm>
        </p:grpSpPr>
        <p:sp>
          <p:nvSpPr>
            <p:cNvPr id="1050" name="Rectangle 92"/>
            <p:cNvSpPr>
              <a:spLocks noChangeArrowheads="1"/>
            </p:cNvSpPr>
            <p:nvPr/>
          </p:nvSpPr>
          <p:spPr bwMode="auto">
            <a:xfrm>
              <a:off x="2592" y="125"/>
              <a:ext cx="3084" cy="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1026" name="Object 91"/>
            <p:cNvGraphicFramePr>
              <a:graphicFrameLocks noChangeAspect="1"/>
            </p:cNvGraphicFramePr>
            <p:nvPr/>
          </p:nvGraphicFramePr>
          <p:xfrm>
            <a:off x="2736" y="192"/>
            <a:ext cx="2859" cy="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" name="Equation" r:id="rId43" imgW="3022600" imgH="1625600" progId="">
                    <p:embed/>
                  </p:oleObj>
                </mc:Choice>
                <mc:Fallback>
                  <p:oleObj name="Equation" r:id="rId43" imgW="3022600" imgH="1625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92"/>
                          <a:ext cx="2859" cy="153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0" y="61722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kern="0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FUSE accommodates </a:t>
            </a:r>
            <a:r>
              <a:rPr lang="en-US" sz="2800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different options for model architecture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1295400"/>
            <a:ext cx="5475288" cy="5334000"/>
            <a:chOff x="304800" y="1219200"/>
            <a:chExt cx="5475514" cy="5334000"/>
          </a:xfrm>
        </p:grpSpPr>
        <p:pic>
          <p:nvPicPr>
            <p:cNvPr id="18440" name="Picture 4" descr="VIC_grid_cell_schematic"/>
            <p:cNvPicPr>
              <a:picLocks noChangeAspect="1" noChangeArrowheads="1"/>
            </p:cNvPicPr>
            <p:nvPr/>
          </p:nvPicPr>
          <p:blipFill>
            <a:blip r:embed="rId2" cstate="print"/>
            <a:srcRect t="18182" b="4849"/>
            <a:stretch>
              <a:fillRect/>
            </a:stretch>
          </p:blipFill>
          <p:spPr bwMode="auto">
            <a:xfrm>
              <a:off x="304800" y="1219200"/>
              <a:ext cx="528242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646626" y="2743200"/>
              <a:ext cx="2133688" cy="381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76723" y="5105400"/>
              <a:ext cx="457219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6" y="5638800"/>
              <a:ext cx="16764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37" name="TextBox 32"/>
          <p:cNvSpPr txBox="1">
            <a:spLocks noChangeArrowheads="1"/>
          </p:cNvSpPr>
          <p:nvPr/>
        </p:nvSpPr>
        <p:spPr bwMode="auto">
          <a:xfrm>
            <a:off x="3962400" y="2185015"/>
            <a:ext cx="51816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C000"/>
                </a:solidFill>
              </a:rPr>
              <a:t>Consider the “mosaic” approach to representing heterogeneity in vegetation, as in the VIC model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619500" y="3538352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C000"/>
                </a:solidFill>
              </a:rPr>
              <a:t>… and contrast against other model architectures: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71900" y="4472732"/>
            <a:ext cx="53721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Font typeface="Arial" charset="0"/>
              <a:buChar char="•"/>
            </a:pPr>
            <a:r>
              <a:rPr lang="en-US" sz="2400" dirty="0"/>
              <a:t>should different vegetation types compete for the same soil moisture?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/>
              <a:t>should the architecture allow for sub-grid variability in soil moisture, to simulate the co-variability between vegetation type and water availability?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/>
              <a:t>FUSE</a:t>
            </a:r>
            <a:r>
              <a:rPr lang="en-US" sz="2800" b="1" dirty="0" smtClean="0"/>
              <a:t> </a:t>
            </a:r>
            <a:r>
              <a:rPr lang="en-US" sz="2800" dirty="0" smtClean="0"/>
              <a:t>Separates the hypothesized model equations from their solutions</a:t>
            </a:r>
          </a:p>
        </p:txBody>
      </p:sp>
      <p:sp>
        <p:nvSpPr>
          <p:cNvPr id="98" name="Text Box 7"/>
          <p:cNvSpPr txBox="1">
            <a:spLocks noGrp="1" noChangeArrowheads="1"/>
          </p:cNvSpPr>
          <p:nvPr>
            <p:ph idx="1"/>
          </p:nvPr>
        </p:nvSpPr>
        <p:spPr>
          <a:xfrm>
            <a:off x="457200" y="1189038"/>
            <a:ext cx="8458200" cy="1938992"/>
          </a:xfrm>
          <a:solidFill>
            <a:schemeClr val="accent1">
              <a:alpha val="0"/>
            </a:schemeClr>
          </a:solidFill>
          <a:ln algn="ctr"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Many hydrologic models use ad-hoc approaches to add/subtract model fluxes from model stores in a pre-determined sequence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For example, the Sacramento model implementation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C000"/>
                </a:solidFill>
              </a:rPr>
              <a:t>Critically</a:t>
            </a:r>
            <a:r>
              <a:rPr lang="en-US" sz="2000" dirty="0" smtClean="0">
                <a:solidFill>
                  <a:srgbClr val="FFC000"/>
                </a:solidFill>
              </a:rPr>
              <a:t>: Lack of attention applied to numerical error control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5" name="Equation" r:id="rId3" imgW="279400" imgH="228600" progId="">
                    <p:embed/>
                  </p:oleObj>
                </mc:Choice>
                <mc:Fallback>
                  <p:oleObj name="Equation" r:id="rId3" imgW="279400" imgH="22860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16" name="Equation" r:id="rId5" imgW="253890" imgH="228501" progId="">
                    <p:embed/>
                  </p:oleObj>
                </mc:Choice>
                <mc:Fallback>
                  <p:oleObj name="Equation" r:id="rId5" imgW="253890" imgH="228501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3113" name="Object 41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7" name="Equation" r:id="rId7" imgW="291973" imgH="228501" progId="">
                      <p:embed/>
                    </p:oleObj>
                  </mc:Choice>
                  <mc:Fallback>
                    <p:oleObj name="Equation" r:id="rId7" imgW="291973" imgH="228501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3324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5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03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3114" name="Object 42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8" name="Equation" r:id="rId9" imgW="241300" imgH="228600" progId="">
                      <p:embed/>
                    </p:oleObj>
                  </mc:Choice>
                  <mc:Fallback>
                    <p:oleObj name="Equation" r:id="rId9" imgW="241300" imgH="2286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5" name="Object 43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19" name="Equation" r:id="rId11" imgW="241195" imgH="241195" progId="">
                      <p:embed/>
                    </p:oleObj>
                  </mc:Choice>
                  <mc:Fallback>
                    <p:oleObj name="Equation" r:id="rId11" imgW="241195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6" name="Object 44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0" name="Equation" r:id="rId13" imgW="228600" imgH="228600" progId="">
                      <p:embed/>
                    </p:oleObj>
                  </mc:Choice>
                  <mc:Fallback>
                    <p:oleObj name="Equation" r:id="rId13" imgW="228600" imgH="228600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16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3321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05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3117" name="Object 45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1" name="Equation" r:id="rId15" imgW="279279" imgH="241195" progId="">
                      <p:embed/>
                    </p:oleObj>
                  </mc:Choice>
                  <mc:Fallback>
                    <p:oleObj name="Equation" r:id="rId15" imgW="279279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06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3314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3317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8" name="Line 2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9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0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16" name="AutoShape 3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09" name="Line 32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Line 33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3312" name="Line 35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18" name="Object 46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2" name="Equation" r:id="rId17" imgW="291973" imgH="241195" progId="">
                      <p:embed/>
                    </p:oleObj>
                  </mc:Choice>
                  <mc:Fallback>
                    <p:oleObj name="Equation" r:id="rId17" imgW="291973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13" name="Line 37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9" name="Group 39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3295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3298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9" name="Line 43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0" name="Line 4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1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7" name="AutoShape 4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105" name="Object 33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3" name="Equation" r:id="rId19" imgW="279400" imgH="228600" progId="">
                      <p:embed/>
                    </p:oleObj>
                  </mc:Choice>
                  <mc:Fallback>
                    <p:oleObj name="Equation" r:id="rId19" imgW="279400" imgH="228600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69" name="Line 48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Line 49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6" name="Object 34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4" name="Equation" r:id="rId20" imgW="291973" imgH="241195" progId="">
                      <p:embed/>
                    </p:oleObj>
                  </mc:Choice>
                  <mc:Fallback>
                    <p:oleObj name="Equation" r:id="rId20" imgW="291973" imgH="241195" progId="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7" name="Object 35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5" name="Equation" r:id="rId22" imgW="291973" imgH="228501" progId="">
                      <p:embed/>
                    </p:oleObj>
                  </mc:Choice>
                  <mc:Fallback>
                    <p:oleObj name="Equation" r:id="rId22" imgW="291973" imgH="228501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1" name="Line 52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Line 53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8" name="Object 36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6" name="Equation" r:id="rId23" imgW="241300" imgH="228600" progId="">
                      <p:embed/>
                    </p:oleObj>
                  </mc:Choice>
                  <mc:Fallback>
                    <p:oleObj name="Equation" r:id="rId23" imgW="241300" imgH="228600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9" name="Object 37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7" name="Equation" r:id="rId24" imgW="241195" imgH="241195" progId="">
                      <p:embed/>
                    </p:oleObj>
                  </mc:Choice>
                  <mc:Fallback>
                    <p:oleObj name="Equation" r:id="rId24" imgW="241195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0" name="Object 38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8" name="Equation" r:id="rId25" imgW="228600" imgH="228600" progId="">
                      <p:embed/>
                    </p:oleObj>
                  </mc:Choice>
                  <mc:Fallback>
                    <p:oleObj name="Equation" r:id="rId25" imgW="228600" imgH="228600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3" name="Line 57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1" name="Group 59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329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76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3111" name="Object 39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29" name="Equation" r:id="rId26" imgW="279279" imgH="241195" progId="">
                      <p:embed/>
                    </p:oleObj>
                  </mc:Choice>
                  <mc:Fallback>
                    <p:oleObj name="Equation" r:id="rId26" imgW="27927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12" name="Object 40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0" name="Equation" r:id="rId27" imgW="253890" imgH="228501" progId="">
                      <p:embed/>
                    </p:oleObj>
                  </mc:Choice>
                  <mc:Fallback>
                    <p:oleObj name="Equation" r:id="rId27" imgW="253890" imgH="228501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66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329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79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Text Box 74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3285" name="Line 75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Line 76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Line 77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Line 78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Line 79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4" name="Group 82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326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3264" name="Line 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5" name="Line 8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6" name="Line 8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7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63" name="AutoShape 8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94" name="Object 22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1" name="Equation" r:id="rId28" imgW="279400" imgH="228600" progId="">
                      <p:embed/>
                    </p:oleObj>
                  </mc:Choice>
                  <mc:Fallback>
                    <p:oleObj name="Equation" r:id="rId28" imgW="279400" imgH="228600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0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2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Line 96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Line 97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98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99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3219" name="Text Box 102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3220" name="Line 103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5" name="Object 23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2" name="Equation" r:id="rId29" imgW="291973" imgH="241195" progId="">
                      <p:embed/>
                    </p:oleObj>
                  </mc:Choice>
                  <mc:Fallback>
                    <p:oleObj name="Equation" r:id="rId29" imgW="291973" imgH="24119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6" name="Object 24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3" name="Equation" r:id="rId30" imgW="304668" imgH="241195" progId="">
                      <p:embed/>
                    </p:oleObj>
                  </mc:Choice>
                  <mc:Fallback>
                    <p:oleObj name="Equation" r:id="rId30" imgW="304668" imgH="241195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21" name="Line 106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Line 108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Line 110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Line 111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7" name="Object 25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4" name="Equation" r:id="rId32" imgW="279279" imgH="241195" progId="">
                      <p:embed/>
                    </p:oleObj>
                  </mc:Choice>
                  <mc:Fallback>
                    <p:oleObj name="Equation" r:id="rId32" imgW="279279" imgH="241195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8" name="Object 26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5" name="Equation" r:id="rId34" imgW="279400" imgH="228600" progId="">
                      <p:embed/>
                    </p:oleObj>
                  </mc:Choice>
                  <mc:Fallback>
                    <p:oleObj name="Equation" r:id="rId34" imgW="279400" imgH="228600" progId="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31" name="Line 118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Line 120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Line 121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Line 122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9" name="Object 27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6" name="Equation" r:id="rId36" imgW="291973" imgH="241195" progId="">
                      <p:embed/>
                    </p:oleObj>
                  </mc:Choice>
                  <mc:Fallback>
                    <p:oleObj name="Equation" r:id="rId36" imgW="291973" imgH="241195" progId="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36" name="Line 124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Line 125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Line 126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0" name="Object 28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7" name="Equation" r:id="rId37" imgW="241300" imgH="228600" progId="">
                      <p:embed/>
                    </p:oleObj>
                  </mc:Choice>
                  <mc:Fallback>
                    <p:oleObj name="Equation" r:id="rId37" imgW="241300" imgH="228600" progId="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1" name="Object 29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8" name="Equation" r:id="rId38" imgW="241195" imgH="241195" progId="">
                      <p:embed/>
                    </p:oleObj>
                  </mc:Choice>
                  <mc:Fallback>
                    <p:oleObj name="Equation" r:id="rId38" imgW="241195" imgH="241195" progId="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2" name="Object 30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39" name="Equation" r:id="rId40" imgW="228600" imgH="228600" progId="">
                      <p:embed/>
                    </p:oleObj>
                  </mc:Choice>
                  <mc:Fallback>
                    <p:oleObj name="Equation" r:id="rId40" imgW="228600" imgH="228600" progId="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39" name="Line 130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103" name="Object 31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0" name="Equation" r:id="rId42" imgW="266469" imgH="241091" progId="">
                      <p:embed/>
                    </p:oleObj>
                  </mc:Choice>
                  <mc:Fallback>
                    <p:oleObj name="Equation" r:id="rId42" imgW="266469" imgH="241091" progId="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41" name="Line 133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Line 134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Line 137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8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3259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0" name="Line 1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47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3248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3249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3250" name="Text Box 144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3251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3252" name="Text Box 146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3253" name="Line 147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48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3256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7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8" name="Line 1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55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4" name="Object 32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1" name="Equation" r:id="rId44" imgW="253890" imgH="228501" progId="">
                      <p:embed/>
                    </p:oleObj>
                  </mc:Choice>
                  <mc:Fallback>
                    <p:oleObj name="Equation" r:id="rId44" imgW="253890" imgH="228501" progId="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54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19" name="Group 155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3200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57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3203" name="Line 15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4" name="Line 159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5" name="Line 16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6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02" name="AutoShape 16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3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3193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6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3196" name="Line 16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7" name="Line 16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8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9" name="Line 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5" name="AutoShape 17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2" name="Equation" r:id="rId45" imgW="279400" imgH="228600" progId="">
                      <p:embed/>
                    </p:oleObj>
                  </mc:Choice>
                  <mc:Fallback>
                    <p:oleObj name="Equation" r:id="rId45" imgW="279400" imgH="228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59" name="Line 172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Line 173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Line 174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3" name="Equation" r:id="rId46" imgW="291973" imgH="241195" progId="">
                      <p:embed/>
                    </p:oleObj>
                  </mc:Choice>
                  <mc:Fallback>
                    <p:oleObj name="Equation" r:id="rId46" imgW="291973" imgH="241195" progId="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4" name="Equation" r:id="rId47" imgW="291973" imgH="228501" progId="">
                      <p:embed/>
                    </p:oleObj>
                  </mc:Choice>
                  <mc:Fallback>
                    <p:oleObj name="Equation" r:id="rId47" imgW="291973" imgH="228501" progId="">
                      <p:embed/>
                      <p:pic>
                        <p:nvPicPr>
                          <p:cNvPr id="0" name="Picture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62" name="Line 177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Line 179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87" name="Object 15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5" name="Equation" r:id="rId48" imgW="291973" imgH="241195" progId="">
                      <p:embed/>
                    </p:oleObj>
                  </mc:Choice>
                  <mc:Fallback>
                    <p:oleObj name="Equation" r:id="rId48" imgW="291973" imgH="241195" progId="">
                      <p:embed/>
                      <p:pic>
                        <p:nvPicPr>
                          <p:cNvPr id="0" name="Picture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65" name="Line 181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Line 182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88" name="Object 16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6" name="Equation" r:id="rId49" imgW="241300" imgH="228600" progId="">
                      <p:embed/>
                    </p:oleObj>
                  </mc:Choice>
                  <mc:Fallback>
                    <p:oleObj name="Equation" r:id="rId49" imgW="241300" imgH="228600" progId="">
                      <p:embed/>
                      <p:pic>
                        <p:nvPicPr>
                          <p:cNvPr id="0" name="Picture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9" name="Object 17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7" name="Equation" r:id="rId50" imgW="228600" imgH="228600" progId="">
                      <p:embed/>
                    </p:oleObj>
                  </mc:Choice>
                  <mc:Fallback>
                    <p:oleObj name="Equation" r:id="rId50" imgW="228600" imgH="228600" progId="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67" name="Line 185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Rectangle 186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090" name="Object 18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8" name="Equation" r:id="rId51" imgW="266469" imgH="241091" progId="">
                      <p:embed/>
                    </p:oleObj>
                  </mc:Choice>
                  <mc:Fallback>
                    <p:oleObj name="Equation" r:id="rId51" imgW="266469" imgH="241091" progId="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0" name="Line 189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3172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3173" name="Text Box 192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23" name="Group 193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3191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5" name="Line 196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Line 197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Line 198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Text Box 199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3179" name="Line 200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Line 203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Line 204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1" name="Object 19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49" name="Equation" r:id="rId52" imgW="279279" imgH="241195" progId="">
                      <p:embed/>
                    </p:oleObj>
                  </mc:Choice>
                  <mc:Fallback>
                    <p:oleObj name="Equation" r:id="rId52" imgW="279279" imgH="24119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84" name="Text Box 206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3185" name="Line 207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Line 208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Line 210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2" name="Object 20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0" name="Equation" r:id="rId53" imgW="253890" imgH="228501" progId="">
                      <p:embed/>
                    </p:oleObj>
                  </mc:Choice>
                  <mc:Fallback>
                    <p:oleObj name="Equation" r:id="rId53" imgW="253890" imgH="228501" progId="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3" name="Object 21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51" name="Equation" r:id="rId54" imgW="241195" imgH="241195" progId="">
                      <p:embed/>
                    </p:oleObj>
                  </mc:Choice>
                  <mc:Fallback>
                    <p:oleObj name="Equation" r:id="rId54" imgW="241195" imgH="241195" progId="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89" name="Line 213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Line 214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" name="Group 215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25" name="Group 21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3083" name="Object 1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2" name="Equation" r:id="rId55" imgW="203112" imgH="228501" progId="">
                        <p:embed/>
                      </p:oleObj>
                    </mc:Choice>
                    <mc:Fallback>
                      <p:oleObj name="Equation" r:id="rId55" imgW="203112" imgH="228501" progId="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56" name="AutoShape 21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1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3082" name="Object 1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3" name="Equation" r:id="rId57" imgW="228600" imgH="228600" progId="">
                        <p:embed/>
                      </p:oleObj>
                    </mc:Choice>
                    <mc:Fallback>
                      <p:oleObj name="Equation" r:id="rId57" imgW="228600" imgH="228600" progId="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55" name="AutoShape 22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22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28" name="Group 223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3081" name="Object 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4" name="Equation" r:id="rId59" imgW="203112" imgH="228501" progId="">
                        <p:embed/>
                      </p:oleObj>
                    </mc:Choice>
                    <mc:Fallback>
                      <p:oleObj name="Equation" r:id="rId59" imgW="203112" imgH="228501" progId="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52" name="AutoShape 225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26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3080" name="Object 8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5" name="Equation" r:id="rId60" imgW="228600" imgH="228600" progId="">
                        <p:embed/>
                      </p:oleObj>
                    </mc:Choice>
                    <mc:Fallback>
                      <p:oleObj name="Equation" r:id="rId60" imgW="228600" imgH="228600" progId="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51" name="AutoShape 228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29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1" name="Group 230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3079" name="Object 7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6" name="Equation" r:id="rId61" imgW="203112" imgH="228501" progId="">
                        <p:embed/>
                      </p:oleObj>
                    </mc:Choice>
                    <mc:Fallback>
                      <p:oleObj name="Equation" r:id="rId61" imgW="203112" imgH="228501" progId="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8" name="AutoShape 232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41" name="Group 233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3078" name="Object 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7" name="Equation" r:id="rId62" imgW="228600" imgH="228600" progId="">
                        <p:embed/>
                      </p:oleObj>
                    </mc:Choice>
                    <mc:Fallback>
                      <p:oleObj name="Equation" r:id="rId62" imgW="228600" imgH="228600" progId="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7" name="AutoShape 235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2" name="Group 236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3145" name="Group 237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3077" name="Object 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8" name="Equation" r:id="rId63" imgW="203112" imgH="228501" progId="">
                        <p:embed/>
                      </p:oleObj>
                    </mc:Choice>
                    <mc:Fallback>
                      <p:oleObj name="Equation" r:id="rId63" imgW="203112" imgH="228501" progId="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4" name="AutoShape 239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46" name="Group 240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3076" name="Object 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59" name="Equation" r:id="rId64" imgW="228600" imgH="228600" progId="">
                        <p:embed/>
                      </p:oleObj>
                    </mc:Choice>
                    <mc:Fallback>
                      <p:oleObj name="Equation" r:id="rId64" imgW="228600" imgH="228600" progId="">
                        <p:embed/>
                        <p:pic>
                          <p:nvPicPr>
                            <p:cNvPr id="0" name="Picture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43" name="AutoShape 242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9" name="Group 243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3135" name="Line 244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36" name="Line 245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37" name="Line 246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38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39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40" name="Line 249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131" name="Text Box 250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3132" name="Text Box 251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3133" name="Text Box 252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3134" name="Text Box 253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3120" name="Text Box 3"/>
          <p:cNvSpPr txBox="1">
            <a:spLocks noChangeArrowheads="1"/>
          </p:cNvSpPr>
          <p:nvPr/>
        </p:nvSpPr>
        <p:spPr bwMode="auto">
          <a:xfrm>
            <a:off x="1" y="161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FUSE supports quantifying </a:t>
            </a:r>
            <a:r>
              <a:rPr lang="en-US" sz="2800" b="1" dirty="0">
                <a:solidFill>
                  <a:srgbClr val="FFC000"/>
                </a:solidFill>
              </a:rPr>
              <a:t>uncertainty using multiple models…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44" name="Text Box 3"/>
          <p:cNvSpPr txBox="1">
            <a:spLocks noChangeArrowheads="1"/>
          </p:cNvSpPr>
          <p:nvPr/>
        </p:nvSpPr>
        <p:spPr bwMode="auto">
          <a:xfrm>
            <a:off x="617538" y="111125"/>
            <a:ext cx="629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Define model building decisions—1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4" name="Equation" r:id="rId3" imgW="279400" imgH="228600" progId="">
                    <p:embed/>
                  </p:oleObj>
                </mc:Choice>
                <mc:Fallback>
                  <p:oleObj name="Equation" r:id="rId3" imgW="279400" imgH="22860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5" name="Equation" r:id="rId5" imgW="253890" imgH="228501" progId="">
                    <p:embed/>
                  </p:oleObj>
                </mc:Choice>
                <mc:Fallback>
                  <p:oleObj name="Equation" r:id="rId5" imgW="253890" imgH="228501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4137" name="Object 41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6" name="Equation" r:id="rId7" imgW="291973" imgH="228501" progId="">
                      <p:embed/>
                    </p:oleObj>
                  </mc:Choice>
                  <mc:Fallback>
                    <p:oleObj name="Equation" r:id="rId7" imgW="291973" imgH="228501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4354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5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33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4138" name="Object 42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7" name="Equation" r:id="rId9" imgW="241300" imgH="228600" progId="">
                      <p:embed/>
                    </p:oleObj>
                  </mc:Choice>
                  <mc:Fallback>
                    <p:oleObj name="Equation" r:id="rId9" imgW="241300" imgH="2286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39" name="Object 43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8" name="Equation" r:id="rId11" imgW="241195" imgH="241195" progId="">
                      <p:embed/>
                    </p:oleObj>
                  </mc:Choice>
                  <mc:Fallback>
                    <p:oleObj name="Equation" r:id="rId11" imgW="241195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40" name="Object 44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9" name="Equation" r:id="rId13" imgW="228600" imgH="228600" progId="">
                      <p:embed/>
                    </p:oleObj>
                  </mc:Choice>
                  <mc:Fallback>
                    <p:oleObj name="Equation" r:id="rId13" imgW="228600" imgH="228600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16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4351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2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3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5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4141" name="Object 45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0" name="Equation" r:id="rId15" imgW="279279" imgH="241195" progId="">
                      <p:embed/>
                    </p:oleObj>
                  </mc:Choice>
                  <mc:Fallback>
                    <p:oleObj name="Equation" r:id="rId15" imgW="279279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36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4344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4347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8" name="Line 2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9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0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46" name="AutoShape 3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39" name="Line 32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Line 33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4342" name="Line 35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42" name="Object 46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1" name="Equation" r:id="rId17" imgW="291973" imgH="241195" progId="">
                      <p:embed/>
                    </p:oleObj>
                  </mc:Choice>
                  <mc:Fallback>
                    <p:oleObj name="Equation" r:id="rId17" imgW="291973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43" name="Line 37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9" name="Group 39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4325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4328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9" name="Line 43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0" name="Line 4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1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27" name="AutoShape 4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29" name="Object 33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2" name="Equation" r:id="rId19" imgW="279400" imgH="228600" progId="">
                      <p:embed/>
                    </p:oleObj>
                  </mc:Choice>
                  <mc:Fallback>
                    <p:oleObj name="Equation" r:id="rId19" imgW="279400" imgH="228600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99" name="Line 48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Line 49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30" name="Object 34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3" name="Equation" r:id="rId20" imgW="291973" imgH="241195" progId="">
                      <p:embed/>
                    </p:oleObj>
                  </mc:Choice>
                  <mc:Fallback>
                    <p:oleObj name="Equation" r:id="rId20" imgW="291973" imgH="241195" progId="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31" name="Object 35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4" name="Equation" r:id="rId22" imgW="291973" imgH="228501" progId="">
                      <p:embed/>
                    </p:oleObj>
                  </mc:Choice>
                  <mc:Fallback>
                    <p:oleObj name="Equation" r:id="rId22" imgW="291973" imgH="228501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1" name="Line 52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53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32" name="Object 36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5" name="Equation" r:id="rId23" imgW="241300" imgH="228600" progId="">
                      <p:embed/>
                    </p:oleObj>
                  </mc:Choice>
                  <mc:Fallback>
                    <p:oleObj name="Equation" r:id="rId23" imgW="241300" imgH="228600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33" name="Object 37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6" name="Equation" r:id="rId24" imgW="241195" imgH="241195" progId="">
                      <p:embed/>
                    </p:oleObj>
                  </mc:Choice>
                  <mc:Fallback>
                    <p:oleObj name="Equation" r:id="rId24" imgW="241195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34" name="Object 38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7" name="Equation" r:id="rId25" imgW="228600" imgH="228600" progId="">
                      <p:embed/>
                    </p:oleObj>
                  </mc:Choice>
                  <mc:Fallback>
                    <p:oleObj name="Equation" r:id="rId25" imgW="228600" imgH="228600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3" name="Line 57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1" name="Group 59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432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6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4135" name="Object 39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8" name="Equation" r:id="rId26" imgW="279279" imgH="241195" progId="">
                      <p:embed/>
                    </p:oleObj>
                  </mc:Choice>
                  <mc:Fallback>
                    <p:oleObj name="Equation" r:id="rId26" imgW="27927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7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36" name="Object 40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9" name="Equation" r:id="rId27" imgW="253890" imgH="228501" progId="">
                      <p:embed/>
                    </p:oleObj>
                  </mc:Choice>
                  <mc:Fallback>
                    <p:oleObj name="Equation" r:id="rId27" imgW="253890" imgH="228501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66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432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9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Text Box 74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4315" name="Line 75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Line 76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Line 77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Line 78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Line 79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Line 80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4" name="Group 82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429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4294" name="Line 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5" name="Line 8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6" name="Line 8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7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93" name="AutoShape 8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18" name="Object 22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0" name="Equation" r:id="rId28" imgW="279400" imgH="228600" progId="">
                      <p:embed/>
                    </p:oleObj>
                  </mc:Choice>
                  <mc:Fallback>
                    <p:oleObj name="Equation" r:id="rId28" imgW="279400" imgH="228600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3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0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1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2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3" name="Line 96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Line 97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Line 98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Line 99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4249" name="Text Box 102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4250" name="Line 103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19" name="Object 23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1" name="Equation" r:id="rId29" imgW="291973" imgH="241195" progId="">
                      <p:embed/>
                    </p:oleObj>
                  </mc:Choice>
                  <mc:Fallback>
                    <p:oleObj name="Equation" r:id="rId29" imgW="291973" imgH="24119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20" name="Object 24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2" name="Equation" r:id="rId30" imgW="304668" imgH="241195" progId="">
                      <p:embed/>
                    </p:oleObj>
                  </mc:Choice>
                  <mc:Fallback>
                    <p:oleObj name="Equation" r:id="rId30" imgW="304668" imgH="241195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51" name="Line 106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Line 108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Line 110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Line 111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21" name="Object 25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3" name="Equation" r:id="rId32" imgW="279279" imgH="241195" progId="">
                      <p:embed/>
                    </p:oleObj>
                  </mc:Choice>
                  <mc:Fallback>
                    <p:oleObj name="Equation" r:id="rId32" imgW="279279" imgH="241195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22" name="Object 26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4" name="Equation" r:id="rId34" imgW="279400" imgH="228600" progId="">
                      <p:embed/>
                    </p:oleObj>
                  </mc:Choice>
                  <mc:Fallback>
                    <p:oleObj name="Equation" r:id="rId34" imgW="279400" imgH="228600" progId="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61" name="Line 118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Line 120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Line 121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Line 122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23" name="Object 27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5" name="Equation" r:id="rId36" imgW="291973" imgH="241195" progId="">
                      <p:embed/>
                    </p:oleObj>
                  </mc:Choice>
                  <mc:Fallback>
                    <p:oleObj name="Equation" r:id="rId36" imgW="291973" imgH="241195" progId="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66" name="Line 124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Line 125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Line 126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24" name="Object 28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6" name="Equation" r:id="rId37" imgW="241300" imgH="228600" progId="">
                      <p:embed/>
                    </p:oleObj>
                  </mc:Choice>
                  <mc:Fallback>
                    <p:oleObj name="Equation" r:id="rId37" imgW="241300" imgH="228600" progId="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25" name="Object 29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7" name="Equation" r:id="rId38" imgW="241195" imgH="241195" progId="">
                      <p:embed/>
                    </p:oleObj>
                  </mc:Choice>
                  <mc:Fallback>
                    <p:oleObj name="Equation" r:id="rId38" imgW="241195" imgH="241195" progId="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26" name="Object 30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8" name="Equation" r:id="rId40" imgW="228600" imgH="228600" progId="">
                      <p:embed/>
                    </p:oleObj>
                  </mc:Choice>
                  <mc:Fallback>
                    <p:oleObj name="Equation" r:id="rId40" imgW="228600" imgH="228600" progId="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69" name="Line 130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27" name="Object 31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9" name="Equation" r:id="rId42" imgW="266469" imgH="241091" progId="">
                      <p:embed/>
                    </p:oleObj>
                  </mc:Choice>
                  <mc:Fallback>
                    <p:oleObj name="Equation" r:id="rId42" imgW="266469" imgH="241091" progId="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71" name="Line 133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Line 134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Line 137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8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4289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" name="Line 1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7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4278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4279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4280" name="Text Box 144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4281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4282" name="Text Box 146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4283" name="Line 147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48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4286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7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8" name="Line 1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85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28" name="Object 32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0" name="Equation" r:id="rId44" imgW="253890" imgH="228501" progId="">
                      <p:embed/>
                    </p:oleObj>
                  </mc:Choice>
                  <mc:Fallback>
                    <p:oleObj name="Equation" r:id="rId44" imgW="253890" imgH="228501" progId="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54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19" name="Group 155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4230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57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4233" name="Line 15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4" name="Line 159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5" name="Line 16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6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32" name="AutoShape 16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3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4223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6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4226" name="Line 16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7" name="Line 16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8" name="Line 1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9" name="Line 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25" name="AutoShape 17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1" name="Equation" r:id="rId45" imgW="279400" imgH="228600" progId="">
                      <p:embed/>
                    </p:oleObj>
                  </mc:Choice>
                  <mc:Fallback>
                    <p:oleObj name="Equation" r:id="rId45" imgW="279400" imgH="228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89" name="Line 172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Line 173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Line 174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2" name="Equation" r:id="rId46" imgW="291973" imgH="241195" progId="">
                      <p:embed/>
                    </p:oleObj>
                  </mc:Choice>
                  <mc:Fallback>
                    <p:oleObj name="Equation" r:id="rId46" imgW="291973" imgH="241195" progId="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3" name="Equation" r:id="rId47" imgW="291973" imgH="228501" progId="">
                      <p:embed/>
                    </p:oleObj>
                  </mc:Choice>
                  <mc:Fallback>
                    <p:oleObj name="Equation" r:id="rId47" imgW="291973" imgH="228501" progId="">
                      <p:embed/>
                      <p:pic>
                        <p:nvPicPr>
                          <p:cNvPr id="0" name="Picture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92" name="Line 177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Line 178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Line 179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11" name="Object 15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4" name="Equation" r:id="rId48" imgW="291973" imgH="241195" progId="">
                      <p:embed/>
                    </p:oleObj>
                  </mc:Choice>
                  <mc:Fallback>
                    <p:oleObj name="Equation" r:id="rId48" imgW="291973" imgH="241195" progId="">
                      <p:embed/>
                      <p:pic>
                        <p:nvPicPr>
                          <p:cNvPr id="0" name="Picture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95" name="Line 181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Line 182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12" name="Object 16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5" name="Equation" r:id="rId49" imgW="241300" imgH="228600" progId="">
                      <p:embed/>
                    </p:oleObj>
                  </mc:Choice>
                  <mc:Fallback>
                    <p:oleObj name="Equation" r:id="rId49" imgW="241300" imgH="228600" progId="">
                      <p:embed/>
                      <p:pic>
                        <p:nvPicPr>
                          <p:cNvPr id="0" name="Picture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3" name="Object 17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6" name="Equation" r:id="rId50" imgW="228600" imgH="228600" progId="">
                      <p:embed/>
                    </p:oleObj>
                  </mc:Choice>
                  <mc:Fallback>
                    <p:oleObj name="Equation" r:id="rId50" imgW="228600" imgH="228600" progId="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97" name="Line 185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Rectangle 186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14" name="Object 18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7" name="Equation" r:id="rId51" imgW="266469" imgH="241091" progId="">
                      <p:embed/>
                    </p:oleObj>
                  </mc:Choice>
                  <mc:Fallback>
                    <p:oleObj name="Equation" r:id="rId51" imgW="266469" imgH="241091" progId="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00" name="Line 189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4202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4203" name="Text Box 192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23" name="Group 193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4221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2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5" name="Line 196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Line 197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Line 198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Text Box 199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4209" name="Line 200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Line 203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Line 204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15" name="Object 19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8" name="Equation" r:id="rId52" imgW="279279" imgH="241195" progId="">
                      <p:embed/>
                    </p:oleObj>
                  </mc:Choice>
                  <mc:Fallback>
                    <p:oleObj name="Equation" r:id="rId52" imgW="279279" imgH="24119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14" name="Text Box 206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4215" name="Line 207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Line 208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Line 210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116" name="Object 20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9" name="Equation" r:id="rId53" imgW="253890" imgH="228501" progId="">
                      <p:embed/>
                    </p:oleObj>
                  </mc:Choice>
                  <mc:Fallback>
                    <p:oleObj name="Equation" r:id="rId53" imgW="253890" imgH="228501" progId="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7" name="Object 21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0" name="Equation" r:id="rId54" imgW="241195" imgH="241195" progId="">
                      <p:embed/>
                    </p:oleObj>
                  </mc:Choice>
                  <mc:Fallback>
                    <p:oleObj name="Equation" r:id="rId54" imgW="241195" imgH="241195" progId="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19" name="Line 213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Line 214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" name="Group 215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25" name="Group 21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4107" name="Object 1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1" name="Equation" r:id="rId55" imgW="203112" imgH="228501" progId="">
                        <p:embed/>
                      </p:oleObj>
                    </mc:Choice>
                    <mc:Fallback>
                      <p:oleObj name="Equation" r:id="rId55" imgW="203112" imgH="228501" progId="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86" name="AutoShape 21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1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4106" name="Object 1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2" name="Equation" r:id="rId57" imgW="228600" imgH="228600" progId="">
                        <p:embed/>
                      </p:oleObj>
                    </mc:Choice>
                    <mc:Fallback>
                      <p:oleObj name="Equation" r:id="rId57" imgW="228600" imgH="228600" progId="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85" name="AutoShape 22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22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28" name="Group 223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4105" name="Object 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3" name="Equation" r:id="rId59" imgW="203112" imgH="228501" progId="">
                        <p:embed/>
                      </p:oleObj>
                    </mc:Choice>
                    <mc:Fallback>
                      <p:oleObj name="Equation" r:id="rId59" imgW="203112" imgH="228501" progId="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82" name="AutoShape 225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26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4104" name="Object 8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4" name="Equation" r:id="rId60" imgW="228600" imgH="228600" progId="">
                        <p:embed/>
                      </p:oleObj>
                    </mc:Choice>
                    <mc:Fallback>
                      <p:oleObj name="Equation" r:id="rId60" imgW="228600" imgH="228600" progId="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81" name="AutoShape 228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29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1" name="Group 230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4103" name="Object 7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5" name="Equation" r:id="rId61" imgW="203112" imgH="228501" progId="">
                        <p:embed/>
                      </p:oleObj>
                    </mc:Choice>
                    <mc:Fallback>
                      <p:oleObj name="Equation" r:id="rId61" imgW="203112" imgH="228501" progId="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78" name="AutoShape 232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6" name="Group 233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4102" name="Object 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6" name="Equation" r:id="rId62" imgW="228600" imgH="228600" progId="">
                        <p:embed/>
                      </p:oleObj>
                    </mc:Choice>
                    <mc:Fallback>
                      <p:oleObj name="Equation" r:id="rId62" imgW="228600" imgH="228600" progId="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77" name="AutoShape 235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84" name="Group 236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4292" name="Group 237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4101" name="Object 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7" name="Equation" r:id="rId63" imgW="203112" imgH="228501" progId="">
                        <p:embed/>
                      </p:oleObj>
                    </mc:Choice>
                    <mc:Fallback>
                      <p:oleObj name="Equation" r:id="rId63" imgW="203112" imgH="228501" progId="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74" name="AutoShape 239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98" name="Group 240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4100" name="Object 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38" name="Equation" r:id="rId64" imgW="228600" imgH="228600" progId="">
                        <p:embed/>
                      </p:oleObj>
                    </mc:Choice>
                    <mc:Fallback>
                      <p:oleObj name="Equation" r:id="rId64" imgW="228600" imgH="228600" progId="">
                        <p:embed/>
                        <p:pic>
                          <p:nvPicPr>
                            <p:cNvPr id="0" name="Picture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73" name="AutoShape 242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05" name="Group 243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4165" name="Line 244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66" name="Line 245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67" name="Line 246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68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69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70" name="Line 249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61" name="Text Box 250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4162" name="Text Box 251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4163" name="Text Box 252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4164" name="Text Box 253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grpSp>
        <p:nvGrpSpPr>
          <p:cNvPr id="4308" name="Group 254"/>
          <p:cNvGrpSpPr>
            <a:grpSpLocks/>
          </p:cNvGrpSpPr>
          <p:nvPr/>
        </p:nvGrpSpPr>
        <p:grpSpPr bwMode="auto">
          <a:xfrm>
            <a:off x="1893888" y="1212850"/>
            <a:ext cx="5557837" cy="4232275"/>
            <a:chOff x="1193" y="764"/>
            <a:chExt cx="3501" cy="2666"/>
          </a:xfrm>
        </p:grpSpPr>
        <p:sp>
          <p:nvSpPr>
            <p:cNvPr id="4148" name="Rectangle 255"/>
            <p:cNvSpPr>
              <a:spLocks noChangeArrowheads="1"/>
            </p:cNvSpPr>
            <p:nvPr/>
          </p:nvSpPr>
          <p:spPr bwMode="auto">
            <a:xfrm>
              <a:off x="1193" y="764"/>
              <a:ext cx="1134" cy="7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Rectangle 256"/>
            <p:cNvSpPr>
              <a:spLocks noChangeArrowheads="1"/>
            </p:cNvSpPr>
            <p:nvPr/>
          </p:nvSpPr>
          <p:spPr bwMode="auto">
            <a:xfrm>
              <a:off x="3560" y="764"/>
              <a:ext cx="1134" cy="7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Rectangle 257"/>
            <p:cNvSpPr>
              <a:spLocks noChangeArrowheads="1"/>
            </p:cNvSpPr>
            <p:nvPr/>
          </p:nvSpPr>
          <p:spPr bwMode="auto">
            <a:xfrm>
              <a:off x="1202" y="2704"/>
              <a:ext cx="1134" cy="7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Rectangle 258"/>
            <p:cNvSpPr>
              <a:spLocks noChangeArrowheads="1"/>
            </p:cNvSpPr>
            <p:nvPr/>
          </p:nvSpPr>
          <p:spPr bwMode="auto">
            <a:xfrm>
              <a:off x="3560" y="2704"/>
              <a:ext cx="1134" cy="7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7" name="Rectangle 259"/>
          <p:cNvSpPr>
            <a:spLocks noChangeArrowheads="1"/>
          </p:cNvSpPr>
          <p:nvPr/>
        </p:nvSpPr>
        <p:spPr bwMode="auto">
          <a:xfrm>
            <a:off x="1187450" y="3429000"/>
            <a:ext cx="6913563" cy="504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UPPER LAYER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8" name="Equation" r:id="rId3" imgW="279400" imgH="228600" progId="">
                    <p:embed/>
                  </p:oleObj>
                </mc:Choice>
                <mc:Fallback>
                  <p:oleObj name="Equation" r:id="rId3" imgW="279400" imgH="22860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9" name="Equation" r:id="rId5" imgW="253890" imgH="228501" progId="">
                    <p:embed/>
                  </p:oleObj>
                </mc:Choice>
                <mc:Fallback>
                  <p:oleObj name="Equation" r:id="rId5" imgW="253890" imgH="228501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5161" name="Object 41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0" name="Equation" r:id="rId7" imgW="291973" imgH="228501" progId="">
                      <p:embed/>
                    </p:oleObj>
                  </mc:Choice>
                  <mc:Fallback>
                    <p:oleObj name="Equation" r:id="rId7" imgW="291973" imgH="228501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5377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56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5162" name="Object 42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1" name="Equation" r:id="rId9" imgW="241300" imgH="228600" progId="">
                      <p:embed/>
                    </p:oleObj>
                  </mc:Choice>
                  <mc:Fallback>
                    <p:oleObj name="Equation" r:id="rId9" imgW="241300" imgH="2286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63" name="Object 43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2" name="Equation" r:id="rId11" imgW="241195" imgH="241195" progId="">
                      <p:embed/>
                    </p:oleObj>
                  </mc:Choice>
                  <mc:Fallback>
                    <p:oleObj name="Equation" r:id="rId11" imgW="241195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64" name="Object 44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3" name="Equation" r:id="rId13" imgW="228600" imgH="228600" progId="">
                      <p:embed/>
                    </p:oleObj>
                  </mc:Choice>
                  <mc:Fallback>
                    <p:oleObj name="Equation" r:id="rId13" imgW="228600" imgH="228600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5374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5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6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58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5165" name="Object 45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4" name="Equation" r:id="rId15" imgW="279279" imgH="241195" progId="">
                      <p:embed/>
                    </p:oleObj>
                  </mc:Choice>
                  <mc:Fallback>
                    <p:oleObj name="Equation" r:id="rId15" imgW="279279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59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3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536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5370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1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2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73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9" name="AutoShape 3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62" name="Line 31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Line 32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5365" name="Line 34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66" name="Object 46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5" name="Equation" r:id="rId17" imgW="291973" imgH="241195" progId="">
                      <p:embed/>
                    </p:oleObj>
                  </mc:Choice>
                  <mc:Fallback>
                    <p:oleObj name="Equation" r:id="rId17" imgW="291973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66" name="Line 36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9" name="Group 38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5348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5351" name="Line 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52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53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54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50" name="AutoShape 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153" name="Object 33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6" name="Equation" r:id="rId19" imgW="279400" imgH="228600" progId="">
                      <p:embed/>
                    </p:oleObj>
                  </mc:Choice>
                  <mc:Fallback>
                    <p:oleObj name="Equation" r:id="rId19" imgW="279400" imgH="228600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2" name="Line 47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" name="Line 48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54" name="Object 34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7" name="Equation" r:id="rId20" imgW="291973" imgH="241195" progId="">
                      <p:embed/>
                    </p:oleObj>
                  </mc:Choice>
                  <mc:Fallback>
                    <p:oleObj name="Equation" r:id="rId20" imgW="291973" imgH="241195" progId="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5" name="Object 35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8" name="Equation" r:id="rId22" imgW="291973" imgH="228501" progId="">
                      <p:embed/>
                    </p:oleObj>
                  </mc:Choice>
                  <mc:Fallback>
                    <p:oleObj name="Equation" r:id="rId22" imgW="291973" imgH="228501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4" name="Line 51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" name="Line 52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56" name="Object 36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29" name="Equation" r:id="rId23" imgW="241300" imgH="228600" progId="">
                      <p:embed/>
                    </p:oleObj>
                  </mc:Choice>
                  <mc:Fallback>
                    <p:oleObj name="Equation" r:id="rId23" imgW="241300" imgH="228600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7" name="Object 37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0" name="Equation" r:id="rId24" imgW="241195" imgH="241195" progId="">
                      <p:embed/>
                    </p:oleObj>
                  </mc:Choice>
                  <mc:Fallback>
                    <p:oleObj name="Equation" r:id="rId24" imgW="241195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8" name="Object 38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1" name="Equation" r:id="rId25" imgW="228600" imgH="228600" progId="">
                      <p:embed/>
                    </p:oleObj>
                  </mc:Choice>
                  <mc:Fallback>
                    <p:oleObj name="Equation" r:id="rId25" imgW="228600" imgH="228600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6" name="Line 56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1" name="Group 58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5346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5159" name="Object 39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2" name="Equation" r:id="rId26" imgW="279279" imgH="241195" progId="">
                      <p:embed/>
                    </p:oleObj>
                  </mc:Choice>
                  <mc:Fallback>
                    <p:oleObj name="Equation" r:id="rId26" imgW="27927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30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60" name="Object 40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3" name="Equation" r:id="rId27" imgW="253890" imgH="228501" progId="">
                      <p:embed/>
                    </p:oleObj>
                  </mc:Choice>
                  <mc:Fallback>
                    <p:oleObj name="Equation" r:id="rId27" imgW="253890" imgH="228501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65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5344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32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5338" name="Line 74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Line 75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Line 76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Line 77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Line 78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4" name="Group 81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5314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5317" name="Line 8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8" name="Line 85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9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0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16" name="AutoShape 8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142" name="Object 22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4" name="Equation" r:id="rId28" imgW="279400" imgH="228600" progId="">
                      <p:embed/>
                    </p:oleObj>
                  </mc:Choice>
                  <mc:Fallback>
                    <p:oleObj name="Equation" r:id="rId28" imgW="279400" imgH="228600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61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2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3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4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5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6" name="Line 95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Line 96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Line 97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5272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5273" name="Line 102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43" name="Object 23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5" name="Equation" r:id="rId29" imgW="291973" imgH="241195" progId="">
                      <p:embed/>
                    </p:oleObj>
                  </mc:Choice>
                  <mc:Fallback>
                    <p:oleObj name="Equation" r:id="rId29" imgW="291973" imgH="24119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4" name="Object 24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6" name="Equation" r:id="rId30" imgW="304668" imgH="241195" progId="">
                      <p:embed/>
                    </p:oleObj>
                  </mc:Choice>
                  <mc:Fallback>
                    <p:oleObj name="Equation" r:id="rId30" imgW="304668" imgH="241195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74" name="Line 105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Line 106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Line 108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" name="Line 110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1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2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3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45" name="Object 25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7" name="Equation" r:id="rId32" imgW="279279" imgH="241195" progId="">
                      <p:embed/>
                    </p:oleObj>
                  </mc:Choice>
                  <mc:Fallback>
                    <p:oleObj name="Equation" r:id="rId32" imgW="279279" imgH="241195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6" name="Object 26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8" name="Equation" r:id="rId34" imgW="279400" imgH="228600" progId="">
                      <p:embed/>
                    </p:oleObj>
                  </mc:Choice>
                  <mc:Fallback>
                    <p:oleObj name="Equation" r:id="rId34" imgW="279400" imgH="228600" progId="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84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6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Line 120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47" name="Object 27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39" name="Equation" r:id="rId36" imgW="291973" imgH="241195" progId="">
                      <p:embed/>
                    </p:oleObj>
                  </mc:Choice>
                  <mc:Fallback>
                    <p:oleObj name="Equation" r:id="rId36" imgW="291973" imgH="241195" progId="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89" name="Line 123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Line 124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Line 125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48" name="Object 28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0" name="Equation" r:id="rId37" imgW="241300" imgH="228600" progId="">
                      <p:embed/>
                    </p:oleObj>
                  </mc:Choice>
                  <mc:Fallback>
                    <p:oleObj name="Equation" r:id="rId37" imgW="241300" imgH="228600" progId="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9" name="Object 29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1" name="Equation" r:id="rId38" imgW="241195" imgH="241195" progId="">
                      <p:embed/>
                    </p:oleObj>
                  </mc:Choice>
                  <mc:Fallback>
                    <p:oleObj name="Equation" r:id="rId38" imgW="241195" imgH="241195" progId="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0" name="Object 30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2" name="Equation" r:id="rId40" imgW="228600" imgH="228600" progId="">
                      <p:embed/>
                    </p:oleObj>
                  </mc:Choice>
                  <mc:Fallback>
                    <p:oleObj name="Equation" r:id="rId40" imgW="228600" imgH="228600" progId="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92" name="Line 129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51" name="Object 31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3" name="Equation" r:id="rId42" imgW="266469" imgH="241091" progId="">
                      <p:embed/>
                    </p:oleObj>
                  </mc:Choice>
                  <mc:Fallback>
                    <p:oleObj name="Equation" r:id="rId42" imgW="266469" imgH="241091" progId="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94" name="Line 132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Line 133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Line 136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7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5312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3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00" name="Text Box 140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5301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5302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5303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5304" name="Text Box 14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5305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5306" name="Line 146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47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5309" name="Line 1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0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1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08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52" name="Object 32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4" name="Equation" r:id="rId44" imgW="253890" imgH="228501" progId="">
                      <p:embed/>
                    </p:oleObj>
                  </mc:Choice>
                  <mc:Fallback>
                    <p:oleObj name="Equation" r:id="rId44" imgW="253890" imgH="228501" progId="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53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19" name="Group 154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5253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5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5256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7" name="Line 15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8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9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55" name="AutoShape 1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2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5246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6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524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0" name="Line 16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48" name="AutoShape 16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132" name="Object 12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5" name="Equation" r:id="rId45" imgW="279400" imgH="228600" progId="">
                      <p:embed/>
                    </p:oleObj>
                  </mc:Choice>
                  <mc:Fallback>
                    <p:oleObj name="Equation" r:id="rId45" imgW="279400" imgH="228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12" name="Line 171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Line 172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Line 173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33" name="Object 13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6" name="Equation" r:id="rId46" imgW="291973" imgH="241195" progId="">
                      <p:embed/>
                    </p:oleObj>
                  </mc:Choice>
                  <mc:Fallback>
                    <p:oleObj name="Equation" r:id="rId46" imgW="291973" imgH="241195" progId="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14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7" name="Equation" r:id="rId47" imgW="291973" imgH="228501" progId="">
                      <p:embed/>
                    </p:oleObj>
                  </mc:Choice>
                  <mc:Fallback>
                    <p:oleObj name="Equation" r:id="rId47" imgW="291973" imgH="228501" progId="">
                      <p:embed/>
                      <p:pic>
                        <p:nvPicPr>
                          <p:cNvPr id="0" name="Picture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15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Line 178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35" name="Object 15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8" name="Equation" r:id="rId48" imgW="291973" imgH="241195" progId="">
                      <p:embed/>
                    </p:oleObj>
                  </mc:Choice>
                  <mc:Fallback>
                    <p:oleObj name="Equation" r:id="rId48" imgW="291973" imgH="241195" progId="">
                      <p:embed/>
                      <p:pic>
                        <p:nvPicPr>
                          <p:cNvPr id="0" name="Picture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18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Line 181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36" name="Object 16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49" name="Equation" r:id="rId49" imgW="241300" imgH="228600" progId="">
                      <p:embed/>
                    </p:oleObj>
                  </mc:Choice>
                  <mc:Fallback>
                    <p:oleObj name="Equation" r:id="rId49" imgW="241300" imgH="228600" progId="">
                      <p:embed/>
                      <p:pic>
                        <p:nvPicPr>
                          <p:cNvPr id="0" name="Picture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7" name="Object 17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0" name="Equation" r:id="rId50" imgW="228600" imgH="228600" progId="">
                      <p:embed/>
                    </p:oleObj>
                  </mc:Choice>
                  <mc:Fallback>
                    <p:oleObj name="Equation" r:id="rId50" imgW="228600" imgH="228600" progId="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0" name="Line 184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Rectangle 185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38" name="Object 18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1" name="Equation" r:id="rId51" imgW="266469" imgH="241091" progId="">
                      <p:embed/>
                    </p:oleObj>
                  </mc:Choice>
                  <mc:Fallback>
                    <p:oleObj name="Equation" r:id="rId51" imgW="266469" imgH="241091" progId="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3" name="Line 188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5225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5226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23" name="Group 192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5244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5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28" name="Line 195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Line 196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Line 197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Text Box 198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5232" name="Line 199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Line 200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Line 202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Line 203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39" name="Object 19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2" name="Equation" r:id="rId52" imgW="279279" imgH="241195" progId="">
                      <p:embed/>
                    </p:oleObj>
                  </mc:Choice>
                  <mc:Fallback>
                    <p:oleObj name="Equation" r:id="rId52" imgW="279279" imgH="24119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37" name="Text Box 205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5238" name="Line 206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Line 207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Line 209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40" name="Object 20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3" name="Equation" r:id="rId53" imgW="253890" imgH="228501" progId="">
                      <p:embed/>
                    </p:oleObj>
                  </mc:Choice>
                  <mc:Fallback>
                    <p:oleObj name="Equation" r:id="rId53" imgW="253890" imgH="228501" progId="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41" name="Object 21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54" name="Equation" r:id="rId54" imgW="241195" imgH="241195" progId="">
                      <p:embed/>
                    </p:oleObj>
                  </mc:Choice>
                  <mc:Fallback>
                    <p:oleObj name="Equation" r:id="rId54" imgW="241195" imgH="241195" progId="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42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Line 213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" name="Group 214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25" name="Group 215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5131" name="Object 1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5" name="Equation" r:id="rId55" imgW="203112" imgH="228501" progId="">
                        <p:embed/>
                      </p:oleObj>
                    </mc:Choice>
                    <mc:Fallback>
                      <p:oleObj name="Equation" r:id="rId55" imgW="203112" imgH="228501" progId="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09" name="AutoShape 217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18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5130" name="Object 1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6" name="Equation" r:id="rId57" imgW="228600" imgH="228600" progId="">
                        <p:embed/>
                      </p:oleObj>
                    </mc:Choice>
                    <mc:Fallback>
                      <p:oleObj name="Equation" r:id="rId57" imgW="228600" imgH="228600" progId="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08" name="AutoShape 220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21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28" name="Group 222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5129" name="Object 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7" name="Equation" r:id="rId59" imgW="203112" imgH="228501" progId="">
                        <p:embed/>
                      </p:oleObj>
                    </mc:Choice>
                    <mc:Fallback>
                      <p:oleObj name="Equation" r:id="rId59" imgW="203112" imgH="228501" progId="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05" name="AutoShape 224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25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5128" name="Object 8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8" name="Equation" r:id="rId60" imgW="228600" imgH="228600" progId="">
                        <p:embed/>
                      </p:oleObj>
                    </mc:Choice>
                    <mc:Fallback>
                      <p:oleObj name="Equation" r:id="rId60" imgW="228600" imgH="228600" progId="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04" name="AutoShape 227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28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1" name="Group 229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5127" name="Object 7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59" name="Equation" r:id="rId61" imgW="203112" imgH="228501" progId="">
                        <p:embed/>
                      </p:oleObj>
                    </mc:Choice>
                    <mc:Fallback>
                      <p:oleObj name="Equation" r:id="rId61" imgW="203112" imgH="228501" progId="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01" name="AutoShape 231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9" name="Group 232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5126" name="Object 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60" name="Equation" r:id="rId62" imgW="228600" imgH="228600" progId="">
                        <p:embed/>
                      </p:oleObj>
                    </mc:Choice>
                    <mc:Fallback>
                      <p:oleObj name="Equation" r:id="rId62" imgW="228600" imgH="228600" progId="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00" name="AutoShape 234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80" name="Group 235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5381" name="Group 23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5125" name="Object 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61" name="Equation" r:id="rId63" imgW="203112" imgH="228501" progId="">
                        <p:embed/>
                      </p:oleObj>
                    </mc:Choice>
                    <mc:Fallback>
                      <p:oleObj name="Equation" r:id="rId63" imgW="203112" imgH="228501" progId="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97" name="AutoShape 23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2" name="Group 23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5124" name="Object 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62" name="Equation" r:id="rId64" imgW="228600" imgH="228600" progId="">
                        <p:embed/>
                      </p:oleObj>
                    </mc:Choice>
                    <mc:Fallback>
                      <p:oleObj name="Equation" r:id="rId64" imgW="228600" imgH="228600" progId="">
                        <p:embed/>
                        <p:pic>
                          <p:nvPicPr>
                            <p:cNvPr id="0" name="Picture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96" name="AutoShape 24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83" name="Group 242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5188" name="Line 243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9" name="Line 244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90" name="Line 245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91" name="Line 246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92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93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184" name="Text Box 249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5185" name="Text Box 250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5186" name="Text Box 251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5187" name="Text Box 252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5169" name="Rectangle 253"/>
          <p:cNvSpPr>
            <a:spLocks noChangeArrowheads="1"/>
          </p:cNvSpPr>
          <p:nvPr/>
        </p:nvSpPr>
        <p:spPr bwMode="auto">
          <a:xfrm>
            <a:off x="1187450" y="3429000"/>
            <a:ext cx="6913563" cy="504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LOWER LAYER ARCHITECTURE / BASEFLOW</a:t>
            </a:r>
          </a:p>
        </p:txBody>
      </p:sp>
      <p:sp>
        <p:nvSpPr>
          <p:cNvPr id="5170" name="Rectangle 254"/>
          <p:cNvSpPr>
            <a:spLocks noChangeArrowheads="1"/>
          </p:cNvSpPr>
          <p:nvPr/>
        </p:nvSpPr>
        <p:spPr bwMode="auto">
          <a:xfrm>
            <a:off x="1893888" y="2436813"/>
            <a:ext cx="1800225" cy="99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Rectangle 255"/>
          <p:cNvSpPr>
            <a:spLocks noChangeArrowheads="1"/>
          </p:cNvSpPr>
          <p:nvPr/>
        </p:nvSpPr>
        <p:spPr bwMode="auto">
          <a:xfrm>
            <a:off x="5651500" y="2436813"/>
            <a:ext cx="1800225" cy="99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Rectangle 256"/>
          <p:cNvSpPr>
            <a:spLocks noChangeArrowheads="1"/>
          </p:cNvSpPr>
          <p:nvPr/>
        </p:nvSpPr>
        <p:spPr bwMode="auto">
          <a:xfrm>
            <a:off x="1908175" y="5373688"/>
            <a:ext cx="1800225" cy="99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Rectangle 257"/>
          <p:cNvSpPr>
            <a:spLocks noChangeArrowheads="1"/>
          </p:cNvSpPr>
          <p:nvPr/>
        </p:nvSpPr>
        <p:spPr bwMode="auto">
          <a:xfrm>
            <a:off x="5665788" y="5373688"/>
            <a:ext cx="1800225" cy="99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Text Box 258"/>
          <p:cNvSpPr txBox="1">
            <a:spLocks noChangeArrowheads="1"/>
          </p:cNvSpPr>
          <p:nvPr/>
        </p:nvSpPr>
        <p:spPr bwMode="auto">
          <a:xfrm>
            <a:off x="617538" y="111125"/>
            <a:ext cx="629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Define model building decisions—2 </a:t>
            </a:r>
            <a:endParaRPr lang="en-GB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2" name="Equation" r:id="rId3" imgW="279400" imgH="228600" progId="">
                    <p:embed/>
                  </p:oleObj>
                </mc:Choice>
                <mc:Fallback>
                  <p:oleObj name="Equation" r:id="rId3" imgW="279400" imgH="22860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3" name="Equation" r:id="rId5" imgW="253890" imgH="228501" progId="">
                    <p:embed/>
                  </p:oleObj>
                </mc:Choice>
                <mc:Fallback>
                  <p:oleObj name="Equation" r:id="rId5" imgW="253890" imgH="228501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6185" name="Object 41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4" name="Equation" r:id="rId7" imgW="291973" imgH="228501" progId="">
                      <p:embed/>
                    </p:oleObj>
                  </mc:Choice>
                  <mc:Fallback>
                    <p:oleObj name="Equation" r:id="rId7" imgW="291973" imgH="228501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6401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0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80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6186" name="Object 42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5" name="Equation" r:id="rId9" imgW="241300" imgH="228600" progId="">
                      <p:embed/>
                    </p:oleObj>
                  </mc:Choice>
                  <mc:Fallback>
                    <p:oleObj name="Equation" r:id="rId9" imgW="241300" imgH="2286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7" name="Object 43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6" name="Equation" r:id="rId11" imgW="241195" imgH="241195" progId="">
                      <p:embed/>
                    </p:oleObj>
                  </mc:Choice>
                  <mc:Fallback>
                    <p:oleObj name="Equation" r:id="rId11" imgW="241195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8" name="Object 44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7" name="Equation" r:id="rId13" imgW="228600" imgH="228600" progId="">
                      <p:embed/>
                    </p:oleObj>
                  </mc:Choice>
                  <mc:Fallback>
                    <p:oleObj name="Equation" r:id="rId13" imgW="228600" imgH="228600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6398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9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0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8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6189" name="Object 45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8" name="Equation" r:id="rId15" imgW="279279" imgH="241195" progId="">
                      <p:embed/>
                    </p:oleObj>
                  </mc:Choice>
                  <mc:Fallback>
                    <p:oleObj name="Equation" r:id="rId15" imgW="279279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83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3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6391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6394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95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96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97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93" name="AutoShape 3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86" name="Line 31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Line 32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6389" name="Line 34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90" name="Object 46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49" name="Equation" r:id="rId17" imgW="291973" imgH="241195" progId="">
                      <p:embed/>
                    </p:oleObj>
                  </mc:Choice>
                  <mc:Fallback>
                    <p:oleObj name="Equation" r:id="rId17" imgW="291973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90" name="Line 36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9" name="Group 38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6372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6375" name="Line 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76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77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78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74" name="AutoShape 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77" name="Object 33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0" name="Equation" r:id="rId19" imgW="279400" imgH="228600" progId="">
                      <p:embed/>
                    </p:oleObj>
                  </mc:Choice>
                  <mc:Fallback>
                    <p:oleObj name="Equation" r:id="rId19" imgW="279400" imgH="228600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46" name="Line 47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Line 48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78" name="Object 34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1" name="Equation" r:id="rId20" imgW="291973" imgH="241195" progId="">
                      <p:embed/>
                    </p:oleObj>
                  </mc:Choice>
                  <mc:Fallback>
                    <p:oleObj name="Equation" r:id="rId20" imgW="291973" imgH="241195" progId="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9" name="Object 35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2" name="Equation" r:id="rId22" imgW="291973" imgH="228501" progId="">
                      <p:embed/>
                    </p:oleObj>
                  </mc:Choice>
                  <mc:Fallback>
                    <p:oleObj name="Equation" r:id="rId22" imgW="291973" imgH="228501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48" name="Line 51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Line 52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80" name="Object 36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3" name="Equation" r:id="rId23" imgW="241300" imgH="228600" progId="">
                      <p:embed/>
                    </p:oleObj>
                  </mc:Choice>
                  <mc:Fallback>
                    <p:oleObj name="Equation" r:id="rId23" imgW="241300" imgH="228600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1" name="Object 37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4" name="Equation" r:id="rId24" imgW="241195" imgH="241195" progId="">
                      <p:embed/>
                    </p:oleObj>
                  </mc:Choice>
                  <mc:Fallback>
                    <p:oleObj name="Equation" r:id="rId24" imgW="241195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82" name="Object 38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5" name="Equation" r:id="rId25" imgW="228600" imgH="228600" progId="">
                      <p:embed/>
                    </p:oleObj>
                  </mc:Choice>
                  <mc:Fallback>
                    <p:oleObj name="Equation" r:id="rId25" imgW="228600" imgH="228600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0" name="Line 56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1" name="Group 58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6370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1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3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6183" name="Object 39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6" name="Equation" r:id="rId26" imgW="279279" imgH="241195" progId="">
                      <p:embed/>
                    </p:oleObj>
                  </mc:Choice>
                  <mc:Fallback>
                    <p:oleObj name="Equation" r:id="rId26" imgW="27927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4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84" name="Object 40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7" name="Equation" r:id="rId27" imgW="253890" imgH="228501" progId="">
                      <p:embed/>
                    </p:oleObj>
                  </mc:Choice>
                  <mc:Fallback>
                    <p:oleObj name="Equation" r:id="rId27" imgW="253890" imgH="228501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65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6368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56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6362" name="Line 74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Line 75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Line 76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Line 77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Line 78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4" name="Group 81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6338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6341" name="Line 8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2" name="Line 85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3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44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40" name="AutoShape 8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66" name="Object 22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8" name="Equation" r:id="rId28" imgW="279400" imgH="228600" progId="">
                      <p:embed/>
                    </p:oleObj>
                  </mc:Choice>
                  <mc:Fallback>
                    <p:oleObj name="Equation" r:id="rId28" imgW="279400" imgH="228600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85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6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8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9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0" name="Line 95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Line 96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Line 97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6296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6297" name="Line 102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67" name="Object 23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59" name="Equation" r:id="rId29" imgW="291973" imgH="241195" progId="">
                      <p:embed/>
                    </p:oleObj>
                  </mc:Choice>
                  <mc:Fallback>
                    <p:oleObj name="Equation" r:id="rId29" imgW="291973" imgH="24119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8" name="Object 24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0" name="Equation" r:id="rId30" imgW="304668" imgH="241195" progId="">
                      <p:embed/>
                    </p:oleObj>
                  </mc:Choice>
                  <mc:Fallback>
                    <p:oleObj name="Equation" r:id="rId30" imgW="304668" imgH="241195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98" name="Line 105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Line 106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Line 108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Line 110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5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6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7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69" name="Object 25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1" name="Equation" r:id="rId32" imgW="279279" imgH="241195" progId="">
                      <p:embed/>
                    </p:oleObj>
                  </mc:Choice>
                  <mc:Fallback>
                    <p:oleObj name="Equation" r:id="rId32" imgW="279279" imgH="241195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0" name="Object 26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2" name="Equation" r:id="rId34" imgW="279400" imgH="228600" progId="">
                      <p:embed/>
                    </p:oleObj>
                  </mc:Choice>
                  <mc:Fallback>
                    <p:oleObj name="Equation" r:id="rId34" imgW="279400" imgH="228600" progId="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08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0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Line 120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71" name="Object 27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3" name="Equation" r:id="rId36" imgW="291973" imgH="241195" progId="">
                      <p:embed/>
                    </p:oleObj>
                  </mc:Choice>
                  <mc:Fallback>
                    <p:oleObj name="Equation" r:id="rId36" imgW="291973" imgH="241195" progId="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13" name="Line 123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Line 124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Line 125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72" name="Object 28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4" name="Equation" r:id="rId37" imgW="241300" imgH="228600" progId="">
                      <p:embed/>
                    </p:oleObj>
                  </mc:Choice>
                  <mc:Fallback>
                    <p:oleObj name="Equation" r:id="rId37" imgW="241300" imgH="228600" progId="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3" name="Object 29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5" name="Equation" r:id="rId38" imgW="241195" imgH="241195" progId="">
                      <p:embed/>
                    </p:oleObj>
                  </mc:Choice>
                  <mc:Fallback>
                    <p:oleObj name="Equation" r:id="rId38" imgW="241195" imgH="241195" progId="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74" name="Object 30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6" name="Equation" r:id="rId40" imgW="228600" imgH="228600" progId="">
                      <p:embed/>
                    </p:oleObj>
                  </mc:Choice>
                  <mc:Fallback>
                    <p:oleObj name="Equation" r:id="rId40" imgW="228600" imgH="228600" progId="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16" name="Line 129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75" name="Object 31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7" name="Equation" r:id="rId42" imgW="266469" imgH="241091" progId="">
                      <p:embed/>
                    </p:oleObj>
                  </mc:Choice>
                  <mc:Fallback>
                    <p:oleObj name="Equation" r:id="rId42" imgW="266469" imgH="241091" progId="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18" name="Line 132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Line 133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Line 136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7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6336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7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24" name="Text Box 140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6325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6326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6327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6328" name="Text Box 14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6329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6330" name="Line 146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47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6333" name="Line 1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4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5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32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76" name="Object 32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8" name="Equation" r:id="rId44" imgW="253890" imgH="228501" progId="">
                      <p:embed/>
                    </p:oleObj>
                  </mc:Choice>
                  <mc:Fallback>
                    <p:oleObj name="Equation" r:id="rId44" imgW="253890" imgH="228501" progId="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53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19" name="Group 154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6277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5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6280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1" name="Line 15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2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3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79" name="AutoShape 1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2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6270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6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6273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4" name="Line 16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5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6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72" name="AutoShape 16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56" name="Object 12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69" name="Equation" r:id="rId45" imgW="279400" imgH="228600" progId="">
                      <p:embed/>
                    </p:oleObj>
                  </mc:Choice>
                  <mc:Fallback>
                    <p:oleObj name="Equation" r:id="rId45" imgW="279400" imgH="228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36" name="Line 171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Line 172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Line 173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57" name="Object 13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0" name="Equation" r:id="rId46" imgW="291973" imgH="241195" progId="">
                      <p:embed/>
                    </p:oleObj>
                  </mc:Choice>
                  <mc:Fallback>
                    <p:oleObj name="Equation" r:id="rId46" imgW="291973" imgH="241195" progId="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14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1" name="Equation" r:id="rId47" imgW="291973" imgH="228501" progId="">
                      <p:embed/>
                    </p:oleObj>
                  </mc:Choice>
                  <mc:Fallback>
                    <p:oleObj name="Equation" r:id="rId47" imgW="291973" imgH="228501" progId="">
                      <p:embed/>
                      <p:pic>
                        <p:nvPicPr>
                          <p:cNvPr id="0" name="Picture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39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Line 178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59" name="Object 15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2" name="Equation" r:id="rId48" imgW="291973" imgH="241195" progId="">
                      <p:embed/>
                    </p:oleObj>
                  </mc:Choice>
                  <mc:Fallback>
                    <p:oleObj name="Equation" r:id="rId48" imgW="291973" imgH="241195" progId="">
                      <p:embed/>
                      <p:pic>
                        <p:nvPicPr>
                          <p:cNvPr id="0" name="Picture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42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Line 181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60" name="Object 16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3" name="Equation" r:id="rId49" imgW="241300" imgH="228600" progId="">
                      <p:embed/>
                    </p:oleObj>
                  </mc:Choice>
                  <mc:Fallback>
                    <p:oleObj name="Equation" r:id="rId49" imgW="241300" imgH="228600" progId="">
                      <p:embed/>
                      <p:pic>
                        <p:nvPicPr>
                          <p:cNvPr id="0" name="Picture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1" name="Object 17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4" name="Equation" r:id="rId50" imgW="228600" imgH="228600" progId="">
                      <p:embed/>
                    </p:oleObj>
                  </mc:Choice>
                  <mc:Fallback>
                    <p:oleObj name="Equation" r:id="rId50" imgW="228600" imgH="228600" progId="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44" name="Line 184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Rectangle 185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62" name="Object 18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5" name="Equation" r:id="rId51" imgW="266469" imgH="241091" progId="">
                      <p:embed/>
                    </p:oleObj>
                  </mc:Choice>
                  <mc:Fallback>
                    <p:oleObj name="Equation" r:id="rId51" imgW="266469" imgH="241091" progId="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47" name="Line 188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6249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6250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23" name="Group 192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6268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9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52" name="Line 195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Line 196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Line 197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Text Box 198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6256" name="Line 199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Line 200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Line 202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Line 203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63" name="Object 19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6" name="Equation" r:id="rId52" imgW="279279" imgH="241195" progId="">
                      <p:embed/>
                    </p:oleObj>
                  </mc:Choice>
                  <mc:Fallback>
                    <p:oleObj name="Equation" r:id="rId52" imgW="279279" imgH="24119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61" name="Text Box 205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6262" name="Line 206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Line 207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Line 209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64" name="Object 20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7" name="Equation" r:id="rId53" imgW="253890" imgH="228501" progId="">
                      <p:embed/>
                    </p:oleObj>
                  </mc:Choice>
                  <mc:Fallback>
                    <p:oleObj name="Equation" r:id="rId53" imgW="253890" imgH="228501" progId="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5" name="Object 21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78" name="Equation" r:id="rId54" imgW="241195" imgH="241195" progId="">
                      <p:embed/>
                    </p:oleObj>
                  </mc:Choice>
                  <mc:Fallback>
                    <p:oleObj name="Equation" r:id="rId54" imgW="241195" imgH="241195" progId="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66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213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" name="Group 214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25" name="Group 215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6155" name="Object 1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79" name="Equation" r:id="rId55" imgW="203112" imgH="228501" progId="">
                        <p:embed/>
                      </p:oleObj>
                    </mc:Choice>
                    <mc:Fallback>
                      <p:oleObj name="Equation" r:id="rId55" imgW="203112" imgH="228501" progId="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33" name="AutoShape 217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18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6154" name="Object 1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0" name="Equation" r:id="rId57" imgW="228600" imgH="228600" progId="">
                        <p:embed/>
                      </p:oleObj>
                    </mc:Choice>
                    <mc:Fallback>
                      <p:oleObj name="Equation" r:id="rId57" imgW="228600" imgH="228600" progId="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32" name="AutoShape 220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21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28" name="Group 222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6153" name="Object 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1" name="Equation" r:id="rId59" imgW="203112" imgH="228501" progId="">
                        <p:embed/>
                      </p:oleObj>
                    </mc:Choice>
                    <mc:Fallback>
                      <p:oleObj name="Equation" r:id="rId59" imgW="203112" imgH="228501" progId="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29" name="AutoShape 224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25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6152" name="Object 8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2" name="Equation" r:id="rId60" imgW="228600" imgH="228600" progId="">
                        <p:embed/>
                      </p:oleObj>
                    </mc:Choice>
                    <mc:Fallback>
                      <p:oleObj name="Equation" r:id="rId60" imgW="228600" imgH="228600" progId="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28" name="AutoShape 227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28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1" name="Group 229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6151" name="Object 7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3" name="Equation" r:id="rId61" imgW="203112" imgH="228501" progId="">
                        <p:embed/>
                      </p:oleObj>
                    </mc:Choice>
                    <mc:Fallback>
                      <p:oleObj name="Equation" r:id="rId61" imgW="203112" imgH="228501" progId="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25" name="AutoShape 231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8" name="Group 232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6150" name="Object 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4" name="Equation" r:id="rId62" imgW="228600" imgH="228600" progId="">
                        <p:embed/>
                      </p:oleObj>
                    </mc:Choice>
                    <mc:Fallback>
                      <p:oleObj name="Equation" r:id="rId62" imgW="228600" imgH="228600" progId="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24" name="AutoShape 234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84" name="Group 235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6323" name="Group 23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6149" name="Object 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5" name="Equation" r:id="rId63" imgW="203112" imgH="228501" progId="">
                        <p:embed/>
                      </p:oleObj>
                    </mc:Choice>
                    <mc:Fallback>
                      <p:oleObj name="Equation" r:id="rId63" imgW="203112" imgH="228501" progId="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21" name="AutoShape 23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1" name="Group 23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6148" name="Object 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6" name="Equation" r:id="rId64" imgW="228600" imgH="228600" progId="">
                        <p:embed/>
                      </p:oleObj>
                    </mc:Choice>
                    <mc:Fallback>
                      <p:oleObj name="Equation" r:id="rId64" imgW="228600" imgH="228600" progId="">
                        <p:embed/>
                        <p:pic>
                          <p:nvPicPr>
                            <p:cNvPr id="0" name="Picture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220" name="AutoShape 24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39" name="Group 242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6212" name="Line 243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3" name="Line 244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4" name="Line 245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5" name="Line 246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6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17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08" name="Text Box 249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6209" name="Text Box 250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6210" name="Text Box 251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6211" name="Text Box 252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6193" name="Rectangle 253"/>
          <p:cNvSpPr>
            <a:spLocks noChangeArrowheads="1"/>
          </p:cNvSpPr>
          <p:nvPr/>
        </p:nvSpPr>
        <p:spPr bwMode="auto">
          <a:xfrm>
            <a:off x="1187450" y="3429000"/>
            <a:ext cx="6913563" cy="504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PERCOLATION</a:t>
            </a:r>
          </a:p>
        </p:txBody>
      </p:sp>
      <p:sp>
        <p:nvSpPr>
          <p:cNvPr id="6194" name="Text Box 254"/>
          <p:cNvSpPr txBox="1">
            <a:spLocks noChangeArrowheads="1"/>
          </p:cNvSpPr>
          <p:nvPr/>
        </p:nvSpPr>
        <p:spPr bwMode="auto">
          <a:xfrm>
            <a:off x="617538" y="111125"/>
            <a:ext cx="629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Define model building decisions—3 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6195" name="Rectangle 255"/>
          <p:cNvSpPr>
            <a:spLocks noChangeArrowheads="1"/>
          </p:cNvSpPr>
          <p:nvPr/>
        </p:nvSpPr>
        <p:spPr bwMode="auto">
          <a:xfrm>
            <a:off x="6372225" y="2060575"/>
            <a:ext cx="576263" cy="992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Rectangle 256"/>
          <p:cNvSpPr>
            <a:spLocks noChangeArrowheads="1"/>
          </p:cNvSpPr>
          <p:nvPr/>
        </p:nvSpPr>
        <p:spPr bwMode="auto">
          <a:xfrm>
            <a:off x="2627313" y="2060575"/>
            <a:ext cx="576262" cy="992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257"/>
          <p:cNvSpPr>
            <a:spLocks noChangeArrowheads="1"/>
          </p:cNvSpPr>
          <p:nvPr/>
        </p:nvSpPr>
        <p:spPr bwMode="auto">
          <a:xfrm>
            <a:off x="2627313" y="5100638"/>
            <a:ext cx="576262" cy="99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Rectangle 258"/>
          <p:cNvSpPr>
            <a:spLocks noChangeArrowheads="1"/>
          </p:cNvSpPr>
          <p:nvPr/>
        </p:nvSpPr>
        <p:spPr bwMode="auto">
          <a:xfrm>
            <a:off x="6372225" y="5100638"/>
            <a:ext cx="576263" cy="992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Rectangle 2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6" name="Equation" r:id="rId3" imgW="279400" imgH="228600" progId="">
                    <p:embed/>
                  </p:oleObj>
                </mc:Choice>
                <mc:Fallback>
                  <p:oleObj name="Equation" r:id="rId3" imgW="279400" imgH="22860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7" name="Equation" r:id="rId5" imgW="253890" imgH="228501" progId="">
                    <p:embed/>
                  </p:oleObj>
                </mc:Choice>
                <mc:Fallback>
                  <p:oleObj name="Equation" r:id="rId5" imgW="253890" imgH="228501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7209" name="Object 41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68" name="Equation" r:id="rId7" imgW="291973" imgH="228501" progId="">
                      <p:embed/>
                    </p:oleObj>
                  </mc:Choice>
                  <mc:Fallback>
                    <p:oleObj name="Equation" r:id="rId7" imgW="291973" imgH="228501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7425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26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40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7210" name="Object 42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69" name="Equation" r:id="rId9" imgW="241300" imgH="228600" progId="">
                      <p:embed/>
                    </p:oleObj>
                  </mc:Choice>
                  <mc:Fallback>
                    <p:oleObj name="Equation" r:id="rId9" imgW="241300" imgH="2286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1" name="Object 43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0" name="Equation" r:id="rId11" imgW="241195" imgH="241195" progId="">
                      <p:embed/>
                    </p:oleObj>
                  </mc:Choice>
                  <mc:Fallback>
                    <p:oleObj name="Equation" r:id="rId11" imgW="241195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2" name="Object 44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1" name="Equation" r:id="rId13" imgW="228600" imgH="228600" progId="">
                      <p:embed/>
                    </p:oleObj>
                  </mc:Choice>
                  <mc:Fallback>
                    <p:oleObj name="Equation" r:id="rId13" imgW="228600" imgH="228600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7422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06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7213" name="Object 45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2" name="Equation" r:id="rId15" imgW="279279" imgH="241195" progId="">
                      <p:embed/>
                    </p:oleObj>
                  </mc:Choice>
                  <mc:Fallback>
                    <p:oleObj name="Equation" r:id="rId15" imgW="279279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07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8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3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7415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7418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9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0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17" name="AutoShape 3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410" name="Line 31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1" name="Line 32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2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7413" name="Line 34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214" name="Object 46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3" name="Equation" r:id="rId17" imgW="291973" imgH="241195" progId="">
                      <p:embed/>
                    </p:oleObj>
                  </mc:Choice>
                  <mc:Fallback>
                    <p:oleObj name="Equation" r:id="rId17" imgW="291973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14" name="Line 36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9" name="Group 38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739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7399" name="Line 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0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1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2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98" name="AutoShape 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7201" name="Object 33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4" name="Equation" r:id="rId19" imgW="279400" imgH="228600" progId="">
                      <p:embed/>
                    </p:oleObj>
                  </mc:Choice>
                  <mc:Fallback>
                    <p:oleObj name="Equation" r:id="rId19" imgW="279400" imgH="228600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70" name="Line 47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1" name="Line 48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202" name="Object 34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5" name="Equation" r:id="rId20" imgW="291973" imgH="241195" progId="">
                      <p:embed/>
                    </p:oleObj>
                  </mc:Choice>
                  <mc:Fallback>
                    <p:oleObj name="Equation" r:id="rId20" imgW="291973" imgH="241195" progId="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03" name="Object 35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6" name="Equation" r:id="rId22" imgW="291973" imgH="228501" progId="">
                      <p:embed/>
                    </p:oleObj>
                  </mc:Choice>
                  <mc:Fallback>
                    <p:oleObj name="Equation" r:id="rId22" imgW="291973" imgH="228501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72" name="Line 51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" name="Line 52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204" name="Object 36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7" name="Equation" r:id="rId23" imgW="241300" imgH="228600" progId="">
                      <p:embed/>
                    </p:oleObj>
                  </mc:Choice>
                  <mc:Fallback>
                    <p:oleObj name="Equation" r:id="rId23" imgW="241300" imgH="228600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05" name="Object 37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8" name="Equation" r:id="rId24" imgW="241195" imgH="241195" progId="">
                      <p:embed/>
                    </p:oleObj>
                  </mc:Choice>
                  <mc:Fallback>
                    <p:oleObj name="Equation" r:id="rId24" imgW="241195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06" name="Object 38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79" name="Equation" r:id="rId25" imgW="228600" imgH="228600" progId="">
                      <p:embed/>
                    </p:oleObj>
                  </mc:Choice>
                  <mc:Fallback>
                    <p:oleObj name="Equation" r:id="rId25" imgW="228600" imgH="228600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74" name="Line 56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1" name="Group 58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7394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5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77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7207" name="Object 39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0" name="Equation" r:id="rId26" imgW="279279" imgH="241195" progId="">
                      <p:embed/>
                    </p:oleObj>
                  </mc:Choice>
                  <mc:Fallback>
                    <p:oleObj name="Equation" r:id="rId26" imgW="27927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78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208" name="Object 40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1" name="Equation" r:id="rId27" imgW="253890" imgH="228501" progId="">
                      <p:embed/>
                    </p:oleObj>
                  </mc:Choice>
                  <mc:Fallback>
                    <p:oleObj name="Equation" r:id="rId27" imgW="253890" imgH="228501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65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7392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3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80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7386" name="Line 74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" name="Line 75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" name="Line 76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" name="Line 77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" name="Line 78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4" name="Group 81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7362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7365" name="Line 8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66" name="Line 85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67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68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64" name="AutoShape 8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7190" name="Object 22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2" name="Equation" r:id="rId28" imgW="279400" imgH="228600" progId="">
                      <p:embed/>
                    </p:oleObj>
                  </mc:Choice>
                  <mc:Fallback>
                    <p:oleObj name="Equation" r:id="rId28" imgW="279400" imgH="228600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0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1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2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4" name="Line 95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Line 96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Line 97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7320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7321" name="Line 102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91" name="Object 23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3" name="Equation" r:id="rId29" imgW="291973" imgH="241195" progId="">
                      <p:embed/>
                    </p:oleObj>
                  </mc:Choice>
                  <mc:Fallback>
                    <p:oleObj name="Equation" r:id="rId29" imgW="291973" imgH="24119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2" name="Object 24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4" name="Equation" r:id="rId30" imgW="304668" imgH="241195" progId="">
                      <p:embed/>
                    </p:oleObj>
                  </mc:Choice>
                  <mc:Fallback>
                    <p:oleObj name="Equation" r:id="rId30" imgW="304668" imgH="241195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22" name="Line 105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3" name="Line 106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4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5" name="Line 108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6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110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9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0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93" name="Object 25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5" name="Equation" r:id="rId32" imgW="279279" imgH="241195" progId="">
                      <p:embed/>
                    </p:oleObj>
                  </mc:Choice>
                  <mc:Fallback>
                    <p:oleObj name="Equation" r:id="rId32" imgW="279279" imgH="241195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4" name="Object 26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6" name="Equation" r:id="rId34" imgW="279400" imgH="228600" progId="">
                      <p:embed/>
                    </p:oleObj>
                  </mc:Choice>
                  <mc:Fallback>
                    <p:oleObj name="Equation" r:id="rId34" imgW="279400" imgH="228600" progId="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32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5" name="Line 120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6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95" name="Object 27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7" name="Equation" r:id="rId36" imgW="291973" imgH="241195" progId="">
                      <p:embed/>
                    </p:oleObj>
                  </mc:Choice>
                  <mc:Fallback>
                    <p:oleObj name="Equation" r:id="rId36" imgW="291973" imgH="241195" progId="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37" name="Line 123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124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9" name="Line 125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96" name="Object 28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" name="Equation" r:id="rId37" imgW="241300" imgH="228600" progId="">
                      <p:embed/>
                    </p:oleObj>
                  </mc:Choice>
                  <mc:Fallback>
                    <p:oleObj name="Equation" r:id="rId37" imgW="241300" imgH="228600" progId="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7" name="Object 29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9" name="Equation" r:id="rId38" imgW="241195" imgH="241195" progId="">
                      <p:embed/>
                    </p:oleObj>
                  </mc:Choice>
                  <mc:Fallback>
                    <p:oleObj name="Equation" r:id="rId38" imgW="241195" imgH="241195" progId="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8" name="Object 30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0" name="Equation" r:id="rId40" imgW="228600" imgH="228600" progId="">
                      <p:embed/>
                    </p:oleObj>
                  </mc:Choice>
                  <mc:Fallback>
                    <p:oleObj name="Equation" r:id="rId40" imgW="228600" imgH="228600" progId="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40" name="Line 129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1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199" name="Object 31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1" name="Equation" r:id="rId42" imgW="266469" imgH="241091" progId="">
                      <p:embed/>
                    </p:oleObj>
                  </mc:Choice>
                  <mc:Fallback>
                    <p:oleObj name="Equation" r:id="rId42" imgW="266469" imgH="241091" progId="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42" name="Line 132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133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4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5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6" name="Line 136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7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7360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1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48" name="Text Box 140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7349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7350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7351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7352" name="Text Box 14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7353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7354" name="Line 146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47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7357" name="Line 1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8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9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56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200" name="Object 32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2" name="Equation" r:id="rId44" imgW="253890" imgH="228501" progId="">
                      <p:embed/>
                    </p:oleObj>
                  </mc:Choice>
                  <mc:Fallback>
                    <p:oleObj name="Equation" r:id="rId44" imgW="253890" imgH="228501" progId="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53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19" name="Group 154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7301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5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7304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5" name="Line 15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6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7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03" name="AutoShape 1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2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7294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6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7297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98" name="Line 16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99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00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96" name="AutoShape 16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3" name="Equation" r:id="rId45" imgW="279400" imgH="228600" progId="">
                      <p:embed/>
                    </p:oleObj>
                  </mc:Choice>
                  <mc:Fallback>
                    <p:oleObj name="Equation" r:id="rId45" imgW="279400" imgH="228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60" name="Line 171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172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173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4" name="Equation" r:id="rId46" imgW="291973" imgH="241195" progId="">
                      <p:embed/>
                    </p:oleObj>
                  </mc:Choice>
                  <mc:Fallback>
                    <p:oleObj name="Equation" r:id="rId46" imgW="291973" imgH="241195" progId="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5" name="Equation" r:id="rId47" imgW="291973" imgH="228501" progId="">
                      <p:embed/>
                    </p:oleObj>
                  </mc:Choice>
                  <mc:Fallback>
                    <p:oleObj name="Equation" r:id="rId47" imgW="291973" imgH="228501" progId="">
                      <p:embed/>
                      <p:pic>
                        <p:nvPicPr>
                          <p:cNvPr id="0" name="Picture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63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Line 178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83" name="Object 15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6" name="Equation" r:id="rId48" imgW="291973" imgH="241195" progId="">
                      <p:embed/>
                    </p:oleObj>
                  </mc:Choice>
                  <mc:Fallback>
                    <p:oleObj name="Equation" r:id="rId48" imgW="291973" imgH="241195" progId="">
                      <p:embed/>
                      <p:pic>
                        <p:nvPicPr>
                          <p:cNvPr id="0" name="Picture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66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181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84" name="Object 16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7" name="Equation" r:id="rId49" imgW="241300" imgH="228600" progId="">
                      <p:embed/>
                    </p:oleObj>
                  </mc:Choice>
                  <mc:Fallback>
                    <p:oleObj name="Equation" r:id="rId49" imgW="241300" imgH="228600" progId="">
                      <p:embed/>
                      <p:pic>
                        <p:nvPicPr>
                          <p:cNvPr id="0" name="Picture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5" name="Object 17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8" name="Equation" r:id="rId50" imgW="228600" imgH="228600" progId="">
                      <p:embed/>
                    </p:oleObj>
                  </mc:Choice>
                  <mc:Fallback>
                    <p:oleObj name="Equation" r:id="rId50" imgW="228600" imgH="228600" progId="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68" name="Line 184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Rectangle 185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186" name="Object 18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99" name="Equation" r:id="rId51" imgW="266469" imgH="241091" progId="">
                      <p:embed/>
                    </p:oleObj>
                  </mc:Choice>
                  <mc:Fallback>
                    <p:oleObj name="Equation" r:id="rId51" imgW="266469" imgH="241091" progId="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" name="Line 188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7273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7274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23" name="Group 192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7292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3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76" name="Line 195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Line 196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Line 197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Text Box 198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7280" name="Line 199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" name="Line 200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202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Line 203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87" name="Object 19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00" name="Equation" r:id="rId52" imgW="279279" imgH="241195" progId="">
                      <p:embed/>
                    </p:oleObj>
                  </mc:Choice>
                  <mc:Fallback>
                    <p:oleObj name="Equation" r:id="rId52" imgW="279279" imgH="24119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85" name="Text Box 205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7286" name="Line 206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Line 207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Line 209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88" name="Object 20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01" name="Equation" r:id="rId53" imgW="253890" imgH="228501" progId="">
                      <p:embed/>
                    </p:oleObj>
                  </mc:Choice>
                  <mc:Fallback>
                    <p:oleObj name="Equation" r:id="rId53" imgW="253890" imgH="228501" progId="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9" name="Object 21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02" name="Equation" r:id="rId54" imgW="241195" imgH="241195" progId="">
                      <p:embed/>
                    </p:oleObj>
                  </mc:Choice>
                  <mc:Fallback>
                    <p:oleObj name="Equation" r:id="rId54" imgW="241195" imgH="241195" progId="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90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Line 213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" name="Group 214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25" name="Group 215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7179" name="Object 1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3" name="Equation" r:id="rId55" imgW="203112" imgH="228501" progId="">
                        <p:embed/>
                      </p:oleObj>
                    </mc:Choice>
                    <mc:Fallback>
                      <p:oleObj name="Equation" r:id="rId55" imgW="203112" imgH="228501" progId="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57" name="AutoShape 217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18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7178" name="Object 1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4" name="Equation" r:id="rId57" imgW="228600" imgH="228600" progId="">
                        <p:embed/>
                      </p:oleObj>
                    </mc:Choice>
                    <mc:Fallback>
                      <p:oleObj name="Equation" r:id="rId57" imgW="228600" imgH="228600" progId="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56" name="AutoShape 220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21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28" name="Group 222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7177" name="Object 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5" name="Equation" r:id="rId59" imgW="203112" imgH="228501" progId="">
                        <p:embed/>
                      </p:oleObj>
                    </mc:Choice>
                    <mc:Fallback>
                      <p:oleObj name="Equation" r:id="rId59" imgW="203112" imgH="228501" progId="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53" name="AutoShape 224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25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7176" name="Object 8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6" name="Equation" r:id="rId60" imgW="228600" imgH="228600" progId="">
                        <p:embed/>
                      </p:oleObj>
                    </mc:Choice>
                    <mc:Fallback>
                      <p:oleObj name="Equation" r:id="rId60" imgW="228600" imgH="228600" progId="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52" name="AutoShape 227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28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1" name="Group 229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7175" name="Object 7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7" name="Equation" r:id="rId61" imgW="203112" imgH="228501" progId="">
                        <p:embed/>
                      </p:oleObj>
                    </mc:Choice>
                    <mc:Fallback>
                      <p:oleObj name="Equation" r:id="rId61" imgW="203112" imgH="228501" progId="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49" name="AutoShape 231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97" name="Group 232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7174" name="Object 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8" name="Equation" r:id="rId62" imgW="228600" imgH="228600" progId="">
                        <p:embed/>
                      </p:oleObj>
                    </mc:Choice>
                    <mc:Fallback>
                      <p:oleObj name="Equation" r:id="rId62" imgW="228600" imgH="228600" progId="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48" name="AutoShape 234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03" name="Group 235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7405" name="Group 23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7173" name="Object 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09" name="Equation" r:id="rId63" imgW="203112" imgH="228501" progId="">
                        <p:embed/>
                      </p:oleObj>
                    </mc:Choice>
                    <mc:Fallback>
                      <p:oleObj name="Equation" r:id="rId63" imgW="203112" imgH="228501" progId="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45" name="AutoShape 23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09" name="Group 23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7172" name="Object 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910" name="Equation" r:id="rId64" imgW="228600" imgH="228600" progId="">
                        <p:embed/>
                      </p:oleObj>
                    </mc:Choice>
                    <mc:Fallback>
                      <p:oleObj name="Equation" r:id="rId64" imgW="228600" imgH="228600" progId="">
                        <p:embed/>
                        <p:pic>
                          <p:nvPicPr>
                            <p:cNvPr id="0" name="Picture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44" name="AutoShape 24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16" name="Group 242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7236" name="Line 243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7" name="Line 244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8" name="Line 245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9" name="Line 246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40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41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32" name="Text Box 249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7233" name="Text Box 250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7234" name="Text Box 251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7235" name="Text Box 252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7217" name="Rectangle 253"/>
          <p:cNvSpPr>
            <a:spLocks noChangeArrowheads="1"/>
          </p:cNvSpPr>
          <p:nvPr/>
        </p:nvSpPr>
        <p:spPr bwMode="auto">
          <a:xfrm>
            <a:off x="1187450" y="3429000"/>
            <a:ext cx="6913563" cy="504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SURFACE RUNOFF</a:t>
            </a:r>
          </a:p>
        </p:txBody>
      </p:sp>
      <p:sp>
        <p:nvSpPr>
          <p:cNvPr id="7218" name="Text Box 254"/>
          <p:cNvSpPr txBox="1">
            <a:spLocks noChangeArrowheads="1"/>
          </p:cNvSpPr>
          <p:nvPr/>
        </p:nvSpPr>
        <p:spPr bwMode="auto">
          <a:xfrm>
            <a:off x="617538" y="111125"/>
            <a:ext cx="629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Define model building decisions—4 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7219" name="Rectangle 255"/>
          <p:cNvSpPr>
            <a:spLocks noChangeArrowheads="1"/>
          </p:cNvSpPr>
          <p:nvPr/>
        </p:nvSpPr>
        <p:spPr bwMode="auto">
          <a:xfrm>
            <a:off x="6372225" y="4581525"/>
            <a:ext cx="10080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Rectangle 256"/>
          <p:cNvSpPr>
            <a:spLocks noChangeArrowheads="1"/>
          </p:cNvSpPr>
          <p:nvPr/>
        </p:nvSpPr>
        <p:spPr bwMode="auto">
          <a:xfrm>
            <a:off x="6372225" y="1412875"/>
            <a:ext cx="10080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Rectangle 257"/>
          <p:cNvSpPr>
            <a:spLocks noChangeArrowheads="1"/>
          </p:cNvSpPr>
          <p:nvPr/>
        </p:nvSpPr>
        <p:spPr bwMode="auto">
          <a:xfrm>
            <a:off x="2627313" y="1484313"/>
            <a:ext cx="1008062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Rectangle 258"/>
          <p:cNvSpPr>
            <a:spLocks noChangeArrowheads="1"/>
          </p:cNvSpPr>
          <p:nvPr/>
        </p:nvSpPr>
        <p:spPr bwMode="auto">
          <a:xfrm>
            <a:off x="2627313" y="5661025"/>
            <a:ext cx="100806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" y="1123680"/>
            <a:ext cx="9003773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-122832"/>
            <a:ext cx="8153400" cy="11236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Include computationally frugal methods and organize by purpose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4343400"/>
            <a:ext cx="4038600" cy="838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9" name="Rectangle 2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0" name="Equation" r:id="rId3" imgW="279400" imgH="228600" progId="">
                    <p:embed/>
                  </p:oleObj>
                </mc:Choice>
                <mc:Fallback>
                  <p:oleObj name="Equation" r:id="rId3" imgW="279400" imgH="22860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1" name="Equation" r:id="rId5" imgW="253890" imgH="228501" progId="">
                    <p:embed/>
                  </p:oleObj>
                </mc:Choice>
                <mc:Fallback>
                  <p:oleObj name="Equation" r:id="rId5" imgW="253890" imgH="228501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8233" name="Object 41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2" name="Equation" r:id="rId7" imgW="291973" imgH="228501" progId="">
                      <p:embed/>
                    </p:oleObj>
                  </mc:Choice>
                  <mc:Fallback>
                    <p:oleObj name="Equation" r:id="rId7" imgW="291973" imgH="228501" progId="">
                      <p:embed/>
                      <p:pic>
                        <p:nvPicPr>
                          <p:cNvPr id="0" name="Picture 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8482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83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46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8234" name="Object 42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3" name="Equation" r:id="rId9" imgW="241300" imgH="228600" progId="">
                      <p:embed/>
                    </p:oleObj>
                  </mc:Choice>
                  <mc:Fallback>
                    <p:oleObj name="Equation" r:id="rId9" imgW="241300" imgH="228600" progId="">
                      <p:embed/>
                      <p:pic>
                        <p:nvPicPr>
                          <p:cNvPr id="0" name="Picture 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35" name="Object 43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4" name="Equation" r:id="rId11" imgW="241195" imgH="241195" progId="">
                      <p:embed/>
                    </p:oleObj>
                  </mc:Choice>
                  <mc:Fallback>
                    <p:oleObj name="Equation" r:id="rId11" imgW="241195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36" name="Object 44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5" name="Equation" r:id="rId13" imgW="228600" imgH="228600" progId="">
                      <p:embed/>
                    </p:oleObj>
                  </mc:Choice>
                  <mc:Fallback>
                    <p:oleObj name="Equation" r:id="rId13" imgW="228600" imgH="228600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8479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0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1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63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8237" name="Object 45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6" name="Equation" r:id="rId15" imgW="279279" imgH="241195" progId="">
                      <p:embed/>
                    </p:oleObj>
                  </mc:Choice>
                  <mc:Fallback>
                    <p:oleObj name="Equation" r:id="rId15" imgW="279279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64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3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847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8475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6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7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78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74" name="AutoShape 3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467" name="Line 31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Line 32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8470" name="Line 34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38" name="Object 46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7" name="Equation" r:id="rId17" imgW="291973" imgH="241195" progId="">
                      <p:embed/>
                    </p:oleObj>
                  </mc:Choice>
                  <mc:Fallback>
                    <p:oleObj name="Equation" r:id="rId17" imgW="291973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71" name="Line 36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9" name="Group 38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8453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8456" name="Line 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7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8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9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55" name="AutoShape 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8225" name="Object 33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8" name="Equation" r:id="rId19" imgW="279400" imgH="228600" progId="">
                      <p:embed/>
                    </p:oleObj>
                  </mc:Choice>
                  <mc:Fallback>
                    <p:oleObj name="Equation" r:id="rId19" imgW="279400" imgH="228600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27" name="Line 47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Line 48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26" name="Object 34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9" name="Equation" r:id="rId20" imgW="291973" imgH="241195" progId="">
                      <p:embed/>
                    </p:oleObj>
                  </mc:Choice>
                  <mc:Fallback>
                    <p:oleObj name="Equation" r:id="rId20" imgW="291973" imgH="241195" progId="">
                      <p:embed/>
                      <p:pic>
                        <p:nvPicPr>
                          <p:cNvPr id="0" name="Picture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7" name="Object 35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0" name="Equation" r:id="rId22" imgW="291973" imgH="228501" progId="">
                      <p:embed/>
                    </p:oleObj>
                  </mc:Choice>
                  <mc:Fallback>
                    <p:oleObj name="Equation" r:id="rId22" imgW="291973" imgH="228501" progId="">
                      <p:embed/>
                      <p:pic>
                        <p:nvPicPr>
                          <p:cNvPr id="0" name="Picture 1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29" name="Line 51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Line 52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28" name="Object 36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1" name="Equation" r:id="rId23" imgW="241300" imgH="228600" progId="">
                      <p:embed/>
                    </p:oleObj>
                  </mc:Choice>
                  <mc:Fallback>
                    <p:oleObj name="Equation" r:id="rId23" imgW="241300" imgH="228600" progId="">
                      <p:embed/>
                      <p:pic>
                        <p:nvPicPr>
                          <p:cNvPr id="0" name="Picture 1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9" name="Object 37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2" name="Equation" r:id="rId24" imgW="241195" imgH="241195" progId="">
                      <p:embed/>
                    </p:oleObj>
                  </mc:Choice>
                  <mc:Fallback>
                    <p:oleObj name="Equation" r:id="rId24" imgW="241195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30" name="Object 38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3" name="Equation" r:id="rId25" imgW="228600" imgH="228600" progId="">
                      <p:embed/>
                    </p:oleObj>
                  </mc:Choice>
                  <mc:Fallback>
                    <p:oleObj name="Equation" r:id="rId25" imgW="228600" imgH="228600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31" name="Line 56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1" name="Group 58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8451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2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434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8231" name="Object 39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4" name="Equation" r:id="rId26" imgW="279279" imgH="241195" progId="">
                      <p:embed/>
                    </p:oleObj>
                  </mc:Choice>
                  <mc:Fallback>
                    <p:oleObj name="Equation" r:id="rId26" imgW="27927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35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32" name="Object 40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5" name="Equation" r:id="rId27" imgW="253890" imgH="228501" progId="">
                      <p:embed/>
                    </p:oleObj>
                  </mc:Choice>
                  <mc:Fallback>
                    <p:oleObj name="Equation" r:id="rId27" imgW="253890" imgH="228501" progId="">
                      <p:embed/>
                      <p:pic>
                        <p:nvPicPr>
                          <p:cNvPr id="0" name="Picture 1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65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84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437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8443" name="Line 74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Line 75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Line 76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Line 77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Line 78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4" name="Group 81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8419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8422" name="Line 8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3" name="Line 85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4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5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1" name="AutoShape 8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8214" name="Object 22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6" name="Equation" r:id="rId28" imgW="279400" imgH="228600" progId="">
                      <p:embed/>
                    </p:oleObj>
                  </mc:Choice>
                  <mc:Fallback>
                    <p:oleObj name="Equation" r:id="rId28" imgW="279400" imgH="228600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66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7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8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9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0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1" name="Line 95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Line 96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Line 97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8377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8378" name="Line 102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15" name="Object 23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7" name="Equation" r:id="rId29" imgW="291973" imgH="241195" progId="">
                      <p:embed/>
                    </p:oleObj>
                  </mc:Choice>
                  <mc:Fallback>
                    <p:oleObj name="Equation" r:id="rId29" imgW="291973" imgH="241195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6" name="Object 24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8" name="Equation" r:id="rId30" imgW="304668" imgH="241195" progId="">
                      <p:embed/>
                    </p:oleObj>
                  </mc:Choice>
                  <mc:Fallback>
                    <p:oleObj name="Equation" r:id="rId30" imgW="304668" imgH="241195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79" name="Line 105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Line 106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Line 108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Line 110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6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17" name="Object 25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09" name="Equation" r:id="rId32" imgW="279279" imgH="241195" progId="">
                      <p:embed/>
                    </p:oleObj>
                  </mc:Choice>
                  <mc:Fallback>
                    <p:oleObj name="Equation" r:id="rId32" imgW="279279" imgH="241195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8" name="Object 26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0" name="Equation" r:id="rId34" imgW="279400" imgH="228600" progId="">
                      <p:embed/>
                    </p:oleObj>
                  </mc:Choice>
                  <mc:Fallback>
                    <p:oleObj name="Equation" r:id="rId34" imgW="279400" imgH="228600" progId="">
                      <p:embed/>
                      <p:pic>
                        <p:nvPicPr>
                          <p:cNvPr id="0" name="Picture 1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89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1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Line 120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19" name="Object 27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1" name="Equation" r:id="rId36" imgW="291973" imgH="241195" progId="">
                      <p:embed/>
                    </p:oleObj>
                  </mc:Choice>
                  <mc:Fallback>
                    <p:oleObj name="Equation" r:id="rId36" imgW="291973" imgH="241195" progId="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94" name="Line 123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Line 124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Line 125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20" name="Object 28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2" name="Equation" r:id="rId37" imgW="241300" imgH="228600" progId="">
                      <p:embed/>
                    </p:oleObj>
                  </mc:Choice>
                  <mc:Fallback>
                    <p:oleObj name="Equation" r:id="rId37" imgW="241300" imgH="228600" progId="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1" name="Object 29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3" name="Equation" r:id="rId38" imgW="241195" imgH="241195" progId="">
                      <p:embed/>
                    </p:oleObj>
                  </mc:Choice>
                  <mc:Fallback>
                    <p:oleObj name="Equation" r:id="rId38" imgW="241195" imgH="241195" progId="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2" name="Object 30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4" name="Equation" r:id="rId40" imgW="228600" imgH="228600" progId="">
                      <p:embed/>
                    </p:oleObj>
                  </mc:Choice>
                  <mc:Fallback>
                    <p:oleObj name="Equation" r:id="rId40" imgW="228600" imgH="228600" progId="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97" name="Line 129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8223" name="Object 31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5" name="Equation" r:id="rId42" imgW="266469" imgH="241091" progId="">
                      <p:embed/>
                    </p:oleObj>
                  </mc:Choice>
                  <mc:Fallback>
                    <p:oleObj name="Equation" r:id="rId42" imgW="266469" imgH="241091" progId="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99" name="Line 132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Line 133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Line 136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37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8417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8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05" name="Text Box 140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8406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8407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8408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8409" name="Text Box 14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8410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8411" name="Line 146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47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8414" name="Line 1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5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13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24" name="Object 32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6" name="Equation" r:id="rId44" imgW="253890" imgH="228501" progId="">
                      <p:embed/>
                    </p:oleObj>
                  </mc:Choice>
                  <mc:Fallback>
                    <p:oleObj name="Equation" r:id="rId44" imgW="253890" imgH="228501" progId="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153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19" name="Group 154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8358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5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8361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62" name="Line 15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63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64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60" name="AutoShape 1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2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8351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6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8354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55" name="Line 16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56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57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53" name="AutoShape 16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8204" name="Object 12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7" name="Equation" r:id="rId45" imgW="279400" imgH="228600" progId="">
                      <p:embed/>
                    </p:oleObj>
                  </mc:Choice>
                  <mc:Fallback>
                    <p:oleObj name="Equation" r:id="rId45" imgW="279400" imgH="228600" progId="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17" name="Line 171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Line 172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Line 173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05" name="Object 13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8" name="Equation" r:id="rId46" imgW="291973" imgH="241195" progId="">
                      <p:embed/>
                    </p:oleObj>
                  </mc:Choice>
                  <mc:Fallback>
                    <p:oleObj name="Equation" r:id="rId46" imgW="291973" imgH="241195" progId="">
                      <p:embed/>
                      <p:pic>
                        <p:nvPicPr>
                          <p:cNvPr id="0" name="Picture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6" name="Object 14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19" name="Equation" r:id="rId47" imgW="291973" imgH="228501" progId="">
                      <p:embed/>
                    </p:oleObj>
                  </mc:Choice>
                  <mc:Fallback>
                    <p:oleObj name="Equation" r:id="rId47" imgW="291973" imgH="228501" progId="">
                      <p:embed/>
                      <p:pic>
                        <p:nvPicPr>
                          <p:cNvPr id="0" name="Picture 1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20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Line 178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07" name="Object 15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0" name="Equation" r:id="rId48" imgW="291973" imgH="241195" progId="">
                      <p:embed/>
                    </p:oleObj>
                  </mc:Choice>
                  <mc:Fallback>
                    <p:oleObj name="Equation" r:id="rId48" imgW="291973" imgH="241195" progId="">
                      <p:embed/>
                      <p:pic>
                        <p:nvPicPr>
                          <p:cNvPr id="0" name="Picture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23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Line 181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08" name="Object 16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1" name="Equation" r:id="rId49" imgW="241300" imgH="228600" progId="">
                      <p:embed/>
                    </p:oleObj>
                  </mc:Choice>
                  <mc:Fallback>
                    <p:oleObj name="Equation" r:id="rId49" imgW="241300" imgH="228600" progId="">
                      <p:embed/>
                      <p:pic>
                        <p:nvPicPr>
                          <p:cNvPr id="0" name="Picture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9" name="Object 17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2" name="Equation" r:id="rId50" imgW="228600" imgH="228600" progId="">
                      <p:embed/>
                    </p:oleObj>
                  </mc:Choice>
                  <mc:Fallback>
                    <p:oleObj name="Equation" r:id="rId50" imgW="228600" imgH="228600" progId="">
                      <p:embed/>
                      <p:pic>
                        <p:nvPicPr>
                          <p:cNvPr id="0" name="Picture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25" name="Line 184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Rectangle 185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8210" name="Object 18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3" name="Equation" r:id="rId51" imgW="266469" imgH="241091" progId="">
                      <p:embed/>
                    </p:oleObj>
                  </mc:Choice>
                  <mc:Fallback>
                    <p:oleObj name="Equation" r:id="rId51" imgW="266469" imgH="241091" progId="">
                      <p:embed/>
                      <p:pic>
                        <p:nvPicPr>
                          <p:cNvPr id="0" name="Picture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28" name="Line 188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8330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8331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23" name="Group 192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8349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50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33" name="Line 195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Line 196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Line 197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Text Box 198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8337" name="Line 199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Line 200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Line 202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Line 203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11" name="Object 19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4" name="Equation" r:id="rId52" imgW="279279" imgH="241195" progId="">
                      <p:embed/>
                    </p:oleObj>
                  </mc:Choice>
                  <mc:Fallback>
                    <p:oleObj name="Equation" r:id="rId52" imgW="279279" imgH="24119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42" name="Text Box 205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8343" name="Line 206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Line 207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Line 209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212" name="Object 20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5" name="Equation" r:id="rId53" imgW="253890" imgH="228501" progId="">
                      <p:embed/>
                    </p:oleObj>
                  </mc:Choice>
                  <mc:Fallback>
                    <p:oleObj name="Equation" r:id="rId53" imgW="253890" imgH="228501" progId="">
                      <p:embed/>
                      <p:pic>
                        <p:nvPicPr>
                          <p:cNvPr id="0" name="Picture 1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13" name="Object 21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26" name="Equation" r:id="rId54" imgW="241195" imgH="241195" progId="">
                      <p:embed/>
                    </p:oleObj>
                  </mc:Choice>
                  <mc:Fallback>
                    <p:oleObj name="Equation" r:id="rId54" imgW="241195" imgH="241195" progId="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47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Line 213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" name="Group 214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25" name="Group 215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8203" name="Object 1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27" name="Equation" r:id="rId55" imgW="203112" imgH="228501" progId="">
                        <p:embed/>
                      </p:oleObj>
                    </mc:Choice>
                    <mc:Fallback>
                      <p:oleObj name="Equation" r:id="rId55" imgW="203112" imgH="228501" progId="">
                        <p:embed/>
                        <p:pic>
                          <p:nvPicPr>
                            <p:cNvPr id="0" name="Picture 1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14" name="AutoShape 217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18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8202" name="Object 1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28" name="Equation" r:id="rId57" imgW="228600" imgH="228600" progId="">
                        <p:embed/>
                      </p:oleObj>
                    </mc:Choice>
                    <mc:Fallback>
                      <p:oleObj name="Equation" r:id="rId57" imgW="228600" imgH="228600" progId="">
                        <p:embed/>
                        <p:pic>
                          <p:nvPicPr>
                            <p:cNvPr id="0" name="Picture 1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13" name="AutoShape 220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21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28" name="Group 222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8201" name="Object 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29" name="Equation" r:id="rId59" imgW="203112" imgH="228501" progId="">
                        <p:embed/>
                      </p:oleObj>
                    </mc:Choice>
                    <mc:Fallback>
                      <p:oleObj name="Equation" r:id="rId59" imgW="203112" imgH="228501" progId="">
                        <p:embed/>
                        <p:pic>
                          <p:nvPicPr>
                            <p:cNvPr id="0" name="Picture 1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10" name="AutoShape 224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25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8200" name="Object 8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30" name="Equation" r:id="rId60" imgW="228600" imgH="228600" progId="">
                        <p:embed/>
                      </p:oleObj>
                    </mc:Choice>
                    <mc:Fallback>
                      <p:oleObj name="Equation" r:id="rId60" imgW="228600" imgH="228600" progId="">
                        <p:embed/>
                        <p:pic>
                          <p:nvPicPr>
                            <p:cNvPr id="0" name="Picture 1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09" name="AutoShape 227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228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1" name="Group 229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8199" name="Object 7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31" name="Equation" r:id="rId61" imgW="203112" imgH="228501" progId="">
                        <p:embed/>
                      </p:oleObj>
                    </mc:Choice>
                    <mc:Fallback>
                      <p:oleObj name="Equation" r:id="rId61" imgW="203112" imgH="228501" progId="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06" name="AutoShape 231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2" name="Group 232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8198" name="Object 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32" name="Equation" r:id="rId62" imgW="228600" imgH="228600" progId="">
                        <p:embed/>
                      </p:oleObj>
                    </mc:Choice>
                    <mc:Fallback>
                      <p:oleObj name="Equation" r:id="rId62" imgW="228600" imgH="228600" progId="">
                        <p:embed/>
                        <p:pic>
                          <p:nvPicPr>
                            <p:cNvPr id="0" name="Picture 1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05" name="AutoShape 234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93" name="Group 235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8240" name="Group 23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8197" name="Object 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33" name="Equation" r:id="rId63" imgW="203112" imgH="228501" progId="">
                        <p:embed/>
                      </p:oleObj>
                    </mc:Choice>
                    <mc:Fallback>
                      <p:oleObj name="Equation" r:id="rId63" imgW="203112" imgH="228501" progId="">
                        <p:embed/>
                        <p:pic>
                          <p:nvPicPr>
                            <p:cNvPr id="0" name="Picture 1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02" name="AutoShape 23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43" name="Group 23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8196" name="Object 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34" name="Equation" r:id="rId64" imgW="228600" imgH="228600" progId="">
                        <p:embed/>
                      </p:oleObj>
                    </mc:Choice>
                    <mc:Fallback>
                      <p:oleObj name="Equation" r:id="rId64" imgW="228600" imgH="228600" progId="">
                        <p:embed/>
                        <p:pic>
                          <p:nvPicPr>
                            <p:cNvPr id="0" name="Picture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301" name="AutoShape 24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44" name="Group 242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8293" name="Line 243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4" name="Line 244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5" name="Line 245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6" name="Line 246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7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8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289" name="Text Box 249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8290" name="Text Box 250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8291" name="Text Box 251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8292" name="Text Box 252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8241" name="Text Box 253"/>
          <p:cNvSpPr txBox="1">
            <a:spLocks noChangeArrowheads="1"/>
          </p:cNvSpPr>
          <p:nvPr/>
        </p:nvSpPr>
        <p:spPr bwMode="auto">
          <a:xfrm>
            <a:off x="617538" y="111125"/>
            <a:ext cx="7475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and mix architecture + parameterizations…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8242" name="Rectangle 254"/>
          <p:cNvSpPr>
            <a:spLocks noChangeArrowheads="1"/>
          </p:cNvSpPr>
          <p:nvPr/>
        </p:nvSpPr>
        <p:spPr bwMode="auto">
          <a:xfrm>
            <a:off x="4067175" y="5518150"/>
            <a:ext cx="287338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5" name="Group 255"/>
          <p:cNvGrpSpPr>
            <a:grpSpLocks/>
          </p:cNvGrpSpPr>
          <p:nvPr/>
        </p:nvGrpSpPr>
        <p:grpSpPr bwMode="auto">
          <a:xfrm>
            <a:off x="1908175" y="1700213"/>
            <a:ext cx="5543550" cy="4321175"/>
            <a:chOff x="1202" y="1071"/>
            <a:chExt cx="3492" cy="2722"/>
          </a:xfrm>
        </p:grpSpPr>
        <p:sp>
          <p:nvSpPr>
            <p:cNvPr id="8261" name="Oval 256"/>
            <p:cNvSpPr>
              <a:spLocks noChangeArrowheads="1"/>
            </p:cNvSpPr>
            <p:nvPr/>
          </p:nvSpPr>
          <p:spPr bwMode="auto">
            <a:xfrm>
              <a:off x="3560" y="1071"/>
              <a:ext cx="998" cy="4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62" name="Oval 257"/>
            <p:cNvSpPr>
              <a:spLocks noChangeArrowheads="1"/>
            </p:cNvSpPr>
            <p:nvPr/>
          </p:nvSpPr>
          <p:spPr bwMode="auto">
            <a:xfrm>
              <a:off x="4059" y="2841"/>
              <a:ext cx="635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63" name="Oval 258"/>
            <p:cNvSpPr>
              <a:spLocks noChangeArrowheads="1"/>
            </p:cNvSpPr>
            <p:nvPr/>
          </p:nvSpPr>
          <p:spPr bwMode="auto">
            <a:xfrm>
              <a:off x="1202" y="1616"/>
              <a:ext cx="1043" cy="6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8251" name="Group 259"/>
            <p:cNvGrpSpPr>
              <a:grpSpLocks/>
            </p:cNvGrpSpPr>
            <p:nvPr/>
          </p:nvGrpSpPr>
          <p:grpSpPr bwMode="auto">
            <a:xfrm>
              <a:off x="4105" y="1570"/>
              <a:ext cx="227" cy="1225"/>
              <a:chOff x="4105" y="1570"/>
              <a:chExt cx="227" cy="1225"/>
            </a:xfrm>
          </p:grpSpPr>
          <p:grpSp>
            <p:nvGrpSpPr>
              <p:cNvPr id="8252" name="Group 260"/>
              <p:cNvGrpSpPr>
                <a:grpSpLocks/>
              </p:cNvGrpSpPr>
              <p:nvPr/>
            </p:nvGrpSpPr>
            <p:grpSpPr bwMode="auto">
              <a:xfrm>
                <a:off x="4105" y="1570"/>
                <a:ext cx="227" cy="1225"/>
                <a:chOff x="4105" y="1570"/>
                <a:chExt cx="227" cy="1225"/>
              </a:xfrm>
            </p:grpSpPr>
            <p:sp>
              <p:nvSpPr>
                <p:cNvPr id="8278" name="Line 261"/>
                <p:cNvSpPr>
                  <a:spLocks noChangeShapeType="1"/>
                </p:cNvSpPr>
                <p:nvPr/>
              </p:nvSpPr>
              <p:spPr bwMode="auto">
                <a:xfrm>
                  <a:off x="4105" y="1570"/>
                  <a:ext cx="227" cy="122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7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150" y="2205"/>
                  <a:ext cx="182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53" name="Group 263"/>
              <p:cNvGrpSpPr>
                <a:grpSpLocks/>
              </p:cNvGrpSpPr>
              <p:nvPr/>
            </p:nvGrpSpPr>
            <p:grpSpPr bwMode="auto">
              <a:xfrm>
                <a:off x="4105" y="2115"/>
                <a:ext cx="225" cy="327"/>
                <a:chOff x="2530" y="3067"/>
                <a:chExt cx="225" cy="327"/>
              </a:xfrm>
            </p:grpSpPr>
            <p:sp>
              <p:nvSpPr>
                <p:cNvPr id="8276" name="Text Box 264"/>
                <p:cNvSpPr txBox="1">
                  <a:spLocks noChangeArrowheads="1"/>
                </p:cNvSpPr>
                <p:nvPr/>
              </p:nvSpPr>
              <p:spPr bwMode="auto">
                <a:xfrm flipH="1">
                  <a:off x="2530" y="3067"/>
                  <a:ext cx="22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rgbClr val="FF0000"/>
                      </a:solidFill>
                    </a:rPr>
                    <a:t>+</a:t>
                  </a:r>
                  <a:endParaRPr lang="en-GB" sz="28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77" name="Oval 265"/>
                <p:cNvSpPr>
                  <a:spLocks noChangeArrowheads="1"/>
                </p:cNvSpPr>
                <p:nvPr/>
              </p:nvSpPr>
              <p:spPr bwMode="auto">
                <a:xfrm>
                  <a:off x="2566" y="3158"/>
                  <a:ext cx="182" cy="18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528" name="Group 266"/>
            <p:cNvGrpSpPr>
              <a:grpSpLocks/>
            </p:cNvGrpSpPr>
            <p:nvPr/>
          </p:nvGrpSpPr>
          <p:grpSpPr bwMode="auto">
            <a:xfrm>
              <a:off x="2266" y="2038"/>
              <a:ext cx="1748" cy="893"/>
              <a:chOff x="2266" y="2038"/>
              <a:chExt cx="1748" cy="893"/>
            </a:xfrm>
          </p:grpSpPr>
          <p:grpSp>
            <p:nvGrpSpPr>
              <p:cNvPr id="138529" name="Group 267"/>
              <p:cNvGrpSpPr>
                <a:grpSpLocks/>
              </p:cNvGrpSpPr>
              <p:nvPr/>
            </p:nvGrpSpPr>
            <p:grpSpPr bwMode="auto">
              <a:xfrm>
                <a:off x="2266" y="2038"/>
                <a:ext cx="1748" cy="893"/>
                <a:chOff x="2266" y="2038"/>
                <a:chExt cx="1748" cy="893"/>
              </a:xfrm>
            </p:grpSpPr>
            <p:sp>
              <p:nvSpPr>
                <p:cNvPr id="8272" name="Line 268"/>
                <p:cNvSpPr>
                  <a:spLocks noChangeShapeType="1"/>
                </p:cNvSpPr>
                <p:nvPr/>
              </p:nvSpPr>
              <p:spPr bwMode="auto">
                <a:xfrm>
                  <a:off x="2266" y="2038"/>
                  <a:ext cx="1748" cy="89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73" name="Rectangle 269"/>
                <p:cNvSpPr>
                  <a:spLocks noChangeArrowheads="1"/>
                </p:cNvSpPr>
                <p:nvPr/>
              </p:nvSpPr>
              <p:spPr bwMode="auto">
                <a:xfrm>
                  <a:off x="2876" y="2310"/>
                  <a:ext cx="210" cy="2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530" name="Group 270"/>
              <p:cNvGrpSpPr>
                <a:grpSpLocks/>
              </p:cNvGrpSpPr>
              <p:nvPr/>
            </p:nvGrpSpPr>
            <p:grpSpPr bwMode="auto">
              <a:xfrm>
                <a:off x="2856" y="2226"/>
                <a:ext cx="225" cy="327"/>
                <a:chOff x="2530" y="3067"/>
                <a:chExt cx="225" cy="327"/>
              </a:xfrm>
            </p:grpSpPr>
            <p:sp>
              <p:nvSpPr>
                <p:cNvPr id="8270" name="Text Box 271"/>
                <p:cNvSpPr txBox="1">
                  <a:spLocks noChangeArrowheads="1"/>
                </p:cNvSpPr>
                <p:nvPr/>
              </p:nvSpPr>
              <p:spPr bwMode="auto">
                <a:xfrm flipH="1">
                  <a:off x="2530" y="3067"/>
                  <a:ext cx="22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rgbClr val="FF0000"/>
                      </a:solidFill>
                    </a:rPr>
                    <a:t>+</a:t>
                  </a:r>
                  <a:endParaRPr lang="en-GB" sz="28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71" name="Oval 272"/>
                <p:cNvSpPr>
                  <a:spLocks noChangeArrowheads="1"/>
                </p:cNvSpPr>
                <p:nvPr/>
              </p:nvSpPr>
              <p:spPr bwMode="auto">
                <a:xfrm>
                  <a:off x="2566" y="3158"/>
                  <a:ext cx="182" cy="18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66" name="Oval 273"/>
            <p:cNvSpPr>
              <a:spLocks noChangeArrowheads="1"/>
            </p:cNvSpPr>
            <p:nvPr/>
          </p:nvSpPr>
          <p:spPr bwMode="auto">
            <a:xfrm>
              <a:off x="4014" y="3249"/>
              <a:ext cx="272" cy="5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67" name="Oval 274"/>
            <p:cNvSpPr>
              <a:spLocks noChangeArrowheads="1"/>
            </p:cNvSpPr>
            <p:nvPr/>
          </p:nvSpPr>
          <p:spPr bwMode="auto">
            <a:xfrm>
              <a:off x="4240" y="3158"/>
              <a:ext cx="182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</a:rPr>
                <a:t>+</a:t>
              </a:r>
            </a:p>
          </p:txBody>
        </p:sp>
      </p:grpSp>
      <p:grpSp>
        <p:nvGrpSpPr>
          <p:cNvPr id="138532" name="Group 275"/>
          <p:cNvGrpSpPr>
            <a:grpSpLocks/>
          </p:cNvGrpSpPr>
          <p:nvPr/>
        </p:nvGrpSpPr>
        <p:grpSpPr bwMode="auto">
          <a:xfrm>
            <a:off x="1619250" y="1268413"/>
            <a:ext cx="5832475" cy="5040312"/>
            <a:chOff x="1020" y="890"/>
            <a:chExt cx="3674" cy="3175"/>
          </a:xfrm>
        </p:grpSpPr>
        <p:sp>
          <p:nvSpPr>
            <p:cNvPr id="8246" name="Oval 276"/>
            <p:cNvSpPr>
              <a:spLocks noChangeArrowheads="1"/>
            </p:cNvSpPr>
            <p:nvPr/>
          </p:nvSpPr>
          <p:spPr bwMode="auto">
            <a:xfrm>
              <a:off x="1020" y="890"/>
              <a:ext cx="1134" cy="7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47" name="Oval 277"/>
            <p:cNvSpPr>
              <a:spLocks noChangeArrowheads="1"/>
            </p:cNvSpPr>
            <p:nvPr/>
          </p:nvSpPr>
          <p:spPr bwMode="auto">
            <a:xfrm>
              <a:off x="3469" y="3294"/>
              <a:ext cx="1134" cy="7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48" name="Oval 278"/>
            <p:cNvSpPr>
              <a:spLocks noChangeArrowheads="1"/>
            </p:cNvSpPr>
            <p:nvPr/>
          </p:nvSpPr>
          <p:spPr bwMode="auto">
            <a:xfrm>
              <a:off x="1655" y="3203"/>
              <a:ext cx="363" cy="6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49" name="Oval 279"/>
            <p:cNvSpPr>
              <a:spLocks noChangeArrowheads="1"/>
            </p:cNvSpPr>
            <p:nvPr/>
          </p:nvSpPr>
          <p:spPr bwMode="auto">
            <a:xfrm>
              <a:off x="4059" y="2840"/>
              <a:ext cx="635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50" name="Oval 280"/>
            <p:cNvSpPr>
              <a:spLocks noChangeArrowheads="1"/>
            </p:cNvSpPr>
            <p:nvPr/>
          </p:nvSpPr>
          <p:spPr bwMode="auto">
            <a:xfrm>
              <a:off x="4150" y="3113"/>
              <a:ext cx="182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</a:rPr>
                <a:t>+</a:t>
              </a:r>
            </a:p>
          </p:txBody>
        </p:sp>
        <p:grpSp>
          <p:nvGrpSpPr>
            <p:cNvPr id="138533" name="Group 281"/>
            <p:cNvGrpSpPr>
              <a:grpSpLocks/>
            </p:cNvGrpSpPr>
            <p:nvPr/>
          </p:nvGrpSpPr>
          <p:grpSpPr bwMode="auto">
            <a:xfrm>
              <a:off x="2018" y="3430"/>
              <a:ext cx="1406" cy="272"/>
              <a:chOff x="2018" y="3430"/>
              <a:chExt cx="1406" cy="272"/>
            </a:xfrm>
          </p:grpSpPr>
          <p:grpSp>
            <p:nvGrpSpPr>
              <p:cNvPr id="138534" name="Group 282"/>
              <p:cNvGrpSpPr>
                <a:grpSpLocks/>
              </p:cNvGrpSpPr>
              <p:nvPr/>
            </p:nvGrpSpPr>
            <p:grpSpPr bwMode="auto">
              <a:xfrm>
                <a:off x="2018" y="3430"/>
                <a:ext cx="1406" cy="272"/>
                <a:chOff x="1927" y="3475"/>
                <a:chExt cx="1543" cy="227"/>
              </a:xfrm>
            </p:grpSpPr>
            <p:sp>
              <p:nvSpPr>
                <p:cNvPr id="8259" name="Line 283"/>
                <p:cNvSpPr>
                  <a:spLocks noChangeShapeType="1"/>
                </p:cNvSpPr>
                <p:nvPr/>
              </p:nvSpPr>
              <p:spPr bwMode="auto">
                <a:xfrm>
                  <a:off x="1927" y="3521"/>
                  <a:ext cx="1543" cy="1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60" name="Rectangle 284"/>
                <p:cNvSpPr>
                  <a:spLocks noChangeArrowheads="1"/>
                </p:cNvSpPr>
                <p:nvPr/>
              </p:nvSpPr>
              <p:spPr bwMode="auto">
                <a:xfrm>
                  <a:off x="2562" y="3475"/>
                  <a:ext cx="182" cy="2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58" name="Oval 285"/>
              <p:cNvSpPr>
                <a:spLocks noChangeArrowheads="1"/>
              </p:cNvSpPr>
              <p:nvPr/>
            </p:nvSpPr>
            <p:spPr bwMode="auto">
              <a:xfrm>
                <a:off x="2596" y="3476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rgbClr val="FF3300"/>
                    </a:solidFill>
                  </a:rPr>
                  <a:t>+</a:t>
                </a:r>
              </a:p>
            </p:txBody>
          </p:sp>
        </p:grpSp>
        <p:grpSp>
          <p:nvGrpSpPr>
            <p:cNvPr id="138535" name="Group 286"/>
            <p:cNvGrpSpPr>
              <a:grpSpLocks/>
            </p:cNvGrpSpPr>
            <p:nvPr/>
          </p:nvGrpSpPr>
          <p:grpSpPr bwMode="auto">
            <a:xfrm>
              <a:off x="1695" y="1616"/>
              <a:ext cx="218" cy="1588"/>
              <a:chOff x="1695" y="1616"/>
              <a:chExt cx="218" cy="1588"/>
            </a:xfrm>
          </p:grpSpPr>
          <p:grpSp>
            <p:nvGrpSpPr>
              <p:cNvPr id="138536" name="Group 287"/>
              <p:cNvGrpSpPr>
                <a:grpSpLocks/>
              </p:cNvGrpSpPr>
              <p:nvPr/>
            </p:nvGrpSpPr>
            <p:grpSpPr bwMode="auto">
              <a:xfrm>
                <a:off x="1695" y="1616"/>
                <a:ext cx="218" cy="1588"/>
                <a:chOff x="1610" y="1696"/>
                <a:chExt cx="181" cy="1452"/>
              </a:xfrm>
            </p:grpSpPr>
            <p:sp>
              <p:nvSpPr>
                <p:cNvPr id="8255" name="Line 288"/>
                <p:cNvSpPr>
                  <a:spLocks noChangeShapeType="1"/>
                </p:cNvSpPr>
                <p:nvPr/>
              </p:nvSpPr>
              <p:spPr bwMode="auto">
                <a:xfrm>
                  <a:off x="1700" y="1696"/>
                  <a:ext cx="0" cy="145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56" name="Rectangle 289"/>
                <p:cNvSpPr>
                  <a:spLocks noChangeArrowheads="1"/>
                </p:cNvSpPr>
                <p:nvPr/>
              </p:nvSpPr>
              <p:spPr bwMode="auto">
                <a:xfrm>
                  <a:off x="1610" y="2614"/>
                  <a:ext cx="181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54" name="Oval 290"/>
              <p:cNvSpPr>
                <a:spLocks noChangeArrowheads="1"/>
              </p:cNvSpPr>
              <p:nvPr/>
            </p:nvSpPr>
            <p:spPr bwMode="auto">
              <a:xfrm>
                <a:off x="1701" y="2614"/>
                <a:ext cx="182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rgbClr val="FF3300"/>
                    </a:solidFill>
                  </a:rPr>
                  <a:t>+</a:t>
                </a:r>
              </a:p>
            </p:txBody>
          </p:sp>
        </p:grpSp>
      </p:grpSp>
      <p:sp>
        <p:nvSpPr>
          <p:cNvPr id="138531" name="Rectangle 291"/>
          <p:cNvSpPr>
            <a:spLocks noChangeArrowheads="1"/>
          </p:cNvSpPr>
          <p:nvPr/>
        </p:nvSpPr>
        <p:spPr bwMode="auto">
          <a:xfrm>
            <a:off x="1752600" y="3284538"/>
            <a:ext cx="5562600" cy="79216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TO CREATE HUNDREDS OF MODELS,</a:t>
            </a:r>
          </a:p>
          <a:p>
            <a:pPr algn="ctr"/>
            <a:r>
              <a:rPr lang="en-US" b="1" dirty="0"/>
              <a:t>ALL WITH DIFFERENT STRUCTURE </a:t>
            </a:r>
            <a:endParaRPr lang="en-GB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213" y="688975"/>
            <a:ext cx="7697787" cy="6053138"/>
            <a:chOff x="431" y="434"/>
            <a:chExt cx="4849" cy="3813"/>
          </a:xfrm>
        </p:grpSpPr>
        <p:graphicFrame>
          <p:nvGraphicFramePr>
            <p:cNvPr id="5" name="Object 722"/>
            <p:cNvGraphicFramePr>
              <a:graphicFrameLocks noChangeAspect="1"/>
            </p:cNvGraphicFramePr>
            <p:nvPr/>
          </p:nvGraphicFramePr>
          <p:xfrm>
            <a:off x="1391" y="2553"/>
            <a:ext cx="142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48" name="Equation" r:id="rId3" imgW="279400" imgH="228600" progId="Equation.DSMT4">
                    <p:embed/>
                  </p:oleObj>
                </mc:Choice>
                <mc:Fallback>
                  <p:oleObj name="Equation" r:id="rId3" imgW="279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" y="2553"/>
                          <a:ext cx="142" cy="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723"/>
            <p:cNvGraphicFramePr>
              <a:graphicFrameLocks noChangeAspect="1"/>
            </p:cNvGraphicFramePr>
            <p:nvPr/>
          </p:nvGraphicFramePr>
          <p:xfrm>
            <a:off x="880" y="2553"/>
            <a:ext cx="129" cy="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49" name="Equation" r:id="rId5" imgW="253890" imgH="228501" progId="Equation.DSMT4">
                    <p:embed/>
                  </p:oleObj>
                </mc:Choice>
                <mc:Fallback>
                  <p:oleObj name="Equation" r:id="rId5" imgW="253890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2553"/>
                          <a:ext cx="129" cy="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934" y="2669"/>
              <a:ext cx="1311" cy="1306"/>
              <a:chOff x="666" y="2759"/>
              <a:chExt cx="1311" cy="1306"/>
            </a:xfrm>
          </p:grpSpPr>
          <p:graphicFrame>
            <p:nvGraphicFramePr>
              <p:cNvPr id="224" name="Object 724"/>
              <p:cNvGraphicFramePr>
                <a:graphicFrameLocks noChangeAspect="1"/>
              </p:cNvGraphicFramePr>
              <p:nvPr/>
            </p:nvGraphicFramePr>
            <p:xfrm>
              <a:off x="1828" y="383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0" name="Equation" r:id="rId7" imgW="291973" imgH="228501" progId="Equation.DSMT4">
                      <p:embed/>
                    </p:oleObj>
                  </mc:Choice>
                  <mc:Fallback>
                    <p:oleObj name="Equation" r:id="rId7" imgW="291973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" y="383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" name="Group 8"/>
              <p:cNvGrpSpPr>
                <a:grpSpLocks noChangeAspect="1"/>
              </p:cNvGrpSpPr>
              <p:nvPr/>
            </p:nvGrpSpPr>
            <p:grpSpPr bwMode="auto">
              <a:xfrm>
                <a:off x="1061" y="3161"/>
                <a:ext cx="728" cy="235"/>
                <a:chOff x="2982" y="914"/>
                <a:chExt cx="499" cy="276"/>
              </a:xfrm>
            </p:grpSpPr>
            <p:sp>
              <p:nvSpPr>
                <p:cNvPr id="252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998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3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5" y="914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26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241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SOILR</a:t>
                </a:r>
              </a:p>
            </p:txBody>
          </p:sp>
          <p:graphicFrame>
            <p:nvGraphicFramePr>
              <p:cNvPr id="227" name="Object 725"/>
              <p:cNvGraphicFramePr>
                <a:graphicFrameLocks noChangeAspect="1"/>
              </p:cNvGraphicFramePr>
              <p:nvPr/>
            </p:nvGraphicFramePr>
            <p:xfrm>
              <a:off x="1011" y="3439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1" name="Equation" r:id="rId9" imgW="241300" imgH="228600" progId="Equation.DSMT4">
                      <p:embed/>
                    </p:oleObj>
                  </mc:Choice>
                  <mc:Fallback>
                    <p:oleObj name="Equation" r:id="rId9" imgW="2413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3439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8" name="Object 726"/>
              <p:cNvGraphicFramePr>
                <a:graphicFrameLocks noChangeAspect="1"/>
              </p:cNvGraphicFramePr>
              <p:nvPr/>
            </p:nvGraphicFramePr>
            <p:xfrm>
              <a:off x="1308" y="3436"/>
              <a:ext cx="123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2" name="Equation" r:id="rId11" imgW="241195" imgH="241195" progId="Equation.DSMT4">
                      <p:embed/>
                    </p:oleObj>
                  </mc:Choice>
                  <mc:Fallback>
                    <p:oleObj name="Equation" r:id="rId11" imgW="241195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8" y="3436"/>
                            <a:ext cx="123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9" name="Object 727"/>
              <p:cNvGraphicFramePr>
                <a:graphicFrameLocks noChangeAspect="1"/>
              </p:cNvGraphicFramePr>
              <p:nvPr/>
            </p:nvGraphicFramePr>
            <p:xfrm>
              <a:off x="1780" y="3439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3" name="Equation" r:id="rId13" imgW="228600" imgH="228600" progId="Equation.DSMT4">
                      <p:embed/>
                    </p:oleObj>
                  </mc:Choice>
                  <mc:Fallback>
                    <p:oleObj name="Equation" r:id="rId13" imgW="2286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0" y="3439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0" name="Group 15"/>
              <p:cNvGrpSpPr>
                <a:grpSpLocks noChangeAspect="1"/>
              </p:cNvGrpSpPr>
              <p:nvPr/>
            </p:nvGrpSpPr>
            <p:grpSpPr bwMode="auto">
              <a:xfrm>
                <a:off x="1051" y="3156"/>
                <a:ext cx="763" cy="281"/>
                <a:chOff x="4500" y="-48"/>
                <a:chExt cx="898" cy="1195"/>
              </a:xfrm>
            </p:grpSpPr>
            <p:sp>
              <p:nvSpPr>
                <p:cNvPr id="249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4500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5398" y="-48"/>
                  <a:ext cx="0" cy="11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4851" y="-48"/>
                  <a:ext cx="0" cy="11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1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372" y="3892"/>
                <a:ext cx="41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000" b="1"/>
                  <a:t>GFLWR</a:t>
                </a:r>
              </a:p>
            </p:txBody>
          </p:sp>
          <p:graphicFrame>
            <p:nvGraphicFramePr>
              <p:cNvPr id="232" name="Object 728"/>
              <p:cNvGraphicFramePr>
                <a:graphicFrameLocks noChangeAspect="1"/>
              </p:cNvGraphicFramePr>
              <p:nvPr/>
            </p:nvGraphicFramePr>
            <p:xfrm>
              <a:off x="1836" y="3681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4" name="Equation" r:id="rId15" imgW="279279" imgH="241195" progId="Equation.DSMT4">
                      <p:embed/>
                    </p:oleObj>
                  </mc:Choice>
                  <mc:Fallback>
                    <p:oleObj name="Equation" r:id="rId15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6" y="3681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3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666" y="2759"/>
                <a:ext cx="1" cy="5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668" y="3314"/>
                <a:ext cx="4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" name="Group 23"/>
              <p:cNvGrpSpPr>
                <a:grpSpLocks noChangeAspect="1"/>
              </p:cNvGrpSpPr>
              <p:nvPr/>
            </p:nvGrpSpPr>
            <p:grpSpPr bwMode="auto">
              <a:xfrm>
                <a:off x="1061" y="3559"/>
                <a:ext cx="721" cy="506"/>
                <a:chOff x="4512" y="1353"/>
                <a:chExt cx="849" cy="595"/>
              </a:xfrm>
            </p:grpSpPr>
            <p:sp>
              <p:nvSpPr>
                <p:cNvPr id="24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243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245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4" name="AutoShape 3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36" name="Line 31"/>
              <p:cNvSpPr>
                <a:spLocks noChangeAspect="1" noChangeShapeType="1"/>
              </p:cNvSpPr>
              <p:nvPr/>
            </p:nvSpPr>
            <p:spPr bwMode="auto">
              <a:xfrm>
                <a:off x="1686" y="3956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32"/>
              <p:cNvSpPr>
                <a:spLocks noChangeAspect="1" noChangeShapeType="1"/>
              </p:cNvSpPr>
              <p:nvPr/>
            </p:nvSpPr>
            <p:spPr bwMode="auto">
              <a:xfrm>
                <a:off x="1510" y="3804"/>
                <a:ext cx="4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44" y="3889"/>
                <a:ext cx="38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GWATR</a:t>
                </a:r>
              </a:p>
            </p:txBody>
          </p:sp>
          <p:sp>
            <p:nvSpPr>
              <p:cNvPr id="239" name="Line 34"/>
              <p:cNvSpPr>
                <a:spLocks noChangeAspect="1" noChangeShapeType="1"/>
              </p:cNvSpPr>
              <p:nvPr/>
            </p:nvSpPr>
            <p:spPr bwMode="auto">
              <a:xfrm>
                <a:off x="1550" y="3355"/>
                <a:ext cx="0" cy="5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40" name="Object 729"/>
              <p:cNvGraphicFramePr>
                <a:graphicFrameLocks noChangeAspect="1"/>
              </p:cNvGraphicFramePr>
              <p:nvPr/>
            </p:nvGraphicFramePr>
            <p:xfrm>
              <a:off x="1484" y="3518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5" name="Equation" r:id="rId17" imgW="291973" imgH="241195" progId="Equation.DSMT4">
                      <p:embed/>
                    </p:oleObj>
                  </mc:Choice>
                  <mc:Fallback>
                    <p:oleObj name="Equation" r:id="rId17" imgW="291973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4" y="3518"/>
                            <a:ext cx="148" cy="1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1" name="Line 36"/>
              <p:cNvSpPr>
                <a:spLocks noChangeAspect="1" noChangeShapeType="1"/>
              </p:cNvSpPr>
              <p:nvPr/>
            </p:nvSpPr>
            <p:spPr bwMode="auto">
              <a:xfrm>
                <a:off x="1199" y="2787"/>
                <a:ext cx="0" cy="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206" y="2368"/>
              <a:ext cx="1363" cy="1789"/>
              <a:chOff x="3206" y="2368"/>
              <a:chExt cx="1363" cy="1789"/>
            </a:xfrm>
          </p:grpSpPr>
          <p:grpSp>
            <p:nvGrpSpPr>
              <p:cNvPr id="182" name="Group 38"/>
              <p:cNvGrpSpPr>
                <a:grpSpLocks noChangeAspect="1"/>
              </p:cNvGrpSpPr>
              <p:nvPr/>
            </p:nvGrpSpPr>
            <p:grpSpPr bwMode="auto">
              <a:xfrm>
                <a:off x="3658" y="2868"/>
                <a:ext cx="727" cy="285"/>
                <a:chOff x="4512" y="1353"/>
                <a:chExt cx="849" cy="595"/>
              </a:xfrm>
            </p:grpSpPr>
            <p:sp>
              <p:nvSpPr>
                <p:cNvPr id="21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21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220" name="Line 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AutoShape 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183" name="Object 730"/>
              <p:cNvGraphicFramePr>
                <a:graphicFrameLocks noChangeAspect="1"/>
              </p:cNvGraphicFramePr>
              <p:nvPr/>
            </p:nvGraphicFramePr>
            <p:xfrm>
              <a:off x="3818" y="236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6" name="Equation" r:id="rId19" imgW="279400" imgH="228600" progId="Equation.DSMT4">
                      <p:embed/>
                    </p:oleObj>
                  </mc:Choice>
                  <mc:Fallback>
                    <p:oleObj name="Equation" r:id="rId19" imgW="2794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18" y="236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" name="Line 47"/>
              <p:cNvSpPr>
                <a:spLocks noChangeAspect="1" noChangeShapeType="1"/>
              </p:cNvSpPr>
              <p:nvPr/>
            </p:nvSpPr>
            <p:spPr bwMode="auto">
              <a:xfrm>
                <a:off x="3879" y="248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48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86" name="Object 731"/>
              <p:cNvGraphicFramePr>
                <a:graphicFrameLocks noChangeAspect="1"/>
              </p:cNvGraphicFramePr>
              <p:nvPr/>
            </p:nvGraphicFramePr>
            <p:xfrm>
              <a:off x="4417" y="2701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7" name="Equation" r:id="rId20" imgW="291973" imgH="241195" progId="Equation.DSMT4">
                      <p:embed/>
                    </p:oleObj>
                  </mc:Choice>
                  <mc:Fallback>
                    <p:oleObj name="Equation" r:id="rId20" imgW="291973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7" y="2701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732"/>
              <p:cNvGraphicFramePr>
                <a:graphicFrameLocks noChangeAspect="1"/>
              </p:cNvGraphicFramePr>
              <p:nvPr/>
            </p:nvGraphicFramePr>
            <p:xfrm>
              <a:off x="4420" y="3756"/>
              <a:ext cx="14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8" name="Equation" r:id="rId22" imgW="291973" imgH="228501" progId="Equation.DSMT4">
                      <p:embed/>
                    </p:oleObj>
                  </mc:Choice>
                  <mc:Fallback>
                    <p:oleObj name="Equation" r:id="rId22" imgW="291973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3756"/>
                            <a:ext cx="149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8" name="Line 51"/>
              <p:cNvSpPr>
                <a:spLocks noChangeAspect="1" noChangeShapeType="1"/>
              </p:cNvSpPr>
              <p:nvPr/>
            </p:nvSpPr>
            <p:spPr bwMode="auto">
              <a:xfrm>
                <a:off x="3645" y="3029"/>
                <a:ext cx="0" cy="10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52"/>
              <p:cNvSpPr>
                <a:spLocks noChangeAspect="1" noChangeShapeType="1"/>
              </p:cNvSpPr>
              <p:nvPr/>
            </p:nvSpPr>
            <p:spPr bwMode="auto">
              <a:xfrm>
                <a:off x="4408" y="3035"/>
                <a:ext cx="0" cy="9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90" name="Object 733"/>
              <p:cNvGraphicFramePr>
                <a:graphicFrameLocks noChangeAspect="1"/>
              </p:cNvGraphicFramePr>
              <p:nvPr/>
            </p:nvGraphicFramePr>
            <p:xfrm>
              <a:off x="3605" y="403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9" name="Equation" r:id="rId23" imgW="241300" imgH="228600" progId="Equation.DSMT4">
                      <p:embed/>
                    </p:oleObj>
                  </mc:Choice>
                  <mc:Fallback>
                    <p:oleObj name="Equation" r:id="rId23" imgW="2413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5" y="403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734"/>
              <p:cNvGraphicFramePr>
                <a:graphicFrameLocks noChangeAspect="1"/>
              </p:cNvGraphicFramePr>
              <p:nvPr/>
            </p:nvGraphicFramePr>
            <p:xfrm>
              <a:off x="3902" y="403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0" name="Equation" r:id="rId24" imgW="241195" imgH="241195" progId="Equation.DSMT4">
                      <p:embed/>
                    </p:oleObj>
                  </mc:Choice>
                  <mc:Fallback>
                    <p:oleObj name="Equation" r:id="rId24" imgW="241195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" y="403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735"/>
              <p:cNvGraphicFramePr>
                <a:graphicFrameLocks noChangeAspect="1"/>
              </p:cNvGraphicFramePr>
              <p:nvPr/>
            </p:nvGraphicFramePr>
            <p:xfrm>
              <a:off x="4374" y="403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1" name="Equation" r:id="rId25" imgW="228600" imgH="228600" progId="Equation.DSMT4">
                      <p:embed/>
                    </p:oleObj>
                  </mc:Choice>
                  <mc:Fallback>
                    <p:oleObj name="Equation" r:id="rId25" imgW="2286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4" y="403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3" name="Line 56"/>
              <p:cNvSpPr>
                <a:spLocks noChangeAspect="1" noChangeShapeType="1"/>
              </p:cNvSpPr>
              <p:nvPr/>
            </p:nvSpPr>
            <p:spPr bwMode="auto">
              <a:xfrm>
                <a:off x="3487" y="2824"/>
                <a:ext cx="10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3342" y="2863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IZONE</a:t>
                </a:r>
              </a:p>
            </p:txBody>
          </p:sp>
          <p:grpSp>
            <p:nvGrpSpPr>
              <p:cNvPr id="195" name="Group 58"/>
              <p:cNvGrpSpPr>
                <a:grpSpLocks noChangeAspect="1"/>
              </p:cNvGrpSpPr>
              <p:nvPr/>
            </p:nvGrpSpPr>
            <p:grpSpPr bwMode="auto">
              <a:xfrm>
                <a:off x="3661" y="3429"/>
                <a:ext cx="719" cy="544"/>
                <a:chOff x="4582" y="480"/>
                <a:chExt cx="499" cy="288"/>
              </a:xfrm>
            </p:grpSpPr>
            <p:sp>
              <p:nvSpPr>
                <p:cNvPr id="215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6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96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804"/>
                <a:ext cx="3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LAYR2</a:t>
                </a:r>
              </a:p>
            </p:txBody>
          </p:sp>
          <p:graphicFrame>
            <p:nvGraphicFramePr>
              <p:cNvPr id="197" name="Object 736"/>
              <p:cNvGraphicFramePr>
                <a:graphicFrameLocks noChangeAspect="1"/>
              </p:cNvGraphicFramePr>
              <p:nvPr/>
            </p:nvGraphicFramePr>
            <p:xfrm>
              <a:off x="4419" y="2881"/>
              <a:ext cx="141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2" name="Equation" r:id="rId26" imgW="279279" imgH="241195" progId="Equation.DSMT4">
                      <p:embed/>
                    </p:oleObj>
                  </mc:Choice>
                  <mc:Fallback>
                    <p:oleObj name="Equation" r:id="rId26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" y="2881"/>
                            <a:ext cx="141" cy="1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8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260" y="2484"/>
                <a:ext cx="0" cy="13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99" name="Object 737"/>
              <p:cNvGraphicFramePr>
                <a:graphicFrameLocks noChangeAspect="1"/>
              </p:cNvGraphicFramePr>
              <p:nvPr/>
            </p:nvGraphicFramePr>
            <p:xfrm>
              <a:off x="3206" y="236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3" name="Equation" r:id="rId27" imgW="253890" imgH="228501" progId="Equation.DSMT4">
                      <p:embed/>
                    </p:oleObj>
                  </mc:Choice>
                  <mc:Fallback>
                    <p:oleObj name="Equation" r:id="rId27" imgW="253890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236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00" name="Group 65"/>
              <p:cNvGrpSpPr>
                <a:grpSpLocks noChangeAspect="1"/>
              </p:cNvGrpSpPr>
              <p:nvPr/>
            </p:nvGrpSpPr>
            <p:grpSpPr bwMode="auto">
              <a:xfrm>
                <a:off x="3659" y="3098"/>
                <a:ext cx="720" cy="286"/>
                <a:chOff x="576" y="3168"/>
                <a:chExt cx="846" cy="240"/>
              </a:xfrm>
            </p:grpSpPr>
            <p:sp>
              <p:nvSpPr>
                <p:cNvPr id="213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3216"/>
                  <a:ext cx="839" cy="1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4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581" y="3168"/>
                  <a:ext cx="841" cy="230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01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3943" y="3035"/>
                <a:ext cx="2" cy="9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3260" y="3102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3260" y="330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3260" y="3796"/>
                <a:ext cx="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4150" y="330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941" y="3110"/>
                <a:ext cx="3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LAYR1</a:t>
                </a:r>
              </a:p>
            </p:txBody>
          </p:sp>
          <p:sp>
            <p:nvSpPr>
              <p:cNvPr id="207" name="Line 74"/>
              <p:cNvSpPr>
                <a:spLocks noChangeAspect="1" noChangeShapeType="1"/>
              </p:cNvSpPr>
              <p:nvPr/>
            </p:nvSpPr>
            <p:spPr bwMode="auto">
              <a:xfrm>
                <a:off x="4330" y="387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75"/>
              <p:cNvSpPr>
                <a:spLocks noChangeAspect="1" noChangeShapeType="1"/>
              </p:cNvSpPr>
              <p:nvPr/>
            </p:nvSpPr>
            <p:spPr bwMode="auto">
              <a:xfrm>
                <a:off x="4089" y="3014"/>
                <a:ext cx="41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76"/>
              <p:cNvSpPr>
                <a:spLocks noChangeAspect="1" noChangeShapeType="1"/>
              </p:cNvSpPr>
              <p:nvPr/>
            </p:nvSpPr>
            <p:spPr bwMode="auto">
              <a:xfrm>
                <a:off x="3492" y="2566"/>
                <a:ext cx="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77"/>
              <p:cNvSpPr>
                <a:spLocks noChangeAspect="1" noChangeShapeType="1"/>
              </p:cNvSpPr>
              <p:nvPr/>
            </p:nvSpPr>
            <p:spPr bwMode="auto">
              <a:xfrm>
                <a:off x="4267" y="2566"/>
                <a:ext cx="1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78"/>
              <p:cNvSpPr>
                <a:spLocks noChangeAspect="1" noChangeShapeType="1"/>
              </p:cNvSpPr>
              <p:nvPr/>
            </p:nvSpPr>
            <p:spPr bwMode="auto">
              <a:xfrm>
                <a:off x="3394" y="286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3488" y="2823"/>
                <a:ext cx="2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3153" y="528"/>
              <a:ext cx="1414" cy="1789"/>
              <a:chOff x="3189" y="498"/>
              <a:chExt cx="1414" cy="1789"/>
            </a:xfrm>
          </p:grpSpPr>
          <p:grpSp>
            <p:nvGrpSpPr>
              <p:cNvPr id="110" name="Group 81"/>
              <p:cNvGrpSpPr>
                <a:grpSpLocks noChangeAspect="1"/>
              </p:cNvGrpSpPr>
              <p:nvPr/>
            </p:nvGrpSpPr>
            <p:grpSpPr bwMode="auto">
              <a:xfrm>
                <a:off x="3412" y="839"/>
                <a:ext cx="263" cy="285"/>
                <a:chOff x="4512" y="1353"/>
                <a:chExt cx="849" cy="595"/>
              </a:xfrm>
            </p:grpSpPr>
            <p:sp>
              <p:nvSpPr>
                <p:cNvPr id="175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176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178" name="Line 8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Line 85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Line 8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Line 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" name="AutoShape 8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111" name="Object 738"/>
              <p:cNvGraphicFramePr>
                <a:graphicFrameLocks noChangeAspect="1"/>
              </p:cNvGraphicFramePr>
              <p:nvPr/>
            </p:nvGraphicFramePr>
            <p:xfrm>
              <a:off x="3678" y="498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4" name="Equation" r:id="rId28" imgW="279400" imgH="228600" progId="Equation.DSMT4">
                      <p:embed/>
                    </p:oleObj>
                  </mc:Choice>
                  <mc:Fallback>
                    <p:oleObj name="Equation" r:id="rId28" imgW="2794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8" y="498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93" y="1786"/>
                <a:ext cx="228" cy="30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001" y="1839"/>
                <a:ext cx="163" cy="26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05" y="1267"/>
                <a:ext cx="421" cy="1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714" y="1773"/>
                <a:ext cx="255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07" y="1239"/>
                <a:ext cx="262" cy="18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7" name="Line 95"/>
              <p:cNvSpPr>
                <a:spLocks noChangeAspect="1" noChangeShapeType="1"/>
              </p:cNvSpPr>
              <p:nvPr/>
            </p:nvSpPr>
            <p:spPr bwMode="auto">
              <a:xfrm>
                <a:off x="3532" y="69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6"/>
              <p:cNvSpPr>
                <a:spLocks noChangeAspect="1" noChangeShapeType="1"/>
              </p:cNvSpPr>
              <p:nvPr/>
            </p:nvSpPr>
            <p:spPr bwMode="auto">
              <a:xfrm>
                <a:off x="3736" y="61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7"/>
              <p:cNvSpPr>
                <a:spLocks noChangeAspect="1" noChangeShapeType="1"/>
              </p:cNvSpPr>
              <p:nvPr/>
            </p:nvSpPr>
            <p:spPr bwMode="auto">
              <a:xfrm>
                <a:off x="3532" y="700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3941" y="696"/>
                <a:ext cx="0" cy="3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3273" y="859"/>
                <a:ext cx="143" cy="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3221" y="842"/>
                <a:ext cx="26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600" i="1">
                    <a:latin typeface="Times New Roman" pitchFamily="18" charset="0"/>
                  </a:rPr>
                  <a:t>PCTIM</a:t>
                </a:r>
              </a:p>
            </p:txBody>
          </p:sp>
          <p:sp>
            <p:nvSpPr>
              <p:cNvPr id="123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3429" y="1128"/>
                <a:ext cx="26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600" i="1">
                    <a:latin typeface="Times New Roman" pitchFamily="18" charset="0"/>
                  </a:rPr>
                  <a:t>ADIMP</a:t>
                </a:r>
              </a:p>
            </p:txBody>
          </p:sp>
          <p:sp>
            <p:nvSpPr>
              <p:cNvPr id="124" name="Line 102"/>
              <p:cNvSpPr>
                <a:spLocks noChangeAspect="1" noChangeShapeType="1"/>
              </p:cNvSpPr>
              <p:nvPr/>
            </p:nvSpPr>
            <p:spPr bwMode="auto">
              <a:xfrm>
                <a:off x="3328" y="77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5" name="Object 739"/>
              <p:cNvGraphicFramePr>
                <a:graphicFrameLocks noChangeAspect="1"/>
              </p:cNvGraphicFramePr>
              <p:nvPr/>
            </p:nvGraphicFramePr>
            <p:xfrm>
              <a:off x="4448" y="658"/>
              <a:ext cx="149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5" name="Equation" r:id="rId29" imgW="291973" imgH="241195" progId="Equation.DSMT4">
                      <p:embed/>
                    </p:oleObj>
                  </mc:Choice>
                  <mc:Fallback>
                    <p:oleObj name="Equation" r:id="rId29" imgW="291973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658"/>
                            <a:ext cx="149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6" name="Object 740"/>
              <p:cNvGraphicFramePr>
                <a:graphicFrameLocks noChangeAspect="1"/>
              </p:cNvGraphicFramePr>
              <p:nvPr/>
            </p:nvGraphicFramePr>
            <p:xfrm>
              <a:off x="4448" y="858"/>
              <a:ext cx="155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6" name="Equation" r:id="rId30" imgW="304668" imgH="241195" progId="Equation.DSMT4">
                      <p:embed/>
                    </p:oleObj>
                  </mc:Choice>
                  <mc:Fallback>
                    <p:oleObj name="Equation" r:id="rId30" imgW="304668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858"/>
                            <a:ext cx="155" cy="1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" name="Line 105"/>
              <p:cNvSpPr>
                <a:spLocks noChangeAspect="1" noChangeShapeType="1"/>
              </p:cNvSpPr>
              <p:nvPr/>
            </p:nvSpPr>
            <p:spPr bwMode="auto">
              <a:xfrm>
                <a:off x="4266" y="1599"/>
                <a:ext cx="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06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07"/>
              <p:cNvSpPr>
                <a:spLocks noChangeAspect="1" noChangeShapeType="1"/>
              </p:cNvSpPr>
              <p:nvPr/>
            </p:nvSpPr>
            <p:spPr bwMode="auto">
              <a:xfrm>
                <a:off x="3817" y="1600"/>
                <a:ext cx="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08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09"/>
              <p:cNvSpPr>
                <a:spLocks noChangeAspect="1" noChangeShapeType="1"/>
              </p:cNvSpPr>
              <p:nvPr/>
            </p:nvSpPr>
            <p:spPr bwMode="auto">
              <a:xfrm>
                <a:off x="4103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10"/>
              <p:cNvSpPr>
                <a:spLocks noChangeAspect="1" noChangeShapeType="1"/>
              </p:cNvSpPr>
              <p:nvPr/>
            </p:nvSpPr>
            <p:spPr bwMode="auto">
              <a:xfrm>
                <a:off x="4348" y="1632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717" y="1690"/>
                <a:ext cx="252" cy="32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4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008" y="1688"/>
                <a:ext cx="155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5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193" y="1688"/>
                <a:ext cx="237" cy="40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6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4356" y="2005"/>
                <a:ext cx="2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37" name="Object 741"/>
              <p:cNvGraphicFramePr>
                <a:graphicFrameLocks noChangeAspect="1"/>
              </p:cNvGraphicFramePr>
              <p:nvPr/>
            </p:nvGraphicFramePr>
            <p:xfrm>
              <a:off x="4448" y="1878"/>
              <a:ext cx="14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7" name="Equation" r:id="rId32" imgW="279279" imgH="241195" progId="Equation.DSMT4">
                      <p:embed/>
                    </p:oleObj>
                  </mc:Choice>
                  <mc:Fallback>
                    <p:oleObj name="Equation" r:id="rId32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878"/>
                            <a:ext cx="142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" name="Object 742"/>
              <p:cNvGraphicFramePr>
                <a:graphicFrameLocks noChangeAspect="1"/>
              </p:cNvGraphicFramePr>
              <p:nvPr/>
            </p:nvGraphicFramePr>
            <p:xfrm>
              <a:off x="4448" y="2001"/>
              <a:ext cx="142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8" name="Equation" r:id="rId34" imgW="279400" imgH="228600" progId="Equation.DSMT4">
                      <p:embed/>
                    </p:oleObj>
                  </mc:Choice>
                  <mc:Fallback>
                    <p:oleObj name="Equation" r:id="rId34" imgW="2794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2001"/>
                            <a:ext cx="142" cy="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9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60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711" y="1196"/>
                <a:ext cx="258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1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4065" y="1074"/>
                <a:ext cx="1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0"/>
              <p:cNvSpPr>
                <a:spLocks noChangeAspect="1" noChangeShapeType="1"/>
              </p:cNvSpPr>
              <p:nvPr/>
            </p:nvSpPr>
            <p:spPr bwMode="auto">
              <a:xfrm>
                <a:off x="3821" y="1073"/>
                <a:ext cx="2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3820" y="1071"/>
                <a:ext cx="2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4" name="Object 743"/>
              <p:cNvGraphicFramePr>
                <a:graphicFrameLocks noChangeAspect="1"/>
              </p:cNvGraphicFramePr>
              <p:nvPr/>
            </p:nvGraphicFramePr>
            <p:xfrm>
              <a:off x="4106" y="1429"/>
              <a:ext cx="148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9" name="Equation" r:id="rId36" imgW="291973" imgH="241195" progId="Equation.DSMT4">
                      <p:embed/>
                    </p:oleObj>
                  </mc:Choice>
                  <mc:Fallback>
                    <p:oleObj name="Equation" r:id="rId36" imgW="291973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6" y="1429"/>
                            <a:ext cx="148" cy="1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5" name="Line 123"/>
              <p:cNvSpPr>
                <a:spLocks noChangeAspect="1" noChangeShapeType="1"/>
              </p:cNvSpPr>
              <p:nvPr/>
            </p:nvSpPr>
            <p:spPr bwMode="auto">
              <a:xfrm>
                <a:off x="3691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24"/>
              <p:cNvSpPr>
                <a:spLocks noChangeAspect="1" noChangeShapeType="1"/>
              </p:cNvSpPr>
              <p:nvPr/>
            </p:nvSpPr>
            <p:spPr bwMode="auto">
              <a:xfrm>
                <a:off x="3989" y="1145"/>
                <a:ext cx="0" cy="1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25"/>
              <p:cNvSpPr>
                <a:spLocks noChangeAspect="1" noChangeShapeType="1"/>
              </p:cNvSpPr>
              <p:nvPr/>
            </p:nvSpPr>
            <p:spPr bwMode="auto">
              <a:xfrm>
                <a:off x="4454" y="1145"/>
                <a:ext cx="0" cy="10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8" name="Object 744"/>
              <p:cNvGraphicFramePr>
                <a:graphicFrameLocks noChangeAspect="1"/>
              </p:cNvGraphicFramePr>
              <p:nvPr/>
            </p:nvGraphicFramePr>
            <p:xfrm>
              <a:off x="3651" y="2166"/>
              <a:ext cx="123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0" name="Equation" r:id="rId37" imgW="241300" imgH="228600" progId="Equation.DSMT4">
                      <p:embed/>
                    </p:oleObj>
                  </mc:Choice>
                  <mc:Fallback>
                    <p:oleObj name="Equation" r:id="rId37" imgW="2413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166"/>
                            <a:ext cx="123" cy="1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9" name="Object 745"/>
              <p:cNvGraphicFramePr>
                <a:graphicFrameLocks noChangeAspect="1"/>
              </p:cNvGraphicFramePr>
              <p:nvPr/>
            </p:nvGraphicFramePr>
            <p:xfrm>
              <a:off x="3948" y="2164"/>
              <a:ext cx="124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1" name="Equation" r:id="rId38" imgW="241195" imgH="241195" progId="Equation.DSMT4">
                      <p:embed/>
                    </p:oleObj>
                  </mc:Choice>
                  <mc:Fallback>
                    <p:oleObj name="Equation" r:id="rId38" imgW="241195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8" y="2164"/>
                            <a:ext cx="124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0" name="Object 746"/>
              <p:cNvGraphicFramePr>
                <a:graphicFrameLocks noChangeAspect="1"/>
              </p:cNvGraphicFramePr>
              <p:nvPr/>
            </p:nvGraphicFramePr>
            <p:xfrm>
              <a:off x="4420" y="2166"/>
              <a:ext cx="118" cy="1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2" name="Equation" r:id="rId40" imgW="228600" imgH="228600" progId="Equation.DSMT4">
                      <p:embed/>
                    </p:oleObj>
                  </mc:Choice>
                  <mc:Fallback>
                    <p:oleObj name="Equation" r:id="rId40" imgW="2286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" y="2166"/>
                            <a:ext cx="118" cy="1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1" name="Line 129"/>
              <p:cNvSpPr>
                <a:spLocks noChangeAspect="1" noChangeShapeType="1"/>
              </p:cNvSpPr>
              <p:nvPr/>
            </p:nvSpPr>
            <p:spPr bwMode="auto">
              <a:xfrm>
                <a:off x="3613" y="982"/>
                <a:ext cx="9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008" y="1196"/>
                <a:ext cx="422" cy="2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aphicFrame>
            <p:nvGraphicFramePr>
              <p:cNvPr id="153" name="Object 747"/>
              <p:cNvGraphicFramePr>
                <a:graphicFrameLocks noChangeAspect="1"/>
              </p:cNvGraphicFramePr>
              <p:nvPr/>
            </p:nvGraphicFramePr>
            <p:xfrm>
              <a:off x="4448" y="1212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3" name="Equation" r:id="rId42" imgW="266469" imgH="241091" progId="Equation.DSMT4">
                      <p:embed/>
                    </p:oleObj>
                  </mc:Choice>
                  <mc:Fallback>
                    <p:oleObj name="Equation" r:id="rId42" imgW="266469" imgH="24109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1212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" name="Line 132"/>
              <p:cNvSpPr>
                <a:spLocks noChangeAspect="1" noChangeShapeType="1"/>
              </p:cNvSpPr>
              <p:nvPr/>
            </p:nvSpPr>
            <p:spPr bwMode="auto">
              <a:xfrm>
                <a:off x="4265" y="1327"/>
                <a:ext cx="2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33"/>
              <p:cNvSpPr>
                <a:spLocks noChangeAspect="1" noChangeShapeType="1"/>
              </p:cNvSpPr>
              <p:nvPr/>
            </p:nvSpPr>
            <p:spPr bwMode="auto">
              <a:xfrm>
                <a:off x="4183" y="1414"/>
                <a:ext cx="0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899" y="130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3924" y="1819"/>
                <a:ext cx="3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36"/>
              <p:cNvSpPr>
                <a:spLocks noChangeAspect="1" noChangeShapeType="1"/>
              </p:cNvSpPr>
              <p:nvPr/>
            </p:nvSpPr>
            <p:spPr bwMode="auto">
              <a:xfrm>
                <a:off x="4183" y="1534"/>
                <a:ext cx="0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9" name="Group 137"/>
              <p:cNvGrpSpPr>
                <a:grpSpLocks noChangeAspect="1"/>
              </p:cNvGrpSpPr>
              <p:nvPr/>
            </p:nvGrpSpPr>
            <p:grpSpPr bwMode="auto">
              <a:xfrm>
                <a:off x="4075" y="2100"/>
                <a:ext cx="481" cy="24"/>
                <a:chOff x="1263" y="1892"/>
                <a:chExt cx="566" cy="28"/>
              </a:xfrm>
            </p:grpSpPr>
            <p:sp>
              <p:nvSpPr>
                <p:cNvPr id="173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265" y="1920"/>
                  <a:ext cx="5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63" y="1892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Text Box 140"/>
              <p:cNvSpPr txBox="1">
                <a:spLocks noChangeAspect="1" noChangeArrowheads="1"/>
              </p:cNvSpPr>
              <p:nvPr/>
            </p:nvSpPr>
            <p:spPr bwMode="auto">
              <a:xfrm>
                <a:off x="3364" y="984"/>
                <a:ext cx="3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ADIMC</a:t>
                </a:r>
              </a:p>
            </p:txBody>
          </p:sp>
          <p:sp>
            <p:nvSpPr>
              <p:cNvPr id="161" name="Text Box 141"/>
              <p:cNvSpPr txBox="1">
                <a:spLocks noChangeAspect="1" noChangeArrowheads="1"/>
              </p:cNvSpPr>
              <p:nvPr/>
            </p:nvSpPr>
            <p:spPr bwMode="auto">
              <a:xfrm>
                <a:off x="3656" y="1304"/>
                <a:ext cx="3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UZTWC</a:t>
                </a:r>
              </a:p>
            </p:txBody>
          </p:sp>
          <p:sp>
            <p:nvSpPr>
              <p:cNvPr id="162" name="Text Box 142"/>
              <p:cNvSpPr txBox="1">
                <a:spLocks noChangeAspect="1" noChangeArrowheads="1"/>
              </p:cNvSpPr>
              <p:nvPr/>
            </p:nvSpPr>
            <p:spPr bwMode="auto">
              <a:xfrm>
                <a:off x="4007" y="1304"/>
                <a:ext cx="3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UZFWC</a:t>
                </a:r>
              </a:p>
            </p:txBody>
          </p:sp>
          <p:sp>
            <p:nvSpPr>
              <p:cNvPr id="163" name="Text Box 143"/>
              <p:cNvSpPr txBox="1">
                <a:spLocks noChangeAspect="1" noChangeArrowheads="1"/>
              </p:cNvSpPr>
              <p:nvPr/>
            </p:nvSpPr>
            <p:spPr bwMode="auto">
              <a:xfrm>
                <a:off x="3660" y="1892"/>
                <a:ext cx="3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LZTWC</a:t>
                </a:r>
              </a:p>
            </p:txBody>
          </p:sp>
          <p:sp>
            <p:nvSpPr>
              <p:cNvPr id="164" name="Text Box 14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899" y="1889"/>
                <a:ext cx="3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LZFSC</a:t>
                </a:r>
              </a:p>
            </p:txBody>
          </p:sp>
          <p:sp>
            <p:nvSpPr>
              <p:cNvPr id="165" name="Text Box 14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123" y="1889"/>
                <a:ext cx="3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LZFPC</a:t>
                </a:r>
              </a:p>
            </p:txBody>
          </p:sp>
          <p:sp>
            <p:nvSpPr>
              <p:cNvPr id="166" name="Line 146"/>
              <p:cNvSpPr>
                <a:spLocks noChangeAspect="1" noChangeShapeType="1"/>
              </p:cNvSpPr>
              <p:nvPr/>
            </p:nvSpPr>
            <p:spPr bwMode="auto">
              <a:xfrm>
                <a:off x="3329" y="778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47"/>
              <p:cNvGrpSpPr>
                <a:grpSpLocks noChangeAspect="1"/>
              </p:cNvGrpSpPr>
              <p:nvPr/>
            </p:nvGrpSpPr>
            <p:grpSpPr bwMode="auto">
              <a:xfrm>
                <a:off x="3241" y="988"/>
                <a:ext cx="533" cy="898"/>
                <a:chOff x="48" y="576"/>
                <a:chExt cx="672" cy="1056"/>
              </a:xfrm>
            </p:grpSpPr>
            <p:sp>
              <p:nvSpPr>
                <p:cNvPr id="170" name="Line 1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9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4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1632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8" y="57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8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243" y="614"/>
                <a:ext cx="0" cy="1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69" name="Object 748"/>
              <p:cNvGraphicFramePr>
                <a:graphicFrameLocks noChangeAspect="1"/>
              </p:cNvGraphicFramePr>
              <p:nvPr/>
            </p:nvGraphicFramePr>
            <p:xfrm>
              <a:off x="3189" y="498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4" name="Equation" r:id="rId44" imgW="253890" imgH="228501" progId="Equation.DSMT4">
                      <p:embed/>
                    </p:oleObj>
                  </mc:Choice>
                  <mc:Fallback>
                    <p:oleObj name="Equation" r:id="rId44" imgW="253890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" y="498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153"/>
            <p:cNvGrpSpPr>
              <a:grpSpLocks/>
            </p:cNvGrpSpPr>
            <p:nvPr/>
          </p:nvGrpSpPr>
          <p:grpSpPr bwMode="auto">
            <a:xfrm>
              <a:off x="848" y="482"/>
              <a:ext cx="1360" cy="1646"/>
              <a:chOff x="595" y="462"/>
              <a:chExt cx="1360" cy="1646"/>
            </a:xfrm>
          </p:grpSpPr>
          <p:grpSp>
            <p:nvGrpSpPr>
              <p:cNvPr id="50" name="Group 154"/>
              <p:cNvGrpSpPr>
                <a:grpSpLocks noChangeAspect="1"/>
              </p:cNvGrpSpPr>
              <p:nvPr/>
            </p:nvGrpSpPr>
            <p:grpSpPr bwMode="auto">
              <a:xfrm>
                <a:off x="1056" y="906"/>
                <a:ext cx="262" cy="539"/>
                <a:chOff x="4512" y="1353"/>
                <a:chExt cx="849" cy="595"/>
              </a:xfrm>
            </p:grpSpPr>
            <p:sp>
              <p:nvSpPr>
                <p:cNvPr id="103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104" name="Group 156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106" name="Line 1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158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5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" name="AutoShape 16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1" name="Group 162"/>
              <p:cNvGrpSpPr>
                <a:grpSpLocks noChangeAspect="1"/>
              </p:cNvGrpSpPr>
              <p:nvPr/>
            </p:nvGrpSpPr>
            <p:grpSpPr bwMode="auto">
              <a:xfrm>
                <a:off x="752" y="783"/>
                <a:ext cx="263" cy="285"/>
                <a:chOff x="4512" y="1353"/>
                <a:chExt cx="849" cy="595"/>
              </a:xfrm>
            </p:grpSpPr>
            <p:sp>
              <p:nvSpPr>
                <p:cNvPr id="96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12" y="1579"/>
                  <a:ext cx="839" cy="36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97" name="Group 164"/>
                <p:cNvGrpSpPr>
                  <a:grpSpLocks noChangeAspect="1"/>
                </p:cNvGrpSpPr>
                <p:nvPr/>
              </p:nvGrpSpPr>
              <p:grpSpPr bwMode="auto">
                <a:xfrm>
                  <a:off x="4512" y="1392"/>
                  <a:ext cx="849" cy="556"/>
                  <a:chOff x="4511" y="816"/>
                  <a:chExt cx="850" cy="1132"/>
                </a:xfrm>
              </p:grpSpPr>
              <p:sp>
                <p:nvSpPr>
                  <p:cNvPr id="9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517" y="819"/>
                    <a:ext cx="2" cy="1123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66"/>
                  <p:cNvSpPr>
                    <a:spLocks noChangeAspect="1" noChangeShapeType="1"/>
                  </p:cNvSpPr>
                  <p:nvPr/>
                </p:nvSpPr>
                <p:spPr bwMode="auto">
                  <a:xfrm rot="5400000" flipV="1">
                    <a:off x="4936" y="1517"/>
                    <a:ext cx="0" cy="85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352" y="1449"/>
                    <a:ext cx="1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816"/>
                    <a:ext cx="842" cy="62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" name="AutoShape 16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65" y="1298"/>
                  <a:ext cx="336" cy="44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aphicFrame>
            <p:nvGraphicFramePr>
              <p:cNvPr id="52" name="Object 749"/>
              <p:cNvGraphicFramePr>
                <a:graphicFrameLocks noChangeAspect="1"/>
              </p:cNvGraphicFramePr>
              <p:nvPr/>
            </p:nvGraphicFramePr>
            <p:xfrm>
              <a:off x="1002" y="462"/>
              <a:ext cx="142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5" name="Equation" r:id="rId45" imgW="279400" imgH="228600" progId="Equation.DSMT4">
                      <p:embed/>
                    </p:oleObj>
                  </mc:Choice>
                  <mc:Fallback>
                    <p:oleObj name="Equation" r:id="rId45" imgW="2794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2" y="462"/>
                            <a:ext cx="142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Line 171"/>
              <p:cNvSpPr>
                <a:spLocks noChangeAspect="1" noChangeShapeType="1"/>
              </p:cNvSpPr>
              <p:nvPr/>
            </p:nvSpPr>
            <p:spPr bwMode="auto">
              <a:xfrm>
                <a:off x="875" y="660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72"/>
              <p:cNvSpPr>
                <a:spLocks noChangeAspect="1" noChangeShapeType="1"/>
              </p:cNvSpPr>
              <p:nvPr/>
            </p:nvSpPr>
            <p:spPr bwMode="auto">
              <a:xfrm>
                <a:off x="1079" y="578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73"/>
              <p:cNvSpPr>
                <a:spLocks noChangeAspect="1" noChangeShapeType="1"/>
              </p:cNvSpPr>
              <p:nvPr/>
            </p:nvSpPr>
            <p:spPr bwMode="auto">
              <a:xfrm>
                <a:off x="875" y="664"/>
                <a:ext cx="0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6" name="Object 750"/>
              <p:cNvGraphicFramePr>
                <a:graphicFrameLocks noChangeAspect="1"/>
              </p:cNvGraphicFramePr>
              <p:nvPr/>
            </p:nvGraphicFramePr>
            <p:xfrm>
              <a:off x="1804" y="783"/>
              <a:ext cx="148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6" name="Equation" r:id="rId46" imgW="291973" imgH="241195" progId="Equation.DSMT4">
                      <p:embed/>
                    </p:oleObj>
                  </mc:Choice>
                  <mc:Fallback>
                    <p:oleObj name="Equation" r:id="rId46" imgW="291973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4" y="783"/>
                            <a:ext cx="148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751"/>
              <p:cNvGraphicFramePr>
                <a:graphicFrameLocks noChangeAspect="1"/>
              </p:cNvGraphicFramePr>
              <p:nvPr/>
            </p:nvGraphicFramePr>
            <p:xfrm>
              <a:off x="1805" y="1845"/>
              <a:ext cx="14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7" name="Equation" r:id="rId47" imgW="291973" imgH="228501" progId="Equation.DSMT4">
                      <p:embed/>
                    </p:oleObj>
                  </mc:Choice>
                  <mc:Fallback>
                    <p:oleObj name="Equation" r:id="rId47" imgW="291973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5" y="1845"/>
                            <a:ext cx="148" cy="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1284" y="659"/>
                <a:ext cx="0" cy="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1097" y="848"/>
                <a:ext cx="3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78"/>
              <p:cNvSpPr>
                <a:spLocks noChangeAspect="1" noChangeShapeType="1"/>
              </p:cNvSpPr>
              <p:nvPr/>
            </p:nvSpPr>
            <p:spPr bwMode="auto">
              <a:xfrm>
                <a:off x="1095" y="852"/>
                <a:ext cx="1" cy="2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" name="Object 752"/>
              <p:cNvGraphicFramePr>
                <a:graphicFrameLocks noChangeAspect="1"/>
              </p:cNvGraphicFramePr>
              <p:nvPr/>
            </p:nvGraphicFramePr>
            <p:xfrm>
              <a:off x="1511" y="1514"/>
              <a:ext cx="147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8" name="Equation" r:id="rId48" imgW="291973" imgH="241195" progId="Equation.DSMT4">
                      <p:embed/>
                    </p:oleObj>
                  </mc:Choice>
                  <mc:Fallback>
                    <p:oleObj name="Equation" r:id="rId48" imgW="291973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" y="1514"/>
                            <a:ext cx="147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031" y="1109"/>
                <a:ext cx="3" cy="3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81"/>
              <p:cNvSpPr>
                <a:spLocks noChangeAspect="1" noChangeShapeType="1"/>
              </p:cNvSpPr>
              <p:nvPr/>
            </p:nvSpPr>
            <p:spPr bwMode="auto">
              <a:xfrm>
                <a:off x="1797" y="1109"/>
                <a:ext cx="2" cy="3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4" name="Object 753"/>
              <p:cNvGraphicFramePr>
                <a:graphicFrameLocks noChangeAspect="1"/>
              </p:cNvGraphicFramePr>
              <p:nvPr/>
            </p:nvGraphicFramePr>
            <p:xfrm>
              <a:off x="994" y="1485"/>
              <a:ext cx="123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9" name="Equation" r:id="rId49" imgW="241300" imgH="228600" progId="Equation.DSMT4">
                      <p:embed/>
                    </p:oleObj>
                  </mc:Choice>
                  <mc:Fallback>
                    <p:oleObj name="Equation" r:id="rId49" imgW="2413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4" y="1485"/>
                            <a:ext cx="123" cy="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754"/>
              <p:cNvGraphicFramePr>
                <a:graphicFrameLocks noChangeAspect="1"/>
              </p:cNvGraphicFramePr>
              <p:nvPr/>
            </p:nvGraphicFramePr>
            <p:xfrm>
              <a:off x="1763" y="1485"/>
              <a:ext cx="117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0" name="Equation" r:id="rId50" imgW="228600" imgH="228600" progId="Equation.DSMT4">
                      <p:embed/>
                    </p:oleObj>
                  </mc:Choice>
                  <mc:Fallback>
                    <p:oleObj name="Equation" r:id="rId50" imgW="2286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" y="1485"/>
                            <a:ext cx="117" cy="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Line 184"/>
              <p:cNvSpPr>
                <a:spLocks noChangeAspect="1" noChangeShapeType="1"/>
              </p:cNvSpPr>
              <p:nvPr/>
            </p:nvSpPr>
            <p:spPr bwMode="auto">
              <a:xfrm>
                <a:off x="894" y="905"/>
                <a:ext cx="10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185"/>
              <p:cNvSpPr>
                <a:spLocks noChangeAspect="1" noChangeArrowheads="1"/>
              </p:cNvSpPr>
              <p:nvPr/>
            </p:nvSpPr>
            <p:spPr bwMode="auto">
              <a:xfrm flipV="1">
                <a:off x="1388" y="1244"/>
                <a:ext cx="377" cy="20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1395" y="1109"/>
                <a:ext cx="377" cy="33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aphicFrame>
            <p:nvGraphicFramePr>
              <p:cNvPr id="69" name="Object 755"/>
              <p:cNvGraphicFramePr>
                <a:graphicFrameLocks noChangeAspect="1"/>
              </p:cNvGraphicFramePr>
              <p:nvPr/>
            </p:nvGraphicFramePr>
            <p:xfrm>
              <a:off x="1820" y="1234"/>
              <a:ext cx="13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1" name="Equation" r:id="rId51" imgW="266469" imgH="241091" progId="Equation.DSMT4">
                      <p:embed/>
                    </p:oleObj>
                  </mc:Choice>
                  <mc:Fallback>
                    <p:oleObj name="Equation" r:id="rId51" imgW="266469" imgH="24109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0" y="1234"/>
                            <a:ext cx="135" cy="1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" name="Line 188"/>
              <p:cNvSpPr>
                <a:spLocks noChangeAspect="1" noChangeShapeType="1"/>
              </p:cNvSpPr>
              <p:nvPr/>
            </p:nvSpPr>
            <p:spPr bwMode="auto">
              <a:xfrm>
                <a:off x="1722" y="1368"/>
                <a:ext cx="17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189"/>
              <p:cNvSpPr txBox="1">
                <a:spLocks noChangeAspect="1" noChangeArrowheads="1"/>
              </p:cNvSpPr>
              <p:nvPr/>
            </p:nvSpPr>
            <p:spPr bwMode="auto">
              <a:xfrm>
                <a:off x="717" y="941"/>
                <a:ext cx="3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IMPZR</a:t>
                </a:r>
              </a:p>
            </p:txBody>
          </p:sp>
          <p:sp>
            <p:nvSpPr>
              <p:cNvPr id="72" name="Text Box 190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171"/>
                <a:ext cx="36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RZONE</a:t>
                </a:r>
              </a:p>
            </p:txBody>
          </p:sp>
          <p:sp>
            <p:nvSpPr>
              <p:cNvPr id="73" name="Text Box 191"/>
              <p:cNvSpPr txBox="1">
                <a:spLocks noChangeAspect="1" noChangeArrowheads="1"/>
              </p:cNvSpPr>
              <p:nvPr/>
            </p:nvSpPr>
            <p:spPr bwMode="auto">
              <a:xfrm>
                <a:off x="1419" y="1298"/>
                <a:ext cx="3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IFLWR</a:t>
                </a:r>
              </a:p>
            </p:txBody>
          </p:sp>
          <p:grpSp>
            <p:nvGrpSpPr>
              <p:cNvPr id="74" name="Group 192"/>
              <p:cNvGrpSpPr>
                <a:grpSpLocks noChangeAspect="1"/>
              </p:cNvGrpSpPr>
              <p:nvPr/>
            </p:nvGrpSpPr>
            <p:grpSpPr bwMode="auto">
              <a:xfrm>
                <a:off x="1050" y="1675"/>
                <a:ext cx="719" cy="433"/>
                <a:chOff x="4582" y="480"/>
                <a:chExt cx="499" cy="288"/>
              </a:xfrm>
            </p:grpSpPr>
            <p:sp>
              <p:nvSpPr>
                <p:cNvPr id="94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586"/>
                  <a:ext cx="495" cy="18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5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85" y="480"/>
                  <a:ext cx="496" cy="276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75" name="Line 195"/>
              <p:cNvSpPr>
                <a:spLocks noChangeAspect="1" noChangeShapeType="1"/>
              </p:cNvSpPr>
              <p:nvPr/>
            </p:nvSpPr>
            <p:spPr bwMode="auto">
              <a:xfrm>
                <a:off x="1669" y="1972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96"/>
              <p:cNvSpPr>
                <a:spLocks noChangeAspect="1" noChangeShapeType="1"/>
              </p:cNvSpPr>
              <p:nvPr/>
            </p:nvSpPr>
            <p:spPr bwMode="auto">
              <a:xfrm>
                <a:off x="1586" y="1622"/>
                <a:ext cx="1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97"/>
              <p:cNvSpPr>
                <a:spLocks noChangeAspect="1" noChangeShapeType="1"/>
              </p:cNvSpPr>
              <p:nvPr/>
            </p:nvSpPr>
            <p:spPr bwMode="auto">
              <a:xfrm>
                <a:off x="1332" y="1109"/>
                <a:ext cx="0" cy="3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Text Box 198"/>
              <p:cNvSpPr txBox="1">
                <a:spLocks noChangeAspect="1" noChangeArrowheads="1"/>
              </p:cNvSpPr>
              <p:nvPr/>
            </p:nvSpPr>
            <p:spPr bwMode="auto">
              <a:xfrm>
                <a:off x="1239" y="1915"/>
                <a:ext cx="3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GFLWR</a:t>
                </a:r>
              </a:p>
            </p:txBody>
          </p:sp>
          <p:sp>
            <p:nvSpPr>
              <p:cNvPr id="79" name="Line 199"/>
              <p:cNvSpPr>
                <a:spLocks noChangeAspect="1" noChangeShapeType="1"/>
              </p:cNvSpPr>
              <p:nvPr/>
            </p:nvSpPr>
            <p:spPr bwMode="auto">
              <a:xfrm>
                <a:off x="1472" y="847"/>
                <a:ext cx="3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0"/>
              <p:cNvSpPr>
                <a:spLocks noChangeAspect="1" noChangeShapeType="1"/>
              </p:cNvSpPr>
              <p:nvPr/>
            </p:nvSpPr>
            <p:spPr bwMode="auto">
              <a:xfrm flipV="1">
                <a:off x="1346" y="950"/>
                <a:ext cx="23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1348" y="953"/>
                <a:ext cx="1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2"/>
              <p:cNvSpPr>
                <a:spLocks noChangeAspect="1" noChangeShapeType="1"/>
              </p:cNvSpPr>
              <p:nvPr/>
            </p:nvSpPr>
            <p:spPr bwMode="auto">
              <a:xfrm>
                <a:off x="1579" y="949"/>
                <a:ext cx="0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03"/>
              <p:cNvSpPr>
                <a:spLocks noChangeAspect="1" noChangeShapeType="1"/>
              </p:cNvSpPr>
              <p:nvPr/>
            </p:nvSpPr>
            <p:spPr bwMode="auto">
              <a:xfrm>
                <a:off x="1119" y="1068"/>
                <a:ext cx="7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84" name="Object 756"/>
              <p:cNvGraphicFramePr>
                <a:graphicFrameLocks noChangeAspect="1"/>
              </p:cNvGraphicFramePr>
              <p:nvPr/>
            </p:nvGraphicFramePr>
            <p:xfrm>
              <a:off x="1807" y="946"/>
              <a:ext cx="141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2" name="Equation" r:id="rId52" imgW="279279" imgH="241195" progId="Equation.DSMT4">
                      <p:embed/>
                    </p:oleObj>
                  </mc:Choice>
                  <mc:Fallback>
                    <p:oleObj name="Equation" r:id="rId52" imgW="279279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946"/>
                            <a:ext cx="141" cy="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5" name="Text Box 205"/>
              <p:cNvSpPr txBox="1">
                <a:spLocks noChangeAspect="1" noChangeArrowheads="1"/>
              </p:cNvSpPr>
              <p:nvPr/>
            </p:nvSpPr>
            <p:spPr bwMode="auto">
              <a:xfrm>
                <a:off x="1012" y="1322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900" b="1"/>
                  <a:t>LZONE</a:t>
                </a:r>
              </a:p>
            </p:txBody>
          </p:sp>
          <p:sp>
            <p:nvSpPr>
              <p:cNvPr id="86" name="Line 206"/>
              <p:cNvSpPr>
                <a:spLocks noChangeAspect="1" noChangeShapeType="1"/>
              </p:cNvSpPr>
              <p:nvPr/>
            </p:nvSpPr>
            <p:spPr bwMode="auto">
              <a:xfrm>
                <a:off x="1046" y="1290"/>
                <a:ext cx="2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07"/>
              <p:cNvSpPr>
                <a:spLocks noChangeAspect="1" noChangeShapeType="1"/>
              </p:cNvSpPr>
              <p:nvPr/>
            </p:nvSpPr>
            <p:spPr bwMode="auto">
              <a:xfrm flipH="1">
                <a:off x="650" y="13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649" y="578"/>
                <a:ext cx="1" cy="8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09"/>
              <p:cNvSpPr>
                <a:spLocks noChangeAspect="1" noChangeShapeType="1"/>
              </p:cNvSpPr>
              <p:nvPr/>
            </p:nvSpPr>
            <p:spPr bwMode="auto">
              <a:xfrm flipH="1">
                <a:off x="651" y="1013"/>
                <a:ext cx="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90" name="Object 757"/>
              <p:cNvGraphicFramePr>
                <a:graphicFrameLocks noChangeAspect="1"/>
              </p:cNvGraphicFramePr>
              <p:nvPr/>
            </p:nvGraphicFramePr>
            <p:xfrm>
              <a:off x="595" y="462"/>
              <a:ext cx="129" cy="1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3" name="Equation" r:id="rId53" imgW="253890" imgH="228501" progId="Equation.DSMT4">
                      <p:embed/>
                    </p:oleObj>
                  </mc:Choice>
                  <mc:Fallback>
                    <p:oleObj name="Equation" r:id="rId53" imgW="253890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462"/>
                            <a:ext cx="129" cy="1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Object 758"/>
              <p:cNvGraphicFramePr>
                <a:graphicFrameLocks noChangeAspect="1"/>
              </p:cNvGraphicFramePr>
              <p:nvPr/>
            </p:nvGraphicFramePr>
            <p:xfrm>
              <a:off x="1291" y="1482"/>
              <a:ext cx="123" cy="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84" name="Equation" r:id="rId54" imgW="241195" imgH="241195" progId="Equation.DSMT4">
                      <p:embed/>
                    </p:oleObj>
                  </mc:Choice>
                  <mc:Fallback>
                    <p:oleObj name="Equation" r:id="rId54" imgW="241195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" y="1482"/>
                            <a:ext cx="123" cy="1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" name="Line 212"/>
              <p:cNvSpPr>
                <a:spLocks noChangeAspect="1" noChangeShapeType="1"/>
              </p:cNvSpPr>
              <p:nvPr/>
            </p:nvSpPr>
            <p:spPr bwMode="auto">
              <a:xfrm flipH="1">
                <a:off x="650" y="122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13"/>
              <p:cNvSpPr>
                <a:spLocks noChangeAspect="1" noChangeShapeType="1"/>
              </p:cNvSpPr>
              <p:nvPr/>
            </p:nvSpPr>
            <p:spPr bwMode="auto">
              <a:xfrm>
                <a:off x="1585" y="1429"/>
                <a:ext cx="2" cy="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" name="Group 214"/>
            <p:cNvGrpSpPr>
              <a:grpSpLocks/>
            </p:cNvGrpSpPr>
            <p:nvPr/>
          </p:nvGrpSpPr>
          <p:grpSpPr bwMode="auto">
            <a:xfrm>
              <a:off x="2158" y="2706"/>
              <a:ext cx="433" cy="1405"/>
              <a:chOff x="2013" y="2750"/>
              <a:chExt cx="433" cy="1405"/>
            </a:xfrm>
          </p:grpSpPr>
          <p:grpSp>
            <p:nvGrpSpPr>
              <p:cNvPr id="44" name="Group 215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48" name="Object 759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85" name="Equation" r:id="rId55" imgW="203112" imgH="228501" progId="Equation.DSMT4">
                        <p:embed/>
                      </p:oleObj>
                    </mc:Choice>
                    <mc:Fallback>
                      <p:oleObj name="Equation" r:id="rId55" imgW="203112" imgH="228501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AutoShape 217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5" name="Group 218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46" name="Object 760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86" name="Equation" r:id="rId57" imgW="228600" imgH="228600" progId="Equation.DSMT4">
                        <p:embed/>
                      </p:oleObj>
                    </mc:Choice>
                    <mc:Fallback>
                      <p:oleObj name="Equation" r:id="rId57" imgW="228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7" name="AutoShape 220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2" name="Group 221"/>
            <p:cNvGrpSpPr>
              <a:grpSpLocks/>
            </p:cNvGrpSpPr>
            <p:nvPr/>
          </p:nvGrpSpPr>
          <p:grpSpPr bwMode="auto">
            <a:xfrm>
              <a:off x="2158" y="801"/>
              <a:ext cx="433" cy="1405"/>
              <a:chOff x="2013" y="2750"/>
              <a:chExt cx="433" cy="1405"/>
            </a:xfrm>
          </p:grpSpPr>
          <p:grpSp>
            <p:nvGrpSpPr>
              <p:cNvPr id="38" name="Group 222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42" name="Object 761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87" name="Equation" r:id="rId59" imgW="203112" imgH="228501" progId="Equation.DSMT4">
                        <p:embed/>
                      </p:oleObj>
                    </mc:Choice>
                    <mc:Fallback>
                      <p:oleObj name="Equation" r:id="rId59" imgW="203112" imgH="228501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3" name="AutoShape 224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9" name="Group 225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40" name="Object 762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88" name="Equation" r:id="rId60" imgW="228600" imgH="228600" progId="Equation.DSMT4">
                        <p:embed/>
                      </p:oleObj>
                    </mc:Choice>
                    <mc:Fallback>
                      <p:oleObj name="Equation" r:id="rId60" imgW="228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AutoShape 227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3" name="Group 228"/>
            <p:cNvGrpSpPr>
              <a:grpSpLocks/>
            </p:cNvGrpSpPr>
            <p:nvPr/>
          </p:nvGrpSpPr>
          <p:grpSpPr bwMode="auto">
            <a:xfrm>
              <a:off x="4522" y="800"/>
              <a:ext cx="433" cy="1405"/>
              <a:chOff x="2013" y="2750"/>
              <a:chExt cx="433" cy="1405"/>
            </a:xfrm>
          </p:grpSpPr>
          <p:grpSp>
            <p:nvGrpSpPr>
              <p:cNvPr id="32" name="Group 229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36" name="Object 763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89" name="Equation" r:id="rId61" imgW="203112" imgH="228501" progId="Equation.DSMT4">
                        <p:embed/>
                      </p:oleObj>
                    </mc:Choice>
                    <mc:Fallback>
                      <p:oleObj name="Equation" r:id="rId61" imgW="203112" imgH="228501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AutoShape 231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3" name="Group 232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34" name="Object 764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90" name="Equation" r:id="rId62" imgW="228600" imgH="228600" progId="Equation.DSMT4">
                        <p:embed/>
                      </p:oleObj>
                    </mc:Choice>
                    <mc:Fallback>
                      <p:oleObj name="Equation" r:id="rId62" imgW="228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AutoShape 234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" name="Group 235"/>
            <p:cNvGrpSpPr>
              <a:grpSpLocks/>
            </p:cNvGrpSpPr>
            <p:nvPr/>
          </p:nvGrpSpPr>
          <p:grpSpPr bwMode="auto">
            <a:xfrm>
              <a:off x="4513" y="2705"/>
              <a:ext cx="433" cy="1405"/>
              <a:chOff x="2013" y="2750"/>
              <a:chExt cx="433" cy="1405"/>
            </a:xfrm>
          </p:grpSpPr>
          <p:grpSp>
            <p:nvGrpSpPr>
              <p:cNvPr id="26" name="Group 236"/>
              <p:cNvGrpSpPr>
                <a:grpSpLocks/>
              </p:cNvGrpSpPr>
              <p:nvPr/>
            </p:nvGrpSpPr>
            <p:grpSpPr bwMode="auto">
              <a:xfrm>
                <a:off x="2013" y="3475"/>
                <a:ext cx="405" cy="680"/>
                <a:chOff x="2013" y="3475"/>
                <a:chExt cx="405" cy="680"/>
              </a:xfrm>
            </p:grpSpPr>
            <p:graphicFrame>
              <p:nvGraphicFramePr>
                <p:cNvPr id="30" name="Object 765"/>
                <p:cNvGraphicFramePr>
                  <a:graphicFrameLocks noChangeAspect="1"/>
                </p:cNvGraphicFramePr>
                <p:nvPr/>
              </p:nvGraphicFramePr>
              <p:xfrm>
                <a:off x="2160" y="3671"/>
                <a:ext cx="258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91" name="Equation" r:id="rId63" imgW="203112" imgH="228501" progId="Equation.DSMT4">
                        <p:embed/>
                      </p:oleObj>
                    </mc:Choice>
                    <mc:Fallback>
                      <p:oleObj name="Equation" r:id="rId63" imgW="203112" imgH="228501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3671"/>
                              <a:ext cx="258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" name="AutoShape 238"/>
                <p:cNvSpPr>
                  <a:spLocks noChangeAspect="1"/>
                </p:cNvSpPr>
                <p:nvPr/>
              </p:nvSpPr>
              <p:spPr bwMode="auto">
                <a:xfrm flipH="1">
                  <a:off x="2013" y="3475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7" name="Group 239"/>
              <p:cNvGrpSpPr>
                <a:grpSpLocks/>
              </p:cNvGrpSpPr>
              <p:nvPr/>
            </p:nvGrpSpPr>
            <p:grpSpPr bwMode="auto">
              <a:xfrm>
                <a:off x="2013" y="2750"/>
                <a:ext cx="433" cy="680"/>
                <a:chOff x="2013" y="2750"/>
                <a:chExt cx="433" cy="680"/>
              </a:xfrm>
            </p:grpSpPr>
            <p:graphicFrame>
              <p:nvGraphicFramePr>
                <p:cNvPr id="28" name="Object 766"/>
                <p:cNvGraphicFramePr>
                  <a:graphicFrameLocks noChangeAspect="1"/>
                </p:cNvGraphicFramePr>
                <p:nvPr/>
              </p:nvGraphicFramePr>
              <p:xfrm>
                <a:off x="2160" y="2946"/>
                <a:ext cx="286" cy="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992" name="Equation" r:id="rId64" imgW="228600" imgH="228600" progId="Equation.DSMT4">
                        <p:embed/>
                      </p:oleObj>
                    </mc:Choice>
                    <mc:Fallback>
                      <p:oleObj name="Equation" r:id="rId64" imgW="228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60" y="2946"/>
                              <a:ext cx="286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" name="AutoShape 241"/>
                <p:cNvSpPr>
                  <a:spLocks noChangeAspect="1"/>
                </p:cNvSpPr>
                <p:nvPr/>
              </p:nvSpPr>
              <p:spPr bwMode="auto">
                <a:xfrm flipH="1">
                  <a:off x="2013" y="2750"/>
                  <a:ext cx="134" cy="680"/>
                </a:xfrm>
                <a:prstGeom prst="leftBrace">
                  <a:avLst>
                    <a:gd name="adj1" fmla="val 422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" name="Group 242"/>
            <p:cNvGrpSpPr>
              <a:grpSpLocks/>
            </p:cNvGrpSpPr>
            <p:nvPr/>
          </p:nvGrpSpPr>
          <p:grpSpPr bwMode="auto">
            <a:xfrm>
              <a:off x="431" y="434"/>
              <a:ext cx="4822" cy="3813"/>
              <a:chOff x="467" y="404"/>
              <a:chExt cx="4822" cy="3813"/>
            </a:xfrm>
          </p:grpSpPr>
          <p:sp>
            <p:nvSpPr>
              <p:cNvPr id="20" name="Line 243"/>
              <p:cNvSpPr>
                <a:spLocks noChangeShapeType="1"/>
              </p:cNvSpPr>
              <p:nvPr/>
            </p:nvSpPr>
            <p:spPr bwMode="auto">
              <a:xfrm>
                <a:off x="475" y="2312"/>
                <a:ext cx="4803" cy="0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244"/>
              <p:cNvSpPr>
                <a:spLocks noChangeShapeType="1"/>
              </p:cNvSpPr>
              <p:nvPr/>
            </p:nvSpPr>
            <p:spPr bwMode="auto">
              <a:xfrm flipV="1">
                <a:off x="467" y="404"/>
                <a:ext cx="4821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245"/>
              <p:cNvSpPr>
                <a:spLocks noChangeShapeType="1"/>
              </p:cNvSpPr>
              <p:nvPr/>
            </p:nvSpPr>
            <p:spPr bwMode="auto">
              <a:xfrm flipV="1">
                <a:off x="471" y="4211"/>
                <a:ext cx="4818" cy="3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246"/>
              <p:cNvSpPr>
                <a:spLocks noChangeShapeType="1"/>
              </p:cNvSpPr>
              <p:nvPr/>
            </p:nvSpPr>
            <p:spPr bwMode="auto">
              <a:xfrm rot="5400000" flipH="1">
                <a:off x="973" y="2311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247"/>
              <p:cNvSpPr>
                <a:spLocks noChangeShapeType="1"/>
              </p:cNvSpPr>
              <p:nvPr/>
            </p:nvSpPr>
            <p:spPr bwMode="auto">
              <a:xfrm rot="5400000" flipH="1">
                <a:off x="3377" y="2310"/>
                <a:ext cx="3809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248"/>
              <p:cNvSpPr>
                <a:spLocks noChangeShapeType="1"/>
              </p:cNvSpPr>
              <p:nvPr/>
            </p:nvSpPr>
            <p:spPr bwMode="auto">
              <a:xfrm rot="5400000" flipH="1">
                <a:off x="-1428" y="2307"/>
                <a:ext cx="3806" cy="4"/>
              </a:xfrm>
              <a:prstGeom prst="line">
                <a:avLst/>
              </a:prstGeom>
              <a:noFill/>
              <a:ln w="38100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" name="Text Box 249"/>
            <p:cNvSpPr txBox="1">
              <a:spLocks noChangeArrowheads="1"/>
            </p:cNvSpPr>
            <p:nvPr/>
          </p:nvSpPr>
          <p:spPr bwMode="auto">
            <a:xfrm>
              <a:off x="2187" y="436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>
                  <a:solidFill>
                    <a:srgbClr val="3366CC"/>
                  </a:solidFill>
                </a:rPr>
                <a:t>PRMS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17" name="Text Box 250"/>
            <p:cNvSpPr txBox="1">
              <a:spLocks noChangeArrowheads="1"/>
            </p:cNvSpPr>
            <p:nvPr/>
          </p:nvSpPr>
          <p:spPr bwMode="auto">
            <a:xfrm>
              <a:off x="3787" y="436"/>
              <a:ext cx="14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>
                  <a:solidFill>
                    <a:srgbClr val="3366CC"/>
                  </a:solidFill>
                </a:rPr>
                <a:t>SACRAMENTO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18" name="Text Box 251"/>
            <p:cNvSpPr txBox="1">
              <a:spLocks noChangeArrowheads="1"/>
            </p:cNvSpPr>
            <p:nvPr/>
          </p:nvSpPr>
          <p:spPr bwMode="auto">
            <a:xfrm>
              <a:off x="4225" y="2341"/>
              <a:ext cx="10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>
                  <a:solidFill>
                    <a:srgbClr val="3366CC"/>
                  </a:solidFill>
                </a:rPr>
                <a:t>ARNO/VIC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  <p:sp>
          <p:nvSpPr>
            <p:cNvPr id="19" name="Text Box 252"/>
            <p:cNvSpPr txBox="1">
              <a:spLocks noChangeArrowheads="1"/>
            </p:cNvSpPr>
            <p:nvPr/>
          </p:nvSpPr>
          <p:spPr bwMode="auto">
            <a:xfrm>
              <a:off x="1655" y="2341"/>
              <a:ext cx="1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>
                  <a:solidFill>
                    <a:srgbClr val="3366CC"/>
                  </a:solidFill>
                </a:rPr>
                <a:t>TOPMODEL</a:t>
              </a:r>
              <a:endParaRPr lang="en-GB" sz="2400" b="1">
                <a:solidFill>
                  <a:srgbClr val="3366CC"/>
                </a:solidFill>
              </a:endParaRPr>
            </a:p>
          </p:txBody>
        </p:sp>
      </p:grpSp>
      <p:sp>
        <p:nvSpPr>
          <p:cNvPr id="254" name="Rectangle 254"/>
          <p:cNvSpPr>
            <a:spLocks noChangeArrowheads="1"/>
          </p:cNvSpPr>
          <p:nvPr/>
        </p:nvSpPr>
        <p:spPr bwMode="auto">
          <a:xfrm>
            <a:off x="4067175" y="5518150"/>
            <a:ext cx="287338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5" name="Oval 1021"/>
          <p:cNvSpPr>
            <a:spLocks noChangeArrowheads="1"/>
          </p:cNvSpPr>
          <p:nvPr/>
        </p:nvSpPr>
        <p:spPr bwMode="auto">
          <a:xfrm>
            <a:off x="1981200" y="4800600"/>
            <a:ext cx="16002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1022"/>
          <p:cNvSpPr>
            <a:spLocks noChangeArrowheads="1"/>
          </p:cNvSpPr>
          <p:nvPr/>
        </p:nvSpPr>
        <p:spPr bwMode="auto">
          <a:xfrm>
            <a:off x="1981200" y="5562600"/>
            <a:ext cx="16002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Oval 1023"/>
          <p:cNvSpPr>
            <a:spLocks noChangeArrowheads="1"/>
          </p:cNvSpPr>
          <p:nvPr/>
        </p:nvSpPr>
        <p:spPr bwMode="auto">
          <a:xfrm>
            <a:off x="1066800" y="419100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Oval 1024"/>
          <p:cNvSpPr>
            <a:spLocks noChangeArrowheads="1"/>
          </p:cNvSpPr>
          <p:nvPr/>
        </p:nvSpPr>
        <p:spPr bwMode="auto">
          <a:xfrm>
            <a:off x="2667000" y="5181600"/>
            <a:ext cx="4572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Oval 1026"/>
          <p:cNvSpPr>
            <a:spLocks noChangeArrowheads="1"/>
          </p:cNvSpPr>
          <p:nvPr/>
        </p:nvSpPr>
        <p:spPr bwMode="auto">
          <a:xfrm>
            <a:off x="5943600" y="4343400"/>
            <a:ext cx="16002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TextBox 259"/>
          <p:cNvSpPr txBox="1"/>
          <p:nvPr/>
        </p:nvSpPr>
        <p:spPr>
          <a:xfrm>
            <a:off x="3575964" y="27590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FUSE-016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45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0454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727"/>
            <a:ext cx="9144000" cy="304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sensitivity results from FUSE-016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3845256"/>
            <a:ext cx="609600" cy="20116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3837295"/>
            <a:ext cx="609600" cy="20116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3845256"/>
            <a:ext cx="609600" cy="20116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4913" y="1079212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492" y="3388056"/>
            <a:ext cx="1035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Local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“Numerical Daemons” </a:t>
            </a:r>
            <a:br>
              <a:rPr lang="en-US" dirty="0" smtClean="0"/>
            </a:br>
            <a:r>
              <a:rPr lang="en-US" sz="2200" dirty="0" smtClean="0"/>
              <a:t>(Clark, </a:t>
            </a:r>
            <a:r>
              <a:rPr lang="en-US" sz="2200" dirty="0" err="1" smtClean="0"/>
              <a:t>Kavetski</a:t>
            </a:r>
            <a:r>
              <a:rPr lang="en-US" sz="2200" dirty="0" smtClean="0"/>
              <a:t>, 2010; </a:t>
            </a:r>
            <a:r>
              <a:rPr lang="en-US" sz="2200" dirty="0" err="1" smtClean="0"/>
              <a:t>Kavetski</a:t>
            </a:r>
            <a:r>
              <a:rPr lang="en-US" sz="2200" dirty="0" smtClean="0"/>
              <a:t> and Clark, 2010, WRR)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produced by thresholds can produce large local sensitivities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" y="2137016"/>
            <a:ext cx="8926160" cy="41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199790"/>
            <a:ext cx="375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Kavetski</a:t>
            </a:r>
            <a:r>
              <a:rPr lang="en-US" sz="2400" dirty="0" smtClean="0"/>
              <a:t>, </a:t>
            </a:r>
            <a:r>
              <a:rPr lang="en-US" sz="2400" dirty="0" err="1" smtClean="0"/>
              <a:t>Kuczera</a:t>
            </a:r>
            <a:r>
              <a:rPr lang="en-US" sz="2400" dirty="0" smtClean="0"/>
              <a:t> 2007 WRR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15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" y="1123680"/>
            <a:ext cx="9003773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-128520"/>
            <a:ext cx="8153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Organizing computationally frugal and demanding methods by purpose</a:t>
            </a:r>
          </a:p>
        </p:txBody>
      </p:sp>
    </p:spTree>
    <p:extLst>
      <p:ext uri="{BB962C8B-B14F-4D97-AF65-F5344CB8AC3E}">
        <p14:creationId xmlns:p14="http://schemas.microsoft.com/office/powerpoint/2010/main" val="326782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TOWARD TRANSPARENT, REFUTABLE HYDROLOGIC MODELS IN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KANSAS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FF00"/>
                </a:solidFill>
              </a:rPr>
              <a:t>OZ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743208" cy="4191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In class:</a:t>
            </a:r>
          </a:p>
          <a:p>
            <a:pPr algn="l"/>
            <a:r>
              <a:rPr lang="en-US" dirty="0" smtClean="0"/>
              <a:t>    Mary C. Hill 	U.S. Geological Survey, Boulder</a:t>
            </a:r>
          </a:p>
          <a:p>
            <a:pPr algn="l"/>
            <a:r>
              <a:rPr lang="en-US" dirty="0" smtClean="0"/>
              <a:t>    </a:t>
            </a:r>
            <a:r>
              <a:rPr lang="en-US" dirty="0" err="1" smtClean="0"/>
              <a:t>Olda</a:t>
            </a:r>
            <a:r>
              <a:rPr lang="en-US" dirty="0" smtClean="0"/>
              <a:t> </a:t>
            </a:r>
            <a:r>
              <a:rPr lang="en-US" dirty="0" err="1" smtClean="0"/>
              <a:t>Rakovec</a:t>
            </a:r>
            <a:r>
              <a:rPr lang="en-US" dirty="0" smtClean="0"/>
              <a:t> 	</a:t>
            </a:r>
            <a:r>
              <a:rPr lang="en-US" dirty="0" err="1" smtClean="0"/>
              <a:t>Wageningen</a:t>
            </a:r>
            <a:r>
              <a:rPr lang="en-US" dirty="0" smtClean="0"/>
              <a:t> University, Netherlands</a:t>
            </a:r>
          </a:p>
          <a:p>
            <a:pPr algn="l"/>
            <a:r>
              <a:rPr lang="en-US" dirty="0" smtClean="0"/>
              <a:t>Other co-authors:</a:t>
            </a:r>
          </a:p>
          <a:p>
            <a:pPr algn="l"/>
            <a:r>
              <a:rPr lang="en-US" dirty="0" smtClean="0"/>
              <a:t>    </a:t>
            </a:r>
            <a:r>
              <a:rPr lang="en-US" dirty="0" err="1" smtClean="0"/>
              <a:t>Martyn</a:t>
            </a:r>
            <a:r>
              <a:rPr lang="en-US" dirty="0" smtClean="0"/>
              <a:t> Clark 	UCAR, Boulder</a:t>
            </a:r>
          </a:p>
          <a:p>
            <a:pPr algn="l"/>
            <a:r>
              <a:rPr lang="en-US" dirty="0" smtClean="0"/>
              <a:t>    A</a:t>
            </a:r>
            <a:r>
              <a:rPr lang="en-US" dirty="0"/>
              <a:t>. H. </a:t>
            </a:r>
            <a:r>
              <a:rPr lang="en-US" dirty="0" err="1" smtClean="0"/>
              <a:t>Weerts</a:t>
            </a:r>
            <a:r>
              <a:rPr lang="en-US" dirty="0" smtClean="0"/>
              <a:t> 	</a:t>
            </a:r>
            <a:r>
              <a:rPr lang="en-US" dirty="0" err="1" smtClean="0"/>
              <a:t>Deltares</a:t>
            </a:r>
            <a:r>
              <a:rPr lang="en-US" dirty="0" smtClean="0"/>
              <a:t>, </a:t>
            </a:r>
            <a:r>
              <a:rPr lang="en-US" dirty="0" err="1"/>
              <a:t>Wageningin</a:t>
            </a:r>
            <a:r>
              <a:rPr lang="en-US" dirty="0"/>
              <a:t> University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A</a:t>
            </a:r>
            <a:r>
              <a:rPr lang="en-US" dirty="0"/>
              <a:t>. J. </a:t>
            </a:r>
            <a:r>
              <a:rPr lang="en-US" dirty="0" err="1" smtClean="0"/>
              <a:t>Teuling</a:t>
            </a:r>
            <a:r>
              <a:rPr lang="en-US" dirty="0" smtClean="0"/>
              <a:t> 	</a:t>
            </a:r>
            <a:r>
              <a:rPr lang="en-US" dirty="0" err="1" smtClean="0"/>
              <a:t>Wageningin</a:t>
            </a:r>
            <a:r>
              <a:rPr lang="en-US" dirty="0" smtClean="0"/>
              <a:t> </a:t>
            </a:r>
            <a:r>
              <a:rPr lang="en-US" dirty="0"/>
              <a:t>University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R</a:t>
            </a:r>
            <a:r>
              <a:rPr lang="en-US" dirty="0"/>
              <a:t>. </a:t>
            </a:r>
            <a:r>
              <a:rPr lang="en-US" dirty="0" err="1" smtClean="0"/>
              <a:t>Uijlenhoet</a:t>
            </a:r>
            <a:r>
              <a:rPr lang="en-US" dirty="0"/>
              <a:t> 	 </a:t>
            </a:r>
            <a:r>
              <a:rPr lang="en-US" dirty="0" err="1"/>
              <a:t>Wageningin</a:t>
            </a:r>
            <a:r>
              <a:rPr lang="en-US" dirty="0"/>
              <a:t> University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1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752600"/>
          </a:xfrm>
        </p:spPr>
        <p:txBody>
          <a:bodyPr/>
          <a:lstStyle/>
          <a:p>
            <a:r>
              <a:rPr lang="en-US" smtClean="0"/>
              <a:t>Exposes what is important to a given situation, test, etc.</a:t>
            </a:r>
          </a:p>
          <a:p>
            <a:r>
              <a:rPr lang="en-US" smtClean="0"/>
              <a:t>Needed????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800931-FE26-498D-AF20-2212C2A4675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0" y="2895600"/>
            <a:ext cx="350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/>
              <a:t>“Would you go to a orthopedist who didn’t </a:t>
            </a:r>
          </a:p>
          <a:p>
            <a:pPr algn="ctr"/>
            <a:r>
              <a:rPr lang="en-US" sz="3200"/>
              <a:t>take x-rays and show them to you?”</a:t>
            </a:r>
          </a:p>
          <a:p>
            <a:pPr algn="ctr"/>
            <a:r>
              <a:rPr lang="en-US" sz="2000"/>
              <a:t>SimLab web site:  http://simlab.jrc.ec.europa.eu</a:t>
            </a:r>
          </a:p>
          <a:p>
            <a:pPr algn="ctr"/>
            <a:endParaRPr lang="en-US" sz="3200"/>
          </a:p>
          <a:p>
            <a:endParaRPr lang="en-US" sz="3200"/>
          </a:p>
        </p:txBody>
      </p:sp>
      <p:pic>
        <p:nvPicPr>
          <p:cNvPr id="18439" name="Picture 7" descr="X-ray showing frontal view of both ha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638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68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Sensitivity </a:t>
            </a:r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9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basics about sensitivity analysis</a:t>
            </a:r>
          </a:p>
          <a:p>
            <a:r>
              <a:rPr lang="en-US" dirty="0" smtClean="0"/>
              <a:t>Sensitivity analysis – Global and local methods</a:t>
            </a:r>
          </a:p>
          <a:p>
            <a:pPr lvl="1"/>
            <a:r>
              <a:rPr lang="en-US" dirty="0" smtClean="0"/>
              <a:t>Total-order statistics</a:t>
            </a:r>
          </a:p>
          <a:p>
            <a:r>
              <a:rPr lang="en-US" dirty="0" smtClean="0"/>
              <a:t>Simple test case (analytical example relevant to FUSE) – run local sensitivity analysis in class</a:t>
            </a:r>
          </a:p>
          <a:p>
            <a:r>
              <a:rPr lang="en-US" dirty="0"/>
              <a:t>S</a:t>
            </a:r>
            <a:r>
              <a:rPr lang="en-US" dirty="0" smtClean="0"/>
              <a:t>ensitivity analysis results for the test case</a:t>
            </a:r>
          </a:p>
          <a:p>
            <a:r>
              <a:rPr lang="en-US" dirty="0" smtClean="0"/>
              <a:t>Some results from FUSE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basics about 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Decide on model</a:t>
            </a:r>
          </a:p>
          <a:p>
            <a:r>
              <a:rPr lang="en-US" dirty="0" smtClean="0"/>
              <a:t>Decide on parameters</a:t>
            </a:r>
          </a:p>
          <a:p>
            <a:pPr lvl="1"/>
            <a:r>
              <a:rPr lang="en-US" dirty="0" smtClean="0"/>
              <a:t>Can include parameters on unusual aspects of the model, like additive or multiplicative parameters for precipitation</a:t>
            </a:r>
          </a:p>
          <a:p>
            <a:pPr lvl="1"/>
            <a:r>
              <a:rPr lang="en-US" dirty="0" smtClean="0"/>
              <a:t>Decide on ranges for each parameter</a:t>
            </a:r>
          </a:p>
          <a:p>
            <a:pPr lvl="1"/>
            <a:r>
              <a:rPr lang="en-US" dirty="0" smtClean="0"/>
              <a:t>The defined parameter space has the dimensions of the number of parameters, k. Easy to plot results for 1- and 2-D parameter space. Could easily be 10-D parameter space!</a:t>
            </a:r>
          </a:p>
          <a:p>
            <a:r>
              <a:rPr lang="en-US" dirty="0" smtClean="0"/>
              <a:t>Decide on performance metric, 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Calculate performance metric variability over parameter space. Measure it with the variance </a:t>
            </a:r>
            <a:r>
              <a:rPr lang="en-US" dirty="0" smtClean="0">
                <a:solidFill>
                  <a:srgbClr val="92D050"/>
                </a:solidFill>
              </a:rPr>
              <a:t>V(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basics about 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Total-order sensitivity for parameter j </a:t>
            </a:r>
            <a:r>
              <a:rPr lang="en-US" dirty="0" err="1" smtClean="0">
                <a:solidFill>
                  <a:srgbClr val="99CCFF"/>
                </a:solidFill>
              </a:rPr>
              <a:t>S</a:t>
            </a:r>
            <a:r>
              <a:rPr lang="en-US" baseline="-25000" dirty="0" err="1" smtClean="0">
                <a:solidFill>
                  <a:srgbClr val="99CCFF"/>
                </a:solidFill>
              </a:rPr>
              <a:t>T</a:t>
            </a:r>
            <a:r>
              <a:rPr lang="en-US" baseline="30000" dirty="0" err="1" smtClean="0">
                <a:solidFill>
                  <a:srgbClr val="99CCFF"/>
                </a:solidFill>
              </a:rPr>
              <a:t>j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99CCFF"/>
              </a:solidFill>
            </a:endParaRPr>
          </a:p>
          <a:p>
            <a:pPr lvl="1"/>
            <a:r>
              <a:rPr lang="en-US" dirty="0" smtClean="0"/>
              <a:t>1 minus Fraction of </a:t>
            </a:r>
            <a:r>
              <a:rPr lang="en-US" dirty="0">
                <a:solidFill>
                  <a:srgbClr val="92D050"/>
                </a:solidFill>
              </a:rPr>
              <a:t>V(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baseline="30000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explained by variation in all other parameters.</a:t>
            </a:r>
          </a:p>
          <a:p>
            <a:pPr lvl="1"/>
            <a:r>
              <a:rPr lang="en-US" dirty="0" smtClean="0"/>
              <a:t>Includes of interdependence of parameter j with the other parameters.</a:t>
            </a:r>
          </a:p>
          <a:p>
            <a:r>
              <a:rPr lang="en-US" dirty="0" smtClean="0"/>
              <a:t>Values of </a:t>
            </a:r>
            <a:r>
              <a:rPr lang="en-US" dirty="0" err="1">
                <a:solidFill>
                  <a:srgbClr val="99CCFF"/>
                </a:solidFill>
              </a:rPr>
              <a:t>S</a:t>
            </a:r>
            <a:r>
              <a:rPr lang="en-US" baseline="-25000" dirty="0" err="1">
                <a:solidFill>
                  <a:srgbClr val="99CCFF"/>
                </a:solidFill>
              </a:rPr>
              <a:t>T</a:t>
            </a:r>
            <a:r>
              <a:rPr lang="en-US" baseline="30000" dirty="0" err="1">
                <a:solidFill>
                  <a:srgbClr val="99CCFF"/>
                </a:solidFill>
              </a:rPr>
              <a:t>j</a:t>
            </a:r>
            <a:r>
              <a:rPr lang="en-US" dirty="0" smtClean="0"/>
              <a:t> range from 0.0 to 1.0. </a:t>
            </a:r>
          </a:p>
          <a:p>
            <a:pPr lvl="1"/>
            <a:r>
              <a:rPr lang="en-US" dirty="0" smtClean="0"/>
              <a:t>Small value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unimportant parameter</a:t>
            </a:r>
          </a:p>
          <a:p>
            <a:pPr lvl="1"/>
            <a:r>
              <a:rPr lang="en-US" dirty="0" smtClean="0"/>
              <a:t> Large value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important parameter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9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Sensitivity analysis – Global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Define a ranges for each parameter</a:t>
            </a:r>
          </a:p>
          <a:p>
            <a:r>
              <a:rPr lang="en-US" dirty="0" smtClean="0"/>
              <a:t>Sample the parameter space R times using </a:t>
            </a:r>
            <a:r>
              <a:rPr lang="en-US" dirty="0" err="1" smtClean="0"/>
              <a:t>Sobol</a:t>
            </a:r>
            <a:r>
              <a:rPr lang="en-US" dirty="0" smtClean="0"/>
              <a:t>’. For each, calculate </a:t>
            </a:r>
            <a:r>
              <a:rPr lang="en-US" dirty="0"/>
              <a:t>performance metric, 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V(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= </a:t>
            </a:r>
            <a:r>
              <a:rPr lang="el-GR" dirty="0" smtClean="0"/>
              <a:t>Σ</a:t>
            </a:r>
            <a:r>
              <a:rPr lang="en-US" baseline="-25000" dirty="0" smtClean="0"/>
              <a:t>r=1,R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baseline="-25000" dirty="0" smtClean="0">
                <a:solidFill>
                  <a:srgbClr val="92D050"/>
                </a:solidFill>
              </a:rPr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 - [</a:t>
            </a:r>
            <a:r>
              <a:rPr lang="el-GR" dirty="0"/>
              <a:t>Σ</a:t>
            </a:r>
            <a:r>
              <a:rPr lang="en-US" baseline="-25000" dirty="0"/>
              <a:t>r=1,R</a:t>
            </a:r>
            <a:r>
              <a:rPr lang="en-US" dirty="0"/>
              <a:t> 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baseline="-25000" dirty="0" smtClean="0">
                <a:solidFill>
                  <a:srgbClr val="92D050"/>
                </a:solidFill>
              </a:rPr>
              <a:t>r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>
                <a:solidFill>
                  <a:srgbClr val="99CCFF"/>
                </a:solidFill>
              </a:rPr>
              <a:t>S</a:t>
            </a:r>
            <a:r>
              <a:rPr lang="en-US" baseline="-25000" dirty="0" err="1" smtClean="0">
                <a:solidFill>
                  <a:srgbClr val="99CCFF"/>
                </a:solidFill>
              </a:rPr>
              <a:t>T</a:t>
            </a:r>
            <a:r>
              <a:rPr lang="en-US" baseline="30000" dirty="0" err="1" smtClean="0">
                <a:solidFill>
                  <a:srgbClr val="99CCFF"/>
                </a:solidFill>
              </a:rPr>
              <a:t>j</a:t>
            </a:r>
            <a:r>
              <a:rPr lang="en-US" dirty="0" smtClean="0"/>
              <a:t>     = 1 – [U - </a:t>
            </a:r>
            <a:r>
              <a:rPr lang="el-GR" dirty="0"/>
              <a:t>Σ</a:t>
            </a:r>
            <a:r>
              <a:rPr lang="en-US" baseline="-25000" dirty="0"/>
              <a:t>r=1,R</a:t>
            </a:r>
            <a:r>
              <a:rPr lang="en-US" dirty="0"/>
              <a:t> 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baseline="-25000" dirty="0">
                <a:solidFill>
                  <a:srgbClr val="92D050"/>
                </a:solidFill>
              </a:rPr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] / </a:t>
            </a:r>
            <a:r>
              <a:rPr lang="en-US" dirty="0" smtClean="0">
                <a:solidFill>
                  <a:srgbClr val="92D050"/>
                </a:solidFill>
              </a:rPr>
              <a:t>V(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U = (1/R)</a:t>
            </a:r>
            <a:r>
              <a:rPr lang="el-GR" dirty="0" smtClean="0"/>
              <a:t>Σ</a:t>
            </a:r>
            <a:r>
              <a:rPr lang="en-US" baseline="-25000" dirty="0"/>
              <a:t>r=1,R</a:t>
            </a:r>
            <a:r>
              <a:rPr lang="en-US" dirty="0"/>
              <a:t> [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baseline="-25000" dirty="0" smtClean="0">
                <a:solidFill>
                  <a:srgbClr val="92D050"/>
                </a:solidFill>
              </a:rPr>
              <a:t>r</a:t>
            </a:r>
            <a:r>
              <a:rPr lang="en-US" dirty="0" smtClean="0"/>
              <a:t> 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baseline="-25000" dirty="0" smtClean="0">
                <a:solidFill>
                  <a:srgbClr val="92D050"/>
                </a:solidFill>
              </a:rPr>
              <a:t>r</a:t>
            </a:r>
            <a:r>
              <a:rPr lang="en-US" baseline="30000" dirty="0" smtClean="0">
                <a:solidFill>
                  <a:srgbClr val="92D050"/>
                </a:solidFill>
              </a:rPr>
              <a:t>-j</a:t>
            </a:r>
            <a:r>
              <a:rPr lang="en-US" dirty="0" smtClean="0"/>
              <a:t>]</a:t>
            </a:r>
          </a:p>
          <a:p>
            <a:r>
              <a:rPr lang="en-US" dirty="0" smtClean="0"/>
              <a:t>Number of model runs = R(k+1)</a:t>
            </a:r>
          </a:p>
          <a:p>
            <a:r>
              <a:rPr lang="en-US" dirty="0" smtClean="0"/>
              <a:t>R typically 10,000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8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958932"/>
          </a:xfrm>
        </p:spPr>
        <p:txBody>
          <a:bodyPr>
            <a:normAutofit/>
          </a:bodyPr>
          <a:lstStyle/>
          <a:p>
            <a:r>
              <a:rPr lang="en-US" dirty="0"/>
              <a:t>Sensitivity analysis – L</a:t>
            </a:r>
            <a:r>
              <a:rPr lang="en-US" dirty="0" smtClean="0"/>
              <a:t>ocal </a:t>
            </a:r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Sample the parameter space N times. For each, calculate 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 smtClean="0"/>
              <a:t> and ∂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/>
              <a:t>/∂</a:t>
            </a:r>
            <a:r>
              <a:rPr lang="el-GR" dirty="0" smtClean="0"/>
              <a:t>θ</a:t>
            </a:r>
            <a:r>
              <a:rPr lang="en-US" baseline="-25000" dirty="0" smtClean="0"/>
              <a:t>j</a:t>
            </a:r>
            <a:r>
              <a:rPr lang="en-US" dirty="0" smtClean="0"/>
              <a:t> (</a:t>
            </a:r>
            <a:r>
              <a:rPr lang="el-GR" dirty="0"/>
              <a:t>θ</a:t>
            </a:r>
            <a:r>
              <a:rPr lang="en-US" baseline="-25000" dirty="0"/>
              <a:t>j</a:t>
            </a:r>
            <a:r>
              <a:rPr lang="en-US" dirty="0" smtClean="0"/>
              <a:t> is parameter j)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V</a:t>
            </a:r>
            <a:r>
              <a:rPr lang="en-US" baseline="-25000" dirty="0" smtClean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baseline="30000" dirty="0" smtClean="0"/>
              <a:t> </a:t>
            </a:r>
            <a:r>
              <a:rPr lang="en-US" dirty="0" smtClean="0"/>
              <a:t>=        (</a:t>
            </a:r>
            <a:r>
              <a:rPr lang="en-US" dirty="0"/>
              <a:t>∂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/>
              <a:t>/</a:t>
            </a:r>
            <a:r>
              <a:rPr lang="en-US" dirty="0" smtClean="0"/>
              <a:t>∂</a:t>
            </a:r>
            <a:r>
              <a:rPr lang="el-GR" b="1" dirty="0" smtClean="0"/>
              <a:t>θ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V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l-GR" b="1" dirty="0">
                <a:solidFill>
                  <a:srgbClr val="FFC000"/>
                </a:solidFill>
              </a:rPr>
              <a:t>θ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(∂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/>
              <a:t>/∂</a:t>
            </a:r>
            <a:r>
              <a:rPr lang="el-GR" b="1" dirty="0"/>
              <a:t>θ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99CCFF"/>
                </a:solidFill>
              </a:rPr>
              <a:t>S</a:t>
            </a:r>
            <a:r>
              <a:rPr lang="en-US" baseline="-25000" dirty="0" smtClean="0">
                <a:solidFill>
                  <a:srgbClr val="99CCFF"/>
                </a:solidFill>
              </a:rPr>
              <a:t>T(L)</a:t>
            </a:r>
            <a:r>
              <a:rPr lang="en-US" baseline="30000" dirty="0" smtClean="0">
                <a:solidFill>
                  <a:srgbClr val="99CCFF"/>
                </a:solidFill>
              </a:rPr>
              <a:t>j</a:t>
            </a:r>
            <a:r>
              <a:rPr lang="en-US" dirty="0" smtClean="0"/>
              <a:t>   = 1 - [(</a:t>
            </a:r>
            <a:r>
              <a:rPr lang="en-US" dirty="0"/>
              <a:t>∂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/>
              <a:t>/∂</a:t>
            </a:r>
            <a:r>
              <a:rPr lang="el-GR" b="1" dirty="0"/>
              <a:t>θ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l-GR" b="1" dirty="0">
                <a:solidFill>
                  <a:srgbClr val="FFC000"/>
                </a:solidFill>
              </a:rPr>
              <a:t>θ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r>
              <a:rPr lang="en-US" baseline="-25000" dirty="0" smtClean="0">
                <a:solidFill>
                  <a:srgbClr val="FFC000"/>
                </a:solidFill>
              </a:rPr>
              <a:t>(j)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(∂</a:t>
            </a:r>
            <a:r>
              <a:rPr lang="el-GR" dirty="0">
                <a:solidFill>
                  <a:srgbClr val="92D050"/>
                </a:solidFill>
              </a:rPr>
              <a:t>ψ</a:t>
            </a:r>
            <a:r>
              <a:rPr lang="en-US" dirty="0"/>
              <a:t>/∂</a:t>
            </a:r>
            <a:r>
              <a:rPr lang="el-GR" b="1" dirty="0"/>
              <a:t>θ</a:t>
            </a:r>
            <a:r>
              <a:rPr lang="en-US" dirty="0" smtClean="0"/>
              <a:t>)] </a:t>
            </a:r>
            <a:r>
              <a:rPr lang="en-US" dirty="0"/>
              <a:t>/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V</a:t>
            </a:r>
            <a:r>
              <a:rPr lang="en-US" baseline="-25000" dirty="0" smtClean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l-GR" dirty="0" smtClean="0">
                <a:solidFill>
                  <a:srgbClr val="92D050"/>
                </a:solidFill>
              </a:rPr>
              <a:t>ψ</a:t>
            </a:r>
            <a:r>
              <a:rPr lang="en-US" dirty="0" smtClean="0">
                <a:solidFill>
                  <a:srgbClr val="92D050"/>
                </a:solidFill>
              </a:rPr>
              <a:t>)       </a:t>
            </a:r>
            <a:r>
              <a:rPr lang="en-US" dirty="0" smtClean="0"/>
              <a:t>(New)   </a:t>
            </a:r>
            <a:endParaRPr lang="en-US" b="1" baseline="30000" dirty="0" smtClean="0"/>
          </a:p>
          <a:p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l-GR" b="1" dirty="0">
                <a:solidFill>
                  <a:srgbClr val="FFC000"/>
                </a:solidFill>
              </a:rPr>
              <a:t>θ</a:t>
            </a:r>
            <a:r>
              <a:rPr lang="en-US" dirty="0">
                <a:solidFill>
                  <a:srgbClr val="FFC000"/>
                </a:solidFill>
              </a:rPr>
              <a:t>) 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Here, </a:t>
            </a:r>
            <a:r>
              <a:rPr lang="en-US" b="1" dirty="0" smtClean="0">
                <a:solidFill>
                  <a:srgbClr val="FFC000"/>
                </a:solidFill>
              </a:rPr>
              <a:t>V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l-GR" b="1" dirty="0">
                <a:solidFill>
                  <a:srgbClr val="FFC000"/>
                </a:solidFill>
              </a:rPr>
              <a:t>θ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 smtClean="0"/>
              <a:t> diagonals equal parameter variances and 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l-GR" b="1" dirty="0">
                <a:solidFill>
                  <a:srgbClr val="FFC000"/>
                </a:solidFill>
              </a:rPr>
              <a:t>θ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baseline="-25000" dirty="0">
                <a:solidFill>
                  <a:srgbClr val="FFC000"/>
                </a:solidFill>
              </a:rPr>
              <a:t>(j)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has a zero for parameter j.</a:t>
            </a:r>
          </a:p>
          <a:p>
            <a:pPr lvl="1"/>
            <a:r>
              <a:rPr lang="en-US" dirty="0" smtClean="0"/>
              <a:t>Make variances consistent with parameter ranges used for global method. Here,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= (max-min)/2.</a:t>
            </a:r>
          </a:p>
          <a:p>
            <a:r>
              <a:rPr lang="en-US" dirty="0" smtClean="0"/>
              <a:t>Number of model runs = L(2k + 1)</a:t>
            </a:r>
          </a:p>
          <a:p>
            <a:r>
              <a:rPr lang="en-US" dirty="0"/>
              <a:t>N</a:t>
            </a:r>
            <a:r>
              <a:rPr lang="en-US" dirty="0" smtClean="0"/>
              <a:t> typically 1 for local results.  We suggest the idea of multi-location local methods, and N&gt;1.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1767</Words>
  <Application>Microsoft Macintosh PowerPoint</Application>
  <PresentationFormat>On-screen Show (4:3)</PresentationFormat>
  <Paragraphs>353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Image</vt:lpstr>
      <vt:lpstr>Equation</vt:lpstr>
      <vt:lpstr>TOWARD TRANSPARENT, REFUTABLE HYDROLOGIC MODELS IN KANSAS OR OZ</vt:lpstr>
      <vt:lpstr>Problem</vt:lpstr>
      <vt:lpstr>PowerPoint Presentation</vt:lpstr>
      <vt:lpstr>PowerPoint Presentation</vt:lpstr>
      <vt:lpstr>Outline</vt:lpstr>
      <vt:lpstr>Some basics about sensitivity analysis</vt:lpstr>
      <vt:lpstr>Some basics about sensitivity analysis</vt:lpstr>
      <vt:lpstr>Sensitivity analysis – Global method</vt:lpstr>
      <vt:lpstr>Sensitivity analysis – Local methods</vt:lpstr>
      <vt:lpstr>Simple Test Case  (analytical example relevant to FUSE)</vt:lpstr>
      <vt:lpstr>Simple Test Case</vt:lpstr>
      <vt:lpstr>Simple Test Case</vt:lpstr>
      <vt:lpstr>Typical Sobol’ Global Sensitivity Analysis</vt:lpstr>
      <vt:lpstr>Can we say more? </vt:lpstr>
      <vt:lpstr>Sobol’ Global variance½, V(ψ)1/2 </vt:lpstr>
      <vt:lpstr>PowerPoint Presentation</vt:lpstr>
      <vt:lpstr>PowerPoint Presentation</vt:lpstr>
      <vt:lpstr>Total sensitivity indices  (ST) at many locations</vt:lpstr>
      <vt:lpstr>Exercise</vt:lpstr>
      <vt:lpstr>Exercise instructions</vt:lpstr>
      <vt:lpstr>FUSE (Clark et al, 2008)</vt:lpstr>
      <vt:lpstr>FUSE accommodates different decisions regarding process selection and representation</vt:lpstr>
      <vt:lpstr>PowerPoint Presentation</vt:lpstr>
      <vt:lpstr>FUSE Separates the hypothesized model equations from their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sensitivity results from FUSE-016</vt:lpstr>
      <vt:lpstr>“Numerical Daemons”  (Clark, Kavetski, 2010; Kavetski and Clark, 2010, WRR) produced by thresholds can produce large local sensitivities</vt:lpstr>
      <vt:lpstr>PowerPoint Presentation</vt:lpstr>
      <vt:lpstr>TOWARD TRANSPARENT, REFUTABLE HYDROLOGIC MODELS IN KANSAS OR OZ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Transparency and Refutability in Models of Environmental Systems</dc:title>
  <dc:creator>Olda Rakovec</dc:creator>
  <cp:lastModifiedBy>Stephanie Higgins</cp:lastModifiedBy>
  <cp:revision>104</cp:revision>
  <dcterms:created xsi:type="dcterms:W3CDTF">2006-08-16T00:00:00Z</dcterms:created>
  <dcterms:modified xsi:type="dcterms:W3CDTF">2013-03-31T19:41:20Z</dcterms:modified>
</cp:coreProperties>
</file>