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7"/>
  </p:notesMasterIdLst>
  <p:sldIdLst>
    <p:sldId id="256" r:id="rId2"/>
    <p:sldId id="289" r:id="rId3"/>
    <p:sldId id="315" r:id="rId4"/>
    <p:sldId id="307" r:id="rId5"/>
    <p:sldId id="299" r:id="rId6"/>
    <p:sldId id="300" r:id="rId7"/>
    <p:sldId id="301" r:id="rId8"/>
    <p:sldId id="303" r:id="rId9"/>
    <p:sldId id="304" r:id="rId10"/>
    <p:sldId id="306" r:id="rId11"/>
    <p:sldId id="291" r:id="rId12"/>
    <p:sldId id="265" r:id="rId13"/>
    <p:sldId id="320" r:id="rId14"/>
    <p:sldId id="283" r:id="rId15"/>
    <p:sldId id="275" r:id="rId16"/>
    <p:sldId id="310" r:id="rId17"/>
    <p:sldId id="311" r:id="rId18"/>
    <p:sldId id="312" r:id="rId19"/>
    <p:sldId id="327" r:id="rId20"/>
    <p:sldId id="322" r:id="rId21"/>
    <p:sldId id="321" r:id="rId22"/>
    <p:sldId id="328" r:id="rId23"/>
    <p:sldId id="329" r:id="rId24"/>
    <p:sldId id="323" r:id="rId25"/>
    <p:sldId id="277" r:id="rId26"/>
    <p:sldId id="324" r:id="rId27"/>
    <p:sldId id="325" r:id="rId28"/>
    <p:sldId id="269" r:id="rId29"/>
    <p:sldId id="270" r:id="rId30"/>
    <p:sldId id="318" r:id="rId31"/>
    <p:sldId id="319" r:id="rId32"/>
    <p:sldId id="330" r:id="rId33"/>
    <p:sldId id="331" r:id="rId34"/>
    <p:sldId id="316" r:id="rId35"/>
    <p:sldId id="317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4" autoAdjust="0"/>
    <p:restoredTop sz="94229" autoAdjust="0"/>
  </p:normalViewPr>
  <p:slideViewPr>
    <p:cSldViewPr>
      <p:cViewPr>
        <p:scale>
          <a:sx n="70" d="100"/>
          <a:sy n="70" d="100"/>
        </p:scale>
        <p:origin x="-1356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2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17" Type="http://schemas.openxmlformats.org/officeDocument/2006/relationships/image" Target="../media/image36.wmf"/><Relationship Id="rId2" Type="http://schemas.openxmlformats.org/officeDocument/2006/relationships/image" Target="../media/image21.wmf"/><Relationship Id="rId16" Type="http://schemas.openxmlformats.org/officeDocument/2006/relationships/image" Target="../media/image35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5" Type="http://schemas.openxmlformats.org/officeDocument/2006/relationships/image" Target="../media/image3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Relationship Id="rId14" Type="http://schemas.openxmlformats.org/officeDocument/2006/relationships/image" Target="../media/image3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7E15E-1FAE-4F80-BC59-F435B0B3F762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C2AFC5-FFFE-44D9-AA5C-E5C405087C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Next step: how to use it?</a:t>
            </a:r>
          </a:p>
          <a:p>
            <a:r>
              <a:rPr lang="en-US" dirty="0" smtClean="0"/>
              <a:t>Still</a:t>
            </a:r>
            <a:r>
              <a:rPr lang="en-US" baseline="0" dirty="0" smtClean="0"/>
              <a:t> solve </a:t>
            </a:r>
            <a:r>
              <a:rPr lang="en-US" baseline="0" dirty="0" err="1" smtClean="0"/>
              <a:t>pdes</a:t>
            </a:r>
            <a:r>
              <a:rPr lang="en-US" baseline="0" dirty="0" smtClean="0"/>
              <a:t>?</a:t>
            </a:r>
          </a:p>
          <a:p>
            <a:endParaRPr lang="en-US" baseline="0" dirty="0" smtClean="0"/>
          </a:p>
          <a:p>
            <a:r>
              <a:rPr lang="en-US" baseline="0" dirty="0" smtClean="0"/>
              <a:t>Can we combine the loose structure of cellular models with rigorous </a:t>
            </a:r>
            <a:r>
              <a:rPr lang="en-US" baseline="0" dirty="0" err="1" smtClean="0"/>
              <a:t>pdes</a:t>
            </a:r>
            <a:r>
              <a:rPr lang="en-US" baseline="0" dirty="0" smtClean="0"/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3D3C7D-6821-4A98-A4C2-A6B7476F86C4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306C-3E92-46C3-9224-8C92D2369F67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A636-8C3B-49DF-9C2B-604E54ED8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306C-3E92-46C3-9224-8C92D2369F67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A636-8C3B-49DF-9C2B-604E54ED8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306C-3E92-46C3-9224-8C92D2369F67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A636-8C3B-49DF-9C2B-604E54ED8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306C-3E92-46C3-9224-8C92D2369F67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A636-8C3B-49DF-9C2B-604E54ED8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306C-3E92-46C3-9224-8C92D2369F67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A636-8C3B-49DF-9C2B-604E54ED8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306C-3E92-46C3-9224-8C92D2369F67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A636-8C3B-49DF-9C2B-604E54ED8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306C-3E92-46C3-9224-8C92D2369F67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A636-8C3B-49DF-9C2B-604E54ED8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306C-3E92-46C3-9224-8C92D2369F67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A636-8C3B-49DF-9C2B-604E54ED8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306C-3E92-46C3-9224-8C92D2369F67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A636-8C3B-49DF-9C2B-604E54ED8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306C-3E92-46C3-9224-8C92D2369F67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A636-8C3B-49DF-9C2B-604E54ED8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A306C-3E92-46C3-9224-8C92D2369F67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6A636-8C3B-49DF-9C2B-604E54ED8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A306C-3E92-46C3-9224-8C92D2369F67}" type="datetimeFigureOut">
              <a:rPr lang="en-US" smtClean="0"/>
              <a:pPr/>
              <a:t>10/28/2011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6A636-8C3B-49DF-9C2B-604E54ED8E9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18" Type="http://schemas.openxmlformats.org/officeDocument/2006/relationships/oleObject" Target="../embeddings/oleObject1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19" Type="http://schemas.openxmlformats.org/officeDocument/2006/relationships/oleObject" Target="../embeddings/oleObject17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Man's%20document\industry\exxon\thesis%20presentation\deltamovie_man.avi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0.jpeg"/><Relationship Id="rId12" Type="http://schemas.openxmlformats.org/officeDocument/2006/relationships/oleObject" Target="../embeddings/oleObject2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9.png"/><Relationship Id="rId11" Type="http://schemas.openxmlformats.org/officeDocument/2006/relationships/oleObject" Target="../embeddings/oleObject20.bin"/><Relationship Id="rId5" Type="http://schemas.openxmlformats.org/officeDocument/2006/relationships/image" Target="../media/image68.jpeg"/><Relationship Id="rId10" Type="http://schemas.openxmlformats.org/officeDocument/2006/relationships/image" Target="../media/image73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un04animati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38200" y="235744"/>
            <a:ext cx="9144000" cy="662225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81400" y="0"/>
            <a:ext cx="5562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33800" y="914400"/>
            <a:ext cx="5410200" cy="2384425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</a:t>
            </a: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Reduced-Complexity Channel-Resolving Model for </a:t>
            </a:r>
            <a:b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Delta Formation</a:t>
            </a:r>
            <a:endParaRPr 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0" y="4419600"/>
            <a:ext cx="4267200" cy="175260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sz="2400" dirty="0" smtClean="0"/>
              <a:t>Man </a:t>
            </a:r>
            <a:r>
              <a:rPr lang="en-US" sz="2400" dirty="0" smtClean="0"/>
              <a:t>Liang</a:t>
            </a:r>
          </a:p>
          <a:p>
            <a:pPr algn="ctr"/>
            <a:r>
              <a:rPr lang="en-US" sz="2400" dirty="0" smtClean="0"/>
              <a:t>Vaughan Voller</a:t>
            </a:r>
          </a:p>
          <a:p>
            <a:pPr algn="ctr"/>
            <a:r>
              <a:rPr lang="en-US" sz="2400" dirty="0" smtClean="0"/>
              <a:t>Chris Paola</a:t>
            </a:r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SAFL University of Minnesota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Man's document\research\New Hybrid Delta Models\RW delta model\delta with width and direction\v2\v2_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0"/>
            <a:ext cx="5210175" cy="3829050"/>
          </a:xfrm>
          <a:prstGeom prst="rect">
            <a:avLst/>
          </a:prstGeom>
          <a:noFill/>
        </p:spPr>
      </p:pic>
      <p:pic>
        <p:nvPicPr>
          <p:cNvPr id="4099" name="Picture 3" descr="D:\Man's document\research\New Hybrid Delta Models\RW delta model\delta with width and direction\v2\v2_2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3200400"/>
            <a:ext cx="5236543" cy="3013493"/>
          </a:xfrm>
          <a:prstGeom prst="rect">
            <a:avLst/>
          </a:prstGeom>
          <a:noFill/>
        </p:spPr>
      </p:pic>
      <p:sp>
        <p:nvSpPr>
          <p:cNvPr id="4" name="Oval 3"/>
          <p:cNvSpPr/>
          <p:nvPr/>
        </p:nvSpPr>
        <p:spPr>
          <a:xfrm>
            <a:off x="2819400" y="1752600"/>
            <a:ext cx="381000" cy="38100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590800" y="4724400"/>
            <a:ext cx="381000" cy="38100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8"/>
          <p:cNvGrpSpPr>
            <a:grpSpLocks/>
          </p:cNvGrpSpPr>
          <p:nvPr/>
        </p:nvGrpSpPr>
        <p:grpSpPr bwMode="auto">
          <a:xfrm>
            <a:off x="228600" y="2133600"/>
            <a:ext cx="1752601" cy="371763"/>
            <a:chOff x="4495799" y="2895601"/>
            <a:chExt cx="2514793" cy="533399"/>
          </a:xfrm>
        </p:grpSpPr>
        <p:grpSp>
          <p:nvGrpSpPr>
            <p:cNvPr id="6" name="Group 31"/>
            <p:cNvGrpSpPr>
              <a:grpSpLocks/>
            </p:cNvGrpSpPr>
            <p:nvPr/>
          </p:nvGrpSpPr>
          <p:grpSpPr bwMode="auto">
            <a:xfrm>
              <a:off x="4495799" y="2895601"/>
              <a:ext cx="2514793" cy="533399"/>
              <a:chOff x="4495799" y="2895601"/>
              <a:chExt cx="2514793" cy="533399"/>
            </a:xfrm>
          </p:grpSpPr>
          <p:sp>
            <p:nvSpPr>
              <p:cNvPr id="112" name="Rectangle 111"/>
              <p:cNvSpPr/>
              <p:nvPr/>
            </p:nvSpPr>
            <p:spPr>
              <a:xfrm>
                <a:off x="4495800" y="3048000"/>
                <a:ext cx="2514792" cy="32067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13" name="Parallelogram 112"/>
              <p:cNvSpPr/>
              <p:nvPr/>
            </p:nvSpPr>
            <p:spPr>
              <a:xfrm rot="5400000">
                <a:off x="4495817" y="2895583"/>
                <a:ext cx="457200" cy="457235"/>
              </a:xfrm>
              <a:prstGeom prst="parallelogram">
                <a:avLst>
                  <a:gd name="adj" fmla="val 3134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14" name="Isosceles Triangle 113"/>
              <p:cNvSpPr/>
              <p:nvPr/>
            </p:nvSpPr>
            <p:spPr>
              <a:xfrm>
                <a:off x="4495800" y="3209925"/>
                <a:ext cx="457235" cy="152400"/>
              </a:xfrm>
              <a:prstGeom prst="triangle">
                <a:avLst>
                  <a:gd name="adj" fmla="val 0"/>
                </a:avLst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16" name="Rectangle 115"/>
              <p:cNvSpPr/>
              <p:nvPr/>
            </p:nvSpPr>
            <p:spPr>
              <a:xfrm>
                <a:off x="4495800" y="3352800"/>
                <a:ext cx="2514792" cy="762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111" name="Down Arrow 110"/>
            <p:cNvSpPr/>
            <p:nvPr/>
          </p:nvSpPr>
          <p:spPr>
            <a:xfrm rot="17378006">
              <a:off x="4640283" y="2978138"/>
              <a:ext cx="228600" cy="304823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7" name="Group 116"/>
          <p:cNvGrpSpPr>
            <a:grpSpLocks/>
          </p:cNvGrpSpPr>
          <p:nvPr/>
        </p:nvGrpSpPr>
        <p:grpSpPr bwMode="auto">
          <a:xfrm>
            <a:off x="228600" y="76200"/>
            <a:ext cx="1784131" cy="1916289"/>
            <a:chOff x="1905000" y="4419600"/>
            <a:chExt cx="3352800" cy="2209800"/>
          </a:xfrm>
        </p:grpSpPr>
        <p:sp>
          <p:nvSpPr>
            <p:cNvPr id="118" name="Rectangle 117"/>
            <p:cNvSpPr/>
            <p:nvPr/>
          </p:nvSpPr>
          <p:spPr>
            <a:xfrm>
              <a:off x="1905000" y="4419600"/>
              <a:ext cx="3352800" cy="2209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1905000" y="4419600"/>
              <a:ext cx="457906" cy="22098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1905000" y="5334000"/>
              <a:ext cx="457906" cy="381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1" name="Down Arrow 120"/>
            <p:cNvSpPr/>
            <p:nvPr/>
          </p:nvSpPr>
          <p:spPr>
            <a:xfrm rot="16200000">
              <a:off x="2018361" y="5371864"/>
              <a:ext cx="228600" cy="305270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2" name="Down Arrow 121"/>
            <p:cNvSpPr/>
            <p:nvPr/>
          </p:nvSpPr>
          <p:spPr>
            <a:xfrm rot="16200000">
              <a:off x="2553760" y="49909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3" name="Down Arrow 122"/>
            <p:cNvSpPr/>
            <p:nvPr/>
          </p:nvSpPr>
          <p:spPr>
            <a:xfrm rot="16200000">
              <a:off x="2553760" y="52195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4" name="Down Arrow 123"/>
            <p:cNvSpPr/>
            <p:nvPr/>
          </p:nvSpPr>
          <p:spPr>
            <a:xfrm rot="16200000">
              <a:off x="2553760" y="54481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5" name="Down Arrow 124"/>
            <p:cNvSpPr/>
            <p:nvPr/>
          </p:nvSpPr>
          <p:spPr>
            <a:xfrm rot="16200000">
              <a:off x="2553760" y="56767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6" name="Down Arrow 125"/>
            <p:cNvSpPr/>
            <p:nvPr/>
          </p:nvSpPr>
          <p:spPr>
            <a:xfrm rot="16200000">
              <a:off x="2553760" y="59053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7" name="Down Arrow 126"/>
            <p:cNvSpPr/>
            <p:nvPr/>
          </p:nvSpPr>
          <p:spPr>
            <a:xfrm rot="16200000">
              <a:off x="2553760" y="61339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8" name="Down Arrow 127"/>
            <p:cNvSpPr/>
            <p:nvPr/>
          </p:nvSpPr>
          <p:spPr>
            <a:xfrm rot="16200000">
              <a:off x="2553760" y="63625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9" name="Down Arrow 128"/>
            <p:cNvSpPr/>
            <p:nvPr/>
          </p:nvSpPr>
          <p:spPr>
            <a:xfrm rot="16200000">
              <a:off x="2553760" y="47623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0" name="Down Arrow 129"/>
            <p:cNvSpPr/>
            <p:nvPr/>
          </p:nvSpPr>
          <p:spPr>
            <a:xfrm rot="16200000">
              <a:off x="2553760" y="45337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1" name="Down Arrow 130"/>
            <p:cNvSpPr/>
            <p:nvPr/>
          </p:nvSpPr>
          <p:spPr>
            <a:xfrm rot="16200000">
              <a:off x="3086689" y="49909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2" name="Down Arrow 131"/>
            <p:cNvSpPr/>
            <p:nvPr/>
          </p:nvSpPr>
          <p:spPr>
            <a:xfrm rot="16200000">
              <a:off x="3086689" y="52195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Down Arrow 132"/>
            <p:cNvSpPr/>
            <p:nvPr/>
          </p:nvSpPr>
          <p:spPr>
            <a:xfrm rot="16200000">
              <a:off x="3086689" y="54481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4" name="Down Arrow 133"/>
            <p:cNvSpPr/>
            <p:nvPr/>
          </p:nvSpPr>
          <p:spPr>
            <a:xfrm rot="16200000">
              <a:off x="3086689" y="56767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5" name="Down Arrow 134"/>
            <p:cNvSpPr/>
            <p:nvPr/>
          </p:nvSpPr>
          <p:spPr>
            <a:xfrm rot="16200000">
              <a:off x="3086689" y="59053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6" name="Down Arrow 135"/>
            <p:cNvSpPr/>
            <p:nvPr/>
          </p:nvSpPr>
          <p:spPr>
            <a:xfrm rot="16200000">
              <a:off x="3086689" y="61339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7" name="Down Arrow 136"/>
            <p:cNvSpPr/>
            <p:nvPr/>
          </p:nvSpPr>
          <p:spPr>
            <a:xfrm rot="16200000">
              <a:off x="3086689" y="63625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8" name="Down Arrow 137"/>
            <p:cNvSpPr/>
            <p:nvPr/>
          </p:nvSpPr>
          <p:spPr>
            <a:xfrm rot="16200000">
              <a:off x="3086689" y="47623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9" name="Down Arrow 138"/>
            <p:cNvSpPr/>
            <p:nvPr/>
          </p:nvSpPr>
          <p:spPr>
            <a:xfrm rot="16200000">
              <a:off x="3086689" y="45337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0" name="Down Arrow 139"/>
            <p:cNvSpPr/>
            <p:nvPr/>
          </p:nvSpPr>
          <p:spPr>
            <a:xfrm rot="16200000">
              <a:off x="3619619" y="49909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1" name="Down Arrow 140"/>
            <p:cNvSpPr/>
            <p:nvPr/>
          </p:nvSpPr>
          <p:spPr>
            <a:xfrm rot="16200000">
              <a:off x="3619619" y="52195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2" name="Down Arrow 141"/>
            <p:cNvSpPr/>
            <p:nvPr/>
          </p:nvSpPr>
          <p:spPr>
            <a:xfrm rot="16200000">
              <a:off x="3619619" y="54481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3" name="Down Arrow 142"/>
            <p:cNvSpPr/>
            <p:nvPr/>
          </p:nvSpPr>
          <p:spPr>
            <a:xfrm rot="16200000">
              <a:off x="3619619" y="56767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4" name="Down Arrow 143"/>
            <p:cNvSpPr/>
            <p:nvPr/>
          </p:nvSpPr>
          <p:spPr>
            <a:xfrm rot="16200000">
              <a:off x="3619619" y="59053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5" name="Down Arrow 144"/>
            <p:cNvSpPr/>
            <p:nvPr/>
          </p:nvSpPr>
          <p:spPr>
            <a:xfrm rot="16200000">
              <a:off x="3619619" y="61339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6" name="Down Arrow 145"/>
            <p:cNvSpPr/>
            <p:nvPr/>
          </p:nvSpPr>
          <p:spPr>
            <a:xfrm rot="16200000">
              <a:off x="3619619" y="63625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7" name="Down Arrow 146"/>
            <p:cNvSpPr/>
            <p:nvPr/>
          </p:nvSpPr>
          <p:spPr>
            <a:xfrm rot="16200000">
              <a:off x="3619619" y="47623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8" name="Down Arrow 147"/>
            <p:cNvSpPr/>
            <p:nvPr/>
          </p:nvSpPr>
          <p:spPr>
            <a:xfrm rot="16200000">
              <a:off x="3619619" y="45337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9" name="Down Arrow 148"/>
            <p:cNvSpPr/>
            <p:nvPr/>
          </p:nvSpPr>
          <p:spPr>
            <a:xfrm rot="16200000">
              <a:off x="4152548" y="49909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0" name="Down Arrow 149"/>
            <p:cNvSpPr/>
            <p:nvPr/>
          </p:nvSpPr>
          <p:spPr>
            <a:xfrm rot="16200000">
              <a:off x="4152548" y="52195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1" name="Down Arrow 150"/>
            <p:cNvSpPr/>
            <p:nvPr/>
          </p:nvSpPr>
          <p:spPr>
            <a:xfrm rot="16200000">
              <a:off x="4152548" y="54481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2" name="Down Arrow 151"/>
            <p:cNvSpPr/>
            <p:nvPr/>
          </p:nvSpPr>
          <p:spPr>
            <a:xfrm rot="16200000">
              <a:off x="4152548" y="56767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3" name="Down Arrow 152"/>
            <p:cNvSpPr/>
            <p:nvPr/>
          </p:nvSpPr>
          <p:spPr>
            <a:xfrm rot="16200000">
              <a:off x="4152548" y="59053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4" name="Down Arrow 153"/>
            <p:cNvSpPr/>
            <p:nvPr/>
          </p:nvSpPr>
          <p:spPr>
            <a:xfrm rot="16200000">
              <a:off x="4152548" y="61339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5" name="Down Arrow 154"/>
            <p:cNvSpPr/>
            <p:nvPr/>
          </p:nvSpPr>
          <p:spPr>
            <a:xfrm rot="16200000">
              <a:off x="4152548" y="63625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6" name="Down Arrow 155"/>
            <p:cNvSpPr/>
            <p:nvPr/>
          </p:nvSpPr>
          <p:spPr>
            <a:xfrm rot="16200000">
              <a:off x="4152548" y="47623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7" name="Down Arrow 156"/>
            <p:cNvSpPr/>
            <p:nvPr/>
          </p:nvSpPr>
          <p:spPr>
            <a:xfrm rot="16200000">
              <a:off x="4152548" y="45337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8" name="Down Arrow 157"/>
            <p:cNvSpPr/>
            <p:nvPr/>
          </p:nvSpPr>
          <p:spPr>
            <a:xfrm rot="16200000">
              <a:off x="4685478" y="49909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9" name="Down Arrow 158"/>
            <p:cNvSpPr/>
            <p:nvPr/>
          </p:nvSpPr>
          <p:spPr>
            <a:xfrm rot="16200000">
              <a:off x="4685478" y="52195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0" name="Down Arrow 159"/>
            <p:cNvSpPr/>
            <p:nvPr/>
          </p:nvSpPr>
          <p:spPr>
            <a:xfrm rot="16200000">
              <a:off x="4685478" y="54481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1" name="Down Arrow 160"/>
            <p:cNvSpPr/>
            <p:nvPr/>
          </p:nvSpPr>
          <p:spPr>
            <a:xfrm rot="16200000">
              <a:off x="4685478" y="56767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2" name="Down Arrow 161"/>
            <p:cNvSpPr/>
            <p:nvPr/>
          </p:nvSpPr>
          <p:spPr>
            <a:xfrm rot="16200000">
              <a:off x="4685478" y="59053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3" name="Down Arrow 162"/>
            <p:cNvSpPr/>
            <p:nvPr/>
          </p:nvSpPr>
          <p:spPr>
            <a:xfrm rot="16200000">
              <a:off x="4685478" y="61339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4" name="Down Arrow 163"/>
            <p:cNvSpPr/>
            <p:nvPr/>
          </p:nvSpPr>
          <p:spPr>
            <a:xfrm rot="16200000">
              <a:off x="4685478" y="63625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5" name="Down Arrow 164"/>
            <p:cNvSpPr/>
            <p:nvPr/>
          </p:nvSpPr>
          <p:spPr>
            <a:xfrm rot="16200000">
              <a:off x="4685478" y="47623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6" name="Down Arrow 165"/>
            <p:cNvSpPr/>
            <p:nvPr/>
          </p:nvSpPr>
          <p:spPr>
            <a:xfrm rot="16200000">
              <a:off x="4685478" y="4533782"/>
              <a:ext cx="76200" cy="152636"/>
            </a:xfrm>
            <a:prstGeom prst="downArrow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79" name="Group 2"/>
          <p:cNvGrpSpPr>
            <a:grpSpLocks/>
          </p:cNvGrpSpPr>
          <p:nvPr/>
        </p:nvGrpSpPr>
        <p:grpSpPr bwMode="auto">
          <a:xfrm>
            <a:off x="3276600" y="304800"/>
            <a:ext cx="1857375" cy="1143000"/>
            <a:chOff x="381000" y="1295400"/>
            <a:chExt cx="3962400" cy="2438400"/>
          </a:xfrm>
        </p:grpSpPr>
        <p:sp>
          <p:nvSpPr>
            <p:cNvPr id="80" name="Flowchart: Connector 79"/>
            <p:cNvSpPr/>
            <p:nvPr/>
          </p:nvSpPr>
          <p:spPr>
            <a:xfrm>
              <a:off x="838200" y="2209800"/>
              <a:ext cx="152400" cy="152400"/>
            </a:xfrm>
            <a:prstGeom prst="flowChartConnector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grpSp>
          <p:nvGrpSpPr>
            <p:cNvPr id="81" name="Group 157"/>
            <p:cNvGrpSpPr>
              <a:grpSpLocks/>
            </p:cNvGrpSpPr>
            <p:nvPr/>
          </p:nvGrpSpPr>
          <p:grpSpPr bwMode="auto">
            <a:xfrm>
              <a:off x="685800" y="1295400"/>
              <a:ext cx="3657600" cy="2438400"/>
              <a:chOff x="685800" y="1295400"/>
              <a:chExt cx="3657600" cy="2438400"/>
            </a:xfrm>
          </p:grpSpPr>
          <p:grpSp>
            <p:nvGrpSpPr>
              <p:cNvPr id="115" name="Group 76"/>
              <p:cNvGrpSpPr>
                <a:grpSpLocks/>
              </p:cNvGrpSpPr>
              <p:nvPr/>
            </p:nvGrpSpPr>
            <p:grpSpPr bwMode="auto">
              <a:xfrm>
                <a:off x="685800" y="1295400"/>
                <a:ext cx="1219200" cy="1219200"/>
                <a:chOff x="2150568" y="3733800"/>
                <a:chExt cx="685800" cy="685800"/>
              </a:xfrm>
            </p:grpSpPr>
            <p:sp>
              <p:nvSpPr>
                <p:cNvPr id="216" name="Rectangle 215"/>
                <p:cNvSpPr/>
                <p:nvPr/>
              </p:nvSpPr>
              <p:spPr>
                <a:xfrm>
                  <a:off x="23791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17" name="Rectangle 216"/>
                <p:cNvSpPr/>
                <p:nvPr/>
              </p:nvSpPr>
              <p:spPr>
                <a:xfrm>
                  <a:off x="26077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18" name="Rectangle 217"/>
                <p:cNvSpPr/>
                <p:nvPr/>
              </p:nvSpPr>
              <p:spPr>
                <a:xfrm>
                  <a:off x="21505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19" name="Rectangle 218"/>
                <p:cNvSpPr/>
                <p:nvPr/>
              </p:nvSpPr>
              <p:spPr>
                <a:xfrm>
                  <a:off x="26077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20" name="Rectangle 219"/>
                <p:cNvSpPr/>
                <p:nvPr/>
              </p:nvSpPr>
              <p:spPr>
                <a:xfrm>
                  <a:off x="23791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21" name="Rectangle 220"/>
                <p:cNvSpPr/>
                <p:nvPr/>
              </p:nvSpPr>
              <p:spPr>
                <a:xfrm>
                  <a:off x="21505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22" name="Rectangle 221"/>
                <p:cNvSpPr/>
                <p:nvPr/>
              </p:nvSpPr>
              <p:spPr>
                <a:xfrm>
                  <a:off x="23791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23" name="Rectangle 222"/>
                <p:cNvSpPr/>
                <p:nvPr/>
              </p:nvSpPr>
              <p:spPr>
                <a:xfrm>
                  <a:off x="21505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24" name="Rectangle 223"/>
                <p:cNvSpPr/>
                <p:nvPr/>
              </p:nvSpPr>
              <p:spPr>
                <a:xfrm>
                  <a:off x="26077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17" name="Group 106"/>
              <p:cNvGrpSpPr>
                <a:grpSpLocks/>
              </p:cNvGrpSpPr>
              <p:nvPr/>
            </p:nvGrpSpPr>
            <p:grpSpPr bwMode="auto">
              <a:xfrm>
                <a:off x="1905000" y="1295400"/>
                <a:ext cx="1219200" cy="1219200"/>
                <a:chOff x="2150568" y="3733800"/>
                <a:chExt cx="685800" cy="685800"/>
              </a:xfrm>
            </p:grpSpPr>
            <p:sp>
              <p:nvSpPr>
                <p:cNvPr id="207" name="Rectangle 206"/>
                <p:cNvSpPr/>
                <p:nvPr/>
              </p:nvSpPr>
              <p:spPr>
                <a:xfrm>
                  <a:off x="23791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08" name="Rectangle 207"/>
                <p:cNvSpPr/>
                <p:nvPr/>
              </p:nvSpPr>
              <p:spPr>
                <a:xfrm>
                  <a:off x="26077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09" name="Rectangle 208"/>
                <p:cNvSpPr/>
                <p:nvPr/>
              </p:nvSpPr>
              <p:spPr>
                <a:xfrm>
                  <a:off x="21505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10" name="Rectangle 209"/>
                <p:cNvSpPr/>
                <p:nvPr/>
              </p:nvSpPr>
              <p:spPr>
                <a:xfrm>
                  <a:off x="26077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11" name="Rectangle 210"/>
                <p:cNvSpPr/>
                <p:nvPr/>
              </p:nvSpPr>
              <p:spPr>
                <a:xfrm>
                  <a:off x="23791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12" name="Rectangle 211"/>
                <p:cNvSpPr/>
                <p:nvPr/>
              </p:nvSpPr>
              <p:spPr>
                <a:xfrm>
                  <a:off x="21505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13" name="Rectangle 212"/>
                <p:cNvSpPr/>
                <p:nvPr/>
              </p:nvSpPr>
              <p:spPr>
                <a:xfrm>
                  <a:off x="23791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14" name="Rectangle 213"/>
                <p:cNvSpPr/>
                <p:nvPr/>
              </p:nvSpPr>
              <p:spPr>
                <a:xfrm>
                  <a:off x="21505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15" name="Rectangle 214"/>
                <p:cNvSpPr/>
                <p:nvPr/>
              </p:nvSpPr>
              <p:spPr>
                <a:xfrm>
                  <a:off x="26077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67" name="Group 116"/>
              <p:cNvGrpSpPr>
                <a:grpSpLocks/>
              </p:cNvGrpSpPr>
              <p:nvPr/>
            </p:nvGrpSpPr>
            <p:grpSpPr bwMode="auto">
              <a:xfrm>
                <a:off x="685800" y="2514600"/>
                <a:ext cx="1219200" cy="1219200"/>
                <a:chOff x="2150568" y="3733800"/>
                <a:chExt cx="685800" cy="685800"/>
              </a:xfrm>
            </p:grpSpPr>
            <p:sp>
              <p:nvSpPr>
                <p:cNvPr id="198" name="Rectangle 197"/>
                <p:cNvSpPr/>
                <p:nvPr/>
              </p:nvSpPr>
              <p:spPr>
                <a:xfrm>
                  <a:off x="23791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99" name="Rectangle 198"/>
                <p:cNvSpPr/>
                <p:nvPr/>
              </p:nvSpPr>
              <p:spPr>
                <a:xfrm>
                  <a:off x="26077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00" name="Rectangle 199"/>
                <p:cNvSpPr/>
                <p:nvPr/>
              </p:nvSpPr>
              <p:spPr>
                <a:xfrm>
                  <a:off x="21505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01" name="Rectangle 200"/>
                <p:cNvSpPr/>
                <p:nvPr/>
              </p:nvSpPr>
              <p:spPr>
                <a:xfrm>
                  <a:off x="26077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02" name="Rectangle 201"/>
                <p:cNvSpPr/>
                <p:nvPr/>
              </p:nvSpPr>
              <p:spPr>
                <a:xfrm>
                  <a:off x="23791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03" name="Rectangle 202"/>
                <p:cNvSpPr/>
                <p:nvPr/>
              </p:nvSpPr>
              <p:spPr>
                <a:xfrm>
                  <a:off x="21505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04" name="Rectangle 203"/>
                <p:cNvSpPr/>
                <p:nvPr/>
              </p:nvSpPr>
              <p:spPr>
                <a:xfrm>
                  <a:off x="23791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05" name="Rectangle 204"/>
                <p:cNvSpPr/>
                <p:nvPr/>
              </p:nvSpPr>
              <p:spPr>
                <a:xfrm>
                  <a:off x="21505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206" name="Rectangle 205"/>
                <p:cNvSpPr/>
                <p:nvPr/>
              </p:nvSpPr>
              <p:spPr>
                <a:xfrm>
                  <a:off x="26077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68" name="Group 126"/>
              <p:cNvGrpSpPr>
                <a:grpSpLocks/>
              </p:cNvGrpSpPr>
              <p:nvPr/>
            </p:nvGrpSpPr>
            <p:grpSpPr bwMode="auto">
              <a:xfrm>
                <a:off x="1905000" y="2514600"/>
                <a:ext cx="1219200" cy="1219200"/>
                <a:chOff x="2150568" y="3733800"/>
                <a:chExt cx="685800" cy="685800"/>
              </a:xfrm>
            </p:grpSpPr>
            <p:sp>
              <p:nvSpPr>
                <p:cNvPr id="189" name="Rectangle 188"/>
                <p:cNvSpPr/>
                <p:nvPr/>
              </p:nvSpPr>
              <p:spPr>
                <a:xfrm>
                  <a:off x="23791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90" name="Rectangle 189"/>
                <p:cNvSpPr/>
                <p:nvPr/>
              </p:nvSpPr>
              <p:spPr>
                <a:xfrm>
                  <a:off x="26077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91" name="Rectangle 190"/>
                <p:cNvSpPr/>
                <p:nvPr/>
              </p:nvSpPr>
              <p:spPr>
                <a:xfrm>
                  <a:off x="21505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92" name="Rectangle 191"/>
                <p:cNvSpPr/>
                <p:nvPr/>
              </p:nvSpPr>
              <p:spPr>
                <a:xfrm>
                  <a:off x="26077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93" name="Rectangle 192"/>
                <p:cNvSpPr/>
                <p:nvPr/>
              </p:nvSpPr>
              <p:spPr>
                <a:xfrm>
                  <a:off x="23791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94" name="Rectangle 193"/>
                <p:cNvSpPr/>
                <p:nvPr/>
              </p:nvSpPr>
              <p:spPr>
                <a:xfrm>
                  <a:off x="21505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95" name="Rectangle 194"/>
                <p:cNvSpPr/>
                <p:nvPr/>
              </p:nvSpPr>
              <p:spPr>
                <a:xfrm>
                  <a:off x="23791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96" name="Rectangle 195"/>
                <p:cNvSpPr/>
                <p:nvPr/>
              </p:nvSpPr>
              <p:spPr>
                <a:xfrm>
                  <a:off x="21505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97" name="Rectangle 196"/>
                <p:cNvSpPr/>
                <p:nvPr/>
              </p:nvSpPr>
              <p:spPr>
                <a:xfrm>
                  <a:off x="26077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69" name="Group 137"/>
              <p:cNvGrpSpPr>
                <a:grpSpLocks/>
              </p:cNvGrpSpPr>
              <p:nvPr/>
            </p:nvGrpSpPr>
            <p:grpSpPr bwMode="auto">
              <a:xfrm>
                <a:off x="3124200" y="1295400"/>
                <a:ext cx="1219200" cy="1219200"/>
                <a:chOff x="2150568" y="3733800"/>
                <a:chExt cx="685800" cy="685800"/>
              </a:xfrm>
            </p:grpSpPr>
            <p:sp>
              <p:nvSpPr>
                <p:cNvPr id="180" name="Rectangle 179"/>
                <p:cNvSpPr/>
                <p:nvPr/>
              </p:nvSpPr>
              <p:spPr>
                <a:xfrm>
                  <a:off x="23791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81" name="Rectangle 180"/>
                <p:cNvSpPr/>
                <p:nvPr/>
              </p:nvSpPr>
              <p:spPr>
                <a:xfrm>
                  <a:off x="26077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82" name="Rectangle 181"/>
                <p:cNvSpPr/>
                <p:nvPr/>
              </p:nvSpPr>
              <p:spPr>
                <a:xfrm>
                  <a:off x="21505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83" name="Rectangle 182"/>
                <p:cNvSpPr/>
                <p:nvPr/>
              </p:nvSpPr>
              <p:spPr>
                <a:xfrm>
                  <a:off x="26077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84" name="Rectangle 183"/>
                <p:cNvSpPr/>
                <p:nvPr/>
              </p:nvSpPr>
              <p:spPr>
                <a:xfrm>
                  <a:off x="23791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85" name="Rectangle 184"/>
                <p:cNvSpPr/>
                <p:nvPr/>
              </p:nvSpPr>
              <p:spPr>
                <a:xfrm>
                  <a:off x="21505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86" name="Rectangle 185"/>
                <p:cNvSpPr/>
                <p:nvPr/>
              </p:nvSpPr>
              <p:spPr>
                <a:xfrm>
                  <a:off x="23791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87" name="Rectangle 186"/>
                <p:cNvSpPr/>
                <p:nvPr/>
              </p:nvSpPr>
              <p:spPr>
                <a:xfrm>
                  <a:off x="21505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88" name="Rectangle 187"/>
                <p:cNvSpPr/>
                <p:nvPr/>
              </p:nvSpPr>
              <p:spPr>
                <a:xfrm>
                  <a:off x="26077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70" name="Group 147"/>
              <p:cNvGrpSpPr>
                <a:grpSpLocks/>
              </p:cNvGrpSpPr>
              <p:nvPr/>
            </p:nvGrpSpPr>
            <p:grpSpPr bwMode="auto">
              <a:xfrm>
                <a:off x="3124200" y="2514600"/>
                <a:ext cx="1219200" cy="1219200"/>
                <a:chOff x="2150568" y="3733800"/>
                <a:chExt cx="685800" cy="685800"/>
              </a:xfrm>
            </p:grpSpPr>
            <p:sp>
              <p:nvSpPr>
                <p:cNvPr id="171" name="Rectangle 170"/>
                <p:cNvSpPr/>
                <p:nvPr/>
              </p:nvSpPr>
              <p:spPr>
                <a:xfrm>
                  <a:off x="23791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72" name="Rectangle 171"/>
                <p:cNvSpPr/>
                <p:nvPr/>
              </p:nvSpPr>
              <p:spPr>
                <a:xfrm>
                  <a:off x="26077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73" name="Rectangle 172"/>
                <p:cNvSpPr/>
                <p:nvPr/>
              </p:nvSpPr>
              <p:spPr>
                <a:xfrm>
                  <a:off x="2150568" y="39624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74" name="Rectangle 173"/>
                <p:cNvSpPr/>
                <p:nvPr/>
              </p:nvSpPr>
              <p:spPr>
                <a:xfrm>
                  <a:off x="26077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75" name="Rectangle 174"/>
                <p:cNvSpPr/>
                <p:nvPr/>
              </p:nvSpPr>
              <p:spPr>
                <a:xfrm>
                  <a:off x="23791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76" name="Rectangle 175"/>
                <p:cNvSpPr/>
                <p:nvPr/>
              </p:nvSpPr>
              <p:spPr>
                <a:xfrm>
                  <a:off x="2150568" y="41910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77" name="Rectangle 176"/>
                <p:cNvSpPr/>
                <p:nvPr/>
              </p:nvSpPr>
              <p:spPr>
                <a:xfrm>
                  <a:off x="23791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78" name="Rectangle 177"/>
                <p:cNvSpPr/>
                <p:nvPr/>
              </p:nvSpPr>
              <p:spPr>
                <a:xfrm>
                  <a:off x="21505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79" name="Rectangle 178"/>
                <p:cNvSpPr/>
                <p:nvPr/>
              </p:nvSpPr>
              <p:spPr>
                <a:xfrm>
                  <a:off x="2607768" y="3733800"/>
                  <a:ext cx="228600" cy="228600"/>
                </a:xfrm>
                <a:prstGeom prst="rect">
                  <a:avLst/>
                </a:prstGeom>
                <a:noFill/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</p:grpSp>
        <p:sp>
          <p:nvSpPr>
            <p:cNvPr id="82" name="Flowchart: Connector 81"/>
            <p:cNvSpPr/>
            <p:nvPr/>
          </p:nvSpPr>
          <p:spPr>
            <a:xfrm>
              <a:off x="1219200" y="2209800"/>
              <a:ext cx="152400" cy="1524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3" name="Flowchart: Connector 82"/>
            <p:cNvSpPr/>
            <p:nvPr/>
          </p:nvSpPr>
          <p:spPr>
            <a:xfrm>
              <a:off x="1600200" y="2667000"/>
              <a:ext cx="152400" cy="1524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4" name="Flowchart: Connector 83"/>
            <p:cNvSpPr/>
            <p:nvPr/>
          </p:nvSpPr>
          <p:spPr>
            <a:xfrm>
              <a:off x="2057400" y="2667000"/>
              <a:ext cx="152400" cy="1524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5" name="Flowchart: Connector 84"/>
            <p:cNvSpPr/>
            <p:nvPr/>
          </p:nvSpPr>
          <p:spPr>
            <a:xfrm>
              <a:off x="2438400" y="2286000"/>
              <a:ext cx="152400" cy="1524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6" name="Flowchart: Connector 85"/>
            <p:cNvSpPr/>
            <p:nvPr/>
          </p:nvSpPr>
          <p:spPr>
            <a:xfrm>
              <a:off x="2819400" y="1828800"/>
              <a:ext cx="152400" cy="1524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Flowchart: Connector 86"/>
            <p:cNvSpPr/>
            <p:nvPr/>
          </p:nvSpPr>
          <p:spPr>
            <a:xfrm>
              <a:off x="3276600" y="1828800"/>
              <a:ext cx="152400" cy="1524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8" name="Flowchart: Connector 87"/>
            <p:cNvSpPr/>
            <p:nvPr/>
          </p:nvSpPr>
          <p:spPr>
            <a:xfrm>
              <a:off x="3657600" y="2286000"/>
              <a:ext cx="152400" cy="152400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9" name="Flowchart: Connector 88"/>
            <p:cNvSpPr/>
            <p:nvPr/>
          </p:nvSpPr>
          <p:spPr>
            <a:xfrm>
              <a:off x="4114800" y="1828800"/>
              <a:ext cx="152400" cy="152400"/>
            </a:xfrm>
            <a:prstGeom prst="flowChartConnector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90" name="Straight Arrow Connector 89"/>
            <p:cNvCxnSpPr>
              <a:stCxn id="80" idx="6"/>
              <a:endCxn id="82" idx="2"/>
            </p:cNvCxnSpPr>
            <p:nvPr/>
          </p:nvCxnSpPr>
          <p:spPr>
            <a:xfrm>
              <a:off x="990600" y="2286000"/>
              <a:ext cx="228600" cy="211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Arrow Connector 90"/>
            <p:cNvCxnSpPr>
              <a:stCxn id="82" idx="4"/>
              <a:endCxn id="83" idx="1"/>
            </p:cNvCxnSpPr>
            <p:nvPr/>
          </p:nvCxnSpPr>
          <p:spPr>
            <a:xfrm rot="16200000" flipH="1">
              <a:off x="1295400" y="2362200"/>
              <a:ext cx="328084" cy="32808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Arrow Connector 91"/>
            <p:cNvCxnSpPr>
              <a:stCxn id="83" idx="6"/>
              <a:endCxn id="84" idx="2"/>
            </p:cNvCxnSpPr>
            <p:nvPr/>
          </p:nvCxnSpPr>
          <p:spPr>
            <a:xfrm>
              <a:off x="1752600" y="2743200"/>
              <a:ext cx="304800" cy="211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Arrow Connector 92"/>
            <p:cNvCxnSpPr/>
            <p:nvPr/>
          </p:nvCxnSpPr>
          <p:spPr>
            <a:xfrm rot="5400000" flipH="1" flipV="1">
              <a:off x="2118784" y="2400300"/>
              <a:ext cx="357716" cy="32808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Arrow Connector 93"/>
            <p:cNvCxnSpPr/>
            <p:nvPr/>
          </p:nvCxnSpPr>
          <p:spPr>
            <a:xfrm rot="5400000" flipH="1" flipV="1">
              <a:off x="2499784" y="1996016"/>
              <a:ext cx="357717" cy="32808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Arrow Connector 100"/>
            <p:cNvCxnSpPr>
              <a:stCxn id="86" idx="6"/>
            </p:cNvCxnSpPr>
            <p:nvPr/>
          </p:nvCxnSpPr>
          <p:spPr>
            <a:xfrm>
              <a:off x="2971800" y="1905000"/>
              <a:ext cx="304800" cy="211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Arrow Connector 101"/>
            <p:cNvCxnSpPr>
              <a:endCxn id="88" idx="1"/>
            </p:cNvCxnSpPr>
            <p:nvPr/>
          </p:nvCxnSpPr>
          <p:spPr>
            <a:xfrm rot="16200000" flipH="1">
              <a:off x="3314700" y="1943100"/>
              <a:ext cx="404284" cy="32808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Arrow Connector 102"/>
            <p:cNvCxnSpPr>
              <a:stCxn id="88" idx="7"/>
              <a:endCxn id="89" idx="3"/>
            </p:cNvCxnSpPr>
            <p:nvPr/>
          </p:nvCxnSpPr>
          <p:spPr>
            <a:xfrm rot="5400000" flipH="1" flipV="1">
              <a:off x="3786717" y="1957917"/>
              <a:ext cx="351367" cy="35136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ectangle 106"/>
            <p:cNvSpPr/>
            <p:nvPr/>
          </p:nvSpPr>
          <p:spPr>
            <a:xfrm>
              <a:off x="685800" y="1295400"/>
              <a:ext cx="381000" cy="838200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685800" y="2895600"/>
              <a:ext cx="381000" cy="838200"/>
            </a:xfrm>
            <a:prstGeom prst="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Right Arrow 109"/>
            <p:cNvSpPr/>
            <p:nvPr/>
          </p:nvSpPr>
          <p:spPr>
            <a:xfrm>
              <a:off x="381000" y="2438400"/>
              <a:ext cx="228600" cy="1524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25" name="Group 152"/>
          <p:cNvGrpSpPr>
            <a:grpSpLocks/>
          </p:cNvGrpSpPr>
          <p:nvPr/>
        </p:nvGrpSpPr>
        <p:grpSpPr bwMode="auto">
          <a:xfrm>
            <a:off x="3886200" y="2590800"/>
            <a:ext cx="990600" cy="990600"/>
            <a:chOff x="1295400" y="3276600"/>
            <a:chExt cx="1371600" cy="1371600"/>
          </a:xfrm>
        </p:grpSpPr>
        <p:grpSp>
          <p:nvGrpSpPr>
            <p:cNvPr id="226" name="Group 85"/>
            <p:cNvGrpSpPr>
              <a:grpSpLocks/>
            </p:cNvGrpSpPr>
            <p:nvPr/>
          </p:nvGrpSpPr>
          <p:grpSpPr bwMode="auto">
            <a:xfrm>
              <a:off x="1295400" y="3276600"/>
              <a:ext cx="1371600" cy="1371600"/>
              <a:chOff x="2150568" y="3733800"/>
              <a:chExt cx="685800" cy="685800"/>
            </a:xfrm>
          </p:grpSpPr>
          <p:sp>
            <p:nvSpPr>
              <p:cNvPr id="245" name="Rectangle 244"/>
              <p:cNvSpPr/>
              <p:nvPr/>
            </p:nvSpPr>
            <p:spPr>
              <a:xfrm>
                <a:off x="2379168" y="3962400"/>
                <a:ext cx="228600" cy="228600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46" name="Rectangle 245"/>
              <p:cNvSpPr/>
              <p:nvPr/>
            </p:nvSpPr>
            <p:spPr>
              <a:xfrm>
                <a:off x="2607768" y="3962400"/>
                <a:ext cx="228600" cy="228600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47" name="Rectangle 246"/>
              <p:cNvSpPr/>
              <p:nvPr/>
            </p:nvSpPr>
            <p:spPr>
              <a:xfrm>
                <a:off x="2150568" y="3962400"/>
                <a:ext cx="228600" cy="228600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48" name="Rectangle 247"/>
              <p:cNvSpPr/>
              <p:nvPr/>
            </p:nvSpPr>
            <p:spPr>
              <a:xfrm>
                <a:off x="2607768" y="4191000"/>
                <a:ext cx="228600" cy="228600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49" name="Rectangle 248"/>
              <p:cNvSpPr/>
              <p:nvPr/>
            </p:nvSpPr>
            <p:spPr>
              <a:xfrm>
                <a:off x="2379168" y="4191000"/>
                <a:ext cx="228600" cy="228600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50" name="Rectangle 249"/>
              <p:cNvSpPr/>
              <p:nvPr/>
            </p:nvSpPr>
            <p:spPr>
              <a:xfrm>
                <a:off x="2150568" y="4191000"/>
                <a:ext cx="228600" cy="228600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51" name="Rectangle 250"/>
              <p:cNvSpPr/>
              <p:nvPr/>
            </p:nvSpPr>
            <p:spPr>
              <a:xfrm>
                <a:off x="2379168" y="3733800"/>
                <a:ext cx="228600" cy="228600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52" name="Rectangle 251"/>
              <p:cNvSpPr/>
              <p:nvPr/>
            </p:nvSpPr>
            <p:spPr>
              <a:xfrm>
                <a:off x="2150568" y="3733800"/>
                <a:ext cx="228600" cy="228600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53" name="Rectangle 252"/>
              <p:cNvSpPr/>
              <p:nvPr/>
            </p:nvSpPr>
            <p:spPr>
              <a:xfrm>
                <a:off x="2607768" y="3733800"/>
                <a:ext cx="228600" cy="228600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54" name="Rectangle 253"/>
              <p:cNvSpPr/>
              <p:nvPr/>
            </p:nvSpPr>
            <p:spPr>
              <a:xfrm>
                <a:off x="2379168" y="3962400"/>
                <a:ext cx="228600" cy="228600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228" name="Rectangle 155"/>
            <p:cNvSpPr>
              <a:spLocks noChangeArrowheads="1"/>
            </p:cNvSpPr>
            <p:nvPr/>
          </p:nvSpPr>
          <p:spPr bwMode="auto">
            <a:xfrm>
              <a:off x="2286000" y="38100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>
                  <a:latin typeface="Calibri" pitchFamily="34" charset="0"/>
                </a:rPr>
                <a:t>1</a:t>
              </a:r>
            </a:p>
          </p:txBody>
        </p:sp>
        <p:sp>
          <p:nvSpPr>
            <p:cNvPr id="229" name="Rectangle 156"/>
            <p:cNvSpPr>
              <a:spLocks noChangeArrowheads="1"/>
            </p:cNvSpPr>
            <p:nvPr/>
          </p:nvSpPr>
          <p:spPr bwMode="auto">
            <a:xfrm>
              <a:off x="2286000" y="33528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>
                  <a:latin typeface="Calibri" pitchFamily="34" charset="0"/>
                </a:rPr>
                <a:t>2</a:t>
              </a:r>
            </a:p>
          </p:txBody>
        </p:sp>
        <p:sp>
          <p:nvSpPr>
            <p:cNvPr id="230" name="Rectangle 157"/>
            <p:cNvSpPr>
              <a:spLocks noChangeArrowheads="1"/>
            </p:cNvSpPr>
            <p:nvPr/>
          </p:nvSpPr>
          <p:spPr bwMode="auto">
            <a:xfrm>
              <a:off x="1828800" y="33528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>
                  <a:latin typeface="Calibri" pitchFamily="34" charset="0"/>
                </a:rPr>
                <a:t>3</a:t>
              </a:r>
            </a:p>
          </p:txBody>
        </p:sp>
        <p:sp>
          <p:nvSpPr>
            <p:cNvPr id="231" name="Rectangle 158"/>
            <p:cNvSpPr>
              <a:spLocks noChangeArrowheads="1"/>
            </p:cNvSpPr>
            <p:nvPr/>
          </p:nvSpPr>
          <p:spPr bwMode="auto">
            <a:xfrm>
              <a:off x="1371600" y="33528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>
                  <a:latin typeface="Calibri" pitchFamily="34" charset="0"/>
                </a:rPr>
                <a:t>4</a:t>
              </a:r>
            </a:p>
          </p:txBody>
        </p:sp>
        <p:sp>
          <p:nvSpPr>
            <p:cNvPr id="232" name="Rectangle 159"/>
            <p:cNvSpPr>
              <a:spLocks noChangeArrowheads="1"/>
            </p:cNvSpPr>
            <p:nvPr/>
          </p:nvSpPr>
          <p:spPr bwMode="auto">
            <a:xfrm>
              <a:off x="1371600" y="38100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>
                  <a:latin typeface="Calibri" pitchFamily="34" charset="0"/>
                </a:rPr>
                <a:t>5</a:t>
              </a:r>
            </a:p>
          </p:txBody>
        </p:sp>
        <p:sp>
          <p:nvSpPr>
            <p:cNvPr id="233" name="Rectangle 160"/>
            <p:cNvSpPr>
              <a:spLocks noChangeArrowheads="1"/>
            </p:cNvSpPr>
            <p:nvPr/>
          </p:nvSpPr>
          <p:spPr bwMode="auto">
            <a:xfrm>
              <a:off x="1371600" y="42672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dirty="0">
                  <a:latin typeface="Calibri" pitchFamily="34" charset="0"/>
                </a:rPr>
                <a:t>6</a:t>
              </a:r>
            </a:p>
          </p:txBody>
        </p:sp>
        <p:sp>
          <p:nvSpPr>
            <p:cNvPr id="234" name="Rectangle 161"/>
            <p:cNvSpPr>
              <a:spLocks noChangeArrowheads="1"/>
            </p:cNvSpPr>
            <p:nvPr/>
          </p:nvSpPr>
          <p:spPr bwMode="auto">
            <a:xfrm>
              <a:off x="1828800" y="42672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>
                  <a:latin typeface="Calibri" pitchFamily="34" charset="0"/>
                </a:rPr>
                <a:t>7</a:t>
              </a:r>
            </a:p>
          </p:txBody>
        </p:sp>
        <p:sp>
          <p:nvSpPr>
            <p:cNvPr id="235" name="Rectangle 162"/>
            <p:cNvSpPr>
              <a:spLocks noChangeArrowheads="1"/>
            </p:cNvSpPr>
            <p:nvPr/>
          </p:nvSpPr>
          <p:spPr bwMode="auto">
            <a:xfrm>
              <a:off x="2286000" y="42672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>
                  <a:latin typeface="Calibri" pitchFamily="34" charset="0"/>
                </a:rPr>
                <a:t>8</a:t>
              </a:r>
            </a:p>
          </p:txBody>
        </p:sp>
        <p:cxnSp>
          <p:nvCxnSpPr>
            <p:cNvPr id="236" name="Straight Arrow Connector 235"/>
            <p:cNvCxnSpPr/>
            <p:nvPr/>
          </p:nvCxnSpPr>
          <p:spPr>
            <a:xfrm rot="5400000" flipH="1" flipV="1">
              <a:off x="1789113" y="3771900"/>
              <a:ext cx="382588" cy="1587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7" name="Straight Arrow Connector 236"/>
            <p:cNvCxnSpPr/>
            <p:nvPr/>
          </p:nvCxnSpPr>
          <p:spPr>
            <a:xfrm rot="5400000" flipH="1" flipV="1">
              <a:off x="1981200" y="3657600"/>
              <a:ext cx="304800" cy="30480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8" name="Straight Arrow Connector 237"/>
            <p:cNvCxnSpPr/>
            <p:nvPr/>
          </p:nvCxnSpPr>
          <p:spPr>
            <a:xfrm>
              <a:off x="1981200" y="3962400"/>
              <a:ext cx="381000" cy="158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9" name="Straight Arrow Connector 238"/>
            <p:cNvCxnSpPr/>
            <p:nvPr/>
          </p:nvCxnSpPr>
          <p:spPr>
            <a:xfrm rot="5400000">
              <a:off x="1792288" y="4152900"/>
              <a:ext cx="379412" cy="158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0" name="Straight Arrow Connector 239"/>
            <p:cNvCxnSpPr/>
            <p:nvPr/>
          </p:nvCxnSpPr>
          <p:spPr>
            <a:xfrm rot="10800000">
              <a:off x="1600200" y="3962400"/>
              <a:ext cx="381000" cy="158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1" name="Straight Arrow Connector 240"/>
            <p:cNvCxnSpPr/>
            <p:nvPr/>
          </p:nvCxnSpPr>
          <p:spPr>
            <a:xfrm rot="16200000" flipH="1">
              <a:off x="1981200" y="3962400"/>
              <a:ext cx="304800" cy="30480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2" name="Straight Arrow Connector 241"/>
            <p:cNvCxnSpPr/>
            <p:nvPr/>
          </p:nvCxnSpPr>
          <p:spPr>
            <a:xfrm rot="16200000" flipV="1">
              <a:off x="1676400" y="3657600"/>
              <a:ext cx="304800" cy="30480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3" name="Straight Arrow Connector 242"/>
            <p:cNvCxnSpPr/>
            <p:nvPr/>
          </p:nvCxnSpPr>
          <p:spPr>
            <a:xfrm rot="5400000">
              <a:off x="1676400" y="3962400"/>
              <a:ext cx="304800" cy="30480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4" name="Oval 243"/>
            <p:cNvSpPr/>
            <p:nvPr/>
          </p:nvSpPr>
          <p:spPr>
            <a:xfrm>
              <a:off x="1828800" y="3810000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55" name="Group 169"/>
          <p:cNvGrpSpPr>
            <a:grpSpLocks/>
          </p:cNvGrpSpPr>
          <p:nvPr/>
        </p:nvGrpSpPr>
        <p:grpSpPr bwMode="auto">
          <a:xfrm>
            <a:off x="1752600" y="2514600"/>
            <a:ext cx="1752600" cy="1412176"/>
            <a:chOff x="304800" y="685799"/>
            <a:chExt cx="2369688" cy="1909406"/>
          </a:xfrm>
        </p:grpSpPr>
        <p:cxnSp>
          <p:nvCxnSpPr>
            <p:cNvPr id="256" name="Straight Connector 255"/>
            <p:cNvCxnSpPr/>
            <p:nvPr/>
          </p:nvCxnSpPr>
          <p:spPr>
            <a:xfrm rot="5400000">
              <a:off x="571448" y="1790493"/>
              <a:ext cx="838043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5400000">
              <a:off x="723819" y="1409564"/>
              <a:ext cx="838043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1333304" y="1104821"/>
              <a:ext cx="838043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5400000">
              <a:off x="1790417" y="1181007"/>
              <a:ext cx="838043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5400000">
              <a:off x="1638046" y="1485750"/>
              <a:ext cx="838043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5400000">
              <a:off x="1485675" y="1866679"/>
              <a:ext cx="838043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5400000">
              <a:off x="1028562" y="1790493"/>
              <a:ext cx="838043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262"/>
            <p:cNvCxnSpPr/>
            <p:nvPr/>
          </p:nvCxnSpPr>
          <p:spPr>
            <a:xfrm rot="5400000">
              <a:off x="1180933" y="1409564"/>
              <a:ext cx="838043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5400000">
              <a:off x="1409489" y="2247607"/>
              <a:ext cx="685671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5" name="Parallelogram 264"/>
            <p:cNvSpPr/>
            <p:nvPr/>
          </p:nvSpPr>
          <p:spPr>
            <a:xfrm>
              <a:off x="1295212" y="1600029"/>
              <a:ext cx="609484" cy="304743"/>
            </a:xfrm>
            <a:prstGeom prst="parallelogram">
              <a:avLst>
                <a:gd name="adj" fmla="val 5141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6" name="Parallelogram 265"/>
            <p:cNvSpPr/>
            <p:nvPr/>
          </p:nvSpPr>
          <p:spPr>
            <a:xfrm>
              <a:off x="1752325" y="1676214"/>
              <a:ext cx="609484" cy="304743"/>
            </a:xfrm>
            <a:prstGeom prst="parallelogram">
              <a:avLst>
                <a:gd name="adj" fmla="val 5141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67" name="Straight Connector 266"/>
            <p:cNvCxnSpPr/>
            <p:nvPr/>
          </p:nvCxnSpPr>
          <p:spPr>
            <a:xfrm rot="5400000">
              <a:off x="876190" y="2171421"/>
              <a:ext cx="838043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8" name="Parallelogram 267"/>
            <p:cNvSpPr/>
            <p:nvPr/>
          </p:nvSpPr>
          <p:spPr>
            <a:xfrm>
              <a:off x="1904696" y="1219100"/>
              <a:ext cx="609484" cy="304743"/>
            </a:xfrm>
            <a:prstGeom prst="parallelogram">
              <a:avLst>
                <a:gd name="adj" fmla="val 5141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9" name="Parallelogram 268"/>
            <p:cNvSpPr/>
            <p:nvPr/>
          </p:nvSpPr>
          <p:spPr>
            <a:xfrm>
              <a:off x="2057067" y="838171"/>
              <a:ext cx="609484" cy="304743"/>
            </a:xfrm>
            <a:prstGeom prst="parallelogram">
              <a:avLst>
                <a:gd name="adj" fmla="val 5141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0" name="Parallelogram 269"/>
            <p:cNvSpPr/>
            <p:nvPr/>
          </p:nvSpPr>
          <p:spPr>
            <a:xfrm>
              <a:off x="1447583" y="1142914"/>
              <a:ext cx="609484" cy="304743"/>
            </a:xfrm>
            <a:prstGeom prst="parallelogram">
              <a:avLst>
                <a:gd name="adj" fmla="val 5141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1" name="Parallelogram 270"/>
            <p:cNvSpPr/>
            <p:nvPr/>
          </p:nvSpPr>
          <p:spPr>
            <a:xfrm>
              <a:off x="1599954" y="761986"/>
              <a:ext cx="609484" cy="304743"/>
            </a:xfrm>
            <a:prstGeom prst="parallelogram">
              <a:avLst>
                <a:gd name="adj" fmla="val 5141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2" name="Parallelogram 271"/>
            <p:cNvSpPr/>
            <p:nvPr/>
          </p:nvSpPr>
          <p:spPr>
            <a:xfrm>
              <a:off x="838099" y="1447657"/>
              <a:ext cx="609484" cy="304743"/>
            </a:xfrm>
            <a:prstGeom prst="parallelogram">
              <a:avLst>
                <a:gd name="adj" fmla="val 5141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3" name="Parallelogram 272"/>
            <p:cNvSpPr/>
            <p:nvPr/>
          </p:nvSpPr>
          <p:spPr>
            <a:xfrm>
              <a:off x="990470" y="1066729"/>
              <a:ext cx="609484" cy="304743"/>
            </a:xfrm>
            <a:prstGeom prst="parallelogram">
              <a:avLst>
                <a:gd name="adj" fmla="val 5141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4" name="Parallelogram 273"/>
            <p:cNvSpPr/>
            <p:nvPr/>
          </p:nvSpPr>
          <p:spPr>
            <a:xfrm>
              <a:off x="1142841" y="685800"/>
              <a:ext cx="609484" cy="304743"/>
            </a:xfrm>
            <a:prstGeom prst="parallelogram">
              <a:avLst>
                <a:gd name="adj" fmla="val 5141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75" name="Straight Connector 274"/>
            <p:cNvCxnSpPr/>
            <p:nvPr/>
          </p:nvCxnSpPr>
          <p:spPr>
            <a:xfrm rot="5400000">
              <a:off x="1980881" y="1904771"/>
              <a:ext cx="761857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275"/>
            <p:cNvCxnSpPr/>
            <p:nvPr/>
          </p:nvCxnSpPr>
          <p:spPr>
            <a:xfrm rot="5400000">
              <a:off x="1904695" y="2285700"/>
              <a:ext cx="609486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276"/>
            <p:cNvCxnSpPr/>
            <p:nvPr/>
          </p:nvCxnSpPr>
          <p:spPr>
            <a:xfrm rot="5400000">
              <a:off x="2095159" y="1561936"/>
              <a:ext cx="838043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2247530" y="1257193"/>
              <a:ext cx="838043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Straight Connector 278"/>
            <p:cNvCxnSpPr/>
            <p:nvPr/>
          </p:nvCxnSpPr>
          <p:spPr>
            <a:xfrm rot="5400000">
              <a:off x="419077" y="2171421"/>
              <a:ext cx="838043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0" name="Rectangle 279"/>
            <p:cNvSpPr/>
            <p:nvPr/>
          </p:nvSpPr>
          <p:spPr>
            <a:xfrm>
              <a:off x="1752325" y="1980957"/>
              <a:ext cx="457113" cy="6094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1" name="Rectangle 280"/>
            <p:cNvSpPr/>
            <p:nvPr/>
          </p:nvSpPr>
          <p:spPr>
            <a:xfrm>
              <a:off x="1295212" y="1904771"/>
              <a:ext cx="457113" cy="6856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2" name="Rectangle 281"/>
            <p:cNvSpPr/>
            <p:nvPr/>
          </p:nvSpPr>
          <p:spPr>
            <a:xfrm>
              <a:off x="838099" y="1752400"/>
              <a:ext cx="457113" cy="8380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3" name="Rectangle 282"/>
            <p:cNvSpPr/>
            <p:nvPr/>
          </p:nvSpPr>
          <p:spPr>
            <a:xfrm>
              <a:off x="1904696" y="1523843"/>
              <a:ext cx="457113" cy="1523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4" name="Rectangle 283"/>
            <p:cNvSpPr/>
            <p:nvPr/>
          </p:nvSpPr>
          <p:spPr>
            <a:xfrm>
              <a:off x="2057067" y="1142914"/>
              <a:ext cx="457113" cy="761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5" name="Rectangle 284"/>
            <p:cNvSpPr/>
            <p:nvPr/>
          </p:nvSpPr>
          <p:spPr>
            <a:xfrm>
              <a:off x="1599954" y="1066729"/>
              <a:ext cx="457113" cy="761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6" name="Rectangle 285"/>
            <p:cNvSpPr/>
            <p:nvPr/>
          </p:nvSpPr>
          <p:spPr>
            <a:xfrm>
              <a:off x="1447583" y="1447657"/>
              <a:ext cx="457113" cy="1523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7" name="Rectangle 286"/>
            <p:cNvSpPr/>
            <p:nvPr/>
          </p:nvSpPr>
          <p:spPr>
            <a:xfrm>
              <a:off x="990470" y="1371471"/>
              <a:ext cx="457113" cy="761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88" name="Straight Connector 287"/>
            <p:cNvCxnSpPr/>
            <p:nvPr/>
          </p:nvCxnSpPr>
          <p:spPr>
            <a:xfrm rot="5400000" flipH="1" flipV="1">
              <a:off x="1980881" y="1904772"/>
              <a:ext cx="914229" cy="457113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9" name="Rectangle 288"/>
            <p:cNvSpPr/>
            <p:nvPr/>
          </p:nvSpPr>
          <p:spPr>
            <a:xfrm>
              <a:off x="838099" y="2361886"/>
              <a:ext cx="457113" cy="228557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90" name="Rectangle 289"/>
            <p:cNvSpPr/>
            <p:nvPr/>
          </p:nvSpPr>
          <p:spPr>
            <a:xfrm>
              <a:off x="1295212" y="2438071"/>
              <a:ext cx="457113" cy="152371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91" name="Rectangle 290"/>
            <p:cNvSpPr/>
            <p:nvPr/>
          </p:nvSpPr>
          <p:spPr>
            <a:xfrm>
              <a:off x="1752325" y="2514257"/>
              <a:ext cx="457113" cy="76186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2204677" y="2188881"/>
              <a:ext cx="163481" cy="406324"/>
            </a:xfrm>
            <a:custGeom>
              <a:avLst/>
              <a:gdLst>
                <a:gd name="connsiteX0" fmla="*/ 0 w 163852"/>
                <a:gd name="connsiteY0" fmla="*/ 406988 h 406988"/>
                <a:gd name="connsiteX1" fmla="*/ 0 w 163852"/>
                <a:gd name="connsiteY1" fmla="*/ 327704 h 406988"/>
                <a:gd name="connsiteX2" fmla="*/ 163852 w 163852"/>
                <a:gd name="connsiteY2" fmla="*/ 0 h 406988"/>
                <a:gd name="connsiteX3" fmla="*/ 163852 w 163852"/>
                <a:gd name="connsiteY3" fmla="*/ 100426 h 406988"/>
                <a:gd name="connsiteX4" fmla="*/ 0 w 163852"/>
                <a:gd name="connsiteY4" fmla="*/ 406988 h 40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852" h="406988">
                  <a:moveTo>
                    <a:pt x="0" y="406988"/>
                  </a:moveTo>
                  <a:lnTo>
                    <a:pt x="0" y="327704"/>
                  </a:lnTo>
                  <a:lnTo>
                    <a:pt x="163852" y="0"/>
                  </a:lnTo>
                  <a:lnTo>
                    <a:pt x="163852" y="100426"/>
                  </a:lnTo>
                  <a:lnTo>
                    <a:pt x="0" y="406988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2368158" y="1839697"/>
              <a:ext cx="152371" cy="444417"/>
            </a:xfrm>
            <a:custGeom>
              <a:avLst/>
              <a:gdLst>
                <a:gd name="connsiteX0" fmla="*/ 0 w 153281"/>
                <a:gd name="connsiteY0" fmla="*/ 443986 h 443986"/>
                <a:gd name="connsiteX1" fmla="*/ 0 w 153281"/>
                <a:gd name="connsiteY1" fmla="*/ 306562 h 443986"/>
                <a:gd name="connsiteX2" fmla="*/ 153281 w 153281"/>
                <a:gd name="connsiteY2" fmla="*/ 0 h 443986"/>
                <a:gd name="connsiteX3" fmla="*/ 153281 w 153281"/>
                <a:gd name="connsiteY3" fmla="*/ 142710 h 443986"/>
                <a:gd name="connsiteX4" fmla="*/ 0 w 153281"/>
                <a:gd name="connsiteY4" fmla="*/ 443986 h 443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281" h="443986">
                  <a:moveTo>
                    <a:pt x="0" y="443986"/>
                  </a:moveTo>
                  <a:lnTo>
                    <a:pt x="0" y="306562"/>
                  </a:lnTo>
                  <a:lnTo>
                    <a:pt x="153281" y="0"/>
                  </a:lnTo>
                  <a:lnTo>
                    <a:pt x="153281" y="142710"/>
                  </a:lnTo>
                  <a:lnTo>
                    <a:pt x="0" y="443986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2515768" y="1506384"/>
              <a:ext cx="158720" cy="480922"/>
            </a:xfrm>
            <a:custGeom>
              <a:avLst/>
              <a:gdLst>
                <a:gd name="connsiteX0" fmla="*/ 5286 w 158567"/>
                <a:gd name="connsiteY0" fmla="*/ 480984 h 480984"/>
                <a:gd name="connsiteX1" fmla="*/ 158567 w 158567"/>
                <a:gd name="connsiteY1" fmla="*/ 163852 h 480984"/>
                <a:gd name="connsiteX2" fmla="*/ 153281 w 158567"/>
                <a:gd name="connsiteY2" fmla="*/ 0 h 480984"/>
                <a:gd name="connsiteX3" fmla="*/ 0 w 158567"/>
                <a:gd name="connsiteY3" fmla="*/ 290705 h 480984"/>
                <a:gd name="connsiteX4" fmla="*/ 5286 w 158567"/>
                <a:gd name="connsiteY4" fmla="*/ 480984 h 480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67" h="480984">
                  <a:moveTo>
                    <a:pt x="5286" y="480984"/>
                  </a:moveTo>
                  <a:lnTo>
                    <a:pt x="158567" y="163852"/>
                  </a:lnTo>
                  <a:lnTo>
                    <a:pt x="153281" y="0"/>
                  </a:lnTo>
                  <a:lnTo>
                    <a:pt x="0" y="290705"/>
                  </a:lnTo>
                  <a:lnTo>
                    <a:pt x="5286" y="480984"/>
                  </a:lnTo>
                  <a:close/>
                </a:path>
              </a:pathLst>
            </a:cu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295" name="Straight Arrow Connector 294"/>
            <p:cNvCxnSpPr/>
            <p:nvPr/>
          </p:nvCxnSpPr>
          <p:spPr>
            <a:xfrm rot="5400000">
              <a:off x="267500" y="2170628"/>
              <a:ext cx="838043" cy="1588"/>
            </a:xfrm>
            <a:prstGeom prst="straightConnector1">
              <a:avLst/>
            </a:prstGeom>
            <a:ln w="1905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Straight Arrow Connector 295"/>
            <p:cNvCxnSpPr/>
            <p:nvPr/>
          </p:nvCxnSpPr>
          <p:spPr>
            <a:xfrm rot="5400000">
              <a:off x="686521" y="2056349"/>
              <a:ext cx="609486" cy="1588"/>
            </a:xfrm>
            <a:prstGeom prst="straightConnector1">
              <a:avLst/>
            </a:prstGeom>
            <a:ln w="1905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97" name="Object 13"/>
            <p:cNvGraphicFramePr>
              <a:graphicFrameLocks noChangeAspect="1"/>
            </p:cNvGraphicFramePr>
            <p:nvPr/>
          </p:nvGraphicFramePr>
          <p:xfrm>
            <a:off x="990600" y="1905000"/>
            <a:ext cx="244475" cy="365125"/>
          </p:xfrm>
          <a:graphic>
            <a:graphicData uri="http://schemas.openxmlformats.org/presentationml/2006/ole">
              <p:oleObj spid="_x0000_s70658" name="Equation" r:id="rId3" imgW="152280" imgH="228600" progId="Equation.3">
                <p:embed/>
              </p:oleObj>
            </a:graphicData>
          </a:graphic>
        </p:graphicFrame>
        <p:graphicFrame>
          <p:nvGraphicFramePr>
            <p:cNvPr id="298" name="Object 14"/>
            <p:cNvGraphicFramePr>
              <a:graphicFrameLocks noChangeAspect="1"/>
            </p:cNvGraphicFramePr>
            <p:nvPr/>
          </p:nvGraphicFramePr>
          <p:xfrm>
            <a:off x="304800" y="1981200"/>
            <a:ext cx="325437" cy="365125"/>
          </p:xfrm>
          <a:graphic>
            <a:graphicData uri="http://schemas.openxmlformats.org/presentationml/2006/ole">
              <p:oleObj spid="_x0000_s70659" name="Equation" r:id="rId4" imgW="203040" imgH="228600" progId="Equation.3">
                <p:embed/>
              </p:oleObj>
            </a:graphicData>
          </a:graphic>
        </p:graphicFrame>
        <p:sp>
          <p:nvSpPr>
            <p:cNvPr id="299" name="Rectangle 158"/>
            <p:cNvSpPr>
              <a:spLocks noChangeArrowheads="1"/>
            </p:cNvSpPr>
            <p:nvPr/>
          </p:nvSpPr>
          <p:spPr bwMode="auto">
            <a:xfrm>
              <a:off x="2057400" y="12192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dirty="0">
                  <a:latin typeface="Calibri" pitchFamily="34" charset="0"/>
                </a:rPr>
                <a:t>1</a:t>
              </a:r>
            </a:p>
          </p:txBody>
        </p:sp>
        <p:sp>
          <p:nvSpPr>
            <p:cNvPr id="300" name="Rectangle 159"/>
            <p:cNvSpPr>
              <a:spLocks noChangeArrowheads="1"/>
            </p:cNvSpPr>
            <p:nvPr/>
          </p:nvSpPr>
          <p:spPr bwMode="auto">
            <a:xfrm>
              <a:off x="2209800" y="8382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>
                  <a:latin typeface="Calibri" pitchFamily="34" charset="0"/>
                </a:rPr>
                <a:t>2</a:t>
              </a:r>
            </a:p>
          </p:txBody>
        </p:sp>
        <p:sp>
          <p:nvSpPr>
            <p:cNvPr id="301" name="Rectangle 160"/>
            <p:cNvSpPr>
              <a:spLocks noChangeArrowheads="1"/>
            </p:cNvSpPr>
            <p:nvPr/>
          </p:nvSpPr>
          <p:spPr bwMode="auto">
            <a:xfrm>
              <a:off x="1752600" y="7620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>
                  <a:latin typeface="Calibri" pitchFamily="34" charset="0"/>
                </a:rPr>
                <a:t>3</a:t>
              </a:r>
            </a:p>
          </p:txBody>
        </p:sp>
        <p:sp>
          <p:nvSpPr>
            <p:cNvPr id="302" name="Rectangle 161"/>
            <p:cNvSpPr>
              <a:spLocks noChangeArrowheads="1"/>
            </p:cNvSpPr>
            <p:nvPr/>
          </p:nvSpPr>
          <p:spPr bwMode="auto">
            <a:xfrm>
              <a:off x="1295400" y="6858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dirty="0">
                  <a:latin typeface="Calibri" pitchFamily="34" charset="0"/>
                </a:rPr>
                <a:t>4</a:t>
              </a:r>
            </a:p>
          </p:txBody>
        </p:sp>
        <p:sp>
          <p:nvSpPr>
            <p:cNvPr id="303" name="Rectangle 162"/>
            <p:cNvSpPr>
              <a:spLocks noChangeArrowheads="1"/>
            </p:cNvSpPr>
            <p:nvPr/>
          </p:nvSpPr>
          <p:spPr bwMode="auto">
            <a:xfrm>
              <a:off x="1905000" y="1704201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dirty="0">
                  <a:latin typeface="Calibri" pitchFamily="34" charset="0"/>
                </a:rPr>
                <a:t>8</a:t>
              </a:r>
            </a:p>
          </p:txBody>
        </p:sp>
        <p:sp>
          <p:nvSpPr>
            <p:cNvPr id="304" name="Rectangle 163"/>
            <p:cNvSpPr>
              <a:spLocks noChangeArrowheads="1"/>
            </p:cNvSpPr>
            <p:nvPr/>
          </p:nvSpPr>
          <p:spPr bwMode="auto">
            <a:xfrm>
              <a:off x="1447800" y="1628001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>
                  <a:latin typeface="Calibri" pitchFamily="34" charset="0"/>
                </a:rPr>
                <a:t>7</a:t>
              </a:r>
            </a:p>
          </p:txBody>
        </p:sp>
        <p:sp>
          <p:nvSpPr>
            <p:cNvPr id="305" name="Rectangle 164"/>
            <p:cNvSpPr>
              <a:spLocks noChangeArrowheads="1"/>
            </p:cNvSpPr>
            <p:nvPr/>
          </p:nvSpPr>
          <p:spPr bwMode="auto">
            <a:xfrm>
              <a:off x="990600" y="1475601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>
                  <a:latin typeface="Calibri" pitchFamily="34" charset="0"/>
                </a:rPr>
                <a:t>6</a:t>
              </a:r>
            </a:p>
          </p:txBody>
        </p:sp>
        <p:sp>
          <p:nvSpPr>
            <p:cNvPr id="306" name="Rectangle 165"/>
            <p:cNvSpPr>
              <a:spLocks noChangeArrowheads="1"/>
            </p:cNvSpPr>
            <p:nvPr/>
          </p:nvSpPr>
          <p:spPr bwMode="auto">
            <a:xfrm>
              <a:off x="1143000" y="1066800"/>
              <a:ext cx="228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dirty="0">
                  <a:latin typeface="Calibri" pitchFamily="34" charset="0"/>
                </a:rPr>
                <a:t>5</a:t>
              </a:r>
            </a:p>
          </p:txBody>
        </p:sp>
        <p:sp>
          <p:nvSpPr>
            <p:cNvPr id="307" name="Flowchart: Connector 306"/>
            <p:cNvSpPr/>
            <p:nvPr/>
          </p:nvSpPr>
          <p:spPr>
            <a:xfrm>
              <a:off x="1676140" y="1142914"/>
              <a:ext cx="228557" cy="228557"/>
            </a:xfrm>
            <a:prstGeom prst="flowChartConnector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308" name="Group 41"/>
          <p:cNvGrpSpPr/>
          <p:nvPr/>
        </p:nvGrpSpPr>
        <p:grpSpPr>
          <a:xfrm>
            <a:off x="5410200" y="2209800"/>
            <a:ext cx="1431258" cy="1603261"/>
            <a:chOff x="5334000" y="4327739"/>
            <a:chExt cx="2119637" cy="2374899"/>
          </a:xfrm>
          <a:solidFill>
            <a:schemeClr val="bg1">
              <a:lumMod val="85000"/>
            </a:schemeClr>
          </a:solidFill>
        </p:grpSpPr>
        <p:grpSp>
          <p:nvGrpSpPr>
            <p:cNvPr id="309" name="Group 32"/>
            <p:cNvGrpSpPr/>
            <p:nvPr/>
          </p:nvGrpSpPr>
          <p:grpSpPr>
            <a:xfrm>
              <a:off x="5334000" y="4327739"/>
              <a:ext cx="1490437" cy="2374899"/>
              <a:chOff x="3657601" y="2536883"/>
              <a:chExt cx="2639813" cy="4206339"/>
            </a:xfrm>
            <a:grpFill/>
          </p:grpSpPr>
          <p:grpSp>
            <p:nvGrpSpPr>
              <p:cNvPr id="316" name="Group 6"/>
              <p:cNvGrpSpPr/>
              <p:nvPr/>
            </p:nvGrpSpPr>
            <p:grpSpPr>
              <a:xfrm>
                <a:off x="3657601" y="3124199"/>
                <a:ext cx="1371600" cy="2058609"/>
                <a:chOff x="4724400" y="608391"/>
                <a:chExt cx="1371600" cy="2058609"/>
              </a:xfrm>
              <a:grpFill/>
            </p:grpSpPr>
            <p:sp>
              <p:nvSpPr>
                <p:cNvPr id="323" name="Rectangle 322"/>
                <p:cNvSpPr/>
                <p:nvPr/>
              </p:nvSpPr>
              <p:spPr>
                <a:xfrm>
                  <a:off x="4724400" y="1295400"/>
                  <a:ext cx="4572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24" name="Rectangle 323"/>
                <p:cNvSpPr/>
                <p:nvPr/>
              </p:nvSpPr>
              <p:spPr>
                <a:xfrm>
                  <a:off x="5181600" y="1295400"/>
                  <a:ext cx="4572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25" name="Rectangle 324"/>
                <p:cNvSpPr/>
                <p:nvPr/>
              </p:nvSpPr>
              <p:spPr>
                <a:xfrm>
                  <a:off x="5638800" y="1295400"/>
                  <a:ext cx="4572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26" name="Rectangle 325"/>
                <p:cNvSpPr/>
                <p:nvPr/>
              </p:nvSpPr>
              <p:spPr>
                <a:xfrm>
                  <a:off x="5181600" y="1752600"/>
                  <a:ext cx="457200" cy="457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27" name="Rectangle 326"/>
                <p:cNvSpPr/>
                <p:nvPr/>
              </p:nvSpPr>
              <p:spPr>
                <a:xfrm>
                  <a:off x="5638800" y="1752600"/>
                  <a:ext cx="4572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28" name="Rectangle 327"/>
                <p:cNvSpPr/>
                <p:nvPr/>
              </p:nvSpPr>
              <p:spPr>
                <a:xfrm>
                  <a:off x="4724400" y="1752600"/>
                  <a:ext cx="4572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29" name="Rectangle 328"/>
                <p:cNvSpPr/>
                <p:nvPr/>
              </p:nvSpPr>
              <p:spPr>
                <a:xfrm>
                  <a:off x="4724400" y="2209800"/>
                  <a:ext cx="4572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30" name="Rectangle 329"/>
                <p:cNvSpPr/>
                <p:nvPr/>
              </p:nvSpPr>
              <p:spPr>
                <a:xfrm>
                  <a:off x="5181600" y="2209800"/>
                  <a:ext cx="4572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31" name="Rectangle 330"/>
                <p:cNvSpPr/>
                <p:nvPr/>
              </p:nvSpPr>
              <p:spPr>
                <a:xfrm>
                  <a:off x="5638800" y="2209800"/>
                  <a:ext cx="4572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32" name="Up Arrow 331"/>
                <p:cNvSpPr/>
                <p:nvPr/>
              </p:nvSpPr>
              <p:spPr>
                <a:xfrm rot="1638238">
                  <a:off x="5548462" y="608391"/>
                  <a:ext cx="389579" cy="1447800"/>
                </a:xfrm>
                <a:prstGeom prst="upArrow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33" name="Up Arrow 332"/>
                <p:cNvSpPr/>
                <p:nvPr/>
              </p:nvSpPr>
              <p:spPr>
                <a:xfrm>
                  <a:off x="5334000" y="1295400"/>
                  <a:ext cx="152400" cy="609600"/>
                </a:xfrm>
                <a:prstGeom prst="upArrow">
                  <a:avLst/>
                </a:prstGeom>
                <a:solidFill>
                  <a:srgbClr val="FF0000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34" name="Up Arrow 333"/>
                <p:cNvSpPr/>
                <p:nvPr/>
              </p:nvSpPr>
              <p:spPr>
                <a:xfrm rot="5400000">
                  <a:off x="5676903" y="1714500"/>
                  <a:ext cx="190501" cy="571500"/>
                </a:xfrm>
                <a:prstGeom prst="upArrow">
                  <a:avLst/>
                </a:prstGeom>
                <a:solidFill>
                  <a:srgbClr val="FF0000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35" name="Up Arrow 334"/>
                <p:cNvSpPr/>
                <p:nvPr/>
              </p:nvSpPr>
              <p:spPr>
                <a:xfrm rot="10800000">
                  <a:off x="5334000" y="2057400"/>
                  <a:ext cx="152400" cy="533400"/>
                </a:xfrm>
                <a:prstGeom prst="upArrow">
                  <a:avLst/>
                </a:prstGeom>
                <a:solidFill>
                  <a:srgbClr val="FF0000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36" name="Up Arrow 335"/>
                <p:cNvSpPr/>
                <p:nvPr/>
              </p:nvSpPr>
              <p:spPr>
                <a:xfrm rot="16200000">
                  <a:off x="4991100" y="1714500"/>
                  <a:ext cx="152400" cy="533400"/>
                </a:xfrm>
                <a:prstGeom prst="upArrow">
                  <a:avLst/>
                </a:prstGeom>
                <a:solidFill>
                  <a:srgbClr val="FF0000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37" name="Up Arrow 336"/>
                <p:cNvSpPr/>
                <p:nvPr/>
              </p:nvSpPr>
              <p:spPr>
                <a:xfrm rot="2578976">
                  <a:off x="5631548" y="1301973"/>
                  <a:ext cx="171692" cy="716925"/>
                </a:xfrm>
                <a:prstGeom prst="upArrow">
                  <a:avLst/>
                </a:prstGeom>
                <a:solidFill>
                  <a:srgbClr val="FF0000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38" name="Up Arrow 337"/>
                <p:cNvSpPr/>
                <p:nvPr/>
              </p:nvSpPr>
              <p:spPr>
                <a:xfrm rot="8154392">
                  <a:off x="5599722" y="1969207"/>
                  <a:ext cx="154356" cy="607246"/>
                </a:xfrm>
                <a:prstGeom prst="upArrow">
                  <a:avLst/>
                </a:prstGeom>
                <a:solidFill>
                  <a:srgbClr val="FF0000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39" name="Up Arrow 338"/>
                <p:cNvSpPr/>
                <p:nvPr/>
              </p:nvSpPr>
              <p:spPr>
                <a:xfrm rot="19172446">
                  <a:off x="5068944" y="1368145"/>
                  <a:ext cx="139384" cy="643571"/>
                </a:xfrm>
                <a:prstGeom prst="upArrow">
                  <a:avLst/>
                </a:prstGeom>
                <a:solidFill>
                  <a:srgbClr val="FF0000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40" name="Up Arrow 339"/>
                <p:cNvSpPr/>
                <p:nvPr/>
              </p:nvSpPr>
              <p:spPr>
                <a:xfrm rot="13664644">
                  <a:off x="5031345" y="1950238"/>
                  <a:ext cx="189840" cy="618000"/>
                </a:xfrm>
                <a:prstGeom prst="upArrow">
                  <a:avLst/>
                </a:prstGeom>
                <a:solidFill>
                  <a:srgbClr val="FF0000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7" name="Up Arrow 316"/>
              <p:cNvSpPr/>
              <p:nvPr/>
            </p:nvSpPr>
            <p:spPr>
              <a:xfrm rot="1638238">
                <a:off x="5508085" y="2536883"/>
                <a:ext cx="389580" cy="1447800"/>
              </a:xfrm>
              <a:prstGeom prst="upArrow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18" name="Up Arrow 317"/>
              <p:cNvSpPr/>
              <p:nvPr/>
            </p:nvSpPr>
            <p:spPr>
              <a:xfrm rot="2578976">
                <a:off x="5618968" y="3290154"/>
                <a:ext cx="171693" cy="716926"/>
              </a:xfrm>
              <a:prstGeom prst="upArrow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19" name="Up Arrow 318"/>
              <p:cNvSpPr/>
              <p:nvPr/>
            </p:nvSpPr>
            <p:spPr>
              <a:xfrm rot="1638238">
                <a:off x="5907834" y="3936319"/>
                <a:ext cx="389580" cy="1447802"/>
              </a:xfrm>
              <a:prstGeom prst="upArrow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0" name="Up Arrow 319"/>
              <p:cNvSpPr/>
              <p:nvPr/>
            </p:nvSpPr>
            <p:spPr>
              <a:xfrm rot="19172446">
                <a:off x="5409262" y="4497426"/>
                <a:ext cx="171200" cy="714995"/>
              </a:xfrm>
              <a:prstGeom prst="upArrow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1" name="Up Arrow 320"/>
              <p:cNvSpPr/>
              <p:nvPr/>
            </p:nvSpPr>
            <p:spPr>
              <a:xfrm rot="1638238">
                <a:off x="5907831" y="5135833"/>
                <a:ext cx="389580" cy="1447802"/>
              </a:xfrm>
              <a:prstGeom prst="upArrow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2" name="Up Arrow 321"/>
              <p:cNvSpPr/>
              <p:nvPr/>
            </p:nvSpPr>
            <p:spPr>
              <a:xfrm rot="13664644">
                <a:off x="5395399" y="6339301"/>
                <a:ext cx="189842" cy="617999"/>
              </a:xfrm>
              <a:prstGeom prst="upArrow">
                <a:avLst/>
              </a:prstGeom>
              <a:solidFill>
                <a:srgbClr val="FF0000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aphicFrame>
          <p:nvGraphicFramePr>
            <p:cNvPr id="312" name="Object 9"/>
            <p:cNvGraphicFramePr>
              <a:graphicFrameLocks noChangeAspect="1"/>
            </p:cNvGraphicFramePr>
            <p:nvPr/>
          </p:nvGraphicFramePr>
          <p:xfrm>
            <a:off x="6767841" y="4548566"/>
            <a:ext cx="304799" cy="224523"/>
          </p:xfrm>
          <a:graphic>
            <a:graphicData uri="http://schemas.openxmlformats.org/presentationml/2006/ole">
              <p:oleObj spid="_x0000_s70662" name="Equation" r:id="rId5" imgW="241200" imgH="177480" progId="Equation.3">
                <p:embed/>
              </p:oleObj>
            </a:graphicData>
          </a:graphic>
        </p:graphicFrame>
        <p:graphicFrame>
          <p:nvGraphicFramePr>
            <p:cNvPr id="313" name="Object 10"/>
            <p:cNvGraphicFramePr>
              <a:graphicFrameLocks noChangeAspect="1"/>
            </p:cNvGraphicFramePr>
            <p:nvPr/>
          </p:nvGraphicFramePr>
          <p:xfrm>
            <a:off x="6880690" y="5451562"/>
            <a:ext cx="304799" cy="224523"/>
          </p:xfrm>
          <a:graphic>
            <a:graphicData uri="http://schemas.openxmlformats.org/presentationml/2006/ole">
              <p:oleObj spid="_x0000_s70663" name="Equation" r:id="rId6" imgW="241200" imgH="177480" progId="Equation.3">
                <p:embed/>
              </p:oleObj>
            </a:graphicData>
          </a:graphic>
        </p:graphicFrame>
        <p:graphicFrame>
          <p:nvGraphicFramePr>
            <p:cNvPr id="314" name="Object 11"/>
            <p:cNvGraphicFramePr>
              <a:graphicFrameLocks noChangeAspect="1"/>
            </p:cNvGraphicFramePr>
            <p:nvPr/>
          </p:nvGraphicFramePr>
          <p:xfrm>
            <a:off x="6767841" y="6354558"/>
            <a:ext cx="685796" cy="233825"/>
          </p:xfrm>
          <a:graphic>
            <a:graphicData uri="http://schemas.openxmlformats.org/presentationml/2006/ole">
              <p:oleObj spid="_x0000_s70664" name="Equation" r:id="rId7" imgW="520560" imgH="177480" progId="Equation.3">
                <p:embed/>
              </p:oleObj>
            </a:graphicData>
          </a:graphic>
        </p:graphicFrame>
        <p:graphicFrame>
          <p:nvGraphicFramePr>
            <p:cNvPr id="315" name="Object 12"/>
            <p:cNvGraphicFramePr>
              <a:graphicFrameLocks noChangeAspect="1"/>
            </p:cNvGraphicFramePr>
            <p:nvPr/>
          </p:nvGraphicFramePr>
          <p:xfrm>
            <a:off x="5413650" y="6015932"/>
            <a:ext cx="547788" cy="385654"/>
          </p:xfrm>
          <a:graphic>
            <a:graphicData uri="http://schemas.openxmlformats.org/presentationml/2006/ole">
              <p:oleObj spid="_x0000_s70665" name="Equation" r:id="rId8" imgW="342720" imgH="241200" progId="Equation.3">
                <p:embed/>
              </p:oleObj>
            </a:graphicData>
          </a:graphic>
        </p:graphicFrame>
      </p:grpSp>
      <p:grpSp>
        <p:nvGrpSpPr>
          <p:cNvPr id="341" name="Group 54"/>
          <p:cNvGrpSpPr>
            <a:grpSpLocks/>
          </p:cNvGrpSpPr>
          <p:nvPr/>
        </p:nvGrpSpPr>
        <p:grpSpPr bwMode="auto">
          <a:xfrm>
            <a:off x="6324600" y="304800"/>
            <a:ext cx="2133599" cy="954440"/>
            <a:chOff x="1491958" y="1103254"/>
            <a:chExt cx="2743200" cy="1227542"/>
          </a:xfrm>
        </p:grpSpPr>
        <p:grpSp>
          <p:nvGrpSpPr>
            <p:cNvPr id="342" name="Group 341"/>
            <p:cNvGrpSpPr>
              <a:grpSpLocks/>
            </p:cNvGrpSpPr>
            <p:nvPr/>
          </p:nvGrpSpPr>
          <p:grpSpPr bwMode="auto">
            <a:xfrm>
              <a:off x="1491958" y="1408054"/>
              <a:ext cx="2743200" cy="762000"/>
              <a:chOff x="4876800" y="1676400"/>
              <a:chExt cx="2743200" cy="762000"/>
            </a:xfrm>
          </p:grpSpPr>
          <p:sp>
            <p:nvSpPr>
              <p:cNvPr id="357" name="Flowchart: Connector 356"/>
              <p:cNvSpPr/>
              <p:nvPr/>
            </p:nvSpPr>
            <p:spPr>
              <a:xfrm>
                <a:off x="4876800" y="1676500"/>
                <a:ext cx="152400" cy="152450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58" name="Flowchart: Connector 357"/>
              <p:cNvSpPr/>
              <p:nvPr/>
            </p:nvSpPr>
            <p:spPr>
              <a:xfrm>
                <a:off x="5486400" y="2286301"/>
                <a:ext cx="152400" cy="152450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59" name="Flowchart: Connector 358"/>
              <p:cNvSpPr/>
              <p:nvPr/>
            </p:nvSpPr>
            <p:spPr>
              <a:xfrm>
                <a:off x="6172200" y="2286301"/>
                <a:ext cx="152400" cy="152450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60" name="Flowchart: Connector 359"/>
              <p:cNvSpPr/>
              <p:nvPr/>
            </p:nvSpPr>
            <p:spPr>
              <a:xfrm>
                <a:off x="6858000" y="1676500"/>
                <a:ext cx="152400" cy="152450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61" name="Flowchart: Connector 360"/>
              <p:cNvSpPr/>
              <p:nvPr/>
            </p:nvSpPr>
            <p:spPr>
              <a:xfrm>
                <a:off x="7467600" y="2286301"/>
                <a:ext cx="152400" cy="152450"/>
              </a:xfrm>
              <a:prstGeom prst="flowChartConnector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cxnSp>
            <p:nvCxnSpPr>
              <p:cNvPr id="362" name="Straight Arrow Connector 361"/>
              <p:cNvCxnSpPr>
                <a:stCxn id="357" idx="5"/>
                <a:endCxn id="358" idx="1"/>
              </p:cNvCxnSpPr>
              <p:nvPr/>
            </p:nvCxnSpPr>
            <p:spPr>
              <a:xfrm rot="16200000" flipH="1">
                <a:off x="5006892" y="1806801"/>
                <a:ext cx="501815" cy="50165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3" name="Straight Arrow Connector 362"/>
              <p:cNvCxnSpPr/>
              <p:nvPr/>
            </p:nvCxnSpPr>
            <p:spPr>
              <a:xfrm rot="16200000" flipH="1">
                <a:off x="7010317" y="1829033"/>
                <a:ext cx="501815" cy="50165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4" name="Straight Arrow Connector 363"/>
              <p:cNvCxnSpPr>
                <a:stCxn id="358" idx="6"/>
                <a:endCxn id="359" idx="2"/>
              </p:cNvCxnSpPr>
              <p:nvPr/>
            </p:nvCxnSpPr>
            <p:spPr>
              <a:xfrm>
                <a:off x="5638800" y="2362526"/>
                <a:ext cx="533400" cy="1589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5" name="Straight Arrow Connector 364"/>
              <p:cNvCxnSpPr>
                <a:stCxn id="359" idx="7"/>
                <a:endCxn id="360" idx="3"/>
              </p:cNvCxnSpPr>
              <p:nvPr/>
            </p:nvCxnSpPr>
            <p:spPr>
              <a:xfrm rot="5400000" flipH="1" flipV="1">
                <a:off x="6340392" y="1768701"/>
                <a:ext cx="501815" cy="57785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43" name="Right Arrow 342"/>
            <p:cNvSpPr/>
            <p:nvPr/>
          </p:nvSpPr>
          <p:spPr>
            <a:xfrm rot="19080377">
              <a:off x="2850858" y="1862329"/>
              <a:ext cx="477838" cy="82577"/>
            </a:xfrm>
            <a:prstGeom prst="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44" name="Right Arrow 343"/>
            <p:cNvSpPr/>
            <p:nvPr/>
          </p:nvSpPr>
          <p:spPr>
            <a:xfrm rot="2810734">
              <a:off x="2900819" y="2139456"/>
              <a:ext cx="279492" cy="103187"/>
            </a:xfrm>
            <a:prstGeom prst="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345" name="Right Arrow 344"/>
            <p:cNvSpPr/>
            <p:nvPr/>
          </p:nvSpPr>
          <p:spPr>
            <a:xfrm rot="20817170">
              <a:off x="2939758" y="1941730"/>
              <a:ext cx="533400" cy="152450"/>
            </a:xfrm>
            <a:prstGeom prst="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346" name="Straight Connector 345"/>
            <p:cNvCxnSpPr>
              <a:stCxn id="344" idx="3"/>
              <a:endCxn id="345" idx="2"/>
            </p:cNvCxnSpPr>
            <p:nvPr/>
          </p:nvCxnSpPr>
          <p:spPr>
            <a:xfrm rot="5400000" flipH="1" flipV="1">
              <a:off x="3150855" y="2033881"/>
              <a:ext cx="244555" cy="27305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47" name="Straight Connector 346"/>
            <p:cNvCxnSpPr>
              <a:stCxn id="343" idx="3"/>
              <a:endCxn id="345" idx="3"/>
            </p:cNvCxnSpPr>
            <p:nvPr/>
          </p:nvCxnSpPr>
          <p:spPr>
            <a:xfrm>
              <a:off x="3266783" y="1743228"/>
              <a:ext cx="200025" cy="214383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aphicFrame>
          <p:nvGraphicFramePr>
            <p:cNvPr id="348" name="Object 3"/>
            <p:cNvGraphicFramePr>
              <a:graphicFrameLocks noChangeAspect="1"/>
            </p:cNvGraphicFramePr>
            <p:nvPr/>
          </p:nvGraphicFramePr>
          <p:xfrm>
            <a:off x="3396958" y="1179454"/>
            <a:ext cx="363538" cy="231775"/>
          </p:xfrm>
          <a:graphic>
            <a:graphicData uri="http://schemas.openxmlformats.org/presentationml/2006/ole">
              <p:oleObj spid="_x0000_s70666" name="Equation" r:id="rId9" imgW="279360" imgH="177480" progId="Equation.3">
                <p:embed/>
              </p:oleObj>
            </a:graphicData>
          </a:graphic>
        </p:graphicFrame>
        <p:graphicFrame>
          <p:nvGraphicFramePr>
            <p:cNvPr id="349" name="Object 3"/>
            <p:cNvGraphicFramePr>
              <a:graphicFrameLocks noChangeAspect="1"/>
            </p:cNvGraphicFramePr>
            <p:nvPr/>
          </p:nvGraphicFramePr>
          <p:xfrm>
            <a:off x="2711158" y="1865254"/>
            <a:ext cx="115888" cy="215900"/>
          </p:xfrm>
          <a:graphic>
            <a:graphicData uri="http://schemas.openxmlformats.org/presentationml/2006/ole">
              <p:oleObj spid="_x0000_s70667" name="Equation" r:id="rId10" imgW="88560" imgH="164880" progId="Equation.3">
                <p:embed/>
              </p:oleObj>
            </a:graphicData>
          </a:graphic>
        </p:graphicFrame>
        <p:graphicFrame>
          <p:nvGraphicFramePr>
            <p:cNvPr id="350" name="Object 3"/>
            <p:cNvGraphicFramePr>
              <a:graphicFrameLocks noChangeAspect="1"/>
            </p:cNvGraphicFramePr>
            <p:nvPr/>
          </p:nvGraphicFramePr>
          <p:xfrm>
            <a:off x="3473158" y="1865254"/>
            <a:ext cx="165100" cy="249237"/>
          </p:xfrm>
          <a:graphic>
            <a:graphicData uri="http://schemas.openxmlformats.org/presentationml/2006/ole">
              <p:oleObj spid="_x0000_s70668" name="Equation" r:id="rId11" imgW="126720" imgH="190440" progId="Equation.3">
                <p:embed/>
              </p:oleObj>
            </a:graphicData>
          </a:graphic>
        </p:graphicFrame>
        <p:graphicFrame>
          <p:nvGraphicFramePr>
            <p:cNvPr id="351" name="Object 3"/>
            <p:cNvGraphicFramePr>
              <a:graphicFrameLocks noChangeAspect="1"/>
            </p:cNvGraphicFramePr>
            <p:nvPr/>
          </p:nvGraphicFramePr>
          <p:xfrm>
            <a:off x="2949283" y="1550085"/>
            <a:ext cx="265112" cy="282575"/>
          </p:xfrm>
          <a:graphic>
            <a:graphicData uri="http://schemas.openxmlformats.org/presentationml/2006/ole">
              <p:oleObj spid="_x0000_s70669" name="Equation" r:id="rId12" imgW="203040" imgH="215640" progId="Equation.3">
                <p:embed/>
              </p:oleObj>
            </a:graphicData>
          </a:graphic>
        </p:graphicFrame>
        <p:cxnSp>
          <p:nvCxnSpPr>
            <p:cNvPr id="352" name="Straight Connector 351"/>
            <p:cNvCxnSpPr/>
            <p:nvPr/>
          </p:nvCxnSpPr>
          <p:spPr>
            <a:xfrm rot="16200000" flipV="1">
              <a:off x="2482520" y="1636867"/>
              <a:ext cx="228675" cy="2286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3" name="Straight Connector 352"/>
            <p:cNvCxnSpPr/>
            <p:nvPr/>
          </p:nvCxnSpPr>
          <p:spPr>
            <a:xfrm rot="16200000" flipV="1">
              <a:off x="3168320" y="1103292"/>
              <a:ext cx="228675" cy="2286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4" name="Straight Arrow Connector 353"/>
            <p:cNvCxnSpPr/>
            <p:nvPr/>
          </p:nvCxnSpPr>
          <p:spPr>
            <a:xfrm rot="5400000" flipH="1" flipV="1">
              <a:off x="3092133" y="1179504"/>
              <a:ext cx="152450" cy="152400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5" name="Straight Arrow Connector 354"/>
            <p:cNvCxnSpPr/>
            <p:nvPr/>
          </p:nvCxnSpPr>
          <p:spPr>
            <a:xfrm rot="5400000">
              <a:off x="2634933" y="1636855"/>
              <a:ext cx="152450" cy="1524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6" name="TextBox 51"/>
            <p:cNvSpPr txBox="1">
              <a:spLocks noChangeArrowheads="1"/>
            </p:cNvSpPr>
            <p:nvPr/>
          </p:nvSpPr>
          <p:spPr bwMode="auto">
            <a:xfrm rot="-2604294">
              <a:off x="2711158" y="1331854"/>
              <a:ext cx="4503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>
                  <a:latin typeface="Calibri" pitchFamily="34" charset="0"/>
                </a:rPr>
                <a:t>dist</a:t>
              </a:r>
            </a:p>
          </p:txBody>
        </p:sp>
      </p:grpSp>
      <p:grpSp>
        <p:nvGrpSpPr>
          <p:cNvPr id="366" name="Group 70"/>
          <p:cNvGrpSpPr>
            <a:grpSpLocks/>
          </p:cNvGrpSpPr>
          <p:nvPr/>
        </p:nvGrpSpPr>
        <p:grpSpPr bwMode="auto">
          <a:xfrm>
            <a:off x="6096000" y="1295400"/>
            <a:ext cx="2743199" cy="939935"/>
            <a:chOff x="1600200" y="2514600"/>
            <a:chExt cx="3581400" cy="1227268"/>
          </a:xfrm>
        </p:grpSpPr>
        <p:cxnSp>
          <p:nvCxnSpPr>
            <p:cNvPr id="367" name="Straight Connector 366"/>
            <p:cNvCxnSpPr/>
            <p:nvPr/>
          </p:nvCxnSpPr>
          <p:spPr>
            <a:xfrm rot="18725970" flipV="1">
              <a:off x="3171813" y="3400531"/>
              <a:ext cx="228624" cy="2286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8" name="Straight Connector 367"/>
            <p:cNvCxnSpPr/>
            <p:nvPr/>
          </p:nvCxnSpPr>
          <p:spPr>
            <a:xfrm rot="18725970" flipV="1">
              <a:off x="4086213" y="3400531"/>
              <a:ext cx="228624" cy="2286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369" name="Group 12"/>
            <p:cNvGrpSpPr>
              <a:grpSpLocks/>
            </p:cNvGrpSpPr>
            <p:nvPr/>
          </p:nvGrpSpPr>
          <p:grpSpPr bwMode="auto">
            <a:xfrm>
              <a:off x="1600200" y="2514600"/>
              <a:ext cx="3581400" cy="914400"/>
              <a:chOff x="4876800" y="2819400"/>
              <a:chExt cx="3581400" cy="914400"/>
            </a:xfrm>
          </p:grpSpPr>
          <p:grpSp>
            <p:nvGrpSpPr>
              <p:cNvPr id="377" name="Group 211"/>
              <p:cNvGrpSpPr>
                <a:grpSpLocks/>
              </p:cNvGrpSpPr>
              <p:nvPr/>
            </p:nvGrpSpPr>
            <p:grpSpPr bwMode="auto">
              <a:xfrm>
                <a:off x="4876800" y="3581400"/>
                <a:ext cx="3581400" cy="152400"/>
                <a:chOff x="4876800" y="3048000"/>
                <a:chExt cx="3581400" cy="152400"/>
              </a:xfrm>
            </p:grpSpPr>
            <p:cxnSp>
              <p:nvCxnSpPr>
                <p:cNvPr id="384" name="Straight Connector 383"/>
                <p:cNvCxnSpPr>
                  <a:endCxn id="389" idx="6"/>
                </p:cNvCxnSpPr>
                <p:nvPr/>
              </p:nvCxnSpPr>
              <p:spPr>
                <a:xfrm>
                  <a:off x="4953000" y="3124289"/>
                  <a:ext cx="350520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5" name="Flowchart: Connector 384"/>
                <p:cNvSpPr/>
                <p:nvPr/>
              </p:nvSpPr>
              <p:spPr>
                <a:xfrm>
                  <a:off x="4876800" y="3048081"/>
                  <a:ext cx="152400" cy="15241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6" name="Flowchart: Connector 385"/>
                <p:cNvSpPr/>
                <p:nvPr/>
              </p:nvSpPr>
              <p:spPr>
                <a:xfrm>
                  <a:off x="5791200" y="3048081"/>
                  <a:ext cx="152400" cy="15241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7" name="Flowchart: Connector 386"/>
                <p:cNvSpPr/>
                <p:nvPr/>
              </p:nvSpPr>
              <p:spPr>
                <a:xfrm>
                  <a:off x="6477000" y="3048081"/>
                  <a:ext cx="152400" cy="15241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8" name="Flowchart: Connector 387"/>
                <p:cNvSpPr/>
                <p:nvPr/>
              </p:nvSpPr>
              <p:spPr>
                <a:xfrm>
                  <a:off x="7391400" y="3048081"/>
                  <a:ext cx="152400" cy="15241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9" name="Flowchart: Connector 388"/>
                <p:cNvSpPr/>
                <p:nvPr/>
              </p:nvSpPr>
              <p:spPr>
                <a:xfrm>
                  <a:off x="8305800" y="3048081"/>
                  <a:ext cx="152400" cy="152416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78" name="Freeform 377"/>
              <p:cNvSpPr/>
              <p:nvPr/>
            </p:nvSpPr>
            <p:spPr>
              <a:xfrm>
                <a:off x="4926013" y="2838452"/>
                <a:ext cx="3459162" cy="655708"/>
              </a:xfrm>
              <a:custGeom>
                <a:avLst/>
                <a:gdLst>
                  <a:gd name="connsiteX0" fmla="*/ 0 w 3459192"/>
                  <a:gd name="connsiteY0" fmla="*/ 0 h 655607"/>
                  <a:gd name="connsiteX1" fmla="*/ 931653 w 3459192"/>
                  <a:gd name="connsiteY1" fmla="*/ 224286 h 655607"/>
                  <a:gd name="connsiteX2" fmla="*/ 1630392 w 3459192"/>
                  <a:gd name="connsiteY2" fmla="*/ 431320 h 655607"/>
                  <a:gd name="connsiteX3" fmla="*/ 2536166 w 3459192"/>
                  <a:gd name="connsiteY3" fmla="*/ 500332 h 655607"/>
                  <a:gd name="connsiteX4" fmla="*/ 3459192 w 3459192"/>
                  <a:gd name="connsiteY4" fmla="*/ 655607 h 655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9192" h="655607">
                    <a:moveTo>
                      <a:pt x="0" y="0"/>
                    </a:moveTo>
                    <a:lnTo>
                      <a:pt x="931653" y="224286"/>
                    </a:lnTo>
                    <a:lnTo>
                      <a:pt x="1630392" y="431320"/>
                    </a:lnTo>
                    <a:lnTo>
                      <a:pt x="2536166" y="500332"/>
                    </a:lnTo>
                    <a:lnTo>
                      <a:pt x="3459192" y="655607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cxnSp>
            <p:nvCxnSpPr>
              <p:cNvPr id="379" name="Straight Connector 378"/>
              <p:cNvCxnSpPr>
                <a:endCxn id="385" idx="0"/>
              </p:cNvCxnSpPr>
              <p:nvPr/>
            </p:nvCxnSpPr>
            <p:spPr>
              <a:xfrm rot="5400000">
                <a:off x="4571960" y="3200440"/>
                <a:ext cx="762081" cy="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0" name="Straight Connector 379"/>
              <p:cNvCxnSpPr/>
              <p:nvPr/>
            </p:nvCxnSpPr>
            <p:spPr>
              <a:xfrm rot="5400000">
                <a:off x="5600672" y="3314753"/>
                <a:ext cx="533457" cy="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1" name="Straight Connector 380"/>
              <p:cNvCxnSpPr/>
              <p:nvPr/>
            </p:nvCxnSpPr>
            <p:spPr>
              <a:xfrm rot="5400000">
                <a:off x="6400784" y="3429065"/>
                <a:ext cx="304832" cy="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2" name="Straight Connector 381"/>
              <p:cNvCxnSpPr/>
              <p:nvPr/>
            </p:nvCxnSpPr>
            <p:spPr>
              <a:xfrm rot="5400000">
                <a:off x="7353288" y="3467169"/>
                <a:ext cx="228624" cy="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382"/>
              <p:cNvCxnSpPr/>
              <p:nvPr/>
            </p:nvCxnSpPr>
            <p:spPr>
              <a:xfrm rot="5400000">
                <a:off x="8267688" y="3543377"/>
                <a:ext cx="228624" cy="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370" name="Object 3"/>
            <p:cNvGraphicFramePr>
              <a:graphicFrameLocks noChangeAspect="1"/>
            </p:cNvGraphicFramePr>
            <p:nvPr/>
          </p:nvGraphicFramePr>
          <p:xfrm>
            <a:off x="4038600" y="2743200"/>
            <a:ext cx="379412" cy="296863"/>
          </p:xfrm>
          <a:graphic>
            <a:graphicData uri="http://schemas.openxmlformats.org/presentationml/2006/ole">
              <p:oleObj spid="_x0000_s70670" name="Equation" r:id="rId13" imgW="291960" imgH="228600" progId="Equation.3">
                <p:embed/>
              </p:oleObj>
            </a:graphicData>
          </a:graphic>
        </p:graphicFrame>
        <p:graphicFrame>
          <p:nvGraphicFramePr>
            <p:cNvPr id="371" name="Object 3"/>
            <p:cNvGraphicFramePr>
              <a:graphicFrameLocks noChangeAspect="1"/>
            </p:cNvGraphicFramePr>
            <p:nvPr/>
          </p:nvGraphicFramePr>
          <p:xfrm>
            <a:off x="3181350" y="2667000"/>
            <a:ext cx="263525" cy="296863"/>
          </p:xfrm>
          <a:graphic>
            <a:graphicData uri="http://schemas.openxmlformats.org/presentationml/2006/ole">
              <p:oleObj spid="_x0000_s70671" name="Equation" r:id="rId14" imgW="203040" imgH="228600" progId="Equation.3">
                <p:embed/>
              </p:oleObj>
            </a:graphicData>
          </a:graphic>
        </p:graphicFrame>
        <p:cxnSp>
          <p:nvCxnSpPr>
            <p:cNvPr id="372" name="Straight Arrow Connector 371"/>
            <p:cNvCxnSpPr/>
            <p:nvPr/>
          </p:nvCxnSpPr>
          <p:spPr>
            <a:xfrm rot="7925970" flipH="1" flipV="1">
              <a:off x="3994142" y="3505313"/>
              <a:ext cx="152416" cy="152400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3" name="Straight Arrow Connector 372"/>
            <p:cNvCxnSpPr/>
            <p:nvPr/>
          </p:nvCxnSpPr>
          <p:spPr>
            <a:xfrm rot="7925970">
              <a:off x="3308342" y="3505313"/>
              <a:ext cx="152416" cy="1524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4" name="TextBox 59"/>
            <p:cNvSpPr txBox="1">
              <a:spLocks noChangeArrowheads="1"/>
            </p:cNvSpPr>
            <p:nvPr/>
          </p:nvSpPr>
          <p:spPr bwMode="auto">
            <a:xfrm rot="-78324">
              <a:off x="3473160" y="3434091"/>
              <a:ext cx="45038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>
                  <a:latin typeface="Calibri" pitchFamily="34" charset="0"/>
                </a:rPr>
                <a:t>dist</a:t>
              </a:r>
            </a:p>
          </p:txBody>
        </p:sp>
        <p:cxnSp>
          <p:nvCxnSpPr>
            <p:cNvPr id="375" name="Straight Arrow Connector 374"/>
            <p:cNvCxnSpPr/>
            <p:nvPr/>
          </p:nvCxnSpPr>
          <p:spPr>
            <a:xfrm rot="5400000">
              <a:off x="3542487" y="3161575"/>
              <a:ext cx="381040" cy="1587"/>
            </a:xfrm>
            <a:prstGeom prst="straightConnector1">
              <a:avLst/>
            </a:prstGeom>
            <a:ln w="12700"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76" name="Object 3"/>
            <p:cNvGraphicFramePr>
              <a:graphicFrameLocks noChangeAspect="1"/>
            </p:cNvGraphicFramePr>
            <p:nvPr/>
          </p:nvGraphicFramePr>
          <p:xfrm>
            <a:off x="3757613" y="3024188"/>
            <a:ext cx="330200" cy="346075"/>
          </p:xfrm>
          <a:graphic>
            <a:graphicData uri="http://schemas.openxmlformats.org/presentationml/2006/ole">
              <p:oleObj spid="_x0000_s70672" name="Equation" r:id="rId15" imgW="253800" imgH="266400" progId="Equation.3">
                <p:embed/>
              </p:oleObj>
            </a:graphicData>
          </a:graphic>
        </p:graphicFrame>
      </p:grpSp>
      <p:grpSp>
        <p:nvGrpSpPr>
          <p:cNvPr id="390" name="Group 126"/>
          <p:cNvGrpSpPr/>
          <p:nvPr/>
        </p:nvGrpSpPr>
        <p:grpSpPr>
          <a:xfrm>
            <a:off x="2819400" y="4953000"/>
            <a:ext cx="3581400" cy="1150389"/>
            <a:chOff x="2631057" y="4648200"/>
            <a:chExt cx="5693434" cy="1828800"/>
          </a:xfrm>
        </p:grpSpPr>
        <p:sp>
          <p:nvSpPr>
            <p:cNvPr id="391" name="Freeform 390"/>
            <p:cNvSpPr/>
            <p:nvPr/>
          </p:nvSpPr>
          <p:spPr>
            <a:xfrm>
              <a:off x="2631057" y="6038491"/>
              <a:ext cx="5607169" cy="405441"/>
            </a:xfrm>
            <a:custGeom>
              <a:avLst/>
              <a:gdLst>
                <a:gd name="connsiteX0" fmla="*/ 0 w 5607169"/>
                <a:gd name="connsiteY0" fmla="*/ 0 h 405441"/>
                <a:gd name="connsiteX1" fmla="*/ 0 w 5607169"/>
                <a:gd name="connsiteY1" fmla="*/ 0 h 405441"/>
                <a:gd name="connsiteX2" fmla="*/ 983411 w 5607169"/>
                <a:gd name="connsiteY2" fmla="*/ 94890 h 405441"/>
                <a:gd name="connsiteX3" fmla="*/ 2156603 w 5607169"/>
                <a:gd name="connsiteY3" fmla="*/ 241539 h 405441"/>
                <a:gd name="connsiteX4" fmla="*/ 3562709 w 5607169"/>
                <a:gd name="connsiteY4" fmla="*/ 284671 h 405441"/>
                <a:gd name="connsiteX5" fmla="*/ 4597879 w 5607169"/>
                <a:gd name="connsiteY5" fmla="*/ 388188 h 405441"/>
                <a:gd name="connsiteX6" fmla="*/ 5607169 w 5607169"/>
                <a:gd name="connsiteY6" fmla="*/ 405441 h 40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07169" h="405441">
                  <a:moveTo>
                    <a:pt x="0" y="0"/>
                  </a:moveTo>
                  <a:lnTo>
                    <a:pt x="0" y="0"/>
                  </a:lnTo>
                  <a:lnTo>
                    <a:pt x="983411" y="94890"/>
                  </a:lnTo>
                  <a:lnTo>
                    <a:pt x="2156603" y="241539"/>
                  </a:lnTo>
                  <a:lnTo>
                    <a:pt x="3562709" y="284671"/>
                  </a:lnTo>
                  <a:lnTo>
                    <a:pt x="4597879" y="388188"/>
                  </a:lnTo>
                  <a:lnTo>
                    <a:pt x="5607169" y="405441"/>
                  </a:lnTo>
                </a:path>
              </a:pathLst>
            </a:cu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392" name="Freeform 391"/>
            <p:cNvSpPr/>
            <p:nvPr/>
          </p:nvSpPr>
          <p:spPr>
            <a:xfrm>
              <a:off x="2648309" y="5158596"/>
              <a:ext cx="5676182" cy="120770"/>
            </a:xfrm>
            <a:custGeom>
              <a:avLst/>
              <a:gdLst>
                <a:gd name="connsiteX0" fmla="*/ 0 w 5676182"/>
                <a:gd name="connsiteY0" fmla="*/ 0 h 120770"/>
                <a:gd name="connsiteX1" fmla="*/ 966159 w 5676182"/>
                <a:gd name="connsiteY1" fmla="*/ 43132 h 120770"/>
                <a:gd name="connsiteX2" fmla="*/ 1923691 w 5676182"/>
                <a:gd name="connsiteY2" fmla="*/ 103517 h 120770"/>
                <a:gd name="connsiteX3" fmla="*/ 2527540 w 5676182"/>
                <a:gd name="connsiteY3" fmla="*/ 103517 h 120770"/>
                <a:gd name="connsiteX4" fmla="*/ 3536831 w 5676182"/>
                <a:gd name="connsiteY4" fmla="*/ 112144 h 120770"/>
                <a:gd name="connsiteX5" fmla="*/ 4787661 w 5676182"/>
                <a:gd name="connsiteY5" fmla="*/ 112144 h 120770"/>
                <a:gd name="connsiteX6" fmla="*/ 5676182 w 5676182"/>
                <a:gd name="connsiteY6" fmla="*/ 120770 h 12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76182" h="120770">
                  <a:moveTo>
                    <a:pt x="0" y="0"/>
                  </a:moveTo>
                  <a:lnTo>
                    <a:pt x="966159" y="43132"/>
                  </a:lnTo>
                  <a:lnTo>
                    <a:pt x="1923691" y="103517"/>
                  </a:lnTo>
                  <a:lnTo>
                    <a:pt x="2527540" y="103517"/>
                  </a:lnTo>
                  <a:lnTo>
                    <a:pt x="3536831" y="112144"/>
                  </a:lnTo>
                  <a:lnTo>
                    <a:pt x="4787661" y="112144"/>
                  </a:lnTo>
                  <a:lnTo>
                    <a:pt x="5676182" y="120770"/>
                  </a:lnTo>
                </a:path>
              </a:pathLst>
            </a:cu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grpSp>
          <p:nvGrpSpPr>
            <p:cNvPr id="393" name="Group 72"/>
            <p:cNvGrpSpPr/>
            <p:nvPr/>
          </p:nvGrpSpPr>
          <p:grpSpPr>
            <a:xfrm>
              <a:off x="2667000" y="5410200"/>
              <a:ext cx="533400" cy="304800"/>
              <a:chOff x="2667000" y="5410200"/>
              <a:chExt cx="533400" cy="304800"/>
            </a:xfrm>
          </p:grpSpPr>
          <p:sp>
            <p:nvSpPr>
              <p:cNvPr id="447" name="Rectangle 446"/>
              <p:cNvSpPr/>
              <p:nvPr/>
            </p:nvSpPr>
            <p:spPr>
              <a:xfrm>
                <a:off x="2667000" y="5410200"/>
                <a:ext cx="5334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48" name="Rectangle 447"/>
              <p:cNvSpPr/>
              <p:nvPr/>
            </p:nvSpPr>
            <p:spPr>
              <a:xfrm>
                <a:off x="2667000" y="5410200"/>
                <a:ext cx="4572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49" name="Rectangle 448"/>
              <p:cNvSpPr/>
              <p:nvPr/>
            </p:nvSpPr>
            <p:spPr>
              <a:xfrm>
                <a:off x="2667000" y="5410200"/>
                <a:ext cx="3810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50" name="Rectangle 449"/>
              <p:cNvSpPr/>
              <p:nvPr/>
            </p:nvSpPr>
            <p:spPr>
              <a:xfrm>
                <a:off x="2667000" y="5410200"/>
                <a:ext cx="3048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51" name="Rectangle 450"/>
              <p:cNvSpPr/>
              <p:nvPr/>
            </p:nvSpPr>
            <p:spPr>
              <a:xfrm>
                <a:off x="2667000" y="5410200"/>
                <a:ext cx="2286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52" name="Rectangle 451"/>
              <p:cNvSpPr/>
              <p:nvPr/>
            </p:nvSpPr>
            <p:spPr>
              <a:xfrm>
                <a:off x="2667000" y="5410200"/>
                <a:ext cx="1524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53" name="Rectangle 452"/>
              <p:cNvSpPr/>
              <p:nvPr/>
            </p:nvSpPr>
            <p:spPr>
              <a:xfrm>
                <a:off x="2667000" y="5410200"/>
                <a:ext cx="762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394" name="Right Arrow 393"/>
            <p:cNvSpPr/>
            <p:nvPr/>
          </p:nvSpPr>
          <p:spPr>
            <a:xfrm>
              <a:off x="2667000" y="4909457"/>
              <a:ext cx="805339" cy="19594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395" name="Right Arrow 394"/>
            <p:cNvSpPr/>
            <p:nvPr/>
          </p:nvSpPr>
          <p:spPr>
            <a:xfrm>
              <a:off x="3733800" y="4876800"/>
              <a:ext cx="4572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396" name="Right Arrow 395"/>
            <p:cNvSpPr/>
            <p:nvPr/>
          </p:nvSpPr>
          <p:spPr>
            <a:xfrm>
              <a:off x="4724400" y="4876800"/>
              <a:ext cx="2286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397" name="Right Arrow 396"/>
            <p:cNvSpPr/>
            <p:nvPr/>
          </p:nvSpPr>
          <p:spPr>
            <a:xfrm>
              <a:off x="5410200" y="4876800"/>
              <a:ext cx="2286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398" name="Right Arrow 397"/>
            <p:cNvSpPr/>
            <p:nvPr/>
          </p:nvSpPr>
          <p:spPr>
            <a:xfrm>
              <a:off x="6172200" y="4876800"/>
              <a:ext cx="1524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399" name="Right Arrow 398"/>
            <p:cNvSpPr/>
            <p:nvPr/>
          </p:nvSpPr>
          <p:spPr>
            <a:xfrm>
              <a:off x="6858000" y="4876800"/>
              <a:ext cx="5334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400" name="Right Arrow 399"/>
            <p:cNvSpPr/>
            <p:nvPr/>
          </p:nvSpPr>
          <p:spPr>
            <a:xfrm>
              <a:off x="7848600" y="4876800"/>
              <a:ext cx="1524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grpSp>
          <p:nvGrpSpPr>
            <p:cNvPr id="401" name="Group 73"/>
            <p:cNvGrpSpPr/>
            <p:nvPr/>
          </p:nvGrpSpPr>
          <p:grpSpPr>
            <a:xfrm>
              <a:off x="3581400" y="5486400"/>
              <a:ext cx="533400" cy="304800"/>
              <a:chOff x="2667000" y="5410200"/>
              <a:chExt cx="533400" cy="304800"/>
            </a:xfrm>
          </p:grpSpPr>
          <p:sp>
            <p:nvSpPr>
              <p:cNvPr id="440" name="Rectangle 439"/>
              <p:cNvSpPr/>
              <p:nvPr/>
            </p:nvSpPr>
            <p:spPr>
              <a:xfrm>
                <a:off x="2667000" y="5410200"/>
                <a:ext cx="5334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41" name="Rectangle 440"/>
              <p:cNvSpPr/>
              <p:nvPr/>
            </p:nvSpPr>
            <p:spPr>
              <a:xfrm>
                <a:off x="2667000" y="5410200"/>
                <a:ext cx="4572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42" name="Rectangle 441"/>
              <p:cNvSpPr/>
              <p:nvPr/>
            </p:nvSpPr>
            <p:spPr>
              <a:xfrm>
                <a:off x="2667000" y="5410200"/>
                <a:ext cx="3810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43" name="Rectangle 442"/>
              <p:cNvSpPr/>
              <p:nvPr/>
            </p:nvSpPr>
            <p:spPr>
              <a:xfrm>
                <a:off x="2667000" y="5410200"/>
                <a:ext cx="3048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44" name="Rectangle 443"/>
              <p:cNvSpPr/>
              <p:nvPr/>
            </p:nvSpPr>
            <p:spPr>
              <a:xfrm>
                <a:off x="2667000" y="5410200"/>
                <a:ext cx="2286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45" name="Rectangle 444"/>
              <p:cNvSpPr/>
              <p:nvPr/>
            </p:nvSpPr>
            <p:spPr>
              <a:xfrm>
                <a:off x="2667000" y="5410200"/>
                <a:ext cx="1524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46" name="Rectangle 445"/>
              <p:cNvSpPr/>
              <p:nvPr/>
            </p:nvSpPr>
            <p:spPr>
              <a:xfrm>
                <a:off x="2667000" y="5410200"/>
                <a:ext cx="762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402" name="Group 81"/>
            <p:cNvGrpSpPr/>
            <p:nvPr/>
          </p:nvGrpSpPr>
          <p:grpSpPr>
            <a:xfrm>
              <a:off x="4495800" y="5486400"/>
              <a:ext cx="457200" cy="304800"/>
              <a:chOff x="2667000" y="5410200"/>
              <a:chExt cx="457200" cy="304800"/>
            </a:xfrm>
          </p:grpSpPr>
          <p:sp>
            <p:nvSpPr>
              <p:cNvPr id="434" name="Rectangle 433"/>
              <p:cNvSpPr/>
              <p:nvPr/>
            </p:nvSpPr>
            <p:spPr>
              <a:xfrm>
                <a:off x="2667000" y="5410200"/>
                <a:ext cx="4572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35" name="Rectangle 434"/>
              <p:cNvSpPr/>
              <p:nvPr/>
            </p:nvSpPr>
            <p:spPr>
              <a:xfrm>
                <a:off x="2667000" y="5410200"/>
                <a:ext cx="3810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36" name="Rectangle 435"/>
              <p:cNvSpPr/>
              <p:nvPr/>
            </p:nvSpPr>
            <p:spPr>
              <a:xfrm>
                <a:off x="2667000" y="5410200"/>
                <a:ext cx="3048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37" name="Rectangle 436"/>
              <p:cNvSpPr/>
              <p:nvPr/>
            </p:nvSpPr>
            <p:spPr>
              <a:xfrm>
                <a:off x="2667000" y="5410200"/>
                <a:ext cx="2286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38" name="Rectangle 437"/>
              <p:cNvSpPr/>
              <p:nvPr/>
            </p:nvSpPr>
            <p:spPr>
              <a:xfrm>
                <a:off x="2667000" y="5410200"/>
                <a:ext cx="1524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39" name="Rectangle 438"/>
              <p:cNvSpPr/>
              <p:nvPr/>
            </p:nvSpPr>
            <p:spPr>
              <a:xfrm>
                <a:off x="2667000" y="5410200"/>
                <a:ext cx="762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03" name="Rectangle 402"/>
            <p:cNvSpPr/>
            <p:nvPr/>
          </p:nvSpPr>
          <p:spPr>
            <a:xfrm>
              <a:off x="4724400" y="6019800"/>
              <a:ext cx="76200" cy="30480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grpSp>
          <p:nvGrpSpPr>
            <p:cNvPr id="404" name="Group 90"/>
            <p:cNvGrpSpPr/>
            <p:nvPr/>
          </p:nvGrpSpPr>
          <p:grpSpPr>
            <a:xfrm>
              <a:off x="5410200" y="5486400"/>
              <a:ext cx="381000" cy="304800"/>
              <a:chOff x="2667000" y="5410200"/>
              <a:chExt cx="381000" cy="304800"/>
            </a:xfrm>
          </p:grpSpPr>
          <p:sp>
            <p:nvSpPr>
              <p:cNvPr id="429" name="Rectangle 428"/>
              <p:cNvSpPr/>
              <p:nvPr/>
            </p:nvSpPr>
            <p:spPr>
              <a:xfrm>
                <a:off x="2667000" y="5410200"/>
                <a:ext cx="3810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30" name="Rectangle 429"/>
              <p:cNvSpPr/>
              <p:nvPr/>
            </p:nvSpPr>
            <p:spPr>
              <a:xfrm>
                <a:off x="2667000" y="5410200"/>
                <a:ext cx="3048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31" name="Rectangle 430"/>
              <p:cNvSpPr/>
              <p:nvPr/>
            </p:nvSpPr>
            <p:spPr>
              <a:xfrm>
                <a:off x="2667000" y="5410200"/>
                <a:ext cx="2286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32" name="Rectangle 431"/>
              <p:cNvSpPr/>
              <p:nvPr/>
            </p:nvSpPr>
            <p:spPr>
              <a:xfrm>
                <a:off x="2667000" y="5410200"/>
                <a:ext cx="1524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33" name="Rectangle 432"/>
              <p:cNvSpPr/>
              <p:nvPr/>
            </p:nvSpPr>
            <p:spPr>
              <a:xfrm>
                <a:off x="2667000" y="5410200"/>
                <a:ext cx="762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05" name="Rectangle 404"/>
            <p:cNvSpPr/>
            <p:nvPr/>
          </p:nvSpPr>
          <p:spPr>
            <a:xfrm>
              <a:off x="5715000" y="6096000"/>
              <a:ext cx="76200" cy="30480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grpSp>
          <p:nvGrpSpPr>
            <p:cNvPr id="406" name="Group 98"/>
            <p:cNvGrpSpPr/>
            <p:nvPr/>
          </p:nvGrpSpPr>
          <p:grpSpPr>
            <a:xfrm>
              <a:off x="6248400" y="5562600"/>
              <a:ext cx="304800" cy="304800"/>
              <a:chOff x="2667000" y="5410200"/>
              <a:chExt cx="304800" cy="304800"/>
            </a:xfrm>
          </p:grpSpPr>
          <p:sp>
            <p:nvSpPr>
              <p:cNvPr id="425" name="Rectangle 424"/>
              <p:cNvSpPr/>
              <p:nvPr/>
            </p:nvSpPr>
            <p:spPr>
              <a:xfrm>
                <a:off x="2667000" y="5410200"/>
                <a:ext cx="3048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26" name="Rectangle 425"/>
              <p:cNvSpPr/>
              <p:nvPr/>
            </p:nvSpPr>
            <p:spPr>
              <a:xfrm>
                <a:off x="2667000" y="5410200"/>
                <a:ext cx="2286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27" name="Rectangle 426"/>
              <p:cNvSpPr/>
              <p:nvPr/>
            </p:nvSpPr>
            <p:spPr>
              <a:xfrm>
                <a:off x="2667000" y="5410200"/>
                <a:ext cx="1524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28" name="Rectangle 427"/>
              <p:cNvSpPr/>
              <p:nvPr/>
            </p:nvSpPr>
            <p:spPr>
              <a:xfrm>
                <a:off x="2667000" y="5410200"/>
                <a:ext cx="762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07" name="Rectangle 406"/>
            <p:cNvSpPr/>
            <p:nvPr/>
          </p:nvSpPr>
          <p:spPr>
            <a:xfrm>
              <a:off x="6400800" y="6172200"/>
              <a:ext cx="76200" cy="30480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grpSp>
          <p:nvGrpSpPr>
            <p:cNvPr id="408" name="Group 105"/>
            <p:cNvGrpSpPr/>
            <p:nvPr/>
          </p:nvGrpSpPr>
          <p:grpSpPr>
            <a:xfrm>
              <a:off x="7010400" y="5562600"/>
              <a:ext cx="304800" cy="304800"/>
              <a:chOff x="2667000" y="5410200"/>
              <a:chExt cx="304800" cy="304800"/>
            </a:xfrm>
          </p:grpSpPr>
          <p:sp>
            <p:nvSpPr>
              <p:cNvPr id="421" name="Rectangle 420"/>
              <p:cNvSpPr/>
              <p:nvPr/>
            </p:nvSpPr>
            <p:spPr>
              <a:xfrm>
                <a:off x="2667000" y="5410200"/>
                <a:ext cx="3048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22" name="Rectangle 421"/>
              <p:cNvSpPr/>
              <p:nvPr/>
            </p:nvSpPr>
            <p:spPr>
              <a:xfrm>
                <a:off x="2667000" y="5410200"/>
                <a:ext cx="2286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23" name="Rectangle 422"/>
              <p:cNvSpPr/>
              <p:nvPr/>
            </p:nvSpPr>
            <p:spPr>
              <a:xfrm>
                <a:off x="2667000" y="5410200"/>
                <a:ext cx="1524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24" name="Rectangle 423"/>
              <p:cNvSpPr/>
              <p:nvPr/>
            </p:nvSpPr>
            <p:spPr>
              <a:xfrm>
                <a:off x="2667000" y="5410200"/>
                <a:ext cx="762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409" name="Group 110"/>
            <p:cNvGrpSpPr/>
            <p:nvPr/>
          </p:nvGrpSpPr>
          <p:grpSpPr>
            <a:xfrm>
              <a:off x="7848600" y="5562600"/>
              <a:ext cx="228600" cy="304800"/>
              <a:chOff x="2667000" y="5410200"/>
              <a:chExt cx="228600" cy="304800"/>
            </a:xfrm>
          </p:grpSpPr>
          <p:sp>
            <p:nvSpPr>
              <p:cNvPr id="418" name="Rectangle 417"/>
              <p:cNvSpPr/>
              <p:nvPr/>
            </p:nvSpPr>
            <p:spPr>
              <a:xfrm>
                <a:off x="2667000" y="5410200"/>
                <a:ext cx="2286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19" name="Rectangle 418"/>
              <p:cNvSpPr/>
              <p:nvPr/>
            </p:nvSpPr>
            <p:spPr>
              <a:xfrm>
                <a:off x="2667000" y="5410200"/>
                <a:ext cx="1524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420" name="Rectangle 419"/>
              <p:cNvSpPr/>
              <p:nvPr/>
            </p:nvSpPr>
            <p:spPr>
              <a:xfrm>
                <a:off x="2667000" y="5410200"/>
                <a:ext cx="76200" cy="304800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10" name="Rectangle 409"/>
            <p:cNvSpPr/>
            <p:nvPr/>
          </p:nvSpPr>
          <p:spPr>
            <a:xfrm>
              <a:off x="7924800" y="6172200"/>
              <a:ext cx="76200" cy="30480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411" name="Right Arrow 410"/>
            <p:cNvSpPr/>
            <p:nvPr/>
          </p:nvSpPr>
          <p:spPr>
            <a:xfrm>
              <a:off x="2667000" y="4648200"/>
              <a:ext cx="304800" cy="228600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412" name="Right Arrow 411"/>
            <p:cNvSpPr/>
            <p:nvPr/>
          </p:nvSpPr>
          <p:spPr>
            <a:xfrm>
              <a:off x="3733800" y="4648200"/>
              <a:ext cx="304800" cy="228600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413" name="Right Arrow 412"/>
            <p:cNvSpPr/>
            <p:nvPr/>
          </p:nvSpPr>
          <p:spPr>
            <a:xfrm>
              <a:off x="4724400" y="4648200"/>
              <a:ext cx="304800" cy="228600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414" name="Right Arrow 413"/>
            <p:cNvSpPr/>
            <p:nvPr/>
          </p:nvSpPr>
          <p:spPr>
            <a:xfrm>
              <a:off x="5410200" y="4648200"/>
              <a:ext cx="304800" cy="228600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415" name="Right Arrow 414"/>
            <p:cNvSpPr/>
            <p:nvPr/>
          </p:nvSpPr>
          <p:spPr>
            <a:xfrm>
              <a:off x="6172200" y="4648200"/>
              <a:ext cx="304800" cy="228600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416" name="Right Arrow 415"/>
            <p:cNvSpPr/>
            <p:nvPr/>
          </p:nvSpPr>
          <p:spPr>
            <a:xfrm>
              <a:off x="6858000" y="4648200"/>
              <a:ext cx="304800" cy="228600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417" name="Right Arrow 416"/>
            <p:cNvSpPr/>
            <p:nvPr/>
          </p:nvSpPr>
          <p:spPr>
            <a:xfrm>
              <a:off x="7848600" y="4648200"/>
              <a:ext cx="304800" cy="228600"/>
            </a:xfrm>
            <a:prstGeom prst="rightArrow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454" name="Group 63"/>
          <p:cNvGrpSpPr/>
          <p:nvPr/>
        </p:nvGrpSpPr>
        <p:grpSpPr>
          <a:xfrm>
            <a:off x="7315200" y="5562600"/>
            <a:ext cx="1828800" cy="790832"/>
            <a:chOff x="1742536" y="2107721"/>
            <a:chExt cx="2553419" cy="1104181"/>
          </a:xfrm>
        </p:grpSpPr>
        <p:cxnSp>
          <p:nvCxnSpPr>
            <p:cNvPr id="455" name="Straight Arrow Connector 454"/>
            <p:cNvCxnSpPr/>
            <p:nvPr/>
          </p:nvCxnSpPr>
          <p:spPr bwMode="auto">
            <a:xfrm flipH="1" flipV="1">
              <a:off x="2428336" y="2564922"/>
              <a:ext cx="304800" cy="30479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6" name="Straight Arrow Connector 455"/>
            <p:cNvCxnSpPr/>
            <p:nvPr/>
          </p:nvCxnSpPr>
          <p:spPr bwMode="auto">
            <a:xfrm flipV="1">
              <a:off x="3266536" y="2564922"/>
              <a:ext cx="304800" cy="30479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457" name="Group 23"/>
            <p:cNvGrpSpPr/>
            <p:nvPr/>
          </p:nvGrpSpPr>
          <p:grpSpPr>
            <a:xfrm>
              <a:off x="2819400" y="2590800"/>
              <a:ext cx="346075" cy="355600"/>
              <a:chOff x="3541712" y="2133600"/>
              <a:chExt cx="346075" cy="355600"/>
            </a:xfrm>
          </p:grpSpPr>
          <p:sp>
            <p:nvSpPr>
              <p:cNvPr id="472" name="Flowchart: Connector 471"/>
              <p:cNvSpPr/>
              <p:nvPr/>
            </p:nvSpPr>
            <p:spPr bwMode="auto">
              <a:xfrm>
                <a:off x="3541712" y="2133600"/>
                <a:ext cx="346075" cy="355600"/>
              </a:xfrm>
              <a:prstGeom prst="flowChartConnector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cxnSp>
            <p:nvCxnSpPr>
              <p:cNvPr id="473" name="Straight Connector 472"/>
              <p:cNvCxnSpPr>
                <a:stCxn id="472" idx="1"/>
                <a:endCxn id="472" idx="5"/>
              </p:cNvCxnSpPr>
              <p:nvPr/>
            </p:nvCxnSpPr>
            <p:spPr bwMode="auto">
              <a:xfrm rot="16200000" flipH="1">
                <a:off x="3589025" y="2189045"/>
                <a:ext cx="251448" cy="24471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4" name="Straight Connector 473"/>
              <p:cNvCxnSpPr>
                <a:stCxn id="472" idx="3"/>
                <a:endCxn id="472" idx="7"/>
              </p:cNvCxnSpPr>
              <p:nvPr/>
            </p:nvCxnSpPr>
            <p:spPr bwMode="auto">
              <a:xfrm rot="5400000" flipH="1" flipV="1">
                <a:off x="3589025" y="2189044"/>
                <a:ext cx="251448" cy="24471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58" name="Freeform 457"/>
            <p:cNvSpPr/>
            <p:nvPr/>
          </p:nvSpPr>
          <p:spPr>
            <a:xfrm>
              <a:off x="1742536" y="2107721"/>
              <a:ext cx="2553419" cy="1104181"/>
            </a:xfrm>
            <a:custGeom>
              <a:avLst/>
              <a:gdLst>
                <a:gd name="connsiteX0" fmla="*/ 0 w 2553419"/>
                <a:gd name="connsiteY0" fmla="*/ 0 h 1104181"/>
                <a:gd name="connsiteX1" fmla="*/ 1017917 w 2553419"/>
                <a:gd name="connsiteY1" fmla="*/ 0 h 1104181"/>
                <a:gd name="connsiteX2" fmla="*/ 1026543 w 2553419"/>
                <a:gd name="connsiteY2" fmla="*/ 1104181 h 1104181"/>
                <a:gd name="connsiteX3" fmla="*/ 1500996 w 2553419"/>
                <a:gd name="connsiteY3" fmla="*/ 1104181 h 1104181"/>
                <a:gd name="connsiteX4" fmla="*/ 1509622 w 2553419"/>
                <a:gd name="connsiteY4" fmla="*/ 0 h 1104181"/>
                <a:gd name="connsiteX5" fmla="*/ 2553419 w 2553419"/>
                <a:gd name="connsiteY5" fmla="*/ 0 h 110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53419" h="1104181">
                  <a:moveTo>
                    <a:pt x="0" y="0"/>
                  </a:moveTo>
                  <a:lnTo>
                    <a:pt x="1017917" y="0"/>
                  </a:lnTo>
                  <a:cubicBezTo>
                    <a:pt x="1020792" y="368060"/>
                    <a:pt x="1023668" y="736121"/>
                    <a:pt x="1026543" y="1104181"/>
                  </a:cubicBezTo>
                  <a:lnTo>
                    <a:pt x="1500996" y="1104181"/>
                  </a:lnTo>
                  <a:cubicBezTo>
                    <a:pt x="1503871" y="736121"/>
                    <a:pt x="1506747" y="368060"/>
                    <a:pt x="1509622" y="0"/>
                  </a:cubicBezTo>
                  <a:lnTo>
                    <a:pt x="2553419" y="0"/>
                  </a:lnTo>
                </a:path>
              </a:pathLst>
            </a:cu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9" name="Freeform 458"/>
            <p:cNvSpPr/>
            <p:nvPr/>
          </p:nvSpPr>
          <p:spPr>
            <a:xfrm>
              <a:off x="1742536" y="2107721"/>
              <a:ext cx="2544792" cy="388188"/>
            </a:xfrm>
            <a:custGeom>
              <a:avLst/>
              <a:gdLst>
                <a:gd name="connsiteX0" fmla="*/ 0 w 2544792"/>
                <a:gd name="connsiteY0" fmla="*/ 0 h 388188"/>
                <a:gd name="connsiteX1" fmla="*/ 577970 w 2544792"/>
                <a:gd name="connsiteY1" fmla="*/ 0 h 388188"/>
                <a:gd name="connsiteX2" fmla="*/ 577970 w 2544792"/>
                <a:gd name="connsiteY2" fmla="*/ 388188 h 388188"/>
                <a:gd name="connsiteX3" fmla="*/ 1932317 w 2544792"/>
                <a:gd name="connsiteY3" fmla="*/ 388188 h 388188"/>
                <a:gd name="connsiteX4" fmla="*/ 1932317 w 2544792"/>
                <a:gd name="connsiteY4" fmla="*/ 0 h 388188"/>
                <a:gd name="connsiteX5" fmla="*/ 2544792 w 2544792"/>
                <a:gd name="connsiteY5" fmla="*/ 0 h 38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44792" h="388188">
                  <a:moveTo>
                    <a:pt x="0" y="0"/>
                  </a:moveTo>
                  <a:lnTo>
                    <a:pt x="577970" y="0"/>
                  </a:lnTo>
                  <a:lnTo>
                    <a:pt x="577970" y="388188"/>
                  </a:lnTo>
                  <a:lnTo>
                    <a:pt x="1932317" y="388188"/>
                  </a:lnTo>
                  <a:lnTo>
                    <a:pt x="1932317" y="0"/>
                  </a:lnTo>
                  <a:lnTo>
                    <a:pt x="2544792" y="0"/>
                  </a:lnTo>
                </a:path>
              </a:pathLst>
            </a:custGeom>
            <a:ln w="28575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0" name="Group 24"/>
            <p:cNvGrpSpPr/>
            <p:nvPr/>
          </p:nvGrpSpPr>
          <p:grpSpPr>
            <a:xfrm>
              <a:off x="2438400" y="2133600"/>
              <a:ext cx="228600" cy="234891"/>
              <a:chOff x="3541712" y="2133600"/>
              <a:chExt cx="346075" cy="355600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469" name="Flowchart: Connector 468"/>
              <p:cNvSpPr/>
              <p:nvPr/>
            </p:nvSpPr>
            <p:spPr bwMode="auto">
              <a:xfrm>
                <a:off x="3541712" y="2133600"/>
                <a:ext cx="346075" cy="355600"/>
              </a:xfrm>
              <a:prstGeom prst="flowChartConnector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cxnSp>
            <p:nvCxnSpPr>
              <p:cNvPr id="470" name="Straight Connector 469"/>
              <p:cNvCxnSpPr>
                <a:stCxn id="469" idx="1"/>
                <a:endCxn id="469" idx="5"/>
              </p:cNvCxnSpPr>
              <p:nvPr/>
            </p:nvCxnSpPr>
            <p:spPr bwMode="auto">
              <a:xfrm rot="16200000" flipH="1">
                <a:off x="3589025" y="2189045"/>
                <a:ext cx="251448" cy="24471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1" name="Straight Connector 470"/>
              <p:cNvCxnSpPr>
                <a:stCxn id="469" idx="3"/>
                <a:endCxn id="469" idx="7"/>
              </p:cNvCxnSpPr>
              <p:nvPr/>
            </p:nvCxnSpPr>
            <p:spPr bwMode="auto">
              <a:xfrm rot="5400000" flipH="1" flipV="1">
                <a:off x="3589025" y="2189044"/>
                <a:ext cx="251448" cy="24471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61" name="Group 28"/>
            <p:cNvGrpSpPr/>
            <p:nvPr/>
          </p:nvGrpSpPr>
          <p:grpSpPr>
            <a:xfrm>
              <a:off x="2895600" y="2131503"/>
              <a:ext cx="228600" cy="234891"/>
              <a:chOff x="3541712" y="2133600"/>
              <a:chExt cx="346075" cy="355600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466" name="Flowchart: Connector 465"/>
              <p:cNvSpPr/>
              <p:nvPr/>
            </p:nvSpPr>
            <p:spPr bwMode="auto">
              <a:xfrm>
                <a:off x="3541712" y="2133600"/>
                <a:ext cx="346075" cy="355600"/>
              </a:xfrm>
              <a:prstGeom prst="flowChartConnector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cxnSp>
            <p:nvCxnSpPr>
              <p:cNvPr id="467" name="Straight Connector 466"/>
              <p:cNvCxnSpPr>
                <a:stCxn id="466" idx="1"/>
                <a:endCxn id="466" idx="5"/>
              </p:cNvCxnSpPr>
              <p:nvPr/>
            </p:nvCxnSpPr>
            <p:spPr bwMode="auto">
              <a:xfrm rot="16200000" flipH="1">
                <a:off x="3589025" y="2189045"/>
                <a:ext cx="251448" cy="24471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8" name="Straight Connector 467"/>
              <p:cNvCxnSpPr>
                <a:stCxn id="466" idx="3"/>
                <a:endCxn id="466" idx="7"/>
              </p:cNvCxnSpPr>
              <p:nvPr/>
            </p:nvCxnSpPr>
            <p:spPr bwMode="auto">
              <a:xfrm rot="5400000" flipH="1" flipV="1">
                <a:off x="3589025" y="2189044"/>
                <a:ext cx="251448" cy="24471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62" name="Group 32"/>
            <p:cNvGrpSpPr/>
            <p:nvPr/>
          </p:nvGrpSpPr>
          <p:grpSpPr>
            <a:xfrm>
              <a:off x="3352800" y="2131503"/>
              <a:ext cx="228600" cy="234891"/>
              <a:chOff x="3541712" y="2133600"/>
              <a:chExt cx="346075" cy="355600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463" name="Flowchart: Connector 462"/>
              <p:cNvSpPr/>
              <p:nvPr/>
            </p:nvSpPr>
            <p:spPr bwMode="auto">
              <a:xfrm>
                <a:off x="3541712" y="2133600"/>
                <a:ext cx="346075" cy="355600"/>
              </a:xfrm>
              <a:prstGeom prst="flowChartConnector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cxnSp>
            <p:nvCxnSpPr>
              <p:cNvPr id="464" name="Straight Connector 463"/>
              <p:cNvCxnSpPr>
                <a:stCxn id="463" idx="1"/>
                <a:endCxn id="463" idx="5"/>
              </p:cNvCxnSpPr>
              <p:nvPr/>
            </p:nvCxnSpPr>
            <p:spPr bwMode="auto">
              <a:xfrm rot="16200000" flipH="1">
                <a:off x="3589025" y="2189045"/>
                <a:ext cx="251448" cy="24471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5" name="Straight Connector 464"/>
              <p:cNvCxnSpPr>
                <a:stCxn id="463" idx="3"/>
                <a:endCxn id="463" idx="7"/>
              </p:cNvCxnSpPr>
              <p:nvPr/>
            </p:nvCxnSpPr>
            <p:spPr bwMode="auto">
              <a:xfrm rot="5400000" flipH="1" flipV="1">
                <a:off x="3589025" y="2189044"/>
                <a:ext cx="251448" cy="24471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6" name="Group 189"/>
          <p:cNvGrpSpPr/>
          <p:nvPr/>
        </p:nvGrpSpPr>
        <p:grpSpPr>
          <a:xfrm>
            <a:off x="304800" y="4038600"/>
            <a:ext cx="1219199" cy="2032000"/>
            <a:chOff x="6019800" y="4597400"/>
            <a:chExt cx="1219199" cy="2032000"/>
          </a:xfrm>
        </p:grpSpPr>
        <p:grpSp>
          <p:nvGrpSpPr>
            <p:cNvPr id="477" name="Group 169"/>
            <p:cNvGrpSpPr>
              <a:grpSpLocks/>
            </p:cNvGrpSpPr>
            <p:nvPr/>
          </p:nvGrpSpPr>
          <p:grpSpPr bwMode="auto">
            <a:xfrm>
              <a:off x="6019800" y="6019800"/>
              <a:ext cx="1219199" cy="609600"/>
              <a:chOff x="838099" y="990786"/>
              <a:chExt cx="1828452" cy="914228"/>
            </a:xfrm>
          </p:grpSpPr>
          <p:sp>
            <p:nvSpPr>
              <p:cNvPr id="489" name="Parallelogram 488"/>
              <p:cNvSpPr/>
              <p:nvPr/>
            </p:nvSpPr>
            <p:spPr>
              <a:xfrm>
                <a:off x="1295212" y="1600271"/>
                <a:ext cx="609484" cy="304743"/>
              </a:xfrm>
              <a:prstGeom prst="parallelogram">
                <a:avLst>
                  <a:gd name="adj" fmla="val 5141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/>
                  <a:t>7</a:t>
                </a:r>
                <a:endParaRPr lang="en-US" dirty="0"/>
              </a:p>
            </p:txBody>
          </p:sp>
          <p:sp>
            <p:nvSpPr>
              <p:cNvPr id="490" name="Parallelogram 489"/>
              <p:cNvSpPr/>
              <p:nvPr/>
            </p:nvSpPr>
            <p:spPr>
              <a:xfrm>
                <a:off x="1752325" y="1600271"/>
                <a:ext cx="609484" cy="304743"/>
              </a:xfrm>
              <a:prstGeom prst="parallelogram">
                <a:avLst>
                  <a:gd name="adj" fmla="val 5141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/>
                  <a:t>8</a:t>
                </a:r>
                <a:endParaRPr lang="en-US" dirty="0"/>
              </a:p>
            </p:txBody>
          </p:sp>
          <p:sp>
            <p:nvSpPr>
              <p:cNvPr id="491" name="Parallelogram 490"/>
              <p:cNvSpPr/>
              <p:nvPr/>
            </p:nvSpPr>
            <p:spPr>
              <a:xfrm>
                <a:off x="1904696" y="1295529"/>
                <a:ext cx="609484" cy="304743"/>
              </a:xfrm>
              <a:prstGeom prst="parallelogram">
                <a:avLst>
                  <a:gd name="adj" fmla="val 5141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/>
                  <a:t>1</a:t>
                </a:r>
                <a:endParaRPr lang="en-US" dirty="0"/>
              </a:p>
            </p:txBody>
          </p:sp>
          <p:sp>
            <p:nvSpPr>
              <p:cNvPr id="492" name="Parallelogram 491"/>
              <p:cNvSpPr/>
              <p:nvPr/>
            </p:nvSpPr>
            <p:spPr>
              <a:xfrm>
                <a:off x="2057067" y="990786"/>
                <a:ext cx="609484" cy="304743"/>
              </a:xfrm>
              <a:prstGeom prst="parallelogram">
                <a:avLst>
                  <a:gd name="adj" fmla="val 5141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/>
                  <a:t>2</a:t>
                </a:r>
                <a:endParaRPr lang="en-US" dirty="0"/>
              </a:p>
            </p:txBody>
          </p:sp>
          <p:sp>
            <p:nvSpPr>
              <p:cNvPr id="493" name="Parallelogram 492"/>
              <p:cNvSpPr/>
              <p:nvPr/>
            </p:nvSpPr>
            <p:spPr>
              <a:xfrm>
                <a:off x="1447583" y="1295529"/>
                <a:ext cx="609484" cy="304743"/>
              </a:xfrm>
              <a:prstGeom prst="parallelogram">
                <a:avLst>
                  <a:gd name="adj" fmla="val 5141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494" name="Parallelogram 493"/>
              <p:cNvSpPr/>
              <p:nvPr/>
            </p:nvSpPr>
            <p:spPr>
              <a:xfrm>
                <a:off x="1599954" y="990786"/>
                <a:ext cx="609484" cy="304743"/>
              </a:xfrm>
              <a:prstGeom prst="parallelogram">
                <a:avLst>
                  <a:gd name="adj" fmla="val 5141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/>
                  <a:t>3</a:t>
                </a:r>
                <a:endParaRPr lang="en-US" dirty="0"/>
              </a:p>
            </p:txBody>
          </p:sp>
          <p:sp>
            <p:nvSpPr>
              <p:cNvPr id="495" name="Parallelogram 494"/>
              <p:cNvSpPr/>
              <p:nvPr/>
            </p:nvSpPr>
            <p:spPr>
              <a:xfrm>
                <a:off x="838099" y="1600271"/>
                <a:ext cx="609484" cy="304743"/>
              </a:xfrm>
              <a:prstGeom prst="parallelogram">
                <a:avLst>
                  <a:gd name="adj" fmla="val 5141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/>
                  <a:t>6</a:t>
                </a:r>
                <a:endParaRPr lang="en-US" dirty="0"/>
              </a:p>
            </p:txBody>
          </p:sp>
          <p:sp>
            <p:nvSpPr>
              <p:cNvPr id="496" name="Parallelogram 495"/>
              <p:cNvSpPr/>
              <p:nvPr/>
            </p:nvSpPr>
            <p:spPr>
              <a:xfrm>
                <a:off x="990470" y="1295529"/>
                <a:ext cx="609484" cy="304743"/>
              </a:xfrm>
              <a:prstGeom prst="parallelogram">
                <a:avLst>
                  <a:gd name="adj" fmla="val 5141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/>
                  <a:t>5</a:t>
                </a:r>
                <a:endParaRPr lang="en-US" dirty="0"/>
              </a:p>
            </p:txBody>
          </p:sp>
          <p:sp>
            <p:nvSpPr>
              <p:cNvPr id="497" name="Parallelogram 496"/>
              <p:cNvSpPr/>
              <p:nvPr/>
            </p:nvSpPr>
            <p:spPr>
              <a:xfrm>
                <a:off x="1142841" y="990786"/>
                <a:ext cx="609484" cy="304743"/>
              </a:xfrm>
              <a:prstGeom prst="parallelogram">
                <a:avLst>
                  <a:gd name="adj" fmla="val 51415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smtClean="0"/>
                  <a:t>4</a:t>
                </a:r>
                <a:endParaRPr lang="en-US" dirty="0"/>
              </a:p>
            </p:txBody>
          </p:sp>
        </p:grpSp>
        <p:cxnSp>
          <p:nvCxnSpPr>
            <p:cNvPr id="478" name="Straight Connector 477"/>
            <p:cNvCxnSpPr/>
            <p:nvPr/>
          </p:nvCxnSpPr>
          <p:spPr>
            <a:xfrm rot="5400000" flipH="1" flipV="1">
              <a:off x="5765800" y="5461000"/>
              <a:ext cx="1727200" cy="0"/>
            </a:xfrm>
            <a:prstGeom prst="line">
              <a:avLst/>
            </a:prstGeom>
            <a:ln w="38100">
              <a:solidFill>
                <a:srgbClr val="FFC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9" name="Right Arrow 478"/>
            <p:cNvSpPr/>
            <p:nvPr/>
          </p:nvSpPr>
          <p:spPr>
            <a:xfrm>
              <a:off x="6629400" y="6248400"/>
              <a:ext cx="304800" cy="762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0" name="Right Arrow 479"/>
            <p:cNvSpPr/>
            <p:nvPr/>
          </p:nvSpPr>
          <p:spPr>
            <a:xfrm rot="2720872">
              <a:off x="6571389" y="6227507"/>
              <a:ext cx="304800" cy="762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1" name="Right Arrow 480"/>
            <p:cNvSpPr/>
            <p:nvPr/>
          </p:nvSpPr>
          <p:spPr>
            <a:xfrm>
              <a:off x="6629400" y="6019800"/>
              <a:ext cx="304800" cy="762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2" name="Right Arrow 481"/>
            <p:cNvSpPr/>
            <p:nvPr/>
          </p:nvSpPr>
          <p:spPr>
            <a:xfrm rot="7009750">
              <a:off x="6427382" y="6057109"/>
              <a:ext cx="304800" cy="762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3" name="Right Arrow 482"/>
            <p:cNvSpPr/>
            <p:nvPr/>
          </p:nvSpPr>
          <p:spPr>
            <a:xfrm>
              <a:off x="6629400" y="5791200"/>
              <a:ext cx="45719" cy="762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4" name="Right Arrow 483"/>
            <p:cNvSpPr/>
            <p:nvPr/>
          </p:nvSpPr>
          <p:spPr>
            <a:xfrm>
              <a:off x="6629400" y="5638800"/>
              <a:ext cx="304800" cy="762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5" name="Right Arrow 484"/>
            <p:cNvSpPr/>
            <p:nvPr/>
          </p:nvSpPr>
          <p:spPr>
            <a:xfrm rot="7009750">
              <a:off x="6427382" y="5676109"/>
              <a:ext cx="304800" cy="762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6" name="Right Arrow 485"/>
            <p:cNvSpPr/>
            <p:nvPr/>
          </p:nvSpPr>
          <p:spPr>
            <a:xfrm rot="2720872">
              <a:off x="6571389" y="5507293"/>
              <a:ext cx="304800" cy="762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7" name="Right Arrow 486"/>
            <p:cNvSpPr/>
            <p:nvPr/>
          </p:nvSpPr>
          <p:spPr>
            <a:xfrm>
              <a:off x="6629400" y="5257800"/>
              <a:ext cx="45719" cy="762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8" name="Right Arrow 487"/>
            <p:cNvSpPr/>
            <p:nvPr/>
          </p:nvSpPr>
          <p:spPr>
            <a:xfrm rot="2720872">
              <a:off x="6611211" y="5202493"/>
              <a:ext cx="304800" cy="762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8" name="TextBox 13"/>
          <p:cNvSpPr txBox="1">
            <a:spLocks noChangeArrowheads="1"/>
          </p:cNvSpPr>
          <p:nvPr/>
        </p:nvSpPr>
        <p:spPr bwMode="auto">
          <a:xfrm>
            <a:off x="914400" y="2514600"/>
            <a:ext cx="317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A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499" name="TextBox 13"/>
          <p:cNvSpPr txBox="1">
            <a:spLocks noChangeArrowheads="1"/>
          </p:cNvSpPr>
          <p:nvPr/>
        </p:nvSpPr>
        <p:spPr bwMode="auto">
          <a:xfrm>
            <a:off x="4114800" y="1524000"/>
            <a:ext cx="3097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B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00" name="TextBox 13"/>
          <p:cNvSpPr txBox="1">
            <a:spLocks noChangeArrowheads="1"/>
          </p:cNvSpPr>
          <p:nvPr/>
        </p:nvSpPr>
        <p:spPr bwMode="auto">
          <a:xfrm>
            <a:off x="4191000" y="3657600"/>
            <a:ext cx="3177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C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01" name="Rectangle 500"/>
          <p:cNvSpPr/>
          <p:nvPr/>
        </p:nvSpPr>
        <p:spPr>
          <a:xfrm>
            <a:off x="2895600" y="2209800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D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02" name="Rectangle 501"/>
          <p:cNvSpPr/>
          <p:nvPr/>
        </p:nvSpPr>
        <p:spPr>
          <a:xfrm>
            <a:off x="5410200" y="2286000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E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03" name="Rectangle 502"/>
          <p:cNvSpPr/>
          <p:nvPr/>
        </p:nvSpPr>
        <p:spPr>
          <a:xfrm>
            <a:off x="762000" y="6172200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F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04" name="Rectangle 503"/>
          <p:cNvSpPr/>
          <p:nvPr/>
        </p:nvSpPr>
        <p:spPr>
          <a:xfrm>
            <a:off x="7620000" y="2362200"/>
            <a:ext cx="330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G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05" name="Rectangle 504"/>
          <p:cNvSpPr/>
          <p:nvPr/>
        </p:nvSpPr>
        <p:spPr>
          <a:xfrm>
            <a:off x="4267200" y="4724400"/>
            <a:ext cx="328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H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506" name="Rectangle 505"/>
          <p:cNvSpPr/>
          <p:nvPr/>
        </p:nvSpPr>
        <p:spPr>
          <a:xfrm>
            <a:off x="8077200" y="4953000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Calibri" pitchFamily="34" charset="0"/>
              </a:rPr>
              <a:t>I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7067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0673" name="Object 17"/>
          <p:cNvGraphicFramePr>
            <a:graphicFrameLocks noChangeAspect="1"/>
          </p:cNvGraphicFramePr>
          <p:nvPr/>
        </p:nvGraphicFramePr>
        <p:xfrm>
          <a:off x="1600200" y="4038600"/>
          <a:ext cx="1744411" cy="695325"/>
        </p:xfrm>
        <a:graphic>
          <a:graphicData uri="http://schemas.openxmlformats.org/presentationml/2006/ole">
            <p:oleObj spid="_x0000_s70673" name="Equation" r:id="rId16" imgW="1358310" imgH="545863" progId="Equation.3">
              <p:embed/>
            </p:oleObj>
          </a:graphicData>
        </a:graphic>
      </p:graphicFrame>
      <p:sp>
        <p:nvSpPr>
          <p:cNvPr id="7067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0675" name="Object 19"/>
          <p:cNvGraphicFramePr>
            <a:graphicFrameLocks noChangeAspect="1"/>
          </p:cNvGraphicFramePr>
          <p:nvPr/>
        </p:nvGraphicFramePr>
        <p:xfrm>
          <a:off x="4953000" y="4038600"/>
          <a:ext cx="2819400" cy="425847"/>
        </p:xfrm>
        <a:graphic>
          <a:graphicData uri="http://schemas.openxmlformats.org/presentationml/2006/ole">
            <p:oleObj spid="_x0000_s70675" name="Equation" r:id="rId17" imgW="1828800" imgH="279400" progId="Equation.3">
              <p:embed/>
            </p:oleObj>
          </a:graphicData>
        </a:graphic>
      </p:graphicFrame>
      <p:sp>
        <p:nvSpPr>
          <p:cNvPr id="7067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0677" name="Object 21"/>
          <p:cNvGraphicFramePr>
            <a:graphicFrameLocks noChangeAspect="1"/>
          </p:cNvGraphicFramePr>
          <p:nvPr/>
        </p:nvGraphicFramePr>
        <p:xfrm>
          <a:off x="2438400" y="6172200"/>
          <a:ext cx="1985963" cy="685800"/>
        </p:xfrm>
        <a:graphic>
          <a:graphicData uri="http://schemas.openxmlformats.org/presentationml/2006/ole">
            <p:oleObj spid="_x0000_s70677" name="Equation" r:id="rId18" imgW="1320800" imgH="457200" progId="Equation.3">
              <p:embed/>
            </p:oleObj>
          </a:graphicData>
        </a:graphic>
      </p:graphicFrame>
      <p:sp>
        <p:nvSpPr>
          <p:cNvPr id="7068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0679" name="Object 23"/>
          <p:cNvGraphicFramePr>
            <a:graphicFrameLocks noChangeAspect="1"/>
          </p:cNvGraphicFramePr>
          <p:nvPr/>
        </p:nvGraphicFramePr>
        <p:xfrm>
          <a:off x="4648200" y="6162608"/>
          <a:ext cx="2209799" cy="695392"/>
        </p:xfrm>
        <a:graphic>
          <a:graphicData uri="http://schemas.openxmlformats.org/presentationml/2006/ole">
            <p:oleObj spid="_x0000_s70679" name="Equation" r:id="rId19" imgW="1358310" imgH="431613" progId="Equation.3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Intuition is a good first </a:t>
            </a:r>
            <a:r>
              <a:rPr lang="en-US" dirty="0" smtClean="0"/>
              <a:t>test</a:t>
            </a:r>
            <a:endParaRPr lang="en-US" dirty="0" smtClean="0"/>
          </a:p>
          <a:p>
            <a:r>
              <a:rPr lang="en-US" dirty="0" smtClean="0"/>
              <a:t>Flow </a:t>
            </a:r>
            <a:r>
              <a:rPr lang="en-US" dirty="0" smtClean="0"/>
              <a:t>solver is so much simplified, so what do we lose from it?</a:t>
            </a:r>
          </a:p>
          <a:p>
            <a:r>
              <a:rPr lang="en-US" dirty="0" smtClean="0"/>
              <a:t>Where the </a:t>
            </a:r>
            <a:r>
              <a:rPr lang="en-US" dirty="0" smtClean="0"/>
              <a:t>randomness comes from?</a:t>
            </a:r>
          </a:p>
          <a:p>
            <a:r>
              <a:rPr lang="en-US" dirty="0" smtClean="0"/>
              <a:t>Effects of parameters</a:t>
            </a:r>
            <a:endParaRPr lang="en-US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n's document\research\New Hybrid Delta Models\RCMrecord\animatedelt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63788" y="-655638"/>
            <a:ext cx="13325476" cy="9029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Picture 1" descr="D:\Man's document\research\New Hybrid Delta Models\RCMrecord\h0_5\qwvect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50609"/>
            <a:ext cx="4572000" cy="3307391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457200" y="762000"/>
            <a:ext cx="20800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Basic Variables</a:t>
            </a:r>
            <a:endParaRPr lang="en-US" sz="2400" b="1" dirty="0" smtClean="0"/>
          </a:p>
        </p:txBody>
      </p:sp>
      <p:pic>
        <p:nvPicPr>
          <p:cNvPr id="32770" name="Picture 2" descr="D:\Man's document\research\New Hybrid Delta Models\RCMrecord\h0_2\mesh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143000"/>
            <a:ext cx="3198813" cy="2314026"/>
          </a:xfrm>
          <a:prstGeom prst="rect">
            <a:avLst/>
          </a:prstGeom>
          <a:noFill/>
        </p:spPr>
      </p:pic>
      <p:pic>
        <p:nvPicPr>
          <p:cNvPr id="5" name="Picture 4" descr="mesh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5600" y="1371600"/>
            <a:ext cx="3048000" cy="2205037"/>
          </a:xfrm>
          <a:prstGeom prst="rect">
            <a:avLst/>
          </a:prstGeom>
        </p:spPr>
      </p:pic>
      <p:pic>
        <p:nvPicPr>
          <p:cNvPr id="6" name="Picture 5" descr="mesh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7400" y="1447800"/>
            <a:ext cx="2971800" cy="2149911"/>
          </a:xfrm>
          <a:prstGeom prst="rect">
            <a:avLst/>
          </a:prstGeom>
        </p:spPr>
      </p:pic>
      <p:pic>
        <p:nvPicPr>
          <p:cNvPr id="104450" name="Picture 2" descr="D:\Man's document\research\New Hybrid Delta Models\RCMrecord\Qpsed_10_lambda002\bedtop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4343400"/>
            <a:ext cx="5486400" cy="184786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4191000" y="3429000"/>
            <a:ext cx="1332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Free surface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676400" y="6488668"/>
            <a:ext cx="1274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Flow vector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715000" y="6248400"/>
            <a:ext cx="1465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Bed elevation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762000"/>
            <a:ext cx="29153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Change # of packages</a:t>
            </a:r>
          </a:p>
        </p:txBody>
      </p:sp>
      <p:pic>
        <p:nvPicPr>
          <p:cNvPr id="4" name="Picture 3" descr="Nwa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21223"/>
            <a:ext cx="9144000" cy="341555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762000"/>
            <a:ext cx="654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Internal Randomness (variations of the base case)</a:t>
            </a:r>
          </a:p>
        </p:txBody>
      </p:sp>
      <p:pic>
        <p:nvPicPr>
          <p:cNvPr id="3" name="Picture 2" descr="lamda_01_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295400"/>
            <a:ext cx="7086600" cy="525242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dep_06_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7235"/>
            <a:ext cx="9144000" cy="672352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0_5_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341"/>
            <a:ext cx="9144000" cy="677731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762000"/>
            <a:ext cx="1470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/>
              <a:t>Varing</a:t>
            </a:r>
            <a:r>
              <a:rPr lang="en-US" sz="2400" b="1" dirty="0" smtClean="0"/>
              <a:t> Fr#</a:t>
            </a:r>
            <a:endParaRPr lang="en-US" sz="2400" b="1" dirty="0" smtClean="0"/>
          </a:p>
        </p:txBody>
      </p:sp>
      <p:pic>
        <p:nvPicPr>
          <p:cNvPr id="3" name="Picture 2" descr="lamda_01_al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295400"/>
            <a:ext cx="7086600" cy="52524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685800"/>
            <a:ext cx="8229600" cy="60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A little philosophy…</a:t>
            </a: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2209800"/>
            <a:ext cx="2627221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1600200"/>
            <a:ext cx="1752600" cy="121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OSLbathy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4191000"/>
            <a:ext cx="1600200" cy="111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010400" y="2819400"/>
            <a:ext cx="19809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Calibri" pitchFamily="34" charset="0"/>
              </a:rPr>
              <a:t>(</a:t>
            </a:r>
            <a:r>
              <a:rPr lang="en-US" sz="1400" dirty="0">
                <a:latin typeface="Calibri" pitchFamily="34" charset="0"/>
              </a:rPr>
              <a:t>Kim et al.)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086600" y="5410200"/>
            <a:ext cx="152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Calibri" pitchFamily="34" charset="0"/>
              </a:rPr>
              <a:t>SAFL OSL scan</a:t>
            </a:r>
            <a:endParaRPr lang="en-US" sz="1400" dirty="0">
              <a:latin typeface="Calibri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33400" y="5105400"/>
            <a:ext cx="28194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533400" y="2514600"/>
            <a:ext cx="0" cy="25908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Freeform 15"/>
          <p:cNvSpPr/>
          <p:nvPr/>
        </p:nvSpPr>
        <p:spPr>
          <a:xfrm>
            <a:off x="546265" y="3513117"/>
            <a:ext cx="2422566" cy="1581397"/>
          </a:xfrm>
          <a:custGeom>
            <a:avLst/>
            <a:gdLst>
              <a:gd name="connsiteX0" fmla="*/ 0 w 2422566"/>
              <a:gd name="connsiteY0" fmla="*/ 1581397 h 1581397"/>
              <a:gd name="connsiteX1" fmla="*/ 926275 w 2422566"/>
              <a:gd name="connsiteY1" fmla="*/ 773875 h 1581397"/>
              <a:gd name="connsiteX2" fmla="*/ 1650670 w 2422566"/>
              <a:gd name="connsiteY2" fmla="*/ 702623 h 1581397"/>
              <a:gd name="connsiteX3" fmla="*/ 2161309 w 2422566"/>
              <a:gd name="connsiteY3" fmla="*/ 37605 h 1581397"/>
              <a:gd name="connsiteX4" fmla="*/ 2422566 w 2422566"/>
              <a:gd name="connsiteY4" fmla="*/ 476992 h 158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2566" h="1581397">
                <a:moveTo>
                  <a:pt x="0" y="1581397"/>
                </a:moveTo>
                <a:cubicBezTo>
                  <a:pt x="325581" y="1250867"/>
                  <a:pt x="651163" y="920337"/>
                  <a:pt x="926275" y="773875"/>
                </a:cubicBezTo>
                <a:cubicBezTo>
                  <a:pt x="1201387" y="627413"/>
                  <a:pt x="1444831" y="825335"/>
                  <a:pt x="1650670" y="702623"/>
                </a:cubicBezTo>
                <a:cubicBezTo>
                  <a:pt x="1856509" y="579911"/>
                  <a:pt x="2032660" y="75210"/>
                  <a:pt x="2161309" y="37605"/>
                </a:cubicBezTo>
                <a:cubicBezTo>
                  <a:pt x="2289958" y="0"/>
                  <a:pt x="2356262" y="238496"/>
                  <a:pt x="2422566" y="476992"/>
                </a:cubicBezTo>
              </a:path>
            </a:pathLst>
          </a:cu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914400" y="5181600"/>
            <a:ext cx="19809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latin typeface="Calibri" pitchFamily="34" charset="0"/>
              </a:rPr>
              <a:t>$$</a:t>
            </a:r>
            <a:endParaRPr lang="en-US" sz="1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Man's document\research\New Hybrid Delta Models\RCMrecord\plots\h0_2_a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610299" cy="638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D:\Man's document\research\New Hybrid Delta Models\RCMrecord\plots\h0_10_a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610299" cy="638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D:\Man's document\research\New Hybrid Delta Models\RCMrecord\plots\h0_5_matchFr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3596759"/>
            <a:ext cx="6553200" cy="3261241"/>
          </a:xfrm>
          <a:prstGeom prst="rect">
            <a:avLst/>
          </a:prstGeom>
          <a:noFill/>
        </p:spPr>
      </p:pic>
      <p:pic>
        <p:nvPicPr>
          <p:cNvPr id="114691" name="Picture 3" descr="D:\Man's document\research\New Hybrid Delta Models\RCMrecord\plots\h0_2_matchFr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553200" cy="32612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762000"/>
            <a:ext cx="48235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Effects of sedimentation coefficients</a:t>
            </a:r>
            <a:endParaRPr lang="en-US" sz="2400" b="1" dirty="0" smtClean="0"/>
          </a:p>
        </p:txBody>
      </p:sp>
      <p:pic>
        <p:nvPicPr>
          <p:cNvPr id="3" name="Picture 2" descr="lamda_01_al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295400"/>
            <a:ext cx="7086600" cy="5252421"/>
          </a:xfrm>
          <a:prstGeom prst="rect">
            <a:avLst/>
          </a:prstGeom>
        </p:spPr>
      </p:pic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6629400" y="4800600"/>
          <a:ext cx="1985963" cy="685800"/>
        </p:xfrm>
        <a:graphic>
          <a:graphicData uri="http://schemas.openxmlformats.org/presentationml/2006/ole">
            <p:oleObj spid="_x0000_s141314" name="Equation" r:id="rId4" imgW="1320800" imgH="457200" progId="Equation.3">
              <p:embed/>
            </p:oleObj>
          </a:graphicData>
        </a:graphic>
      </p:graphicFrame>
      <p:graphicFrame>
        <p:nvGraphicFramePr>
          <p:cNvPr id="141315" name="Object 3"/>
          <p:cNvGraphicFramePr>
            <a:graphicFrameLocks noChangeAspect="1"/>
          </p:cNvGraphicFramePr>
          <p:nvPr/>
        </p:nvGraphicFramePr>
        <p:xfrm>
          <a:off x="6629400" y="5638800"/>
          <a:ext cx="2209800" cy="695325"/>
        </p:xfrm>
        <a:graphic>
          <a:graphicData uri="http://schemas.openxmlformats.org/presentationml/2006/ole">
            <p:oleObj spid="_x0000_s141315" name="Equation" r:id="rId5" imgW="1358310" imgH="431613" progId="Equation.3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Man's document\research\New Hybrid Delta Models\RCMrecord\plots\lamda_002_a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51467"/>
            <a:ext cx="8458200" cy="62190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1" descr="D:\Man's document\research\New Hybrid Delta Models\RCMrecord\plots\h0_2_matchFr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400"/>
            <a:ext cx="5334000" cy="2654499"/>
          </a:xfrm>
          <a:prstGeom prst="rect">
            <a:avLst/>
          </a:prstGeom>
          <a:noFill/>
        </p:spPr>
      </p:pic>
      <p:pic>
        <p:nvPicPr>
          <p:cNvPr id="101378" name="Picture 2" descr="D:\Man's document\research\New Hybrid Delta Models\RCMrecord\plots\h0_5_matchFr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3581400"/>
            <a:ext cx="5334000" cy="2654499"/>
          </a:xfrm>
          <a:prstGeom prst="rect">
            <a:avLst/>
          </a:prstGeom>
          <a:noFill/>
        </p:spPr>
      </p:pic>
      <p:pic>
        <p:nvPicPr>
          <p:cNvPr id="101379" name="Picture 3" descr="D:\Man's document\research\New Hybrid Delta Models\RCMrecord\plots\lamda_01_al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28600"/>
            <a:ext cx="8458200" cy="62688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Man's document\research\New Hybrid Delta Models\RCMrecord\plots\lamda_025_a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51467"/>
            <a:ext cx="8458200" cy="62190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Man's document\research\New Hybrid Delta Models\RCMrecord\plots\lamda_099_a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458200" cy="62688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4525963"/>
          </a:xfrm>
        </p:spPr>
        <p:txBody>
          <a:bodyPr/>
          <a:lstStyle/>
          <a:p>
            <a:r>
              <a:rPr lang="en-US" dirty="0" smtClean="0"/>
              <a:t>Stratigraphy potential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9634" name="Picture 2" descr="D:\Man's document\research\New Hybrid Delta Models\v7beta_strata\strata02_x4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72000"/>
            <a:ext cx="8001000" cy="1637852"/>
          </a:xfrm>
          <a:prstGeom prst="rect">
            <a:avLst/>
          </a:prstGeom>
          <a:noFill/>
        </p:spPr>
      </p:pic>
      <p:pic>
        <p:nvPicPr>
          <p:cNvPr id="69635" name="Picture 3" descr="D:\Man's document\research\New Hybrid Delta Models\v7beta_strata\strata01_x3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590800"/>
            <a:ext cx="8001000" cy="15536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Improve sediment transport (bed load, grain size, etc.)</a:t>
            </a:r>
          </a:p>
          <a:p>
            <a:r>
              <a:rPr lang="en-US" dirty="0" smtClean="0"/>
              <a:t>Maybe.. improve flow </a:t>
            </a:r>
            <a:r>
              <a:rPr lang="en-US" dirty="0" smtClean="0"/>
              <a:t>solver</a:t>
            </a:r>
            <a:endParaRPr lang="en-US" dirty="0" smtClean="0"/>
          </a:p>
          <a:p>
            <a:r>
              <a:rPr lang="en-US" dirty="0" smtClean="0"/>
              <a:t>Statistical </a:t>
            </a:r>
            <a:r>
              <a:rPr lang="en-US" dirty="0" smtClean="0"/>
              <a:t>analysis</a:t>
            </a:r>
            <a:endParaRPr lang="en-US" dirty="0" smtClean="0"/>
          </a:p>
          <a:p>
            <a:r>
              <a:rPr lang="en-US" dirty="0" smtClean="0"/>
              <a:t>Add: wave, </a:t>
            </a:r>
            <a:r>
              <a:rPr lang="en-US" dirty="0" smtClean="0"/>
              <a:t>vegetation, sea-level</a:t>
            </a:r>
            <a:r>
              <a:rPr lang="en-US" dirty="0" smtClean="0"/>
              <a:t>, </a:t>
            </a:r>
            <a:r>
              <a:rPr lang="en-US" dirty="0" smtClean="0"/>
              <a:t>etc.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D:\Man's document\research\New Hybrid Delta Models\RCMrecord\plots\lamda_025_a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838200"/>
            <a:ext cx="6934200" cy="50984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n's document\research\New Hybrid Delta Models\RW delta model\effective walk\all_sim0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19600" cy="3923827"/>
          </a:xfrm>
          <a:prstGeom prst="rect">
            <a:avLst/>
          </a:prstGeom>
          <a:noFill/>
        </p:spPr>
      </p:pic>
      <p:pic>
        <p:nvPicPr>
          <p:cNvPr id="111618" name="Picture 2" descr="D:\Man's document\research\New Hybrid Delta Models\RW delta model\v7new\model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267200"/>
            <a:ext cx="1411605" cy="2171700"/>
          </a:xfrm>
          <a:prstGeom prst="rect">
            <a:avLst/>
          </a:prstGeom>
          <a:noFill/>
        </p:spPr>
      </p:pic>
      <p:pic>
        <p:nvPicPr>
          <p:cNvPr id="111619" name="Picture 3" descr="D:\Man's document\research\New Hybrid Delta Models\RW delta model\v7new\model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4267200"/>
            <a:ext cx="1321118" cy="2164842"/>
          </a:xfrm>
          <a:prstGeom prst="rect">
            <a:avLst/>
          </a:prstGeom>
          <a:noFill/>
        </p:spPr>
      </p:pic>
      <p:pic>
        <p:nvPicPr>
          <p:cNvPr id="111620" name="Picture 4" descr="D:\Man's document\research\New Hybrid Delta Models\RW delta model\v7new\model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4267200"/>
            <a:ext cx="1339215" cy="2168462"/>
          </a:xfrm>
          <a:prstGeom prst="rect">
            <a:avLst/>
          </a:prstGeom>
          <a:noFill/>
        </p:spPr>
      </p:pic>
      <p:pic>
        <p:nvPicPr>
          <p:cNvPr id="111621" name="Picture 5" descr="D:\Man's document\research\New Hybrid Delta Models\RW delta model\v7new\model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400" y="4267200"/>
            <a:ext cx="1321118" cy="2171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eltamovie_man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333625" y="747713"/>
            <a:ext cx="4476750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200400"/>
            <a:ext cx="4914900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838200"/>
            <a:ext cx="48387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914400" y="5181600"/>
            <a:ext cx="14005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Wright, 2006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un04animati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0" y="235744"/>
            <a:ext cx="9144000" cy="66222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19800" y="0"/>
            <a:ext cx="48006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Box 1"/>
          <p:cNvSpPr txBox="1">
            <a:spLocks noChangeArrowheads="1"/>
          </p:cNvSpPr>
          <p:nvPr/>
        </p:nvSpPr>
        <p:spPr bwMode="auto">
          <a:xfrm>
            <a:off x="457200" y="990600"/>
            <a:ext cx="8001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latin typeface="Calibri" pitchFamily="34" charset="0"/>
              </a:rPr>
              <a:t>Reduced Hydrodynamic Model</a:t>
            </a:r>
          </a:p>
        </p:txBody>
      </p:sp>
      <p:pic>
        <p:nvPicPr>
          <p:cNvPr id="9221" name="Picture 48" descr="lowFrderv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05000"/>
            <a:ext cx="47244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49" descr="lowFrderv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600200"/>
            <a:ext cx="4021138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mesh_unstruc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914400"/>
            <a:ext cx="1981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12" descr="000be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1295400"/>
            <a:ext cx="21875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Chart 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2667000"/>
            <a:ext cx="3733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0" y="2514600"/>
            <a:ext cx="4902200" cy="2914650"/>
            <a:chOff x="4114800" y="533400"/>
            <a:chExt cx="4902200" cy="2914650"/>
          </a:xfrm>
        </p:grpSpPr>
        <p:pic>
          <p:nvPicPr>
            <p:cNvPr id="10249" name="Picture 2" descr="z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629400" y="601945"/>
              <a:ext cx="2286000" cy="10744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0" name="Picture 5" descr="z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191000" y="533400"/>
              <a:ext cx="2286000" cy="1076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1" name="Picture 8" descr="vel060compare.jpg"/>
            <p:cNvPicPr>
              <a:picLocks noChangeAspect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553200" y="1600200"/>
              <a:ext cx="2463800" cy="1847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2" name="Picture 9" descr="vel020compare2.jpg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114800" y="1600200"/>
              <a:ext cx="243840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48" name="Rectangle 15"/>
          <p:cNvSpPr>
            <a:spLocks noChangeArrowheads="1"/>
          </p:cNvSpPr>
          <p:nvPr/>
        </p:nvSpPr>
        <p:spPr bwMode="auto">
          <a:xfrm>
            <a:off x="533400" y="1676400"/>
            <a:ext cx="3429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400">
                <a:latin typeface="Calibri" pitchFamily="34" charset="0"/>
              </a:rPr>
              <a:t>TEST PROBLEM: the critical mouth bar height needed to divert flow around the bar.</a:t>
            </a: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762000" y="5791200"/>
            <a:ext cx="3886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>
                <a:latin typeface="Calibri" pitchFamily="34" charset="0"/>
              </a:rPr>
              <a:t>Basic cellular water router:</a:t>
            </a:r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3124200" y="5562600"/>
          <a:ext cx="1755775" cy="647700"/>
        </p:xfrm>
        <a:graphic>
          <a:graphicData uri="http://schemas.openxmlformats.org/presentationml/2006/ole">
            <p:oleObj spid="_x0000_s110594" name="Equation" r:id="rId11" imgW="1346040" imgH="495000" progId="Equation.3">
              <p:embed/>
            </p:oleObj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5181600" y="5486400"/>
          <a:ext cx="2895600" cy="1093788"/>
        </p:xfrm>
        <a:graphic>
          <a:graphicData uri="http://schemas.openxmlformats.org/presentationml/2006/ole">
            <p:oleObj spid="_x0000_s110595" name="Equation" r:id="rId12" imgW="2298700" imgH="863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Two particles random walk model</a:t>
            </a:r>
            <a:endParaRPr lang="en-US" dirty="0"/>
          </a:p>
        </p:txBody>
      </p:sp>
      <p:grpSp>
        <p:nvGrpSpPr>
          <p:cNvPr id="39" name="Group 38"/>
          <p:cNvGrpSpPr/>
          <p:nvPr/>
        </p:nvGrpSpPr>
        <p:grpSpPr>
          <a:xfrm>
            <a:off x="2743200" y="4267200"/>
            <a:ext cx="1752600" cy="533400"/>
            <a:chOff x="3048000" y="4267200"/>
            <a:chExt cx="1752600" cy="533400"/>
          </a:xfrm>
        </p:grpSpPr>
        <p:sp>
          <p:nvSpPr>
            <p:cNvPr id="31" name="Oval 30"/>
            <p:cNvSpPr/>
            <p:nvPr/>
          </p:nvSpPr>
          <p:spPr>
            <a:xfrm>
              <a:off x="3048000" y="45720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3352800" y="45720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657600" y="45720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3962400" y="45720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4267200" y="45720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3276600" y="42672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3657600" y="4419600"/>
              <a:ext cx="838200" cy="381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/>
            <p:nvPr/>
          </p:nvSpPr>
          <p:spPr>
            <a:xfrm>
              <a:off x="4572000" y="4572000"/>
              <a:ext cx="228600" cy="2286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743200" y="4953000"/>
            <a:ext cx="1752600" cy="533400"/>
            <a:chOff x="1905000" y="5257800"/>
            <a:chExt cx="1752600" cy="533400"/>
          </a:xfrm>
        </p:grpSpPr>
        <p:sp>
          <p:nvSpPr>
            <p:cNvPr id="41" name="Oval 40"/>
            <p:cNvSpPr/>
            <p:nvPr/>
          </p:nvSpPr>
          <p:spPr>
            <a:xfrm>
              <a:off x="1905000" y="55626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2209800" y="55626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2514600" y="55626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2819400" y="55626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3124200" y="55626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2133600" y="52578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Arrow Connector 46"/>
            <p:cNvCxnSpPr/>
            <p:nvPr/>
          </p:nvCxnSpPr>
          <p:spPr>
            <a:xfrm>
              <a:off x="2514600" y="5410200"/>
              <a:ext cx="838200" cy="381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/>
            <p:nvPr/>
          </p:nvSpPr>
          <p:spPr>
            <a:xfrm>
              <a:off x="3429000" y="5562600"/>
              <a:ext cx="228600" cy="2286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6172200" y="28194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“water”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6248400" y="36576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“sediment”</a:t>
            </a:r>
            <a:endParaRPr lang="en-US" dirty="0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0340" y="1905000"/>
            <a:ext cx="2863660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276600"/>
            <a:ext cx="21844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2133600" y="2057400"/>
            <a:ext cx="1219200" cy="1600200"/>
            <a:chOff x="1600200" y="1981200"/>
            <a:chExt cx="1219200" cy="1600200"/>
          </a:xfrm>
        </p:grpSpPr>
        <p:sp>
          <p:nvSpPr>
            <p:cNvPr id="8" name="Oval 7"/>
            <p:cNvSpPr/>
            <p:nvPr/>
          </p:nvSpPr>
          <p:spPr>
            <a:xfrm>
              <a:off x="1600200" y="25908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1828800" y="27432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2133600" y="26670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2362200" y="2514600"/>
              <a:ext cx="228600" cy="2286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1828800" y="24384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2133600" y="23622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1600200" y="28956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1828800" y="30480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2133600" y="29718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2362200" y="28194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1600200" y="22860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2057400" y="32004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1828800" y="33528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1600200" y="32004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1905000" y="21336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1676400" y="1981200"/>
              <a:ext cx="228600" cy="2286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2590800" y="2667000"/>
              <a:ext cx="228600" cy="2286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2590800" y="2362200"/>
              <a:ext cx="228600" cy="2286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2590800" y="2971800"/>
              <a:ext cx="228600" cy="2286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2362200" y="3124200"/>
              <a:ext cx="228600" cy="2286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2362200" y="2209800"/>
              <a:ext cx="228600" cy="2286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2133600" y="1981200"/>
              <a:ext cx="228600" cy="2286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2286000" y="3352800"/>
              <a:ext cx="228600" cy="228600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495800" y="2895600"/>
            <a:ext cx="1608362" cy="1077577"/>
            <a:chOff x="298325" y="2209800"/>
            <a:chExt cx="2631970" cy="1763377"/>
          </a:xfrm>
        </p:grpSpPr>
        <p:sp>
          <p:nvSpPr>
            <p:cNvPr id="52" name="Rectangle 51"/>
            <p:cNvSpPr/>
            <p:nvPr/>
          </p:nvSpPr>
          <p:spPr>
            <a:xfrm>
              <a:off x="914400" y="2209800"/>
              <a:ext cx="1600200" cy="167640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3" name="Group 6"/>
            <p:cNvGrpSpPr/>
            <p:nvPr/>
          </p:nvGrpSpPr>
          <p:grpSpPr>
            <a:xfrm rot="1786751">
              <a:off x="1600200" y="2667000"/>
              <a:ext cx="914400" cy="609600"/>
              <a:chOff x="1600200" y="2667000"/>
              <a:chExt cx="914400" cy="609600"/>
            </a:xfrm>
          </p:grpSpPr>
          <p:sp>
            <p:nvSpPr>
              <p:cNvPr id="66" name="Oval 3"/>
              <p:cNvSpPr/>
              <p:nvPr/>
            </p:nvSpPr>
            <p:spPr>
              <a:xfrm>
                <a:off x="1600200" y="2895600"/>
                <a:ext cx="3810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" name="Straight Arrow Connector 5"/>
              <p:cNvCxnSpPr/>
              <p:nvPr/>
            </p:nvCxnSpPr>
            <p:spPr>
              <a:xfrm flipV="1">
                <a:off x="1828800" y="2667000"/>
                <a:ext cx="685800" cy="3810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roup 7"/>
            <p:cNvGrpSpPr/>
            <p:nvPr/>
          </p:nvGrpSpPr>
          <p:grpSpPr>
            <a:xfrm rot="3856906">
              <a:off x="1006406" y="3211177"/>
              <a:ext cx="914400" cy="609600"/>
              <a:chOff x="1600200" y="2667000"/>
              <a:chExt cx="914400" cy="609600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1600200" y="2895600"/>
                <a:ext cx="3810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5" name="Straight Arrow Connector 64"/>
              <p:cNvCxnSpPr/>
              <p:nvPr/>
            </p:nvCxnSpPr>
            <p:spPr>
              <a:xfrm flipV="1">
                <a:off x="1828800" y="2667000"/>
                <a:ext cx="685800" cy="3810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Group 10"/>
            <p:cNvGrpSpPr/>
            <p:nvPr/>
          </p:nvGrpSpPr>
          <p:grpSpPr>
            <a:xfrm rot="433381">
              <a:off x="2015895" y="3026866"/>
              <a:ext cx="914400" cy="609600"/>
              <a:chOff x="1600200" y="2667000"/>
              <a:chExt cx="914400" cy="609600"/>
            </a:xfrm>
          </p:grpSpPr>
          <p:sp>
            <p:nvSpPr>
              <p:cNvPr id="62" name="Oval 61"/>
              <p:cNvSpPr/>
              <p:nvPr/>
            </p:nvSpPr>
            <p:spPr>
              <a:xfrm>
                <a:off x="1600200" y="2895600"/>
                <a:ext cx="3810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3" name="Straight Arrow Connector 62"/>
              <p:cNvCxnSpPr/>
              <p:nvPr/>
            </p:nvCxnSpPr>
            <p:spPr>
              <a:xfrm flipV="1">
                <a:off x="1828800" y="2667000"/>
                <a:ext cx="685800" cy="3810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Group 13"/>
            <p:cNvGrpSpPr/>
            <p:nvPr/>
          </p:nvGrpSpPr>
          <p:grpSpPr>
            <a:xfrm rot="2401771">
              <a:off x="1143000" y="2362200"/>
              <a:ext cx="914400" cy="609600"/>
              <a:chOff x="1600200" y="2667000"/>
              <a:chExt cx="914400" cy="609600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1600200" y="2895600"/>
                <a:ext cx="3810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" name="Straight Arrow Connector 60"/>
              <p:cNvCxnSpPr/>
              <p:nvPr/>
            </p:nvCxnSpPr>
            <p:spPr>
              <a:xfrm flipV="1">
                <a:off x="1828800" y="2667000"/>
                <a:ext cx="685800" cy="3810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Group 16"/>
            <p:cNvGrpSpPr/>
            <p:nvPr/>
          </p:nvGrpSpPr>
          <p:grpSpPr>
            <a:xfrm rot="11832881">
              <a:off x="298325" y="2636255"/>
              <a:ext cx="914400" cy="609600"/>
              <a:chOff x="1600200" y="2667000"/>
              <a:chExt cx="914400" cy="609600"/>
            </a:xfrm>
          </p:grpSpPr>
          <p:sp>
            <p:nvSpPr>
              <p:cNvPr id="58" name="Oval 57"/>
              <p:cNvSpPr/>
              <p:nvPr/>
            </p:nvSpPr>
            <p:spPr>
              <a:xfrm>
                <a:off x="1600200" y="2895600"/>
                <a:ext cx="381000" cy="3810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9" name="Straight Arrow Connector 58"/>
              <p:cNvCxnSpPr/>
              <p:nvPr/>
            </p:nvCxnSpPr>
            <p:spPr>
              <a:xfrm flipV="1">
                <a:off x="1828800" y="2667000"/>
                <a:ext cx="685800" cy="3810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Man's document\research\VV delta model\effective walk\all_sim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7327466" cy="54771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Man's document\research\New Hybrid Delta Models\RW delta model\effective walk\all_sim0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5129"/>
            <a:ext cx="7696200" cy="68328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D:\Man's document\research\New Hybrid Delta Models\RW delta model\flow sustainability\ini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199"/>
            <a:ext cx="8547014" cy="4103673"/>
          </a:xfrm>
          <a:prstGeom prst="rect">
            <a:avLst/>
          </a:prstGeom>
          <a:noFill/>
        </p:spPr>
      </p:pic>
      <p:grpSp>
        <p:nvGrpSpPr>
          <p:cNvPr id="44" name="Group 43"/>
          <p:cNvGrpSpPr/>
          <p:nvPr/>
        </p:nvGrpSpPr>
        <p:grpSpPr>
          <a:xfrm>
            <a:off x="4038600" y="533400"/>
            <a:ext cx="990600" cy="1447800"/>
            <a:chOff x="3581400" y="0"/>
            <a:chExt cx="990600" cy="1447800"/>
          </a:xfrm>
        </p:grpSpPr>
        <p:grpSp>
          <p:nvGrpSpPr>
            <p:cNvPr id="43" name="Group 42"/>
            <p:cNvGrpSpPr/>
            <p:nvPr/>
          </p:nvGrpSpPr>
          <p:grpSpPr>
            <a:xfrm>
              <a:off x="3581400" y="0"/>
              <a:ext cx="389579" cy="1447800"/>
              <a:chOff x="7625558" y="389698"/>
              <a:chExt cx="389579" cy="1447800"/>
            </a:xfrm>
          </p:grpSpPr>
          <p:sp>
            <p:nvSpPr>
              <p:cNvPr id="31" name="Up Arrow 30"/>
              <p:cNvSpPr/>
              <p:nvPr/>
            </p:nvSpPr>
            <p:spPr>
              <a:xfrm rot="1638238">
                <a:off x="7625558" y="389698"/>
                <a:ext cx="389579" cy="1447800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Up Arrow 31"/>
              <p:cNvSpPr/>
              <p:nvPr/>
            </p:nvSpPr>
            <p:spPr>
              <a:xfrm rot="2578976">
                <a:off x="7688947" y="1105300"/>
                <a:ext cx="171692" cy="716925"/>
              </a:xfrm>
              <a:prstGeom prst="up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4038600" y="7620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&gt;0</a:t>
              </a:r>
              <a:endParaRPr lang="en-US" dirty="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334000" y="533400"/>
            <a:ext cx="793224" cy="1447800"/>
            <a:chOff x="3200400" y="1219200"/>
            <a:chExt cx="793224" cy="1447800"/>
          </a:xfrm>
        </p:grpSpPr>
        <p:grpSp>
          <p:nvGrpSpPr>
            <p:cNvPr id="42" name="Group 41"/>
            <p:cNvGrpSpPr/>
            <p:nvPr/>
          </p:nvGrpSpPr>
          <p:grpSpPr>
            <a:xfrm>
              <a:off x="3200400" y="1219200"/>
              <a:ext cx="793224" cy="1447800"/>
              <a:chOff x="6002713" y="1151699"/>
              <a:chExt cx="793224" cy="1447800"/>
            </a:xfrm>
          </p:grpSpPr>
          <p:sp>
            <p:nvSpPr>
              <p:cNvPr id="55" name="Up Arrow 54"/>
              <p:cNvSpPr/>
              <p:nvPr/>
            </p:nvSpPr>
            <p:spPr>
              <a:xfrm rot="1638238">
                <a:off x="6406358" y="1151699"/>
                <a:ext cx="389579" cy="1447800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Up Arrow 55"/>
              <p:cNvSpPr/>
              <p:nvPr/>
            </p:nvSpPr>
            <p:spPr>
              <a:xfrm rot="19172446">
                <a:off x="6002713" y="1875059"/>
                <a:ext cx="171201" cy="714995"/>
              </a:xfrm>
              <a:prstGeom prst="up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3200400" y="16764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~ 0</a:t>
              </a:r>
              <a:endParaRPr lang="en-US" dirty="0"/>
            </a:p>
          </p:txBody>
        </p:sp>
      </p:grpSp>
      <p:sp>
        <p:nvSpPr>
          <p:cNvPr id="64" name="Left Arrow 63"/>
          <p:cNvSpPr/>
          <p:nvPr/>
        </p:nvSpPr>
        <p:spPr>
          <a:xfrm rot="10800000">
            <a:off x="838200" y="3276600"/>
            <a:ext cx="685800" cy="609600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1066800" y="228600"/>
            <a:ext cx="2743200" cy="2058609"/>
            <a:chOff x="3200400" y="1219200"/>
            <a:chExt cx="2743200" cy="2058609"/>
          </a:xfrm>
        </p:grpSpPr>
        <p:grpSp>
          <p:nvGrpSpPr>
            <p:cNvPr id="3" name="Group 32"/>
            <p:cNvGrpSpPr/>
            <p:nvPr/>
          </p:nvGrpSpPr>
          <p:grpSpPr>
            <a:xfrm>
              <a:off x="3200400" y="1219200"/>
              <a:ext cx="2743200" cy="2058609"/>
              <a:chOff x="4724400" y="608391"/>
              <a:chExt cx="2743200" cy="2058609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4724400" y="129540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5181600" y="129540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5638800" y="129540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5181600" y="175260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638800" y="175260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724400" y="175260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724400" y="220980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5181600" y="220980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5638800" y="220980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Up Arrow 19"/>
              <p:cNvSpPr/>
              <p:nvPr/>
            </p:nvSpPr>
            <p:spPr>
              <a:xfrm rot="1638238">
                <a:off x="5548462" y="608391"/>
                <a:ext cx="389579" cy="1447800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Up Arrow 20"/>
              <p:cNvSpPr/>
              <p:nvPr/>
            </p:nvSpPr>
            <p:spPr>
              <a:xfrm>
                <a:off x="5334000" y="1295400"/>
                <a:ext cx="152400" cy="609600"/>
              </a:xfrm>
              <a:prstGeom prst="up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Up Arrow 21"/>
              <p:cNvSpPr/>
              <p:nvPr/>
            </p:nvSpPr>
            <p:spPr>
              <a:xfrm rot="5400000">
                <a:off x="5676900" y="1714500"/>
                <a:ext cx="190500" cy="571500"/>
              </a:xfrm>
              <a:prstGeom prst="up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Up Arrow 22"/>
              <p:cNvSpPr/>
              <p:nvPr/>
            </p:nvSpPr>
            <p:spPr>
              <a:xfrm rot="10800000">
                <a:off x="5334000" y="2057400"/>
                <a:ext cx="152400" cy="533400"/>
              </a:xfrm>
              <a:prstGeom prst="up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Up Arrow 23"/>
              <p:cNvSpPr/>
              <p:nvPr/>
            </p:nvSpPr>
            <p:spPr>
              <a:xfrm rot="16200000">
                <a:off x="4991100" y="1714500"/>
                <a:ext cx="152400" cy="533400"/>
              </a:xfrm>
              <a:prstGeom prst="up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Up Arrow 24"/>
              <p:cNvSpPr/>
              <p:nvPr/>
            </p:nvSpPr>
            <p:spPr>
              <a:xfrm rot="2578976">
                <a:off x="5631548" y="1301973"/>
                <a:ext cx="171692" cy="716925"/>
              </a:xfrm>
              <a:prstGeom prst="up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Up Arrow 25"/>
              <p:cNvSpPr/>
              <p:nvPr/>
            </p:nvSpPr>
            <p:spPr>
              <a:xfrm rot="8154392">
                <a:off x="5599722" y="1969207"/>
                <a:ext cx="154356" cy="607246"/>
              </a:xfrm>
              <a:prstGeom prst="up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Up Arrow 26"/>
              <p:cNvSpPr/>
              <p:nvPr/>
            </p:nvSpPr>
            <p:spPr>
              <a:xfrm rot="19172446">
                <a:off x="5068944" y="1368145"/>
                <a:ext cx="139384" cy="643571"/>
              </a:xfrm>
              <a:prstGeom prst="up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Up Arrow 27"/>
              <p:cNvSpPr/>
              <p:nvPr/>
            </p:nvSpPr>
            <p:spPr>
              <a:xfrm rot="13664644">
                <a:off x="5074414" y="1950239"/>
                <a:ext cx="189840" cy="617999"/>
              </a:xfrm>
              <a:prstGeom prst="upArrow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6172200" y="608391"/>
                <a:ext cx="12954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 smtClean="0">
                    <a:solidFill>
                      <a:srgbClr val="4F81BD"/>
                    </a:solidFill>
                  </a:rPr>
                  <a:t>qw_x</a:t>
                </a:r>
                <a:endParaRPr lang="en-US" dirty="0" smtClean="0">
                  <a:solidFill>
                    <a:srgbClr val="4F81BD"/>
                  </a:solidFill>
                </a:endParaRPr>
              </a:p>
              <a:p>
                <a:r>
                  <a:rPr lang="en-US" dirty="0" err="1" smtClean="0">
                    <a:solidFill>
                      <a:srgbClr val="4F81BD"/>
                    </a:solidFill>
                  </a:rPr>
                  <a:t>qw_y</a:t>
                </a:r>
                <a:endParaRPr lang="en-US" dirty="0">
                  <a:solidFill>
                    <a:srgbClr val="4F81BD"/>
                  </a:solidFill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6096000" y="1827591"/>
                <a:ext cx="10668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 smtClean="0">
                    <a:solidFill>
                      <a:schemeClr val="accent6"/>
                    </a:solidFill>
                  </a:rPr>
                  <a:t>D_x</a:t>
                </a:r>
                <a:endParaRPr lang="en-US" dirty="0" smtClean="0">
                  <a:solidFill>
                    <a:schemeClr val="accent6"/>
                  </a:solidFill>
                </a:endParaRPr>
              </a:p>
              <a:p>
                <a:r>
                  <a:rPr lang="en-US" dirty="0" err="1" smtClean="0">
                    <a:solidFill>
                      <a:schemeClr val="accent6"/>
                    </a:solidFill>
                  </a:rPr>
                  <a:t>D_y</a:t>
                </a:r>
                <a:endParaRPr lang="en-US" dirty="0">
                  <a:solidFill>
                    <a:schemeClr val="accent6"/>
                  </a:solidFill>
                </a:endParaRPr>
              </a:p>
            </p:txBody>
          </p:sp>
        </p:grpSp>
        <p:sp>
          <p:nvSpPr>
            <p:cNvPr id="5" name="Oval 4"/>
            <p:cNvSpPr/>
            <p:nvPr/>
          </p:nvSpPr>
          <p:spPr>
            <a:xfrm>
              <a:off x="3733800" y="2438400"/>
              <a:ext cx="304800" cy="3048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553200" y="533400"/>
            <a:ext cx="1381416" cy="1659661"/>
            <a:chOff x="3114384" y="2294699"/>
            <a:chExt cx="1381416" cy="1659661"/>
          </a:xfrm>
        </p:grpSpPr>
        <p:sp>
          <p:nvSpPr>
            <p:cNvPr id="57" name="Up Arrow 56"/>
            <p:cNvSpPr/>
            <p:nvPr/>
          </p:nvSpPr>
          <p:spPr>
            <a:xfrm rot="1638238">
              <a:off x="3815557" y="2294699"/>
              <a:ext cx="389579" cy="1447800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Up Arrow 44"/>
            <p:cNvSpPr/>
            <p:nvPr/>
          </p:nvSpPr>
          <p:spPr>
            <a:xfrm rot="13664644">
              <a:off x="3328464" y="3550440"/>
              <a:ext cx="189840" cy="617999"/>
            </a:xfrm>
            <a:prstGeom prst="up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962400" y="34290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&lt;0</a:t>
              </a:r>
              <a:endParaRPr lang="en-US" dirty="0"/>
            </a:p>
          </p:txBody>
        </p:sp>
      </p:grp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4724400"/>
            <a:ext cx="7010400" cy="19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Man's document\research\New Hybrid Delta Models\RW delta model\flow sustainability\river2\river2_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-304800"/>
            <a:ext cx="8153400" cy="3011563"/>
          </a:xfrm>
          <a:prstGeom prst="rect">
            <a:avLst/>
          </a:prstGeom>
          <a:noFill/>
        </p:spPr>
      </p:pic>
      <p:pic>
        <p:nvPicPr>
          <p:cNvPr id="8196" name="Picture 4" descr="D:\Man's document\research\New Hybrid Delta Models\RW delta model\flow sustainability\river2\river2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981200"/>
            <a:ext cx="8153400" cy="3011563"/>
          </a:xfrm>
          <a:prstGeom prst="rect">
            <a:avLst/>
          </a:prstGeom>
          <a:noFill/>
        </p:spPr>
      </p:pic>
      <p:pic>
        <p:nvPicPr>
          <p:cNvPr id="8194" name="Picture 2" descr="D:\Man's document\research\New Hybrid Delta Models\RW delta model\flow sustainability\river2\river2_0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267200"/>
            <a:ext cx="8153400" cy="3011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Man's document\research\New Hybrid Delta Models\RW delta model\flow sustainability\river3\river3_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-381000"/>
            <a:ext cx="8158163" cy="3388866"/>
          </a:xfrm>
          <a:prstGeom prst="rect">
            <a:avLst/>
          </a:prstGeom>
          <a:noFill/>
        </p:spPr>
      </p:pic>
      <p:pic>
        <p:nvPicPr>
          <p:cNvPr id="9220" name="Picture 4" descr="D:\Man's document\research\New Hybrid Delta Models\RW delta model\flow sustainability\river3\river3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676400"/>
            <a:ext cx="8158163" cy="3388866"/>
          </a:xfrm>
          <a:prstGeom prst="rect">
            <a:avLst/>
          </a:prstGeom>
          <a:noFill/>
        </p:spPr>
      </p:pic>
      <p:pic>
        <p:nvPicPr>
          <p:cNvPr id="9218" name="Picture 2" descr="D:\Man's document\research\New Hybrid Delta Models\RW delta model\flow sustainability\river3\river3_0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" y="3962400"/>
            <a:ext cx="8158163" cy="33888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1778</TotalTime>
  <Words>228</Words>
  <Application>Microsoft Office PowerPoint</Application>
  <PresentationFormat>On-screen Show (4:3)</PresentationFormat>
  <Paragraphs>82</Paragraphs>
  <Slides>35</Slides>
  <Notes>1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Office Theme</vt:lpstr>
      <vt:lpstr>Equation</vt:lpstr>
      <vt:lpstr>Microsoft Equation 3.0</vt:lpstr>
      <vt:lpstr>A Reduced-Complexity Channel-Resolving Model for  Delta Formation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What’s Next</vt:lpstr>
      <vt:lpstr>Slide 30</vt:lpstr>
      <vt:lpstr>Slide 31</vt:lpstr>
      <vt:lpstr>Slide 32</vt:lpstr>
      <vt:lpstr>Slide 33</vt:lpstr>
      <vt:lpstr>Slide 34</vt:lpstr>
      <vt:lpstr>Slide 35</vt:lpstr>
    </vt:vector>
  </TitlesOfParts>
  <Company>SAFL - University of Minnesota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New Reduced-Complexity Channel-Resolving Model for  Delta Formation</dc:title>
  <dc:creator>mliang</dc:creator>
  <cp:lastModifiedBy>mliang</cp:lastModifiedBy>
  <cp:revision>101</cp:revision>
  <dcterms:created xsi:type="dcterms:W3CDTF">2011-10-27T13:09:08Z</dcterms:created>
  <dcterms:modified xsi:type="dcterms:W3CDTF">2011-10-29T14:13:02Z</dcterms:modified>
</cp:coreProperties>
</file>