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8" r:id="rId2"/>
    <p:sldId id="348" r:id="rId3"/>
    <p:sldId id="350" r:id="rId4"/>
    <p:sldId id="265" r:id="rId5"/>
    <p:sldId id="347" r:id="rId6"/>
    <p:sldId id="271" r:id="rId7"/>
    <p:sldId id="276" r:id="rId8"/>
    <p:sldId id="274" r:id="rId9"/>
    <p:sldId id="308" r:id="rId10"/>
    <p:sldId id="260" r:id="rId11"/>
    <p:sldId id="257" r:id="rId12"/>
    <p:sldId id="278" r:id="rId13"/>
    <p:sldId id="337" r:id="rId14"/>
    <p:sldId id="316" r:id="rId15"/>
    <p:sldId id="327" r:id="rId16"/>
    <p:sldId id="321" r:id="rId17"/>
    <p:sldId id="323" r:id="rId18"/>
    <p:sldId id="279" r:id="rId19"/>
    <p:sldId id="325" r:id="rId20"/>
    <p:sldId id="324" r:id="rId21"/>
    <p:sldId id="326" r:id="rId22"/>
    <p:sldId id="280" r:id="rId23"/>
    <p:sldId id="281" r:id="rId24"/>
    <p:sldId id="328" r:id="rId25"/>
    <p:sldId id="283" r:id="rId26"/>
    <p:sldId id="284" r:id="rId27"/>
    <p:sldId id="341" r:id="rId28"/>
    <p:sldId id="309" r:id="rId29"/>
    <p:sldId id="342" r:id="rId30"/>
    <p:sldId id="343" r:id="rId31"/>
    <p:sldId id="345" r:id="rId32"/>
    <p:sldId id="346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140" d="100"/>
          <a:sy n="140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16CA-D682-3849-B472-7830FD16C2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3FC9F-1C98-2A47-A71A-1563AC1DD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C8BB-33F8-D445-A4A7-8BFBA4458706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DF43-725D-9842-8C53-0EB2A933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9700" y="28569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70DFF"/>
                </a:solidFill>
              </a:rPr>
              <a:t> A Simple Model for Oxygen Dynamics in Chesapeake Bay</a:t>
            </a:r>
            <a:endParaRPr lang="en-US" sz="2000" dirty="0">
              <a:solidFill>
                <a:srgbClr val="070D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Malcolm Scully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2961729"/>
            <a:ext cx="7239000" cy="36676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Background and Motivation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Simplified Modeling Approach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Importance of Physical Forcing to Seasonal Variations in Hypoxic Volume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River Discharge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Heat Flux / Temperature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Wind (Magnitude and Direction)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Inter-annual Variation in Hypoxic Volume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/>
              <a:t>Conclusions</a:t>
            </a:r>
          </a:p>
        </p:txBody>
      </p:sp>
      <p:pic>
        <p:nvPicPr>
          <p:cNvPr id="8" name="Picture 8" descr="CCPO_WEB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2111375" cy="896937"/>
          </a:xfrm>
          <a:prstGeom prst="rect">
            <a:avLst/>
          </a:prstGeom>
          <a:noFill/>
        </p:spPr>
      </p:pic>
      <p:pic>
        <p:nvPicPr>
          <p:cNvPr id="9" name="Picture 9" descr="OD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917575"/>
            <a:ext cx="1600200" cy="835025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19300" y="11430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Center for Coastal Physical Oceanography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52800" y="1371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Old Dominion University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-152400" y="1597968"/>
            <a:ext cx="3162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latin typeface="Calibri"/>
              </a:rPr>
              <a:t>Center for Coastal Physical Oceanography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19444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Community Surface Dynamics Modeling System (CSDMS)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2011 Meeting; Boulder, CO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noaa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313978"/>
            <a:ext cx="1415002" cy="1418061"/>
          </a:xfrm>
          <a:prstGeom prst="rect">
            <a:avLst/>
          </a:prstGeom>
        </p:spPr>
      </p:pic>
      <p:pic>
        <p:nvPicPr>
          <p:cNvPr id="13" name="Picture 12" descr="ns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3978"/>
            <a:ext cx="1534777" cy="1544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9900" y="255133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Outline: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_series.png"/>
          <p:cNvPicPr>
            <a:picLocks noChangeAspect="1"/>
          </p:cNvPicPr>
          <p:nvPr/>
        </p:nvPicPr>
        <p:blipFill>
          <a:blip r:embed="rId2"/>
          <a:srcRect l="6253" t="2781" r="6250" b="5555"/>
          <a:stretch>
            <a:fillRect/>
          </a:stretch>
        </p:blipFill>
        <p:spPr>
          <a:xfrm>
            <a:off x="838200" y="1059597"/>
            <a:ext cx="7282804" cy="5722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Comparison with Bottom DO at Chesapeake Bay Program Stations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uly_O2_compare.png"/>
          <p:cNvPicPr>
            <a:picLocks noChangeAspect="1"/>
          </p:cNvPicPr>
          <p:nvPr/>
        </p:nvPicPr>
        <p:blipFill>
          <a:blip r:embed="rId2"/>
          <a:srcRect l="26042" r="22918"/>
          <a:stretch>
            <a:fillRect/>
          </a:stretch>
        </p:blipFill>
        <p:spPr>
          <a:xfrm>
            <a:off x="762000" y="1219200"/>
            <a:ext cx="4246282" cy="5486583"/>
          </a:xfrm>
          <a:prstGeom prst="rect">
            <a:avLst/>
          </a:prstGeom>
        </p:spPr>
      </p:pic>
      <p:pic>
        <p:nvPicPr>
          <p:cNvPr id="4" name="Picture 3" descr="Aug_O2_compare.png"/>
          <p:cNvPicPr>
            <a:picLocks noChangeAspect="1"/>
          </p:cNvPicPr>
          <p:nvPr/>
        </p:nvPicPr>
        <p:blipFill>
          <a:blip r:embed="rId3"/>
          <a:srcRect l="23959" r="22918"/>
          <a:stretch>
            <a:fillRect/>
          </a:stretch>
        </p:blipFill>
        <p:spPr>
          <a:xfrm>
            <a:off x="4648200" y="1219383"/>
            <a:ext cx="4419600" cy="548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2310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19-21, 2004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2310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August </a:t>
            </a:r>
            <a:r>
              <a:rPr lang="en-US" dirty="0"/>
              <a:t>9</a:t>
            </a:r>
            <a:r>
              <a:rPr lang="en-US" dirty="0" smtClean="0"/>
              <a:t>-11, 2004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Comparison with Chesapeake Bay Program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75033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Bottom Dissolved Oxygen Concentration (mg/L)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56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In addition to seasonal cycle, model captures some of the inter-annual variability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2" name="Picture 11" descr="hypoxia_comp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8" y="685708"/>
            <a:ext cx="7315444" cy="54865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2664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485 km</a:t>
            </a:r>
            <a:r>
              <a:rPr lang="en-US" sz="1400" baseline="30000" dirty="0" smtClean="0">
                <a:solidFill>
                  <a:srgbClr val="0000FF"/>
                </a:solidFill>
              </a:rPr>
              <a:t>3</a:t>
            </a:r>
            <a:r>
              <a:rPr lang="en-US" sz="1400" dirty="0" smtClean="0">
                <a:solidFill>
                  <a:srgbClr val="0000FF"/>
                </a:solidFill>
              </a:rPr>
              <a:t>days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429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476 km</a:t>
            </a:r>
            <a:r>
              <a:rPr lang="en-US" sz="1400" baseline="30000" dirty="0" smtClean="0">
                <a:solidFill>
                  <a:srgbClr val="0000FF"/>
                </a:solidFill>
              </a:rPr>
              <a:t>3</a:t>
            </a:r>
            <a:r>
              <a:rPr lang="en-US" sz="1400" dirty="0" smtClean="0">
                <a:solidFill>
                  <a:srgbClr val="0000FF"/>
                </a:solidFill>
              </a:rPr>
              <a:t>days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1978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707 km</a:t>
            </a:r>
            <a:r>
              <a:rPr lang="en-US" sz="1400" baseline="30000" dirty="0" smtClean="0">
                <a:solidFill>
                  <a:srgbClr val="0000FF"/>
                </a:solidFill>
              </a:rPr>
              <a:t>3</a:t>
            </a:r>
            <a:r>
              <a:rPr lang="en-US" sz="1400" dirty="0" smtClean="0">
                <a:solidFill>
                  <a:srgbClr val="0000FF"/>
                </a:solidFill>
              </a:rPr>
              <a:t>days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86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Model predicts roughly 50% more hypoxia in 2004 than in 2005, solely due to physical variability.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9700" y="28569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70DFF"/>
                </a:solidFill>
              </a:rPr>
              <a:t> Physical Controls on Hypoxia </a:t>
            </a:r>
            <a:r>
              <a:rPr lang="en-US" sz="2000" dirty="0">
                <a:solidFill>
                  <a:srgbClr val="070DFF"/>
                </a:solidFill>
              </a:rPr>
              <a:t>in Chesapeake Bay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990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Malcolm Scully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2961729"/>
            <a:ext cx="7239000" cy="36676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Background and Motivation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Simplified Modeling Approach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>
                <a:solidFill>
                  <a:srgbClr val="FF0000"/>
                </a:solidFill>
              </a:rPr>
              <a:t>Importance of Physical Forcing to Seasonal Variations in Hypoxic Volume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River Discharge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Heat Flux / Temperature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Wind (Magnitude and Direction)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Inter-annual Variation in Hypoxic Volume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/>
              <a:t>Conclusions</a:t>
            </a:r>
          </a:p>
        </p:txBody>
      </p:sp>
      <p:pic>
        <p:nvPicPr>
          <p:cNvPr id="7" name="Picture 8" descr="CCPO_WEB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84263"/>
            <a:ext cx="2111375" cy="896937"/>
          </a:xfrm>
          <a:prstGeom prst="rect">
            <a:avLst/>
          </a:prstGeom>
          <a:noFill/>
        </p:spPr>
      </p:pic>
      <p:pic>
        <p:nvPicPr>
          <p:cNvPr id="8" name="Picture 9" descr="OD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1600200" cy="835025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9300" y="12954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Center for Coastal Physical Oceanography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Old Dominion University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-152400" y="1676400"/>
            <a:ext cx="3162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latin typeface="Calibri"/>
              </a:rPr>
              <a:t>Center for Coastal Physical Oceanography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1905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Virginia Institute of Marine Sciences, Seminar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October 21, 2011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 descr="noaa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313978"/>
            <a:ext cx="1415002" cy="1418061"/>
          </a:xfrm>
          <a:prstGeom prst="rect">
            <a:avLst/>
          </a:prstGeom>
        </p:spPr>
      </p:pic>
      <p:pic>
        <p:nvPicPr>
          <p:cNvPr id="14" name="Picture 13" descr="ns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3978"/>
            <a:ext cx="1534777" cy="1544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9900" y="255133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Outline: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1000" y="3733800"/>
            <a:ext cx="1153777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_iil_ian_jt_0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78510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River Discharge Monthly Climatology</a:t>
            </a:r>
            <a:endParaRPr lang="en-US" sz="2400" dirty="0"/>
          </a:p>
        </p:txBody>
      </p:sp>
      <p:pic>
        <p:nvPicPr>
          <p:cNvPr id="6" name="Picture 5" descr="conowin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217"/>
            <a:ext cx="8305800" cy="5486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24934" y="35491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9142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Susquehanna River at </a:t>
            </a:r>
            <a:r>
              <a:rPr lang="en-US" dirty="0" err="1" smtClean="0"/>
              <a:t>Conowingo</a:t>
            </a:r>
            <a:r>
              <a:rPr lang="en-US" dirty="0" smtClean="0"/>
              <a:t> Dam (1967-2010)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ver_seaso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217"/>
            <a:ext cx="7315444" cy="548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Hypoxic Volume (&lt; 1 mg/L)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Importance of Seasonal Variations in River Flow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Sensitivity to River Discharge</a:t>
            </a:r>
            <a:endParaRPr lang="en-US" sz="2400" dirty="0"/>
          </a:p>
        </p:txBody>
      </p:sp>
      <p:pic>
        <p:nvPicPr>
          <p:cNvPr id="5" name="Picture 4" descr="river_volu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56" y="1219200"/>
            <a:ext cx="7315444" cy="548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2133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6FF15"/>
                </a:solidFill>
              </a:rPr>
              <a:t>469 km</a:t>
            </a:r>
            <a:r>
              <a:rPr lang="en-US" sz="1600" baseline="30000" dirty="0" smtClean="0">
                <a:solidFill>
                  <a:srgbClr val="26FF15"/>
                </a:solidFill>
              </a:rPr>
              <a:t>3</a:t>
            </a:r>
            <a:r>
              <a:rPr lang="en-US" sz="1600" dirty="0" smtClean="0">
                <a:solidFill>
                  <a:srgbClr val="26FF15"/>
                </a:solidFill>
              </a:rPr>
              <a:t>days</a:t>
            </a:r>
          </a:p>
          <a:p>
            <a:r>
              <a:rPr lang="en-US" sz="1600" dirty="0" smtClean="0"/>
              <a:t>488 km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days</a:t>
            </a:r>
          </a:p>
          <a:p>
            <a:r>
              <a:rPr lang="en-US" sz="1600" dirty="0" smtClean="0">
                <a:solidFill>
                  <a:srgbClr val="3366FF"/>
                </a:solidFill>
              </a:rPr>
              <a:t>476 km</a:t>
            </a:r>
            <a:r>
              <a:rPr lang="en-US" sz="1600" baseline="30000" dirty="0" smtClean="0">
                <a:solidFill>
                  <a:srgbClr val="3366FF"/>
                </a:solidFill>
              </a:rPr>
              <a:t>3</a:t>
            </a:r>
            <a:r>
              <a:rPr lang="en-US" sz="1600" dirty="0" smtClean="0">
                <a:solidFill>
                  <a:srgbClr val="3366FF"/>
                </a:solidFill>
              </a:rPr>
              <a:t>days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423 km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days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volumes: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Hypoxic Volume (&lt; 1 mg/L)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8956" y="3581400"/>
            <a:ext cx="662964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Order of magnitude change in river discharge leads to less than 10% change in integrated hypoxic volume.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_temp_cl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217"/>
            <a:ext cx="7315444" cy="548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Water Temperature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9142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Monthly climatology at Thomas Point Light (1986-2009)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lume_te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8" y="1066800"/>
            <a:ext cx="7315444" cy="5486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Importance of Seasonal Variations in Temperature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_temp.png"/>
          <p:cNvPicPr>
            <a:picLocks noChangeAspect="1"/>
          </p:cNvPicPr>
          <p:nvPr/>
        </p:nvPicPr>
        <p:blipFill>
          <a:blip r:embed="rId2"/>
          <a:srcRect b="49998"/>
          <a:stretch>
            <a:fillRect/>
          </a:stretch>
        </p:blipFill>
        <p:spPr>
          <a:xfrm>
            <a:off x="380797" y="1752417"/>
            <a:ext cx="8534603" cy="320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simulate realistic variability in temperature forcing, model was run changing the air temperature by ± one standard deviation based on monthly climatology for air temperature.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8712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Bay-averaged Water Temp (model)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872734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Thomas Point Light Water Temp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4354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1992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24057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1998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28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+ 1 std air temp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25116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- 1 std air temp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Testbed to Improve Models of Environmental Processes on the U.S. Atlantic and Gulf of Mexico Coasts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Estuarine Hypoxia Team</a:t>
            </a:r>
          </a:p>
          <a:p>
            <a:pPr algn="ctr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83312"/>
            <a:ext cx="1381125" cy="5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URA_Logo_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1676400" cy="5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6416" y="1812905"/>
            <a:ext cx="8839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Federal partners</a:t>
            </a:r>
            <a:endParaRPr lang="en-US" sz="1600" dirty="0" smtClean="0"/>
          </a:p>
          <a:p>
            <a:pPr lvl="0">
              <a:buFont typeface="Arial"/>
              <a:buChar char="•"/>
            </a:pPr>
            <a:r>
              <a:rPr lang="en-US" sz="1600" dirty="0" smtClean="0"/>
              <a:t>  David Green (NOAA-NWS) – Transition to operations at NWS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Lyon </a:t>
            </a:r>
            <a:r>
              <a:rPr lang="en-US" sz="1600" dirty="0" err="1" smtClean="0"/>
              <a:t>Lanerole</a:t>
            </a:r>
            <a:r>
              <a:rPr lang="en-US" sz="1600" dirty="0" smtClean="0"/>
              <a:t>, Rich </a:t>
            </a:r>
            <a:r>
              <a:rPr lang="en-US" sz="1600" dirty="0" err="1" smtClean="0"/>
              <a:t>Patchen</a:t>
            </a:r>
            <a:r>
              <a:rPr lang="en-US" sz="1600" dirty="0" smtClean="0"/>
              <a:t>, Frank Aikman (NOAA-CSDL) – Transition to operations at CSDL; CBOFS2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Lewis Linker (EPA), Carl </a:t>
            </a:r>
            <a:r>
              <a:rPr lang="en-US" sz="1600" dirty="0" err="1" smtClean="0"/>
              <a:t>Cerco</a:t>
            </a:r>
            <a:r>
              <a:rPr lang="en-US" sz="1600" dirty="0" smtClean="0"/>
              <a:t> (USACE) – Transition to operations at EPA; CH3D, CE-ICM</a:t>
            </a:r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 Doug Wilson (NOAA-NCBO) – Integration w/observing systems at NCBO/IOOS</a:t>
            </a:r>
          </a:p>
          <a:p>
            <a:pPr>
              <a:spcAft>
                <a:spcPts val="600"/>
              </a:spcAft>
            </a:pPr>
            <a:r>
              <a:rPr lang="en-US" sz="1600" b="1" dirty="0" smtClean="0"/>
              <a:t>CSDMS partners</a:t>
            </a:r>
            <a:endParaRPr lang="en-US" sz="1600" dirty="0" smtClean="0"/>
          </a:p>
          <a:p>
            <a:pPr lvl="0">
              <a:buFont typeface="Arial"/>
              <a:buChar char="•"/>
            </a:pPr>
            <a:r>
              <a:rPr lang="en-US" sz="1600" dirty="0" smtClean="0"/>
              <a:t>  Carl Friedrichs (VIMS) – Project Coordinator  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Marjorie Friedrichs, Aaron </a:t>
            </a:r>
            <a:r>
              <a:rPr lang="en-US" sz="1600" dirty="0" err="1" smtClean="0"/>
              <a:t>Bever</a:t>
            </a:r>
            <a:r>
              <a:rPr lang="en-US" sz="1600" dirty="0" smtClean="0"/>
              <a:t> (VIMS) – Metric development and model skill assessment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Ming Li, </a:t>
            </a:r>
            <a:r>
              <a:rPr lang="en-US" sz="1600" dirty="0" err="1" smtClean="0"/>
              <a:t>Yun</a:t>
            </a:r>
            <a:r>
              <a:rPr lang="en-US" sz="1600" dirty="0" smtClean="0"/>
              <a:t> Li (UMCES) – UMCES-ROMS hydrodynamic model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</a:t>
            </a:r>
            <a:r>
              <a:rPr lang="en-US" sz="1600" dirty="0" err="1" smtClean="0"/>
              <a:t>Wen</a:t>
            </a:r>
            <a:r>
              <a:rPr lang="en-US" sz="1600" dirty="0" smtClean="0"/>
              <a:t> Long, Raleigh Hood (UMCES) – </a:t>
            </a:r>
            <a:r>
              <a:rPr lang="en-US" sz="1600" dirty="0" err="1" smtClean="0"/>
              <a:t>ChesROMS</a:t>
            </a:r>
            <a:r>
              <a:rPr lang="en-US" sz="1600" dirty="0" smtClean="0"/>
              <a:t> with NPZD water quality model 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Scott </a:t>
            </a:r>
            <a:r>
              <a:rPr lang="en-US" sz="1600" dirty="0" err="1" smtClean="0"/>
              <a:t>Peckham</a:t>
            </a:r>
            <a:r>
              <a:rPr lang="en-US" sz="1600" dirty="0" smtClean="0"/>
              <a:t>, </a:t>
            </a:r>
            <a:r>
              <a:rPr lang="en-US" sz="1600" dirty="0" err="1" smtClean="0"/>
              <a:t>Jisamma</a:t>
            </a:r>
            <a:r>
              <a:rPr lang="en-US" sz="1600" dirty="0" smtClean="0"/>
              <a:t> </a:t>
            </a:r>
            <a:r>
              <a:rPr lang="en-US" sz="1600" dirty="0" err="1" smtClean="0"/>
              <a:t>Kallumadikal</a:t>
            </a:r>
            <a:r>
              <a:rPr lang="en-US" sz="1600" dirty="0" smtClean="0"/>
              <a:t>  (UC-Boulder) – Running multiple models on a single HPC cluster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Malcolm Scully (ODU) – </a:t>
            </a:r>
            <a:r>
              <a:rPr lang="en-US" sz="1600" dirty="0" err="1" smtClean="0"/>
              <a:t>ChesROMS</a:t>
            </a:r>
            <a:r>
              <a:rPr lang="en-US" sz="1600" dirty="0" smtClean="0"/>
              <a:t> with 1 term oxygen respiration model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Kevin </a:t>
            </a:r>
            <a:r>
              <a:rPr lang="en-US" sz="1600" dirty="0" err="1" smtClean="0"/>
              <a:t>Sellner</a:t>
            </a:r>
            <a:r>
              <a:rPr lang="en-US" sz="1600" dirty="0" smtClean="0"/>
              <a:t> (CRC) – Academic-agency </a:t>
            </a:r>
            <a:r>
              <a:rPr lang="en-US" sz="1600" dirty="0" err="1" smtClean="0"/>
              <a:t>liason</a:t>
            </a:r>
            <a:r>
              <a:rPr lang="en-US" sz="1600" dirty="0" smtClean="0"/>
              <a:t>; facilitator for model comparison</a:t>
            </a:r>
          </a:p>
          <a:p>
            <a:pPr lvl="0">
              <a:buFont typeface="Arial"/>
              <a:buChar char="•"/>
            </a:pPr>
            <a:r>
              <a:rPr lang="en-US" sz="1600" dirty="0" smtClean="0"/>
              <a:t>  </a:t>
            </a:r>
            <a:r>
              <a:rPr lang="en-US" sz="1600" dirty="0" err="1" smtClean="0"/>
              <a:t>Jian</a:t>
            </a:r>
            <a:r>
              <a:rPr lang="en-US" sz="1600" dirty="0" smtClean="0"/>
              <a:t> </a:t>
            </a:r>
            <a:r>
              <a:rPr lang="en-US" sz="1600" dirty="0" err="1" smtClean="0"/>
              <a:t>Shen</a:t>
            </a:r>
            <a:r>
              <a:rPr lang="en-US" sz="1600" dirty="0" smtClean="0"/>
              <a:t> (VIMS) – SELFE, FVCOM, EFDC models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l_temp_volu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7315444" cy="548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Sensitivity to Temperature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133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421km</a:t>
            </a:r>
            <a:r>
              <a:rPr lang="en-US" sz="1600" baseline="30000" dirty="0" smtClean="0">
                <a:solidFill>
                  <a:srgbClr val="3366FF"/>
                </a:solidFill>
              </a:rPr>
              <a:t>3</a:t>
            </a:r>
            <a:r>
              <a:rPr lang="en-US" sz="1600" dirty="0" smtClean="0">
                <a:solidFill>
                  <a:srgbClr val="3366FF"/>
                </a:solidFill>
              </a:rPr>
              <a:t>days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534 km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days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volumes: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Hypoxic Volume (&lt; 1 mg/L)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8956" y="3581400"/>
            <a:ext cx="662964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 in surface heating results in greater than 20% change in integrated hypoxic volume.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89035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+ 1 std air temp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11895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- 1 std air temp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0022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Wind Climatology from Thomas Point Light (1986-2010)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905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a) Wind Speed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905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b) Wind Direction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048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Wind Forcing</a:t>
            </a:r>
            <a:endParaRPr lang="en-US" sz="2400" dirty="0"/>
          </a:p>
        </p:txBody>
      </p:sp>
      <p:pic>
        <p:nvPicPr>
          <p:cNvPr id="9" name="Picture 8" descr="wind_climatology.png"/>
          <p:cNvPicPr>
            <a:picLocks noChangeAspect="1"/>
          </p:cNvPicPr>
          <p:nvPr/>
        </p:nvPicPr>
        <p:blipFill>
          <a:blip r:embed="rId2"/>
          <a:srcRect l="7293" t="5610" r="5210" b="51336"/>
          <a:stretch>
            <a:fillRect/>
          </a:stretch>
        </p:blipFill>
        <p:spPr>
          <a:xfrm>
            <a:off x="742335" y="2133600"/>
            <a:ext cx="7639665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72065" y="32597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m/s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Importance of Seasonal Variations in Wind</a:t>
            </a:r>
            <a:endParaRPr lang="en-US" sz="2400" dirty="0"/>
          </a:p>
        </p:txBody>
      </p:sp>
      <p:pic>
        <p:nvPicPr>
          <p:cNvPr id="4" name="Picture 3" descr="wind_seaso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2817"/>
            <a:ext cx="7315444" cy="548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Hypoxic Volume (&lt; 1 mg/L)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_m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389"/>
            <a:ext cx="7315215" cy="5486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2308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Monthly Wind Speed from Model Mid-Bay location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simulate realistic variability in wind forcing, May-August wind magnitudes were increased/decreased by 15%.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_mag_volu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8" y="1219017"/>
            <a:ext cx="7315444" cy="548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Sensitivity to Wind Speed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133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751 km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days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476 km</a:t>
            </a:r>
            <a:r>
              <a:rPr lang="en-US" sz="1600" baseline="30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days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242 km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days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volumes: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Hypoxic Volume (&lt; 1 mg/L)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8956" y="3581400"/>
            <a:ext cx="662964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Realistic changes in summer wind speed could change hypoxic volume by a factor of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R_0.png"/>
          <p:cNvPicPr>
            <a:picLocks noChangeAspect="1"/>
          </p:cNvPicPr>
          <p:nvPr/>
        </p:nvPicPr>
        <p:blipFill>
          <a:blip r:embed="rId2"/>
          <a:srcRect l="16070" t="8928" r="19652" b="7153"/>
          <a:stretch>
            <a:fillRect/>
          </a:stretch>
        </p:blipFill>
        <p:spPr>
          <a:xfrm>
            <a:off x="457200" y="862642"/>
            <a:ext cx="3243532" cy="3175958"/>
          </a:xfrm>
          <a:prstGeom prst="rect">
            <a:avLst/>
          </a:prstGeom>
        </p:spPr>
      </p:pic>
      <p:pic>
        <p:nvPicPr>
          <p:cNvPr id="5" name="Picture 4" descr="windR_neg90.png"/>
          <p:cNvPicPr>
            <a:picLocks noChangeAspect="1"/>
          </p:cNvPicPr>
          <p:nvPr/>
        </p:nvPicPr>
        <p:blipFill>
          <a:blip r:embed="rId3"/>
          <a:srcRect l="13391" t="8939" r="14295" b="10713"/>
          <a:stretch>
            <a:fillRect/>
          </a:stretch>
        </p:blipFill>
        <p:spPr>
          <a:xfrm>
            <a:off x="381000" y="3740988"/>
            <a:ext cx="3648974" cy="3040812"/>
          </a:xfrm>
          <a:prstGeom prst="rect">
            <a:avLst/>
          </a:prstGeom>
        </p:spPr>
      </p:pic>
      <p:pic>
        <p:nvPicPr>
          <p:cNvPr id="6" name="Picture 5" descr="windR_p90.png"/>
          <p:cNvPicPr>
            <a:picLocks noChangeAspect="1"/>
          </p:cNvPicPr>
          <p:nvPr/>
        </p:nvPicPr>
        <p:blipFill>
          <a:blip r:embed="rId4"/>
          <a:srcRect l="15634" t="7142" r="13391" b="12510"/>
          <a:stretch>
            <a:fillRect/>
          </a:stretch>
        </p:blipFill>
        <p:spPr>
          <a:xfrm>
            <a:off x="4953000" y="769189"/>
            <a:ext cx="3581400" cy="3040811"/>
          </a:xfrm>
          <a:prstGeom prst="rect">
            <a:avLst/>
          </a:prstGeom>
        </p:spPr>
      </p:pic>
      <p:pic>
        <p:nvPicPr>
          <p:cNvPr id="7" name="Picture 6" descr="windR_180.png"/>
          <p:cNvPicPr>
            <a:picLocks noChangeAspect="1"/>
          </p:cNvPicPr>
          <p:nvPr/>
        </p:nvPicPr>
        <p:blipFill>
          <a:blip r:embed="rId5"/>
          <a:srcRect l="15634" t="8939" r="16070" b="8928"/>
          <a:stretch>
            <a:fillRect/>
          </a:stretch>
        </p:blipFill>
        <p:spPr>
          <a:xfrm>
            <a:off x="4953000" y="3749614"/>
            <a:ext cx="3446253" cy="3108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154668"/>
            <a:ext cx="2209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Base Summer Winds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143000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Positive 90°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278868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Negative 90°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355068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180°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76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Sensitivity to Summer Wind Direction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758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Modeled summer wind direction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0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Sensitivity to Summer Wind Direction</a:t>
            </a:r>
            <a:endParaRPr lang="en-US" sz="2400" dirty="0"/>
          </a:p>
        </p:txBody>
      </p:sp>
      <p:pic>
        <p:nvPicPr>
          <p:cNvPr id="7" name="Picture 6" descr="wind_dir_volu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8" y="1142817"/>
            <a:ext cx="7315444" cy="5486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2133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548 km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days</a:t>
            </a:r>
          </a:p>
          <a:p>
            <a:r>
              <a:rPr lang="en-US" sz="1600" dirty="0" smtClean="0">
                <a:solidFill>
                  <a:srgbClr val="26FF15"/>
                </a:solidFill>
              </a:rPr>
              <a:t>527 km</a:t>
            </a:r>
            <a:r>
              <a:rPr lang="en-US" sz="1600" baseline="30000" dirty="0" smtClean="0">
                <a:solidFill>
                  <a:srgbClr val="26FF15"/>
                </a:solidFill>
              </a:rPr>
              <a:t>3</a:t>
            </a:r>
            <a:r>
              <a:rPr lang="en-US" sz="1600" dirty="0" smtClean="0">
                <a:solidFill>
                  <a:srgbClr val="26FF15"/>
                </a:solidFill>
              </a:rPr>
              <a:t>days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476 km</a:t>
            </a:r>
            <a:r>
              <a:rPr lang="en-US" sz="1600" baseline="30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days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278 km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days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volumes: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121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Hypoxic Volume (&lt; 1 mg/L)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156" y="3581400"/>
            <a:ext cx="602004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Changes in wind direction can change the hypoxic volume by a factor of 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9700" y="28569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70DFF"/>
                </a:solidFill>
              </a:rPr>
              <a:t> Physical Controls on Hypoxia </a:t>
            </a:r>
            <a:r>
              <a:rPr lang="en-US" sz="2000" dirty="0">
                <a:solidFill>
                  <a:srgbClr val="070DFF"/>
                </a:solidFill>
              </a:rPr>
              <a:t>in Chesapeake Bay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990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Malcolm Scully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2961729"/>
            <a:ext cx="7239000" cy="36676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Background and Motivation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Simplified Modeling Approach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Importance of Physical Forcing to Seasonal Variations in Hypoxic Volume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River Discharge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Heat Flux / Temperature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/>
              <a:t>Wind (Magnitude and Direction)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 smtClean="0">
                <a:solidFill>
                  <a:srgbClr val="FF0000"/>
                </a:solidFill>
              </a:rPr>
              <a:t>Inter-annual Variation in Hypoxic Volume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arenR"/>
            </a:pPr>
            <a:r>
              <a:rPr lang="en-US" sz="2000" dirty="0"/>
              <a:t>Conclusions</a:t>
            </a:r>
          </a:p>
        </p:txBody>
      </p:sp>
      <p:pic>
        <p:nvPicPr>
          <p:cNvPr id="7" name="Picture 8" descr="CCPO_WEB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84263"/>
            <a:ext cx="2111375" cy="896937"/>
          </a:xfrm>
          <a:prstGeom prst="rect">
            <a:avLst/>
          </a:prstGeom>
          <a:noFill/>
        </p:spPr>
      </p:pic>
      <p:pic>
        <p:nvPicPr>
          <p:cNvPr id="8" name="Picture 9" descr="OD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1600200" cy="835025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9300" y="12954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Center for Coastal Physical Oceanography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Old Dominion University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-152400" y="1676400"/>
            <a:ext cx="3162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latin typeface="Calibri"/>
              </a:rPr>
              <a:t>Center for Coastal Physical Oceanography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1905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Virginia Institute of Marine Sciences, Seminar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October 21, 2011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9900" y="255133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Outline: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1000" y="5715000"/>
            <a:ext cx="1153777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term_compare_all_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17" y="1219017"/>
            <a:ext cx="7315444" cy="5486583"/>
          </a:xfrm>
          <a:prstGeom prst="rect">
            <a:avLst/>
          </a:prstGeom>
        </p:spPr>
      </p:pic>
      <p:pic>
        <p:nvPicPr>
          <p:cNvPr id="4" name="Picture 3" descr="1term_compare_good_b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17" y="1142817"/>
            <a:ext cx="7315444" cy="548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678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15-year Simulations (1991-2005)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ance_plot.png"/>
          <p:cNvPicPr>
            <a:picLocks noChangeAspect="1"/>
          </p:cNvPicPr>
          <p:nvPr/>
        </p:nvPicPr>
        <p:blipFill>
          <a:blip r:embed="rId2"/>
          <a:srcRect l="7293" t="2779" r="6251" b="51389"/>
          <a:stretch>
            <a:fillRect/>
          </a:stretch>
        </p:blipFill>
        <p:spPr>
          <a:xfrm>
            <a:off x="715817" y="1230868"/>
            <a:ext cx="8049491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154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1663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71100" y="261636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Hypoxic Volume (&lt;1mg/L)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643700" y="254016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Hypoxic Volume (&lt;1mg/L)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145268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max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593068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90726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mean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202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202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Analysis of 15-year Simulation of Hypoxic Volume (1991-2005)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000" y="4953000"/>
            <a:ext cx="80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Model with no biologic variability shows significant inter-annual variability</a:t>
            </a:r>
          </a:p>
          <a:p>
            <a:pPr marL="342900" indent="-342900">
              <a:buAutoNum type="arabicParenR"/>
            </a:pPr>
            <a:r>
              <a:rPr lang="en-US" dirty="0" smtClean="0"/>
              <a:t>Observations have greater variability than model</a:t>
            </a:r>
          </a:p>
          <a:p>
            <a:pPr marL="342900" indent="-342900">
              <a:buAutoNum type="arabicParenR"/>
            </a:pPr>
            <a:r>
              <a:rPr lang="en-US" dirty="0" smtClean="0"/>
              <a:t>Model under predicts in early summer and slightly over predicts in late summer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773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Bi-monthly Averages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6038699" cy="379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24" y="2279297"/>
            <a:ext cx="6183575" cy="43894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00400" y="990600"/>
            <a:ext cx="7620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176963"/>
            <a:ext cx="2512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1) Run CSDMS </a:t>
            </a:r>
            <a:r>
              <a:rPr lang="en-US" sz="1400" dirty="0"/>
              <a:t>Modeling Tool</a:t>
            </a:r>
          </a:p>
          <a:p>
            <a:r>
              <a:rPr lang="en-US" sz="1400" dirty="0"/>
              <a:t>2) “File” </a:t>
            </a:r>
            <a:r>
              <a:rPr lang="en-US" sz="1400" dirty="0">
                <a:sym typeface="Wingdings"/>
              </a:rPr>
              <a:t> “Open Project” </a:t>
            </a:r>
            <a:endParaRPr lang="en-US" sz="1400" dirty="0" smtClean="0">
              <a:sym typeface="Wingdings"/>
            </a:endParaRPr>
          </a:p>
          <a:p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   </a:t>
            </a:r>
            <a:r>
              <a:rPr lang="en-US" sz="1400" dirty="0">
                <a:sym typeface="Wingdings"/>
              </a:rPr>
              <a:t>“Marine”    “ROMS”</a:t>
            </a:r>
            <a:endParaRPr lang="en-US" sz="1400" dirty="0"/>
          </a:p>
          <a:p>
            <a:r>
              <a:rPr lang="en-US" sz="1400" dirty="0" smtClean="0"/>
              <a:t>3) Drag selected “Palette” </a:t>
            </a:r>
          </a:p>
          <a:p>
            <a:r>
              <a:rPr lang="en-US" sz="1400" dirty="0" smtClean="0"/>
              <a:t>     (“</a:t>
            </a:r>
            <a:r>
              <a:rPr lang="en-US" sz="1400" dirty="0" err="1" smtClean="0"/>
              <a:t>chesROMS</a:t>
            </a:r>
            <a:r>
              <a:rPr lang="en-US" sz="1400" dirty="0" smtClean="0"/>
              <a:t>” in this case)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into Driver;</a:t>
            </a:r>
          </a:p>
          <a:p>
            <a:r>
              <a:rPr lang="en-US" sz="1400" dirty="0" smtClean="0"/>
              <a:t>4) Choose “Configure”, adjust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settings as desired;    </a:t>
            </a:r>
          </a:p>
          <a:p>
            <a:r>
              <a:rPr lang="en-US" sz="1400" dirty="0" smtClean="0"/>
              <a:t> 5) Run </a:t>
            </a:r>
            <a:r>
              <a:rPr lang="en-US" sz="1400" dirty="0" err="1" smtClean="0"/>
              <a:t>chesROMS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05095" y="451991"/>
            <a:ext cx="2440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ChesROMS  and two other flavors of ROMS are already incorporated into CSDMS.</a:t>
            </a: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56" y="228600"/>
            <a:ext cx="731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Does variation in physical forcing explain observed inter-annual variability in hypoxic volume?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 descr="model_comp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926057"/>
            <a:ext cx="7315215" cy="5486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1076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Mean Hypoxic Volume (Observed)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99067" y="340840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 Mean Hypoxic Volume (Modeled)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68806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= 0.32</a:t>
            </a:r>
          </a:p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= 0.25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272135"/>
            <a:ext cx="4876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 in a statistically significant way!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914389"/>
            <a:ext cx="7315215" cy="548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737" y="152400"/>
            <a:ext cx="7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Next Steps: Simplified Load-Dependent Respiration Rate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668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Monthly-averaged Respiration Rate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Load-Dependent Respiration Rate (Scaled by Integrated Nitrogen Loading—Previous 250 days)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pare_fig.png"/>
          <p:cNvPicPr>
            <a:picLocks noChangeAspect="1"/>
          </p:cNvPicPr>
          <p:nvPr/>
        </p:nvPicPr>
        <p:blipFill>
          <a:blip r:embed="rId2"/>
          <a:srcRect l="9375" t="4167" r="8333" b="52778"/>
          <a:stretch>
            <a:fillRect/>
          </a:stretch>
        </p:blipFill>
        <p:spPr>
          <a:xfrm>
            <a:off x="1238865" y="1385501"/>
            <a:ext cx="6990735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52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Preliminary Results with Load-Dependent Respiration Rate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914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Hypoxic Volume (Observed)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28200" y="258050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Hypoxic Volume (Modeled)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914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Hypoxic Volume (Observed)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10400" y="258050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Hypoxic Volume (Modeled)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127554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Constant Resp. Rate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1275547"/>
            <a:ext cx="277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Load-dependent Resp. Rate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162428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 = 0.628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 =0.016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161410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 = 0.315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 =0.252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52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Conclusions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83058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AutoNum type="arabicParenR"/>
            </a:pPr>
            <a:r>
              <a:rPr lang="en-US" dirty="0" smtClean="0"/>
              <a:t>A relatively simple model with no biological variability can reasonably account for the seasonal cycle of hypoxia in Chesapeake Bay.</a:t>
            </a:r>
          </a:p>
          <a:p>
            <a:pPr marL="452438" indent="-452438">
              <a:buFontTx/>
              <a:buAutoNum type="arabicParenR"/>
            </a:pPr>
            <a:r>
              <a:rPr lang="en-US" dirty="0" smtClean="0"/>
              <a:t>Wind speed and direction are the two most important physical variables controlling hypoxia in the Bay.</a:t>
            </a:r>
          </a:p>
          <a:p>
            <a:pPr marL="452438" indent="-452438">
              <a:buFontTx/>
              <a:buAutoNum type="arabicParenR"/>
            </a:pPr>
            <a:r>
              <a:rPr lang="en-US" dirty="0" smtClean="0"/>
              <a:t>Model results are largely insensitive to variations in river discharge, when the role of nutrient delivery is not accounted for.</a:t>
            </a:r>
          </a:p>
          <a:p>
            <a:pPr marL="452438" indent="-452438">
              <a:buFontTx/>
              <a:buAutoNum type="arabicParenR"/>
            </a:pPr>
            <a:r>
              <a:rPr lang="en-US" dirty="0" smtClean="0"/>
              <a:t>Changes in air temperature and the associated changes in water temperature via sensible heat flux can have a measurable influence on the overall hypoxic volume.</a:t>
            </a:r>
          </a:p>
          <a:p>
            <a:pPr marL="452438" indent="-452438">
              <a:buFontTx/>
              <a:buAutoNum type="arabicParenR"/>
            </a:pPr>
            <a:r>
              <a:rPr lang="en-US" dirty="0" smtClean="0"/>
              <a:t>A 15-year model simulation with constant respiration rate produces significant inter-annual variability in hypoxic volume, by largely fails to reproduce the observed variability.</a:t>
            </a:r>
          </a:p>
          <a:p>
            <a:pPr marL="452438" indent="-452438">
              <a:buAutoNum type="arabicParenR"/>
            </a:pPr>
            <a:r>
              <a:rPr lang="en-US" dirty="0" smtClean="0"/>
              <a:t>Model residuals are significantly correlated with the integrated Nitrogen loading demonstrating the importance of biological processes in controlling inter-annual variability</a:t>
            </a:r>
          </a:p>
          <a:p>
            <a:pPr marL="452438" indent="-452438">
              <a:buAutoNum type="arabicParenR"/>
            </a:pPr>
            <a:r>
              <a:rPr lang="en-US" dirty="0" smtClean="0"/>
              <a:t>Preliminary attempts to include the effects of nutrient loading though a load-dependent respiration formulation show promise for capturing observed inter-annual variability. </a:t>
            </a:r>
          </a:p>
          <a:p>
            <a:pPr marL="452438" indent="-452438">
              <a:buAutoNum type="arabi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_low_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4219575" cy="59817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6430963"/>
            <a:ext cx="746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/>
              </a:rPr>
              <a:t>From Chesapeake Bay Program newsletter:  http://ian.umces.edu/pdfs/do_letter.pdf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3164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315FF"/>
                </a:solidFill>
                <a:latin typeface="Calibri"/>
              </a:rPr>
              <a:t>Map of Mean</a:t>
            </a:r>
            <a:r>
              <a:rPr lang="en-US" dirty="0" smtClean="0">
                <a:solidFill>
                  <a:srgbClr val="0315FF"/>
                </a:solidFill>
                <a:latin typeface="Calibri"/>
              </a:rPr>
              <a:t> Bottom Dissolved </a:t>
            </a:r>
            <a:r>
              <a:rPr lang="en-US" dirty="0">
                <a:solidFill>
                  <a:srgbClr val="0315FF"/>
                </a:solidFill>
                <a:latin typeface="Calibri"/>
              </a:rPr>
              <a:t>Oxygen -- Summer 2005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0" y="1905000"/>
            <a:ext cx="35052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Times" charset="0"/>
              <a:buChar char="•"/>
            </a:pPr>
            <a:r>
              <a:rPr lang="en-US" sz="1400" dirty="0">
                <a:solidFill>
                  <a:srgbClr val="FF0603"/>
                </a:solidFill>
                <a:latin typeface="Calibri"/>
              </a:rPr>
              <a:t>Low DO has significant impact on a wide array of biological and ecological processes.</a:t>
            </a:r>
          </a:p>
          <a:p>
            <a:pPr marL="342900" indent="-342900">
              <a:spcBef>
                <a:spcPct val="50000"/>
              </a:spcBef>
              <a:buFont typeface="Times" charset="0"/>
              <a:buChar char="•"/>
            </a:pPr>
            <a:r>
              <a:rPr lang="en-US" sz="1400" dirty="0">
                <a:solidFill>
                  <a:srgbClr val="FF0603"/>
                </a:solidFill>
                <a:latin typeface="Calibri"/>
              </a:rPr>
              <a:t>Large regions of Chesapeake Bay are impacted by hypoxia/anoxia.</a:t>
            </a:r>
          </a:p>
          <a:p>
            <a:pPr marL="342900" indent="-342900">
              <a:spcBef>
                <a:spcPct val="50000"/>
              </a:spcBef>
              <a:buFont typeface="Times" charset="0"/>
              <a:buChar char="•"/>
            </a:pPr>
            <a:r>
              <a:rPr lang="en-US" sz="1400" dirty="0">
                <a:solidFill>
                  <a:srgbClr val="FF0603"/>
                </a:solidFill>
                <a:latin typeface="Calibri"/>
              </a:rPr>
              <a:t>Over $ 3.5 billion was spent on nutrient controls in Chesapeake Bay between 1985-1996 (Butt &amp; Brown, 2000)</a:t>
            </a:r>
          </a:p>
          <a:p>
            <a:pPr marL="342900" indent="-342900">
              <a:spcBef>
                <a:spcPct val="50000"/>
              </a:spcBef>
              <a:buFont typeface="Times" charset="0"/>
              <a:buChar char="•"/>
            </a:pPr>
            <a:r>
              <a:rPr lang="en-US" sz="1400" dirty="0">
                <a:solidFill>
                  <a:srgbClr val="FF0603"/>
                </a:solidFill>
                <a:latin typeface="Calibri"/>
              </a:rPr>
              <a:t>Assessing success/failure of reductions in nutrient loading requires understanding of the physical processes that contribute to the inter-annual variability.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_DO"/>
          <p:cNvPicPr>
            <a:picLocks noChangeAspect="1" noChangeArrowheads="1"/>
          </p:cNvPicPr>
          <p:nvPr/>
        </p:nvPicPr>
        <p:blipFill>
          <a:blip r:embed="rId2"/>
          <a:srcRect l="4000" r="5000"/>
          <a:stretch>
            <a:fillRect/>
          </a:stretch>
        </p:blipFill>
        <p:spPr bwMode="auto">
          <a:xfrm>
            <a:off x="533400" y="838200"/>
            <a:ext cx="822654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315FF"/>
                </a:solidFill>
              </a:rPr>
              <a:t>Regional Ocean Modeling System (ROMS)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43400" y="12192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FF0603"/>
                </a:solidFill>
              </a:rPr>
              <a:t>ChesROMS</a:t>
            </a:r>
            <a:r>
              <a:rPr lang="en-US" sz="1600" dirty="0" smtClean="0">
                <a:solidFill>
                  <a:srgbClr val="FF0603"/>
                </a:solidFill>
              </a:rPr>
              <a:t> Model Grid</a:t>
            </a:r>
            <a:endParaRPr lang="en-US" sz="1600" dirty="0">
              <a:solidFill>
                <a:srgbClr val="FF0603"/>
              </a:solidFill>
            </a:endParaRPr>
          </a:p>
        </p:txBody>
      </p:sp>
      <p:pic>
        <p:nvPicPr>
          <p:cNvPr id="4" name="Picture 6" descr="grid"/>
          <p:cNvPicPr>
            <a:picLocks noChangeAspect="1" noChangeArrowheads="1"/>
          </p:cNvPicPr>
          <p:nvPr/>
        </p:nvPicPr>
        <p:blipFill>
          <a:blip r:embed="rId2"/>
          <a:srcRect l="14568" t="5554" r="13635" b="5583"/>
          <a:stretch>
            <a:fillRect/>
          </a:stretch>
        </p:blipFill>
        <p:spPr bwMode="auto">
          <a:xfrm>
            <a:off x="3581400" y="1524000"/>
            <a:ext cx="5257800" cy="48768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3733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u="sng" dirty="0"/>
              <a:t>Model forcing</a:t>
            </a:r>
            <a:endParaRPr lang="en-US" sz="1600" dirty="0" smtClean="0"/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Realistic tidal and sub-tidal </a:t>
            </a:r>
            <a:r>
              <a:rPr lang="en-US" sz="1600" dirty="0"/>
              <a:t>e</a:t>
            </a:r>
            <a:r>
              <a:rPr lang="en-US" sz="1600" dirty="0" smtClean="0"/>
              <a:t>levation at ocean boundary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Realistic surface fluxes from NCEP (heating and winds)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Observed river discharge for all tributaries.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Temperature and salinity at ocean boundary from World Ocean Atlas.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16552"/>
            <a:ext cx="3505200" cy="48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u="sng" dirty="0">
                <a:solidFill>
                  <a:srgbClr val="0000FF"/>
                </a:solidFill>
              </a:rPr>
              <a:t>Oxygen </a:t>
            </a:r>
            <a:r>
              <a:rPr lang="en-US" sz="1600" u="sng" dirty="0" smtClean="0">
                <a:solidFill>
                  <a:srgbClr val="0000FF"/>
                </a:solidFill>
              </a:rPr>
              <a:t>Model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Oxygen is introduced as an additional model tracer.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Oxygen consumption (respiration) is constant in time, with depth-dependent vertical distribution.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No oxygen consumption outside of estuarine portion of model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No oxygen production.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Open boundaries </a:t>
            </a:r>
            <a:r>
              <a:rPr lang="en-US" sz="1600" dirty="0">
                <a:solidFill>
                  <a:srgbClr val="0000FF"/>
                </a:solidFill>
              </a:rPr>
              <a:t>= saturation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Surface flux using wind speed dependent piston velocity following Marino and </a:t>
            </a:r>
            <a:r>
              <a:rPr lang="en-US" sz="1600" dirty="0" err="1">
                <a:solidFill>
                  <a:srgbClr val="0000FF"/>
                </a:solidFill>
              </a:rPr>
              <a:t>Howarth</a:t>
            </a:r>
            <a:r>
              <a:rPr lang="en-US" sz="1600" dirty="0">
                <a:solidFill>
                  <a:srgbClr val="0000FF"/>
                </a:solidFill>
              </a:rPr>
              <a:t>, 1993.</a:t>
            </a:r>
          </a:p>
          <a:p>
            <a:pPr marL="457200" indent="-457200">
              <a:spcBef>
                <a:spcPct val="50000"/>
              </a:spcBef>
              <a:buFont typeface="Times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No negative oxygen concentration and no super-saturation.</a:t>
            </a:r>
          </a:p>
        </p:txBody>
      </p:sp>
      <p:pic>
        <p:nvPicPr>
          <p:cNvPr id="5" name="Picture 4" descr="O2_model.png"/>
          <p:cNvPicPr>
            <a:picLocks noChangeAspect="1"/>
          </p:cNvPicPr>
          <p:nvPr/>
        </p:nvPicPr>
        <p:blipFill>
          <a:blip r:embed="rId3"/>
          <a:srcRect r="43750" b="47222"/>
          <a:stretch>
            <a:fillRect/>
          </a:stretch>
        </p:blipFill>
        <p:spPr>
          <a:xfrm>
            <a:off x="4419478" y="228508"/>
            <a:ext cx="4114922" cy="2895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52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Depth-dependent Respiration Formulation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3" descr="Marino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478" y="3624263"/>
            <a:ext cx="432435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638800" y="3568700"/>
          <a:ext cx="190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5" imgW="1524000" imgH="254000" progId="Equation.3">
                  <p:embed/>
                </p:oleObj>
              </mc:Choice>
              <mc:Fallback>
                <p:oleObj name="Equation" r:id="rId5" imgW="15240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68700"/>
                        <a:ext cx="1905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14850" y="3059113"/>
            <a:ext cx="4248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Surface Oxygen Flux using Piston Velocity: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838828" y="5374106"/>
          <a:ext cx="1314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7" imgW="774700" imgH="228600" progId="Equation.3">
                  <p:embed/>
                </p:oleObj>
              </mc:Choice>
              <mc:Fallback>
                <p:oleObj name="Equation" r:id="rId7" imgW="7747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828" y="5374106"/>
                        <a:ext cx="1314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00478" y="6550025"/>
            <a:ext cx="3352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ea typeface="ＭＳ Ｐゴシック" pitchFamily="-65" charset="-128"/>
                <a:cs typeface="ＭＳ Ｐゴシック" pitchFamily="-65" charset="-128"/>
              </a:rPr>
              <a:t>From Marino and </a:t>
            </a:r>
            <a:r>
              <a:rPr lang="en-US" sz="1400" i="1" dirty="0" err="1">
                <a:ea typeface="ＭＳ Ｐゴシック" pitchFamily="-65" charset="-128"/>
                <a:cs typeface="ＭＳ Ｐゴシック" pitchFamily="-65" charset="-128"/>
              </a:rPr>
              <a:t>Howarth</a:t>
            </a:r>
            <a:r>
              <a:rPr lang="en-US" sz="1400" i="1" dirty="0">
                <a:ea typeface="ＭＳ Ｐゴシック" pitchFamily="-65" charset="-128"/>
                <a:cs typeface="ＭＳ Ｐゴシック" pitchFamily="-65" charset="-128"/>
              </a:rPr>
              <a:t>, Estuaries, 1993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761456"/>
            <a:ext cx="464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assumes biology is constant so that the role of physical processes can be isolated!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sonal_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017"/>
            <a:ext cx="7315444" cy="5486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68069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Seasonal and Inter-Annual Variability in Hypoxic Volume (from CBP data 1984-2009)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Maximum observed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53340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Minimum observed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356" y="6336268"/>
            <a:ext cx="464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Data compiled from Murphy et al. (submitted)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ys_v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315444" cy="548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Variability of Physical Forcing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75866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What is relative importance of different physical forcing in controlling seasonal and inter-annual variability of hypoxia in Chesapeake Bay?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15731</TotalTime>
  <Words>1640</Words>
  <Application>Microsoft Macintosh PowerPoint</Application>
  <PresentationFormat>On-screen Show (4:3)</PresentationFormat>
  <Paragraphs>227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 Scully</dc:creator>
  <cp:lastModifiedBy>Albert Kettner</cp:lastModifiedBy>
  <cp:revision>58</cp:revision>
  <dcterms:created xsi:type="dcterms:W3CDTF">2011-10-29T13:31:14Z</dcterms:created>
  <dcterms:modified xsi:type="dcterms:W3CDTF">2011-11-11T16:05:20Z</dcterms:modified>
</cp:coreProperties>
</file>