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embeddings/Microsoft_Equation4.bin" ContentType="application/vnd.openxmlformats-officedocument.oleObject"/>
  <Override PartName="/ppt/slideLayouts/slideLayout6.xml" ContentType="application/vnd.openxmlformats-officedocument.presentationml.slideLayout+xml"/>
  <Override PartName="/ppt/slides/slide5.xml" ContentType="application/vnd.openxmlformats-officedocument.presentationml.slide+xml"/>
  <Override PartName="/ppt/embeddings/Microsoft_Equation2.bin" ContentType="application/vnd.openxmlformats-officedocument.oleObject"/>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Default Extension="pict" ContentType="image/pict"/>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embeddings/Microsoft_Equation5.bin" ContentType="application/vnd.openxmlformats-officedocument.oleObject"/>
  <Override PartName="/ppt/slideLayouts/slideLayout7.xml" ContentType="application/vnd.openxmlformats-officedocument.presentationml.slideLayout+xml"/>
  <Override PartName="/ppt/slides/slide6.xml" ContentType="application/vnd.openxmlformats-officedocument.presentationml.slide+xml"/>
  <Default Extension="vml" ContentType="application/vnd.openxmlformats-officedocument.vmlDrawing"/>
  <Override PartName="/ppt/embeddings/Microsoft_Equation3.bin" ContentType="application/vnd.openxmlformats-officedocument.oleObject"/>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embeddings/Microsoft_Equation1.bin" ContentType="application/vnd.openxmlformats-officedocument.oleObject"/>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5"/>
  </p:notesMasterIdLst>
  <p:sldIdLst>
    <p:sldId id="256" r:id="rId2"/>
    <p:sldId id="264" r:id="rId3"/>
    <p:sldId id="261" r:id="rId4"/>
    <p:sldId id="265" r:id="rId5"/>
    <p:sldId id="266" r:id="rId6"/>
    <p:sldId id="267" r:id="rId7"/>
    <p:sldId id="268" r:id="rId8"/>
    <p:sldId id="257" r:id="rId9"/>
    <p:sldId id="258" r:id="rId10"/>
    <p:sldId id="260" r:id="rId11"/>
    <p:sldId id="259" r:id="rId12"/>
    <p:sldId id="269" r:id="rId13"/>
    <p:sldId id="26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69038" autoAdjust="0"/>
  </p:normalViewPr>
  <p:slideViewPr>
    <p:cSldViewPr snapToGrid="0" snapToObjects="1">
      <p:cViewPr varScale="1">
        <p:scale>
          <a:sx n="87" d="100"/>
          <a:sy n="87" d="100"/>
        </p:scale>
        <p:origin x="-15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ict"/><Relationship Id="rId2" Type="http://schemas.openxmlformats.org/officeDocument/2006/relationships/image" Target="../media/image11.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5A14AF-26F1-B042-B33C-8C21F119FECD}" type="datetimeFigureOut">
              <a:rPr lang="en-US" smtClean="0"/>
              <a:pPr/>
              <a:t>2/22/13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A9DF5-2DD3-CA42-A1C4-EF7612167AA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8A9DF5-2DD3-CA42-A1C4-EF7612167AA3}"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grid cell size is generally chosen to be smaller than the </a:t>
            </a:r>
            <a:r>
              <a:rPr lang="en-US" sz="1200" kern="1200" baseline="0" dirty="0" err="1" smtClean="0">
                <a:solidFill>
                  <a:schemeClr val="tx1"/>
                </a:solidFill>
                <a:latin typeface="+mn-lt"/>
                <a:ea typeface="+mn-ea"/>
                <a:cs typeface="+mn-cs"/>
              </a:rPr>
              <a:t>hillslope</a:t>
            </a:r>
            <a:r>
              <a:rPr lang="en-US" sz="1200" kern="1200" baseline="0" dirty="0" smtClean="0">
                <a:solidFill>
                  <a:schemeClr val="tx1"/>
                </a:solidFill>
                <a:latin typeface="+mn-lt"/>
                <a:ea typeface="+mn-ea"/>
                <a:cs typeface="+mn-cs"/>
              </a:rPr>
              <a:t> scale and larger than the width of the largest channel. Every grid cell then has</a:t>
            </a:r>
          </a:p>
          <a:p>
            <a:r>
              <a:rPr lang="en-US" sz="1200" kern="1200" baseline="0" dirty="0" smtClean="0">
                <a:solidFill>
                  <a:schemeClr val="tx1"/>
                </a:solidFill>
                <a:latin typeface="+mn-lt"/>
                <a:ea typeface="+mn-ea"/>
                <a:cs typeface="+mn-cs"/>
              </a:rPr>
              <a:t>one channel associated with it that extends from the centre of the grid cell to the</a:t>
            </a:r>
          </a:p>
          <a:p>
            <a:r>
              <a:rPr lang="en-US" sz="1200" kern="1200" baseline="0" dirty="0" smtClean="0">
                <a:solidFill>
                  <a:schemeClr val="tx1"/>
                </a:solidFill>
                <a:latin typeface="+mn-lt"/>
                <a:ea typeface="+mn-ea"/>
                <a:cs typeface="+mn-cs"/>
              </a:rPr>
              <a:t>Centre of the grid cell that it flows to according to the D8 method.</a:t>
            </a:r>
            <a:endParaRPr lang="en-US" dirty="0"/>
          </a:p>
        </p:txBody>
      </p:sp>
      <p:sp>
        <p:nvSpPr>
          <p:cNvPr id="4" name="Slide Number Placeholder 3"/>
          <p:cNvSpPr>
            <a:spLocks noGrp="1"/>
          </p:cNvSpPr>
          <p:nvPr>
            <p:ph type="sldNum" sz="quarter" idx="10"/>
          </p:nvPr>
        </p:nvSpPr>
        <p:spPr/>
        <p:txBody>
          <a:bodyPr/>
          <a:lstStyle/>
          <a:p>
            <a:fld id="{F58A9DF5-2DD3-CA42-A1C4-EF7612167AA3}"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4E905E-D863-264D-A449-98E39492B065}" type="datetimeFigureOut">
              <a:rPr lang="en-US" smtClean="0"/>
              <a:pPr/>
              <a:t>2/22/13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ADFE9-78EA-114E-B18E-3DAA338793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E905E-D863-264D-A449-98E39492B065}" type="datetimeFigureOut">
              <a:rPr lang="en-US" smtClean="0"/>
              <a:pPr/>
              <a:t>2/22/13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ADFE9-78EA-114E-B18E-3DAA338793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E905E-D863-264D-A449-98E39492B065}" type="datetimeFigureOut">
              <a:rPr lang="en-US" smtClean="0"/>
              <a:pPr/>
              <a:t>2/22/13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ADFE9-78EA-114E-B18E-3DAA338793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E905E-D863-264D-A449-98E39492B065}" type="datetimeFigureOut">
              <a:rPr lang="en-US" smtClean="0"/>
              <a:pPr/>
              <a:t>2/22/13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ADFE9-78EA-114E-B18E-3DAA338793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E905E-D863-264D-A449-98E39492B065}" type="datetimeFigureOut">
              <a:rPr lang="en-US" smtClean="0"/>
              <a:pPr/>
              <a:t>2/22/13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ADFE9-78EA-114E-B18E-3DAA338793E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4E905E-D863-264D-A449-98E39492B065}" type="datetimeFigureOut">
              <a:rPr lang="en-US" smtClean="0"/>
              <a:pPr/>
              <a:t>2/22/13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ADFE9-78EA-114E-B18E-3DAA338793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4E905E-D863-264D-A449-98E39492B065}" type="datetimeFigureOut">
              <a:rPr lang="en-US" smtClean="0"/>
              <a:pPr/>
              <a:t>2/22/13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BADFE9-78EA-114E-B18E-3DAA338793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4E905E-D863-264D-A449-98E39492B065}" type="datetimeFigureOut">
              <a:rPr lang="en-US" smtClean="0"/>
              <a:pPr/>
              <a:t>2/22/13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BADFE9-78EA-114E-B18E-3DAA338793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E905E-D863-264D-A449-98E39492B065}" type="datetimeFigureOut">
              <a:rPr lang="en-US" smtClean="0"/>
              <a:pPr/>
              <a:t>2/22/13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BADFE9-78EA-114E-B18E-3DAA338793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E905E-D863-264D-A449-98E39492B065}" type="datetimeFigureOut">
              <a:rPr lang="en-US" smtClean="0"/>
              <a:pPr/>
              <a:t>2/22/13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ADFE9-78EA-114E-B18E-3DAA338793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E905E-D863-264D-A449-98E39492B065}" type="datetimeFigureOut">
              <a:rPr lang="en-US" smtClean="0"/>
              <a:pPr/>
              <a:t>2/22/13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ADFE9-78EA-114E-B18E-3DAA338793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E905E-D863-264D-A449-98E39492B065}" type="datetimeFigureOut">
              <a:rPr lang="en-US" smtClean="0"/>
              <a:pPr/>
              <a:t>2/22/13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ADFE9-78EA-114E-B18E-3DAA338793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Microsoft_Equation5.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7.gif"/><Relationship Id="rId5"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quation2.bin"/><Relationship Id="rId4" Type="http://schemas.openxmlformats.org/officeDocument/2006/relationships/oleObject" Target="../embeddings/Microsoft_Equation3.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Microsoft_Equation4.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8978"/>
            <a:ext cx="7772400" cy="1470025"/>
          </a:xfrm>
        </p:spPr>
        <p:txBody>
          <a:bodyPr>
            <a:normAutofit fontScale="90000"/>
          </a:bodyPr>
          <a:lstStyle/>
          <a:p>
            <a:r>
              <a:rPr lang="en-US" dirty="0" smtClean="0"/>
              <a:t>Landscape Evolution Modeling</a:t>
            </a:r>
            <a:br>
              <a:rPr lang="en-US" dirty="0" smtClean="0"/>
            </a:br>
            <a:r>
              <a:rPr lang="en-US" dirty="0" smtClean="0"/>
              <a:t/>
            </a:r>
            <a:br>
              <a:rPr lang="en-US" dirty="0" smtClean="0"/>
            </a:br>
            <a:r>
              <a:rPr lang="en-US" dirty="0" smtClean="0"/>
              <a:t>ERODE</a:t>
            </a:r>
            <a:endParaRPr lang="en-US" dirty="0"/>
          </a:p>
        </p:txBody>
      </p:sp>
      <p:sp>
        <p:nvSpPr>
          <p:cNvPr id="3" name="Subtitle 2"/>
          <p:cNvSpPr>
            <a:spLocks noGrp="1"/>
          </p:cNvSpPr>
          <p:nvPr>
            <p:ph type="subTitle" idx="1"/>
          </p:nvPr>
        </p:nvSpPr>
        <p:spPr/>
        <p:txBody>
          <a:bodyPr/>
          <a:lstStyle/>
          <a:p>
            <a:endParaRPr lang="en-US" dirty="0" smtClean="0"/>
          </a:p>
          <a:p>
            <a:r>
              <a:rPr lang="en-US" dirty="0" smtClean="0"/>
              <a:t>Irina Overeem, February 2013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6245" y="274638"/>
            <a:ext cx="8480555" cy="1143000"/>
          </a:xfrm>
        </p:spPr>
        <p:txBody>
          <a:bodyPr>
            <a:normAutofit fontScale="90000"/>
          </a:bodyPr>
          <a:lstStyle/>
          <a:p>
            <a:r>
              <a:rPr lang="en-US" dirty="0" smtClean="0"/>
              <a:t>Sediment Transport Equation in ERODE</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a:p>
          <a:p>
            <a:pPr>
              <a:buNone/>
            </a:pPr>
            <a:endParaRPr lang="en-US" dirty="0"/>
          </a:p>
        </p:txBody>
      </p:sp>
      <p:graphicFrame>
        <p:nvGraphicFramePr>
          <p:cNvPr id="5" name="Object 4"/>
          <p:cNvGraphicFramePr>
            <a:graphicFrameLocks noChangeAspect="1"/>
          </p:cNvGraphicFramePr>
          <p:nvPr/>
        </p:nvGraphicFramePr>
        <p:xfrm>
          <a:off x="388143" y="2062556"/>
          <a:ext cx="3300413" cy="854075"/>
        </p:xfrm>
        <a:graphic>
          <a:graphicData uri="http://schemas.openxmlformats.org/presentationml/2006/ole">
            <p:oleObj spid="_x0000_s17410" name="Equation" r:id="rId3" imgW="736600" imgH="190500" progId="Equation.3">
              <p:embed/>
            </p:oleObj>
          </a:graphicData>
        </a:graphic>
      </p:graphicFrame>
      <p:sp>
        <p:nvSpPr>
          <p:cNvPr id="6" name="TextBox 5"/>
          <p:cNvSpPr txBox="1"/>
          <p:nvPr/>
        </p:nvSpPr>
        <p:spPr>
          <a:xfrm>
            <a:off x="388143" y="3506346"/>
            <a:ext cx="6993273" cy="2677656"/>
          </a:xfrm>
          <a:prstGeom prst="rect">
            <a:avLst/>
          </a:prstGeom>
          <a:noFill/>
        </p:spPr>
        <p:txBody>
          <a:bodyPr wrap="square" rtlCol="0">
            <a:spAutoFit/>
          </a:bodyPr>
          <a:lstStyle/>
          <a:p>
            <a:r>
              <a:rPr lang="en-US" sz="2800" dirty="0" smtClean="0"/>
              <a:t>Qs = 	sediment transport rate [L</a:t>
            </a:r>
            <a:r>
              <a:rPr lang="en-US" sz="2800" baseline="30000" dirty="0" smtClean="0"/>
              <a:t>3</a:t>
            </a:r>
            <a:r>
              <a:rPr lang="en-US" sz="2800" dirty="0" smtClean="0"/>
              <a:t>/T]</a:t>
            </a:r>
          </a:p>
          <a:p>
            <a:r>
              <a:rPr lang="en-US" sz="2800" dirty="0" smtClean="0"/>
              <a:t>K   =   	</a:t>
            </a:r>
            <a:r>
              <a:rPr lang="en-US" sz="2800" dirty="0" err="1" smtClean="0"/>
              <a:t>erodibility</a:t>
            </a:r>
            <a:endParaRPr lang="en-US" sz="2800" dirty="0" smtClean="0"/>
          </a:p>
          <a:p>
            <a:r>
              <a:rPr lang="en-US" sz="2800" dirty="0" smtClean="0"/>
              <a:t>Q  =  	water discharge [L</a:t>
            </a:r>
            <a:r>
              <a:rPr lang="en-US" sz="2800" baseline="30000" dirty="0" smtClean="0"/>
              <a:t>3</a:t>
            </a:r>
            <a:r>
              <a:rPr lang="en-US" sz="2800" dirty="0" smtClean="0"/>
              <a:t>/T]</a:t>
            </a:r>
          </a:p>
          <a:p>
            <a:r>
              <a:rPr lang="en-US" sz="2800" dirty="0" smtClean="0"/>
              <a:t>S   =  	slope [-]</a:t>
            </a:r>
          </a:p>
          <a:p>
            <a:r>
              <a:rPr lang="en-US" sz="2800" dirty="0" err="1" smtClean="0"/>
              <a:t>m</a:t>
            </a:r>
            <a:r>
              <a:rPr lang="en-US" sz="2800" dirty="0" smtClean="0"/>
              <a:t>  =   </a:t>
            </a:r>
            <a:r>
              <a:rPr lang="en-US" sz="2800" dirty="0"/>
              <a:t>d</a:t>
            </a:r>
            <a:r>
              <a:rPr lang="en-US" sz="2800" dirty="0" smtClean="0"/>
              <a:t>ischarge coefficient [-]</a:t>
            </a:r>
          </a:p>
          <a:p>
            <a:r>
              <a:rPr lang="en-US" sz="2800" dirty="0" err="1" smtClean="0"/>
              <a:t>n</a:t>
            </a:r>
            <a:r>
              <a:rPr lang="en-US" sz="2800" dirty="0" smtClean="0"/>
              <a:t>   =   </a:t>
            </a:r>
            <a:r>
              <a:rPr lang="en-US" sz="2800" dirty="0"/>
              <a:t>s</a:t>
            </a:r>
            <a:r>
              <a:rPr lang="en-US" sz="2800" dirty="0" smtClean="0"/>
              <a:t>lope coefficient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262"/>
            <a:ext cx="8229600" cy="1143000"/>
          </a:xfrm>
        </p:spPr>
        <p:txBody>
          <a:bodyPr/>
          <a:lstStyle/>
          <a:p>
            <a:r>
              <a:rPr lang="en-US" dirty="0" smtClean="0"/>
              <a:t>Output: Elevation Grids over Time</a:t>
            </a:r>
            <a:endParaRPr lang="en-US" dirty="0"/>
          </a:p>
        </p:txBody>
      </p:sp>
      <p:pic>
        <p:nvPicPr>
          <p:cNvPr id="5" name="Picture 4" descr="erode0002.png"/>
          <p:cNvPicPr>
            <a:picLocks noChangeAspect="1"/>
          </p:cNvPicPr>
          <p:nvPr/>
        </p:nvPicPr>
        <p:blipFill>
          <a:blip r:embed="rId2"/>
          <a:stretch>
            <a:fillRect/>
          </a:stretch>
        </p:blipFill>
        <p:spPr>
          <a:xfrm>
            <a:off x="4068018" y="1437037"/>
            <a:ext cx="5142828" cy="4941937"/>
          </a:xfrm>
          <a:prstGeom prst="rect">
            <a:avLst/>
          </a:prstGeom>
        </p:spPr>
      </p:pic>
      <p:pic>
        <p:nvPicPr>
          <p:cNvPr id="4" name="Content Placeholder 3" descr="erode0003.png"/>
          <p:cNvPicPr>
            <a:picLocks noGrp="1" noChangeAspect="1"/>
          </p:cNvPicPr>
          <p:nvPr>
            <p:ph idx="1"/>
          </p:nvPr>
        </p:nvPicPr>
        <p:blipFill>
          <a:blip r:embed="rId3"/>
          <a:srcRect l="-37364" r="-37364"/>
          <a:stretch>
            <a:fillRect/>
          </a:stretch>
        </p:blipFill>
        <p:spPr>
          <a:xfrm>
            <a:off x="-1972052" y="1433106"/>
            <a:ext cx="9013373" cy="4957008"/>
          </a:xfrm>
        </p:spPr>
      </p:pic>
      <p:sp>
        <p:nvSpPr>
          <p:cNvPr id="6" name="TextBox 5"/>
          <p:cNvSpPr txBox="1"/>
          <p:nvPr/>
        </p:nvSpPr>
        <p:spPr>
          <a:xfrm>
            <a:off x="1047257" y="6227203"/>
            <a:ext cx="3264321" cy="369332"/>
          </a:xfrm>
          <a:prstGeom prst="rect">
            <a:avLst/>
          </a:prstGeom>
          <a:noFill/>
        </p:spPr>
        <p:txBody>
          <a:bodyPr wrap="square" rtlCol="0">
            <a:spAutoFit/>
          </a:bodyPr>
          <a:lstStyle/>
          <a:p>
            <a:r>
              <a:rPr lang="en-US" dirty="0" smtClean="0"/>
              <a:t>T ~ 200,000 years</a:t>
            </a:r>
            <a:endParaRPr lang="en-US" dirty="0"/>
          </a:p>
        </p:txBody>
      </p:sp>
      <p:sp>
        <p:nvSpPr>
          <p:cNvPr id="7" name="TextBox 6"/>
          <p:cNvSpPr txBox="1"/>
          <p:nvPr/>
        </p:nvSpPr>
        <p:spPr>
          <a:xfrm>
            <a:off x="5288415" y="6223014"/>
            <a:ext cx="3264321" cy="369332"/>
          </a:xfrm>
          <a:prstGeom prst="rect">
            <a:avLst/>
          </a:prstGeom>
          <a:noFill/>
        </p:spPr>
        <p:txBody>
          <a:bodyPr wrap="square" rtlCol="0">
            <a:spAutoFit/>
          </a:bodyPr>
          <a:lstStyle/>
          <a:p>
            <a:r>
              <a:rPr lang="en-US" dirty="0" smtClean="0"/>
              <a:t>T ~ 9,000,000 years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457200" y="-115262"/>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Output: Contributing</a:t>
            </a:r>
            <a:r>
              <a:rPr kumimoji="0" lang="en-US" sz="4400" b="0" i="0" u="none" strike="noStrike" kern="1200" cap="none" spc="0" normalizeH="0" noProof="0" dirty="0" smtClean="0">
                <a:ln>
                  <a:noFill/>
                </a:ln>
                <a:solidFill>
                  <a:schemeClr val="tx1"/>
                </a:solidFill>
                <a:effectLst/>
                <a:uLnTx/>
                <a:uFillTx/>
                <a:latin typeface="+mj-lt"/>
                <a:ea typeface="+mj-ea"/>
                <a:cs typeface="+mj-cs"/>
              </a:rPr>
              <a:t> Area</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Grids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erode0008.png"/>
          <p:cNvPicPr>
            <a:picLocks noChangeAspect="1"/>
          </p:cNvPicPr>
          <p:nvPr/>
        </p:nvPicPr>
        <p:blipFill>
          <a:blip r:embed="rId2"/>
          <a:stretch>
            <a:fillRect/>
          </a:stretch>
        </p:blipFill>
        <p:spPr>
          <a:xfrm>
            <a:off x="4143744" y="1027738"/>
            <a:ext cx="5117040" cy="4917155"/>
          </a:xfrm>
          <a:prstGeom prst="rect">
            <a:avLst/>
          </a:prstGeom>
        </p:spPr>
      </p:pic>
      <p:pic>
        <p:nvPicPr>
          <p:cNvPr id="5" name="Picture 4" descr="erode0007.png"/>
          <p:cNvPicPr>
            <a:picLocks noChangeAspect="1"/>
          </p:cNvPicPr>
          <p:nvPr/>
        </p:nvPicPr>
        <p:blipFill>
          <a:blip r:embed="rId3"/>
          <a:stretch>
            <a:fillRect/>
          </a:stretch>
        </p:blipFill>
        <p:spPr>
          <a:xfrm>
            <a:off x="0" y="1027738"/>
            <a:ext cx="5100956" cy="49017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Adaptive Time-Stepping</a:t>
            </a:r>
            <a:br>
              <a:rPr lang="en-US" dirty="0" smtClean="0"/>
            </a:br>
            <a:r>
              <a:rPr lang="en-US" dirty="0" smtClean="0"/>
              <a:t>CLF criterion</a:t>
            </a:r>
            <a:endParaRPr lang="en-US" dirty="0"/>
          </a:p>
        </p:txBody>
      </p:sp>
      <p:sp>
        <p:nvSpPr>
          <p:cNvPr id="3" name="Content Placeholder 2"/>
          <p:cNvSpPr>
            <a:spLocks noGrp="1"/>
          </p:cNvSpPr>
          <p:nvPr>
            <p:ph idx="1"/>
          </p:nvPr>
        </p:nvSpPr>
        <p:spPr>
          <a:xfrm>
            <a:off x="457200" y="2051701"/>
            <a:ext cx="8229600" cy="4525963"/>
          </a:xfrm>
        </p:spPr>
        <p:txBody>
          <a:bodyPr>
            <a:normAutofit/>
          </a:bodyPr>
          <a:lstStyle/>
          <a:p>
            <a:r>
              <a:rPr lang="en-US" b="1" dirty="0" smtClean="0"/>
              <a:t>Courant-</a:t>
            </a:r>
            <a:r>
              <a:rPr lang="en-US" b="1" dirty="0" err="1" smtClean="0"/>
              <a:t>Friedrichs-Lewy</a:t>
            </a:r>
            <a:r>
              <a:rPr lang="en-US" b="1" dirty="0" smtClean="0"/>
              <a:t> Condition</a:t>
            </a:r>
          </a:p>
          <a:p>
            <a:pPr>
              <a:buNone/>
            </a:pPr>
            <a:r>
              <a:rPr lang="en-US" dirty="0" smtClean="0"/>
              <a:t>    A condition in numerical equation solving which states that, given a space </a:t>
            </a:r>
            <a:r>
              <a:rPr lang="en-US" dirty="0" err="1" smtClean="0"/>
              <a:t>discretization</a:t>
            </a:r>
            <a:r>
              <a:rPr lang="en-US" dirty="0" smtClean="0"/>
              <a:t>, a time step bigger than some computable quantity should not be taken. </a:t>
            </a:r>
          </a:p>
          <a:p>
            <a:pPr>
              <a:buNone/>
            </a:pPr>
            <a:endParaRPr lang="en-US" dirty="0" smtClean="0"/>
          </a:p>
          <a:p>
            <a:pPr>
              <a:buNone/>
            </a:pPr>
            <a:r>
              <a:rPr lang="en-US" dirty="0" smtClean="0"/>
              <a:t>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Landscape Evolution Model</a:t>
            </a:r>
            <a:endParaRPr lang="en-US" dirty="0"/>
          </a:p>
        </p:txBody>
      </p:sp>
      <p:pic>
        <p:nvPicPr>
          <p:cNvPr id="4" name="Picture 3"/>
          <p:cNvPicPr>
            <a:picLocks noChangeAspect="1"/>
          </p:cNvPicPr>
          <p:nvPr/>
        </p:nvPicPr>
        <p:blipFill>
          <a:blip r:embed="rId2"/>
          <a:stretch>
            <a:fillRect/>
          </a:stretch>
        </p:blipFill>
        <p:spPr>
          <a:xfrm>
            <a:off x="1369023" y="1533360"/>
            <a:ext cx="6327188" cy="4144308"/>
          </a:xfrm>
          <a:prstGeom prst="rect">
            <a:avLst/>
          </a:prstGeom>
        </p:spPr>
      </p:pic>
      <p:sp>
        <p:nvSpPr>
          <p:cNvPr id="5" name="TextBox 4"/>
          <p:cNvSpPr txBox="1"/>
          <p:nvPr/>
        </p:nvSpPr>
        <p:spPr>
          <a:xfrm>
            <a:off x="1255076" y="5833628"/>
            <a:ext cx="7686720" cy="923330"/>
          </a:xfrm>
          <a:prstGeom prst="rect">
            <a:avLst/>
          </a:prstGeom>
          <a:noFill/>
        </p:spPr>
        <p:txBody>
          <a:bodyPr wrap="none" rtlCol="0">
            <a:spAutoFit/>
          </a:bodyPr>
          <a:lstStyle/>
          <a:p>
            <a:r>
              <a:rPr lang="en-US" dirty="0" smtClean="0"/>
              <a:t>Gilbert, 1877, ‘The Geology of the Henry Mountains’ </a:t>
            </a:r>
          </a:p>
          <a:p>
            <a:r>
              <a:rPr lang="en-US" dirty="0" smtClean="0"/>
              <a:t>Gilbert describes weathering, erosion processes  and shifting of drainage divides  </a:t>
            </a:r>
          </a:p>
          <a:p>
            <a:r>
              <a:rPr lang="en-US" dirty="0" smtClean="0"/>
              <a:t>and waterways in Utah mechanistically.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222"/>
            <a:ext cx="8229600" cy="1143000"/>
          </a:xfrm>
        </p:spPr>
        <p:txBody>
          <a:bodyPr/>
          <a:lstStyle/>
          <a:p>
            <a:r>
              <a:rPr lang="en-US" dirty="0" smtClean="0"/>
              <a:t>Landscape Evolution Model</a:t>
            </a:r>
            <a:endParaRPr lang="en-US" dirty="0"/>
          </a:p>
        </p:txBody>
      </p:sp>
      <p:sp>
        <p:nvSpPr>
          <p:cNvPr id="3" name="Content Placeholder 2"/>
          <p:cNvSpPr>
            <a:spLocks noGrp="1"/>
          </p:cNvSpPr>
          <p:nvPr>
            <p:ph idx="1"/>
          </p:nvPr>
        </p:nvSpPr>
        <p:spPr>
          <a:xfrm>
            <a:off x="457200" y="1459072"/>
            <a:ext cx="8229600" cy="5065114"/>
          </a:xfrm>
        </p:spPr>
        <p:txBody>
          <a:bodyPr>
            <a:normAutofit lnSpcReduction="10000"/>
          </a:bodyPr>
          <a:lstStyle/>
          <a:p>
            <a:pPr>
              <a:buNone/>
            </a:pPr>
            <a:r>
              <a:rPr lang="en-US" sz="2800" dirty="0" smtClean="0"/>
              <a:t>Definition: mathematical theory describing how the actions of various geomorphic processes drive the evolution of topography over time.</a:t>
            </a:r>
          </a:p>
          <a:p>
            <a:pPr>
              <a:buNone/>
            </a:pPr>
            <a:endParaRPr lang="en-US" dirty="0" smtClean="0"/>
          </a:p>
          <a:p>
            <a:pPr>
              <a:buNone/>
            </a:pPr>
            <a:endParaRPr lang="en-US"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r>
              <a:rPr lang="en-US" sz="1800" dirty="0" smtClean="0"/>
              <a:t>	</a:t>
            </a:r>
          </a:p>
          <a:p>
            <a:pPr>
              <a:buNone/>
            </a:pPr>
            <a:r>
              <a:rPr lang="en-US" sz="1800" dirty="0" smtClean="0"/>
              <a:t>Reference: Tucker &amp; Hancock, 2010. </a:t>
            </a:r>
            <a:r>
              <a:rPr lang="en-US" sz="1800" dirty="0" err="1" smtClean="0"/>
              <a:t>Modelling</a:t>
            </a:r>
            <a:r>
              <a:rPr lang="en-US" sz="1800" dirty="0" smtClean="0"/>
              <a:t> landscape evolution. Earth Surface Processes and Landforms</a:t>
            </a:r>
            <a:endParaRPr lang="en-US" sz="1800" dirty="0"/>
          </a:p>
        </p:txBody>
      </p:sp>
      <p:pic>
        <p:nvPicPr>
          <p:cNvPr id="4" name="Picture 3" descr="hillslopes.jpg"/>
          <p:cNvPicPr>
            <a:picLocks noChangeAspect="1"/>
          </p:cNvPicPr>
          <p:nvPr/>
        </p:nvPicPr>
        <p:blipFill>
          <a:blip r:embed="rId2"/>
          <a:stretch>
            <a:fillRect/>
          </a:stretch>
        </p:blipFill>
        <p:spPr>
          <a:xfrm>
            <a:off x="786198" y="3224106"/>
            <a:ext cx="3687360" cy="2449068"/>
          </a:xfrm>
          <a:prstGeom prst="rect">
            <a:avLst/>
          </a:prstGeom>
        </p:spPr>
      </p:pic>
      <p:pic>
        <p:nvPicPr>
          <p:cNvPr id="5" name="Picture 4" descr="T075_channels.jpg"/>
          <p:cNvPicPr>
            <a:picLocks noChangeAspect="1"/>
          </p:cNvPicPr>
          <p:nvPr/>
        </p:nvPicPr>
        <p:blipFill>
          <a:blip r:embed="rId3"/>
          <a:stretch>
            <a:fillRect/>
          </a:stretch>
        </p:blipFill>
        <p:spPr>
          <a:xfrm>
            <a:off x="5168930" y="3224106"/>
            <a:ext cx="3330554" cy="2449068"/>
          </a:xfrm>
          <a:prstGeom prst="rect">
            <a:avLst/>
          </a:prstGeom>
        </p:spPr>
      </p:pic>
      <p:sp>
        <p:nvSpPr>
          <p:cNvPr id="6" name="TextBox 5"/>
          <p:cNvSpPr txBox="1"/>
          <p:nvPr/>
        </p:nvSpPr>
        <p:spPr>
          <a:xfrm>
            <a:off x="1921340" y="2854774"/>
            <a:ext cx="1082348" cy="369332"/>
          </a:xfrm>
          <a:prstGeom prst="rect">
            <a:avLst/>
          </a:prstGeom>
          <a:noFill/>
        </p:spPr>
        <p:txBody>
          <a:bodyPr wrap="none" rtlCol="0">
            <a:spAutoFit/>
          </a:bodyPr>
          <a:lstStyle/>
          <a:p>
            <a:r>
              <a:rPr lang="en-US" dirty="0" err="1" smtClean="0"/>
              <a:t>Hillslopes</a:t>
            </a:r>
            <a:endParaRPr lang="en-US" dirty="0"/>
          </a:p>
        </p:txBody>
      </p:sp>
      <p:sp>
        <p:nvSpPr>
          <p:cNvPr id="7" name="TextBox 6"/>
          <p:cNvSpPr txBox="1"/>
          <p:nvPr/>
        </p:nvSpPr>
        <p:spPr>
          <a:xfrm>
            <a:off x="5587986" y="2854774"/>
            <a:ext cx="2737461" cy="369332"/>
          </a:xfrm>
          <a:prstGeom prst="rect">
            <a:avLst/>
          </a:prstGeom>
          <a:noFill/>
        </p:spPr>
        <p:txBody>
          <a:bodyPr wrap="none" rtlCol="0">
            <a:spAutoFit/>
          </a:bodyPr>
          <a:lstStyle/>
          <a:p>
            <a:r>
              <a:rPr lang="en-US" dirty="0" smtClean="0"/>
              <a:t>Stream and River Transport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334"/>
            <a:ext cx="8229600" cy="1143000"/>
          </a:xfrm>
        </p:spPr>
        <p:txBody>
          <a:bodyPr>
            <a:normAutofit fontScale="90000"/>
          </a:bodyPr>
          <a:lstStyle/>
          <a:p>
            <a:r>
              <a:rPr lang="en-US" dirty="0" smtClean="0"/>
              <a:t>Components to Landscape Evolution Model</a:t>
            </a:r>
            <a:br>
              <a:rPr lang="en-US" dirty="0" smtClean="0"/>
            </a:br>
            <a:endParaRPr lang="en-US" dirty="0"/>
          </a:p>
        </p:txBody>
      </p:sp>
      <p:sp>
        <p:nvSpPr>
          <p:cNvPr id="3" name="Content Placeholder 2"/>
          <p:cNvSpPr>
            <a:spLocks noGrp="1"/>
          </p:cNvSpPr>
          <p:nvPr>
            <p:ph idx="1"/>
          </p:nvPr>
        </p:nvSpPr>
        <p:spPr>
          <a:xfrm>
            <a:off x="457200" y="2062556"/>
            <a:ext cx="8686800" cy="4525963"/>
          </a:xfrm>
        </p:spPr>
        <p:txBody>
          <a:bodyPr/>
          <a:lstStyle/>
          <a:p>
            <a:pPr>
              <a:buNone/>
            </a:pPr>
            <a:r>
              <a:rPr lang="en-US" dirty="0" smtClean="0"/>
              <a:t>Formulations for:</a:t>
            </a:r>
          </a:p>
          <a:p>
            <a:pPr>
              <a:buNone/>
            </a:pPr>
            <a:endParaRPr lang="en-US" dirty="0" smtClean="0"/>
          </a:p>
          <a:p>
            <a:pPr marL="514350" indent="-514350">
              <a:buFont typeface="+mj-lt"/>
              <a:buAutoNum type="arabicParenR"/>
            </a:pPr>
            <a:r>
              <a:rPr lang="en-US" dirty="0" smtClean="0"/>
              <a:t>Continuity of mass</a:t>
            </a:r>
          </a:p>
          <a:p>
            <a:pPr marL="514350" indent="-514350">
              <a:buFont typeface="+mj-lt"/>
              <a:buAutoNum type="arabicParenR"/>
            </a:pPr>
            <a:r>
              <a:rPr lang="en-US" dirty="0" smtClean="0"/>
              <a:t>Runoff generation and Routing of water</a:t>
            </a:r>
          </a:p>
          <a:p>
            <a:pPr marL="514350" indent="-514350">
              <a:buFont typeface="+mj-lt"/>
              <a:buAutoNum type="arabicParenR"/>
            </a:pPr>
            <a:r>
              <a:rPr lang="en-US" dirty="0" smtClean="0"/>
              <a:t>Erosion-Transport laws for </a:t>
            </a:r>
            <a:r>
              <a:rPr lang="en-US" dirty="0" err="1" smtClean="0"/>
              <a:t>hillslope</a:t>
            </a:r>
            <a:r>
              <a:rPr lang="en-US" dirty="0" smtClean="0"/>
              <a:t> sediment</a:t>
            </a:r>
          </a:p>
          <a:p>
            <a:pPr marL="514350" indent="-514350">
              <a:buFont typeface="+mj-lt"/>
              <a:buAutoNum type="arabicParenR"/>
            </a:pPr>
            <a:r>
              <a:rPr lang="en-US" dirty="0" smtClean="0"/>
              <a:t>Erosion - Transport laws for river sediment</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Raster Model</a:t>
            </a:r>
            <a:endParaRPr lang="en-US" dirty="0"/>
          </a:p>
        </p:txBody>
      </p:sp>
      <p:pic>
        <p:nvPicPr>
          <p:cNvPr id="4" name="Picture 3"/>
          <p:cNvPicPr>
            <a:picLocks noChangeAspect="1"/>
          </p:cNvPicPr>
          <p:nvPr/>
        </p:nvPicPr>
        <p:blipFill>
          <a:blip r:embed="rId2"/>
          <a:stretch>
            <a:fillRect/>
          </a:stretch>
        </p:blipFill>
        <p:spPr>
          <a:xfrm>
            <a:off x="5547558" y="4139669"/>
            <a:ext cx="3139242" cy="2468652"/>
          </a:xfrm>
          <a:prstGeom prst="rect">
            <a:avLst/>
          </a:prstGeom>
        </p:spPr>
      </p:pic>
      <p:pic>
        <p:nvPicPr>
          <p:cNvPr id="5" name="Picture 4" descr="erode0004.png"/>
          <p:cNvPicPr>
            <a:picLocks noChangeAspect="1"/>
          </p:cNvPicPr>
          <p:nvPr/>
        </p:nvPicPr>
        <p:blipFill>
          <a:blip r:embed="rId3"/>
          <a:stretch>
            <a:fillRect/>
          </a:stretch>
        </p:blipFill>
        <p:spPr>
          <a:xfrm>
            <a:off x="10855" y="1758230"/>
            <a:ext cx="4956490" cy="4762877"/>
          </a:xfrm>
          <a:prstGeom prst="rect">
            <a:avLst/>
          </a:prstGeom>
        </p:spPr>
      </p:pic>
      <p:cxnSp>
        <p:nvCxnSpPr>
          <p:cNvPr id="9" name="Straight Arrow Connector 8"/>
          <p:cNvCxnSpPr/>
          <p:nvPr/>
        </p:nvCxnSpPr>
        <p:spPr>
          <a:xfrm>
            <a:off x="3245652" y="3408646"/>
            <a:ext cx="2768031" cy="7310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731626" y="2485316"/>
            <a:ext cx="4510069" cy="923330"/>
          </a:xfrm>
          <a:prstGeom prst="rect">
            <a:avLst/>
          </a:prstGeom>
          <a:noFill/>
        </p:spPr>
        <p:txBody>
          <a:bodyPr wrap="none" rtlCol="0">
            <a:spAutoFit/>
          </a:bodyPr>
          <a:lstStyle/>
          <a:p>
            <a:r>
              <a:rPr lang="en-US" dirty="0" smtClean="0"/>
              <a:t>Any cell receive water and mass flux from</a:t>
            </a:r>
          </a:p>
          <a:p>
            <a:r>
              <a:rPr lang="en-US" dirty="0" smtClean="0"/>
              <a:t>‘upstream’ cells, so we need to know drainage</a:t>
            </a:r>
          </a:p>
          <a:p>
            <a:r>
              <a:rPr lang="en-US" dirty="0" smtClean="0"/>
              <a:t>pattern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654"/>
            <a:ext cx="8229600" cy="1143000"/>
          </a:xfrm>
        </p:spPr>
        <p:txBody>
          <a:bodyPr/>
          <a:lstStyle/>
          <a:p>
            <a:r>
              <a:rPr lang="en-US" dirty="0" smtClean="0"/>
              <a:t>‘D8 Algorithm’ for Drainage</a:t>
            </a:r>
            <a:endParaRPr lang="en-US" dirty="0"/>
          </a:p>
        </p:txBody>
      </p:sp>
      <p:pic>
        <p:nvPicPr>
          <p:cNvPr id="4" name="Content Placeholder 3" descr="D8.gif"/>
          <p:cNvPicPr>
            <a:picLocks noGrp="1" noChangeAspect="1"/>
          </p:cNvPicPr>
          <p:nvPr>
            <p:ph idx="1"/>
          </p:nvPr>
        </p:nvPicPr>
        <p:blipFill>
          <a:blip r:embed="rId4"/>
          <a:srcRect l="-40915" r="-40915"/>
          <a:stretch>
            <a:fillRect/>
          </a:stretch>
        </p:blipFill>
        <p:spPr>
          <a:xfrm>
            <a:off x="-455267" y="1806457"/>
            <a:ext cx="5122282" cy="2817057"/>
          </a:xfrm>
        </p:spPr>
      </p:pic>
      <p:sp>
        <p:nvSpPr>
          <p:cNvPr id="5" name="Rectangle 4"/>
          <p:cNvSpPr/>
          <p:nvPr/>
        </p:nvSpPr>
        <p:spPr>
          <a:xfrm>
            <a:off x="1644535" y="2746457"/>
            <a:ext cx="922677" cy="9118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COI</a:t>
            </a:r>
            <a:endParaRPr lang="en-US" dirty="0"/>
          </a:p>
        </p:txBody>
      </p:sp>
      <p:graphicFrame>
        <p:nvGraphicFramePr>
          <p:cNvPr id="6" name="Object 5"/>
          <p:cNvGraphicFramePr>
            <a:graphicFrameLocks noChangeAspect="1"/>
          </p:cNvGraphicFramePr>
          <p:nvPr/>
        </p:nvGraphicFramePr>
        <p:xfrm>
          <a:off x="4756666" y="3137257"/>
          <a:ext cx="3386936" cy="521067"/>
        </p:xfrm>
        <a:graphic>
          <a:graphicData uri="http://schemas.openxmlformats.org/presentationml/2006/ole">
            <p:oleObj spid="_x0000_s24578" name="Equation" r:id="rId5" imgW="990600" imgH="152400" progId="Equation.3">
              <p:embed/>
            </p:oleObj>
          </a:graphicData>
        </a:graphic>
      </p:graphicFrame>
      <p:sp>
        <p:nvSpPr>
          <p:cNvPr id="8" name="TextBox 7"/>
          <p:cNvSpPr txBox="1"/>
          <p:nvPr/>
        </p:nvSpPr>
        <p:spPr>
          <a:xfrm>
            <a:off x="4344448" y="1801901"/>
            <a:ext cx="4558197" cy="646331"/>
          </a:xfrm>
          <a:prstGeom prst="rect">
            <a:avLst/>
          </a:prstGeom>
          <a:noFill/>
        </p:spPr>
        <p:txBody>
          <a:bodyPr wrap="none" rtlCol="0">
            <a:spAutoFit/>
          </a:bodyPr>
          <a:lstStyle/>
          <a:p>
            <a:r>
              <a:rPr lang="en-US" dirty="0" smtClean="0"/>
              <a:t>We assume that water and mass flows into the </a:t>
            </a:r>
          </a:p>
          <a:p>
            <a:r>
              <a:rPr lang="en-US" dirty="0" smtClean="0"/>
              <a:t>direction of the steepest slope:</a:t>
            </a:r>
            <a:endParaRPr lang="en-US" dirty="0"/>
          </a:p>
        </p:txBody>
      </p:sp>
      <p:sp>
        <p:nvSpPr>
          <p:cNvPr id="9" name="TextBox 8"/>
          <p:cNvSpPr txBox="1"/>
          <p:nvPr/>
        </p:nvSpPr>
        <p:spPr>
          <a:xfrm>
            <a:off x="4756666" y="4411400"/>
            <a:ext cx="2744900" cy="923330"/>
          </a:xfrm>
          <a:prstGeom prst="rect">
            <a:avLst/>
          </a:prstGeom>
          <a:noFill/>
        </p:spPr>
        <p:txBody>
          <a:bodyPr wrap="none" rtlCol="0">
            <a:spAutoFit/>
          </a:bodyPr>
          <a:lstStyle/>
          <a:p>
            <a:r>
              <a:rPr lang="en-US" dirty="0" smtClean="0"/>
              <a:t>S = slope				[-]</a:t>
            </a:r>
          </a:p>
          <a:p>
            <a:r>
              <a:rPr lang="en-US" dirty="0" err="1" smtClean="0"/>
              <a:t>Δz</a:t>
            </a:r>
            <a:r>
              <a:rPr lang="en-US" dirty="0" smtClean="0"/>
              <a:t>= </a:t>
            </a:r>
            <a:r>
              <a:rPr lang="en-US" dirty="0" err="1" smtClean="0"/>
              <a:t>z_coi</a:t>
            </a:r>
            <a:r>
              <a:rPr lang="en-US" dirty="0" smtClean="0"/>
              <a:t> – </a:t>
            </a:r>
            <a:r>
              <a:rPr lang="en-US" dirty="0" err="1" smtClean="0"/>
              <a:t>z_neighbor</a:t>
            </a:r>
            <a:r>
              <a:rPr lang="en-US" dirty="0" smtClean="0"/>
              <a:t>	[L]</a:t>
            </a:r>
          </a:p>
          <a:p>
            <a:r>
              <a:rPr lang="en-US" dirty="0" err="1" smtClean="0"/>
              <a:t>d</a:t>
            </a:r>
            <a:r>
              <a:rPr lang="en-US" dirty="0" smtClean="0"/>
              <a:t> = distance			[L] </a:t>
            </a:r>
          </a:p>
        </p:txBody>
      </p:sp>
      <p:cxnSp>
        <p:nvCxnSpPr>
          <p:cNvPr id="11" name="Straight Arrow Connector 10"/>
          <p:cNvCxnSpPr>
            <a:stCxn id="5" idx="2"/>
          </p:cNvCxnSpPr>
          <p:nvPr/>
        </p:nvCxnSpPr>
        <p:spPr>
          <a:xfrm rot="5400000">
            <a:off x="1981035" y="3783163"/>
            <a:ext cx="2496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flipV="1">
            <a:off x="1367733" y="3658324"/>
            <a:ext cx="276802" cy="2504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57200" y="6144125"/>
            <a:ext cx="6391493" cy="369332"/>
          </a:xfrm>
          <a:prstGeom prst="rect">
            <a:avLst/>
          </a:prstGeom>
          <a:solidFill>
            <a:schemeClr val="bg1">
              <a:lumMod val="75000"/>
            </a:schemeClr>
          </a:solidFill>
        </p:spPr>
        <p:txBody>
          <a:bodyPr wrap="none" rtlCol="0">
            <a:spAutoFit/>
          </a:bodyPr>
          <a:lstStyle/>
          <a:p>
            <a:r>
              <a:rPr lang="en-US" dirty="0" smtClean="0"/>
              <a:t>What are the lengths, </a:t>
            </a:r>
            <a:r>
              <a:rPr lang="en-US" dirty="0" err="1" smtClean="0"/>
              <a:t>d</a:t>
            </a:r>
            <a:r>
              <a:rPr lang="en-US" dirty="0" smtClean="0"/>
              <a:t>, for the two potential drainage directions?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02925" y="-203026"/>
            <a:ext cx="8229600" cy="1143000"/>
          </a:xfrm>
        </p:spPr>
        <p:txBody>
          <a:bodyPr/>
          <a:lstStyle/>
          <a:p>
            <a:r>
              <a:rPr lang="en-US" dirty="0" smtClean="0"/>
              <a:t>D8 Grid for Entire DEM</a:t>
            </a:r>
            <a:endParaRPr lang="en-US" dirty="0"/>
          </a:p>
        </p:txBody>
      </p:sp>
      <p:pic>
        <p:nvPicPr>
          <p:cNvPr id="4" name="Content Placeholder 3" descr="flowdirectiongrid_example.png"/>
          <p:cNvPicPr>
            <a:picLocks noGrp="1" noChangeAspect="1"/>
          </p:cNvPicPr>
          <p:nvPr>
            <p:ph idx="1"/>
          </p:nvPr>
        </p:nvPicPr>
        <p:blipFill>
          <a:blip r:embed="rId3"/>
          <a:srcRect t="-13286" b="-13286"/>
          <a:stretch>
            <a:fillRect/>
          </a:stretch>
        </p:blipFill>
        <p:spPr>
          <a:xfrm>
            <a:off x="1449712" y="2286380"/>
            <a:ext cx="6143945" cy="3378933"/>
          </a:xfrm>
        </p:spPr>
      </p:pic>
      <p:pic>
        <p:nvPicPr>
          <p:cNvPr id="5" name="Picture 4" descr="localdrainage_network.png"/>
          <p:cNvPicPr>
            <a:picLocks noChangeAspect="1"/>
          </p:cNvPicPr>
          <p:nvPr/>
        </p:nvPicPr>
        <p:blipFill>
          <a:blip r:embed="rId4"/>
          <a:stretch>
            <a:fillRect/>
          </a:stretch>
        </p:blipFill>
        <p:spPr>
          <a:xfrm>
            <a:off x="1948164" y="863213"/>
            <a:ext cx="4699233" cy="2161831"/>
          </a:xfrm>
          <a:prstGeom prst="rect">
            <a:avLst/>
          </a:prstGeom>
        </p:spPr>
      </p:pic>
      <p:sp>
        <p:nvSpPr>
          <p:cNvPr id="6" name="Rectangle 5"/>
          <p:cNvSpPr/>
          <p:nvPr/>
        </p:nvSpPr>
        <p:spPr>
          <a:xfrm>
            <a:off x="198548" y="5430923"/>
            <a:ext cx="8741075" cy="1200329"/>
          </a:xfrm>
          <a:prstGeom prst="rect">
            <a:avLst/>
          </a:prstGeom>
        </p:spPr>
        <p:txBody>
          <a:bodyPr wrap="square">
            <a:spAutoFit/>
          </a:bodyPr>
          <a:lstStyle/>
          <a:p>
            <a:r>
              <a:rPr lang="en-US" dirty="0" smtClean="0"/>
              <a:t>Assumption: The grid cell size is chosen to be smaller than the </a:t>
            </a:r>
            <a:r>
              <a:rPr lang="en-US" dirty="0" err="1" smtClean="0"/>
              <a:t>hillslope</a:t>
            </a:r>
            <a:r>
              <a:rPr lang="en-US" dirty="0" smtClean="0"/>
              <a:t> scale and larger than the width of the largest channel. Every grid cell then has ‘one channel’ associated with it that extends from the centre of the grid cell to the centre of the grid cell that it flows to according to the D8 method.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Equation in ERODE</a:t>
            </a:r>
            <a:endParaRPr lang="en-US" dirty="0"/>
          </a:p>
        </p:txBody>
      </p:sp>
      <p:sp>
        <p:nvSpPr>
          <p:cNvPr id="3" name="Content Placeholder 2"/>
          <p:cNvSpPr>
            <a:spLocks noGrp="1"/>
          </p:cNvSpPr>
          <p:nvPr>
            <p:ph idx="1"/>
          </p:nvPr>
        </p:nvSpPr>
        <p:spPr>
          <a:xfrm>
            <a:off x="457200" y="1508917"/>
            <a:ext cx="8229600" cy="987611"/>
          </a:xfrm>
        </p:spPr>
        <p:txBody>
          <a:bodyPr>
            <a:normAutofit fontScale="92500" lnSpcReduction="20000"/>
          </a:bodyPr>
          <a:lstStyle/>
          <a:p>
            <a:pPr>
              <a:buNone/>
            </a:pPr>
            <a:endParaRPr lang="en-US" dirty="0" smtClean="0"/>
          </a:p>
          <a:p>
            <a:pPr>
              <a:buNone/>
            </a:pPr>
            <a:r>
              <a:rPr lang="en-US" dirty="0" smtClean="0">
                <a:solidFill>
                  <a:schemeClr val="accent3">
                    <a:lumMod val="75000"/>
                  </a:schemeClr>
                </a:solidFill>
              </a:rPr>
              <a:t>TROC of mass = mass rate in – mass rate out</a:t>
            </a:r>
          </a:p>
          <a:p>
            <a:pPr>
              <a:buNone/>
            </a:pPr>
            <a:endParaRPr lang="en-US" dirty="0" smtClean="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790575" y="2605088"/>
          <a:ext cx="6162675" cy="1281112"/>
        </p:xfrm>
        <a:graphic>
          <a:graphicData uri="http://schemas.openxmlformats.org/presentationml/2006/ole">
            <p:oleObj spid="_x0000_s5122" name="Equation" r:id="rId3" imgW="1651000" imgH="342900" progId="Equation.3">
              <p:embed/>
            </p:oleObj>
          </a:graphicData>
        </a:graphic>
      </p:graphicFrame>
      <p:graphicFrame>
        <p:nvGraphicFramePr>
          <p:cNvPr id="5125" name="Object 5"/>
          <p:cNvGraphicFramePr>
            <a:graphicFrameLocks noChangeAspect="1"/>
          </p:cNvGraphicFramePr>
          <p:nvPr/>
        </p:nvGraphicFramePr>
        <p:xfrm>
          <a:off x="788988" y="5243513"/>
          <a:ext cx="7018337" cy="1281112"/>
        </p:xfrm>
        <a:graphic>
          <a:graphicData uri="http://schemas.openxmlformats.org/presentationml/2006/ole">
            <p:oleObj spid="_x0000_s5125" name="Equation" r:id="rId4" imgW="1879600" imgH="342900" progId="Equation.3">
              <p:embed/>
            </p:oleObj>
          </a:graphicData>
        </a:graphic>
      </p:graphicFrame>
      <p:sp>
        <p:nvSpPr>
          <p:cNvPr id="7" name="Content Placeholder 2"/>
          <p:cNvSpPr txBox="1">
            <a:spLocks/>
          </p:cNvSpPr>
          <p:nvPr/>
        </p:nvSpPr>
        <p:spPr>
          <a:xfrm>
            <a:off x="457200" y="4255624"/>
            <a:ext cx="8229600" cy="987611"/>
          </a:xfrm>
          <a:prstGeom prst="rect">
            <a:avLst/>
          </a:prstGeom>
        </p:spPr>
        <p:txBody>
          <a:bodyPr vert="horz" lIns="91440" tIns="45720" rIns="91440" bIns="45720" rtlCol="0">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3200" dirty="0" smtClean="0">
                <a:solidFill>
                  <a:schemeClr val="accent3">
                    <a:lumMod val="75000"/>
                  </a:schemeClr>
                </a:solidFill>
              </a:rPr>
              <a:t>If the entire cell would be  impacted by tectonic uplift (U): </a:t>
            </a:r>
            <a:endParaRPr kumimoji="0" lang="en-US" sz="3200" b="0" i="0" u="none" strike="noStrike" kern="1200" cap="none" spc="0" normalizeH="0" baseline="0" noProof="0" dirty="0" smtClean="0">
              <a:ln>
                <a:noFill/>
              </a:ln>
              <a:solidFill>
                <a:schemeClr val="accent3">
                  <a:lumMod val="7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Runoff Equation of ERODE</a:t>
            </a:r>
            <a:endParaRPr lang="en-US" dirty="0"/>
          </a:p>
        </p:txBody>
      </p:sp>
      <p:sp>
        <p:nvSpPr>
          <p:cNvPr id="3" name="Content Placeholder 2"/>
          <p:cNvSpPr>
            <a:spLocks noGrp="1"/>
          </p:cNvSpPr>
          <p:nvPr>
            <p:ph idx="1"/>
          </p:nvPr>
        </p:nvSpPr>
        <p:spPr>
          <a:xfrm>
            <a:off x="457200" y="3821157"/>
            <a:ext cx="8229600" cy="2305006"/>
          </a:xfrm>
        </p:spPr>
        <p:txBody>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a:p>
        </p:txBody>
      </p:sp>
      <p:graphicFrame>
        <p:nvGraphicFramePr>
          <p:cNvPr id="5" name="Object 4"/>
          <p:cNvGraphicFramePr>
            <a:graphicFrameLocks noChangeAspect="1"/>
          </p:cNvGraphicFramePr>
          <p:nvPr/>
        </p:nvGraphicFramePr>
        <p:xfrm>
          <a:off x="457200" y="1964856"/>
          <a:ext cx="2276752" cy="853782"/>
        </p:xfrm>
        <a:graphic>
          <a:graphicData uri="http://schemas.openxmlformats.org/presentationml/2006/ole">
            <p:oleObj spid="_x0000_s15363" name="Equation" r:id="rId3" imgW="508000" imgH="190500" progId="Equation.3">
              <p:embed/>
            </p:oleObj>
          </a:graphicData>
        </a:graphic>
      </p:graphicFrame>
      <p:sp>
        <p:nvSpPr>
          <p:cNvPr id="7" name="TextBox 6"/>
          <p:cNvSpPr txBox="1"/>
          <p:nvPr/>
        </p:nvSpPr>
        <p:spPr>
          <a:xfrm>
            <a:off x="388143" y="3506346"/>
            <a:ext cx="6993273" cy="1815882"/>
          </a:xfrm>
          <a:prstGeom prst="rect">
            <a:avLst/>
          </a:prstGeom>
          <a:noFill/>
        </p:spPr>
        <p:txBody>
          <a:bodyPr wrap="square" rtlCol="0">
            <a:spAutoFit/>
          </a:bodyPr>
          <a:lstStyle/>
          <a:p>
            <a:r>
              <a:rPr lang="en-US" sz="2800" dirty="0" smtClean="0"/>
              <a:t>Q = 	water transport rate [L</a:t>
            </a:r>
            <a:r>
              <a:rPr lang="en-US" sz="2800" baseline="30000" dirty="0" smtClean="0"/>
              <a:t>3</a:t>
            </a:r>
            <a:r>
              <a:rPr lang="en-US" sz="2800" dirty="0" smtClean="0"/>
              <a:t>/T]</a:t>
            </a:r>
          </a:p>
          <a:p>
            <a:r>
              <a:rPr lang="en-US" sz="2800" dirty="0"/>
              <a:t>R</a:t>
            </a:r>
            <a:r>
              <a:rPr lang="en-US" sz="2800" dirty="0" smtClean="0"/>
              <a:t>   =   	rain rate [L/T]</a:t>
            </a:r>
          </a:p>
          <a:p>
            <a:r>
              <a:rPr lang="en-US" sz="2800" dirty="0"/>
              <a:t>A</a:t>
            </a:r>
            <a:r>
              <a:rPr lang="en-US" sz="2800" dirty="0" smtClean="0"/>
              <a:t>  =  	contributing area[L</a:t>
            </a:r>
            <a:r>
              <a:rPr lang="en-US" sz="2800" baseline="30000" dirty="0"/>
              <a:t>2</a:t>
            </a:r>
            <a:r>
              <a:rPr lang="en-US" sz="2800" dirty="0" smtClean="0"/>
              <a:t>]</a:t>
            </a:r>
          </a:p>
          <a:p>
            <a:r>
              <a:rPr lang="en-US" sz="2800" dirty="0"/>
              <a:t>p</a:t>
            </a:r>
            <a:r>
              <a:rPr lang="en-US" sz="2800" dirty="0" smtClean="0"/>
              <a:t>   =  	Q-A coefficient [-]</a:t>
            </a:r>
            <a:endParaRPr lang="en-US"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436</TotalTime>
  <Words>523</Words>
  <Application>Microsoft Macintosh PowerPoint</Application>
  <PresentationFormat>On-screen Show (4:3)</PresentationFormat>
  <Paragraphs>79</Paragraphs>
  <Slides>13</Slides>
  <Notes>2</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Equation</vt:lpstr>
      <vt:lpstr>Landscape Evolution Modeling  ERODE</vt:lpstr>
      <vt:lpstr>Early Landscape Evolution Model</vt:lpstr>
      <vt:lpstr>Landscape Evolution Model</vt:lpstr>
      <vt:lpstr>Components to Landscape Evolution Model </vt:lpstr>
      <vt:lpstr>Raster Model</vt:lpstr>
      <vt:lpstr>‘D8 Algorithm’ for Drainage</vt:lpstr>
      <vt:lpstr>D8 Grid for Entire DEM</vt:lpstr>
      <vt:lpstr>Continuity Equation in ERODE</vt:lpstr>
      <vt:lpstr>Runoff Equation of ERODE</vt:lpstr>
      <vt:lpstr>Sediment Transport Equation in ERODE</vt:lpstr>
      <vt:lpstr>Output: Elevation Grids over Time</vt:lpstr>
      <vt:lpstr>Slide 12</vt:lpstr>
      <vt:lpstr>Adaptive Time-Stepping CLF criterion</vt:lpstr>
    </vt:vector>
  </TitlesOfParts>
  <Company>University of Colorado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Landscape Evolution Modeling  ERODE model</dc:title>
  <dc:creator>Irina Overeem</dc:creator>
  <cp:lastModifiedBy>Irina Overeem</cp:lastModifiedBy>
  <cp:revision>31</cp:revision>
  <dcterms:created xsi:type="dcterms:W3CDTF">2013-02-22T14:25:13Z</dcterms:created>
  <dcterms:modified xsi:type="dcterms:W3CDTF">2013-02-22T14:25:34Z</dcterms:modified>
</cp:coreProperties>
</file>