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3" r:id="rId4"/>
    <p:sldId id="274" r:id="rId5"/>
    <p:sldId id="278" r:id="rId6"/>
    <p:sldId id="277" r:id="rId7"/>
    <p:sldId id="275" r:id="rId8"/>
    <p:sldId id="279" r:id="rId9"/>
    <p:sldId id="257" r:id="rId10"/>
    <p:sldId id="280" r:id="rId11"/>
    <p:sldId id="270" r:id="rId12"/>
    <p:sldId id="272" r:id="rId13"/>
    <p:sldId id="281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89" d="100"/>
          <a:sy n="189" d="100"/>
        </p:scale>
        <p:origin x="-11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vereem:DATA:RESEARCH:permafrost_modeling:clinicCSDMS_2017:Fairbanks_BarrowCombine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vereem:DATA:RESEARCH:permafrost_modeling:clinicCSDMS_2017:Fairbanks_BarrowCombine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vereem:DATA:RESEARCH:permafrost_modeling:clinicCSDMS_2017:Fairbanks_BarrowCombin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Mean Annual</a:t>
            </a:r>
            <a:r>
              <a:rPr lang="en-US" baseline="0"/>
              <a:t> Air Temperature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v>Fairbanks, AK</c:v>
          </c:tx>
          <c:spPr>
            <a:ln w="41275" cap="rnd">
              <a:solidFill>
                <a:schemeClr val="accent4">
                  <a:lumMod val="75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trendline>
            <c:spPr>
              <a:ln w="25400">
                <a:prstDash val="sysDot"/>
              </a:ln>
            </c:spPr>
            <c:trendlineType val="linear"/>
            <c:dispRSqr val="1"/>
            <c:dispEq val="1"/>
            <c:trendlineLbl>
              <c:layout>
                <c:manualLayout>
                  <c:x val="-0.0112886318897638"/>
                  <c:y val="-0.0815424164524421"/>
                </c:manualLayout>
              </c:layout>
              <c:numFmt formatCode="General" sourceLinked="0"/>
            </c:trendlineLbl>
          </c:trendline>
          <c:cat>
            <c:numRef>
              <c:f>Faribanks!$A$2:$A$56</c:f>
              <c:numCache>
                <c:formatCode>General</c:formatCode>
                <c:ptCount val="55"/>
                <c:pt idx="0">
                  <c:v>1961.0</c:v>
                </c:pt>
                <c:pt idx="1">
                  <c:v>1962.0</c:v>
                </c:pt>
                <c:pt idx="2">
                  <c:v>1963.0</c:v>
                </c:pt>
                <c:pt idx="3">
                  <c:v>1964.0</c:v>
                </c:pt>
                <c:pt idx="4">
                  <c:v>1965.0</c:v>
                </c:pt>
                <c:pt idx="5">
                  <c:v>1966.0</c:v>
                </c:pt>
                <c:pt idx="6">
                  <c:v>1967.0</c:v>
                </c:pt>
                <c:pt idx="7">
                  <c:v>1968.0</c:v>
                </c:pt>
                <c:pt idx="8">
                  <c:v>1969.0</c:v>
                </c:pt>
                <c:pt idx="9">
                  <c:v>1970.0</c:v>
                </c:pt>
                <c:pt idx="10">
                  <c:v>1971.0</c:v>
                </c:pt>
                <c:pt idx="11">
                  <c:v>1972.0</c:v>
                </c:pt>
                <c:pt idx="12">
                  <c:v>1973.0</c:v>
                </c:pt>
                <c:pt idx="13">
                  <c:v>1974.0</c:v>
                </c:pt>
                <c:pt idx="14">
                  <c:v>1975.0</c:v>
                </c:pt>
                <c:pt idx="15">
                  <c:v>1976.0</c:v>
                </c:pt>
                <c:pt idx="16">
                  <c:v>1977.0</c:v>
                </c:pt>
                <c:pt idx="17">
                  <c:v>1978.0</c:v>
                </c:pt>
                <c:pt idx="18">
                  <c:v>1979.0</c:v>
                </c:pt>
                <c:pt idx="19">
                  <c:v>1980.0</c:v>
                </c:pt>
                <c:pt idx="20">
                  <c:v>1981.0</c:v>
                </c:pt>
                <c:pt idx="21">
                  <c:v>1982.0</c:v>
                </c:pt>
                <c:pt idx="22">
                  <c:v>1983.0</c:v>
                </c:pt>
                <c:pt idx="23">
                  <c:v>1984.0</c:v>
                </c:pt>
                <c:pt idx="24">
                  <c:v>1985.0</c:v>
                </c:pt>
                <c:pt idx="25">
                  <c:v>1986.0</c:v>
                </c:pt>
                <c:pt idx="26">
                  <c:v>1987.0</c:v>
                </c:pt>
                <c:pt idx="27">
                  <c:v>1988.0</c:v>
                </c:pt>
                <c:pt idx="28">
                  <c:v>1989.0</c:v>
                </c:pt>
                <c:pt idx="29">
                  <c:v>1990.0</c:v>
                </c:pt>
                <c:pt idx="30">
                  <c:v>1991.0</c:v>
                </c:pt>
                <c:pt idx="31">
                  <c:v>1992.0</c:v>
                </c:pt>
                <c:pt idx="32">
                  <c:v>1993.0</c:v>
                </c:pt>
                <c:pt idx="33">
                  <c:v>1994.0</c:v>
                </c:pt>
                <c:pt idx="34">
                  <c:v>1995.0</c:v>
                </c:pt>
                <c:pt idx="35">
                  <c:v>1996.0</c:v>
                </c:pt>
                <c:pt idx="36">
                  <c:v>1997.0</c:v>
                </c:pt>
                <c:pt idx="37">
                  <c:v>1998.0</c:v>
                </c:pt>
                <c:pt idx="38">
                  <c:v>1999.0</c:v>
                </c:pt>
                <c:pt idx="39">
                  <c:v>2000.0</c:v>
                </c:pt>
                <c:pt idx="40">
                  <c:v>2001.0</c:v>
                </c:pt>
                <c:pt idx="41">
                  <c:v>2002.0</c:v>
                </c:pt>
                <c:pt idx="42">
                  <c:v>2003.0</c:v>
                </c:pt>
                <c:pt idx="43">
                  <c:v>2004.0</c:v>
                </c:pt>
                <c:pt idx="44">
                  <c:v>2005.0</c:v>
                </c:pt>
                <c:pt idx="45">
                  <c:v>2006.0</c:v>
                </c:pt>
                <c:pt idx="46">
                  <c:v>2007.0</c:v>
                </c:pt>
                <c:pt idx="47">
                  <c:v>2008.0</c:v>
                </c:pt>
                <c:pt idx="48">
                  <c:v>2009.0</c:v>
                </c:pt>
                <c:pt idx="49">
                  <c:v>2010.0</c:v>
                </c:pt>
                <c:pt idx="50">
                  <c:v>2011.0</c:v>
                </c:pt>
                <c:pt idx="51">
                  <c:v>2012.0</c:v>
                </c:pt>
                <c:pt idx="52">
                  <c:v>2013.0</c:v>
                </c:pt>
                <c:pt idx="53">
                  <c:v>2014.0</c:v>
                </c:pt>
                <c:pt idx="54">
                  <c:v>2015.0</c:v>
                </c:pt>
              </c:numCache>
            </c:numRef>
          </c:cat>
          <c:val>
            <c:numRef>
              <c:f>Faribanks!$B$2:$B$56</c:f>
              <c:numCache>
                <c:formatCode>General</c:formatCode>
                <c:ptCount val="55"/>
                <c:pt idx="0">
                  <c:v>-7.3655</c:v>
                </c:pt>
                <c:pt idx="1">
                  <c:v>-4.8944</c:v>
                </c:pt>
                <c:pt idx="2">
                  <c:v>-5.5227</c:v>
                </c:pt>
                <c:pt idx="3">
                  <c:v>-7.6666</c:v>
                </c:pt>
                <c:pt idx="4">
                  <c:v>-7.2235</c:v>
                </c:pt>
                <c:pt idx="5">
                  <c:v>-7.658</c:v>
                </c:pt>
                <c:pt idx="6">
                  <c:v>-5.2771</c:v>
                </c:pt>
                <c:pt idx="7">
                  <c:v>-6.12</c:v>
                </c:pt>
                <c:pt idx="8">
                  <c:v>-5.2814</c:v>
                </c:pt>
                <c:pt idx="9">
                  <c:v>-4.8022</c:v>
                </c:pt>
                <c:pt idx="10">
                  <c:v>-7.0848</c:v>
                </c:pt>
                <c:pt idx="11">
                  <c:v>-6.7204</c:v>
                </c:pt>
                <c:pt idx="12">
                  <c:v>-5.2915</c:v>
                </c:pt>
                <c:pt idx="13">
                  <c:v>-6.2609</c:v>
                </c:pt>
                <c:pt idx="14">
                  <c:v>-5.8736</c:v>
                </c:pt>
                <c:pt idx="15">
                  <c:v>-4.8996</c:v>
                </c:pt>
                <c:pt idx="16">
                  <c:v>-4.8579</c:v>
                </c:pt>
                <c:pt idx="17">
                  <c:v>-3.5139</c:v>
                </c:pt>
                <c:pt idx="18">
                  <c:v>-5.1104</c:v>
                </c:pt>
                <c:pt idx="19">
                  <c:v>-4.3122</c:v>
                </c:pt>
                <c:pt idx="20">
                  <c:v>-2.5164</c:v>
                </c:pt>
                <c:pt idx="21">
                  <c:v>-5.5445</c:v>
                </c:pt>
                <c:pt idx="22">
                  <c:v>-4.3782</c:v>
                </c:pt>
                <c:pt idx="23">
                  <c:v>-5.2284</c:v>
                </c:pt>
                <c:pt idx="24">
                  <c:v>-5.2151</c:v>
                </c:pt>
                <c:pt idx="25">
                  <c:v>-4.4406</c:v>
                </c:pt>
                <c:pt idx="26">
                  <c:v>-3.3794</c:v>
                </c:pt>
                <c:pt idx="27">
                  <c:v>-3.9885</c:v>
                </c:pt>
                <c:pt idx="28">
                  <c:v>-4.9867</c:v>
                </c:pt>
                <c:pt idx="29">
                  <c:v>-5.3845</c:v>
                </c:pt>
                <c:pt idx="30">
                  <c:v>-4.4462</c:v>
                </c:pt>
                <c:pt idx="31">
                  <c:v>-6.3586</c:v>
                </c:pt>
                <c:pt idx="32">
                  <c:v>-2.8485</c:v>
                </c:pt>
                <c:pt idx="33">
                  <c:v>-5.0928</c:v>
                </c:pt>
                <c:pt idx="34">
                  <c:v>-4.6258</c:v>
                </c:pt>
                <c:pt idx="35">
                  <c:v>-6.6975</c:v>
                </c:pt>
                <c:pt idx="36">
                  <c:v>-4.3904</c:v>
                </c:pt>
                <c:pt idx="37">
                  <c:v>-4.4937</c:v>
                </c:pt>
                <c:pt idx="38">
                  <c:v>-7.2651</c:v>
                </c:pt>
                <c:pt idx="39">
                  <c:v>-4.7219</c:v>
                </c:pt>
                <c:pt idx="40">
                  <c:v>-4.5245</c:v>
                </c:pt>
                <c:pt idx="41">
                  <c:v>-3.4188</c:v>
                </c:pt>
                <c:pt idx="42">
                  <c:v>-4.1855</c:v>
                </c:pt>
                <c:pt idx="43">
                  <c:v>-4.3615</c:v>
                </c:pt>
                <c:pt idx="44">
                  <c:v>-4.2398</c:v>
                </c:pt>
                <c:pt idx="45">
                  <c:v>-5.9919</c:v>
                </c:pt>
                <c:pt idx="46">
                  <c:v>-4.9245</c:v>
                </c:pt>
                <c:pt idx="47">
                  <c:v>-6.0304</c:v>
                </c:pt>
                <c:pt idx="48">
                  <c:v>-4.9451</c:v>
                </c:pt>
                <c:pt idx="49">
                  <c:v>-4.3387</c:v>
                </c:pt>
                <c:pt idx="50">
                  <c:v>-4.9158</c:v>
                </c:pt>
                <c:pt idx="51">
                  <c:v>-6.8759</c:v>
                </c:pt>
                <c:pt idx="52">
                  <c:v>-4.665</c:v>
                </c:pt>
                <c:pt idx="53">
                  <c:v>-3.0909</c:v>
                </c:pt>
                <c:pt idx="54">
                  <c:v>-3.6254</c:v>
                </c:pt>
              </c:numCache>
            </c:numRef>
          </c:val>
          <c:smooth val="0"/>
        </c:ser>
        <c:ser>
          <c:idx val="0"/>
          <c:order val="0"/>
          <c:tx>
            <c:v>Barrow, AK</c:v>
          </c:tx>
          <c:spPr>
            <a:ln w="4127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trendline>
            <c:spPr>
              <a:ln w="31750" cap="rnd">
                <a:solidFill>
                  <a:schemeClr val="tx1"/>
                </a:solidFill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0357805118110236"/>
                  <c:y val="0.0916703439062405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[Barrow_ALL.xlsx]Barrow_ALL!$A$2:$A$56</c:f>
              <c:numCache>
                <c:formatCode>General</c:formatCode>
                <c:ptCount val="55"/>
                <c:pt idx="0">
                  <c:v>1961.0</c:v>
                </c:pt>
                <c:pt idx="1">
                  <c:v>1962.0</c:v>
                </c:pt>
                <c:pt idx="2">
                  <c:v>1963.0</c:v>
                </c:pt>
                <c:pt idx="3">
                  <c:v>1964.0</c:v>
                </c:pt>
                <c:pt idx="4">
                  <c:v>1965.0</c:v>
                </c:pt>
                <c:pt idx="5">
                  <c:v>1966.0</c:v>
                </c:pt>
                <c:pt idx="6">
                  <c:v>1967.0</c:v>
                </c:pt>
                <c:pt idx="7">
                  <c:v>1968.0</c:v>
                </c:pt>
                <c:pt idx="8">
                  <c:v>1969.0</c:v>
                </c:pt>
                <c:pt idx="9">
                  <c:v>1970.0</c:v>
                </c:pt>
                <c:pt idx="10">
                  <c:v>1971.0</c:v>
                </c:pt>
                <c:pt idx="11">
                  <c:v>1972.0</c:v>
                </c:pt>
                <c:pt idx="12">
                  <c:v>1973.0</c:v>
                </c:pt>
                <c:pt idx="13">
                  <c:v>1974.0</c:v>
                </c:pt>
                <c:pt idx="14">
                  <c:v>1975.0</c:v>
                </c:pt>
                <c:pt idx="15">
                  <c:v>1976.0</c:v>
                </c:pt>
                <c:pt idx="16">
                  <c:v>1977.0</c:v>
                </c:pt>
                <c:pt idx="17">
                  <c:v>1978.0</c:v>
                </c:pt>
                <c:pt idx="18">
                  <c:v>1979.0</c:v>
                </c:pt>
                <c:pt idx="19">
                  <c:v>1980.0</c:v>
                </c:pt>
                <c:pt idx="20">
                  <c:v>1981.0</c:v>
                </c:pt>
                <c:pt idx="21">
                  <c:v>1982.0</c:v>
                </c:pt>
                <c:pt idx="22">
                  <c:v>1983.0</c:v>
                </c:pt>
                <c:pt idx="23">
                  <c:v>1984.0</c:v>
                </c:pt>
                <c:pt idx="24">
                  <c:v>1985.0</c:v>
                </c:pt>
                <c:pt idx="25">
                  <c:v>1986.0</c:v>
                </c:pt>
                <c:pt idx="26">
                  <c:v>1987.0</c:v>
                </c:pt>
                <c:pt idx="27">
                  <c:v>1988.0</c:v>
                </c:pt>
                <c:pt idx="28">
                  <c:v>1989.0</c:v>
                </c:pt>
                <c:pt idx="29">
                  <c:v>1990.0</c:v>
                </c:pt>
                <c:pt idx="30">
                  <c:v>1991.0</c:v>
                </c:pt>
                <c:pt idx="31">
                  <c:v>1992.0</c:v>
                </c:pt>
                <c:pt idx="32">
                  <c:v>1993.0</c:v>
                </c:pt>
                <c:pt idx="33">
                  <c:v>1994.0</c:v>
                </c:pt>
                <c:pt idx="34">
                  <c:v>1995.0</c:v>
                </c:pt>
                <c:pt idx="35">
                  <c:v>1996.0</c:v>
                </c:pt>
                <c:pt idx="36">
                  <c:v>1997.0</c:v>
                </c:pt>
                <c:pt idx="37">
                  <c:v>1998.0</c:v>
                </c:pt>
                <c:pt idx="38">
                  <c:v>1999.0</c:v>
                </c:pt>
                <c:pt idx="39">
                  <c:v>2000.0</c:v>
                </c:pt>
                <c:pt idx="40">
                  <c:v>2001.0</c:v>
                </c:pt>
                <c:pt idx="41">
                  <c:v>2002.0</c:v>
                </c:pt>
                <c:pt idx="42">
                  <c:v>2003.0</c:v>
                </c:pt>
                <c:pt idx="43">
                  <c:v>2004.0</c:v>
                </c:pt>
                <c:pt idx="44">
                  <c:v>2005.0</c:v>
                </c:pt>
                <c:pt idx="45">
                  <c:v>2006.0</c:v>
                </c:pt>
                <c:pt idx="46">
                  <c:v>2007.0</c:v>
                </c:pt>
                <c:pt idx="47">
                  <c:v>2008.0</c:v>
                </c:pt>
                <c:pt idx="48">
                  <c:v>2009.0</c:v>
                </c:pt>
                <c:pt idx="49">
                  <c:v>2010.0</c:v>
                </c:pt>
                <c:pt idx="50">
                  <c:v>2011.0</c:v>
                </c:pt>
                <c:pt idx="51">
                  <c:v>2012.0</c:v>
                </c:pt>
                <c:pt idx="52">
                  <c:v>2013.0</c:v>
                </c:pt>
                <c:pt idx="53">
                  <c:v>2014.0</c:v>
                </c:pt>
                <c:pt idx="54">
                  <c:v>2015.0</c:v>
                </c:pt>
              </c:numCache>
            </c:numRef>
          </c:cat>
          <c:val>
            <c:numRef>
              <c:f>[Barrow_ALL.xlsx]Barrow_ALL!$B$2:$B$56</c:f>
              <c:numCache>
                <c:formatCode>General</c:formatCode>
                <c:ptCount val="55"/>
                <c:pt idx="0">
                  <c:v>-13.198</c:v>
                </c:pt>
                <c:pt idx="1">
                  <c:v>-10.746</c:v>
                </c:pt>
                <c:pt idx="2">
                  <c:v>-12.042</c:v>
                </c:pt>
                <c:pt idx="3">
                  <c:v>-15.206</c:v>
                </c:pt>
                <c:pt idx="4">
                  <c:v>-12.729</c:v>
                </c:pt>
                <c:pt idx="5">
                  <c:v>-13.105</c:v>
                </c:pt>
                <c:pt idx="6">
                  <c:v>-11.963</c:v>
                </c:pt>
                <c:pt idx="7">
                  <c:v>-12.23</c:v>
                </c:pt>
                <c:pt idx="8">
                  <c:v>-12.822</c:v>
                </c:pt>
                <c:pt idx="9">
                  <c:v>-13.81</c:v>
                </c:pt>
                <c:pt idx="10">
                  <c:v>-13.513</c:v>
                </c:pt>
                <c:pt idx="11">
                  <c:v>-11.973</c:v>
                </c:pt>
                <c:pt idx="12">
                  <c:v>-11.416</c:v>
                </c:pt>
                <c:pt idx="13">
                  <c:v>-14.659</c:v>
                </c:pt>
                <c:pt idx="14">
                  <c:v>-14.58</c:v>
                </c:pt>
                <c:pt idx="15">
                  <c:v>-13.182</c:v>
                </c:pt>
                <c:pt idx="16">
                  <c:v>-11.915</c:v>
                </c:pt>
                <c:pt idx="17">
                  <c:v>-11.815</c:v>
                </c:pt>
                <c:pt idx="18">
                  <c:v>-10.639</c:v>
                </c:pt>
                <c:pt idx="19">
                  <c:v>-13.011</c:v>
                </c:pt>
                <c:pt idx="20">
                  <c:v>-11.487</c:v>
                </c:pt>
                <c:pt idx="21">
                  <c:v>-12.624</c:v>
                </c:pt>
                <c:pt idx="22">
                  <c:v>-12.622</c:v>
                </c:pt>
                <c:pt idx="23">
                  <c:v>-13.703</c:v>
                </c:pt>
                <c:pt idx="24">
                  <c:v>-11.899</c:v>
                </c:pt>
                <c:pt idx="25">
                  <c:v>-11.573</c:v>
                </c:pt>
                <c:pt idx="26">
                  <c:v>-12.246</c:v>
                </c:pt>
                <c:pt idx="27">
                  <c:v>-13.196</c:v>
                </c:pt>
                <c:pt idx="28">
                  <c:v>-10.315</c:v>
                </c:pt>
                <c:pt idx="29">
                  <c:v>-12.25</c:v>
                </c:pt>
                <c:pt idx="30">
                  <c:v>-12.386</c:v>
                </c:pt>
                <c:pt idx="31">
                  <c:v>-12.426</c:v>
                </c:pt>
                <c:pt idx="32">
                  <c:v>-10.171</c:v>
                </c:pt>
                <c:pt idx="33">
                  <c:v>-12.654</c:v>
                </c:pt>
                <c:pt idx="34">
                  <c:v>-10.884</c:v>
                </c:pt>
                <c:pt idx="35">
                  <c:v>-10.777</c:v>
                </c:pt>
                <c:pt idx="36">
                  <c:v>-10.859</c:v>
                </c:pt>
                <c:pt idx="37">
                  <c:v>-8.3704</c:v>
                </c:pt>
                <c:pt idx="38">
                  <c:v>-12.009</c:v>
                </c:pt>
                <c:pt idx="39">
                  <c:v>-11.788</c:v>
                </c:pt>
                <c:pt idx="40">
                  <c:v>-11.936</c:v>
                </c:pt>
                <c:pt idx="41">
                  <c:v>-10.221</c:v>
                </c:pt>
                <c:pt idx="42">
                  <c:v>-10.617</c:v>
                </c:pt>
                <c:pt idx="43">
                  <c:v>-10.765</c:v>
                </c:pt>
                <c:pt idx="44">
                  <c:v>-10.296</c:v>
                </c:pt>
                <c:pt idx="45">
                  <c:v>-10.372</c:v>
                </c:pt>
                <c:pt idx="46">
                  <c:v>-9.293</c:v>
                </c:pt>
                <c:pt idx="47">
                  <c:v>-10.392</c:v>
                </c:pt>
                <c:pt idx="48">
                  <c:v>-10.322</c:v>
                </c:pt>
                <c:pt idx="49">
                  <c:v>-9.8188</c:v>
                </c:pt>
                <c:pt idx="50">
                  <c:v>-9.9858</c:v>
                </c:pt>
                <c:pt idx="51">
                  <c:v>-10.52</c:v>
                </c:pt>
                <c:pt idx="52">
                  <c:v>-9.7723</c:v>
                </c:pt>
                <c:pt idx="53">
                  <c:v>-9.5018</c:v>
                </c:pt>
                <c:pt idx="54">
                  <c:v>-9.935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0194776"/>
        <c:axId val="-2102989160"/>
      </c:lineChart>
      <c:catAx>
        <c:axId val="2020194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high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298916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-2102989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0194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layout/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Active Layer </a:t>
            </a:r>
            <a:r>
              <a:rPr lang="en-US" dirty="0" smtClean="0"/>
              <a:t>Thickness from the Ku model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316448655300201"/>
          <c:y val="0.115558430196225"/>
          <c:w val="0.94574369260753"/>
          <c:h val="0.850690288713911"/>
        </c:manualLayout>
      </c:layout>
      <c:lineChart>
        <c:grouping val="stacked"/>
        <c:varyColors val="0"/>
        <c:ser>
          <c:idx val="1"/>
          <c:order val="1"/>
          <c:tx>
            <c:v>Fairbanks, AK</c:v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Faribanks!$A$2:$A$56</c:f>
              <c:numCache>
                <c:formatCode>General</c:formatCode>
                <c:ptCount val="55"/>
                <c:pt idx="0">
                  <c:v>1961.0</c:v>
                </c:pt>
                <c:pt idx="1">
                  <c:v>1962.0</c:v>
                </c:pt>
                <c:pt idx="2">
                  <c:v>1963.0</c:v>
                </c:pt>
                <c:pt idx="3">
                  <c:v>1964.0</c:v>
                </c:pt>
                <c:pt idx="4">
                  <c:v>1965.0</c:v>
                </c:pt>
                <c:pt idx="5">
                  <c:v>1966.0</c:v>
                </c:pt>
                <c:pt idx="6">
                  <c:v>1967.0</c:v>
                </c:pt>
                <c:pt idx="7">
                  <c:v>1968.0</c:v>
                </c:pt>
                <c:pt idx="8">
                  <c:v>1969.0</c:v>
                </c:pt>
                <c:pt idx="9">
                  <c:v>1970.0</c:v>
                </c:pt>
                <c:pt idx="10">
                  <c:v>1971.0</c:v>
                </c:pt>
                <c:pt idx="11">
                  <c:v>1972.0</c:v>
                </c:pt>
                <c:pt idx="12">
                  <c:v>1973.0</c:v>
                </c:pt>
                <c:pt idx="13">
                  <c:v>1974.0</c:v>
                </c:pt>
                <c:pt idx="14">
                  <c:v>1975.0</c:v>
                </c:pt>
                <c:pt idx="15">
                  <c:v>1976.0</c:v>
                </c:pt>
                <c:pt idx="16">
                  <c:v>1977.0</c:v>
                </c:pt>
                <c:pt idx="17">
                  <c:v>1978.0</c:v>
                </c:pt>
                <c:pt idx="18">
                  <c:v>1979.0</c:v>
                </c:pt>
                <c:pt idx="19">
                  <c:v>1980.0</c:v>
                </c:pt>
                <c:pt idx="20">
                  <c:v>1981.0</c:v>
                </c:pt>
                <c:pt idx="21">
                  <c:v>1982.0</c:v>
                </c:pt>
                <c:pt idx="22">
                  <c:v>1983.0</c:v>
                </c:pt>
                <c:pt idx="23">
                  <c:v>1984.0</c:v>
                </c:pt>
                <c:pt idx="24">
                  <c:v>1985.0</c:v>
                </c:pt>
                <c:pt idx="25">
                  <c:v>1986.0</c:v>
                </c:pt>
                <c:pt idx="26">
                  <c:v>1987.0</c:v>
                </c:pt>
                <c:pt idx="27">
                  <c:v>1988.0</c:v>
                </c:pt>
                <c:pt idx="28">
                  <c:v>1989.0</c:v>
                </c:pt>
                <c:pt idx="29">
                  <c:v>1990.0</c:v>
                </c:pt>
                <c:pt idx="30">
                  <c:v>1991.0</c:v>
                </c:pt>
                <c:pt idx="31">
                  <c:v>1992.0</c:v>
                </c:pt>
                <c:pt idx="32">
                  <c:v>1993.0</c:v>
                </c:pt>
                <c:pt idx="33">
                  <c:v>1994.0</c:v>
                </c:pt>
                <c:pt idx="34">
                  <c:v>1995.0</c:v>
                </c:pt>
                <c:pt idx="35">
                  <c:v>1996.0</c:v>
                </c:pt>
                <c:pt idx="36">
                  <c:v>1997.0</c:v>
                </c:pt>
                <c:pt idx="37">
                  <c:v>1998.0</c:v>
                </c:pt>
                <c:pt idx="38">
                  <c:v>1999.0</c:v>
                </c:pt>
                <c:pt idx="39">
                  <c:v>2000.0</c:v>
                </c:pt>
                <c:pt idx="40">
                  <c:v>2001.0</c:v>
                </c:pt>
                <c:pt idx="41">
                  <c:v>2002.0</c:v>
                </c:pt>
                <c:pt idx="42">
                  <c:v>2003.0</c:v>
                </c:pt>
                <c:pt idx="43">
                  <c:v>2004.0</c:v>
                </c:pt>
                <c:pt idx="44">
                  <c:v>2005.0</c:v>
                </c:pt>
                <c:pt idx="45">
                  <c:v>2006.0</c:v>
                </c:pt>
                <c:pt idx="46">
                  <c:v>2007.0</c:v>
                </c:pt>
                <c:pt idx="47">
                  <c:v>2008.0</c:v>
                </c:pt>
                <c:pt idx="48">
                  <c:v>2009.0</c:v>
                </c:pt>
                <c:pt idx="49">
                  <c:v>2010.0</c:v>
                </c:pt>
                <c:pt idx="50">
                  <c:v>2011.0</c:v>
                </c:pt>
                <c:pt idx="51">
                  <c:v>2012.0</c:v>
                </c:pt>
                <c:pt idx="52">
                  <c:v>2013.0</c:v>
                </c:pt>
                <c:pt idx="53">
                  <c:v>2014.0</c:v>
                </c:pt>
                <c:pt idx="54">
                  <c:v>2015.0</c:v>
                </c:pt>
              </c:numCache>
            </c:numRef>
          </c:cat>
          <c:val>
            <c:numRef>
              <c:f>Faribanks!$E$2:$E$56</c:f>
              <c:numCache>
                <c:formatCode>General</c:formatCode>
                <c:ptCount val="55"/>
                <c:pt idx="0">
                  <c:v>0.694188676631</c:v>
                </c:pt>
                <c:pt idx="1">
                  <c:v>0.715361871081</c:v>
                </c:pt>
                <c:pt idx="2">
                  <c:v>0.667532042767</c:v>
                </c:pt>
                <c:pt idx="3">
                  <c:v>0.710834468561</c:v>
                </c:pt>
                <c:pt idx="4">
                  <c:v>0.666639374297</c:v>
                </c:pt>
                <c:pt idx="5">
                  <c:v>0.829935142968</c:v>
                </c:pt>
                <c:pt idx="6">
                  <c:v>0.769398035913</c:v>
                </c:pt>
                <c:pt idx="7">
                  <c:v>0.783515532026</c:v>
                </c:pt>
                <c:pt idx="8">
                  <c:v>0.871317742305</c:v>
                </c:pt>
                <c:pt idx="9">
                  <c:v>0.772290311968</c:v>
                </c:pt>
                <c:pt idx="10">
                  <c:v>0.909269521228</c:v>
                </c:pt>
                <c:pt idx="11">
                  <c:v>0.747120251094</c:v>
                </c:pt>
                <c:pt idx="12">
                  <c:v>0.761536766616</c:v>
                </c:pt>
                <c:pt idx="13">
                  <c:v>0.749701421204</c:v>
                </c:pt>
                <c:pt idx="14">
                  <c:v>0.815874125924</c:v>
                </c:pt>
                <c:pt idx="15">
                  <c:v>0.721426945306</c:v>
                </c:pt>
                <c:pt idx="16">
                  <c:v>0.769281656888</c:v>
                </c:pt>
                <c:pt idx="17">
                  <c:v>0.683619407894</c:v>
                </c:pt>
                <c:pt idx="18">
                  <c:v>0.833741251733</c:v>
                </c:pt>
                <c:pt idx="19">
                  <c:v>0.816431462083</c:v>
                </c:pt>
                <c:pt idx="20">
                  <c:v>0.701518869933</c:v>
                </c:pt>
                <c:pt idx="21">
                  <c:v>0.78516054447</c:v>
                </c:pt>
                <c:pt idx="22">
                  <c:v>0.763146534483</c:v>
                </c:pt>
                <c:pt idx="23">
                  <c:v>0.73735058709</c:v>
                </c:pt>
                <c:pt idx="24">
                  <c:v>0.747765068524</c:v>
                </c:pt>
                <c:pt idx="25">
                  <c:v>0.642955501886</c:v>
                </c:pt>
                <c:pt idx="26">
                  <c:v>0.708555468578</c:v>
                </c:pt>
                <c:pt idx="27">
                  <c:v>0.730237787887</c:v>
                </c:pt>
                <c:pt idx="28">
                  <c:v>0.865588969844</c:v>
                </c:pt>
                <c:pt idx="29">
                  <c:v>0.878108818523</c:v>
                </c:pt>
                <c:pt idx="30">
                  <c:v>0.770730828933</c:v>
                </c:pt>
                <c:pt idx="31">
                  <c:v>0.7158374194</c:v>
                </c:pt>
                <c:pt idx="32">
                  <c:v>0.824430214105</c:v>
                </c:pt>
                <c:pt idx="33">
                  <c:v>0.73155058956</c:v>
                </c:pt>
                <c:pt idx="34">
                  <c:v>0.734409054895</c:v>
                </c:pt>
                <c:pt idx="35">
                  <c:v>0.718671927932</c:v>
                </c:pt>
                <c:pt idx="36">
                  <c:v>0.827965490957</c:v>
                </c:pt>
                <c:pt idx="37">
                  <c:v>0.742871120862</c:v>
                </c:pt>
                <c:pt idx="38">
                  <c:v>0.656127258137</c:v>
                </c:pt>
                <c:pt idx="39">
                  <c:v>0.725755208752</c:v>
                </c:pt>
                <c:pt idx="40">
                  <c:v>0.700914006305</c:v>
                </c:pt>
                <c:pt idx="41">
                  <c:v>0.651234757497</c:v>
                </c:pt>
                <c:pt idx="42">
                  <c:v>0.693630729594</c:v>
                </c:pt>
                <c:pt idx="43">
                  <c:v>0.8369656965</c:v>
                </c:pt>
                <c:pt idx="44">
                  <c:v>0.741700969827</c:v>
                </c:pt>
                <c:pt idx="45">
                  <c:v>0.742692563656</c:v>
                </c:pt>
                <c:pt idx="46">
                  <c:v>0.679556107389</c:v>
                </c:pt>
                <c:pt idx="47">
                  <c:v>0.635610349476</c:v>
                </c:pt>
                <c:pt idx="48">
                  <c:v>0.777294528131</c:v>
                </c:pt>
                <c:pt idx="49">
                  <c:v>0.779354514766</c:v>
                </c:pt>
                <c:pt idx="50">
                  <c:v>0.688623006925</c:v>
                </c:pt>
                <c:pt idx="51">
                  <c:v>0.784547139055</c:v>
                </c:pt>
                <c:pt idx="52">
                  <c:v>0.73317608529</c:v>
                </c:pt>
                <c:pt idx="53">
                  <c:v>0.720062466996</c:v>
                </c:pt>
                <c:pt idx="54">
                  <c:v>0.717590218341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3002840"/>
        <c:axId val="-2107957656"/>
      </c:lineChart>
      <c:lineChart>
        <c:grouping val="stacked"/>
        <c:varyColors val="0"/>
        <c:ser>
          <c:idx val="0"/>
          <c:order val="0"/>
          <c:tx>
            <c:v>Barrow, AK</c:v>
          </c:tx>
          <c:spPr>
            <a:ln w="34925" cap="rnd">
              <a:solidFill>
                <a:schemeClr val="accent4">
                  <a:lumMod val="75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[Barrow_ALL.xlsx]Barrow_ALL!$A$2:$A$56</c:f>
              <c:numCache>
                <c:formatCode>General</c:formatCode>
                <c:ptCount val="55"/>
                <c:pt idx="0">
                  <c:v>1961.0</c:v>
                </c:pt>
                <c:pt idx="1">
                  <c:v>1962.0</c:v>
                </c:pt>
                <c:pt idx="2">
                  <c:v>1963.0</c:v>
                </c:pt>
                <c:pt idx="3">
                  <c:v>1964.0</c:v>
                </c:pt>
                <c:pt idx="4">
                  <c:v>1965.0</c:v>
                </c:pt>
                <c:pt idx="5">
                  <c:v>1966.0</c:v>
                </c:pt>
                <c:pt idx="6">
                  <c:v>1967.0</c:v>
                </c:pt>
                <c:pt idx="7">
                  <c:v>1968.0</c:v>
                </c:pt>
                <c:pt idx="8">
                  <c:v>1969.0</c:v>
                </c:pt>
                <c:pt idx="9">
                  <c:v>1970.0</c:v>
                </c:pt>
                <c:pt idx="10">
                  <c:v>1971.0</c:v>
                </c:pt>
                <c:pt idx="11">
                  <c:v>1972.0</c:v>
                </c:pt>
                <c:pt idx="12">
                  <c:v>1973.0</c:v>
                </c:pt>
                <c:pt idx="13">
                  <c:v>1974.0</c:v>
                </c:pt>
                <c:pt idx="14">
                  <c:v>1975.0</c:v>
                </c:pt>
                <c:pt idx="15">
                  <c:v>1976.0</c:v>
                </c:pt>
                <c:pt idx="16">
                  <c:v>1977.0</c:v>
                </c:pt>
                <c:pt idx="17">
                  <c:v>1978.0</c:v>
                </c:pt>
                <c:pt idx="18">
                  <c:v>1979.0</c:v>
                </c:pt>
                <c:pt idx="19">
                  <c:v>1980.0</c:v>
                </c:pt>
                <c:pt idx="20">
                  <c:v>1981.0</c:v>
                </c:pt>
                <c:pt idx="21">
                  <c:v>1982.0</c:v>
                </c:pt>
                <c:pt idx="22">
                  <c:v>1983.0</c:v>
                </c:pt>
                <c:pt idx="23">
                  <c:v>1984.0</c:v>
                </c:pt>
                <c:pt idx="24">
                  <c:v>1985.0</c:v>
                </c:pt>
                <c:pt idx="25">
                  <c:v>1986.0</c:v>
                </c:pt>
                <c:pt idx="26">
                  <c:v>1987.0</c:v>
                </c:pt>
                <c:pt idx="27">
                  <c:v>1988.0</c:v>
                </c:pt>
                <c:pt idx="28">
                  <c:v>1989.0</c:v>
                </c:pt>
                <c:pt idx="29">
                  <c:v>1990.0</c:v>
                </c:pt>
                <c:pt idx="30">
                  <c:v>1991.0</c:v>
                </c:pt>
                <c:pt idx="31">
                  <c:v>1992.0</c:v>
                </c:pt>
                <c:pt idx="32">
                  <c:v>1993.0</c:v>
                </c:pt>
                <c:pt idx="33">
                  <c:v>1994.0</c:v>
                </c:pt>
                <c:pt idx="34">
                  <c:v>1995.0</c:v>
                </c:pt>
                <c:pt idx="35">
                  <c:v>1996.0</c:v>
                </c:pt>
                <c:pt idx="36">
                  <c:v>1997.0</c:v>
                </c:pt>
                <c:pt idx="37">
                  <c:v>1998.0</c:v>
                </c:pt>
                <c:pt idx="38">
                  <c:v>1999.0</c:v>
                </c:pt>
                <c:pt idx="39">
                  <c:v>2000.0</c:v>
                </c:pt>
                <c:pt idx="40">
                  <c:v>2001.0</c:v>
                </c:pt>
                <c:pt idx="41">
                  <c:v>2002.0</c:v>
                </c:pt>
                <c:pt idx="42">
                  <c:v>2003.0</c:v>
                </c:pt>
                <c:pt idx="43">
                  <c:v>2004.0</c:v>
                </c:pt>
                <c:pt idx="44">
                  <c:v>2005.0</c:v>
                </c:pt>
                <c:pt idx="45">
                  <c:v>2006.0</c:v>
                </c:pt>
                <c:pt idx="46">
                  <c:v>2007.0</c:v>
                </c:pt>
                <c:pt idx="47">
                  <c:v>2008.0</c:v>
                </c:pt>
                <c:pt idx="48">
                  <c:v>2009.0</c:v>
                </c:pt>
                <c:pt idx="49">
                  <c:v>2010.0</c:v>
                </c:pt>
                <c:pt idx="50">
                  <c:v>2011.0</c:v>
                </c:pt>
                <c:pt idx="51">
                  <c:v>2012.0</c:v>
                </c:pt>
                <c:pt idx="52">
                  <c:v>2013.0</c:v>
                </c:pt>
                <c:pt idx="53">
                  <c:v>2014.0</c:v>
                </c:pt>
                <c:pt idx="54">
                  <c:v>2015.0</c:v>
                </c:pt>
              </c:numCache>
            </c:numRef>
          </c:cat>
          <c:val>
            <c:numRef>
              <c:f>[Barrow_ALL.xlsx]Barrow_ALL!$E$2:$E$56</c:f>
              <c:numCache>
                <c:formatCode>General</c:formatCode>
                <c:ptCount val="55"/>
                <c:pt idx="0">
                  <c:v>0.372341607994</c:v>
                </c:pt>
                <c:pt idx="1">
                  <c:v>0.427335891828</c:v>
                </c:pt>
                <c:pt idx="2">
                  <c:v>0.291875806571</c:v>
                </c:pt>
                <c:pt idx="3">
                  <c:v>0.222976942729</c:v>
                </c:pt>
                <c:pt idx="4">
                  <c:v>0.37756857076</c:v>
                </c:pt>
                <c:pt idx="5">
                  <c:v>0.299614183679</c:v>
                </c:pt>
                <c:pt idx="6">
                  <c:v>0.22328950881</c:v>
                </c:pt>
                <c:pt idx="7">
                  <c:v>0.485735353288</c:v>
                </c:pt>
                <c:pt idx="8">
                  <c:v>0.14783406887</c:v>
                </c:pt>
                <c:pt idx="9">
                  <c:v>0.0890763603944</c:v>
                </c:pt>
                <c:pt idx="10">
                  <c:v>0.327643991467</c:v>
                </c:pt>
                <c:pt idx="11">
                  <c:v>0.357777253398</c:v>
                </c:pt>
                <c:pt idx="12">
                  <c:v>0.373690653096</c:v>
                </c:pt>
                <c:pt idx="13">
                  <c:v>0.29224675473</c:v>
                </c:pt>
                <c:pt idx="14">
                  <c:v>0.172945368309</c:v>
                </c:pt>
                <c:pt idx="15">
                  <c:v>0.239897726405</c:v>
                </c:pt>
                <c:pt idx="16">
                  <c:v>0.419220891643</c:v>
                </c:pt>
                <c:pt idx="17">
                  <c:v>0.201558576141</c:v>
                </c:pt>
                <c:pt idx="18">
                  <c:v>0.503687286625</c:v>
                </c:pt>
                <c:pt idx="19">
                  <c:v>0.12838603053</c:v>
                </c:pt>
                <c:pt idx="20">
                  <c:v>0.290297616636</c:v>
                </c:pt>
                <c:pt idx="21">
                  <c:v>0.0902151926489</c:v>
                </c:pt>
                <c:pt idx="22">
                  <c:v>0.21012983235</c:v>
                </c:pt>
                <c:pt idx="23">
                  <c:v>0.454659449253</c:v>
                </c:pt>
                <c:pt idx="24">
                  <c:v>0.249296435327</c:v>
                </c:pt>
                <c:pt idx="25">
                  <c:v>0.360630758212</c:v>
                </c:pt>
                <c:pt idx="26">
                  <c:v>0.281309127521</c:v>
                </c:pt>
                <c:pt idx="27">
                  <c:v>0.0823329657788</c:v>
                </c:pt>
                <c:pt idx="28">
                  <c:v>0.572216881503</c:v>
                </c:pt>
                <c:pt idx="29">
                  <c:v>0.377138699299</c:v>
                </c:pt>
                <c:pt idx="30">
                  <c:v>0.212928620971</c:v>
                </c:pt>
                <c:pt idx="31">
                  <c:v>0.301042688503</c:v>
                </c:pt>
                <c:pt idx="32">
                  <c:v>0.448424180352</c:v>
                </c:pt>
                <c:pt idx="33">
                  <c:v>0.303716771719</c:v>
                </c:pt>
                <c:pt idx="34">
                  <c:v>0.353063545586</c:v>
                </c:pt>
                <c:pt idx="35">
                  <c:v>0.394300560716</c:v>
                </c:pt>
                <c:pt idx="36">
                  <c:v>0.410343504791</c:v>
                </c:pt>
                <c:pt idx="37">
                  <c:v>0.611363328002</c:v>
                </c:pt>
                <c:pt idx="38">
                  <c:v>0.358227507973</c:v>
                </c:pt>
                <c:pt idx="39">
                  <c:v>0.244868037977</c:v>
                </c:pt>
                <c:pt idx="40">
                  <c:v>0.238253559185</c:v>
                </c:pt>
                <c:pt idx="41">
                  <c:v>0.413345612925</c:v>
                </c:pt>
                <c:pt idx="42">
                  <c:v>0.37871165517</c:v>
                </c:pt>
                <c:pt idx="43">
                  <c:v>0.533823448041</c:v>
                </c:pt>
                <c:pt idx="44">
                  <c:v>0.366382445442</c:v>
                </c:pt>
                <c:pt idx="45">
                  <c:v>0.439966484916</c:v>
                </c:pt>
                <c:pt idx="46">
                  <c:v>0.55033381194</c:v>
                </c:pt>
                <c:pt idx="47">
                  <c:v>0.430192407873</c:v>
                </c:pt>
                <c:pt idx="48">
                  <c:v>0.487798293866</c:v>
                </c:pt>
                <c:pt idx="49">
                  <c:v>0.49218732721</c:v>
                </c:pt>
                <c:pt idx="50">
                  <c:v>0.333788599235</c:v>
                </c:pt>
                <c:pt idx="51">
                  <c:v>0.565612078005</c:v>
                </c:pt>
                <c:pt idx="52">
                  <c:v>0.507604614438</c:v>
                </c:pt>
                <c:pt idx="53">
                  <c:v>0.219149410123</c:v>
                </c:pt>
                <c:pt idx="54">
                  <c:v>0.303470196921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2813128"/>
        <c:axId val="2146833032"/>
      </c:lineChart>
      <c:catAx>
        <c:axId val="-210300284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high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7957656"/>
        <c:crosses val="autoZero"/>
        <c:auto val="1"/>
        <c:lblAlgn val="ctr"/>
        <c:lblOffset val="100"/>
        <c:tickLblSkip val="5"/>
        <c:noMultiLvlLbl val="0"/>
      </c:catAx>
      <c:valAx>
        <c:axId val="-2107957656"/>
        <c:scaling>
          <c:orientation val="maxMin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3002840"/>
        <c:crosses val="autoZero"/>
        <c:crossBetween val="between"/>
      </c:valAx>
      <c:valAx>
        <c:axId val="2146833032"/>
        <c:scaling>
          <c:orientation val="maxMin"/>
          <c:max val="1.0"/>
        </c:scaling>
        <c:delete val="0"/>
        <c:axPos val="r"/>
        <c:numFmt formatCode="General" sourceLinked="1"/>
        <c:majorTickMark val="out"/>
        <c:minorTickMark val="none"/>
        <c:tickLblPos val="nextTo"/>
        <c:crossAx val="-2102813128"/>
        <c:crosses val="max"/>
        <c:crossBetween val="between"/>
      </c:valAx>
      <c:catAx>
        <c:axId val="-210281312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1468330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/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318068521632"/>
          <c:y val="0.093059611200645"/>
          <c:w val="0.865963211100011"/>
          <c:h val="0.940639916140513"/>
        </c:manualLayout>
      </c:layout>
      <c:lineChart>
        <c:grouping val="standard"/>
        <c:varyColors val="0"/>
        <c:ser>
          <c:idx val="0"/>
          <c:order val="0"/>
          <c:tx>
            <c:v>NO SNOW</c:v>
          </c:tx>
          <c:spPr>
            <a:ln w="25400">
              <a:prstDash val="sysDot"/>
            </a:ln>
          </c:spPr>
          <c:marker>
            <c:symbol val="none"/>
          </c:marker>
          <c:val>
            <c:numRef>
              <c:f>Sheet1!$A$2:$A$56</c:f>
              <c:numCache>
                <c:formatCode>General</c:formatCode>
                <c:ptCount val="55"/>
                <c:pt idx="0">
                  <c:v>0.242</c:v>
                </c:pt>
                <c:pt idx="1">
                  <c:v>0.269</c:v>
                </c:pt>
                <c:pt idx="2">
                  <c:v>0.182</c:v>
                </c:pt>
                <c:pt idx="3">
                  <c:v>0.126</c:v>
                </c:pt>
                <c:pt idx="4">
                  <c:v>0.267</c:v>
                </c:pt>
                <c:pt idx="5">
                  <c:v>0.169</c:v>
                </c:pt>
                <c:pt idx="6">
                  <c:v>0.138</c:v>
                </c:pt>
                <c:pt idx="7">
                  <c:v>0.347</c:v>
                </c:pt>
                <c:pt idx="8">
                  <c:v>0.071</c:v>
                </c:pt>
                <c:pt idx="9">
                  <c:v>0.034</c:v>
                </c:pt>
                <c:pt idx="10">
                  <c:v>0.242</c:v>
                </c:pt>
                <c:pt idx="11">
                  <c:v>0.287</c:v>
                </c:pt>
                <c:pt idx="12">
                  <c:v>0.296</c:v>
                </c:pt>
                <c:pt idx="13">
                  <c:v>0.228</c:v>
                </c:pt>
                <c:pt idx="14">
                  <c:v>0.12</c:v>
                </c:pt>
                <c:pt idx="15">
                  <c:v>0.181</c:v>
                </c:pt>
                <c:pt idx="16">
                  <c:v>0.354</c:v>
                </c:pt>
                <c:pt idx="17">
                  <c:v>0.155</c:v>
                </c:pt>
                <c:pt idx="18">
                  <c:v>0.434</c:v>
                </c:pt>
                <c:pt idx="19">
                  <c:v>0.025</c:v>
                </c:pt>
                <c:pt idx="20">
                  <c:v>0.204</c:v>
                </c:pt>
                <c:pt idx="21">
                  <c:v>0.011</c:v>
                </c:pt>
                <c:pt idx="22">
                  <c:v>0.15</c:v>
                </c:pt>
                <c:pt idx="23">
                  <c:v>0.342</c:v>
                </c:pt>
                <c:pt idx="24">
                  <c:v>0.186</c:v>
                </c:pt>
                <c:pt idx="25">
                  <c:v>0.27</c:v>
                </c:pt>
                <c:pt idx="26">
                  <c:v>0.209</c:v>
                </c:pt>
                <c:pt idx="27">
                  <c:v>0.025</c:v>
                </c:pt>
                <c:pt idx="28">
                  <c:v>0.518</c:v>
                </c:pt>
                <c:pt idx="29">
                  <c:v>0.315</c:v>
                </c:pt>
                <c:pt idx="30">
                  <c:v>0.147</c:v>
                </c:pt>
                <c:pt idx="31">
                  <c:v>0.214</c:v>
                </c:pt>
                <c:pt idx="32">
                  <c:v>0.34</c:v>
                </c:pt>
                <c:pt idx="33">
                  <c:v>0.22</c:v>
                </c:pt>
                <c:pt idx="34">
                  <c:v>0.277</c:v>
                </c:pt>
                <c:pt idx="35">
                  <c:v>0.309</c:v>
                </c:pt>
                <c:pt idx="36">
                  <c:v>0.319</c:v>
                </c:pt>
                <c:pt idx="37">
                  <c:v>0.491</c:v>
                </c:pt>
                <c:pt idx="38">
                  <c:v>0.27</c:v>
                </c:pt>
                <c:pt idx="39">
                  <c:v>0.159</c:v>
                </c:pt>
                <c:pt idx="40">
                  <c:v>0.151</c:v>
                </c:pt>
                <c:pt idx="41">
                  <c:v>0.328</c:v>
                </c:pt>
                <c:pt idx="42">
                  <c:v>0.291</c:v>
                </c:pt>
                <c:pt idx="43">
                  <c:v>0.438</c:v>
                </c:pt>
                <c:pt idx="44">
                  <c:v>0.288</c:v>
                </c:pt>
                <c:pt idx="45">
                  <c:v>0.317</c:v>
                </c:pt>
                <c:pt idx="46">
                  <c:v>0.445</c:v>
                </c:pt>
                <c:pt idx="47">
                  <c:v>0.298</c:v>
                </c:pt>
                <c:pt idx="48">
                  <c:v>0.36</c:v>
                </c:pt>
                <c:pt idx="49">
                  <c:v>0.388</c:v>
                </c:pt>
                <c:pt idx="50">
                  <c:v>0.256</c:v>
                </c:pt>
                <c:pt idx="51">
                  <c:v>0.452</c:v>
                </c:pt>
                <c:pt idx="52">
                  <c:v>0.443</c:v>
                </c:pt>
                <c:pt idx="53">
                  <c:v>0.168</c:v>
                </c:pt>
                <c:pt idx="54">
                  <c:v>0.255</c:v>
                </c:pt>
              </c:numCache>
            </c:numRef>
          </c:val>
          <c:smooth val="0"/>
        </c:ser>
        <c:ser>
          <c:idx val="1"/>
          <c:order val="1"/>
          <c:tx>
            <c:v>WITH SNOW</c:v>
          </c:tx>
          <c:spPr>
            <a:ln w="25400"/>
          </c:spPr>
          <c:marker>
            <c:symbol val="none"/>
          </c:marker>
          <c:val>
            <c:numRef>
              <c:f>Sheet1!$B$2:$B$56</c:f>
              <c:numCache>
                <c:formatCode>General</c:formatCode>
                <c:ptCount val="55"/>
                <c:pt idx="0">
                  <c:v>0.372</c:v>
                </c:pt>
                <c:pt idx="1">
                  <c:v>0.428</c:v>
                </c:pt>
                <c:pt idx="2">
                  <c:v>0.292</c:v>
                </c:pt>
                <c:pt idx="3">
                  <c:v>0.223</c:v>
                </c:pt>
                <c:pt idx="4">
                  <c:v>0.377</c:v>
                </c:pt>
                <c:pt idx="5">
                  <c:v>0.3</c:v>
                </c:pt>
                <c:pt idx="6">
                  <c:v>0.223</c:v>
                </c:pt>
                <c:pt idx="7">
                  <c:v>0.486</c:v>
                </c:pt>
                <c:pt idx="8">
                  <c:v>0.148</c:v>
                </c:pt>
                <c:pt idx="9">
                  <c:v>0.089</c:v>
                </c:pt>
                <c:pt idx="10">
                  <c:v>0.327</c:v>
                </c:pt>
                <c:pt idx="11">
                  <c:v>0.358</c:v>
                </c:pt>
                <c:pt idx="12">
                  <c:v>0.374</c:v>
                </c:pt>
                <c:pt idx="13">
                  <c:v>0.292</c:v>
                </c:pt>
                <c:pt idx="14">
                  <c:v>0.173</c:v>
                </c:pt>
                <c:pt idx="15">
                  <c:v>0.24</c:v>
                </c:pt>
                <c:pt idx="16">
                  <c:v>0.419</c:v>
                </c:pt>
                <c:pt idx="17">
                  <c:v>0.202</c:v>
                </c:pt>
                <c:pt idx="18">
                  <c:v>0.503</c:v>
                </c:pt>
                <c:pt idx="19">
                  <c:v>0.128</c:v>
                </c:pt>
                <c:pt idx="20">
                  <c:v>0.29</c:v>
                </c:pt>
                <c:pt idx="21">
                  <c:v>0.09</c:v>
                </c:pt>
                <c:pt idx="22">
                  <c:v>0.21</c:v>
                </c:pt>
                <c:pt idx="23">
                  <c:v>0.454</c:v>
                </c:pt>
                <c:pt idx="24">
                  <c:v>0.249</c:v>
                </c:pt>
                <c:pt idx="25">
                  <c:v>0.361</c:v>
                </c:pt>
                <c:pt idx="26">
                  <c:v>0.281</c:v>
                </c:pt>
                <c:pt idx="27">
                  <c:v>0.082</c:v>
                </c:pt>
                <c:pt idx="28">
                  <c:v>0.572</c:v>
                </c:pt>
                <c:pt idx="29">
                  <c:v>0.377</c:v>
                </c:pt>
                <c:pt idx="30">
                  <c:v>0.213</c:v>
                </c:pt>
                <c:pt idx="31">
                  <c:v>0.301</c:v>
                </c:pt>
                <c:pt idx="32">
                  <c:v>0.449</c:v>
                </c:pt>
                <c:pt idx="33">
                  <c:v>0.304</c:v>
                </c:pt>
                <c:pt idx="34">
                  <c:v>0.353</c:v>
                </c:pt>
                <c:pt idx="35">
                  <c:v>0.394</c:v>
                </c:pt>
                <c:pt idx="36">
                  <c:v>0.41</c:v>
                </c:pt>
                <c:pt idx="37">
                  <c:v>0.612</c:v>
                </c:pt>
                <c:pt idx="38">
                  <c:v>0.358</c:v>
                </c:pt>
                <c:pt idx="39">
                  <c:v>0.245</c:v>
                </c:pt>
                <c:pt idx="40">
                  <c:v>0.238</c:v>
                </c:pt>
                <c:pt idx="41">
                  <c:v>0.414</c:v>
                </c:pt>
                <c:pt idx="42">
                  <c:v>0.379</c:v>
                </c:pt>
                <c:pt idx="43">
                  <c:v>0.534</c:v>
                </c:pt>
                <c:pt idx="44">
                  <c:v>0.367</c:v>
                </c:pt>
                <c:pt idx="45">
                  <c:v>0.44</c:v>
                </c:pt>
                <c:pt idx="46">
                  <c:v>0.551</c:v>
                </c:pt>
                <c:pt idx="47">
                  <c:v>0.431</c:v>
                </c:pt>
                <c:pt idx="48">
                  <c:v>0.488</c:v>
                </c:pt>
                <c:pt idx="49">
                  <c:v>0.492</c:v>
                </c:pt>
                <c:pt idx="50">
                  <c:v>0.334</c:v>
                </c:pt>
                <c:pt idx="51">
                  <c:v>0.566</c:v>
                </c:pt>
                <c:pt idx="52">
                  <c:v>0.508</c:v>
                </c:pt>
                <c:pt idx="53">
                  <c:v>0.219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8505576"/>
        <c:axId val="-2098502600"/>
      </c:lineChart>
      <c:catAx>
        <c:axId val="-2098505576"/>
        <c:scaling>
          <c:orientation val="minMax"/>
        </c:scaling>
        <c:delete val="1"/>
        <c:axPos val="t"/>
        <c:majorTickMark val="out"/>
        <c:minorTickMark val="none"/>
        <c:tickLblPos val="nextTo"/>
        <c:crossAx val="-209850260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-2098502600"/>
        <c:scaling>
          <c:orientation val="maxMin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Active Lyer Thickness in 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98505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5483608879126"/>
          <c:y val="0.828118370847873"/>
          <c:w val="0.381502958197926"/>
          <c:h val="0.1718816291521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2"/>
          <c:order val="2"/>
          <c:tx>
            <c:strRef>
              <c:f>Faribanks!$E$1</c:f>
              <c:strCache>
                <c:ptCount val="1"/>
                <c:pt idx="0">
                  <c:v>ALT</c:v>
                </c:pt>
              </c:strCache>
            </c:strRef>
          </c:tx>
          <c:spPr>
            <a:ln w="34925" cap="rnd">
              <a:solidFill>
                <a:srgbClr val="FF0000"/>
              </a:solidFill>
              <a:prstDash val="solid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Faribanks!$A$32:$A$56</c:f>
              <c:numCache>
                <c:formatCode>General</c:formatCode>
                <c:ptCount val="25"/>
                <c:pt idx="0">
                  <c:v>1991.0</c:v>
                </c:pt>
                <c:pt idx="1">
                  <c:v>1992.0</c:v>
                </c:pt>
                <c:pt idx="2">
                  <c:v>1993.0</c:v>
                </c:pt>
                <c:pt idx="3">
                  <c:v>1994.0</c:v>
                </c:pt>
                <c:pt idx="4">
                  <c:v>1995.0</c:v>
                </c:pt>
                <c:pt idx="5">
                  <c:v>1996.0</c:v>
                </c:pt>
                <c:pt idx="6">
                  <c:v>1997.0</c:v>
                </c:pt>
                <c:pt idx="7">
                  <c:v>1998.0</c:v>
                </c:pt>
                <c:pt idx="8">
                  <c:v>1999.0</c:v>
                </c:pt>
                <c:pt idx="9">
                  <c:v>2000.0</c:v>
                </c:pt>
                <c:pt idx="10">
                  <c:v>2001.0</c:v>
                </c:pt>
                <c:pt idx="11">
                  <c:v>2002.0</c:v>
                </c:pt>
                <c:pt idx="12">
                  <c:v>2003.0</c:v>
                </c:pt>
                <c:pt idx="13">
                  <c:v>2004.0</c:v>
                </c:pt>
                <c:pt idx="14">
                  <c:v>2005.0</c:v>
                </c:pt>
                <c:pt idx="15">
                  <c:v>2006.0</c:v>
                </c:pt>
                <c:pt idx="16">
                  <c:v>2007.0</c:v>
                </c:pt>
                <c:pt idx="17">
                  <c:v>2008.0</c:v>
                </c:pt>
                <c:pt idx="18">
                  <c:v>2009.0</c:v>
                </c:pt>
                <c:pt idx="19">
                  <c:v>2010.0</c:v>
                </c:pt>
                <c:pt idx="20">
                  <c:v>2011.0</c:v>
                </c:pt>
                <c:pt idx="21">
                  <c:v>2012.0</c:v>
                </c:pt>
                <c:pt idx="22">
                  <c:v>2013.0</c:v>
                </c:pt>
                <c:pt idx="23">
                  <c:v>2014.0</c:v>
                </c:pt>
                <c:pt idx="24">
                  <c:v>2015.0</c:v>
                </c:pt>
              </c:numCache>
            </c:numRef>
          </c:cat>
          <c:val>
            <c:numRef>
              <c:f>Faribanks!$E$32:$E$56</c:f>
              <c:numCache>
                <c:formatCode>General</c:formatCode>
                <c:ptCount val="25"/>
                <c:pt idx="0">
                  <c:v>0.770730828933</c:v>
                </c:pt>
                <c:pt idx="1">
                  <c:v>0.7158374194</c:v>
                </c:pt>
                <c:pt idx="2">
                  <c:v>0.824430214105</c:v>
                </c:pt>
                <c:pt idx="3">
                  <c:v>0.73155058956</c:v>
                </c:pt>
                <c:pt idx="4">
                  <c:v>0.734409054895</c:v>
                </c:pt>
                <c:pt idx="5">
                  <c:v>0.718671927932</c:v>
                </c:pt>
                <c:pt idx="6">
                  <c:v>0.827965490957</c:v>
                </c:pt>
                <c:pt idx="7">
                  <c:v>0.742871120862</c:v>
                </c:pt>
                <c:pt idx="8">
                  <c:v>0.656127258137</c:v>
                </c:pt>
                <c:pt idx="9">
                  <c:v>0.725755208752</c:v>
                </c:pt>
                <c:pt idx="10">
                  <c:v>0.700914006305</c:v>
                </c:pt>
                <c:pt idx="11">
                  <c:v>0.651234757497</c:v>
                </c:pt>
                <c:pt idx="12">
                  <c:v>0.693630729594</c:v>
                </c:pt>
                <c:pt idx="13">
                  <c:v>0.8369656965</c:v>
                </c:pt>
                <c:pt idx="14">
                  <c:v>0.741700969827</c:v>
                </c:pt>
                <c:pt idx="15">
                  <c:v>0.742692563656</c:v>
                </c:pt>
                <c:pt idx="16">
                  <c:v>0.679556107389</c:v>
                </c:pt>
                <c:pt idx="17">
                  <c:v>0.635610349476</c:v>
                </c:pt>
                <c:pt idx="18">
                  <c:v>0.777294528131</c:v>
                </c:pt>
                <c:pt idx="19">
                  <c:v>0.779354514766</c:v>
                </c:pt>
                <c:pt idx="20">
                  <c:v>0.688623006925</c:v>
                </c:pt>
                <c:pt idx="21">
                  <c:v>0.784547139055</c:v>
                </c:pt>
                <c:pt idx="22">
                  <c:v>0.73317608529</c:v>
                </c:pt>
                <c:pt idx="23">
                  <c:v>0.720062466996</c:v>
                </c:pt>
                <c:pt idx="24">
                  <c:v>0.717590218341</c:v>
                </c:pt>
              </c:numCache>
            </c:numRef>
          </c:val>
          <c:smooth val="0"/>
        </c:ser>
        <c:ser>
          <c:idx val="3"/>
          <c:order val="3"/>
          <c:tx>
            <c:v>CALM fairbanks station</c:v>
          </c:tx>
          <c:spPr>
            <a:ln w="34925" cap="rnd">
              <a:solidFill>
                <a:srgbClr val="FF0000"/>
              </a:solidFill>
              <a:prstDash val="sysDot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Faribanks!$A$32:$A$56</c:f>
              <c:numCache>
                <c:formatCode>General</c:formatCode>
                <c:ptCount val="25"/>
                <c:pt idx="0">
                  <c:v>1991.0</c:v>
                </c:pt>
                <c:pt idx="1">
                  <c:v>1992.0</c:v>
                </c:pt>
                <c:pt idx="2">
                  <c:v>1993.0</c:v>
                </c:pt>
                <c:pt idx="3">
                  <c:v>1994.0</c:v>
                </c:pt>
                <c:pt idx="4">
                  <c:v>1995.0</c:v>
                </c:pt>
                <c:pt idx="5">
                  <c:v>1996.0</c:v>
                </c:pt>
                <c:pt idx="6">
                  <c:v>1997.0</c:v>
                </c:pt>
                <c:pt idx="7">
                  <c:v>1998.0</c:v>
                </c:pt>
                <c:pt idx="8">
                  <c:v>1999.0</c:v>
                </c:pt>
                <c:pt idx="9">
                  <c:v>2000.0</c:v>
                </c:pt>
                <c:pt idx="10">
                  <c:v>2001.0</c:v>
                </c:pt>
                <c:pt idx="11">
                  <c:v>2002.0</c:v>
                </c:pt>
                <c:pt idx="12">
                  <c:v>2003.0</c:v>
                </c:pt>
                <c:pt idx="13">
                  <c:v>2004.0</c:v>
                </c:pt>
                <c:pt idx="14">
                  <c:v>2005.0</c:v>
                </c:pt>
                <c:pt idx="15">
                  <c:v>2006.0</c:v>
                </c:pt>
                <c:pt idx="16">
                  <c:v>2007.0</c:v>
                </c:pt>
                <c:pt idx="17">
                  <c:v>2008.0</c:v>
                </c:pt>
                <c:pt idx="18">
                  <c:v>2009.0</c:v>
                </c:pt>
                <c:pt idx="19">
                  <c:v>2010.0</c:v>
                </c:pt>
                <c:pt idx="20">
                  <c:v>2011.0</c:v>
                </c:pt>
                <c:pt idx="21">
                  <c:v>2012.0</c:v>
                </c:pt>
                <c:pt idx="22">
                  <c:v>2013.0</c:v>
                </c:pt>
                <c:pt idx="23">
                  <c:v>2014.0</c:v>
                </c:pt>
                <c:pt idx="24">
                  <c:v>2015.0</c:v>
                </c:pt>
              </c:numCache>
            </c:numRef>
          </c:cat>
          <c:val>
            <c:numRef>
              <c:f>Faribanks!$F$32:$F$56</c:f>
              <c:numCache>
                <c:formatCode>General</c:formatCode>
                <c:ptCount val="25"/>
                <c:pt idx="0">
                  <c:v>0.601</c:v>
                </c:pt>
                <c:pt idx="1">
                  <c:v>0.662</c:v>
                </c:pt>
                <c:pt idx="2">
                  <c:v>0.639</c:v>
                </c:pt>
                <c:pt idx="3">
                  <c:v>0.637</c:v>
                </c:pt>
                <c:pt idx="4">
                  <c:v>0.689</c:v>
                </c:pt>
                <c:pt idx="5">
                  <c:v>0.551</c:v>
                </c:pt>
                <c:pt idx="6">
                  <c:v>0.593</c:v>
                </c:pt>
                <c:pt idx="7">
                  <c:v>0.647</c:v>
                </c:pt>
                <c:pt idx="8">
                  <c:v>0.554</c:v>
                </c:pt>
                <c:pt idx="9">
                  <c:v>0.579</c:v>
                </c:pt>
                <c:pt idx="10">
                  <c:v>0.594</c:v>
                </c:pt>
                <c:pt idx="11">
                  <c:v>0.605</c:v>
                </c:pt>
                <c:pt idx="12">
                  <c:v>0.612</c:v>
                </c:pt>
                <c:pt idx="13">
                  <c:v>0.609</c:v>
                </c:pt>
                <c:pt idx="14">
                  <c:v>0.704</c:v>
                </c:pt>
                <c:pt idx="15">
                  <c:v>0.671</c:v>
                </c:pt>
                <c:pt idx="16">
                  <c:v>0.8</c:v>
                </c:pt>
                <c:pt idx="17">
                  <c:v>0.785</c:v>
                </c:pt>
                <c:pt idx="18">
                  <c:v>0.768</c:v>
                </c:pt>
                <c:pt idx="19">
                  <c:v>0.778</c:v>
                </c:pt>
                <c:pt idx="20">
                  <c:v>0.769</c:v>
                </c:pt>
                <c:pt idx="21">
                  <c:v>0.759</c:v>
                </c:pt>
                <c:pt idx="22">
                  <c:v>0.767</c:v>
                </c:pt>
                <c:pt idx="23">
                  <c:v>0.899</c:v>
                </c:pt>
                <c:pt idx="24">
                  <c:v>1.014</c:v>
                </c:pt>
              </c:numCache>
            </c:numRef>
          </c:val>
          <c:smooth val="0"/>
        </c:ser>
        <c:ser>
          <c:idx val="0"/>
          <c:order val="0"/>
          <c:tx>
            <c:v>Modeled Barrow ALT</c:v>
          </c:tx>
          <c:spPr>
            <a:ln w="34925" cap="rnd">
              <a:solidFill>
                <a:schemeClr val="accent4">
                  <a:lumMod val="75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[Barrow_ALL.xlsx]Barrow_ALL!$A$32:$A$56</c:f>
              <c:numCache>
                <c:formatCode>General</c:formatCode>
                <c:ptCount val="25"/>
                <c:pt idx="0">
                  <c:v>1991.0</c:v>
                </c:pt>
                <c:pt idx="1">
                  <c:v>1992.0</c:v>
                </c:pt>
                <c:pt idx="2">
                  <c:v>1993.0</c:v>
                </c:pt>
                <c:pt idx="3">
                  <c:v>1994.0</c:v>
                </c:pt>
                <c:pt idx="4">
                  <c:v>1995.0</c:v>
                </c:pt>
                <c:pt idx="5">
                  <c:v>1996.0</c:v>
                </c:pt>
                <c:pt idx="6">
                  <c:v>1997.0</c:v>
                </c:pt>
                <c:pt idx="7">
                  <c:v>1998.0</c:v>
                </c:pt>
                <c:pt idx="8">
                  <c:v>1999.0</c:v>
                </c:pt>
                <c:pt idx="9">
                  <c:v>2000.0</c:v>
                </c:pt>
                <c:pt idx="10">
                  <c:v>2001.0</c:v>
                </c:pt>
                <c:pt idx="11">
                  <c:v>2002.0</c:v>
                </c:pt>
                <c:pt idx="12">
                  <c:v>2003.0</c:v>
                </c:pt>
                <c:pt idx="13">
                  <c:v>2004.0</c:v>
                </c:pt>
                <c:pt idx="14">
                  <c:v>2005.0</c:v>
                </c:pt>
                <c:pt idx="15">
                  <c:v>2006.0</c:v>
                </c:pt>
                <c:pt idx="16">
                  <c:v>2007.0</c:v>
                </c:pt>
                <c:pt idx="17">
                  <c:v>2008.0</c:v>
                </c:pt>
                <c:pt idx="18">
                  <c:v>2009.0</c:v>
                </c:pt>
                <c:pt idx="19">
                  <c:v>2010.0</c:v>
                </c:pt>
                <c:pt idx="20">
                  <c:v>2011.0</c:v>
                </c:pt>
                <c:pt idx="21">
                  <c:v>2012.0</c:v>
                </c:pt>
                <c:pt idx="22">
                  <c:v>2013.0</c:v>
                </c:pt>
                <c:pt idx="23">
                  <c:v>2014.0</c:v>
                </c:pt>
                <c:pt idx="24">
                  <c:v>2015.0</c:v>
                </c:pt>
              </c:numCache>
            </c:numRef>
          </c:cat>
          <c:val>
            <c:numRef>
              <c:f>[Barrow_ALL.xlsx]Barrow_ALL!$E$32:$E$56</c:f>
              <c:numCache>
                <c:formatCode>General</c:formatCode>
                <c:ptCount val="25"/>
                <c:pt idx="0">
                  <c:v>0.212928620971</c:v>
                </c:pt>
                <c:pt idx="1">
                  <c:v>0.301042688503</c:v>
                </c:pt>
                <c:pt idx="2">
                  <c:v>0.448424180352</c:v>
                </c:pt>
                <c:pt idx="3">
                  <c:v>0.303716771719</c:v>
                </c:pt>
                <c:pt idx="4">
                  <c:v>0.353063545586</c:v>
                </c:pt>
                <c:pt idx="5">
                  <c:v>0.394300560716</c:v>
                </c:pt>
                <c:pt idx="6">
                  <c:v>0.410343504791</c:v>
                </c:pt>
                <c:pt idx="7">
                  <c:v>0.611363328002</c:v>
                </c:pt>
                <c:pt idx="8">
                  <c:v>0.358227507973</c:v>
                </c:pt>
                <c:pt idx="9">
                  <c:v>0.244868037977</c:v>
                </c:pt>
                <c:pt idx="10">
                  <c:v>0.238253559185</c:v>
                </c:pt>
                <c:pt idx="11">
                  <c:v>0.413345612925</c:v>
                </c:pt>
                <c:pt idx="12">
                  <c:v>0.37871165517</c:v>
                </c:pt>
                <c:pt idx="13">
                  <c:v>0.533823448041</c:v>
                </c:pt>
                <c:pt idx="14">
                  <c:v>0.366382445442</c:v>
                </c:pt>
                <c:pt idx="15">
                  <c:v>0.439966484916</c:v>
                </c:pt>
                <c:pt idx="16">
                  <c:v>0.55033381194</c:v>
                </c:pt>
                <c:pt idx="17">
                  <c:v>0.430192407873</c:v>
                </c:pt>
                <c:pt idx="18">
                  <c:v>0.487798293866</c:v>
                </c:pt>
                <c:pt idx="19">
                  <c:v>0.49218732721</c:v>
                </c:pt>
                <c:pt idx="20">
                  <c:v>0.333788599235</c:v>
                </c:pt>
                <c:pt idx="21">
                  <c:v>0.565612078005</c:v>
                </c:pt>
                <c:pt idx="22">
                  <c:v>0.507604614438</c:v>
                </c:pt>
                <c:pt idx="23">
                  <c:v>0.219149410123</c:v>
                </c:pt>
                <c:pt idx="24">
                  <c:v>0.303470196921</c:v>
                </c:pt>
              </c:numCache>
            </c:numRef>
          </c:val>
          <c:smooth val="1"/>
        </c:ser>
        <c:ser>
          <c:idx val="1"/>
          <c:order val="1"/>
          <c:tx>
            <c:v>CALM station Barrow</c:v>
          </c:tx>
          <c:spPr>
            <a:ln w="34925" cap="rnd">
              <a:solidFill>
                <a:schemeClr val="accent4">
                  <a:lumMod val="75000"/>
                </a:schemeClr>
              </a:solidFill>
              <a:prstDash val="sysDot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[Barrow_ALL.xlsx]Barrow_ALL!$A$32:$A$56</c:f>
              <c:numCache>
                <c:formatCode>General</c:formatCode>
                <c:ptCount val="25"/>
                <c:pt idx="0">
                  <c:v>1991.0</c:v>
                </c:pt>
                <c:pt idx="1">
                  <c:v>1992.0</c:v>
                </c:pt>
                <c:pt idx="2">
                  <c:v>1993.0</c:v>
                </c:pt>
                <c:pt idx="3">
                  <c:v>1994.0</c:v>
                </c:pt>
                <c:pt idx="4">
                  <c:v>1995.0</c:v>
                </c:pt>
                <c:pt idx="5">
                  <c:v>1996.0</c:v>
                </c:pt>
                <c:pt idx="6">
                  <c:v>1997.0</c:v>
                </c:pt>
                <c:pt idx="7">
                  <c:v>1998.0</c:v>
                </c:pt>
                <c:pt idx="8">
                  <c:v>1999.0</c:v>
                </c:pt>
                <c:pt idx="9">
                  <c:v>2000.0</c:v>
                </c:pt>
                <c:pt idx="10">
                  <c:v>2001.0</c:v>
                </c:pt>
                <c:pt idx="11">
                  <c:v>2002.0</c:v>
                </c:pt>
                <c:pt idx="12">
                  <c:v>2003.0</c:v>
                </c:pt>
                <c:pt idx="13">
                  <c:v>2004.0</c:v>
                </c:pt>
                <c:pt idx="14">
                  <c:v>2005.0</c:v>
                </c:pt>
                <c:pt idx="15">
                  <c:v>2006.0</c:v>
                </c:pt>
                <c:pt idx="16">
                  <c:v>2007.0</c:v>
                </c:pt>
                <c:pt idx="17">
                  <c:v>2008.0</c:v>
                </c:pt>
                <c:pt idx="18">
                  <c:v>2009.0</c:v>
                </c:pt>
                <c:pt idx="19">
                  <c:v>2010.0</c:v>
                </c:pt>
                <c:pt idx="20">
                  <c:v>2011.0</c:v>
                </c:pt>
                <c:pt idx="21">
                  <c:v>2012.0</c:v>
                </c:pt>
                <c:pt idx="22">
                  <c:v>2013.0</c:v>
                </c:pt>
                <c:pt idx="23">
                  <c:v>2014.0</c:v>
                </c:pt>
                <c:pt idx="24">
                  <c:v>2015.0</c:v>
                </c:pt>
              </c:numCache>
            </c:numRef>
          </c:cat>
          <c:val>
            <c:numRef>
              <c:f>[Barrow_ALL.xlsx]Barrow_ALL!$F$32:$F$56</c:f>
              <c:numCache>
                <c:formatCode>General</c:formatCode>
                <c:ptCount val="25"/>
                <c:pt idx="0">
                  <c:v>0.232607655502392</c:v>
                </c:pt>
                <c:pt idx="1">
                  <c:v>0.22365625</c:v>
                </c:pt>
                <c:pt idx="2">
                  <c:v>0.288125</c:v>
                </c:pt>
                <c:pt idx="3">
                  <c:v>0.34296875</c:v>
                </c:pt>
                <c:pt idx="4">
                  <c:v>0.340375</c:v>
                </c:pt>
                <c:pt idx="5">
                  <c:v>0.3505625</c:v>
                </c:pt>
                <c:pt idx="6">
                  <c:v>0.36884375</c:v>
                </c:pt>
                <c:pt idx="7">
                  <c:v>0.4058125</c:v>
                </c:pt>
                <c:pt idx="8">
                  <c:v>0.37271875</c:v>
                </c:pt>
                <c:pt idx="9">
                  <c:v>0.354875</c:v>
                </c:pt>
                <c:pt idx="10">
                  <c:v>0.28765625</c:v>
                </c:pt>
                <c:pt idx="11">
                  <c:v>0.30034375</c:v>
                </c:pt>
                <c:pt idx="12">
                  <c:v>0.276125</c:v>
                </c:pt>
                <c:pt idx="13">
                  <c:v>0.40534375</c:v>
                </c:pt>
                <c:pt idx="14">
                  <c:v>0.34453125</c:v>
                </c:pt>
                <c:pt idx="15">
                  <c:v>0.33803125</c:v>
                </c:pt>
                <c:pt idx="16">
                  <c:v>0.34684375</c:v>
                </c:pt>
                <c:pt idx="17">
                  <c:v>0.35425</c:v>
                </c:pt>
                <c:pt idx="18">
                  <c:v>0.356375</c:v>
                </c:pt>
                <c:pt idx="19">
                  <c:v>0.4098125</c:v>
                </c:pt>
                <c:pt idx="20">
                  <c:v>0.392875</c:v>
                </c:pt>
                <c:pt idx="21">
                  <c:v>0.37859375</c:v>
                </c:pt>
                <c:pt idx="22">
                  <c:v>0.403486842105263</c:v>
                </c:pt>
                <c:pt idx="23">
                  <c:v>0.33625</c:v>
                </c:pt>
                <c:pt idx="24">
                  <c:v>0.385888157894737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7089272"/>
        <c:axId val="-2104981864"/>
      </c:lineChart>
      <c:catAx>
        <c:axId val="2107089272"/>
        <c:scaling>
          <c:orientation val="minMax"/>
        </c:scaling>
        <c:delete val="0"/>
        <c:axPos val="t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high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104981864"/>
        <c:crosses val="autoZero"/>
        <c:auto val="1"/>
        <c:lblAlgn val="ctr"/>
        <c:lblOffset val="100"/>
        <c:tickLblSkip val="3"/>
        <c:tickMarkSkip val="3"/>
        <c:noMultiLvlLbl val="0"/>
      </c:catAx>
      <c:valAx>
        <c:axId val="-2104981864"/>
        <c:scaling>
          <c:orientation val="maxMin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Active Layer Thickness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07089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224853417088"/>
          <c:y val="0.0178508818473163"/>
          <c:w val="0.788703465887826"/>
          <c:h val="0.151255352949302"/>
        </c:manualLayout>
      </c:layout>
      <c:overlay val="1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7752E-94F2-1B4B-B6A6-F2631CB44B3A}" type="datetimeFigureOut">
              <a:rPr lang="en-US" smtClean="0"/>
              <a:t>5/17/17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24C86-A0E4-6244-8A5A-CA99DCCD9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0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Fairbanks mean annual</a:t>
            </a:r>
            <a:r>
              <a:rPr lang="en-US" baseline="0" dirty="0" smtClean="0"/>
              <a:t> temperature is </a:t>
            </a:r>
            <a:r>
              <a:rPr lang="en-US" baseline="0" dirty="0" smtClean="0"/>
              <a:t>approximately</a:t>
            </a:r>
            <a:r>
              <a:rPr lang="en-US" baseline="0" dirty="0" smtClean="0"/>
              <a:t> 1.6 degrees higher now that 50 years ago.</a:t>
            </a:r>
          </a:p>
          <a:p>
            <a:r>
              <a:rPr lang="en-US" baseline="0" dirty="0" smtClean="0"/>
              <a:t>Barrow mean annual temperature is approximately  3.2 degrees higher now that 50 year ago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24C86-A0E4-6244-8A5A-CA99DCCD9C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72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 does not have an obvious deepening trend, despite</a:t>
            </a:r>
            <a:r>
              <a:rPr lang="en-US" baseline="0" dirty="0" smtClean="0"/>
              <a:t> warming.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24C86-A0E4-6244-8A5A-CA99DCCD9C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35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Snow act</a:t>
            </a:r>
            <a:r>
              <a:rPr lang="en-US" baseline="0" dirty="0" smtClean="0"/>
              <a:t> as a thermal </a:t>
            </a:r>
            <a:r>
              <a:rPr lang="en-US" baseline="0" dirty="0" err="1" smtClean="0"/>
              <a:t>insolator</a:t>
            </a:r>
            <a:r>
              <a:rPr lang="en-US" baseline="0" dirty="0" smtClean="0"/>
              <a:t>, active layer reaches deeper when the soil is insolated in the coldest </a:t>
            </a:r>
            <a:r>
              <a:rPr lang="en-US" baseline="0" smtClean="0"/>
              <a:t>winter months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24C86-A0E4-6244-8A5A-CA99DCCD9C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10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r>
              <a:rPr lang="en-US" baseline="0" dirty="0" smtClean="0"/>
              <a:t> with observed data from CALM permafrost station network, only available for 1991-2015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24C86-A0E4-6244-8A5A-CA99DCCD9C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04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947F-D1C6-4940-A601-FC3CEB854901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12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947F-D1C6-4940-A601-FC3CEB854901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71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947F-D1C6-4940-A601-FC3CEB854901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5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947F-D1C6-4940-A601-FC3CEB854901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947F-D1C6-4940-A601-FC3CEB854901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4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947F-D1C6-4940-A601-FC3CEB854901}" type="datetimeFigureOut">
              <a:rPr lang="en-US" smtClean="0"/>
              <a:t>5/17/17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8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947F-D1C6-4940-A601-FC3CEB854901}" type="datetimeFigureOut">
              <a:rPr lang="en-US" smtClean="0"/>
              <a:t>5/17/17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78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947F-D1C6-4940-A601-FC3CEB854901}" type="datetimeFigureOut">
              <a:rPr lang="en-US" smtClean="0"/>
              <a:t>5/17/17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9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947F-D1C6-4940-A601-FC3CEB854901}" type="datetimeFigureOut">
              <a:rPr lang="en-US" smtClean="0"/>
              <a:t>5/17/17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21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947F-D1C6-4940-A601-FC3CEB854901}" type="datetimeFigureOut">
              <a:rPr lang="en-US" smtClean="0"/>
              <a:t>5/17/17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6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947F-D1C6-4940-A601-FC3CEB854901}" type="datetimeFigureOut">
              <a:rPr lang="en-US" smtClean="0"/>
              <a:t>5/17/17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0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5947F-D1C6-4940-A601-FC3CEB854901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6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Kudryavtsev</a:t>
            </a:r>
            <a:r>
              <a:rPr lang="en-US" dirty="0" smtClean="0"/>
              <a:t> 1D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97635"/>
            <a:ext cx="6400800" cy="1752600"/>
          </a:xfrm>
        </p:spPr>
        <p:txBody>
          <a:bodyPr/>
          <a:lstStyle/>
          <a:p>
            <a:r>
              <a:rPr lang="en-US" dirty="0" smtClean="0"/>
              <a:t>Lecture 2</a:t>
            </a:r>
          </a:p>
          <a:p>
            <a:r>
              <a:rPr lang="en-US" dirty="0" smtClean="0"/>
              <a:t>Permafrost Modeling Short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16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with </a:t>
            </a:r>
            <a:r>
              <a:rPr lang="en-US" dirty="0" smtClean="0"/>
              <a:t>Lab </a:t>
            </a:r>
            <a:r>
              <a:rPr lang="en-US" dirty="0" smtClean="0"/>
              <a:t>Exercises</a:t>
            </a:r>
            <a:endParaRPr lang="en-US" dirty="0"/>
          </a:p>
        </p:txBody>
      </p:sp>
      <p:pic>
        <p:nvPicPr>
          <p:cNvPr id="5" name="Picture 4" descr="stop-answ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7" y="1535224"/>
            <a:ext cx="5682453" cy="4785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61623" y="1834400"/>
            <a:ext cx="36018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next few slides contain notes &amp; answers with the lab questions. </a:t>
            </a:r>
          </a:p>
          <a:p>
            <a:endParaRPr lang="en-US" sz="3200" dirty="0" smtClean="0"/>
          </a:p>
          <a:p>
            <a:r>
              <a:rPr lang="en-US" sz="3200" dirty="0" smtClean="0"/>
              <a:t>Do the lab first, then check back here. </a:t>
            </a:r>
          </a:p>
        </p:txBody>
      </p:sp>
    </p:spTree>
    <p:extLst>
      <p:ext uri="{BB962C8B-B14F-4D97-AF65-F5344CB8AC3E}">
        <p14:creationId xmlns:p14="http://schemas.microsoft.com/office/powerpoint/2010/main" val="878928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with Lab 2 Exercises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5146050"/>
              </p:ext>
            </p:extLst>
          </p:nvPr>
        </p:nvGraphicFramePr>
        <p:xfrm>
          <a:off x="558800" y="1686983"/>
          <a:ext cx="8128000" cy="494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0310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7" y="36032"/>
            <a:ext cx="8229600" cy="1143000"/>
          </a:xfrm>
        </p:spPr>
        <p:txBody>
          <a:bodyPr/>
          <a:lstStyle/>
          <a:p>
            <a:r>
              <a:rPr lang="en-US" dirty="0" smtClean="0"/>
              <a:t>Notes with Lab 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65800" y="5345668"/>
            <a:ext cx="138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Fairbanks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64401" y="2608701"/>
            <a:ext cx="1096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Barrow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1614113" y="3450567"/>
            <a:ext cx="3597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Active Layer Thickness in m</a:t>
            </a:r>
            <a:endParaRPr lang="en-US" sz="24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9543762"/>
              </p:ext>
            </p:extLst>
          </p:nvPr>
        </p:nvGraphicFramePr>
        <p:xfrm>
          <a:off x="808489" y="1179032"/>
          <a:ext cx="8012901" cy="5076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2739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2771943"/>
              </p:ext>
            </p:extLst>
          </p:nvPr>
        </p:nvGraphicFramePr>
        <p:xfrm>
          <a:off x="88761" y="1775313"/>
          <a:ext cx="8998910" cy="4779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1867" y="36032"/>
            <a:ext cx="8229600" cy="1143000"/>
          </a:xfrm>
        </p:spPr>
        <p:txBody>
          <a:bodyPr/>
          <a:lstStyle/>
          <a:p>
            <a:r>
              <a:rPr lang="en-US" dirty="0" smtClean="0"/>
              <a:t>Notes with Lab 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69365" y="1229888"/>
            <a:ext cx="4935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Ku model predictions of ALT for Barrow 1961-2015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408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809"/>
            <a:ext cx="8229600" cy="1143000"/>
          </a:xfrm>
        </p:spPr>
        <p:txBody>
          <a:bodyPr/>
          <a:lstStyle/>
          <a:p>
            <a:r>
              <a:rPr lang="en-US" dirty="0" smtClean="0"/>
              <a:t>Notes with Lab 2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4785366"/>
              </p:ext>
            </p:extLst>
          </p:nvPr>
        </p:nvGraphicFramePr>
        <p:xfrm>
          <a:off x="286764" y="1547217"/>
          <a:ext cx="8691664" cy="4666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9462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Active Layer?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35% of the terrestrial surface experiences mean annual temperature &lt; 0 °C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Permafrost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= ground that remains at or below 0 °C for two or more consecutive years.</a:t>
            </a:r>
          </a:p>
          <a:p>
            <a:endParaRPr lang="en-US" dirty="0"/>
          </a:p>
          <a:p>
            <a:r>
              <a:rPr lang="en-US" dirty="0" smtClean="0"/>
              <a:t>Layer that seasonally thaws = ‘active layer’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151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75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Air temperature and what more?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52" y="1469604"/>
            <a:ext cx="2574329" cy="5072819"/>
          </a:xfrm>
          <a:prstGeom prst="rect">
            <a:avLst/>
          </a:prstGeom>
        </p:spPr>
      </p:pic>
      <p:pic>
        <p:nvPicPr>
          <p:cNvPr id="5" name="Picture 4" descr="wettrack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65217" y="3119962"/>
            <a:ext cx="3920323" cy="29402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5576" y="6550244"/>
            <a:ext cx="182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Images </a:t>
            </a:r>
            <a:r>
              <a:rPr lang="en-US" sz="1400" i="1" dirty="0"/>
              <a:t>I</a:t>
            </a:r>
            <a:r>
              <a:rPr lang="en-US" sz="1400" i="1" dirty="0" smtClean="0"/>
              <a:t>rina Overeem</a:t>
            </a:r>
            <a:endParaRPr lang="en-US" sz="1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15576" y="1479764"/>
            <a:ext cx="317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Organic layer and/or vegetation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55257" y="2021792"/>
            <a:ext cx="2150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Seasonal Snow cover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12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Kudryavstev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1097"/>
            <a:ext cx="7886700" cy="1831975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The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Ku</a:t>
            </a:r>
            <a:r>
              <a:rPr lang="zh-CN" altLang="en-US" sz="2400" dirty="0" smtClean="0"/>
              <a:t> </a:t>
            </a:r>
            <a:r>
              <a:rPr lang="en-US" altLang="zh-CN" sz="2400" dirty="0"/>
              <a:t>model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an</a:t>
            </a:r>
            <a:r>
              <a:rPr lang="zh-CN" altLang="en-US" sz="2400" dirty="0"/>
              <a:t> </a:t>
            </a:r>
            <a:r>
              <a:rPr lang="en-US" sz="2400" dirty="0" smtClean="0"/>
              <a:t>semi-empirical </a:t>
            </a:r>
            <a:r>
              <a:rPr lang="en-US" altLang="zh-CN" sz="2400" dirty="0" smtClean="0"/>
              <a:t>model</a:t>
            </a:r>
            <a:r>
              <a:rPr lang="zh-CN" altLang="en-US" sz="2400" dirty="0" smtClean="0"/>
              <a:t> </a:t>
            </a:r>
            <a:r>
              <a:rPr lang="en-US" altLang="zh-CN" sz="2400" dirty="0"/>
              <a:t>originally</a:t>
            </a:r>
            <a:r>
              <a:rPr lang="zh-CN" altLang="en-US" sz="2400" dirty="0"/>
              <a:t> </a:t>
            </a:r>
            <a:r>
              <a:rPr lang="en-US" altLang="zh-CN" sz="2400" dirty="0"/>
              <a:t>developed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1970s</a:t>
            </a:r>
            <a:r>
              <a:rPr lang="en-US" altLang="zh-CN" sz="2400" dirty="0" smtClean="0"/>
              <a:t>.</a:t>
            </a:r>
            <a:endParaRPr lang="en-US" altLang="zh-CN" sz="2400" dirty="0"/>
          </a:p>
          <a:p>
            <a:r>
              <a:rPr lang="en-US" altLang="zh-CN" sz="2400" dirty="0" smtClean="0"/>
              <a:t>It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essentially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is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thermal equilibrium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model</a:t>
            </a:r>
            <a:endParaRPr lang="en-US" altLang="zh-CN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68" y="3213671"/>
            <a:ext cx="4043238" cy="328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91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Cosine Approximation of Annual Temperature Distribution</a:t>
            </a:r>
            <a:endParaRPr lang="en-US" dirty="0"/>
          </a:p>
        </p:txBody>
      </p:sp>
      <p:pic>
        <p:nvPicPr>
          <p:cNvPr id="5" name="Picture 4" descr="Screen Shot 2017-05-17 at 9.30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3" y="2209800"/>
            <a:ext cx="4203700" cy="81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9383" y="3459665"/>
            <a:ext cx="702691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</a:t>
            </a:r>
            <a:r>
              <a:rPr lang="en-US" baseline="-25000" dirty="0" err="1" smtClean="0"/>
              <a:t>a</a:t>
            </a:r>
            <a:r>
              <a:rPr lang="en-US" baseline="-25000" dirty="0" smtClean="0"/>
              <a:t>		</a:t>
            </a:r>
            <a:r>
              <a:rPr lang="en-US" dirty="0" smtClean="0"/>
              <a:t>= annual amplitude of </a:t>
            </a:r>
            <a:r>
              <a:rPr lang="en-US" dirty="0"/>
              <a:t>air </a:t>
            </a:r>
            <a:r>
              <a:rPr lang="en-US" dirty="0" smtClean="0"/>
              <a:t>temperature in °</a:t>
            </a:r>
            <a:r>
              <a:rPr lang="en-US" dirty="0"/>
              <a:t>C</a:t>
            </a:r>
          </a:p>
          <a:p>
            <a:r>
              <a:rPr lang="en-US" dirty="0" smtClean="0"/>
              <a:t>T</a:t>
            </a:r>
            <a:r>
              <a:rPr lang="en-US" baseline="-25000" dirty="0" smtClean="0"/>
              <a:t>a</a:t>
            </a:r>
            <a:r>
              <a:rPr lang="en-US" dirty="0" smtClean="0"/>
              <a:t> </a:t>
            </a:r>
            <a:r>
              <a:rPr lang="en-US" dirty="0" smtClean="0"/>
              <a:t>		= mean annual </a:t>
            </a:r>
            <a:r>
              <a:rPr lang="en-US" dirty="0" smtClean="0"/>
              <a:t>temperature in °C</a:t>
            </a:r>
            <a:endParaRPr lang="en-US" dirty="0" smtClean="0"/>
          </a:p>
          <a:p>
            <a:r>
              <a:rPr lang="en-US" dirty="0" smtClean="0"/>
              <a:t>P</a:t>
            </a:r>
            <a:r>
              <a:rPr lang="en-US" dirty="0" smtClean="0"/>
              <a:t>		= </a:t>
            </a:r>
            <a:r>
              <a:rPr lang="en-US" dirty="0" smtClean="0"/>
              <a:t>period of temperature cycle (1 year </a:t>
            </a:r>
            <a:r>
              <a:rPr lang="en-US" dirty="0" smtClean="0"/>
              <a:t>in </a:t>
            </a:r>
            <a:r>
              <a:rPr lang="en-US" dirty="0" err="1" smtClean="0"/>
              <a:t>secs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Note that the cosine is shifted to have the cosine start in January </a:t>
            </a:r>
          </a:p>
          <a:p>
            <a:r>
              <a:rPr lang="en-US" dirty="0" smtClean="0"/>
              <a:t>(to fall on the low point in the curve)</a:t>
            </a:r>
            <a:endParaRPr lang="en-US" dirty="0"/>
          </a:p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43464" y="3835401"/>
            <a:ext cx="194734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2733" y="6070599"/>
            <a:ext cx="667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this is a similar approach as for the Frost number, see lesson 1.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95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to freezing or thawing (Z)</a:t>
            </a:r>
            <a:endParaRPr lang="en-US" dirty="0"/>
          </a:p>
        </p:txBody>
      </p:sp>
      <p:pic>
        <p:nvPicPr>
          <p:cNvPr id="8" name="Picture 7" descr="Screen Shot 2017-05-16 at 4.10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00"/>
            <a:ext cx="9144000" cy="1839807"/>
          </a:xfrm>
          <a:prstGeom prst="rect">
            <a:avLst/>
          </a:prstGeom>
        </p:spPr>
      </p:pic>
      <p:pic>
        <p:nvPicPr>
          <p:cNvPr id="9" name="Picture 8" descr="Screen Shot 2017-05-16 at 4.11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0" y="3783225"/>
            <a:ext cx="2842260" cy="1134104"/>
          </a:xfrm>
          <a:prstGeom prst="rect">
            <a:avLst/>
          </a:prstGeom>
        </p:spPr>
      </p:pic>
      <p:pic>
        <p:nvPicPr>
          <p:cNvPr id="10" name="Picture 9" descr="Screen Shot 2017-05-16 at 4.12.3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60" y="3778521"/>
            <a:ext cx="3322320" cy="10396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6850" y="5391771"/>
            <a:ext cx="702691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s		</a:t>
            </a:r>
            <a:r>
              <a:rPr lang="en-US" dirty="0" smtClean="0"/>
              <a:t>= annual amplitude of surface temperature</a:t>
            </a:r>
          </a:p>
          <a:p>
            <a:r>
              <a:rPr lang="en-US" dirty="0" err="1" smtClean="0"/>
              <a:t>T</a:t>
            </a:r>
            <a:r>
              <a:rPr lang="en-US" baseline="-25000" dirty="0" err="1" smtClean="0"/>
              <a:t>z</a:t>
            </a:r>
            <a:r>
              <a:rPr lang="en-US" dirty="0" smtClean="0"/>
              <a:t> 		= mean annual temperature at depth of seasonal thawing</a:t>
            </a:r>
          </a:p>
          <a:p>
            <a:r>
              <a:rPr lang="en-US" dirty="0" err="1" smtClean="0"/>
              <a:t>λ</a:t>
            </a:r>
            <a:r>
              <a:rPr lang="en-US" dirty="0" smtClean="0"/>
              <a:t> </a:t>
            </a:r>
            <a:r>
              <a:rPr lang="en-US" dirty="0" smtClean="0"/>
              <a:t>	</a:t>
            </a:r>
            <a:r>
              <a:rPr lang="en-US" dirty="0" smtClean="0"/>
              <a:t>	= </a:t>
            </a:r>
            <a:r>
              <a:rPr lang="en-US" dirty="0" smtClean="0"/>
              <a:t>thermal conductivity W m</a:t>
            </a:r>
            <a:r>
              <a:rPr lang="en-US" baseline="30000" dirty="0" smtClean="0"/>
              <a:t>-1 </a:t>
            </a:r>
            <a:r>
              <a:rPr lang="en-US" dirty="0" smtClean="0"/>
              <a:t>C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C		= volumetric heat capacity J </a:t>
            </a:r>
            <a:r>
              <a:rPr lang="en-US" dirty="0"/>
              <a:t>m</a:t>
            </a:r>
            <a:r>
              <a:rPr lang="en-US" baseline="30000" dirty="0" smtClean="0"/>
              <a:t>-3 </a:t>
            </a:r>
            <a:r>
              <a:rPr lang="en-US" dirty="0"/>
              <a:t>C</a:t>
            </a:r>
            <a:r>
              <a:rPr lang="en-US" baseline="30000" dirty="0"/>
              <a:t>-</a:t>
            </a:r>
            <a:r>
              <a:rPr lang="en-US" baseline="30000" dirty="0" smtClean="0"/>
              <a:t>1</a:t>
            </a:r>
            <a:endParaRPr lang="en-US" dirty="0" smtClean="0"/>
          </a:p>
          <a:p>
            <a:r>
              <a:rPr lang="en-US" dirty="0" err="1" smtClean="0"/>
              <a:t>Ql</a:t>
            </a:r>
            <a:r>
              <a:rPr lang="en-US" dirty="0" smtClean="0"/>
              <a:t>		= volumetric latent </a:t>
            </a:r>
            <a:r>
              <a:rPr lang="en-US" dirty="0" smtClean="0"/>
              <a:t>heat of fusion </a:t>
            </a:r>
            <a:r>
              <a:rPr lang="en-US" dirty="0"/>
              <a:t>J m</a:t>
            </a:r>
            <a:r>
              <a:rPr lang="en-US" baseline="30000" dirty="0"/>
              <a:t>-3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132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7" y="1972733"/>
            <a:ext cx="5104184" cy="4148667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Consider temperature at each layer interface separately</a:t>
            </a:r>
            <a:endParaRPr lang="en-US" dirty="0"/>
          </a:p>
        </p:txBody>
      </p:sp>
      <p:pic>
        <p:nvPicPr>
          <p:cNvPr id="2" name="Picture 1" descr="Screen Shot 2017-05-17 at 10.04.5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015" y="1972733"/>
            <a:ext cx="3436985" cy="10837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79442" y="2976659"/>
            <a:ext cx="27851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Temperature  and annual amplitude at the soil surface (s) depends on the thermal effects of snow and vegetation.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42000" y="6231467"/>
            <a:ext cx="228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Anisimov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et al., 1997)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49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 thermal effect</a:t>
            </a:r>
            <a:endParaRPr lang="en-US" dirty="0"/>
          </a:p>
        </p:txBody>
      </p:sp>
      <p:pic>
        <p:nvPicPr>
          <p:cNvPr id="4" name="Picture 3" descr="Screen Shot 2017-05-17 at 10.09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981200"/>
            <a:ext cx="6286500" cy="144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383" y="4324971"/>
            <a:ext cx="70269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</a:t>
            </a:r>
            <a:r>
              <a:rPr lang="en-US" baseline="-25000" dirty="0" err="1" smtClean="0"/>
              <a:t>sn</a:t>
            </a:r>
            <a:r>
              <a:rPr lang="en-US" baseline="-25000" dirty="0" smtClean="0"/>
              <a:t>		</a:t>
            </a:r>
            <a:r>
              <a:rPr lang="en-US" dirty="0" smtClean="0"/>
              <a:t>= </a:t>
            </a:r>
            <a:r>
              <a:rPr lang="en-US" dirty="0" smtClean="0"/>
              <a:t>snow cover thickness in m</a:t>
            </a:r>
            <a:endParaRPr lang="en-US" dirty="0" smtClean="0"/>
          </a:p>
          <a:p>
            <a:r>
              <a:rPr lang="en-US" dirty="0" err="1" smtClean="0"/>
              <a:t>λ</a:t>
            </a:r>
            <a:r>
              <a:rPr lang="en-US" baseline="-25000" dirty="0" err="1" smtClean="0"/>
              <a:t>sn</a:t>
            </a:r>
            <a:r>
              <a:rPr lang="en-US" dirty="0" smtClean="0"/>
              <a:t> </a:t>
            </a:r>
            <a:r>
              <a:rPr lang="en-US" dirty="0" smtClean="0"/>
              <a:t>	</a:t>
            </a:r>
            <a:r>
              <a:rPr lang="en-US" dirty="0" smtClean="0"/>
              <a:t>	= snow thermal </a:t>
            </a:r>
            <a:r>
              <a:rPr lang="en-US" dirty="0" smtClean="0"/>
              <a:t>conductivity W m</a:t>
            </a:r>
            <a:r>
              <a:rPr lang="en-US" baseline="30000" dirty="0" smtClean="0"/>
              <a:t>-1 </a:t>
            </a:r>
            <a:r>
              <a:rPr lang="en-US" dirty="0" smtClean="0"/>
              <a:t>C</a:t>
            </a:r>
            <a:r>
              <a:rPr lang="en-US" baseline="30000" dirty="0" smtClean="0"/>
              <a:t>-1</a:t>
            </a:r>
          </a:p>
          <a:p>
            <a:r>
              <a:rPr lang="en-US" dirty="0" err="1" smtClean="0"/>
              <a:t>C</a:t>
            </a:r>
            <a:r>
              <a:rPr lang="en-US" baseline="-25000" dirty="0" err="1" smtClean="0"/>
              <a:t>sn</a:t>
            </a:r>
            <a:r>
              <a:rPr lang="en-US" dirty="0" smtClean="0"/>
              <a:t>		= </a:t>
            </a:r>
            <a:r>
              <a:rPr lang="en-US" dirty="0" smtClean="0"/>
              <a:t>snow volumetric </a:t>
            </a:r>
            <a:r>
              <a:rPr lang="en-US" dirty="0" smtClean="0"/>
              <a:t>heat capacity J </a:t>
            </a:r>
            <a:r>
              <a:rPr lang="en-US" dirty="0"/>
              <a:t>m</a:t>
            </a:r>
            <a:r>
              <a:rPr lang="en-US" baseline="30000" dirty="0" smtClean="0"/>
              <a:t>-3 </a:t>
            </a:r>
            <a:r>
              <a:rPr lang="en-US" dirty="0"/>
              <a:t>C</a:t>
            </a:r>
            <a:r>
              <a:rPr lang="en-US" baseline="30000" dirty="0"/>
              <a:t>-</a:t>
            </a:r>
            <a:r>
              <a:rPr lang="en-US" baseline="30000" dirty="0" smtClean="0"/>
              <a:t>1</a:t>
            </a:r>
            <a:endParaRPr lang="en-US" dirty="0" smtClean="0"/>
          </a:p>
          <a:p>
            <a:r>
              <a:rPr lang="en-US" dirty="0" err="1" smtClean="0"/>
              <a:t>ρ</a:t>
            </a:r>
            <a:r>
              <a:rPr lang="en-US" baseline="-25000" dirty="0" err="1" smtClean="0"/>
              <a:t>sn</a:t>
            </a:r>
            <a:r>
              <a:rPr lang="en-US" dirty="0" smtClean="0"/>
              <a:t>		= density of snow in kg m</a:t>
            </a:r>
            <a:r>
              <a:rPr lang="en-US" baseline="30000" dirty="0" smtClean="0"/>
              <a:t>-3</a:t>
            </a:r>
            <a:endParaRPr lang="en-US" baseline="30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25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Anisimov</a:t>
            </a:r>
            <a:r>
              <a:rPr lang="en-US" sz="1800" dirty="0"/>
              <a:t>, O. A., </a:t>
            </a:r>
            <a:r>
              <a:rPr lang="en-US" sz="1800" dirty="0" err="1"/>
              <a:t>Shiklomanov</a:t>
            </a:r>
            <a:r>
              <a:rPr lang="en-US" sz="1800" dirty="0"/>
              <a:t>, N. I., &amp; Nelson, F. E. (1997). Global warming and active-layer thickness: results from transient general circulation models. Global and Planetary Change, 15(3-4), 61-77. DOI:10.1016/S0921-8181(97)00009-X 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err="1"/>
              <a:t>Sazonova</a:t>
            </a:r>
            <a:r>
              <a:rPr lang="en-US" sz="1800" dirty="0"/>
              <a:t>, T.S., </a:t>
            </a:r>
            <a:r>
              <a:rPr lang="en-US" sz="1800" dirty="0" err="1"/>
              <a:t>Romanovsky</a:t>
            </a:r>
            <a:r>
              <a:rPr lang="en-US" sz="1800" dirty="0"/>
              <a:t>, V.E., 2003. A model for regional-scale estimation of temporal and spatial variability of active layer thickness and mean </a:t>
            </a:r>
            <a:r>
              <a:rPr lang="en-US" sz="1800" dirty="0" err="1"/>
              <a:t>nnaual</a:t>
            </a:r>
            <a:r>
              <a:rPr lang="en-US" sz="1800" dirty="0"/>
              <a:t> ground </a:t>
            </a:r>
            <a:r>
              <a:rPr lang="en-US" sz="1800" dirty="0" err="1"/>
              <a:t>emperatures</a:t>
            </a:r>
            <a:r>
              <a:rPr lang="en-US" sz="1800" dirty="0"/>
              <a:t>. Permafrost and </a:t>
            </a:r>
            <a:r>
              <a:rPr lang="en-US" sz="1800" dirty="0" err="1"/>
              <a:t>periglacial</a:t>
            </a:r>
            <a:r>
              <a:rPr lang="en-US" sz="1800" dirty="0"/>
              <a:t> processes 14, 125-139. DOI: 10.1002/ppp.449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56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24998</TotalTime>
  <Words>453</Words>
  <Application>Microsoft Macintosh PowerPoint</Application>
  <PresentationFormat>On-screen Show (4:3)</PresentationFormat>
  <Paragraphs>65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Kudryavtsev 1D Model</vt:lpstr>
      <vt:lpstr>What is the Active Layer?</vt:lpstr>
      <vt:lpstr>Air temperature and what more?</vt:lpstr>
      <vt:lpstr>Kudryavstev Model</vt:lpstr>
      <vt:lpstr>Cosine Approximation of Annual Temperature Distribution</vt:lpstr>
      <vt:lpstr>Depth to freezing or thawing (Z)</vt:lpstr>
      <vt:lpstr>Consider temperature at each layer interface separately</vt:lpstr>
      <vt:lpstr>Snow thermal effect</vt:lpstr>
      <vt:lpstr>References</vt:lpstr>
      <vt:lpstr>Notes with Lab Exercises</vt:lpstr>
      <vt:lpstr>Notes with Lab 2 Exercises</vt:lpstr>
      <vt:lpstr>Notes with Lab 2</vt:lpstr>
      <vt:lpstr>Notes with Lab 2</vt:lpstr>
      <vt:lpstr>Notes with Lab 2</vt:lpstr>
    </vt:vector>
  </TitlesOfParts>
  <Company>Univ of 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Frost Number Model An Indicator of Permafrost Occurrence </dc:title>
  <dc:creator>Irina Overeem</dc:creator>
  <cp:lastModifiedBy>Irina Overeem</cp:lastModifiedBy>
  <cp:revision>69</cp:revision>
  <dcterms:created xsi:type="dcterms:W3CDTF">2017-04-10T20:19:26Z</dcterms:created>
  <dcterms:modified xsi:type="dcterms:W3CDTF">2017-05-17T20:14:21Z</dcterms:modified>
</cp:coreProperties>
</file>