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62" r:id="rId3"/>
    <p:sldMasterId id="2147483665" r:id="rId4"/>
    <p:sldMasterId id="2147483669" r:id="rId5"/>
  </p:sldMasterIdLst>
  <p:notesMasterIdLst>
    <p:notesMasterId r:id="rId29"/>
  </p:notesMasterIdLst>
  <p:sldIdLst>
    <p:sldId id="265" r:id="rId6"/>
    <p:sldId id="300" r:id="rId7"/>
    <p:sldId id="281" r:id="rId8"/>
    <p:sldId id="282" r:id="rId9"/>
    <p:sldId id="267" r:id="rId10"/>
    <p:sldId id="280" r:id="rId11"/>
    <p:sldId id="299" r:id="rId12"/>
    <p:sldId id="283" r:id="rId13"/>
    <p:sldId id="292" r:id="rId14"/>
    <p:sldId id="291" r:id="rId15"/>
    <p:sldId id="289" r:id="rId16"/>
    <p:sldId id="301" r:id="rId17"/>
    <p:sldId id="279" r:id="rId18"/>
    <p:sldId id="294" r:id="rId19"/>
    <p:sldId id="284" r:id="rId20"/>
    <p:sldId id="258" r:id="rId21"/>
    <p:sldId id="269" r:id="rId22"/>
    <p:sldId id="293" r:id="rId23"/>
    <p:sldId id="270" r:id="rId24"/>
    <p:sldId id="271" r:id="rId25"/>
    <p:sldId id="272" r:id="rId26"/>
    <p:sldId id="261" r:id="rId27"/>
    <p:sldId id="295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6" d="100"/>
          <a:sy n="126" d="100"/>
        </p:scale>
        <p:origin x="-3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4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4B56C-D3A3-074D-9180-EF69C3E06052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DCD10-BD50-E943-8381-CAE8215FAE5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974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3E333C-D931-A24B-ACFF-292A37070FC1}" type="slidenum">
              <a:rPr lang="en-US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t>My work motivated by two observations: The first is that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531477-8D24-5B42-B9AF-FA286AF92378}" type="slidenum">
              <a:rPr lang="en-US"/>
              <a:pPr/>
              <a:t>14</a:t>
            </a:fld>
            <a:endParaRPr lang="en-US"/>
          </a:p>
        </p:txBody>
      </p:sp>
      <p:sp>
        <p:nvSpPr>
          <p:cNvPr id="162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A8A199-0028-EB4E-9292-099B59190412}" type="slidenum">
              <a:rPr lang="en-US"/>
              <a:pPr/>
              <a:t>15</a:t>
            </a:fld>
            <a:endParaRPr lang="en-US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5A8E3A-88B7-B646-B296-AA7EE5DAAFE8}" type="slidenum">
              <a:rPr lang="en-US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F714B3-0A68-0B41-A049-79EF7DBEB6E4}" type="slidenum">
              <a:rPr lang="en-US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755AEB-8A9A-5D49-944F-C9B29CDEBEA9}" type="slidenum">
              <a:rPr lang="en-US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531477-8D24-5B42-B9AF-FA286AF92378}" type="slidenum">
              <a:rPr lang="en-US"/>
              <a:pPr/>
              <a:t>22</a:t>
            </a:fld>
            <a:endParaRPr lang="en-US"/>
          </a:p>
        </p:txBody>
      </p:sp>
      <p:sp>
        <p:nvSpPr>
          <p:cNvPr id="162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948006-D213-FB4B-8F20-A911EC75F9DA}" type="slidenum">
              <a:rPr lang="en-US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sz="20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River basins tend to decrease with basin size, erosion rates from glaciated basins tend to increase with basin size/</a:t>
            </a:r>
          </a:p>
          <a:p>
            <a:r>
              <a:rPr lang="en-US" sz="20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0389BB-1731-BA44-A567-8F3D0EC30F9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DC10C3-1103-8C49-B5B1-B70FD82B5442}" type="slidenum">
              <a:rPr lang="en-US"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pPr/>
              <a:t>7</a:t>
            </a:fld>
            <a:endParaRPr lang="en-US"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Thermal regime == surface and interior temperature; most critical influence on ability of glacier to flow and to do work on the landscape is the presence of water generated under pressure.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196767-5FC8-564C-B54A-6C4BA69D52E2}" type="slidenum">
              <a:rPr lang="en-US"/>
              <a:pPr/>
              <a:t>8</a:t>
            </a:fld>
            <a:endParaRPr lang="en-US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AA52FD-97B8-504D-92A5-FB0E793DB886}" type="slidenum">
              <a:rPr lang="en-US"/>
              <a:pPr/>
              <a:t>9</a:t>
            </a:fld>
            <a:endParaRPr lang="en-US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3F35A7-F98D-2E4E-A66C-5F13B07A0638}" type="slidenum">
              <a:rPr lang="en-US"/>
              <a:pPr/>
              <a:t>10</a:t>
            </a:fld>
            <a:endParaRPr lang="en-US"/>
          </a:p>
        </p:txBody>
      </p:sp>
      <p:sp>
        <p:nvSpPr>
          <p:cNvPr id="16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r>
              <a:rPr lang="en-US" sz="1200" dirty="0" smtClean="0">
                <a:latin typeface="Arial"/>
                <a:ea typeface="ＭＳ Ｐゴシック" pitchFamily="-112" charset="-128"/>
                <a:cs typeface="ＭＳ Ｐゴシック" pitchFamily="-112" charset="-128"/>
              </a:rPr>
              <a:t>Ice thickness determines the normal stress at the interface between glacial debris and substrate at the base of the glacier.</a:t>
            </a:r>
          </a:p>
          <a:p>
            <a:pPr eaLnBrk="0" hangingPunct="0">
              <a:spcBef>
                <a:spcPct val="50000"/>
              </a:spcBef>
            </a:pPr>
            <a:r>
              <a:rPr lang="en-US" sz="1200" dirty="0" smtClean="0">
                <a:latin typeface="Arial"/>
                <a:ea typeface="ＭＳ Ｐゴシック" pitchFamily="-112" charset="-128"/>
                <a:cs typeface="ＭＳ Ｐゴシック" pitchFamily="-112" charset="-128"/>
              </a:rPr>
              <a:t>For warm-based glaciers this stress is reduced by basal water pressure.</a:t>
            </a:r>
          </a:p>
          <a:p>
            <a:pPr eaLnBrk="0" hangingPunct="0">
              <a:spcBef>
                <a:spcPct val="50000"/>
              </a:spcBef>
            </a:pPr>
            <a:endParaRPr lang="en-US" sz="1200" dirty="0" smtClean="0">
              <a:latin typeface="Arial"/>
              <a:ea typeface="ＭＳ Ｐゴシック" pitchFamily="-112" charset="-128"/>
              <a:cs typeface="ＭＳ Ｐゴシック" pitchFamily="-112" charset="-128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  <a:latin typeface="Arial"/>
                <a:ea typeface="ＭＳ Ｐゴシック" pitchFamily="-112" charset="-128"/>
                <a:cs typeface="ＭＳ Ｐゴシック" pitchFamily="-112" charset="-128"/>
              </a:rPr>
              <a:t>As the effective basal pressure increases, the rate of abrasion for any given sliding velocity increases until frictional resistance becomes so high that ice will flow over the particle (abrasion reduced).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707C68-0480-D646-9723-BC12F31ED24E}" type="slidenum">
              <a:rPr lang="en-US"/>
              <a:pPr/>
              <a:t>11</a:t>
            </a:fld>
            <a:endParaRPr lang="en-US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A97E31-0697-5445-AF89-F13DEECE5C59}" type="slidenum">
              <a:rPr lang="en-US">
                <a:latin typeface="Arial" pitchFamily="-109" charset="0"/>
              </a:rPr>
              <a:pPr/>
              <a:t>12</a:t>
            </a:fld>
            <a:endParaRPr lang="en-US">
              <a:latin typeface="Arial" pitchFamily="-109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C22E-0A69-A441-891F-CDB260751EC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2592-3DCE-C54D-983A-58E81D9E6B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C22E-0A69-A441-891F-CDB260751EC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2592-3DCE-C54D-983A-58E81D9E6B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C22E-0A69-A441-891F-CDB260751EC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2592-3DCE-C54D-983A-58E81D9E6B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69948" y="609600"/>
            <a:ext cx="5404104" cy="3282696"/>
          </a:xfrm>
          <a:prstGeom prst="roundRect">
            <a:avLst>
              <a:gd name="adj" fmla="val 10522"/>
            </a:avLst>
          </a:prstGeom>
          <a:ln w="57150">
            <a:solidFill>
              <a:schemeClr val="bg1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none"/>
        </p:style>
        <p:txBody>
          <a:bodyPr vert="horz" lIns="91440" tIns="182880" rIns="91440" bIns="182880" rtlCol="0">
            <a:normAutofit/>
            <a:scene3d>
              <a:camera prst="orthographicFront"/>
              <a:lightRig rig="chilly" dir="t"/>
            </a:scene3d>
            <a:sp3d extrusionH="6350">
              <a:extrusionClr>
                <a:schemeClr val="bg1"/>
              </a:extrusionClr>
            </a:sp3d>
          </a:bodyPr>
          <a:lstStyle>
            <a:lvl1pPr marL="342900" indent="-342900" algn="ctr" defTabSz="914400" rtl="0" eaLnBrk="1" latinLnBrk="0" hangingPunct="1">
              <a:lnSpc>
                <a:spcPts val="5200"/>
              </a:lnSpc>
              <a:spcBef>
                <a:spcPts val="2000"/>
              </a:spcBef>
              <a:buSzPct val="80000"/>
              <a:buFont typeface="Wingdings" pitchFamily="2" charset="2"/>
              <a:buNone/>
              <a:defRPr sz="5400" b="1" kern="1200" baseline="0">
                <a:gradFill>
                  <a:gsLst>
                    <a:gs pos="50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4191000"/>
            <a:ext cx="5029200" cy="1447800"/>
          </a:xfrm>
          <a:effectLst/>
        </p:spPr>
        <p:txBody>
          <a:bodyPr vert="horz" lIns="91440" tIns="45720" rIns="91440" bIns="45720" rtlCol="0">
            <a:normAutofit/>
            <a:scene3d>
              <a:camera prst="orthographicFront"/>
              <a:lightRig rig="chilly" dir="t"/>
            </a:scene3d>
            <a:sp3d extrusionH="6350">
              <a:extrusionClr>
                <a:schemeClr val="bg1"/>
              </a:extrusionClr>
            </a:sp3d>
          </a:bodyPr>
          <a:lstStyle>
            <a:lvl1pPr marL="0" indent="0" algn="ctr" defTabSz="914400" rtl="0" eaLnBrk="1" latinLnBrk="0" hangingPunct="1">
              <a:spcBef>
                <a:spcPts val="0"/>
              </a:spcBef>
              <a:buSzPct val="80000"/>
              <a:buFont typeface="Wingdings" pitchFamily="2" charset="2"/>
              <a:buNone/>
              <a:defRPr sz="2000" b="1" kern="1200"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16054-3C51-DC44-A015-CA70B80DB394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3/1/2011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5298E-1D5B-884C-B8B6-5412C2820CC9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69948" y="609600"/>
            <a:ext cx="5404104" cy="3282696"/>
          </a:xfrm>
          <a:prstGeom prst="roundRect">
            <a:avLst>
              <a:gd name="adj" fmla="val 10522"/>
            </a:avLst>
          </a:prstGeom>
          <a:ln w="57150">
            <a:solidFill>
              <a:schemeClr val="bg1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none"/>
        </p:style>
        <p:txBody>
          <a:bodyPr vert="horz" lIns="91440" tIns="182880" rIns="91440" bIns="182880" rtlCol="0">
            <a:normAutofit/>
            <a:scene3d>
              <a:camera prst="orthographicFront"/>
              <a:lightRig rig="chilly" dir="t"/>
            </a:scene3d>
            <a:sp3d extrusionH="6350">
              <a:extrusionClr>
                <a:schemeClr val="bg1"/>
              </a:extrusionClr>
            </a:sp3d>
          </a:bodyPr>
          <a:lstStyle>
            <a:lvl1pPr marL="342900" indent="-342900" algn="ctr" defTabSz="914400" rtl="0" eaLnBrk="1" latinLnBrk="0" hangingPunct="1">
              <a:lnSpc>
                <a:spcPts val="5200"/>
              </a:lnSpc>
              <a:spcBef>
                <a:spcPts val="2000"/>
              </a:spcBef>
              <a:buSzPct val="80000"/>
              <a:buFont typeface="Wingdings" pitchFamily="2" charset="2"/>
              <a:buNone/>
              <a:defRPr sz="5400" b="1" kern="1200" baseline="0">
                <a:gradFill>
                  <a:gsLst>
                    <a:gs pos="50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4191000"/>
            <a:ext cx="5029200" cy="1447800"/>
          </a:xfrm>
          <a:effectLst/>
        </p:spPr>
        <p:txBody>
          <a:bodyPr vert="horz" lIns="91440" tIns="45720" rIns="91440" bIns="45720" rtlCol="0">
            <a:normAutofit/>
            <a:scene3d>
              <a:camera prst="orthographicFront"/>
              <a:lightRig rig="chilly" dir="t"/>
            </a:scene3d>
            <a:sp3d extrusionH="6350">
              <a:extrusionClr>
                <a:schemeClr val="bg1"/>
              </a:extrusionClr>
            </a:sp3d>
          </a:bodyPr>
          <a:lstStyle>
            <a:lvl1pPr marL="0" indent="0" algn="ctr" defTabSz="914400" rtl="0" eaLnBrk="1" latinLnBrk="0" hangingPunct="1">
              <a:spcBef>
                <a:spcPts val="0"/>
              </a:spcBef>
              <a:buSzPct val="80000"/>
              <a:buFont typeface="Wingdings" pitchFamily="2" charset="2"/>
              <a:buNone/>
              <a:defRPr sz="2000" b="1" kern="1200"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16054-3C51-DC44-A015-CA70B80DB394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3/1/2011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5298E-1D5B-884C-B8B6-5412C2820CC9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16054-3C51-DC44-A015-CA70B80DB394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5298E-1D5B-884C-B8B6-5412C2820C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C22E-0A69-A441-891F-CDB260751EC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2592-3DCE-C54D-983A-58E81D9E6B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16054-3C51-DC44-A015-CA70B80DB394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3/1/2011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5298E-1D5B-884C-B8B6-5412C2820CC9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16054-3C51-DC44-A015-CA70B80DB394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3/1/2011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5298E-1D5B-884C-B8B6-5412C2820CC9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9771BD-D62F-8A43-BF0E-859ABE508DB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C22E-0A69-A441-891F-CDB260751EC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2592-3DCE-C54D-983A-58E81D9E6B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C22E-0A69-A441-891F-CDB260751EC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2592-3DCE-C54D-983A-58E81D9E6B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C22E-0A69-A441-891F-CDB260751EC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2592-3DCE-C54D-983A-58E81D9E6B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C22E-0A69-A441-891F-CDB260751EC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2592-3DCE-C54D-983A-58E81D9E6B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C22E-0A69-A441-891F-CDB260751EC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2592-3DCE-C54D-983A-58E81D9E6B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C22E-0A69-A441-891F-CDB260751EC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2592-3DCE-C54D-983A-58E81D9E6B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C22E-0A69-A441-891F-CDB260751EC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2592-3DCE-C54D-983A-58E81D9E6B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C22E-0A69-A441-891F-CDB260751EC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2592-3DCE-C54D-983A-58E81D9E6B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55C22E-0A69-A441-891F-CDB260751EC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82592-3DCE-C54D-983A-58E81D9E6B8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28601"/>
            <a:ext cx="7313613" cy="1264024"/>
          </a:xfrm>
          <a:prstGeom prst="rect">
            <a:avLst/>
          </a:prstGeom>
          <a:scene3d>
            <a:camera prst="orthographicFront"/>
            <a:lightRig rig="chilly" dir="t"/>
          </a:scene3d>
          <a:sp3d extrusionH="12700">
            <a:extrusionClr>
              <a:schemeClr val="bg1"/>
            </a:extrusionClr>
          </a:sp3d>
        </p:spPr>
        <p:txBody>
          <a:bodyPr vert="horz" lIns="91440" tIns="45720" rIns="91440" bIns="45720" rtlCol="0" anchor="ctr">
            <a:noAutofit/>
            <a:sp3d extrusionH="12700">
              <a:extrusionClr>
                <a:schemeClr val="bg1"/>
              </a:extrusionClr>
            </a:sp3d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47838"/>
            <a:ext cx="7313613" cy="4303338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  <a:scene3d>
              <a:camera prst="orthographicFront"/>
              <a:lightRig rig="chilly" dir="t"/>
            </a:scene3d>
            <a:sp3d extrusionH="6350">
              <a:extrusionClr>
                <a:schemeClr val="bg1"/>
              </a:extrusionClr>
            </a:sp3d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25988"/>
            <a:ext cx="2133600" cy="277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A5E16054-3C51-DC44-A015-CA70B80DB394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3/1/2011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25988"/>
            <a:ext cx="2895600" cy="277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25988"/>
            <a:ext cx="2133600" cy="277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4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DAE5298E-1D5B-884C-B8B6-5412C2820CC9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lnSpc>
          <a:spcPts val="5600"/>
        </a:lnSpc>
        <a:spcBef>
          <a:spcPct val="0"/>
        </a:spcBef>
        <a:buNone/>
        <a:defRPr sz="5400" b="1" kern="1200" baseline="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SzPct val="80000"/>
        <a:buFont typeface="Wingdings" pitchFamily="2" charset="2"/>
        <a:buChar char="l"/>
        <a:defRPr sz="24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22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20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18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18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28601"/>
            <a:ext cx="7313613" cy="1264024"/>
          </a:xfrm>
          <a:prstGeom prst="rect">
            <a:avLst/>
          </a:prstGeom>
          <a:scene3d>
            <a:camera prst="orthographicFront"/>
            <a:lightRig rig="chilly" dir="t"/>
          </a:scene3d>
          <a:sp3d extrusionH="12700">
            <a:extrusionClr>
              <a:schemeClr val="bg1"/>
            </a:extrusionClr>
          </a:sp3d>
        </p:spPr>
        <p:txBody>
          <a:bodyPr vert="horz" lIns="91440" tIns="45720" rIns="91440" bIns="45720" rtlCol="0" anchor="ctr">
            <a:noAutofit/>
            <a:sp3d extrusionH="12700">
              <a:extrusionClr>
                <a:schemeClr val="bg1"/>
              </a:extrusionClr>
            </a:sp3d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47838"/>
            <a:ext cx="7313613" cy="4303338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  <a:scene3d>
              <a:camera prst="orthographicFront"/>
              <a:lightRig rig="chilly" dir="t"/>
            </a:scene3d>
            <a:sp3d extrusionH="6350">
              <a:extrusionClr>
                <a:schemeClr val="bg1"/>
              </a:extrusionClr>
            </a:sp3d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25988"/>
            <a:ext cx="2133600" cy="277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A5E16054-3C51-DC44-A015-CA70B80DB394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3/1/2011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25988"/>
            <a:ext cx="2895600" cy="277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25988"/>
            <a:ext cx="2133600" cy="277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4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DAE5298E-1D5B-884C-B8B6-5412C2820CC9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71" r:id="rId3"/>
  </p:sldLayoutIdLst>
  <p:txStyles>
    <p:titleStyle>
      <a:lvl1pPr algn="ctr" defTabSz="914400" rtl="0" eaLnBrk="1" latinLnBrk="0" hangingPunct="1">
        <a:lnSpc>
          <a:spcPts val="5600"/>
        </a:lnSpc>
        <a:spcBef>
          <a:spcPct val="0"/>
        </a:spcBef>
        <a:buNone/>
        <a:defRPr sz="5400" b="1" kern="1200" baseline="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SzPct val="80000"/>
        <a:buFont typeface="Wingdings" pitchFamily="2" charset="2"/>
        <a:buChar char="l"/>
        <a:defRPr sz="24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22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20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18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18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28601"/>
            <a:ext cx="7313613" cy="1264024"/>
          </a:xfrm>
          <a:prstGeom prst="rect">
            <a:avLst/>
          </a:prstGeom>
          <a:scene3d>
            <a:camera prst="orthographicFront"/>
            <a:lightRig rig="chilly" dir="t"/>
          </a:scene3d>
          <a:sp3d extrusionH="12700">
            <a:extrusionClr>
              <a:schemeClr val="bg1"/>
            </a:extrusionClr>
          </a:sp3d>
        </p:spPr>
        <p:txBody>
          <a:bodyPr vert="horz" lIns="91440" tIns="45720" rIns="91440" bIns="45720" rtlCol="0" anchor="ctr">
            <a:noAutofit/>
            <a:sp3d extrusionH="12700">
              <a:extrusionClr>
                <a:schemeClr val="bg1"/>
              </a:extrusionClr>
            </a:sp3d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47838"/>
            <a:ext cx="7313613" cy="4303338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  <a:scene3d>
              <a:camera prst="orthographicFront"/>
              <a:lightRig rig="chilly" dir="t"/>
            </a:scene3d>
            <a:sp3d extrusionH="6350">
              <a:extrusionClr>
                <a:schemeClr val="bg1"/>
              </a:extrusionClr>
            </a:sp3d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25988"/>
            <a:ext cx="2133600" cy="277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A5E16054-3C51-DC44-A015-CA70B80DB394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3/1/2011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25988"/>
            <a:ext cx="2895600" cy="277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25988"/>
            <a:ext cx="2133600" cy="277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4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DAE5298E-1D5B-884C-B8B6-5412C2820CC9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xStyles>
    <p:titleStyle>
      <a:lvl1pPr algn="ctr" defTabSz="914400" rtl="0" eaLnBrk="1" latinLnBrk="0" hangingPunct="1">
        <a:lnSpc>
          <a:spcPts val="5600"/>
        </a:lnSpc>
        <a:spcBef>
          <a:spcPct val="0"/>
        </a:spcBef>
        <a:buNone/>
        <a:defRPr sz="5400" b="1" kern="1200" baseline="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SzPct val="80000"/>
        <a:buFont typeface="Wingdings" pitchFamily="2" charset="2"/>
        <a:buChar char="l"/>
        <a:defRPr sz="24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22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20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18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18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A551A130-526F-2345-A2A3-6CB765B21406}" type="slidenum">
              <a:rPr lang="en-US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380574"/>
          </a:xfrm>
          <a:prstGeom prst="roundRect">
            <a:avLst>
              <a:gd name="adj" fmla="val 0"/>
            </a:avLst>
          </a:prstGeom>
        </p:spPr>
        <p:txBody>
          <a:bodyPr>
            <a:noAutofit/>
          </a:bodyPr>
          <a:lstStyle/>
          <a:p>
            <a:pPr algn="l"/>
            <a:r>
              <a:rPr lang="en-US" sz="2800" dirty="0" smtClean="0">
                <a:latin typeface="Didot"/>
              </a:rPr>
              <a:t>  On the Rate of Production and Transfer of Sediment from Glaciated Terrains</a:t>
            </a:r>
            <a:endParaRPr lang="en-US" sz="2800" dirty="0">
              <a:latin typeface="Didot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0" y="5105400"/>
            <a:ext cx="9144000" cy="1752600"/>
          </a:xfrm>
        </p:spPr>
        <p:txBody>
          <a:bodyPr>
            <a:normAutofit/>
          </a:bodyPr>
          <a:lstStyle/>
          <a:p>
            <a:pPr algn="r"/>
            <a:r>
              <a:rPr lang="en-US" sz="2400" dirty="0" smtClean="0">
                <a:solidFill>
                  <a:schemeClr val="bg1"/>
                </a:solidFill>
                <a:latin typeface="Didot"/>
              </a:rPr>
              <a:t>Michele Koppes, </a:t>
            </a:r>
          </a:p>
          <a:p>
            <a:pPr algn="r"/>
            <a:r>
              <a:rPr lang="en-US" sz="2400" dirty="0" smtClean="0">
                <a:solidFill>
                  <a:schemeClr val="bg1"/>
                </a:solidFill>
                <a:latin typeface="Didot"/>
              </a:rPr>
              <a:t>University of British Columbia</a:t>
            </a:r>
          </a:p>
          <a:p>
            <a:pPr algn="l"/>
            <a:endParaRPr lang="en-US" sz="2400" dirty="0" smtClean="0">
              <a:solidFill>
                <a:schemeClr val="bg1"/>
              </a:solidFill>
              <a:latin typeface="Didot"/>
            </a:endParaRPr>
          </a:p>
          <a:p>
            <a:pPr algn="l"/>
            <a:endParaRPr lang="en-US" sz="2400" dirty="0" smtClean="0">
              <a:solidFill>
                <a:schemeClr val="bg1"/>
              </a:solidFill>
              <a:latin typeface="Dido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4411" y="6401360"/>
            <a:ext cx="5051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rgbClr val="AAB5C2">
                    <a:lumMod val="50000"/>
                  </a:srgbClr>
                </a:solidFill>
              </a:rPr>
              <a:t>AGU</a:t>
            </a:r>
            <a:r>
              <a:rPr lang="en-US" i="1" dirty="0" smtClean="0">
                <a:solidFill>
                  <a:srgbClr val="AAB5C2">
                    <a:lumMod val="50000"/>
                  </a:srgbClr>
                </a:solidFill>
              </a:rPr>
              <a:t> Chapman Conference on Source 2 Sink Systems</a:t>
            </a:r>
            <a:endParaRPr lang="en-US" i="1" dirty="0">
              <a:solidFill>
                <a:srgbClr val="AAB5C2">
                  <a:lumMod val="5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pPr algn="l"/>
            <a:r>
              <a:rPr lang="en-US" sz="2800" dirty="0">
                <a:latin typeface="Arial"/>
              </a:rPr>
              <a:t>Theories of glacial</a:t>
            </a:r>
            <a:r>
              <a:rPr lang="en-US" sz="2800" dirty="0" smtClean="0">
                <a:latin typeface="Arial"/>
              </a:rPr>
              <a:t> abrasion</a:t>
            </a:r>
            <a:endParaRPr lang="en-US" sz="2800" dirty="0">
              <a:latin typeface="Arial"/>
            </a:endParaRPr>
          </a:p>
        </p:txBody>
      </p:sp>
      <p:sp>
        <p:nvSpPr>
          <p:cNvPr id="168969" name="Text Box 9"/>
          <p:cNvSpPr txBox="1">
            <a:spLocks noChangeArrowheads="1"/>
          </p:cNvSpPr>
          <p:nvPr/>
        </p:nvSpPr>
        <p:spPr bwMode="auto">
          <a:xfrm>
            <a:off x="1447800" y="1295400"/>
            <a:ext cx="2185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 err="1">
                <a:latin typeface="Arial"/>
              </a:rPr>
              <a:t>Boulton</a:t>
            </a:r>
            <a:r>
              <a:rPr lang="en-US" sz="2400" dirty="0">
                <a:latin typeface="Arial"/>
              </a:rPr>
              <a:t> (1979)</a:t>
            </a:r>
          </a:p>
        </p:txBody>
      </p:sp>
      <p:sp>
        <p:nvSpPr>
          <p:cNvPr id="168970" name="Text Box 10"/>
          <p:cNvSpPr txBox="1">
            <a:spLocks noChangeArrowheads="1"/>
          </p:cNvSpPr>
          <p:nvPr/>
        </p:nvSpPr>
        <p:spPr bwMode="auto">
          <a:xfrm>
            <a:off x="669925" y="4887913"/>
            <a:ext cx="35163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342900" indent="-342900"/>
            <a:r>
              <a:rPr lang="en-US" sz="2000" dirty="0">
                <a:latin typeface="Arial"/>
              </a:rPr>
              <a:t>Erosion is a function of:</a:t>
            </a:r>
          </a:p>
          <a:p>
            <a:pPr marL="342900" indent="-342900">
              <a:buFontTx/>
              <a:buAutoNum type="arabicPeriod"/>
            </a:pPr>
            <a:r>
              <a:rPr lang="en-US" sz="2000" dirty="0">
                <a:latin typeface="Arial"/>
              </a:rPr>
              <a:t>Ice thickness (overburden)</a:t>
            </a:r>
          </a:p>
          <a:p>
            <a:pPr marL="342900" indent="-342900">
              <a:buFontTx/>
              <a:buAutoNum type="arabicPeriod"/>
            </a:pPr>
            <a:r>
              <a:rPr lang="en-US" sz="2000" dirty="0">
                <a:latin typeface="Arial"/>
              </a:rPr>
              <a:t>Permeability of substrate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457200" y="1905000"/>
            <a:ext cx="3536950" cy="2540000"/>
            <a:chOff x="240" y="839"/>
            <a:chExt cx="2228" cy="1600"/>
          </a:xfrm>
        </p:grpSpPr>
        <p:sp>
          <p:nvSpPr>
            <p:cNvPr id="168964" name="Oval 4"/>
            <p:cNvSpPr>
              <a:spLocks noChangeArrowheads="1"/>
            </p:cNvSpPr>
            <p:nvPr/>
          </p:nvSpPr>
          <p:spPr bwMode="auto">
            <a:xfrm>
              <a:off x="1248" y="1584"/>
              <a:ext cx="288" cy="19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965" name="Line 5"/>
            <p:cNvSpPr>
              <a:spLocks noChangeShapeType="1"/>
            </p:cNvSpPr>
            <p:nvPr/>
          </p:nvSpPr>
          <p:spPr bwMode="auto">
            <a:xfrm>
              <a:off x="1392" y="120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966" name="Line 6"/>
            <p:cNvSpPr>
              <a:spLocks noChangeShapeType="1"/>
            </p:cNvSpPr>
            <p:nvPr/>
          </p:nvSpPr>
          <p:spPr bwMode="auto">
            <a:xfrm flipV="1">
              <a:off x="1392" y="1872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967" name="Line 7"/>
            <p:cNvSpPr>
              <a:spLocks noChangeShapeType="1"/>
            </p:cNvSpPr>
            <p:nvPr/>
          </p:nvSpPr>
          <p:spPr bwMode="auto">
            <a:xfrm flipH="1">
              <a:off x="672" y="1680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968" name="Line 8"/>
            <p:cNvSpPr>
              <a:spLocks noChangeShapeType="1"/>
            </p:cNvSpPr>
            <p:nvPr/>
          </p:nvSpPr>
          <p:spPr bwMode="auto">
            <a:xfrm>
              <a:off x="1632" y="1680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971" name="Text Box 11"/>
            <p:cNvSpPr txBox="1">
              <a:spLocks noChangeArrowheads="1"/>
            </p:cNvSpPr>
            <p:nvPr/>
          </p:nvSpPr>
          <p:spPr bwMode="auto">
            <a:xfrm>
              <a:off x="1190" y="839"/>
              <a:ext cx="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Pa ice</a:t>
              </a:r>
            </a:p>
          </p:txBody>
        </p:sp>
        <p:sp>
          <p:nvSpPr>
            <p:cNvPr id="168972" name="Text Box 12"/>
            <p:cNvSpPr txBox="1">
              <a:spLocks noChangeArrowheads="1"/>
            </p:cNvSpPr>
            <p:nvPr/>
          </p:nvSpPr>
          <p:spPr bwMode="auto">
            <a:xfrm>
              <a:off x="1104" y="2208"/>
              <a:ext cx="68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Pa water</a:t>
              </a:r>
            </a:p>
          </p:txBody>
        </p:sp>
        <p:sp>
          <p:nvSpPr>
            <p:cNvPr id="168973" name="Text Box 13"/>
            <p:cNvSpPr txBox="1">
              <a:spLocks noChangeArrowheads="1"/>
            </p:cNvSpPr>
            <p:nvPr/>
          </p:nvSpPr>
          <p:spPr bwMode="auto">
            <a:xfrm>
              <a:off x="240" y="1248"/>
              <a:ext cx="77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Frictional</a:t>
              </a:r>
            </a:p>
            <a:p>
              <a:r>
                <a:rPr lang="en-US"/>
                <a:t>resistance</a:t>
              </a:r>
            </a:p>
          </p:txBody>
        </p:sp>
        <p:sp>
          <p:nvSpPr>
            <p:cNvPr id="168974" name="Text Box 14"/>
            <p:cNvSpPr txBox="1">
              <a:spLocks noChangeArrowheads="1"/>
            </p:cNvSpPr>
            <p:nvPr/>
          </p:nvSpPr>
          <p:spPr bwMode="auto">
            <a:xfrm>
              <a:off x="1968" y="1344"/>
              <a:ext cx="5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Shear</a:t>
              </a:r>
            </a:p>
          </p:txBody>
        </p:sp>
      </p:grpSp>
      <p:sp>
        <p:nvSpPr>
          <p:cNvPr id="168976" name="Text Box 16"/>
          <p:cNvSpPr txBox="1">
            <a:spLocks noChangeArrowheads="1"/>
          </p:cNvSpPr>
          <p:nvPr/>
        </p:nvSpPr>
        <p:spPr bwMode="auto">
          <a:xfrm>
            <a:off x="5394325" y="1255713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 err="1">
                <a:latin typeface="Arial"/>
              </a:rPr>
              <a:t>Hallet</a:t>
            </a:r>
            <a:r>
              <a:rPr lang="en-US" sz="2400" dirty="0">
                <a:latin typeface="Arial"/>
              </a:rPr>
              <a:t>  (1979)</a:t>
            </a:r>
          </a:p>
        </p:txBody>
      </p: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4572000" y="1981200"/>
            <a:ext cx="3536950" cy="2540000"/>
            <a:chOff x="240" y="839"/>
            <a:chExt cx="2228" cy="1600"/>
          </a:xfrm>
        </p:grpSpPr>
        <p:sp>
          <p:nvSpPr>
            <p:cNvPr id="168978" name="Oval 18"/>
            <p:cNvSpPr>
              <a:spLocks noChangeArrowheads="1"/>
            </p:cNvSpPr>
            <p:nvPr/>
          </p:nvSpPr>
          <p:spPr bwMode="auto">
            <a:xfrm>
              <a:off x="1248" y="1584"/>
              <a:ext cx="288" cy="19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979" name="Line 19"/>
            <p:cNvSpPr>
              <a:spLocks noChangeShapeType="1"/>
            </p:cNvSpPr>
            <p:nvPr/>
          </p:nvSpPr>
          <p:spPr bwMode="auto">
            <a:xfrm>
              <a:off x="1392" y="120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980" name="Line 20"/>
            <p:cNvSpPr>
              <a:spLocks noChangeShapeType="1"/>
            </p:cNvSpPr>
            <p:nvPr/>
          </p:nvSpPr>
          <p:spPr bwMode="auto">
            <a:xfrm flipV="1">
              <a:off x="1392" y="1872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981" name="Line 21"/>
            <p:cNvSpPr>
              <a:spLocks noChangeShapeType="1"/>
            </p:cNvSpPr>
            <p:nvPr/>
          </p:nvSpPr>
          <p:spPr bwMode="auto">
            <a:xfrm flipH="1">
              <a:off x="672" y="1680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982" name="Line 22"/>
            <p:cNvSpPr>
              <a:spLocks noChangeShapeType="1"/>
            </p:cNvSpPr>
            <p:nvPr/>
          </p:nvSpPr>
          <p:spPr bwMode="auto">
            <a:xfrm>
              <a:off x="1632" y="1680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983" name="Text Box 23"/>
            <p:cNvSpPr txBox="1">
              <a:spLocks noChangeArrowheads="1"/>
            </p:cNvSpPr>
            <p:nvPr/>
          </p:nvSpPr>
          <p:spPr bwMode="auto">
            <a:xfrm>
              <a:off x="1190" y="839"/>
              <a:ext cx="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Pa ice</a:t>
              </a:r>
            </a:p>
          </p:txBody>
        </p:sp>
        <p:sp>
          <p:nvSpPr>
            <p:cNvPr id="168984" name="Text Box 24"/>
            <p:cNvSpPr txBox="1">
              <a:spLocks noChangeArrowheads="1"/>
            </p:cNvSpPr>
            <p:nvPr/>
          </p:nvSpPr>
          <p:spPr bwMode="auto">
            <a:xfrm>
              <a:off x="1104" y="2208"/>
              <a:ext cx="68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Pa water</a:t>
              </a:r>
            </a:p>
          </p:txBody>
        </p:sp>
        <p:sp>
          <p:nvSpPr>
            <p:cNvPr id="168985" name="Text Box 25"/>
            <p:cNvSpPr txBox="1">
              <a:spLocks noChangeArrowheads="1"/>
            </p:cNvSpPr>
            <p:nvPr/>
          </p:nvSpPr>
          <p:spPr bwMode="auto">
            <a:xfrm>
              <a:off x="240" y="1248"/>
              <a:ext cx="77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Frictional</a:t>
              </a:r>
            </a:p>
            <a:p>
              <a:r>
                <a:rPr lang="en-US"/>
                <a:t>resistance</a:t>
              </a:r>
            </a:p>
          </p:txBody>
        </p:sp>
        <p:sp>
          <p:nvSpPr>
            <p:cNvPr id="168986" name="Text Box 26"/>
            <p:cNvSpPr txBox="1">
              <a:spLocks noChangeArrowheads="1"/>
            </p:cNvSpPr>
            <p:nvPr/>
          </p:nvSpPr>
          <p:spPr bwMode="auto">
            <a:xfrm>
              <a:off x="1968" y="1344"/>
              <a:ext cx="5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Shear</a:t>
              </a:r>
            </a:p>
          </p:txBody>
        </p:sp>
      </p:grpSp>
      <p:sp>
        <p:nvSpPr>
          <p:cNvPr id="168987" name="Line 27"/>
          <p:cNvSpPr>
            <a:spLocks noChangeShapeType="1"/>
          </p:cNvSpPr>
          <p:nvPr/>
        </p:nvSpPr>
        <p:spPr bwMode="auto">
          <a:xfrm>
            <a:off x="6248400" y="1905000"/>
            <a:ext cx="381000" cy="609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8988" name="Text Box 28"/>
          <p:cNvSpPr txBox="1">
            <a:spLocks noChangeArrowheads="1"/>
          </p:cNvSpPr>
          <p:nvPr/>
        </p:nvSpPr>
        <p:spPr bwMode="auto">
          <a:xfrm>
            <a:off x="5394325" y="4913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8989" name="Oval 29"/>
          <p:cNvSpPr>
            <a:spLocks noChangeArrowheads="1"/>
          </p:cNvSpPr>
          <p:nvPr/>
        </p:nvSpPr>
        <p:spPr bwMode="auto">
          <a:xfrm>
            <a:off x="6096000" y="1828800"/>
            <a:ext cx="762000" cy="762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8990" name="Text Box 30"/>
          <p:cNvSpPr txBox="1">
            <a:spLocks noChangeArrowheads="1"/>
          </p:cNvSpPr>
          <p:nvPr/>
        </p:nvSpPr>
        <p:spPr bwMode="auto">
          <a:xfrm>
            <a:off x="4572000" y="4953000"/>
            <a:ext cx="285066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342900" indent="-342900"/>
            <a:r>
              <a:rPr lang="en-US" sz="2000" dirty="0">
                <a:latin typeface="Arial"/>
              </a:rPr>
              <a:t>Erosion is a function of:</a:t>
            </a:r>
          </a:p>
          <a:p>
            <a:pPr marL="342900" indent="-342900">
              <a:buFontTx/>
              <a:buAutoNum type="arabicPeriod"/>
            </a:pPr>
            <a:r>
              <a:rPr lang="en-US" sz="2000" dirty="0">
                <a:latin typeface="Arial"/>
              </a:rPr>
              <a:t>Ice speed</a:t>
            </a:r>
          </a:p>
          <a:p>
            <a:pPr marL="342900" indent="-342900">
              <a:buFontTx/>
              <a:buAutoNum type="arabicPeriod"/>
            </a:pPr>
            <a:r>
              <a:rPr lang="en-US" sz="2000" dirty="0">
                <a:latin typeface="Arial"/>
              </a:rPr>
              <a:t>Basal melting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1965325" y="3467100"/>
            <a:ext cx="701675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049962" y="3543300"/>
            <a:ext cx="701675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609600" y="381000"/>
            <a:ext cx="8077200" cy="50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 sz="2800" dirty="0">
              <a:latin typeface="Arial"/>
            </a:endParaRPr>
          </a:p>
          <a:p>
            <a:r>
              <a:rPr lang="en-US" sz="2800" b="1" dirty="0">
                <a:latin typeface="Arial"/>
              </a:rPr>
              <a:t>Factors affecting rate of abrasion</a:t>
            </a:r>
            <a:endParaRPr lang="en-US" sz="2800" dirty="0">
              <a:latin typeface="Arial"/>
            </a:endParaRPr>
          </a:p>
          <a:p>
            <a:endParaRPr lang="en-US" sz="2800" dirty="0">
              <a:latin typeface="Arial"/>
            </a:endParaRPr>
          </a:p>
          <a:p>
            <a:r>
              <a:rPr lang="en-US" sz="2800" dirty="0">
                <a:latin typeface="Arial"/>
              </a:rPr>
              <a:t>•number of cutting tools: rock fragment concentration</a:t>
            </a:r>
          </a:p>
          <a:p>
            <a:r>
              <a:rPr lang="en-US" sz="2800" dirty="0">
                <a:latin typeface="Arial"/>
              </a:rPr>
              <a:t>•fragment (ice) velocity</a:t>
            </a:r>
          </a:p>
          <a:p>
            <a:endParaRPr lang="en-US" sz="2800" dirty="0">
              <a:latin typeface="Arial"/>
            </a:endParaRPr>
          </a:p>
          <a:p>
            <a:r>
              <a:rPr lang="en-US" sz="2800" dirty="0">
                <a:latin typeface="Arial"/>
              </a:rPr>
              <a:t>•</a:t>
            </a:r>
            <a:r>
              <a:rPr lang="en-US" sz="2800" dirty="0" err="1">
                <a:latin typeface="Arial"/>
              </a:rPr>
              <a:t>lithology</a:t>
            </a:r>
            <a:r>
              <a:rPr lang="en-US" sz="2800" dirty="0">
                <a:latin typeface="Arial"/>
              </a:rPr>
              <a:t> and shape of fragments</a:t>
            </a:r>
          </a:p>
          <a:p>
            <a:r>
              <a:rPr lang="en-US" sz="2800" dirty="0">
                <a:latin typeface="Arial"/>
              </a:rPr>
              <a:t>•shape of the bed (including erosion shadows) </a:t>
            </a:r>
          </a:p>
          <a:p>
            <a:r>
              <a:rPr lang="en-US" sz="2800" dirty="0">
                <a:latin typeface="Arial"/>
              </a:rPr>
              <a:t>•effective contact force</a:t>
            </a:r>
          </a:p>
          <a:p>
            <a:pPr>
              <a:spcBef>
                <a:spcPct val="50000"/>
              </a:spcBef>
            </a:pP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62" name="AutoShape 6"/>
          <p:cNvSpPr>
            <a:spLocks/>
          </p:cNvSpPr>
          <p:nvPr/>
        </p:nvSpPr>
        <p:spPr bwMode="auto">
          <a:xfrm>
            <a:off x="6781800" y="1524000"/>
            <a:ext cx="228600" cy="1600200"/>
          </a:xfrm>
          <a:prstGeom prst="rightBrace">
            <a:avLst>
              <a:gd name="adj1" fmla="val 58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7146925" y="1944688"/>
            <a:ext cx="15398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/>
              <a:t>Flux of </a:t>
            </a:r>
          </a:p>
          <a:p>
            <a:r>
              <a:rPr lang="en-US" sz="2400"/>
              <a:t>fragments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1363" y="555625"/>
            <a:ext cx="7659687" cy="575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25709" y="544058"/>
            <a:ext cx="8075341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  <a:latin typeface="Arial"/>
              </a:rPr>
              <a:t>Quarrying</a:t>
            </a:r>
            <a:r>
              <a:rPr lang="en-US" dirty="0" smtClean="0">
                <a:solidFill>
                  <a:schemeClr val="accent2"/>
                </a:solidFill>
                <a:latin typeface="Arial"/>
              </a:rPr>
              <a:t> </a:t>
            </a:r>
            <a:r>
              <a:rPr lang="en-US" dirty="0" smtClean="0">
                <a:latin typeface="Arial"/>
              </a:rPr>
              <a:t>–a.k.a. plucking: fractured bedrock, large glacial </a:t>
            </a:r>
            <a:r>
              <a:rPr lang="en-US" dirty="0" err="1" smtClean="0">
                <a:latin typeface="Arial"/>
              </a:rPr>
              <a:t>erratics</a:t>
            </a:r>
            <a:r>
              <a:rPr lang="en-US" dirty="0" smtClean="0">
                <a:latin typeface="Arial"/>
              </a:rPr>
              <a:t>. Diverse lines of evidence points to quarrying being dominant in bedrock erosion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41362" y="6307138"/>
            <a:ext cx="81903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  <a:latin typeface="Arial"/>
              </a:rPr>
              <a:t>Looking 20 </a:t>
            </a:r>
            <a:r>
              <a:rPr lang="en-US" dirty="0" err="1" smtClean="0">
                <a:solidFill>
                  <a:schemeClr val="accent5"/>
                </a:solidFill>
                <a:latin typeface="Arial"/>
              </a:rPr>
              <a:t>m</a:t>
            </a:r>
            <a:r>
              <a:rPr lang="en-US" dirty="0" smtClean="0">
                <a:solidFill>
                  <a:schemeClr val="accent5"/>
                </a:solidFill>
                <a:latin typeface="Arial"/>
              </a:rPr>
              <a:t>. </a:t>
            </a:r>
            <a:r>
              <a:rPr lang="en-US" dirty="0" err="1" smtClean="0">
                <a:solidFill>
                  <a:schemeClr val="accent5"/>
                </a:solidFill>
                <a:latin typeface="Arial"/>
              </a:rPr>
              <a:t>upglacier</a:t>
            </a:r>
            <a:r>
              <a:rPr lang="en-US" dirty="0" smtClean="0">
                <a:solidFill>
                  <a:schemeClr val="accent5"/>
                </a:solidFill>
                <a:latin typeface="Arial"/>
              </a:rPr>
              <a:t> under Grinnell Glacier  (photo courtesy of B. </a:t>
            </a:r>
            <a:r>
              <a:rPr lang="en-US" dirty="0" err="1" smtClean="0">
                <a:solidFill>
                  <a:schemeClr val="accent5"/>
                </a:solidFill>
                <a:latin typeface="Arial"/>
              </a:rPr>
              <a:t>Hallet</a:t>
            </a:r>
            <a:r>
              <a:rPr lang="en-US" dirty="0" smtClean="0">
                <a:solidFill>
                  <a:schemeClr val="accent5"/>
                </a:solidFill>
                <a:latin typeface="Arial"/>
              </a:rPr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349250"/>
            <a:ext cx="8001000" cy="615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Picture 3" descr="humphre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1981200"/>
            <a:ext cx="5638800" cy="45688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325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49869" y="1409700"/>
            <a:ext cx="5998531" cy="381000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2000" dirty="0">
                <a:solidFill>
                  <a:schemeClr val="tx1"/>
                </a:solidFill>
                <a:latin typeface="Arial"/>
              </a:rPr>
              <a:t>Variegated Glacier during surge cycle</a:t>
            </a:r>
            <a:br>
              <a:rPr lang="en-US" sz="2000" dirty="0">
                <a:solidFill>
                  <a:schemeClr val="tx1"/>
                </a:solidFill>
                <a:latin typeface="Arial"/>
              </a:rPr>
            </a:br>
            <a:r>
              <a:rPr lang="en-US" sz="1600" i="1" dirty="0">
                <a:solidFill>
                  <a:schemeClr val="tx1"/>
                </a:solidFill>
                <a:latin typeface="Arial"/>
              </a:rPr>
              <a:t>(Humphrey and Raymond, 1994)</a:t>
            </a:r>
          </a:p>
        </p:txBody>
      </p:sp>
      <p:graphicFrame>
        <p:nvGraphicFramePr>
          <p:cNvPr id="53260" name="Object 12"/>
          <p:cNvGraphicFramePr>
            <a:graphicFrameLocks noChangeAspect="1"/>
          </p:cNvGraphicFramePr>
          <p:nvPr/>
        </p:nvGraphicFramePr>
        <p:xfrm>
          <a:off x="6553200" y="3429000"/>
          <a:ext cx="1968500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5" name="Equation" r:id="rId5" imgW="583920" imgH="241200" progId="Equation.3">
                  <p:embed/>
                </p:oleObj>
              </mc:Choice>
              <mc:Fallback>
                <p:oleObj name="Equation" r:id="rId5" imgW="583920" imgH="241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3429000"/>
                        <a:ext cx="1968500" cy="8096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79223" y="353704"/>
            <a:ext cx="41608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"/>
              </a:rPr>
              <a:t>Erosion is a function of ice recession</a:t>
            </a:r>
            <a:endParaRPr lang="en-US" sz="2400" dirty="0">
              <a:solidFill>
                <a:schemeClr val="bg1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33400" y="381000"/>
            <a:ext cx="8001000" cy="563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latin typeface="Arial"/>
              </a:rPr>
              <a:t>Overall glacial erosion rates depend on:</a:t>
            </a:r>
          </a:p>
          <a:p>
            <a:endParaRPr lang="en-US" sz="2400" dirty="0">
              <a:latin typeface="Arial"/>
            </a:endParaRPr>
          </a:p>
          <a:p>
            <a:pPr>
              <a:buFontTx/>
              <a:buChar char="•"/>
            </a:pPr>
            <a:r>
              <a:rPr lang="en-US" sz="2400" dirty="0">
                <a:solidFill>
                  <a:srgbClr val="800000"/>
                </a:solidFill>
                <a:latin typeface="Arial"/>
              </a:rPr>
              <a:t>Basal temperature </a:t>
            </a:r>
            <a:r>
              <a:rPr lang="en-US" sz="2400" dirty="0" smtClean="0">
                <a:latin typeface="Arial"/>
              </a:rPr>
              <a:t>(negligible </a:t>
            </a:r>
            <a:r>
              <a:rPr lang="en-US" sz="2400" dirty="0">
                <a:latin typeface="Arial"/>
              </a:rPr>
              <a:t>if ice is frozen to the </a:t>
            </a:r>
            <a:r>
              <a:rPr lang="en-US" sz="2400" dirty="0" smtClean="0">
                <a:latin typeface="Arial"/>
              </a:rPr>
              <a:t>bed)</a:t>
            </a:r>
            <a:endParaRPr lang="en-US" sz="2400" dirty="0">
              <a:latin typeface="Arial"/>
            </a:endParaRPr>
          </a:p>
          <a:p>
            <a:pPr>
              <a:buFontTx/>
              <a:buChar char="•"/>
            </a:pPr>
            <a:endParaRPr lang="en-US" sz="2400" dirty="0" smtClean="0">
              <a:latin typeface="Arial"/>
            </a:endParaRPr>
          </a:p>
          <a:p>
            <a:pPr>
              <a:buFontTx/>
              <a:buChar char="•"/>
            </a:pPr>
            <a:r>
              <a:rPr lang="en-US" sz="2400" dirty="0" smtClean="0">
                <a:solidFill>
                  <a:srgbClr val="800000"/>
                </a:solidFill>
                <a:latin typeface="Arial"/>
              </a:rPr>
              <a:t> Glacial extent </a:t>
            </a:r>
            <a:r>
              <a:rPr lang="en-US" sz="2400" dirty="0" smtClean="0">
                <a:latin typeface="Arial"/>
              </a:rPr>
              <a:t>(% of basin under ice)</a:t>
            </a:r>
            <a:endParaRPr 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  <a:p>
            <a:pPr>
              <a:buFontTx/>
              <a:buChar char="•"/>
            </a:pPr>
            <a:endParaRPr lang="en-US" sz="2400" dirty="0">
              <a:latin typeface="Arial"/>
            </a:endParaRPr>
          </a:p>
          <a:p>
            <a:pPr>
              <a:buFontTx/>
              <a:buChar char="•"/>
            </a:pPr>
            <a:r>
              <a:rPr lang="en-US" sz="2400" dirty="0">
                <a:solidFill>
                  <a:srgbClr val="800000"/>
                </a:solidFill>
                <a:latin typeface="Arial"/>
              </a:rPr>
              <a:t>Bedrock characteristics </a:t>
            </a:r>
            <a:r>
              <a:rPr lang="en-US" sz="2400" dirty="0">
                <a:latin typeface="Arial"/>
              </a:rPr>
              <a:t>(</a:t>
            </a:r>
            <a:r>
              <a:rPr lang="en-US" sz="2400" dirty="0" err="1">
                <a:latin typeface="Arial"/>
              </a:rPr>
              <a:t>lithology</a:t>
            </a:r>
            <a:r>
              <a:rPr lang="en-US" sz="2400" dirty="0">
                <a:latin typeface="Arial"/>
              </a:rPr>
              <a:t>, structure, micro-&amp; </a:t>
            </a:r>
          </a:p>
          <a:p>
            <a:r>
              <a:rPr lang="en-US" sz="2400" dirty="0">
                <a:latin typeface="Arial"/>
              </a:rPr>
              <a:t> macro-cracks)</a:t>
            </a:r>
          </a:p>
          <a:p>
            <a:endParaRPr lang="en-US" sz="2400" dirty="0">
              <a:latin typeface="Arial"/>
            </a:endParaRPr>
          </a:p>
          <a:p>
            <a:pPr>
              <a:buFontTx/>
              <a:buChar char="•"/>
            </a:pPr>
            <a:r>
              <a:rPr lang="en-US" sz="2400" dirty="0">
                <a:solidFill>
                  <a:srgbClr val="800000"/>
                </a:solidFill>
                <a:latin typeface="Arial"/>
              </a:rPr>
              <a:t>Tectonic setting </a:t>
            </a:r>
            <a:r>
              <a:rPr lang="en-US" sz="2400" dirty="0">
                <a:latin typeface="Arial"/>
              </a:rPr>
              <a:t>(fractures, pervasive damage, strain </a:t>
            </a:r>
            <a:r>
              <a:rPr lang="en-US" sz="2400" dirty="0" smtClean="0">
                <a:latin typeface="Arial"/>
              </a:rPr>
              <a:t>rates)</a:t>
            </a:r>
            <a:endParaRPr lang="en-US" sz="2400" dirty="0">
              <a:latin typeface="Arial"/>
            </a:endParaRPr>
          </a:p>
          <a:p>
            <a:pPr>
              <a:buFontTx/>
              <a:buChar char="•"/>
            </a:pPr>
            <a:endParaRPr lang="en-US" sz="2400" dirty="0">
              <a:latin typeface="Arial"/>
            </a:endParaRPr>
          </a:p>
          <a:p>
            <a:pPr>
              <a:buFontTx/>
              <a:buChar char="•"/>
            </a:pPr>
            <a:r>
              <a:rPr lang="en-US" sz="2400" dirty="0">
                <a:solidFill>
                  <a:srgbClr val="800000"/>
                </a:solidFill>
                <a:latin typeface="Arial"/>
              </a:rPr>
              <a:t>Weathering is NOT required for glaciers to erode</a:t>
            </a:r>
            <a:r>
              <a:rPr lang="en-US" sz="2400" dirty="0">
                <a:latin typeface="Arial"/>
              </a:rPr>
              <a:t>.</a:t>
            </a:r>
            <a:r>
              <a:rPr lang="en-US" sz="2400" dirty="0" smtClean="0">
                <a:latin typeface="Arial"/>
              </a:rPr>
              <a:t> </a:t>
            </a:r>
          </a:p>
          <a:p>
            <a:r>
              <a:rPr lang="en-US" sz="2400" dirty="0" smtClean="0">
                <a:latin typeface="Arial"/>
              </a:rPr>
              <a:t>For example, in SE Alaska </a:t>
            </a:r>
            <a:r>
              <a:rPr lang="en-US" sz="2400" dirty="0">
                <a:latin typeface="Arial"/>
              </a:rPr>
              <a:t>rates are high and the area has been under ice for &gt;5 </a:t>
            </a:r>
            <a:r>
              <a:rPr lang="en-US" sz="2400" dirty="0" err="1">
                <a:latin typeface="Arial"/>
              </a:rPr>
              <a:t>Myr</a:t>
            </a:r>
            <a:r>
              <a:rPr lang="en-US" sz="2400" dirty="0">
                <a:latin typeface="Arial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Content Placeholder 3" descr="Erosion fig 2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 l="-67670" r="-67670"/>
          <a:stretch>
            <a:fillRect/>
          </a:stretch>
        </p:blipFill>
        <p:spPr>
          <a:xfrm>
            <a:off x="-381000" y="381000"/>
            <a:ext cx="13030200" cy="7167563"/>
          </a:xfrm>
        </p:spPr>
      </p:pic>
      <p:sp>
        <p:nvSpPr>
          <p:cNvPr id="118787" name="Rectangle 3"/>
          <p:cNvSpPr>
            <a:spLocks noChangeArrowheads="1"/>
          </p:cNvSpPr>
          <p:nvPr/>
        </p:nvSpPr>
        <p:spPr bwMode="auto">
          <a:xfrm>
            <a:off x="228600" y="228600"/>
            <a:ext cx="2736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US" sz="3200" dirty="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t>Erosion Rates</a:t>
            </a:r>
          </a:p>
        </p:txBody>
      </p:sp>
      <p:sp>
        <p:nvSpPr>
          <p:cNvPr id="118788" name="Line 4"/>
          <p:cNvSpPr>
            <a:spLocks noChangeShapeType="1"/>
          </p:cNvSpPr>
          <p:nvPr/>
        </p:nvSpPr>
        <p:spPr bwMode="auto">
          <a:xfrm>
            <a:off x="304800" y="990600"/>
            <a:ext cx="25908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789" name="Text Box 5"/>
          <p:cNvSpPr txBox="1">
            <a:spLocks noChangeArrowheads="1"/>
          </p:cNvSpPr>
          <p:nvPr/>
        </p:nvSpPr>
        <p:spPr bwMode="auto">
          <a:xfrm>
            <a:off x="288925" y="1355725"/>
            <a:ext cx="2759075" cy="3108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latin typeface="Arial" pitchFamily="-112" charset="0"/>
              </a:rPr>
              <a:t>Erosion rates</a:t>
            </a:r>
            <a:r>
              <a:rPr lang="en-US" sz="2800" dirty="0" smtClean="0">
                <a:latin typeface="Arial" pitchFamily="-112" charset="0"/>
              </a:rPr>
              <a:t> from </a:t>
            </a:r>
            <a:r>
              <a:rPr lang="en-US" sz="2800" dirty="0">
                <a:latin typeface="Arial" pitchFamily="-112" charset="0"/>
              </a:rPr>
              <a:t>glaciated basins appear to decrease with increasing time scale … why?</a:t>
            </a:r>
            <a:endParaRPr lang="en-US" dirty="0"/>
          </a:p>
        </p:txBody>
      </p:sp>
      <p:sp>
        <p:nvSpPr>
          <p:cNvPr id="118790" name="Rectangle 6"/>
          <p:cNvSpPr>
            <a:spLocks noChangeArrowheads="1"/>
          </p:cNvSpPr>
          <p:nvPr/>
        </p:nvSpPr>
        <p:spPr bwMode="auto">
          <a:xfrm>
            <a:off x="3200400" y="6553200"/>
            <a:ext cx="5791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791" name="Rectangle 7"/>
          <p:cNvSpPr>
            <a:spLocks noChangeArrowheads="1"/>
          </p:cNvSpPr>
          <p:nvPr/>
        </p:nvSpPr>
        <p:spPr bwMode="auto">
          <a:xfrm>
            <a:off x="3505200" y="381000"/>
            <a:ext cx="2286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792" name="Rectangle 8"/>
          <p:cNvSpPr>
            <a:spLocks noChangeArrowheads="1"/>
          </p:cNvSpPr>
          <p:nvPr/>
        </p:nvSpPr>
        <p:spPr bwMode="auto">
          <a:xfrm>
            <a:off x="3505200" y="2819400"/>
            <a:ext cx="2286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04800" y="6383923"/>
            <a:ext cx="303250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dirty="0" smtClean="0">
                <a:latin typeface="Arial"/>
              </a:rPr>
              <a:t>Koppes and Montgomery, 2009</a:t>
            </a:r>
            <a:endParaRPr lang="en-US" sz="1600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r="27113"/>
          <a:stretch>
            <a:fillRect/>
          </a:stretch>
        </p:blipFill>
        <p:spPr>
          <a:xfrm>
            <a:off x="924735" y="525639"/>
            <a:ext cx="7413056" cy="5904468"/>
          </a:xfrm>
          <a:prstGeom prst="rect">
            <a:avLst/>
          </a:prstGeom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467649" y="6430107"/>
            <a:ext cx="35628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dirty="0" smtClean="0">
                <a:latin typeface="Arial"/>
              </a:rPr>
              <a:t>From Harbor &amp; Warburton, 1993</a:t>
            </a:r>
            <a:endParaRPr lang="en-US" sz="1800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 smtClean="0"/>
              <a:t>view-source:http://www.swisseduc.ch/glaciers/glossary/icons/basal-ice-layer.jpg</a:t>
            </a:r>
            <a:endParaRPr lang="en-US" dirty="0"/>
          </a:p>
        </p:txBody>
      </p:sp>
      <p:pic>
        <p:nvPicPr>
          <p:cNvPr id="8" name="Picture 7" descr="basal-ice-lay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756" y="1945439"/>
            <a:ext cx="6844459" cy="440000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26628" y="6345448"/>
            <a:ext cx="2660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(Photo M. </a:t>
            </a:r>
            <a:r>
              <a:rPr lang="en-US" dirty="0" err="1" smtClean="0"/>
              <a:t>Hambrey</a:t>
            </a:r>
            <a:r>
              <a:rPr lang="en-US" dirty="0" smtClean="0"/>
              <a:t>, 1984)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96333" y="1022109"/>
            <a:ext cx="87906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Arial"/>
              </a:rPr>
              <a:t>Subglacial</a:t>
            </a:r>
            <a:r>
              <a:rPr lang="en-US" dirty="0" smtClean="0">
                <a:latin typeface="Arial"/>
              </a:rPr>
              <a:t> till layers are typically &lt; 1 </a:t>
            </a:r>
            <a:r>
              <a:rPr lang="en-US" dirty="0" err="1" smtClean="0">
                <a:latin typeface="Arial"/>
              </a:rPr>
              <a:t>m</a:t>
            </a:r>
            <a:r>
              <a:rPr lang="en-US" dirty="0" smtClean="0">
                <a:latin typeface="Arial"/>
              </a:rPr>
              <a:t>. thick (e.g., </a:t>
            </a:r>
            <a:r>
              <a:rPr lang="en-US" dirty="0" err="1" smtClean="0">
                <a:latin typeface="Arial"/>
              </a:rPr>
              <a:t>Kamb</a:t>
            </a:r>
            <a:r>
              <a:rPr lang="en-US" dirty="0" smtClean="0">
                <a:latin typeface="Arial"/>
              </a:rPr>
              <a:t> et al., 1985)</a:t>
            </a:r>
          </a:p>
          <a:p>
            <a:r>
              <a:rPr lang="en-US" dirty="0" err="1" smtClean="0">
                <a:latin typeface="Arial"/>
              </a:rPr>
              <a:t>Englacial</a:t>
            </a:r>
            <a:r>
              <a:rPr lang="en-US" dirty="0" smtClean="0">
                <a:latin typeface="Arial"/>
              </a:rPr>
              <a:t> and </a:t>
            </a:r>
            <a:r>
              <a:rPr lang="en-US" dirty="0" err="1" smtClean="0">
                <a:latin typeface="Arial"/>
              </a:rPr>
              <a:t>supraglacial</a:t>
            </a:r>
            <a:r>
              <a:rPr lang="en-US" dirty="0" smtClean="0">
                <a:latin typeface="Arial"/>
              </a:rPr>
              <a:t> debris concentrations do not exceed 10% per unit volume of ice (Lawson et al., 1996) </a:t>
            </a:r>
            <a:endParaRPr lang="en-US" dirty="0"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78000" y="2329326"/>
            <a:ext cx="1119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/>
              </a:rPr>
              <a:t>Basal ice</a:t>
            </a:r>
            <a:endParaRPr lang="en-US" dirty="0">
              <a:latin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78000" y="4331882"/>
            <a:ext cx="1119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/>
              </a:rPr>
              <a:t>Basal till</a:t>
            </a:r>
            <a:endParaRPr lang="en-US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78000" y="3233183"/>
            <a:ext cx="11196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/>
              </a:rPr>
              <a:t>Debris-rich basal ice</a:t>
            </a:r>
            <a:endParaRPr lang="en-US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480997" y="441784"/>
            <a:ext cx="2017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/>
              </a:rPr>
              <a:t>Storage</a:t>
            </a:r>
            <a:endParaRPr lang="en-US" sz="2800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4" descr="SRretreat_A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457200"/>
            <a:ext cx="8763000" cy="581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5" name="Text Box 5"/>
          <p:cNvSpPr txBox="1">
            <a:spLocks noChangeArrowheads="1"/>
          </p:cNvSpPr>
          <p:nvPr/>
        </p:nvSpPr>
        <p:spPr bwMode="auto">
          <a:xfrm>
            <a:off x="3448050" y="6269038"/>
            <a:ext cx="272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Arial"/>
              </a:rPr>
              <a:t>From Rivera et al. (2007)</a:t>
            </a:r>
          </a:p>
        </p:txBody>
      </p:sp>
      <p:pic>
        <p:nvPicPr>
          <p:cNvPr id="6" name="Picture 29" descr="fig1_LS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7523" y="3592407"/>
            <a:ext cx="2556477" cy="330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7606" y="414172"/>
            <a:ext cx="8552729" cy="729557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9547" y="1560047"/>
            <a:ext cx="6681082" cy="4611117"/>
          </a:xfrm>
        </p:spPr>
        <p:txBody>
          <a:bodyPr>
            <a:normAutofit/>
          </a:bodyPr>
          <a:lstStyle/>
          <a:p>
            <a:pPr algn="l"/>
            <a:r>
              <a:rPr lang="en-US" sz="2400" b="0" dirty="0" smtClean="0">
                <a:latin typeface="Arial"/>
              </a:rPr>
              <a:t>Glaciers in the global sediment system </a:t>
            </a:r>
          </a:p>
          <a:p>
            <a:pPr algn="l"/>
            <a:endParaRPr lang="en-US" sz="2400" b="0" dirty="0" smtClean="0">
              <a:latin typeface="Arial"/>
            </a:endParaRPr>
          </a:p>
          <a:p>
            <a:pPr algn="l"/>
            <a:r>
              <a:rPr lang="en-US" sz="2400" b="0" dirty="0" smtClean="0">
                <a:latin typeface="Arial"/>
              </a:rPr>
              <a:t>Theoretical development of glacier erosion processes</a:t>
            </a:r>
          </a:p>
          <a:p>
            <a:pPr algn="l"/>
            <a:endParaRPr lang="en-US" sz="2400" b="0" dirty="0" smtClean="0">
              <a:latin typeface="Arial"/>
            </a:endParaRPr>
          </a:p>
          <a:p>
            <a:pPr algn="l"/>
            <a:r>
              <a:rPr lang="en-US" sz="2400" b="0" dirty="0" smtClean="0">
                <a:latin typeface="Arial"/>
              </a:rPr>
              <a:t>Empirical constraints on glacier erosion rates and sediment storage</a:t>
            </a:r>
          </a:p>
          <a:p>
            <a:pPr algn="l"/>
            <a:endParaRPr lang="en-US" sz="2400" b="0" dirty="0" smtClean="0">
              <a:latin typeface="Arial"/>
            </a:endParaRPr>
          </a:p>
          <a:p>
            <a:pPr algn="l"/>
            <a:r>
              <a:rPr lang="en-US" sz="2400" b="0" dirty="0" smtClean="0">
                <a:latin typeface="Arial"/>
              </a:rPr>
              <a:t>Climatic and dynamics influences on glacial sediment fluxes through time.</a:t>
            </a:r>
          </a:p>
          <a:p>
            <a:pPr algn="l"/>
            <a:endParaRPr lang="en-US" sz="2400" b="0" dirty="0" smtClean="0">
              <a:latin typeface="Arial"/>
            </a:endParaRPr>
          </a:p>
          <a:p>
            <a:pPr algn="l"/>
            <a:endParaRPr lang="en-US" sz="2400" b="0" dirty="0" smtClean="0">
              <a:latin typeface="Arial"/>
            </a:endParaRPr>
          </a:p>
          <a:p>
            <a:pPr algn="l"/>
            <a:endParaRPr lang="en-US" sz="2400" b="0" dirty="0" smtClean="0">
              <a:latin typeface="Arial"/>
            </a:endParaRPr>
          </a:p>
          <a:p>
            <a:endParaRPr lang="en-US" sz="2400" b="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5" descr="fig5_morain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371600"/>
            <a:ext cx="5638800" cy="447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3" name="Picture 4" descr="Fig11_featur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3800" y="228600"/>
            <a:ext cx="5022850" cy="635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9254" name="Freeform 6"/>
          <p:cNvSpPr>
            <a:spLocks/>
          </p:cNvSpPr>
          <p:nvPr/>
        </p:nvSpPr>
        <p:spPr bwMode="auto">
          <a:xfrm>
            <a:off x="5029200" y="1143000"/>
            <a:ext cx="3810000" cy="4419600"/>
          </a:xfrm>
          <a:custGeom>
            <a:avLst/>
            <a:gdLst>
              <a:gd name="T0" fmla="*/ 2147483647 w 2400"/>
              <a:gd name="T1" fmla="*/ 2147483647 h 2784"/>
              <a:gd name="T2" fmla="*/ 2147483647 w 2400"/>
              <a:gd name="T3" fmla="*/ 2147483647 h 2784"/>
              <a:gd name="T4" fmla="*/ 2147483647 w 2400"/>
              <a:gd name="T5" fmla="*/ 2147483647 h 2784"/>
              <a:gd name="T6" fmla="*/ 2147483647 w 2400"/>
              <a:gd name="T7" fmla="*/ 2147483647 h 2784"/>
              <a:gd name="T8" fmla="*/ 2147483647 w 2400"/>
              <a:gd name="T9" fmla="*/ 2147483647 h 2784"/>
              <a:gd name="T10" fmla="*/ 0 w 2400"/>
              <a:gd name="T11" fmla="*/ 2147483647 h 2784"/>
              <a:gd name="T12" fmla="*/ 2147483647 w 2400"/>
              <a:gd name="T13" fmla="*/ 2147483647 h 2784"/>
              <a:gd name="T14" fmla="*/ 2147483647 w 2400"/>
              <a:gd name="T15" fmla="*/ 2147483647 h 2784"/>
              <a:gd name="T16" fmla="*/ 2147483647 w 2400"/>
              <a:gd name="T17" fmla="*/ 0 h 2784"/>
              <a:gd name="T18" fmla="*/ 2147483647 w 2400"/>
              <a:gd name="T19" fmla="*/ 2147483647 h 2784"/>
              <a:gd name="T20" fmla="*/ 2147483647 w 2400"/>
              <a:gd name="T21" fmla="*/ 2147483647 h 2784"/>
              <a:gd name="T22" fmla="*/ 2147483647 w 2400"/>
              <a:gd name="T23" fmla="*/ 2147483647 h 278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400"/>
              <a:gd name="T37" fmla="*/ 0 h 2784"/>
              <a:gd name="T38" fmla="*/ 2400 w 2400"/>
              <a:gd name="T39" fmla="*/ 2784 h 278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400" h="2784">
                <a:moveTo>
                  <a:pt x="1680" y="2784"/>
                </a:moveTo>
                <a:lnTo>
                  <a:pt x="864" y="2304"/>
                </a:lnTo>
                <a:lnTo>
                  <a:pt x="432" y="2016"/>
                </a:lnTo>
                <a:lnTo>
                  <a:pt x="144" y="1728"/>
                </a:lnTo>
                <a:lnTo>
                  <a:pt x="48" y="1296"/>
                </a:lnTo>
                <a:lnTo>
                  <a:pt x="0" y="864"/>
                </a:lnTo>
                <a:lnTo>
                  <a:pt x="336" y="432"/>
                </a:lnTo>
                <a:lnTo>
                  <a:pt x="720" y="144"/>
                </a:lnTo>
                <a:lnTo>
                  <a:pt x="1104" y="0"/>
                </a:lnTo>
                <a:lnTo>
                  <a:pt x="1344" y="48"/>
                </a:lnTo>
                <a:lnTo>
                  <a:pt x="1872" y="336"/>
                </a:lnTo>
                <a:lnTo>
                  <a:pt x="2400" y="576"/>
                </a:lnTo>
              </a:path>
            </a:pathLst>
          </a:custGeom>
          <a:noFill/>
          <a:ln w="38100">
            <a:solidFill>
              <a:srgbClr val="FF3300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09255" name="Text Box 7"/>
          <p:cNvSpPr txBox="1">
            <a:spLocks noChangeArrowheads="1"/>
          </p:cNvSpPr>
          <p:nvPr/>
        </p:nvSpPr>
        <p:spPr bwMode="auto">
          <a:xfrm>
            <a:off x="228600" y="381000"/>
            <a:ext cx="458190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effectLst>
                  <a:outerShdw blurRad="38100" dist="38100" dir="2700000" algn="tl">
                    <a:srgbClr val="DDDDDD"/>
                  </a:outerShdw>
                </a:effectLst>
                <a:latin typeface="Arial"/>
              </a:rPr>
              <a:t>Extent of Little Ice </a:t>
            </a:r>
            <a:r>
              <a:rPr lang="en-US" sz="24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/>
              </a:rPr>
              <a:t>Age advance</a:t>
            </a:r>
            <a:r>
              <a:rPr lang="en-US" sz="2400" dirty="0">
                <a:effectLst>
                  <a:outerShdw blurRad="38100" dist="38100" dir="2700000" algn="tl">
                    <a:srgbClr val="DDDDDD"/>
                  </a:outerShdw>
                </a:effectLst>
                <a:latin typeface="Arial"/>
              </a:rPr>
              <a:t>,</a:t>
            </a:r>
            <a:r>
              <a:rPr lang="en-US" sz="24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/>
              </a:rPr>
              <a:t> 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/>
              </a:rPr>
              <a:t>San Rafael Glacier</a:t>
            </a:r>
            <a:endParaRPr lang="en-US" sz="2400" dirty="0">
              <a:effectLst>
                <a:outerShdw blurRad="38100" dist="38100" dir="2700000" algn="tl">
                  <a:srgbClr val="DDDDDD"/>
                </a:outerShdw>
              </a:effectLst>
              <a:latin typeface="Arial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04800" y="6383923"/>
            <a:ext cx="1952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dirty="0" smtClean="0">
                <a:latin typeface="Arial"/>
              </a:rPr>
              <a:t>Koppes et al., 2010</a:t>
            </a:r>
            <a:endParaRPr lang="en-US" sz="1600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254" grpId="0" animBg="1"/>
      <p:bldP spid="3092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7086"/>
            <a:ext cx="8443893" cy="750023"/>
          </a:xfrm>
          <a:scene3d>
            <a:camera prst="orthographicFront"/>
            <a:lightRig rig="chilly" dir="t"/>
          </a:scene3d>
          <a:sp3d extrusionH="12700">
            <a:extrusionClr>
              <a:schemeClr val="bg1"/>
            </a:extrusionClr>
          </a:sp3d>
        </p:spPr>
        <p:txBody>
          <a:bodyPr vert="horz" lIns="91440" tIns="45720" rIns="91440" bIns="45720" rtlCol="0" anchor="ctr">
            <a:noAutofit/>
            <a:sp3d extrusionH="12700">
              <a:extrusionClr>
                <a:schemeClr val="bg1"/>
              </a:extrusionClr>
            </a:sp3d>
          </a:bodyPr>
          <a:lstStyle/>
          <a:p>
            <a:pPr algn="l">
              <a:lnSpc>
                <a:spcPct val="100000"/>
              </a:lnSpc>
            </a:pPr>
            <a:r>
              <a:rPr lang="en-US" sz="2400" b="0" dirty="0">
                <a:latin typeface="Arial"/>
                <a:ea typeface="ＭＳ Ｐゴシック" pitchFamily="-110" charset="-128"/>
                <a:cs typeface="ＭＳ Ｐゴシック" pitchFamily="-110" charset="-128"/>
              </a:rPr>
              <a:t>Erosion rates during</a:t>
            </a:r>
            <a:r>
              <a:rPr lang="en-US" sz="2400" b="0" dirty="0" smtClean="0">
                <a:latin typeface="Arial"/>
                <a:ea typeface="ＭＳ Ｐゴシック" pitchFamily="-110" charset="-128"/>
                <a:cs typeface="ＭＳ Ｐゴシック" pitchFamily="-110" charset="-128"/>
              </a:rPr>
              <a:t> LIA advance </a:t>
            </a:r>
            <a:r>
              <a:rPr lang="en-US" sz="2400" b="0" dirty="0">
                <a:latin typeface="Arial"/>
                <a:ea typeface="ＭＳ Ｐゴシック" pitchFamily="-110" charset="-128"/>
                <a:cs typeface="ＭＳ Ｐゴシック" pitchFamily="-110" charset="-128"/>
              </a:rPr>
              <a:t>and retreat,</a:t>
            </a:r>
            <a:r>
              <a:rPr lang="en-US" sz="2400" b="0" dirty="0" smtClean="0">
                <a:latin typeface="Arial"/>
                <a:ea typeface="ＭＳ Ｐゴシック" pitchFamily="-110" charset="-128"/>
                <a:cs typeface="ＭＳ Ｐゴシック" pitchFamily="-110" charset="-128"/>
              </a:rPr>
              <a:t> </a:t>
            </a:r>
            <a:br>
              <a:rPr lang="en-US" sz="2400" b="0" dirty="0" smtClean="0">
                <a:latin typeface="Arial"/>
                <a:ea typeface="ＭＳ Ｐゴシック" pitchFamily="-110" charset="-128"/>
                <a:cs typeface="ＭＳ Ｐゴシック" pitchFamily="-110" charset="-128"/>
              </a:rPr>
            </a:br>
            <a:r>
              <a:rPr lang="en-US" sz="2400" b="0" dirty="0" smtClean="0">
                <a:latin typeface="Arial"/>
                <a:ea typeface="ＭＳ Ｐゴシック" pitchFamily="-110" charset="-128"/>
                <a:cs typeface="ＭＳ Ｐゴシック" pitchFamily="-110" charset="-128"/>
              </a:rPr>
              <a:t>San </a:t>
            </a:r>
            <a:r>
              <a:rPr lang="en-US" sz="2400" b="0" dirty="0">
                <a:latin typeface="Arial"/>
                <a:ea typeface="ＭＳ Ｐゴシック" pitchFamily="-110" charset="-128"/>
                <a:cs typeface="ＭＳ Ｐゴシック" pitchFamily="-110" charset="-128"/>
              </a:rPr>
              <a:t>Rafael Glacier</a:t>
            </a:r>
          </a:p>
        </p:txBody>
      </p:sp>
      <p:pic>
        <p:nvPicPr>
          <p:cNvPr id="78851" name="Picture 4" descr="SR_cartoon copy"/>
          <p:cNvPicPr>
            <a:picLocks noChangeAspect="1" noChangeArrowheads="1"/>
          </p:cNvPicPr>
          <p:nvPr/>
        </p:nvPicPr>
        <p:blipFill>
          <a:blip r:embed="rId3"/>
          <a:srcRect r="41026"/>
          <a:stretch>
            <a:fillRect/>
          </a:stretch>
        </p:blipFill>
        <p:spPr bwMode="auto">
          <a:xfrm>
            <a:off x="3200399" y="766401"/>
            <a:ext cx="6529735" cy="609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2" name="Text Box 8"/>
          <p:cNvSpPr txBox="1">
            <a:spLocks noChangeArrowheads="1"/>
          </p:cNvSpPr>
          <p:nvPr/>
        </p:nvSpPr>
        <p:spPr bwMode="auto">
          <a:xfrm>
            <a:off x="0" y="1524000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8853" name="Text Box 9"/>
          <p:cNvSpPr txBox="1">
            <a:spLocks noChangeArrowheads="1"/>
          </p:cNvSpPr>
          <p:nvPr/>
        </p:nvSpPr>
        <p:spPr bwMode="auto">
          <a:xfrm>
            <a:off x="0" y="1203230"/>
            <a:ext cx="3789363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endParaRPr lang="en-US" sz="2000" dirty="0">
              <a:solidFill>
                <a:prstClr val="black"/>
              </a:solidFill>
              <a:latin typeface="Arial"/>
            </a:endParaRPr>
          </a:p>
          <a:p>
            <a:r>
              <a:rPr lang="en-US" sz="2000" dirty="0">
                <a:solidFill>
                  <a:prstClr val="black"/>
                </a:solidFill>
                <a:latin typeface="Arial"/>
              </a:rPr>
              <a:t>Advance  (early 1800’s)</a:t>
            </a:r>
          </a:p>
          <a:p>
            <a:r>
              <a:rPr lang="en-US" sz="2000" dirty="0">
                <a:solidFill>
                  <a:prstClr val="black"/>
                </a:solidFill>
                <a:latin typeface="Arial"/>
              </a:rPr>
              <a:t>	</a:t>
            </a:r>
            <a:r>
              <a:rPr lang="en-US" sz="2000" dirty="0">
                <a:solidFill>
                  <a:srgbClr val="FF0000"/>
                </a:solidFill>
                <a:latin typeface="Arial"/>
              </a:rPr>
              <a:t>&lt; 7 ± 2 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mm/yr</a:t>
            </a:r>
          </a:p>
          <a:p>
            <a:endParaRPr lang="en-US" sz="2000" dirty="0">
              <a:solidFill>
                <a:prstClr val="black"/>
              </a:solidFill>
              <a:latin typeface="Arial"/>
            </a:endParaRPr>
          </a:p>
          <a:p>
            <a:r>
              <a:rPr lang="en-US" sz="2000" dirty="0">
                <a:solidFill>
                  <a:prstClr val="black"/>
                </a:solidFill>
                <a:latin typeface="Arial"/>
              </a:rPr>
              <a:t>LIA standstill (1871-1905 A.D.)</a:t>
            </a:r>
          </a:p>
          <a:p>
            <a:r>
              <a:rPr lang="en-US" sz="2000" dirty="0">
                <a:solidFill>
                  <a:prstClr val="black"/>
                </a:solidFill>
                <a:latin typeface="Arial"/>
              </a:rPr>
              <a:t>	=  </a:t>
            </a:r>
            <a:r>
              <a:rPr lang="en-US" sz="2000" dirty="0">
                <a:solidFill>
                  <a:srgbClr val="0000FF"/>
                </a:solidFill>
                <a:latin typeface="Arial"/>
              </a:rPr>
              <a:t>34 </a:t>
            </a:r>
            <a:r>
              <a:rPr lang="en-US" sz="2000" dirty="0">
                <a:solidFill>
                  <a:srgbClr val="0000FF"/>
                </a:solidFill>
                <a:latin typeface="Arial"/>
                <a:ea typeface="Arial" pitchFamily="-110" charset="0"/>
                <a:cs typeface="Arial" pitchFamily="-110" charset="0"/>
              </a:rPr>
              <a:t>± 12 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mm/yr</a:t>
            </a:r>
          </a:p>
          <a:p>
            <a:endParaRPr lang="en-US" sz="2000" dirty="0">
              <a:solidFill>
                <a:prstClr val="black"/>
              </a:solidFill>
              <a:latin typeface="Arial"/>
            </a:endParaRPr>
          </a:p>
          <a:p>
            <a:r>
              <a:rPr lang="en-US" sz="2000" dirty="0">
                <a:solidFill>
                  <a:prstClr val="black"/>
                </a:solidFill>
                <a:latin typeface="Arial"/>
              </a:rPr>
              <a:t>Start of fast retreat (1905-1921)</a:t>
            </a:r>
          </a:p>
          <a:p>
            <a:r>
              <a:rPr lang="en-US" sz="2000" dirty="0">
                <a:solidFill>
                  <a:prstClr val="black"/>
                </a:solidFill>
                <a:latin typeface="Arial"/>
              </a:rPr>
              <a:t>	= </a:t>
            </a:r>
            <a:r>
              <a:rPr lang="en-US" sz="2000" dirty="0">
                <a:solidFill>
                  <a:srgbClr val="0000FF"/>
                </a:solidFill>
                <a:latin typeface="Arial"/>
              </a:rPr>
              <a:t>68 ± 26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 mm/yr</a:t>
            </a:r>
          </a:p>
          <a:p>
            <a:endParaRPr lang="en-US" sz="2000" dirty="0">
              <a:solidFill>
                <a:prstClr val="black"/>
              </a:solidFill>
              <a:latin typeface="Arial"/>
            </a:endParaRPr>
          </a:p>
          <a:p>
            <a:r>
              <a:rPr lang="en-US" sz="2000" dirty="0">
                <a:solidFill>
                  <a:prstClr val="black"/>
                </a:solidFill>
                <a:latin typeface="Arial"/>
              </a:rPr>
              <a:t>End of retreat (1959-2005)</a:t>
            </a:r>
          </a:p>
          <a:p>
            <a:r>
              <a:rPr lang="en-US" sz="2000" dirty="0">
                <a:solidFill>
                  <a:prstClr val="black"/>
                </a:solidFill>
                <a:latin typeface="Arial"/>
              </a:rPr>
              <a:t>	= </a:t>
            </a:r>
            <a:r>
              <a:rPr lang="en-US" sz="2000" dirty="0">
                <a:solidFill>
                  <a:srgbClr val="0000FF"/>
                </a:solidFill>
                <a:latin typeface="Arial"/>
              </a:rPr>
              <a:t>16 ± 12 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mm/yr  </a:t>
            </a:r>
          </a:p>
          <a:p>
            <a:endParaRPr lang="en-US" sz="2000" dirty="0">
              <a:solidFill>
                <a:prstClr val="black"/>
              </a:solidFill>
              <a:latin typeface="Arial"/>
            </a:endParaRPr>
          </a:p>
          <a:p>
            <a:r>
              <a:rPr lang="en-US" sz="2000" dirty="0">
                <a:solidFill>
                  <a:prstClr val="black"/>
                </a:solidFill>
                <a:latin typeface="Arial"/>
              </a:rPr>
              <a:t>Average retreat = </a:t>
            </a:r>
            <a:r>
              <a:rPr lang="en-US" sz="2000" dirty="0">
                <a:solidFill>
                  <a:srgbClr val="FF0000"/>
                </a:solidFill>
                <a:latin typeface="Arial"/>
              </a:rPr>
              <a:t>23 </a:t>
            </a:r>
            <a:r>
              <a:rPr lang="en-US" sz="2000" dirty="0">
                <a:solidFill>
                  <a:srgbClr val="FF0000"/>
                </a:solidFill>
                <a:latin typeface="Arial"/>
                <a:ea typeface="Arial" pitchFamily="-110" charset="0"/>
                <a:cs typeface="Arial" pitchFamily="-110" charset="0"/>
              </a:rPr>
              <a:t>± 9 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mm/yr</a:t>
            </a: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84150" y="6147376"/>
            <a:ext cx="317911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dirty="0" smtClean="0">
                <a:latin typeface="Arial"/>
              </a:rPr>
              <a:t>Erosion rate from AFT</a:t>
            </a:r>
          </a:p>
          <a:p>
            <a:pPr algn="ctr"/>
            <a:r>
              <a:rPr lang="en-US" sz="2000" dirty="0" smtClean="0">
                <a:latin typeface="Arial"/>
              </a:rPr>
              <a:t> = </a:t>
            </a:r>
            <a:r>
              <a:rPr lang="en-US" sz="2000" dirty="0" smtClean="0">
                <a:solidFill>
                  <a:srgbClr val="FF0000"/>
                </a:solidFill>
                <a:latin typeface="Arial"/>
              </a:rPr>
              <a:t>1.3</a:t>
            </a:r>
            <a:r>
              <a:rPr lang="en-US" sz="2000" dirty="0" smtClean="0">
                <a:latin typeface="Arial"/>
                <a:ea typeface="Arial" pitchFamily="-110" charset="0"/>
                <a:cs typeface="Arial" pitchFamily="-110" charset="0"/>
              </a:rPr>
              <a:t> </a:t>
            </a:r>
            <a:r>
              <a:rPr lang="en-US" sz="2000" dirty="0">
                <a:latin typeface="Arial"/>
                <a:ea typeface="Arial" pitchFamily="-110" charset="0"/>
                <a:cs typeface="Arial" pitchFamily="-110" charset="0"/>
              </a:rPr>
              <a:t>mm/a</a:t>
            </a:r>
            <a:endParaRPr lang="en-US" sz="2000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Picture 3" descr="humphre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1981200"/>
            <a:ext cx="5638800" cy="45688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325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49869" y="1409700"/>
            <a:ext cx="5998531" cy="381000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2000" dirty="0">
                <a:latin typeface="Arial"/>
              </a:rPr>
              <a:t>Variegated Glacier during surge cycle</a:t>
            </a:r>
            <a:br>
              <a:rPr lang="en-US" sz="2000" dirty="0">
                <a:latin typeface="Arial"/>
              </a:rPr>
            </a:br>
            <a:r>
              <a:rPr lang="en-US" sz="1600" i="1" dirty="0">
                <a:latin typeface="Arial"/>
              </a:rPr>
              <a:t>(Humphrey and Raymond, 1994)</a:t>
            </a:r>
          </a:p>
        </p:txBody>
      </p:sp>
      <p:graphicFrame>
        <p:nvGraphicFramePr>
          <p:cNvPr id="53260" name="Object 12"/>
          <p:cNvGraphicFramePr>
            <a:graphicFrameLocks noChangeAspect="1"/>
          </p:cNvGraphicFramePr>
          <p:nvPr/>
        </p:nvGraphicFramePr>
        <p:xfrm>
          <a:off x="6553200" y="3429000"/>
          <a:ext cx="1968500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Equation" r:id="rId5" imgW="583920" imgH="241200" progId="Equation.3">
                  <p:embed/>
                </p:oleObj>
              </mc:Choice>
              <mc:Fallback>
                <p:oleObj name="Equation" r:id="rId5" imgW="583920" imgH="241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3429000"/>
                        <a:ext cx="1968500" cy="8096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79223" y="353704"/>
            <a:ext cx="41608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"/>
              </a:rPr>
              <a:t>Erosion is a function of ice recession</a:t>
            </a:r>
            <a:endParaRPr lang="en-US" sz="2400" dirty="0">
              <a:solidFill>
                <a:schemeClr val="bg1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79604"/>
            <a:ext cx="7568445" cy="761591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>
                <a:latin typeface="Didot"/>
              </a:rPr>
              <a:t>Summary</a:t>
            </a:r>
            <a:endParaRPr lang="en-US" sz="3600" dirty="0">
              <a:latin typeface="Didot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400342" y="1297739"/>
            <a:ext cx="8665218" cy="4376419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  <a:buFont typeface="Arial"/>
              <a:buChar char="•"/>
            </a:pPr>
            <a:r>
              <a:rPr lang="en-US" b="0" dirty="0" smtClean="0">
                <a:latin typeface="Arial"/>
              </a:rPr>
              <a:t>    Erosion of glaciated landscapes is a function of climate –balance of the internal dynamics and thermal regimes of the glaciers</a:t>
            </a: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Font typeface="Arial"/>
              <a:buChar char="•"/>
            </a:pPr>
            <a:r>
              <a:rPr lang="en-US" b="0" dirty="0" smtClean="0">
                <a:latin typeface="Arial"/>
              </a:rPr>
              <a:t>Glacial erosion and sediment production is driven by ice speed and ice flux. It is greatest during periods of rapid retreat and ice acceleration</a:t>
            </a: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Font typeface="Arial"/>
              <a:buChar char="•"/>
            </a:pPr>
            <a:r>
              <a:rPr lang="en-US" b="0" dirty="0" smtClean="0">
                <a:latin typeface="Arial"/>
              </a:rPr>
              <a:t>Recent, centennial erosion rates from temperate glaciers are 1-2 orders of magnitude greater than million-year denudation rates, </a:t>
            </a: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Font typeface="Arial"/>
              <a:buChar char="•"/>
            </a:pPr>
            <a:r>
              <a:rPr lang="en-US" b="0" dirty="0" smtClean="0">
                <a:latin typeface="Arial"/>
              </a:rPr>
              <a:t>Erosion by temperate ice is up to 2 orders of magnitude greater than by cold-based ice</a:t>
            </a: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Font typeface="Arial"/>
              <a:buChar char="•"/>
            </a:pPr>
            <a:r>
              <a:rPr lang="en-US" b="0" dirty="0" smtClean="0">
                <a:latin typeface="Arial"/>
              </a:rPr>
              <a:t>Upland and </a:t>
            </a:r>
            <a:r>
              <a:rPr lang="en-US" b="0" dirty="0" err="1" smtClean="0">
                <a:latin typeface="Arial"/>
              </a:rPr>
              <a:t>subglacial</a:t>
            </a:r>
            <a:r>
              <a:rPr lang="en-US" b="0" dirty="0" smtClean="0">
                <a:latin typeface="Arial"/>
              </a:rPr>
              <a:t> storage is negligible in the long term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92392" y="6401360"/>
            <a:ext cx="5051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chemeClr val="bg2">
                    <a:lumMod val="75000"/>
                  </a:schemeClr>
                </a:solidFill>
              </a:rPr>
              <a:t>AGU</a:t>
            </a:r>
            <a:r>
              <a:rPr lang="en-US" i="1" dirty="0" smtClean="0">
                <a:solidFill>
                  <a:schemeClr val="bg2">
                    <a:lumMod val="75000"/>
                  </a:schemeClr>
                </a:solidFill>
              </a:rPr>
              <a:t> Chapman Conference on Source 2 Sink Systems</a:t>
            </a:r>
            <a:endParaRPr lang="en-US" i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ay199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667000"/>
            <a:ext cx="3008313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 descr="zhangetal2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5400" y="152400"/>
            <a:ext cx="7696200" cy="516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066800" y="3886200"/>
            <a:ext cx="228600" cy="1219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4000">
              <a:solidFill>
                <a:srgbClr val="000000"/>
              </a:solidFill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6613525" y="5675313"/>
            <a:ext cx="22251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solidFill>
                  <a:srgbClr val="000000"/>
                </a:solidFill>
              </a:rPr>
              <a:t>Peizhen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>
                <a:solidFill>
                  <a:srgbClr val="000000"/>
                </a:solidFill>
              </a:rPr>
              <a:t>et al., 2001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3565525" y="6284913"/>
            <a:ext cx="1784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Hay et al., 1998</a:t>
            </a: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2514600" y="5334000"/>
            <a:ext cx="152400" cy="76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baseline="-250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838200"/>
            <a:ext cx="7772400" cy="1143000"/>
          </a:xfrm>
        </p:spPr>
        <p:txBody>
          <a:bodyPr/>
          <a:lstStyle/>
          <a:p>
            <a:pPr eaLnBrk="1" hangingPunct="1"/>
            <a:r>
              <a:rPr lang="en-US">
                <a:ea typeface="ＭＳ Ｐゴシック" pitchFamily="-112" charset="-128"/>
                <a:cs typeface="ＭＳ Ｐゴシック" pitchFamily="-112" charset="-128"/>
              </a:rPr>
              <a:t>Porter Buzzsaw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6457950" y="4419600"/>
            <a:ext cx="2076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After Porter (1981)</a:t>
            </a:r>
          </a:p>
        </p:txBody>
      </p:sp>
      <p:pic>
        <p:nvPicPr>
          <p:cNvPr id="23556" name="Picture 4" descr="buzzsawJ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04800"/>
            <a:ext cx="8537575" cy="390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Line 7"/>
          <p:cNvSpPr>
            <a:spLocks noChangeShapeType="1"/>
          </p:cNvSpPr>
          <p:nvPr/>
        </p:nvSpPr>
        <p:spPr bwMode="auto">
          <a:xfrm>
            <a:off x="1082675" y="4306888"/>
            <a:ext cx="457200" cy="0"/>
          </a:xfrm>
          <a:prstGeom prst="line">
            <a:avLst/>
          </a:prstGeom>
          <a:noFill/>
          <a:ln w="28575">
            <a:solidFill>
              <a:srgbClr val="D6009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4000">
              <a:solidFill>
                <a:srgbClr val="000000"/>
              </a:solidFill>
            </a:endParaRPr>
          </a:p>
        </p:txBody>
      </p:sp>
      <p:sp>
        <p:nvSpPr>
          <p:cNvPr id="23558" name="Text Box 8"/>
          <p:cNvSpPr txBox="1">
            <a:spLocks noChangeArrowheads="1"/>
          </p:cNvSpPr>
          <p:nvPr/>
        </p:nvSpPr>
        <p:spPr bwMode="auto">
          <a:xfrm>
            <a:off x="1600200" y="4114800"/>
            <a:ext cx="1911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Modern snowline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lac_fluv_graph.png"/>
          <p:cNvPicPr>
            <a:picLocks noGrp="1" noChangeAspect="1"/>
          </p:cNvPicPr>
          <p:nvPr>
            <p:ph idx="1"/>
          </p:nvPr>
        </p:nvPicPr>
        <p:blipFill>
          <a:blip r:embed="rId3"/>
          <a:srcRect l="15350" r="15582" b="15296"/>
          <a:stretch>
            <a:fillRect/>
          </a:stretch>
        </p:blipFill>
        <p:spPr>
          <a:xfrm>
            <a:off x="1374318" y="1814114"/>
            <a:ext cx="6297509" cy="4791368"/>
          </a:xfrm>
        </p:spPr>
      </p:pic>
      <p:sp>
        <p:nvSpPr>
          <p:cNvPr id="9" name="Freeform 8"/>
          <p:cNvSpPr/>
          <p:nvPr/>
        </p:nvSpPr>
        <p:spPr>
          <a:xfrm>
            <a:off x="2056118" y="2630466"/>
            <a:ext cx="2932992" cy="2423138"/>
          </a:xfrm>
          <a:custGeom>
            <a:avLst/>
            <a:gdLst>
              <a:gd name="connsiteX0" fmla="*/ 1641438 w 2822842"/>
              <a:gd name="connsiteY0" fmla="*/ 2282760 h 2647742"/>
              <a:gd name="connsiteX1" fmla="*/ 177102 w 2822842"/>
              <a:gd name="connsiteY1" fmla="*/ 2438255 h 2647742"/>
              <a:gd name="connsiteX2" fmla="*/ 578823 w 2822842"/>
              <a:gd name="connsiteY2" fmla="*/ 1025838 h 2647742"/>
              <a:gd name="connsiteX3" fmla="*/ 1628480 w 2822842"/>
              <a:gd name="connsiteY3" fmla="*/ 53991 h 2647742"/>
              <a:gd name="connsiteX4" fmla="*/ 2820682 w 2822842"/>
              <a:gd name="connsiteY4" fmla="*/ 701889 h 2647742"/>
              <a:gd name="connsiteX5" fmla="*/ 1641438 w 2822842"/>
              <a:gd name="connsiteY5" fmla="*/ 2282760 h 2647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2842" h="2647742">
                <a:moveTo>
                  <a:pt x="1641438" y="2282760"/>
                </a:moveTo>
                <a:cubicBezTo>
                  <a:pt x="1200841" y="2572154"/>
                  <a:pt x="354204" y="2647742"/>
                  <a:pt x="177102" y="2438255"/>
                </a:cubicBezTo>
                <a:cubicBezTo>
                  <a:pt x="0" y="2228768"/>
                  <a:pt x="336927" y="1423215"/>
                  <a:pt x="578823" y="1025838"/>
                </a:cubicBezTo>
                <a:cubicBezTo>
                  <a:pt x="820719" y="628461"/>
                  <a:pt x="1254837" y="107982"/>
                  <a:pt x="1628480" y="53991"/>
                </a:cubicBezTo>
                <a:cubicBezTo>
                  <a:pt x="2002123" y="0"/>
                  <a:pt x="2818522" y="334747"/>
                  <a:pt x="2820682" y="701889"/>
                </a:cubicBezTo>
                <a:cubicBezTo>
                  <a:pt x="2822842" y="1069031"/>
                  <a:pt x="2082035" y="1993366"/>
                  <a:pt x="1641438" y="2282760"/>
                </a:cubicBezTo>
                <a:close/>
              </a:path>
            </a:pathLst>
          </a:custGeom>
          <a:solidFill>
            <a:srgbClr val="FF0000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5403788" y="2132842"/>
            <a:ext cx="1814222" cy="336907"/>
          </a:xfrm>
          <a:prstGeom prst="roundRect">
            <a:avLst/>
          </a:prstGeom>
          <a:solidFill>
            <a:srgbClr val="FF0000">
              <a:alpha val="21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993484" y="1928576"/>
            <a:ext cx="5388670" cy="4051522"/>
          </a:xfrm>
          <a:custGeom>
            <a:avLst/>
            <a:gdLst>
              <a:gd name="connsiteX0" fmla="*/ 4550672 w 5388670"/>
              <a:gd name="connsiteY0" fmla="*/ 3829077 h 4051522"/>
              <a:gd name="connsiteX1" fmla="*/ 1855257 w 5388670"/>
              <a:gd name="connsiteY1" fmla="*/ 3427380 h 4051522"/>
              <a:gd name="connsiteX2" fmla="*/ 144706 w 5388670"/>
              <a:gd name="connsiteY2" fmla="*/ 1665098 h 4051522"/>
              <a:gd name="connsiteX3" fmla="*/ 987023 w 5388670"/>
              <a:gd name="connsiteY3" fmla="*/ 19437 h 4051522"/>
              <a:gd name="connsiteX4" fmla="*/ 2930831 w 5388670"/>
              <a:gd name="connsiteY4" fmla="*/ 1548476 h 4051522"/>
              <a:gd name="connsiteX5" fmla="*/ 5017186 w 5388670"/>
              <a:gd name="connsiteY5" fmla="*/ 2248206 h 4051522"/>
              <a:gd name="connsiteX6" fmla="*/ 5159732 w 5388670"/>
              <a:gd name="connsiteY6" fmla="*/ 3790203 h 4051522"/>
              <a:gd name="connsiteX7" fmla="*/ 4550672 w 5388670"/>
              <a:gd name="connsiteY7" fmla="*/ 3829077 h 405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88670" h="4051522">
                <a:moveTo>
                  <a:pt x="4550672" y="3829077"/>
                </a:moveTo>
                <a:cubicBezTo>
                  <a:pt x="3999926" y="3768607"/>
                  <a:pt x="2589585" y="3788043"/>
                  <a:pt x="1855257" y="3427380"/>
                </a:cubicBezTo>
                <a:cubicBezTo>
                  <a:pt x="1120929" y="3066717"/>
                  <a:pt x="289412" y="2233088"/>
                  <a:pt x="144706" y="1665098"/>
                </a:cubicBezTo>
                <a:cubicBezTo>
                  <a:pt x="0" y="1097108"/>
                  <a:pt x="522669" y="38874"/>
                  <a:pt x="987023" y="19437"/>
                </a:cubicBezTo>
                <a:cubicBezTo>
                  <a:pt x="1451377" y="0"/>
                  <a:pt x="2259137" y="1177015"/>
                  <a:pt x="2930831" y="1548476"/>
                </a:cubicBezTo>
                <a:cubicBezTo>
                  <a:pt x="3602525" y="1919937"/>
                  <a:pt x="4645703" y="1874585"/>
                  <a:pt x="5017186" y="2248206"/>
                </a:cubicBezTo>
                <a:cubicBezTo>
                  <a:pt x="5388670" y="2621827"/>
                  <a:pt x="5241804" y="3528884"/>
                  <a:pt x="5159732" y="3790203"/>
                </a:cubicBezTo>
                <a:cubicBezTo>
                  <a:pt x="5077660" y="4051522"/>
                  <a:pt x="5101418" y="3889547"/>
                  <a:pt x="4550672" y="3829077"/>
                </a:cubicBezTo>
                <a:close/>
              </a:path>
            </a:pathLst>
          </a:custGeom>
          <a:solidFill>
            <a:schemeClr val="accent5">
              <a:lumMod val="75000"/>
              <a:alpha val="2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5403788" y="2469749"/>
            <a:ext cx="1814222" cy="673814"/>
          </a:xfrm>
          <a:prstGeom prst="roundRect">
            <a:avLst/>
          </a:prstGeom>
          <a:solidFill>
            <a:schemeClr val="accent5">
              <a:lumMod val="75000"/>
              <a:alpha val="21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 rot="21343600">
            <a:off x="2085491" y="1867218"/>
            <a:ext cx="2669352" cy="1822255"/>
          </a:xfrm>
          <a:custGeom>
            <a:avLst/>
            <a:gdLst>
              <a:gd name="connsiteX0" fmla="*/ 77611 w 2669352"/>
              <a:gd name="connsiteY0" fmla="*/ 1491073 h 1712147"/>
              <a:gd name="connsiteX1" fmla="*/ 2476500 w 2669352"/>
              <a:gd name="connsiteY1" fmla="*/ 1491073 h 1712147"/>
              <a:gd name="connsiteX2" fmla="*/ 1234722 w 2669352"/>
              <a:gd name="connsiteY2" fmla="*/ 164629 h 1712147"/>
              <a:gd name="connsiteX3" fmla="*/ 529167 w 2669352"/>
              <a:gd name="connsiteY3" fmla="*/ 503296 h 1712147"/>
              <a:gd name="connsiteX4" fmla="*/ 63500 w 2669352"/>
              <a:gd name="connsiteY4" fmla="*/ 1279407 h 1712147"/>
              <a:gd name="connsiteX5" fmla="*/ 148167 w 2669352"/>
              <a:gd name="connsiteY5" fmla="*/ 1505185 h 1712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9352" h="1712147">
                <a:moveTo>
                  <a:pt x="77611" y="1491073"/>
                </a:moveTo>
                <a:cubicBezTo>
                  <a:pt x="1180629" y="1601610"/>
                  <a:pt x="2283648" y="1712147"/>
                  <a:pt x="2476500" y="1491073"/>
                </a:cubicBezTo>
                <a:cubicBezTo>
                  <a:pt x="2669352" y="1269999"/>
                  <a:pt x="1559277" y="329258"/>
                  <a:pt x="1234722" y="164629"/>
                </a:cubicBezTo>
                <a:cubicBezTo>
                  <a:pt x="910167" y="0"/>
                  <a:pt x="724371" y="317500"/>
                  <a:pt x="529167" y="503296"/>
                </a:cubicBezTo>
                <a:cubicBezTo>
                  <a:pt x="333963" y="689092"/>
                  <a:pt x="127000" y="1112425"/>
                  <a:pt x="63500" y="1279407"/>
                </a:cubicBezTo>
                <a:cubicBezTo>
                  <a:pt x="0" y="1446389"/>
                  <a:pt x="148167" y="1505185"/>
                  <a:pt x="148167" y="1505185"/>
                </a:cubicBezTo>
              </a:path>
            </a:pathLst>
          </a:custGeom>
          <a:ln>
            <a:solidFill>
              <a:schemeClr val="bg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3626556" y="2257778"/>
            <a:ext cx="1735666" cy="336314"/>
          </a:xfrm>
          <a:custGeom>
            <a:avLst/>
            <a:gdLst>
              <a:gd name="connsiteX0" fmla="*/ 0 w 1735666"/>
              <a:gd name="connsiteY0" fmla="*/ 0 h 336314"/>
              <a:gd name="connsiteX1" fmla="*/ 1128888 w 1735666"/>
              <a:gd name="connsiteY1" fmla="*/ 282222 h 336314"/>
              <a:gd name="connsiteX2" fmla="*/ 1735666 w 1735666"/>
              <a:gd name="connsiteY2" fmla="*/ 324555 h 336314"/>
              <a:gd name="connsiteX3" fmla="*/ 1735666 w 1735666"/>
              <a:gd name="connsiteY3" fmla="*/ 324555 h 336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5666" h="336314">
                <a:moveTo>
                  <a:pt x="0" y="0"/>
                </a:moveTo>
                <a:cubicBezTo>
                  <a:pt x="419805" y="114065"/>
                  <a:pt x="839610" y="228130"/>
                  <a:pt x="1128888" y="282222"/>
                </a:cubicBezTo>
                <a:cubicBezTo>
                  <a:pt x="1418166" y="336314"/>
                  <a:pt x="1735666" y="324555"/>
                  <a:pt x="1735666" y="324555"/>
                </a:cubicBezTo>
                <a:lnTo>
                  <a:pt x="1735666" y="324555"/>
                </a:lnTo>
              </a:path>
            </a:pathLst>
          </a:custGeom>
          <a:noFill/>
          <a:ln cap="flat">
            <a:solidFill>
              <a:schemeClr val="bg2"/>
            </a:solidFill>
            <a:round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4416778" y="1994703"/>
            <a:ext cx="945444" cy="950091"/>
          </a:xfrm>
          <a:custGeom>
            <a:avLst/>
            <a:gdLst>
              <a:gd name="connsiteX0" fmla="*/ 0 w 945444"/>
              <a:gd name="connsiteY0" fmla="*/ 632649 h 632649"/>
              <a:gd name="connsiteX1" fmla="*/ 225778 w 945444"/>
              <a:gd name="connsiteY1" fmla="*/ 82315 h 632649"/>
              <a:gd name="connsiteX2" fmla="*/ 776111 w 945444"/>
              <a:gd name="connsiteY2" fmla="*/ 138760 h 632649"/>
              <a:gd name="connsiteX3" fmla="*/ 945444 w 945444"/>
              <a:gd name="connsiteY3" fmla="*/ 138760 h 6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5444" h="632649">
                <a:moveTo>
                  <a:pt x="0" y="632649"/>
                </a:moveTo>
                <a:cubicBezTo>
                  <a:pt x="48213" y="398639"/>
                  <a:pt x="96426" y="164630"/>
                  <a:pt x="225778" y="82315"/>
                </a:cubicBezTo>
                <a:cubicBezTo>
                  <a:pt x="355130" y="0"/>
                  <a:pt x="656167" y="129352"/>
                  <a:pt x="776111" y="138760"/>
                </a:cubicBezTo>
                <a:cubicBezTo>
                  <a:pt x="896055" y="148168"/>
                  <a:pt x="945444" y="138760"/>
                  <a:pt x="945444" y="138760"/>
                </a:cubicBezTo>
              </a:path>
            </a:pathLst>
          </a:custGeom>
          <a:ln>
            <a:solidFill>
              <a:schemeClr val="accent2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544513" y="228600"/>
            <a:ext cx="60118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US" sz="3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t>Glacial vs. Fluvial Erosion Rates</a:t>
            </a:r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>
            <a:off x="666125" y="808038"/>
            <a:ext cx="83058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88925" y="872783"/>
            <a:ext cx="85502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latin typeface="Arial" pitchFamily="-112" charset="0"/>
              </a:rPr>
              <a:t>Erosion rates in glaciated and </a:t>
            </a:r>
            <a:r>
              <a:rPr lang="en-US" sz="2400" dirty="0" err="1">
                <a:latin typeface="Arial" pitchFamily="-112" charset="0"/>
              </a:rPr>
              <a:t>unglaciated</a:t>
            </a:r>
            <a:r>
              <a:rPr lang="en-US" sz="2400" dirty="0">
                <a:latin typeface="Arial" pitchFamily="-112" charset="0"/>
              </a:rPr>
              <a:t> basins span the same range of </a:t>
            </a:r>
            <a:r>
              <a:rPr lang="en-US" sz="2400" dirty="0" smtClean="0">
                <a:latin typeface="Arial" pitchFamily="-112" charset="0"/>
              </a:rPr>
              <a:t>values</a:t>
            </a:r>
            <a:endParaRPr lang="en-US" sz="2400" dirty="0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5939424" y="6436205"/>
            <a:ext cx="303250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dirty="0" smtClean="0">
                <a:latin typeface="Arial"/>
              </a:rPr>
              <a:t>Koppes and Montgomery, 2009</a:t>
            </a:r>
            <a:endParaRPr lang="en-US" sz="1600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6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5750" y="-222250"/>
            <a:ext cx="9715500" cy="730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63491" name="Picture 4" descr="ESS 3020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09600"/>
            <a:ext cx="914400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435011" y="6345448"/>
            <a:ext cx="158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</a:t>
            </a:r>
            <a:r>
              <a:rPr lang="en-US" dirty="0" err="1" smtClean="0"/>
              <a:t>Drewry</a:t>
            </a:r>
            <a:r>
              <a:rPr lang="en-US" dirty="0" smtClean="0"/>
              <a:t>, 1986)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39072" y="1853392"/>
            <a:ext cx="3100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Supraglacial/Paraglacial</a:t>
            </a:r>
            <a:r>
              <a:rPr lang="en-US" dirty="0" smtClean="0">
                <a:solidFill>
                  <a:srgbClr val="FF0000"/>
                </a:solidFill>
              </a:rPr>
              <a:t> inputs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5072" y="4417836"/>
            <a:ext cx="191872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Subglacial</a:t>
            </a:r>
            <a:r>
              <a:rPr lang="en-US" dirty="0" smtClean="0">
                <a:solidFill>
                  <a:srgbClr val="FF0000"/>
                </a:solidFill>
              </a:rPr>
              <a:t> erosion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26719" y="5078194"/>
            <a:ext cx="22012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Subglacial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meltwater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 transport/erosion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200" b="0" dirty="0">
                <a:solidFill>
                  <a:schemeClr val="tx1"/>
                </a:solidFill>
                <a:latin typeface="Arial"/>
              </a:rPr>
              <a:t>Glacial erosion processes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6806" y="1380574"/>
            <a:ext cx="8489994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dirty="0" smtClean="0">
                <a:solidFill>
                  <a:schemeClr val="accent2"/>
                </a:solidFill>
                <a:latin typeface="Arial"/>
              </a:rPr>
              <a:t> </a:t>
            </a:r>
            <a:r>
              <a:rPr lang="en-US" sz="2000" dirty="0" smtClean="0">
                <a:solidFill>
                  <a:schemeClr val="accent5"/>
                </a:solidFill>
                <a:latin typeface="Arial"/>
              </a:rPr>
              <a:t>Quarrying</a:t>
            </a:r>
            <a:r>
              <a:rPr lang="en-US" sz="2000" dirty="0" smtClean="0">
                <a:solidFill>
                  <a:schemeClr val="accent2"/>
                </a:solidFill>
                <a:latin typeface="Arial"/>
              </a:rPr>
              <a:t> </a:t>
            </a:r>
            <a:r>
              <a:rPr lang="en-US" sz="2000" dirty="0">
                <a:latin typeface="Arial"/>
              </a:rPr>
              <a:t>–a.k.a. plucking: fractured bedrock, large glacial </a:t>
            </a:r>
            <a:r>
              <a:rPr lang="en-US" sz="2000" dirty="0" err="1">
                <a:latin typeface="Arial"/>
              </a:rPr>
              <a:t>erratics</a:t>
            </a:r>
            <a:r>
              <a:rPr lang="en-US" sz="2000" dirty="0">
                <a:latin typeface="Arial"/>
              </a:rPr>
              <a:t>. Diverse lines of evidence points to quarrying being dominant bedrock erosion processes, incl. asymmetry of </a:t>
            </a:r>
            <a:r>
              <a:rPr lang="en-US" sz="2000" dirty="0" err="1">
                <a:latin typeface="Arial"/>
              </a:rPr>
              <a:t>erosional</a:t>
            </a:r>
            <a:r>
              <a:rPr lang="en-US" sz="2000" dirty="0" smtClean="0">
                <a:latin typeface="Arial"/>
              </a:rPr>
              <a:t> landform</a:t>
            </a:r>
          </a:p>
          <a:p>
            <a:pPr>
              <a:buFontTx/>
              <a:buNone/>
            </a:pPr>
            <a:r>
              <a:rPr lang="en-US" sz="2000" dirty="0" smtClean="0">
                <a:solidFill>
                  <a:schemeClr val="accent5"/>
                </a:solidFill>
                <a:latin typeface="Arial"/>
              </a:rPr>
              <a:t>Abrasion</a:t>
            </a:r>
            <a:r>
              <a:rPr lang="en-US" sz="2000" dirty="0">
                <a:solidFill>
                  <a:schemeClr val="accent5"/>
                </a:solidFill>
                <a:latin typeface="Arial"/>
              </a:rPr>
              <a:t>:</a:t>
            </a:r>
            <a:r>
              <a:rPr lang="en-US" sz="2000" dirty="0">
                <a:latin typeface="Arial"/>
              </a:rPr>
              <a:t> dominant producer of fine sediments, but may account for &lt; 10% of bedrock erosion</a:t>
            </a:r>
            <a:r>
              <a:rPr lang="en-US" sz="2000" dirty="0" smtClean="0">
                <a:latin typeface="Arial"/>
              </a:rPr>
              <a:t>.</a:t>
            </a:r>
          </a:p>
          <a:p>
            <a:pPr>
              <a:buFontTx/>
              <a:buNone/>
            </a:pPr>
            <a:r>
              <a:rPr lang="en-US" sz="2000" dirty="0" err="1" smtClean="0">
                <a:solidFill>
                  <a:schemeClr val="accent5"/>
                </a:solidFill>
                <a:latin typeface="Arial"/>
              </a:rPr>
              <a:t>Subglacial</a:t>
            </a:r>
            <a:r>
              <a:rPr lang="en-US" sz="2000" dirty="0" smtClean="0">
                <a:solidFill>
                  <a:schemeClr val="accent5"/>
                </a:solidFill>
                <a:latin typeface="Arial"/>
              </a:rPr>
              <a:t> </a:t>
            </a:r>
            <a:r>
              <a:rPr lang="en-US" sz="2000" dirty="0">
                <a:solidFill>
                  <a:schemeClr val="accent5"/>
                </a:solidFill>
                <a:latin typeface="Arial"/>
              </a:rPr>
              <a:t>fluvial erosion: </a:t>
            </a:r>
            <a:r>
              <a:rPr lang="en-US" sz="2000" dirty="0">
                <a:latin typeface="Arial"/>
              </a:rPr>
              <a:t>bulk (&gt;90%) of sediment transport to glacier snout, but role in bedrock erosion is poorly </a:t>
            </a:r>
            <a:r>
              <a:rPr lang="en-US" sz="2000" dirty="0" smtClean="0">
                <a:latin typeface="Arial"/>
              </a:rPr>
              <a:t>known.</a:t>
            </a:r>
          </a:p>
          <a:p>
            <a:pPr>
              <a:buFontTx/>
              <a:buNone/>
            </a:pPr>
            <a:r>
              <a:rPr lang="en-US" sz="2000" dirty="0" err="1" smtClean="0">
                <a:solidFill>
                  <a:schemeClr val="accent5"/>
                </a:solidFill>
                <a:latin typeface="Arial"/>
              </a:rPr>
              <a:t>Paraglacial</a:t>
            </a:r>
            <a:r>
              <a:rPr lang="en-US" sz="2000" dirty="0" smtClean="0">
                <a:solidFill>
                  <a:schemeClr val="accent5"/>
                </a:solidFill>
                <a:latin typeface="Arial"/>
              </a:rPr>
              <a:t> </a:t>
            </a:r>
            <a:r>
              <a:rPr lang="en-US" sz="2000" dirty="0">
                <a:solidFill>
                  <a:schemeClr val="accent5"/>
                </a:solidFill>
                <a:latin typeface="Arial"/>
              </a:rPr>
              <a:t>processes:</a:t>
            </a:r>
            <a:r>
              <a:rPr lang="en-US" sz="2000" dirty="0">
                <a:latin typeface="Arial"/>
              </a:rPr>
              <a:t> mass wasting (from frost-activated creep to massive landslides)</a:t>
            </a:r>
            <a:r>
              <a:rPr lang="en-US" sz="2000" dirty="0" smtClean="0">
                <a:latin typeface="Arial"/>
              </a:rPr>
              <a:t> of </a:t>
            </a:r>
            <a:r>
              <a:rPr lang="en-US" sz="2000" dirty="0" err="1" smtClean="0">
                <a:latin typeface="Arial"/>
              </a:rPr>
              <a:t>supraglacial</a:t>
            </a:r>
            <a:r>
              <a:rPr lang="en-US" sz="2000" dirty="0" smtClean="0">
                <a:latin typeface="Arial"/>
              </a:rPr>
              <a:t> slopes and </a:t>
            </a:r>
            <a:r>
              <a:rPr lang="en-US" sz="2000" dirty="0">
                <a:latin typeface="Arial"/>
              </a:rPr>
              <a:t>fluvial incision of </a:t>
            </a:r>
            <a:r>
              <a:rPr lang="en-US" sz="2000" dirty="0" smtClean="0">
                <a:latin typeface="Arial"/>
              </a:rPr>
              <a:t>pro-glacial </a:t>
            </a:r>
            <a:r>
              <a:rPr lang="en-US" sz="2000" dirty="0">
                <a:latin typeface="Arial"/>
              </a:rPr>
              <a:t>sediments can be locally important.</a:t>
            </a:r>
          </a:p>
          <a:p>
            <a:pPr>
              <a:buFontTx/>
              <a:buNone/>
            </a:pPr>
            <a:endParaRPr lang="en-US" sz="2000" dirty="0">
              <a:latin typeface="Arial"/>
            </a:endParaRPr>
          </a:p>
          <a:p>
            <a:pPr>
              <a:buFontTx/>
              <a:buNone/>
            </a:pPr>
            <a:endParaRPr lang="en-US" sz="2000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AlaskaII1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57200"/>
            <a:ext cx="8229600" cy="5510213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726048" y="828344"/>
            <a:ext cx="54999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dirty="0" smtClean="0">
                <a:solidFill>
                  <a:schemeClr val="accent2"/>
                </a:solidFill>
                <a:latin typeface="Arial"/>
              </a:rPr>
              <a:t>Abrasion:</a:t>
            </a:r>
            <a:r>
              <a:rPr lang="en-US" dirty="0" smtClean="0">
                <a:latin typeface="Arial"/>
              </a:rPr>
              <a:t> dominant producer of fine sediments, but may account for &lt; 10% of bedrock erosion.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758453" y="6310116"/>
            <a:ext cx="3003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Photo Credit: Michele </a:t>
            </a:r>
            <a:r>
              <a:rPr lang="en-US" dirty="0" err="1" smtClean="0"/>
              <a:t>Koppes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tudio">
  <a:themeElements>
    <a:clrScheme name="Studio">
      <a:dk1>
        <a:sysClr val="windowText" lastClr="000000"/>
      </a:dk1>
      <a:lt1>
        <a:sysClr val="window" lastClr="FFFFFF"/>
      </a:lt1>
      <a:dk2>
        <a:srgbClr val="535252"/>
      </a:dk2>
      <a:lt2>
        <a:srgbClr val="AAB5C2"/>
      </a:lt2>
      <a:accent1>
        <a:srgbClr val="F7901E"/>
      </a:accent1>
      <a:accent2>
        <a:srgbClr val="FEC60B"/>
      </a:accent2>
      <a:accent3>
        <a:srgbClr val="9FE62F"/>
      </a:accent3>
      <a:accent4>
        <a:srgbClr val="4EA5D1"/>
      </a:accent4>
      <a:accent5>
        <a:srgbClr val="1C4596"/>
      </a:accent5>
      <a:accent6>
        <a:srgbClr val="542D90"/>
      </a:accent6>
      <a:hlink>
        <a:srgbClr val="ED2024"/>
      </a:hlink>
      <a:folHlink>
        <a:srgbClr val="BD912D"/>
      </a:folHlink>
    </a:clrScheme>
    <a:fontScheme name="Studio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Studio">
      <a:fillStyleLst>
        <a:solidFill>
          <a:schemeClr val="phClr"/>
        </a:solidFill>
        <a:gradFill rotWithShape="1">
          <a:gsLst>
            <a:gs pos="38000">
              <a:schemeClr val="phClr">
                <a:tint val="100000"/>
                <a:satMod val="100000"/>
              </a:schemeClr>
            </a:gs>
            <a:gs pos="100000">
              <a:schemeClr val="phClr">
                <a:tint val="100000"/>
                <a:shade val="50000"/>
                <a:hueMod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</a:schemeClr>
            </a:gs>
            <a:gs pos="60000">
              <a:schemeClr val="phClr">
                <a:tint val="100000"/>
                <a:shade val="60000"/>
                <a:alpha val="100000"/>
                <a:satMod val="100000"/>
                <a:lumMod val="100000"/>
              </a:schemeClr>
            </a:gs>
            <a:gs pos="100000">
              <a:schemeClr val="phClr">
                <a:shade val="20000"/>
                <a:satMod val="100000"/>
                <a:lumMod val="100000"/>
              </a:schemeClr>
            </a:gs>
          </a:gsLst>
          <a:lin ang="5400000" scaled="0"/>
        </a:gradFill>
      </a:fillStyleLst>
      <a:lnStyleLst>
        <a:ln w="2857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7625" cap="flat" cmpd="sng" algn="ctr">
          <a:solidFill>
            <a:schemeClr val="phClr"/>
          </a:solidFill>
          <a:prstDash val="solid"/>
        </a:ln>
        <a:ln w="476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01600" stA="26000" endPos="20000" dist="12700" dir="5400000" sy="-100000" rotWithShape="0"/>
          </a:effectLst>
        </a:effectStyle>
        <a:effectStyle>
          <a:effectLst>
            <a:outerShdw blurRad="444500" dist="317500" dir="5400000" sx="90000" sy="-25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chilly" dir="t"/>
          </a:scene3d>
          <a:sp3d contourW="12700" prstMaterial="softEdge">
            <a:bevelT w="63500" h="2540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30000">
              <a:schemeClr val="phClr">
                <a:tint val="10000"/>
                <a:alpha val="80000"/>
                <a:satMod val="300000"/>
              </a:schemeClr>
            </a:gs>
            <a:gs pos="100000">
              <a:schemeClr val="phClr">
                <a:tint val="80000"/>
                <a:shade val="100000"/>
                <a:alpha val="100000"/>
                <a:satMod val="200000"/>
              </a:schemeClr>
            </a:gs>
          </a:gsLst>
          <a:lin ang="5400000" scaled="1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Studio">
  <a:themeElements>
    <a:clrScheme name="Studio">
      <a:dk1>
        <a:sysClr val="windowText" lastClr="000000"/>
      </a:dk1>
      <a:lt1>
        <a:sysClr val="window" lastClr="FFFFFF"/>
      </a:lt1>
      <a:dk2>
        <a:srgbClr val="535252"/>
      </a:dk2>
      <a:lt2>
        <a:srgbClr val="AAB5C2"/>
      </a:lt2>
      <a:accent1>
        <a:srgbClr val="F7901E"/>
      </a:accent1>
      <a:accent2>
        <a:srgbClr val="FEC60B"/>
      </a:accent2>
      <a:accent3>
        <a:srgbClr val="9FE62F"/>
      </a:accent3>
      <a:accent4>
        <a:srgbClr val="4EA5D1"/>
      </a:accent4>
      <a:accent5>
        <a:srgbClr val="1C4596"/>
      </a:accent5>
      <a:accent6>
        <a:srgbClr val="542D90"/>
      </a:accent6>
      <a:hlink>
        <a:srgbClr val="ED2024"/>
      </a:hlink>
      <a:folHlink>
        <a:srgbClr val="BD912D"/>
      </a:folHlink>
    </a:clrScheme>
    <a:fontScheme name="Studio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Studio">
      <a:fillStyleLst>
        <a:solidFill>
          <a:schemeClr val="phClr"/>
        </a:solidFill>
        <a:gradFill rotWithShape="1">
          <a:gsLst>
            <a:gs pos="38000">
              <a:schemeClr val="phClr">
                <a:tint val="100000"/>
                <a:satMod val="100000"/>
              </a:schemeClr>
            </a:gs>
            <a:gs pos="100000">
              <a:schemeClr val="phClr">
                <a:tint val="100000"/>
                <a:shade val="50000"/>
                <a:hueMod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</a:schemeClr>
            </a:gs>
            <a:gs pos="60000">
              <a:schemeClr val="phClr">
                <a:tint val="100000"/>
                <a:shade val="60000"/>
                <a:alpha val="100000"/>
                <a:satMod val="100000"/>
                <a:lumMod val="100000"/>
              </a:schemeClr>
            </a:gs>
            <a:gs pos="100000">
              <a:schemeClr val="phClr">
                <a:shade val="20000"/>
                <a:satMod val="100000"/>
                <a:lumMod val="100000"/>
              </a:schemeClr>
            </a:gs>
          </a:gsLst>
          <a:lin ang="5400000" scaled="0"/>
        </a:gradFill>
      </a:fillStyleLst>
      <a:lnStyleLst>
        <a:ln w="2857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7625" cap="flat" cmpd="sng" algn="ctr">
          <a:solidFill>
            <a:schemeClr val="phClr"/>
          </a:solidFill>
          <a:prstDash val="solid"/>
        </a:ln>
        <a:ln w="476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01600" stA="26000" endPos="20000" dist="12700" dir="5400000" sy="-100000" rotWithShape="0"/>
          </a:effectLst>
        </a:effectStyle>
        <a:effectStyle>
          <a:effectLst>
            <a:outerShdw blurRad="444500" dist="317500" dir="5400000" sx="90000" sy="-25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chilly" dir="t"/>
          </a:scene3d>
          <a:sp3d contourW="12700" prstMaterial="softEdge">
            <a:bevelT w="63500" h="2540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30000">
              <a:schemeClr val="phClr">
                <a:tint val="10000"/>
                <a:alpha val="80000"/>
                <a:satMod val="300000"/>
              </a:schemeClr>
            </a:gs>
            <a:gs pos="100000">
              <a:schemeClr val="phClr">
                <a:tint val="80000"/>
                <a:shade val="100000"/>
                <a:alpha val="100000"/>
                <a:satMod val="200000"/>
              </a:schemeClr>
            </a:gs>
          </a:gsLst>
          <a:lin ang="5400000" scaled="1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Studio">
  <a:themeElements>
    <a:clrScheme name="Studio">
      <a:dk1>
        <a:sysClr val="windowText" lastClr="000000"/>
      </a:dk1>
      <a:lt1>
        <a:sysClr val="window" lastClr="FFFFFF"/>
      </a:lt1>
      <a:dk2>
        <a:srgbClr val="535252"/>
      </a:dk2>
      <a:lt2>
        <a:srgbClr val="AAB5C2"/>
      </a:lt2>
      <a:accent1>
        <a:srgbClr val="F7901E"/>
      </a:accent1>
      <a:accent2>
        <a:srgbClr val="FEC60B"/>
      </a:accent2>
      <a:accent3>
        <a:srgbClr val="9FE62F"/>
      </a:accent3>
      <a:accent4>
        <a:srgbClr val="4EA5D1"/>
      </a:accent4>
      <a:accent5>
        <a:srgbClr val="1C4596"/>
      </a:accent5>
      <a:accent6>
        <a:srgbClr val="542D90"/>
      </a:accent6>
      <a:hlink>
        <a:srgbClr val="ED2024"/>
      </a:hlink>
      <a:folHlink>
        <a:srgbClr val="BD912D"/>
      </a:folHlink>
    </a:clrScheme>
    <a:fontScheme name="Studio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Studio">
      <a:fillStyleLst>
        <a:solidFill>
          <a:schemeClr val="phClr"/>
        </a:solidFill>
        <a:gradFill rotWithShape="1">
          <a:gsLst>
            <a:gs pos="38000">
              <a:schemeClr val="phClr">
                <a:tint val="100000"/>
                <a:satMod val="100000"/>
              </a:schemeClr>
            </a:gs>
            <a:gs pos="100000">
              <a:schemeClr val="phClr">
                <a:tint val="100000"/>
                <a:shade val="50000"/>
                <a:hueMod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</a:schemeClr>
            </a:gs>
            <a:gs pos="60000">
              <a:schemeClr val="phClr">
                <a:tint val="100000"/>
                <a:shade val="60000"/>
                <a:alpha val="100000"/>
                <a:satMod val="100000"/>
                <a:lumMod val="100000"/>
              </a:schemeClr>
            </a:gs>
            <a:gs pos="100000">
              <a:schemeClr val="phClr">
                <a:shade val="20000"/>
                <a:satMod val="100000"/>
                <a:lumMod val="100000"/>
              </a:schemeClr>
            </a:gs>
          </a:gsLst>
          <a:lin ang="5400000" scaled="0"/>
        </a:gradFill>
      </a:fillStyleLst>
      <a:lnStyleLst>
        <a:ln w="2857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7625" cap="flat" cmpd="sng" algn="ctr">
          <a:solidFill>
            <a:schemeClr val="phClr"/>
          </a:solidFill>
          <a:prstDash val="solid"/>
        </a:ln>
        <a:ln w="476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01600" stA="26000" endPos="20000" dist="12700" dir="5400000" sy="-100000" rotWithShape="0"/>
          </a:effectLst>
        </a:effectStyle>
        <a:effectStyle>
          <a:effectLst>
            <a:outerShdw blurRad="444500" dist="317500" dir="5400000" sx="90000" sy="-25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chilly" dir="t"/>
          </a:scene3d>
          <a:sp3d contourW="12700" prstMaterial="softEdge">
            <a:bevelT w="63500" h="2540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30000">
              <a:schemeClr val="phClr">
                <a:tint val="10000"/>
                <a:alpha val="80000"/>
                <a:satMod val="300000"/>
              </a:schemeClr>
            </a:gs>
            <a:gs pos="100000">
              <a:schemeClr val="phClr">
                <a:tint val="80000"/>
                <a:shade val="100000"/>
                <a:alpha val="100000"/>
                <a:satMod val="200000"/>
              </a:schemeClr>
            </a:gs>
          </a:gsLst>
          <a:lin ang="5400000" scaled="1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866</Words>
  <Application>Microsoft Office PowerPoint</Application>
  <PresentationFormat>On-screen Show (4:3)</PresentationFormat>
  <Paragraphs>146</Paragraphs>
  <Slides>23</Slides>
  <Notes>15</Notes>
  <HiddenSlides>0</HiddenSlides>
  <MMClips>0</MMClips>
  <ScaleCrop>false</ScaleCrop>
  <HeadingPairs>
    <vt:vector size="6" baseType="variant"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Office Theme</vt:lpstr>
      <vt:lpstr>Studio</vt:lpstr>
      <vt:lpstr>1_Studio</vt:lpstr>
      <vt:lpstr>2_Studio</vt:lpstr>
      <vt:lpstr>Default Design</vt:lpstr>
      <vt:lpstr>Equation</vt:lpstr>
      <vt:lpstr>  On the Rate of Production and Transfer of Sediment from Glaciated Terrains</vt:lpstr>
      <vt:lpstr>Outline</vt:lpstr>
      <vt:lpstr>PowerPoint Presentation</vt:lpstr>
      <vt:lpstr>Porter Buzzsaw</vt:lpstr>
      <vt:lpstr>PowerPoint Presentation</vt:lpstr>
      <vt:lpstr>PowerPoint Presentation</vt:lpstr>
      <vt:lpstr>PowerPoint Presentation</vt:lpstr>
      <vt:lpstr>Glacial erosion processes</vt:lpstr>
      <vt:lpstr>PowerPoint Presentation</vt:lpstr>
      <vt:lpstr>Theories of glacial abrasion</vt:lpstr>
      <vt:lpstr>PowerPoint Presentation</vt:lpstr>
      <vt:lpstr>PowerPoint Presentation</vt:lpstr>
      <vt:lpstr>PowerPoint Presentation</vt:lpstr>
      <vt:lpstr>Variegated Glacier during surge cycle (Humphrey and Raymond, 1994)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Erosion rates during LIA advance and retreat,  San Rafael Glacier</vt:lpstr>
      <vt:lpstr>Variegated Glacier during surge cycle (Humphrey and Raymond, 1994)</vt:lpstr>
      <vt:lpstr>Summary</vt:lpstr>
    </vt:vector>
  </TitlesOfParts>
  <Company>University of British Columbia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Glacial erosion and sediment transfer from glaciated landscapes</dc:title>
  <dc:creator>Michele Koppes</dc:creator>
  <cp:lastModifiedBy>Steven A Kuehl</cp:lastModifiedBy>
  <cp:revision>22</cp:revision>
  <dcterms:created xsi:type="dcterms:W3CDTF">2011-01-25T15:17:09Z</dcterms:created>
  <dcterms:modified xsi:type="dcterms:W3CDTF">2011-03-01T14:52:46Z</dcterms:modified>
</cp:coreProperties>
</file>