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Default Extension="emf" ContentType="image/x-emf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484" r:id="rId2"/>
    <p:sldId id="494" r:id="rId3"/>
    <p:sldId id="486" r:id="rId4"/>
    <p:sldId id="491" r:id="rId5"/>
    <p:sldId id="466" r:id="rId6"/>
    <p:sldId id="356" r:id="rId7"/>
    <p:sldId id="414" r:id="rId8"/>
    <p:sldId id="464" r:id="rId9"/>
    <p:sldId id="468" r:id="rId10"/>
    <p:sldId id="469" r:id="rId11"/>
    <p:sldId id="480" r:id="rId12"/>
    <p:sldId id="544" r:id="rId13"/>
    <p:sldId id="479" r:id="rId14"/>
    <p:sldId id="481" r:id="rId15"/>
    <p:sldId id="482" r:id="rId16"/>
    <p:sldId id="497" r:id="rId17"/>
    <p:sldId id="539" r:id="rId18"/>
    <p:sldId id="548" r:id="rId19"/>
    <p:sldId id="547" r:id="rId20"/>
    <p:sldId id="503" r:id="rId21"/>
    <p:sldId id="504" r:id="rId22"/>
    <p:sldId id="513" r:id="rId23"/>
    <p:sldId id="517" r:id="rId24"/>
    <p:sldId id="520" r:id="rId25"/>
    <p:sldId id="533" r:id="rId26"/>
    <p:sldId id="550" r:id="rId27"/>
    <p:sldId id="522" r:id="rId28"/>
    <p:sldId id="549" r:id="rId29"/>
    <p:sldId id="535" r:id="rId30"/>
    <p:sldId id="537" r:id="rId31"/>
    <p:sldId id="525" r:id="rId32"/>
    <p:sldId id="528" r:id="rId33"/>
    <p:sldId id="529" r:id="rId34"/>
    <p:sldId id="530" r:id="rId35"/>
    <p:sldId id="531" r:id="rId36"/>
    <p:sldId id="496" r:id="rId37"/>
  </p:sldIdLst>
  <p:sldSz cx="9144000" cy="6858000" type="screen4x3"/>
  <p:notesSz cx="6985000" cy="9271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339966"/>
    <a:srgbClr val="3366FF"/>
    <a:srgbClr val="3333FF"/>
    <a:srgbClr val="FF0066"/>
    <a:srgbClr val="00FFFF"/>
    <a:srgbClr val="FF0000"/>
    <a:srgbClr val="CC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1" autoAdjust="0"/>
    <p:restoredTop sz="70455" autoAdjust="0"/>
  </p:normalViewPr>
  <p:slideViewPr>
    <p:cSldViewPr>
      <p:cViewPr varScale="1">
        <p:scale>
          <a:sx n="52" d="100"/>
          <a:sy n="52" d="100"/>
        </p:scale>
        <p:origin x="-103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30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image" Target="../media/image13.png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736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78" tIns="46639" rIns="93278" bIns="46639" numCol="1" anchor="t" anchorCtr="0" compatLnSpc="1">
            <a:prstTxWarp prst="textNoShape">
              <a:avLst/>
            </a:prstTxWarp>
          </a:bodyPr>
          <a:lstStyle>
            <a:lvl1pPr defTabSz="933450">
              <a:defRPr sz="1200">
                <a:effectLst/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56050" y="0"/>
            <a:ext cx="302736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78" tIns="46639" rIns="93278" bIns="46639" numCol="1" anchor="t" anchorCtr="0" compatLnSpc="1">
            <a:prstTxWarp prst="textNoShape">
              <a:avLst/>
            </a:prstTxWarp>
          </a:bodyPr>
          <a:lstStyle>
            <a:lvl1pPr algn="r" defTabSz="933450">
              <a:defRPr sz="1200">
                <a:effectLst/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358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2736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78" tIns="46639" rIns="93278" bIns="46639" numCol="1" anchor="b" anchorCtr="0" compatLnSpc="1">
            <a:prstTxWarp prst="textNoShape">
              <a:avLst/>
            </a:prstTxWarp>
          </a:bodyPr>
          <a:lstStyle>
            <a:lvl1pPr defTabSz="933450">
              <a:defRPr sz="1200">
                <a:effectLst/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358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56050" y="8805863"/>
            <a:ext cx="302736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78" tIns="46639" rIns="93278" bIns="46639" numCol="1" anchor="b" anchorCtr="0" compatLnSpc="1">
            <a:prstTxWarp prst="textNoShape">
              <a:avLst/>
            </a:prstTxWarp>
          </a:bodyPr>
          <a:lstStyle>
            <a:lvl1pPr algn="r" defTabSz="933450">
              <a:defRPr sz="1200">
                <a:effectLst/>
                <a:latin typeface="Times New Roman" pitchFamily="18" charset="0"/>
              </a:defRPr>
            </a:lvl1pPr>
          </a:lstStyle>
          <a:p>
            <a:fld id="{611031A8-5075-44F7-BEB3-349129DC8F38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736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78" tIns="46639" rIns="93278" bIns="46639" numCol="1" anchor="t" anchorCtr="0" compatLnSpc="1">
            <a:prstTxWarp prst="textNoShape">
              <a:avLst/>
            </a:prstTxWarp>
          </a:bodyPr>
          <a:lstStyle>
            <a:lvl1pPr defTabSz="933450">
              <a:defRPr sz="12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endParaRPr lang="en-US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57638" y="0"/>
            <a:ext cx="3027362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78" tIns="46639" rIns="93278" bIns="46639" numCol="1" anchor="t" anchorCtr="0" compatLnSpc="1">
            <a:prstTxWarp prst="textNoShape">
              <a:avLst/>
            </a:prstTxWarp>
          </a:bodyPr>
          <a:lstStyle>
            <a:lvl1pPr algn="r" defTabSz="933450">
              <a:defRPr sz="12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endParaRPr lang="en-US"/>
          </a:p>
        </p:txBody>
      </p:sp>
      <p:sp>
        <p:nvSpPr>
          <p:cNvPr id="266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6338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66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1863" y="4403725"/>
            <a:ext cx="512127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78" tIns="46639" rIns="93278" bIns="4663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66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7450"/>
            <a:ext cx="302736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78" tIns="46639" rIns="93278" bIns="46639" numCol="1" anchor="b" anchorCtr="0" compatLnSpc="1">
            <a:prstTxWarp prst="textNoShape">
              <a:avLst/>
            </a:prstTxWarp>
          </a:bodyPr>
          <a:lstStyle>
            <a:lvl1pPr defTabSz="933450">
              <a:defRPr sz="12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endParaRPr lang="en-US"/>
          </a:p>
        </p:txBody>
      </p:sp>
      <p:sp>
        <p:nvSpPr>
          <p:cNvPr id="266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57638" y="8807450"/>
            <a:ext cx="3027362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78" tIns="46639" rIns="93278" bIns="46639" numCol="1" anchor="b" anchorCtr="0" compatLnSpc="1">
            <a:prstTxWarp prst="textNoShape">
              <a:avLst/>
            </a:prstTxWarp>
          </a:bodyPr>
          <a:lstStyle>
            <a:lvl1pPr algn="r" defTabSz="933450">
              <a:defRPr sz="12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fld id="{1B8E12E9-8259-4384-ADC1-BE922C27D0A8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8E12E9-8259-4384-ADC1-BE922C27D0A8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7F5623F-C55B-4367-8F6A-202D44060B99}" type="slidenum">
              <a:rPr lang="en-US"/>
              <a:pPr/>
              <a:t>10</a:t>
            </a:fld>
            <a:endParaRPr lang="en-US"/>
          </a:p>
        </p:txBody>
      </p:sp>
      <p:sp>
        <p:nvSpPr>
          <p:cNvPr id="349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1575" y="692150"/>
            <a:ext cx="4614863" cy="3460750"/>
          </a:xfrm>
          <a:ln/>
        </p:spPr>
      </p:sp>
      <p:sp>
        <p:nvSpPr>
          <p:cNvPr id="3491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8050" y="4384675"/>
            <a:ext cx="5141913" cy="4229100"/>
          </a:xfrm>
        </p:spPr>
        <p:txBody>
          <a:bodyPr/>
          <a:lstStyle/>
          <a:p>
            <a:r>
              <a:rPr lang="en-US" dirty="0"/>
              <a:t>Mapping was not synoptic. Rain events. Some of the variability definitely due to </a:t>
            </a:r>
            <a:r>
              <a:rPr lang="en-US" dirty="0" smtClean="0"/>
              <a:t>this.</a:t>
            </a:r>
            <a:endParaRPr 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0A7A0FF-A17B-4BA7-B5F5-07B6338F61B8}" type="slidenum">
              <a:rPr lang="en-US"/>
              <a:pPr/>
              <a:t>11</a:t>
            </a:fld>
            <a:endParaRPr lang="en-US"/>
          </a:p>
        </p:txBody>
      </p:sp>
      <p:sp>
        <p:nvSpPr>
          <p:cNvPr id="3706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1575" y="692150"/>
            <a:ext cx="4611688" cy="3459163"/>
          </a:xfrm>
          <a:ln/>
        </p:spPr>
      </p:sp>
      <p:sp>
        <p:nvSpPr>
          <p:cNvPr id="370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8050" y="4384675"/>
            <a:ext cx="5141913" cy="4229100"/>
          </a:xfrm>
        </p:spPr>
        <p:txBody>
          <a:bodyPr lIns="91365" tIns="45683" rIns="91365" bIns="45683"/>
          <a:lstStyle/>
          <a:p>
            <a:r>
              <a:rPr lang="en-US" dirty="0" smtClean="0"/>
              <a:t>Surface plume transport estimates, </a:t>
            </a:r>
            <a:r>
              <a:rPr lang="en-US" dirty="0"/>
              <a:t>flux over thickness of the plume, integrated over the width. Notice the decrease, how much actually leaves the river mouth? Assume the rest settles. Reasonable </a:t>
            </a:r>
            <a:r>
              <a:rPr lang="en-US" dirty="0" err="1"/>
              <a:t>floc</a:t>
            </a:r>
            <a:r>
              <a:rPr lang="en-US" dirty="0"/>
              <a:t>/aggregate settling rates.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8E12E9-8259-4384-ADC1-BE922C27D0A8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2266194-D261-4CC2-8674-4E9F06F6B506}" type="slidenum">
              <a:rPr lang="en-US"/>
              <a:pPr/>
              <a:t>13</a:t>
            </a:fld>
            <a:endParaRPr lang="en-US"/>
          </a:p>
        </p:txBody>
      </p:sp>
      <p:sp>
        <p:nvSpPr>
          <p:cNvPr id="368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1575" y="692150"/>
            <a:ext cx="4611688" cy="3459163"/>
          </a:xfrm>
          <a:ln/>
        </p:spPr>
      </p:sp>
      <p:sp>
        <p:nvSpPr>
          <p:cNvPr id="3686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8050" y="4384675"/>
            <a:ext cx="5141913" cy="4229100"/>
          </a:xfrm>
        </p:spPr>
        <p:txBody>
          <a:bodyPr lIns="91365" tIns="45683" rIns="91365" bIns="45683"/>
          <a:lstStyle/>
          <a:p>
            <a:r>
              <a:rPr lang="en-US" dirty="0"/>
              <a:t>Combination of two runs up the river. Steps are probably </a:t>
            </a:r>
            <a:r>
              <a:rPr lang="en-US" dirty="0" smtClean="0"/>
              <a:t>artificial due to contouring routine. </a:t>
            </a:r>
            <a:r>
              <a:rPr lang="en-US" dirty="0"/>
              <a:t>Now we’re talking </a:t>
            </a:r>
            <a:r>
              <a:rPr lang="en-US" b="1" dirty="0"/>
              <a:t>G/L. </a:t>
            </a:r>
            <a:r>
              <a:rPr lang="en-US" dirty="0"/>
              <a:t>10s of m thick.</a:t>
            </a:r>
            <a:endParaRPr lang="en-US" b="1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8E12E9-8259-4384-ADC1-BE922C27D0A8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E77A021-9BEF-45D5-97CB-BED030133413}" type="slidenum">
              <a:rPr lang="en-US"/>
              <a:pPr/>
              <a:t>15</a:t>
            </a:fld>
            <a:endParaRPr lang="en-US"/>
          </a:p>
        </p:txBody>
      </p:sp>
      <p:sp>
        <p:nvSpPr>
          <p:cNvPr id="3737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1575" y="692150"/>
            <a:ext cx="4611688" cy="3459163"/>
          </a:xfrm>
          <a:ln/>
        </p:spPr>
      </p:sp>
      <p:sp>
        <p:nvSpPr>
          <p:cNvPr id="3737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8050" y="4384675"/>
            <a:ext cx="5141913" cy="4229100"/>
          </a:xfrm>
        </p:spPr>
        <p:txBody>
          <a:bodyPr lIns="91365" tIns="45683" rIns="91365" bIns="45683"/>
          <a:lstStyle/>
          <a:p>
            <a:endParaRPr lang="en-US" b="1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8E12E9-8259-4384-ADC1-BE922C27D0A8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8E12E9-8259-4384-ADC1-BE922C27D0A8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D662CD-6BF5-48AC-BD66-70054524CCB5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D662CD-6BF5-48AC-BD66-70054524CCB5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Chuck and Steve invited me to talk about </a:t>
            </a:r>
            <a:r>
              <a:rPr lang="en-US" sz="120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LINKAGES BETWEEN FLUVIAL </a:t>
            </a:r>
            <a:br>
              <a:rPr lang="en-US" sz="120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</a:br>
            <a:r>
              <a:rPr lang="en-US" sz="120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DISCHARGE AND HIGH-CONCENTRATION FLOWS IN COASTAL ENVIRONMENTS.</a:t>
            </a:r>
            <a:br>
              <a:rPr lang="en-US" sz="120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</a:br>
            <a:endParaRPr lang="en-US" dirty="0" smtClean="0"/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8E12E9-8259-4384-ADC1-BE922C27D0A8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D662CD-6BF5-48AC-BD66-70054524CCB5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Disaggregated</a:t>
            </a:r>
            <a:r>
              <a:rPr lang="en-US" baseline="0" dirty="0" smtClean="0"/>
              <a:t> Inorganic Grain Size (DIGS)</a:t>
            </a:r>
          </a:p>
          <a:p>
            <a:r>
              <a:rPr lang="en-US" baseline="0" dirty="0" smtClean="0"/>
              <a:t>Surface and bottom; Blue max flood velocity, green and red, decreasing </a:t>
            </a:r>
            <a:r>
              <a:rPr lang="en-US" baseline="0" dirty="0" err="1" smtClean="0"/>
              <a:t>vels</a:t>
            </a:r>
            <a:endParaRPr lang="en-US" baseline="0" dirty="0" smtClean="0"/>
          </a:p>
          <a:p>
            <a:r>
              <a:rPr lang="en-US" baseline="0" dirty="0" smtClean="0"/>
              <a:t>June 2006 all freshwater, single grain settling and no fluid mud observed</a:t>
            </a:r>
          </a:p>
          <a:p>
            <a:r>
              <a:rPr lang="en-US" baseline="0" dirty="0" smtClean="0"/>
              <a:t>August 2006 salinity 0-22 </a:t>
            </a:r>
            <a:r>
              <a:rPr lang="en-US" baseline="0" dirty="0" err="1" smtClean="0"/>
              <a:t>psu</a:t>
            </a:r>
            <a:r>
              <a:rPr lang="en-US" baseline="0" dirty="0" smtClean="0"/>
              <a:t>, </a:t>
            </a:r>
            <a:r>
              <a:rPr lang="en-US" baseline="0" dirty="0" err="1" smtClean="0"/>
              <a:t>floc</a:t>
            </a:r>
            <a:r>
              <a:rPr lang="en-US" baseline="0" dirty="0" smtClean="0"/>
              <a:t> settling, fluid mud 1-2 m thick formed after max flood. Note increase in </a:t>
            </a:r>
            <a:r>
              <a:rPr lang="en-US" baseline="0" dirty="0" err="1" smtClean="0"/>
              <a:t>conc</a:t>
            </a:r>
            <a:r>
              <a:rPr lang="en-US" baseline="0" dirty="0" smtClean="0"/>
              <a:t> of bottom samples over time with decrease in surface </a:t>
            </a:r>
            <a:r>
              <a:rPr lang="en-US" baseline="0" dirty="0" err="1" smtClean="0"/>
              <a:t>concentraitons</a:t>
            </a:r>
            <a:r>
              <a:rPr lang="en-US" baseline="0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D662CD-6BF5-48AC-BD66-70054524CCB5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June 2009 another experiment…</a:t>
            </a:r>
            <a:r>
              <a:rPr lang="en-US" dirty="0" err="1" smtClean="0"/>
              <a:t>Kineke</a:t>
            </a:r>
            <a:r>
              <a:rPr lang="en-US" dirty="0" smtClean="0"/>
              <a:t> unpublished.</a:t>
            </a:r>
            <a:r>
              <a:rPr lang="en-US" baseline="0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D662CD-6BF5-48AC-BD66-70054524CCB5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Carrying capacity threshold concept</a:t>
            </a:r>
            <a:r>
              <a:rPr lang="en-US" baseline="0" dirty="0" smtClean="0"/>
              <a:t> reasonable, but critical gradient </a:t>
            </a:r>
            <a:r>
              <a:rPr lang="en-US" baseline="0" dirty="0" err="1" smtClean="0"/>
              <a:t>richardson</a:t>
            </a:r>
            <a:r>
              <a:rPr lang="en-US" baseline="0" dirty="0" smtClean="0"/>
              <a:t> number of 1 might be more reasonable for high </a:t>
            </a:r>
            <a:r>
              <a:rPr lang="en-US" baseline="0" dirty="0" err="1" smtClean="0"/>
              <a:t>conc</a:t>
            </a:r>
            <a:r>
              <a:rPr lang="en-US" baseline="0" dirty="0" smtClean="0"/>
              <a:t> fluid mud formation.</a:t>
            </a:r>
          </a:p>
          <a:p>
            <a:r>
              <a:rPr lang="en-US" baseline="0" dirty="0" smtClean="0"/>
              <a:t>Heath 2009. BC Masters Thesis.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D662CD-6BF5-48AC-BD66-70054524CCB5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D662CD-6BF5-48AC-BD66-70054524CCB5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870A09B-351E-49BF-99A3-A2BB66CCC1D8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</a:t>
            </a:fld>
            <a:endParaRPr lang="en-US" smtClean="0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dirty="0" smtClean="0"/>
              <a:t>Point out Miss Delta, unlike </a:t>
            </a:r>
            <a:r>
              <a:rPr lang="en-US" dirty="0" err="1" smtClean="0"/>
              <a:t>Atchaf</a:t>
            </a:r>
            <a:r>
              <a:rPr lang="en-US" dirty="0" smtClean="0"/>
              <a:t>, plume enters deep water. </a:t>
            </a:r>
            <a:r>
              <a:rPr lang="en-US" dirty="0" err="1" smtClean="0"/>
              <a:t>Atchaf</a:t>
            </a:r>
            <a:r>
              <a:rPr lang="en-US" dirty="0" smtClean="0"/>
              <a:t> is 150 km west of MR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Input of fine sediment to coastal ocean (not trapped in estuary)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Variability of plume. 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Atchafalaya Mud Stream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We are experiencing rising sea level, LA has highest RSL rise, phenomenal loss of coast.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But western </a:t>
            </a:r>
            <a:r>
              <a:rPr lang="en-US" dirty="0" err="1" smtClean="0"/>
              <a:t>chenier</a:t>
            </a:r>
            <a:r>
              <a:rPr lang="en-US" dirty="0" smtClean="0"/>
              <a:t> plain has coastal accretion rates 29 m/y</a:t>
            </a:r>
          </a:p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Prior work </a:t>
            </a:r>
            <a:r>
              <a:rPr lang="en-US" dirty="0" err="1" smtClean="0"/>
              <a:t>Kineke</a:t>
            </a:r>
            <a:r>
              <a:rPr lang="en-US" dirty="0" smtClean="0"/>
              <a:t> et al. 2006 presented </a:t>
            </a:r>
            <a:r>
              <a:rPr lang="en-US" dirty="0" err="1" smtClean="0"/>
              <a:t>sed</a:t>
            </a:r>
            <a:r>
              <a:rPr lang="en-US" baseline="0" dirty="0" smtClean="0"/>
              <a:t> transport observations through cold front passage.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8E12E9-8259-4384-ADC1-BE922C27D0A8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AF78D33-D3B9-4588-B220-F346F050ECC3}" type="slidenum">
              <a:rPr lang="en-US" smtClean="0">
                <a:ea typeface="ＭＳ Ｐゴシック" pitchFamily="34" charset="-128"/>
              </a:rPr>
              <a:pPr/>
              <a:t>27</a:t>
            </a:fld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5C48C32-A3B0-4B04-8969-22CDE4526E49}" type="slidenum">
              <a:rPr lang="en-US" smtClean="0">
                <a:ea typeface="ＭＳ Ｐゴシック" pitchFamily="34" charset="-128"/>
              </a:rPr>
              <a:pPr/>
              <a:t>28</a:t>
            </a:fld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Strong strat, conc in mg/l, pycno, some complicated density relationships</a:t>
            </a:r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673914-4884-43CE-88A6-4F8513DD934C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29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>
                <a:solidFill>
                  <a:schemeClr val="bg1"/>
                </a:solidFill>
                <a:effectLst/>
              </a:rPr>
              <a:t>Examples where there </a:t>
            </a:r>
            <a:r>
              <a:rPr lang="en-US" sz="1200" i="1" dirty="0" smtClean="0">
                <a:solidFill>
                  <a:schemeClr val="bg1"/>
                </a:solidFill>
                <a:effectLst/>
              </a:rPr>
              <a:t>is</a:t>
            </a:r>
            <a:r>
              <a:rPr lang="en-US" sz="1200" dirty="0" smtClean="0">
                <a:solidFill>
                  <a:schemeClr val="bg1"/>
                </a:solidFill>
                <a:effectLst/>
              </a:rPr>
              <a:t> a link between fluvial discharge and high-concentration flows in coastal environments.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8E12E9-8259-4384-ADC1-BE922C27D0A8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C343DAC-6C97-4F21-BC0D-5B5452B6053B}" type="slidenum">
              <a:rPr lang="en-US" smtClean="0"/>
              <a:pPr>
                <a:defRPr/>
              </a:pPr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dirty="0" smtClean="0"/>
              <a:t>Big waves show lots of dissipation. Normalized shows dissipation with decreasing Hs.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Fm thickness of 15-20 cm. </a:t>
            </a:r>
            <a:r>
              <a:rPr lang="en-US" dirty="0" err="1" smtClean="0"/>
              <a:t>Lutocline</a:t>
            </a:r>
            <a:r>
              <a:rPr lang="en-US" dirty="0" smtClean="0"/>
              <a:t> settles ~1x10-3mm/s. </a:t>
            </a:r>
            <a:r>
              <a:rPr lang="en-US" dirty="0" smtClean="0"/>
              <a:t>Look more closely at event 3, Mar 18.</a:t>
            </a:r>
            <a:endParaRPr lang="en-US" dirty="0" smtClean="0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2D8CF1B-9CA6-4004-AB02-90B1BDAACA1A}" type="slidenum">
              <a:rPr lang="en-US" smtClean="0">
                <a:ea typeface="ＭＳ Ｐゴシック" pitchFamily="34" charset="-128"/>
              </a:rPr>
              <a:pPr/>
              <a:t>31</a:t>
            </a:fld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dirty="0" err="1" smtClean="0"/>
              <a:t>Strat</a:t>
            </a:r>
            <a:r>
              <a:rPr lang="en-US" dirty="0" smtClean="0"/>
              <a:t> in bottom meter, outer and mid.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Not so much at inner, lost </a:t>
            </a:r>
            <a:r>
              <a:rPr lang="en-US" dirty="0" smtClean="0"/>
              <a:t>lower CTD from</a:t>
            </a:r>
            <a:r>
              <a:rPr lang="en-US" baseline="0" dirty="0" smtClean="0"/>
              <a:t> </a:t>
            </a:r>
            <a:r>
              <a:rPr lang="en-US" dirty="0" smtClean="0"/>
              <a:t>2</a:t>
            </a:r>
            <a:r>
              <a:rPr lang="en-US" baseline="30000" dirty="0" smtClean="0"/>
              <a:t>nd</a:t>
            </a:r>
            <a:r>
              <a:rPr lang="en-US" dirty="0" smtClean="0"/>
              <a:t> </a:t>
            </a:r>
            <a:r>
              <a:rPr lang="en-US" dirty="0" err="1" smtClean="0"/>
              <a:t>depl</a:t>
            </a:r>
            <a:r>
              <a:rPr lang="en-US" dirty="0" smtClean="0"/>
              <a:t>.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Pattern of slow </a:t>
            </a:r>
            <a:r>
              <a:rPr lang="en-US" dirty="0" smtClean="0"/>
              <a:t>decrease in S </a:t>
            </a:r>
            <a:r>
              <a:rPr lang="en-US" dirty="0" err="1" smtClean="0"/>
              <a:t>prefront</a:t>
            </a:r>
            <a:r>
              <a:rPr lang="en-US" dirty="0" smtClean="0"/>
              <a:t> while building,</a:t>
            </a:r>
            <a:r>
              <a:rPr lang="en-US" baseline="0" dirty="0" smtClean="0"/>
              <a:t> mixing, breaking </a:t>
            </a:r>
            <a:r>
              <a:rPr lang="en-US" baseline="0" dirty="0" err="1" smtClean="0"/>
              <a:t>dn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strat</a:t>
            </a:r>
            <a:r>
              <a:rPr lang="en-US" baseline="0" dirty="0" smtClean="0"/>
              <a:t> and fresher onshore water extends to deeper water (isohalines </a:t>
            </a:r>
            <a:r>
              <a:rPr lang="en-US" baseline="0" dirty="0" err="1" smtClean="0"/>
              <a:t>verticle</a:t>
            </a:r>
            <a:r>
              <a:rPr lang="en-US" baseline="0" dirty="0" smtClean="0"/>
              <a:t>). Rapid</a:t>
            </a:r>
            <a:r>
              <a:rPr lang="en-US" dirty="0" smtClean="0"/>
              <a:t> </a:t>
            </a:r>
            <a:r>
              <a:rPr lang="en-US" dirty="0" smtClean="0"/>
              <a:t>increase </a:t>
            </a:r>
            <a:r>
              <a:rPr lang="en-US" dirty="0" smtClean="0"/>
              <a:t>in bottom S post event, stratification re-established.</a:t>
            </a:r>
            <a:endParaRPr lang="en-US" dirty="0" smtClean="0"/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Lower S in bottom at outer and middle.</a:t>
            </a:r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BCDAACC-DDF2-455B-82CB-C60BEACFE1E3}" type="slidenum">
              <a:rPr lang="en-US" smtClean="0">
                <a:ea typeface="ＭＳ Ｐゴシック" pitchFamily="34" charset="-128"/>
              </a:rPr>
              <a:pPr/>
              <a:t>32</a:t>
            </a:fld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dirty="0" smtClean="0"/>
              <a:t>Onshore flow at .6 and 1 </a:t>
            </a:r>
            <a:r>
              <a:rPr lang="en-US" dirty="0" err="1" smtClean="0"/>
              <a:t>mab</a:t>
            </a:r>
            <a:r>
              <a:rPr lang="en-US" baseline="0" dirty="0" smtClean="0"/>
              <a:t> with strong offshore flow at surface.</a:t>
            </a:r>
            <a:endParaRPr lang="en-US" dirty="0" smtClean="0"/>
          </a:p>
        </p:txBody>
      </p:sp>
      <p:sp>
        <p:nvSpPr>
          <p:cNvPr id="491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271F4EA-2477-488B-9FAC-25DD36462DB2}" type="slidenum">
              <a:rPr lang="en-US" smtClean="0">
                <a:ea typeface="ＭＳ Ｐゴシック" pitchFamily="34" charset="-128"/>
              </a:rPr>
              <a:pPr/>
              <a:t>33</a:t>
            </a:fld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85D8BF7-3299-4AC1-B333-1FA48F0F5C77}" type="slidenum">
              <a:rPr lang="en-US" smtClean="0">
                <a:ea typeface="ＭＳ Ｐゴシック" pitchFamily="34" charset="-128"/>
              </a:rPr>
              <a:pPr/>
              <a:t>34</a:t>
            </a:fld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D17B49F-A7CE-4B5E-A193-CEBEC4B0BD3D}" type="slidenum">
              <a:rPr lang="en-US" smtClean="0">
                <a:ea typeface="ＭＳ Ｐゴシック" pitchFamily="34" charset="-128"/>
              </a:rPr>
              <a:pPr/>
              <a:t>35</a:t>
            </a:fld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8E12E9-8259-4384-ADC1-BE922C27D0A8}" type="slidenum">
              <a:rPr lang="en-US" smtClean="0"/>
              <a:pPr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36E4AF4-A7B9-4D81-A3FC-B2089BEDD42C}" type="slidenum">
              <a:rPr lang="en-US"/>
              <a:pPr/>
              <a:t>4</a:t>
            </a:fld>
            <a:endParaRPr lang="en-US"/>
          </a:p>
        </p:txBody>
      </p:sp>
      <p:sp>
        <p:nvSpPr>
          <p:cNvPr id="320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0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Lots of cloud cover over what I’d </a:t>
            </a:r>
            <a:r>
              <a:rPr lang="en-US" dirty="0" err="1"/>
              <a:t>ike</a:t>
            </a:r>
            <a:r>
              <a:rPr lang="en-US" dirty="0"/>
              <a:t> to see, but up the coast you can see very distinct boundary between muddy water and blue ocean water. </a:t>
            </a:r>
            <a:r>
              <a:rPr lang="en-US" dirty="0" smtClean="0"/>
              <a:t>Where</a:t>
            </a:r>
            <a:r>
              <a:rPr lang="en-US" baseline="0" dirty="0" smtClean="0"/>
              <a:t> does</a:t>
            </a:r>
            <a:r>
              <a:rPr lang="en-US" dirty="0" smtClean="0"/>
              <a:t> </a:t>
            </a:r>
            <a:r>
              <a:rPr lang="en-US" dirty="0"/>
              <a:t>the </a:t>
            </a:r>
            <a:r>
              <a:rPr lang="en-US" dirty="0" smtClean="0"/>
              <a:t>sediment go? </a:t>
            </a:r>
            <a:r>
              <a:rPr lang="en-US" dirty="0"/>
              <a:t>Up the coast, </a:t>
            </a:r>
            <a:r>
              <a:rPr lang="en-US" dirty="0" smtClean="0"/>
              <a:t>not really, </a:t>
            </a:r>
            <a:r>
              <a:rPr lang="en-US" dirty="0"/>
              <a:t>&lt;20% is </a:t>
            </a:r>
            <a:r>
              <a:rPr lang="en-US" dirty="0" err="1"/>
              <a:t>advected</a:t>
            </a:r>
            <a:r>
              <a:rPr lang="en-US" dirty="0"/>
              <a:t> along shore.</a:t>
            </a:r>
          </a:p>
          <a:p>
            <a:r>
              <a:rPr lang="en-US" dirty="0"/>
              <a:t>MODIS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7B84D93-E344-487E-B8D3-97055D9C0E48}" type="slidenum">
              <a:rPr lang="en-US"/>
              <a:pPr/>
              <a:t>5</a:t>
            </a:fld>
            <a:endParaRPr lang="en-US"/>
          </a:p>
        </p:txBody>
      </p:sp>
      <p:sp>
        <p:nvSpPr>
          <p:cNvPr id="343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3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Work done in late 80’s </a:t>
            </a:r>
            <a:r>
              <a:rPr lang="en-US" dirty="0" err="1"/>
              <a:t>Nittrouer</a:t>
            </a:r>
            <a:r>
              <a:rPr lang="en-US" dirty="0"/>
              <a:t> and </a:t>
            </a:r>
            <a:r>
              <a:rPr lang="en-US" dirty="0" err="1"/>
              <a:t>Kuehl</a:t>
            </a:r>
            <a:r>
              <a:rPr lang="en-US" dirty="0"/>
              <a:t> found greatest accumulation rates 2-10 cm/y</a:t>
            </a:r>
            <a:r>
              <a:rPr lang="en-US" dirty="0" smtClean="0"/>
              <a:t>. Very</a:t>
            </a:r>
            <a:r>
              <a:rPr lang="en-US" baseline="0" dirty="0" smtClean="0"/>
              <a:t> high.</a:t>
            </a:r>
            <a:r>
              <a:rPr lang="en-US" dirty="0" smtClean="0"/>
              <a:t> </a:t>
            </a:r>
            <a:r>
              <a:rPr lang="en-US" dirty="0"/>
              <a:t>On Columbia shelf something like 5 mm/y.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8BBDB72-733C-4E0B-BED5-7695511D00DC}" type="slidenum">
              <a:rPr lang="en-US"/>
              <a:pPr/>
              <a:t>6</a:t>
            </a:fld>
            <a:endParaRPr lang="en-US"/>
          </a:p>
        </p:txBody>
      </p:sp>
      <p:sp>
        <p:nvSpPr>
          <p:cNvPr id="236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6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Four cruises, series of transects using sampling tripod, combination of surveys and anchor stations. CTD, currents, suspended sediments.</a:t>
            </a:r>
          </a:p>
          <a:p>
            <a:r>
              <a:rPr lang="en-US" dirty="0"/>
              <a:t>Found region of fluid mud (concentrations &gt; 10g/l), greatest extent in copper, </a:t>
            </a:r>
            <a:r>
              <a:rPr lang="en-US" dirty="0" smtClean="0"/>
              <a:t>brown outline where </a:t>
            </a:r>
            <a:r>
              <a:rPr lang="en-US" dirty="0"/>
              <a:t>always found, and thickest, coincided with the bottom salinity </a:t>
            </a:r>
            <a:r>
              <a:rPr lang="en-US" dirty="0" smtClean="0"/>
              <a:t>front (green line). </a:t>
            </a:r>
            <a:r>
              <a:rPr lang="en-US" dirty="0"/>
              <a:t>Fluid mud very strong density gradient.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896174F-0BAE-47FA-A3C7-2CB27E74D23F}" type="slidenum">
              <a:rPr lang="en-US"/>
              <a:pPr/>
              <a:t>7</a:t>
            </a:fld>
            <a:endParaRPr lang="en-US"/>
          </a:p>
        </p:txBody>
      </p:sp>
      <p:sp>
        <p:nvSpPr>
          <p:cNvPr id="2519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19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3111" tIns="46554" rIns="93111" bIns="46554"/>
          <a:lstStyle/>
          <a:p>
            <a:r>
              <a:rPr lang="en-US" dirty="0"/>
              <a:t>White are salinity contours, brown outlines fluid mud, only showing &gt;10g/l. Muddy plume is 200mg/l, and </a:t>
            </a:r>
            <a:r>
              <a:rPr lang="en-US" dirty="0" smtClean="0"/>
              <a:t>mixed</a:t>
            </a:r>
            <a:r>
              <a:rPr lang="en-US" dirty="0"/>
              <a:t>.</a:t>
            </a:r>
          </a:p>
          <a:p>
            <a:r>
              <a:rPr lang="en-US" dirty="0"/>
              <a:t>Looks like an estuary, with 3-dimensional flow. Into the screen, </a:t>
            </a:r>
            <a:r>
              <a:rPr lang="en-US" dirty="0" smtClean="0"/>
              <a:t>strongly </a:t>
            </a:r>
            <a:r>
              <a:rPr lang="en-US" dirty="0"/>
              <a:t>sheared.</a:t>
            </a:r>
          </a:p>
          <a:p>
            <a:r>
              <a:rPr lang="en-US" dirty="0" smtClean="0"/>
              <a:t>Estuarine-like circulation, trapping at the front. Mean </a:t>
            </a:r>
            <a:r>
              <a:rPr lang="en-US" dirty="0"/>
              <a:t>(tidally </a:t>
            </a:r>
            <a:r>
              <a:rPr lang="en-US" dirty="0" smtClean="0"/>
              <a:t>averaged) </a:t>
            </a:r>
            <a:r>
              <a:rPr lang="en-US" dirty="0"/>
              <a:t>cross-shelf </a:t>
            </a:r>
            <a:r>
              <a:rPr lang="en-US" dirty="0" smtClean="0"/>
              <a:t>bottom</a:t>
            </a:r>
            <a:r>
              <a:rPr lang="en-US" baseline="0" dirty="0" smtClean="0"/>
              <a:t> </a:t>
            </a:r>
            <a:r>
              <a:rPr lang="en-US" dirty="0" smtClean="0"/>
              <a:t>flows </a:t>
            </a:r>
            <a:r>
              <a:rPr lang="en-US" dirty="0"/>
              <a:t>are </a:t>
            </a:r>
            <a:r>
              <a:rPr lang="en-US" dirty="0" smtClean="0"/>
              <a:t>onshore, </a:t>
            </a:r>
            <a:r>
              <a:rPr lang="en-US" dirty="0"/>
              <a:t>how to get </a:t>
            </a:r>
            <a:r>
              <a:rPr lang="en-US" dirty="0" err="1"/>
              <a:t>seds</a:t>
            </a:r>
            <a:r>
              <a:rPr lang="en-US" dirty="0"/>
              <a:t> to </a:t>
            </a:r>
            <a:r>
              <a:rPr lang="en-US" dirty="0" err="1"/>
              <a:t>foresets</a:t>
            </a:r>
            <a:r>
              <a:rPr lang="en-US" dirty="0"/>
              <a:t>. </a:t>
            </a:r>
            <a:endParaRPr lang="en-US" dirty="0" smtClean="0"/>
          </a:p>
          <a:p>
            <a:r>
              <a:rPr lang="en-US" dirty="0" smtClean="0"/>
              <a:t>Two </a:t>
            </a:r>
            <a:r>
              <a:rPr lang="en-US" dirty="0"/>
              <a:t>clues </a:t>
            </a:r>
            <a:r>
              <a:rPr lang="en-US" dirty="0" err="1"/>
              <a:t>seds</a:t>
            </a:r>
            <a:r>
              <a:rPr lang="en-US" dirty="0"/>
              <a:t> move offshore-</a:t>
            </a:r>
          </a:p>
          <a:p>
            <a:r>
              <a:rPr lang="en-US" dirty="0"/>
              <a:t>Salinity </a:t>
            </a:r>
            <a:r>
              <a:rPr lang="en-US" dirty="0" err="1" smtClean="0"/>
              <a:t>anamoly</a:t>
            </a:r>
            <a:r>
              <a:rPr lang="en-US" dirty="0" smtClean="0"/>
              <a:t> </a:t>
            </a:r>
            <a:r>
              <a:rPr lang="en-US" dirty="0"/>
              <a:t>(subtle</a:t>
            </a:r>
            <a:r>
              <a:rPr lang="en-US" dirty="0" smtClean="0"/>
              <a:t>), bent-over salinity contours near the bottom. salinity w/in fluid mud less than overlying water (confirmed</a:t>
            </a:r>
            <a:r>
              <a:rPr lang="en-US" baseline="0" dirty="0" smtClean="0"/>
              <a:t> with direct S measurements of water samples).</a:t>
            </a:r>
            <a:r>
              <a:rPr lang="en-US" dirty="0" smtClean="0"/>
              <a:t> What are they telling us?  That the sediment is </a:t>
            </a:r>
            <a:r>
              <a:rPr lang="en-US" dirty="0" err="1" smtClean="0"/>
              <a:t>advecting</a:t>
            </a:r>
            <a:r>
              <a:rPr lang="en-US" dirty="0" smtClean="0"/>
              <a:t> down the shelf, carrying low-salinity water with it…. implies came from onshore</a:t>
            </a:r>
          </a:p>
          <a:p>
            <a:endParaRPr lang="en-US" dirty="0" smtClean="0"/>
          </a:p>
          <a:p>
            <a:r>
              <a:rPr lang="en-US" dirty="0" err="1" smtClean="0"/>
              <a:t>Geoprobe</a:t>
            </a:r>
            <a:r>
              <a:rPr lang="en-US" dirty="0" smtClean="0"/>
              <a:t> </a:t>
            </a:r>
            <a:r>
              <a:rPr lang="en-US" dirty="0"/>
              <a:t>tripod (not-subtle) over what periods time</a:t>
            </a:r>
            <a:r>
              <a:rPr lang="en-US" dirty="0" smtClean="0"/>
              <a:t>? Dave </a:t>
            </a:r>
            <a:r>
              <a:rPr lang="en-US" dirty="0" err="1" smtClean="0"/>
              <a:t>Cacchione</a:t>
            </a:r>
            <a:r>
              <a:rPr lang="en-US" dirty="0" smtClean="0"/>
              <a:t> was unlucky enough to put a tripod at the 60 m </a:t>
            </a:r>
            <a:r>
              <a:rPr lang="en-US" dirty="0" err="1" smtClean="0"/>
              <a:t>isobath</a:t>
            </a:r>
            <a:r>
              <a:rPr lang="en-US" dirty="0" smtClean="0"/>
              <a:t>, which got partially buried by 40 cm of mud.</a:t>
            </a:r>
            <a:endParaRPr lang="en-US" dirty="0"/>
          </a:p>
          <a:p>
            <a:endParaRPr lang="en-US" dirty="0"/>
          </a:p>
          <a:p>
            <a:r>
              <a:rPr lang="en-US" dirty="0"/>
              <a:t>Part of onshore forcing is driven by </a:t>
            </a:r>
            <a:r>
              <a:rPr lang="en-US" dirty="0" err="1"/>
              <a:t>Ekman</a:t>
            </a:r>
            <a:r>
              <a:rPr lang="en-US" dirty="0"/>
              <a:t> upwelling. When alongshore wind relaxes, part of upwelling relaxes, allows </a:t>
            </a:r>
            <a:r>
              <a:rPr lang="en-US" dirty="0" err="1"/>
              <a:t>muds</a:t>
            </a:r>
            <a:r>
              <a:rPr lang="en-US" dirty="0"/>
              <a:t> to flow down hill. 5 cm/s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8E12E9-8259-4384-ADC1-BE922C27D0A8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088821B-BAB5-4529-A3B2-438D2287FC68}" type="slidenum">
              <a:rPr lang="en-US"/>
              <a:pPr/>
              <a:t>9</a:t>
            </a:fld>
            <a:endParaRPr lang="en-US"/>
          </a:p>
        </p:txBody>
      </p:sp>
      <p:sp>
        <p:nvSpPr>
          <p:cNvPr id="347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1575" y="692150"/>
            <a:ext cx="4611688" cy="3459163"/>
          </a:xfrm>
          <a:ln/>
        </p:spPr>
      </p:sp>
      <p:sp>
        <p:nvSpPr>
          <p:cNvPr id="3471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8050" y="4384675"/>
            <a:ext cx="5141913" cy="4229100"/>
          </a:xfrm>
        </p:spPr>
        <p:txBody>
          <a:bodyPr lIns="91365" tIns="45683" rIns="91365" bIns="45683"/>
          <a:lstStyle/>
          <a:p>
            <a:r>
              <a:rPr lang="en-US"/>
              <a:t>Active marging dotted with volcanoes like Bam, Blupblup</a:t>
            </a:r>
          </a:p>
          <a:p>
            <a:r>
              <a:rPr lang="en-US"/>
              <a:t>Narrow shelf</a:t>
            </a:r>
          </a:p>
          <a:p>
            <a:r>
              <a:rPr lang="en-US"/>
              <a:t>Most striking feature is the submarine canyon that cuts across the shelf and intrudes into the river mouth. Shallow bar 6-8 m deep to 100 m depth over 1 km. River mouth is 100 m isobath.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D79B08-8B46-47E2-A575-FADAB193A31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B9BE02-BEC0-402B-9A86-F4C88C0D1EC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A74215-8BE2-46A1-8B5F-9C0473BA3A0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D361E6A2-764B-4A92-9405-4FAC4A2EB6C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4342295E-D9DC-44A3-B24F-B65E581C47C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CD66CC5A-9930-4FE6-BF80-335F1C7F5D3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6B16C8FB-DD4D-4B16-BD25-45B90B79BF1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84306E-5075-4411-A162-FF929EA35BF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0DA1FD-0632-4700-82E2-7AE66099C19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56BFBF-FDE8-4588-A8CC-F9176935B62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4714D0-7E47-4575-BF6F-2DE9EBAB362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6F7C13-8E21-4E7C-AADA-EE0029CBCAD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2BA2B1-4524-439F-90D9-08FB4195BD2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24B921-8FFB-4A0C-8E41-BA6EAEBD9CF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80A01F-E8D8-4C59-8B36-2A081AB865B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/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/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/>
                <a:latin typeface="Times New Roman" pitchFamily="18" charset="0"/>
              </a:defRPr>
            </a:lvl1pPr>
          </a:lstStyle>
          <a:p>
            <a:fld id="{56131F9A-C931-46FF-BAE7-D5DCEDF3AEA2}" type="slidenum">
              <a:rPr lang="en-US"/>
              <a:pPr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bg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bg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bg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bg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bg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bg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bg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bg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bg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bg2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bg2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bg2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bg2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2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2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2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2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/imgres?imgurl=http://www.doobybrain.com/wp-content/uploads/2008/11/boston-college-logo.jpg&amp;imgrefurl=http://www.doobybrain.com/2008/11/23/boston-college-to-stop-offering-university-email-addresses/&amp;usg=__aWw3e2rQTVPSkeqVH3dxefOb3Mo=&amp;h=600&amp;w=600&amp;sz=114&amp;hl=en&amp;start=4&amp;zoom=1&amp;um=1&amp;itbs=1&amp;tbnid=A4cFNx3RcQdrZM:&amp;tbnh=135&amp;tbnw=135&amp;prev=/images?q=boston+college+logo&amp;um=1&amp;hl=en&amp;sa=X&amp;rlz=1I7DKUS_en&amp;tbs=isch:1&amp;ei=c9A8TcvgNYG78gbX76jUCg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wmf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3.vml"/><Relationship Id="rId5" Type="http://schemas.openxmlformats.org/officeDocument/2006/relationships/oleObject" Target="../embeddings/oleObject5.bin"/><Relationship Id="rId4" Type="http://schemas.openxmlformats.org/officeDocument/2006/relationships/oleObject" Target="../embeddings/oleObject4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6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7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oleObject8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oleObject9.bin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0.bin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11.bin"/><Relationship Id="rId5" Type="http://schemas.openxmlformats.org/officeDocument/2006/relationships/image" Target="../media/image35.png"/><Relationship Id="rId4" Type="http://schemas.openxmlformats.org/officeDocument/2006/relationships/image" Target="../media/image34.em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emf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emf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533400"/>
            <a:ext cx="7772400" cy="1470025"/>
          </a:xfrm>
        </p:spPr>
        <p:txBody>
          <a:bodyPr/>
          <a:lstStyle/>
          <a:p>
            <a:pPr algn="l"/>
            <a:r>
              <a:rPr lang="en-US" sz="3600" dirty="0" smtClean="0">
                <a:solidFill>
                  <a:schemeClr val="accent6">
                    <a:lumMod val="50000"/>
                  </a:schemeClr>
                </a:solidFill>
                <a:effectLst/>
              </a:rPr>
              <a:t>The Role of High-Concentration Suspensions in Dispersal of River Sediments</a:t>
            </a:r>
            <a:endParaRPr lang="en-US" sz="3600" dirty="0">
              <a:solidFill>
                <a:schemeClr val="accent6">
                  <a:lumMod val="50000"/>
                </a:schemeClr>
              </a:solidFill>
              <a:effectLst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743200"/>
            <a:ext cx="3886200" cy="2362200"/>
          </a:xfrm>
        </p:spPr>
        <p:txBody>
          <a:bodyPr/>
          <a:lstStyle/>
          <a:p>
            <a:pPr algn="l"/>
            <a:r>
              <a:rPr lang="en-US" dirty="0" smtClean="0">
                <a:solidFill>
                  <a:srgbClr val="002060"/>
                </a:solidFill>
              </a:rPr>
              <a:t>Gail C. </a:t>
            </a:r>
            <a:r>
              <a:rPr lang="en-US" dirty="0" err="1" smtClean="0">
                <a:solidFill>
                  <a:srgbClr val="002060"/>
                </a:solidFill>
              </a:rPr>
              <a:t>Kineke</a:t>
            </a:r>
            <a:r>
              <a:rPr lang="en-US" dirty="0" smtClean="0">
                <a:solidFill>
                  <a:srgbClr val="002060"/>
                </a:solidFill>
              </a:rPr>
              <a:t/>
            </a:r>
            <a:br>
              <a:rPr lang="en-US" dirty="0" smtClean="0">
                <a:solidFill>
                  <a:srgbClr val="002060"/>
                </a:solidFill>
              </a:rPr>
            </a:br>
            <a:r>
              <a:rPr lang="en-US" dirty="0" smtClean="0">
                <a:solidFill>
                  <a:srgbClr val="002060"/>
                </a:solidFill>
              </a:rPr>
              <a:t>Boston College</a:t>
            </a:r>
          </a:p>
          <a:p>
            <a:endParaRPr lang="en-US" dirty="0" smtClean="0">
              <a:solidFill>
                <a:srgbClr val="002060"/>
              </a:solidFill>
            </a:endParaRPr>
          </a:p>
        </p:txBody>
      </p:sp>
      <p:pic>
        <p:nvPicPr>
          <p:cNvPr id="307202" name="Picture 2" descr="http://t1.gstatic.com/images?q=tbn:ANd9GcQmU1MLYKXltTuj2Xwb-upE4MWuFhIkr3fn_87JzVQGE5_zPtuSgNa-vhE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" y="3886200"/>
            <a:ext cx="1285875" cy="1285876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685800" y="5410200"/>
            <a:ext cx="4572000" cy="55399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i="1" dirty="0" smtClean="0">
                <a:solidFill>
                  <a:srgbClr val="002060"/>
                </a:solidFill>
              </a:rPr>
              <a:t>with lots of help along the way…</a:t>
            </a:r>
          </a:p>
          <a:p>
            <a:endParaRPr lang="en-US" sz="1400" dirty="0">
              <a:solidFill>
                <a:srgbClr val="002060"/>
              </a:solidFill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4724400" y="2209800"/>
            <a:ext cx="4038600" cy="3726597"/>
            <a:chOff x="4724400" y="2209800"/>
            <a:chExt cx="4038600" cy="3726597"/>
          </a:xfrm>
        </p:grpSpPr>
        <p:pic>
          <p:nvPicPr>
            <p:cNvPr id="7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724400" y="2209800"/>
              <a:ext cx="3508375" cy="29175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8" name="TextBox 7"/>
            <p:cNvSpPr txBox="1"/>
            <p:nvPr/>
          </p:nvSpPr>
          <p:spPr>
            <a:xfrm>
              <a:off x="5105400" y="5105400"/>
              <a:ext cx="36576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chemeClr val="bg2"/>
                  </a:solidFill>
                  <a:effectLst/>
                </a:rPr>
                <a:t>Fine Sediment Dispersal in the Coastal Ocean, </a:t>
              </a:r>
              <a:br>
                <a:rPr lang="en-US" dirty="0" smtClean="0">
                  <a:solidFill>
                    <a:schemeClr val="bg2"/>
                  </a:solidFill>
                  <a:effectLst/>
                </a:rPr>
              </a:br>
              <a:r>
                <a:rPr lang="en-US" dirty="0" smtClean="0">
                  <a:solidFill>
                    <a:schemeClr val="bg2"/>
                  </a:solidFill>
                  <a:effectLst/>
                </a:rPr>
                <a:t>Wright and </a:t>
              </a:r>
              <a:r>
                <a:rPr lang="en-US" dirty="0" err="1" smtClean="0">
                  <a:solidFill>
                    <a:schemeClr val="bg2"/>
                  </a:solidFill>
                  <a:effectLst/>
                </a:rPr>
                <a:t>Nittrouer</a:t>
              </a:r>
              <a:r>
                <a:rPr lang="en-US" dirty="0" smtClean="0">
                  <a:solidFill>
                    <a:schemeClr val="bg2"/>
                  </a:solidFill>
                  <a:effectLst/>
                </a:rPr>
                <a:t> 1995</a:t>
              </a:r>
              <a:endParaRPr lang="en-US" dirty="0">
                <a:solidFill>
                  <a:schemeClr val="bg2"/>
                </a:solidFill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62" name="Rectangle 2"/>
          <p:cNvSpPr>
            <a:spLocks noGrp="1" noChangeArrowheads="1"/>
          </p:cNvSpPr>
          <p:nvPr>
            <p:ph type="title"/>
          </p:nvPr>
        </p:nvSpPr>
        <p:spPr>
          <a:xfrm>
            <a:off x="5181600" y="838200"/>
            <a:ext cx="3733800" cy="1143000"/>
          </a:xfrm>
        </p:spPr>
        <p:txBody>
          <a:bodyPr/>
          <a:lstStyle/>
          <a:p>
            <a:r>
              <a:rPr lang="en-US"/>
              <a:t>Surface Plume</a:t>
            </a:r>
          </a:p>
        </p:txBody>
      </p:sp>
      <p:graphicFrame>
        <p:nvGraphicFramePr>
          <p:cNvPr id="348163" name="Object 3"/>
          <p:cNvGraphicFramePr>
            <a:graphicFrameLocks noChangeAspect="1"/>
          </p:cNvGraphicFramePr>
          <p:nvPr/>
        </p:nvGraphicFramePr>
        <p:xfrm>
          <a:off x="304800" y="3429000"/>
          <a:ext cx="4267200" cy="3281363"/>
        </p:xfrm>
        <a:graphic>
          <a:graphicData uri="http://schemas.openxmlformats.org/presentationml/2006/ole">
            <p:oleObj spid="_x0000_s348163" name="Artwork" r:id="rId4" imgW="5361905" imgH="4123810" progId="">
              <p:embed/>
            </p:oleObj>
          </a:graphicData>
        </a:graphic>
      </p:graphicFrame>
      <p:graphicFrame>
        <p:nvGraphicFramePr>
          <p:cNvPr id="348164" name="Object 4"/>
          <p:cNvGraphicFramePr>
            <a:graphicFrameLocks noChangeAspect="1"/>
          </p:cNvGraphicFramePr>
          <p:nvPr/>
        </p:nvGraphicFramePr>
        <p:xfrm>
          <a:off x="304800" y="152400"/>
          <a:ext cx="4343400" cy="3143250"/>
        </p:xfrm>
        <a:graphic>
          <a:graphicData uri="http://schemas.openxmlformats.org/presentationml/2006/ole">
            <p:oleObj spid="_x0000_s348164" name="Artwork" r:id="rId5" imgW="5380952" imgH="3895238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9666" name="Object 2"/>
          <p:cNvGraphicFramePr>
            <a:graphicFrameLocks noChangeAspect="1"/>
          </p:cNvGraphicFramePr>
          <p:nvPr/>
        </p:nvGraphicFramePr>
        <p:xfrm>
          <a:off x="3133725" y="228600"/>
          <a:ext cx="5299075" cy="6553200"/>
        </p:xfrm>
        <a:graphic>
          <a:graphicData uri="http://schemas.openxmlformats.org/presentationml/2006/ole">
            <p:oleObj spid="_x0000_s369666" name="Artwork" r:id="rId4" imgW="6152381" imgH="7609524" progId="">
              <p:embed/>
            </p:oleObj>
          </a:graphicData>
        </a:graphic>
      </p:graphicFrame>
      <p:sp>
        <p:nvSpPr>
          <p:cNvPr id="369667" name="Text Box 3"/>
          <p:cNvSpPr txBox="1">
            <a:spLocks noChangeArrowheads="1"/>
          </p:cNvSpPr>
          <p:nvPr/>
        </p:nvSpPr>
        <p:spPr bwMode="auto">
          <a:xfrm>
            <a:off x="304800" y="1295400"/>
            <a:ext cx="2895600" cy="4659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800" b="1">
                <a:solidFill>
                  <a:schemeClr val="bg2"/>
                </a:solidFill>
                <a:effectLst/>
              </a:rPr>
              <a:t>Estimates of sediment flux in surface plume:</a:t>
            </a:r>
          </a:p>
          <a:p>
            <a:pPr eaLnBrk="0" hangingPunct="0">
              <a:spcBef>
                <a:spcPct val="50000"/>
              </a:spcBef>
              <a:buFontTx/>
              <a:buChar char="•"/>
            </a:pPr>
            <a:r>
              <a:rPr lang="en-US" sz="2400">
                <a:solidFill>
                  <a:schemeClr val="bg2"/>
                </a:solidFill>
                <a:effectLst/>
              </a:rPr>
              <a:t>Surface flux exiting river mouth is ~14% input at the bar (integrated over width)</a:t>
            </a:r>
          </a:p>
          <a:p>
            <a:pPr eaLnBrk="0" hangingPunct="0">
              <a:spcBef>
                <a:spcPct val="50000"/>
              </a:spcBef>
              <a:buFontTx/>
              <a:buChar char="•"/>
            </a:pPr>
            <a:r>
              <a:rPr lang="en-US" sz="2400">
                <a:solidFill>
                  <a:schemeClr val="bg2"/>
                </a:solidFill>
                <a:effectLst/>
              </a:rPr>
              <a:t>Implies </a:t>
            </a:r>
            <a:r>
              <a:rPr lang="en-US" sz="2400" i="1">
                <a:solidFill>
                  <a:schemeClr val="bg2"/>
                </a:solidFill>
                <a:effectLst/>
              </a:rPr>
              <a:t>w</a:t>
            </a:r>
            <a:r>
              <a:rPr lang="en-US" sz="2400" i="1" baseline="-25000">
                <a:solidFill>
                  <a:schemeClr val="bg2"/>
                </a:solidFill>
                <a:effectLst/>
              </a:rPr>
              <a:t>s </a:t>
            </a:r>
            <a:r>
              <a:rPr lang="en-US" sz="2400">
                <a:solidFill>
                  <a:schemeClr val="bg2"/>
                </a:solidFill>
                <a:effectLst/>
              </a:rPr>
              <a:t>is </a:t>
            </a:r>
            <a:br>
              <a:rPr lang="en-US" sz="2400">
                <a:solidFill>
                  <a:schemeClr val="bg2"/>
                </a:solidFill>
                <a:effectLst/>
              </a:rPr>
            </a:br>
            <a:r>
              <a:rPr lang="en-US" sz="2400">
                <a:solidFill>
                  <a:schemeClr val="bg2"/>
                </a:solidFill>
                <a:effectLst/>
              </a:rPr>
              <a:t>O(1 cm s</a:t>
            </a:r>
            <a:r>
              <a:rPr lang="en-US" sz="2400" baseline="30000">
                <a:solidFill>
                  <a:schemeClr val="bg2"/>
                </a:solidFill>
                <a:effectLst/>
              </a:rPr>
              <a:t>-1</a:t>
            </a:r>
            <a:r>
              <a:rPr lang="en-US" sz="2400">
                <a:solidFill>
                  <a:schemeClr val="bg2"/>
                </a:solidFill>
                <a:effectLst/>
              </a:rPr>
              <a:t>) </a:t>
            </a:r>
            <a:br>
              <a:rPr lang="en-US" sz="2400">
                <a:solidFill>
                  <a:schemeClr val="bg2"/>
                </a:solidFill>
                <a:effectLst/>
              </a:rPr>
            </a:br>
            <a:r>
              <a:rPr lang="en-US" sz="2400">
                <a:solidFill>
                  <a:schemeClr val="bg2"/>
                </a:solidFill>
                <a:effectLst/>
              </a:rPr>
              <a:t>(0.3-2.2 cm s</a:t>
            </a:r>
            <a:r>
              <a:rPr lang="en-US" sz="2400" baseline="30000">
                <a:solidFill>
                  <a:schemeClr val="bg2"/>
                </a:solidFill>
                <a:effectLst/>
              </a:rPr>
              <a:t>-1</a:t>
            </a:r>
            <a:r>
              <a:rPr lang="en-US" sz="2400">
                <a:solidFill>
                  <a:schemeClr val="bg2"/>
                </a:solidFill>
                <a:effectLst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92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0314" y="1066800"/>
            <a:ext cx="6355214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4953000" y="6172200"/>
            <a:ext cx="24961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>
                <a:solidFill>
                  <a:schemeClr val="bg2"/>
                </a:solidFill>
              </a:rPr>
              <a:t>Kuehl</a:t>
            </a:r>
            <a:r>
              <a:rPr lang="en-US" sz="2400" dirty="0" smtClean="0">
                <a:solidFill>
                  <a:schemeClr val="bg2"/>
                </a:solidFill>
              </a:rPr>
              <a:t> et al. 2004</a:t>
            </a:r>
            <a:endParaRPr lang="en-US" sz="2400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7618" name="Object 2"/>
          <p:cNvGraphicFramePr>
            <a:graphicFrameLocks noChangeAspect="1"/>
          </p:cNvGraphicFramePr>
          <p:nvPr/>
        </p:nvGraphicFramePr>
        <p:xfrm>
          <a:off x="1981200" y="296863"/>
          <a:ext cx="5264150" cy="6256337"/>
        </p:xfrm>
        <a:graphic>
          <a:graphicData uri="http://schemas.openxmlformats.org/presentationml/2006/ole">
            <p:oleObj spid="_x0000_s367618" name="Artwork" r:id="rId4" imgW="6354062" imgH="7552381" progId="">
              <p:embed/>
            </p:oleObj>
          </a:graphicData>
        </a:graphic>
      </p:graphicFrame>
      <p:sp>
        <p:nvSpPr>
          <p:cNvPr id="367619" name="Text Box 3"/>
          <p:cNvSpPr txBox="1">
            <a:spLocks noChangeArrowheads="1"/>
          </p:cNvSpPr>
          <p:nvPr/>
        </p:nvSpPr>
        <p:spPr bwMode="auto">
          <a:xfrm>
            <a:off x="460375" y="381000"/>
            <a:ext cx="1085850" cy="1163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>
              <a:spcBef>
                <a:spcPct val="20000"/>
              </a:spcBef>
              <a:buClr>
                <a:schemeClr val="hlink"/>
              </a:buClr>
              <a:buFont typeface="Monotype Sorts" pitchFamily="2" charset="2"/>
              <a:buNone/>
            </a:pPr>
            <a:r>
              <a:rPr lang="en-US" sz="3200">
                <a:solidFill>
                  <a:schemeClr val="bg2"/>
                </a:solidFill>
                <a:effectLst/>
              </a:rPr>
              <a:t>April</a:t>
            </a:r>
          </a:p>
          <a:p>
            <a:pPr algn="ctr" eaLnBrk="0" hangingPunct="0">
              <a:spcBef>
                <a:spcPct val="20000"/>
              </a:spcBef>
              <a:buClr>
                <a:schemeClr val="hlink"/>
              </a:buClr>
              <a:buFont typeface="Monotype Sorts" pitchFamily="2" charset="2"/>
              <a:buNone/>
            </a:pPr>
            <a:r>
              <a:rPr lang="en-US" sz="3200">
                <a:solidFill>
                  <a:schemeClr val="bg2"/>
                </a:solidFill>
                <a:effectLst/>
              </a:rPr>
              <a:t>1999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1714" name="Picture 2" descr="chez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762000"/>
            <a:ext cx="6907213" cy="3214688"/>
          </a:xfrm>
          <a:prstGeom prst="rect">
            <a:avLst/>
          </a:prstGeom>
          <a:noFill/>
        </p:spPr>
      </p:pic>
      <p:sp>
        <p:nvSpPr>
          <p:cNvPr id="371715" name="Text Box 3"/>
          <p:cNvSpPr txBox="1">
            <a:spLocks noChangeArrowheads="1"/>
          </p:cNvSpPr>
          <p:nvPr/>
        </p:nvSpPr>
        <p:spPr bwMode="auto">
          <a:xfrm>
            <a:off x="990600" y="4800600"/>
            <a:ext cx="6092825" cy="94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20000"/>
              </a:spcBef>
              <a:buClr>
                <a:schemeClr val="hlink"/>
              </a:buClr>
              <a:buFont typeface="Monotype Sorts" pitchFamily="2" charset="2"/>
              <a:buNone/>
            </a:pPr>
            <a:r>
              <a:rPr lang="en-US" sz="3200">
                <a:solidFill>
                  <a:schemeClr val="bg2"/>
                </a:solidFill>
                <a:effectLst/>
              </a:rPr>
              <a:t>h’</a:t>
            </a:r>
            <a:r>
              <a:rPr lang="en-US" sz="3200">
                <a:solidFill>
                  <a:schemeClr val="bg2"/>
                </a:solidFill>
                <a:effectLst/>
                <a:sym typeface="Symbol" pitchFamily="18" charset="2"/>
              </a:rPr>
              <a:t></a:t>
            </a:r>
            <a:r>
              <a:rPr lang="en-US" sz="2400" baseline="-25000">
                <a:solidFill>
                  <a:schemeClr val="bg2"/>
                </a:solidFill>
                <a:effectLst/>
                <a:sym typeface="Symbol" pitchFamily="18" charset="2"/>
              </a:rPr>
              <a:t>p</a:t>
            </a:r>
            <a:r>
              <a:rPr lang="en-US" sz="3200">
                <a:solidFill>
                  <a:schemeClr val="bg2"/>
                </a:solidFill>
                <a:effectLst/>
                <a:sym typeface="Symbol" pitchFamily="18" charset="2"/>
              </a:rPr>
              <a:t>g’sin=</a:t>
            </a:r>
            <a:r>
              <a:rPr lang="en-US" sz="2400" baseline="-25000">
                <a:solidFill>
                  <a:schemeClr val="bg2"/>
                </a:solidFill>
                <a:effectLst/>
                <a:sym typeface="Symbol" pitchFamily="18" charset="2"/>
              </a:rPr>
              <a:t>b</a:t>
            </a:r>
            <a:r>
              <a:rPr lang="en-US" sz="3200">
                <a:solidFill>
                  <a:schemeClr val="bg2"/>
                </a:solidFill>
                <a:effectLst/>
                <a:sym typeface="Symbol" pitchFamily="18" charset="2"/>
              </a:rPr>
              <a:t>+</a:t>
            </a:r>
            <a:r>
              <a:rPr lang="en-US" sz="2400" baseline="-25000">
                <a:solidFill>
                  <a:schemeClr val="bg2"/>
                </a:solidFill>
                <a:effectLst/>
                <a:sym typeface="Symbol" pitchFamily="18" charset="2"/>
              </a:rPr>
              <a:t>t</a:t>
            </a:r>
            <a:r>
              <a:rPr lang="en-US" sz="3200">
                <a:solidFill>
                  <a:schemeClr val="bg2"/>
                </a:solidFill>
                <a:effectLst/>
                <a:sym typeface="Symbol" pitchFamily="18" charset="2"/>
              </a:rPr>
              <a:t>=</a:t>
            </a:r>
            <a:r>
              <a:rPr lang="en-US" sz="2400" baseline="-25000">
                <a:solidFill>
                  <a:schemeClr val="bg2"/>
                </a:solidFill>
                <a:effectLst/>
                <a:sym typeface="Symbol" pitchFamily="18" charset="2"/>
              </a:rPr>
              <a:t>p</a:t>
            </a:r>
            <a:r>
              <a:rPr lang="en-US" sz="3200">
                <a:solidFill>
                  <a:schemeClr val="bg2"/>
                </a:solidFill>
                <a:effectLst/>
                <a:sym typeface="Symbol" pitchFamily="18" charset="2"/>
              </a:rPr>
              <a:t>u</a:t>
            </a:r>
            <a:r>
              <a:rPr lang="en-US" sz="2400" baseline="-25000">
                <a:solidFill>
                  <a:schemeClr val="bg2"/>
                </a:solidFill>
                <a:effectLst/>
                <a:sym typeface="Symbol" pitchFamily="18" charset="2"/>
              </a:rPr>
              <a:t>l</a:t>
            </a:r>
            <a:r>
              <a:rPr lang="en-US" sz="2400" baseline="30000">
                <a:solidFill>
                  <a:schemeClr val="bg2"/>
                </a:solidFill>
                <a:effectLst/>
                <a:sym typeface="Symbol" pitchFamily="18" charset="2"/>
              </a:rPr>
              <a:t>2</a:t>
            </a:r>
            <a:r>
              <a:rPr lang="en-US" sz="3200">
                <a:solidFill>
                  <a:schemeClr val="bg2"/>
                </a:solidFill>
                <a:effectLst/>
                <a:sym typeface="Symbol" pitchFamily="18" charset="2"/>
              </a:rPr>
              <a:t>(C</a:t>
            </a:r>
            <a:r>
              <a:rPr lang="en-US" sz="2400" baseline="-25000">
                <a:solidFill>
                  <a:schemeClr val="bg2"/>
                </a:solidFill>
                <a:effectLst/>
                <a:sym typeface="Symbol" pitchFamily="18" charset="2"/>
              </a:rPr>
              <a:t>D</a:t>
            </a:r>
            <a:r>
              <a:rPr lang="en-US" sz="3200">
                <a:solidFill>
                  <a:schemeClr val="bg2"/>
                </a:solidFill>
                <a:effectLst/>
                <a:sym typeface="Symbol" pitchFamily="18" charset="2"/>
              </a:rPr>
              <a:t>+E)</a:t>
            </a:r>
          </a:p>
          <a:p>
            <a:pPr algn="r" eaLnBrk="0" hangingPunct="0">
              <a:spcBef>
                <a:spcPct val="20000"/>
              </a:spcBef>
              <a:buClr>
                <a:schemeClr val="hlink"/>
              </a:buClr>
              <a:buFont typeface="Monotype Sorts" pitchFamily="2" charset="2"/>
              <a:buNone/>
            </a:pPr>
            <a:r>
              <a:rPr lang="en-US" sz="2000">
                <a:solidFill>
                  <a:schemeClr val="bg2"/>
                </a:solidFill>
                <a:effectLst/>
                <a:sym typeface="Symbol" pitchFamily="18" charset="2"/>
              </a:rPr>
              <a:t>Wright et al. 1990</a:t>
            </a:r>
            <a:endParaRPr lang="en-US" sz="2000" baseline="-25000">
              <a:solidFill>
                <a:schemeClr val="bg2"/>
              </a:solidFill>
              <a:effectLst/>
              <a:sym typeface="Symbol" pitchFamily="18" charset="2"/>
            </a:endParaRPr>
          </a:p>
        </p:txBody>
      </p:sp>
      <p:sp>
        <p:nvSpPr>
          <p:cNvPr id="371716" name="Text Box 4"/>
          <p:cNvSpPr txBox="1">
            <a:spLocks noChangeArrowheads="1"/>
          </p:cNvSpPr>
          <p:nvPr/>
        </p:nvSpPr>
        <p:spPr bwMode="auto">
          <a:xfrm>
            <a:off x="974725" y="4078288"/>
            <a:ext cx="24225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2400">
                <a:solidFill>
                  <a:schemeClr val="bg2"/>
                </a:solidFill>
                <a:effectLst/>
              </a:rPr>
              <a:t>Chezy Equation: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2738" name="Object 2"/>
          <p:cNvGraphicFramePr>
            <a:graphicFrameLocks noChangeAspect="1"/>
          </p:cNvGraphicFramePr>
          <p:nvPr/>
        </p:nvGraphicFramePr>
        <p:xfrm>
          <a:off x="152400" y="1524000"/>
          <a:ext cx="4302125" cy="5113338"/>
        </p:xfrm>
        <a:graphic>
          <a:graphicData uri="http://schemas.openxmlformats.org/presentationml/2006/ole">
            <p:oleObj spid="_x0000_s372738" name="Artwork" r:id="rId4" imgW="6354062" imgH="7552381" progId="">
              <p:embed/>
            </p:oleObj>
          </a:graphicData>
        </a:graphic>
      </p:graphicFrame>
      <p:sp>
        <p:nvSpPr>
          <p:cNvPr id="372739" name="Text Box 3"/>
          <p:cNvSpPr txBox="1">
            <a:spLocks noChangeArrowheads="1"/>
          </p:cNvSpPr>
          <p:nvPr/>
        </p:nvSpPr>
        <p:spPr bwMode="auto">
          <a:xfrm>
            <a:off x="460375" y="381000"/>
            <a:ext cx="6092825" cy="94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20000"/>
              </a:spcBef>
              <a:buClr>
                <a:schemeClr val="hlink"/>
              </a:buClr>
              <a:buFont typeface="Monotype Sorts" pitchFamily="2" charset="2"/>
              <a:buNone/>
            </a:pPr>
            <a:r>
              <a:rPr lang="en-US" sz="3200">
                <a:solidFill>
                  <a:schemeClr val="bg2"/>
                </a:solidFill>
                <a:effectLst/>
              </a:rPr>
              <a:t>h’</a:t>
            </a:r>
            <a:r>
              <a:rPr lang="en-US" sz="3200">
                <a:solidFill>
                  <a:schemeClr val="bg2"/>
                </a:solidFill>
                <a:effectLst/>
                <a:sym typeface="Symbol" pitchFamily="18" charset="2"/>
              </a:rPr>
              <a:t></a:t>
            </a:r>
            <a:r>
              <a:rPr lang="en-US" sz="2400" baseline="-25000">
                <a:solidFill>
                  <a:schemeClr val="bg2"/>
                </a:solidFill>
                <a:effectLst/>
                <a:sym typeface="Symbol" pitchFamily="18" charset="2"/>
              </a:rPr>
              <a:t>p</a:t>
            </a:r>
            <a:r>
              <a:rPr lang="en-US" sz="3200">
                <a:solidFill>
                  <a:schemeClr val="bg2"/>
                </a:solidFill>
                <a:effectLst/>
                <a:sym typeface="Symbol" pitchFamily="18" charset="2"/>
              </a:rPr>
              <a:t>g’sin=</a:t>
            </a:r>
            <a:r>
              <a:rPr lang="en-US" sz="2400" baseline="-25000">
                <a:solidFill>
                  <a:schemeClr val="bg2"/>
                </a:solidFill>
                <a:effectLst/>
                <a:sym typeface="Symbol" pitchFamily="18" charset="2"/>
              </a:rPr>
              <a:t>b</a:t>
            </a:r>
            <a:r>
              <a:rPr lang="en-US" sz="3200">
                <a:solidFill>
                  <a:schemeClr val="bg2"/>
                </a:solidFill>
                <a:effectLst/>
                <a:sym typeface="Symbol" pitchFamily="18" charset="2"/>
              </a:rPr>
              <a:t>+</a:t>
            </a:r>
            <a:r>
              <a:rPr lang="en-US" sz="2400" baseline="-25000">
                <a:solidFill>
                  <a:schemeClr val="bg2"/>
                </a:solidFill>
                <a:effectLst/>
                <a:sym typeface="Symbol" pitchFamily="18" charset="2"/>
              </a:rPr>
              <a:t>t</a:t>
            </a:r>
            <a:r>
              <a:rPr lang="en-US" sz="3200">
                <a:solidFill>
                  <a:schemeClr val="bg2"/>
                </a:solidFill>
                <a:effectLst/>
                <a:sym typeface="Symbol" pitchFamily="18" charset="2"/>
              </a:rPr>
              <a:t>=</a:t>
            </a:r>
            <a:r>
              <a:rPr lang="en-US" sz="2400" baseline="-25000">
                <a:solidFill>
                  <a:schemeClr val="bg2"/>
                </a:solidFill>
                <a:effectLst/>
                <a:sym typeface="Symbol" pitchFamily="18" charset="2"/>
              </a:rPr>
              <a:t>p</a:t>
            </a:r>
            <a:r>
              <a:rPr lang="en-US" sz="3200">
                <a:solidFill>
                  <a:schemeClr val="bg2"/>
                </a:solidFill>
                <a:effectLst/>
                <a:sym typeface="Symbol" pitchFamily="18" charset="2"/>
              </a:rPr>
              <a:t>u</a:t>
            </a:r>
            <a:r>
              <a:rPr lang="en-US" sz="2400" baseline="-25000">
                <a:solidFill>
                  <a:schemeClr val="bg2"/>
                </a:solidFill>
                <a:effectLst/>
                <a:sym typeface="Symbol" pitchFamily="18" charset="2"/>
              </a:rPr>
              <a:t>l</a:t>
            </a:r>
            <a:r>
              <a:rPr lang="en-US" sz="2400" baseline="30000">
                <a:solidFill>
                  <a:schemeClr val="bg2"/>
                </a:solidFill>
                <a:effectLst/>
                <a:sym typeface="Symbol" pitchFamily="18" charset="2"/>
              </a:rPr>
              <a:t>2</a:t>
            </a:r>
            <a:r>
              <a:rPr lang="en-US" sz="3200">
                <a:solidFill>
                  <a:schemeClr val="bg2"/>
                </a:solidFill>
                <a:effectLst/>
                <a:sym typeface="Symbol" pitchFamily="18" charset="2"/>
              </a:rPr>
              <a:t>(C</a:t>
            </a:r>
            <a:r>
              <a:rPr lang="en-US" sz="2400" baseline="-25000">
                <a:solidFill>
                  <a:schemeClr val="bg2"/>
                </a:solidFill>
                <a:effectLst/>
                <a:sym typeface="Symbol" pitchFamily="18" charset="2"/>
              </a:rPr>
              <a:t>D</a:t>
            </a:r>
            <a:r>
              <a:rPr lang="en-US" sz="3200">
                <a:solidFill>
                  <a:schemeClr val="bg2"/>
                </a:solidFill>
                <a:effectLst/>
                <a:sym typeface="Symbol" pitchFamily="18" charset="2"/>
              </a:rPr>
              <a:t>+E)</a:t>
            </a:r>
          </a:p>
          <a:p>
            <a:pPr algn="r" eaLnBrk="0" hangingPunct="0">
              <a:spcBef>
                <a:spcPct val="20000"/>
              </a:spcBef>
              <a:buClr>
                <a:schemeClr val="hlink"/>
              </a:buClr>
              <a:buFont typeface="Monotype Sorts" pitchFamily="2" charset="2"/>
              <a:buNone/>
            </a:pPr>
            <a:r>
              <a:rPr lang="en-US" sz="2000">
                <a:solidFill>
                  <a:schemeClr val="bg2"/>
                </a:solidFill>
                <a:effectLst/>
                <a:sym typeface="Symbol" pitchFamily="18" charset="2"/>
              </a:rPr>
              <a:t>Wright et al. 1990</a:t>
            </a:r>
            <a:endParaRPr lang="en-US" sz="2000" baseline="-25000">
              <a:solidFill>
                <a:schemeClr val="bg2"/>
              </a:solidFill>
              <a:effectLst/>
              <a:sym typeface="Symbol" pitchFamily="18" charset="2"/>
            </a:endParaRPr>
          </a:p>
        </p:txBody>
      </p:sp>
      <p:sp>
        <p:nvSpPr>
          <p:cNvPr id="372740" name="Text Box 4"/>
          <p:cNvSpPr txBox="1">
            <a:spLocks noChangeArrowheads="1"/>
          </p:cNvSpPr>
          <p:nvPr/>
        </p:nvSpPr>
        <p:spPr bwMode="auto">
          <a:xfrm>
            <a:off x="4800600" y="1524000"/>
            <a:ext cx="3792538" cy="5253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>
              <a:spcBef>
                <a:spcPct val="20000"/>
              </a:spcBef>
              <a:buClr>
                <a:schemeClr val="hlink"/>
              </a:buClr>
              <a:buFont typeface="Monotype Sorts" pitchFamily="2" charset="2"/>
              <a:buNone/>
            </a:pPr>
            <a:r>
              <a:rPr lang="en-US" sz="3200">
                <a:solidFill>
                  <a:schemeClr val="bg2"/>
                </a:solidFill>
                <a:effectLst/>
              </a:rPr>
              <a:t>How thick for 10g/l?</a:t>
            </a:r>
          </a:p>
          <a:p>
            <a:pPr algn="ctr" eaLnBrk="0" hangingPunct="0">
              <a:spcBef>
                <a:spcPct val="20000"/>
              </a:spcBef>
              <a:buClr>
                <a:schemeClr val="hlink"/>
              </a:buClr>
              <a:buFont typeface="Monotype Sorts" pitchFamily="2" charset="2"/>
              <a:buNone/>
            </a:pPr>
            <a:r>
              <a:rPr lang="en-US" sz="3200">
                <a:solidFill>
                  <a:schemeClr val="bg2"/>
                </a:solidFill>
                <a:effectLst/>
              </a:rPr>
              <a:t> ~ 20 cm</a:t>
            </a:r>
          </a:p>
          <a:p>
            <a:pPr algn="ctr" eaLnBrk="0" hangingPunct="0">
              <a:spcBef>
                <a:spcPct val="20000"/>
              </a:spcBef>
              <a:buClr>
                <a:schemeClr val="hlink"/>
              </a:buClr>
              <a:buFont typeface="Monotype Sorts" pitchFamily="2" charset="2"/>
              <a:buNone/>
            </a:pPr>
            <a:r>
              <a:rPr lang="en-US" sz="3200">
                <a:solidFill>
                  <a:schemeClr val="bg2"/>
                </a:solidFill>
                <a:effectLst/>
              </a:rPr>
              <a:t>How long to create?</a:t>
            </a:r>
          </a:p>
          <a:p>
            <a:pPr algn="ctr" eaLnBrk="0" hangingPunct="0">
              <a:spcBef>
                <a:spcPct val="20000"/>
              </a:spcBef>
              <a:buClr>
                <a:schemeClr val="hlink"/>
              </a:buClr>
              <a:buFont typeface="Monotype Sorts" pitchFamily="2" charset="2"/>
              <a:buNone/>
            </a:pPr>
            <a:r>
              <a:rPr lang="en-US" sz="3200">
                <a:solidFill>
                  <a:schemeClr val="bg2"/>
                </a:solidFill>
                <a:effectLst/>
              </a:rPr>
              <a:t>~ 5.6 hrs</a:t>
            </a:r>
          </a:p>
          <a:p>
            <a:pPr algn="ctr" eaLnBrk="0" hangingPunct="0">
              <a:spcBef>
                <a:spcPct val="20000"/>
              </a:spcBef>
              <a:buClr>
                <a:schemeClr val="hlink"/>
              </a:buClr>
              <a:buFont typeface="Monotype Sorts" pitchFamily="2" charset="2"/>
              <a:buNone/>
            </a:pPr>
            <a:r>
              <a:rPr lang="en-US" sz="3200">
                <a:solidFill>
                  <a:schemeClr val="bg2"/>
                </a:solidFill>
                <a:effectLst/>
              </a:rPr>
              <a:t>How fast?</a:t>
            </a:r>
          </a:p>
          <a:p>
            <a:pPr algn="ctr" eaLnBrk="0" hangingPunct="0">
              <a:spcBef>
                <a:spcPct val="20000"/>
              </a:spcBef>
              <a:buClr>
                <a:schemeClr val="hlink"/>
              </a:buClr>
              <a:buFont typeface="Monotype Sorts" pitchFamily="2" charset="2"/>
              <a:buNone/>
            </a:pPr>
            <a:r>
              <a:rPr lang="en-US" sz="3200">
                <a:solidFill>
                  <a:schemeClr val="bg2"/>
                </a:solidFill>
                <a:effectLst/>
              </a:rPr>
              <a:t>~ 10 cm/s</a:t>
            </a:r>
          </a:p>
          <a:p>
            <a:pPr algn="ctr" eaLnBrk="0" hangingPunct="0">
              <a:spcBef>
                <a:spcPct val="20000"/>
              </a:spcBef>
              <a:buClr>
                <a:schemeClr val="hlink"/>
              </a:buClr>
              <a:buFont typeface="Monotype Sorts" pitchFamily="2" charset="2"/>
              <a:buNone/>
            </a:pPr>
            <a:r>
              <a:rPr lang="en-US" sz="3200">
                <a:solidFill>
                  <a:schemeClr val="bg2"/>
                </a:solidFill>
                <a:effectLst/>
              </a:rPr>
              <a:t>For 1 g/l, 10 m?</a:t>
            </a:r>
          </a:p>
          <a:p>
            <a:pPr algn="ctr" eaLnBrk="0" hangingPunct="0">
              <a:spcBef>
                <a:spcPct val="20000"/>
              </a:spcBef>
              <a:buClr>
                <a:schemeClr val="hlink"/>
              </a:buClr>
              <a:buFont typeface="Monotype Sorts" pitchFamily="2" charset="2"/>
              <a:buNone/>
            </a:pPr>
            <a:r>
              <a:rPr lang="en-US" sz="3200">
                <a:solidFill>
                  <a:schemeClr val="bg2"/>
                </a:solidFill>
                <a:effectLst/>
              </a:rPr>
              <a:t>~70 cm/s</a:t>
            </a:r>
          </a:p>
          <a:p>
            <a:pPr algn="ctr" eaLnBrk="0" hangingPunct="0">
              <a:spcBef>
                <a:spcPct val="20000"/>
              </a:spcBef>
              <a:buClr>
                <a:schemeClr val="hlink"/>
              </a:buClr>
              <a:buFont typeface="Monotype Sorts" pitchFamily="2" charset="2"/>
              <a:buNone/>
            </a:pPr>
            <a:endParaRPr lang="en-US" sz="3200">
              <a:solidFill>
                <a:schemeClr val="bg2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27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27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27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27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27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27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274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274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2740" grpId="0" build="p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786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533400"/>
            <a:ext cx="5638800" cy="1143000"/>
          </a:xfrm>
        </p:spPr>
        <p:txBody>
          <a:bodyPr/>
          <a:lstStyle/>
          <a:p>
            <a:r>
              <a:rPr lang="en-US" dirty="0" smtClean="0"/>
              <a:t>Sepik Summary</a:t>
            </a:r>
            <a:endParaRPr lang="en-US" dirty="0"/>
          </a:p>
        </p:txBody>
      </p:sp>
      <p:sp>
        <p:nvSpPr>
          <p:cNvPr id="3747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676400"/>
            <a:ext cx="3886200" cy="4114800"/>
          </a:xfrm>
        </p:spPr>
        <p:txBody>
          <a:bodyPr/>
          <a:lstStyle/>
          <a:p>
            <a:r>
              <a:rPr lang="en-US" sz="2000"/>
              <a:t>~15% of the river input of sediment is dispersed via the surface plume with a comparable amount in intermediate layers and the remainder in dense nearbottom flows</a:t>
            </a:r>
          </a:p>
          <a:p>
            <a:r>
              <a:rPr lang="en-US" sz="2000"/>
              <a:t>Implications for widespread dispersal of particulates </a:t>
            </a:r>
          </a:p>
          <a:p>
            <a:r>
              <a:rPr lang="en-US" sz="2000"/>
              <a:t>Rapid delivery to deep sea</a:t>
            </a:r>
          </a:p>
        </p:txBody>
      </p:sp>
      <p:graphicFrame>
        <p:nvGraphicFramePr>
          <p:cNvPr id="374788" name="Object 4"/>
          <p:cNvGraphicFramePr>
            <a:graphicFrameLocks noChangeAspect="1"/>
          </p:cNvGraphicFramePr>
          <p:nvPr/>
        </p:nvGraphicFramePr>
        <p:xfrm>
          <a:off x="4419600" y="1752600"/>
          <a:ext cx="4171950" cy="3198813"/>
        </p:xfrm>
        <a:graphic>
          <a:graphicData uri="http://schemas.openxmlformats.org/presentationml/2006/ole">
            <p:oleObj spid="_x0000_s384002" name="Artwork" r:id="rId4" imgW="3104762" imgH="2381582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533400"/>
            <a:ext cx="7772400" cy="6019800"/>
          </a:xfrm>
        </p:spPr>
        <p:txBody>
          <a:bodyPr/>
          <a:lstStyle/>
          <a:p>
            <a:pPr algn="l">
              <a:buFont typeface="Arial" pitchFamily="34" charset="0"/>
              <a:buChar char="•"/>
            </a:pPr>
            <a:r>
              <a:rPr lang="en-US" dirty="0" smtClean="0"/>
              <a:t>For these examples, high concentration suspensions formed through settling. </a:t>
            </a:r>
          </a:p>
          <a:p>
            <a:pPr algn="l">
              <a:buFont typeface="Arial" pitchFamily="34" charset="0"/>
              <a:buChar char="•"/>
            </a:pPr>
            <a:r>
              <a:rPr lang="en-US" dirty="0" smtClean="0"/>
              <a:t>Requires rapid settling flux, 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w</a:t>
            </a:r>
            <a:r>
              <a:rPr lang="en-US" i="1" baseline="-25000" dirty="0" err="1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dirty="0" smtClean="0"/>
              <a:t>, and inhibited mixing (stratification).</a:t>
            </a:r>
          </a:p>
          <a:p>
            <a:pPr algn="l"/>
            <a:endParaRPr lang="en-US" dirty="0" smtClean="0"/>
          </a:p>
          <a:p>
            <a:pPr algn="l"/>
            <a:r>
              <a:rPr lang="en-US" u="sng" dirty="0" err="1" smtClean="0"/>
              <a:t>Petitcodiac</a:t>
            </a:r>
            <a:r>
              <a:rPr lang="en-US" u="sng" dirty="0" smtClean="0"/>
              <a:t> River experiments</a:t>
            </a:r>
          </a:p>
          <a:p>
            <a:pPr algn="l"/>
            <a:r>
              <a:rPr lang="en-US" dirty="0" smtClean="0"/>
              <a:t>Bay of Fundy area -big tides, strong currents, high concentrations, and a stable working platform </a:t>
            </a:r>
          </a:p>
          <a:p>
            <a:pPr algn="l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381000"/>
            <a:ext cx="7772400" cy="1143000"/>
          </a:xfrm>
        </p:spPr>
        <p:txBody>
          <a:bodyPr/>
          <a:lstStyle/>
          <a:p>
            <a:pPr algn="l"/>
            <a:r>
              <a:rPr lang="en-US" dirty="0"/>
              <a:t>Instrumentation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752600"/>
            <a:ext cx="4038600" cy="2057400"/>
          </a:xfrm>
        </p:spPr>
        <p:txBody>
          <a:bodyPr/>
          <a:lstStyle/>
          <a:p>
            <a:r>
              <a:rPr lang="en-US" sz="2800" dirty="0">
                <a:solidFill>
                  <a:schemeClr val="accent2"/>
                </a:solidFill>
              </a:rPr>
              <a:t>SUBS profiler</a:t>
            </a:r>
          </a:p>
          <a:p>
            <a:r>
              <a:rPr lang="en-US" sz="2800" dirty="0">
                <a:solidFill>
                  <a:schemeClr val="accent2"/>
                </a:solidFill>
              </a:rPr>
              <a:t>Surfboard </a:t>
            </a:r>
            <a:br>
              <a:rPr lang="en-US" sz="2800" dirty="0">
                <a:solidFill>
                  <a:schemeClr val="accent2"/>
                </a:solidFill>
              </a:rPr>
            </a:br>
            <a:r>
              <a:rPr lang="en-US" sz="2800" dirty="0">
                <a:solidFill>
                  <a:schemeClr val="accent2"/>
                </a:solidFill>
              </a:rPr>
              <a:t>(ADCP, Knudsen</a:t>
            </a:r>
            <a:r>
              <a:rPr lang="en-US" sz="2800" dirty="0" smtClean="0">
                <a:solidFill>
                  <a:schemeClr val="accent2"/>
                </a:solidFill>
              </a:rPr>
              <a:t>)</a:t>
            </a:r>
          </a:p>
          <a:p>
            <a:r>
              <a:rPr lang="en-US" sz="2800" dirty="0" smtClean="0">
                <a:solidFill>
                  <a:schemeClr val="accent2"/>
                </a:solidFill>
              </a:rPr>
              <a:t>ADV profiling tripod</a:t>
            </a:r>
            <a:endParaRPr lang="en-US" sz="2800" dirty="0">
              <a:solidFill>
                <a:schemeClr val="accent2"/>
              </a:solidFill>
            </a:endParaRPr>
          </a:p>
        </p:txBody>
      </p:sp>
      <p:pic>
        <p:nvPicPr>
          <p:cNvPr id="27654" name="Picture 6" descr="IMG_0209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85800" y="3986213"/>
            <a:ext cx="2914650" cy="2185987"/>
          </a:xfrm>
          <a:noFill/>
          <a:ln/>
        </p:spPr>
      </p:pic>
      <p:pic>
        <p:nvPicPr>
          <p:cNvPr id="27655" name="Picture 7" descr="3instr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3810000" y="2227263"/>
            <a:ext cx="5257800" cy="3944937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04800"/>
            <a:ext cx="7772400" cy="1143000"/>
          </a:xfrm>
        </p:spPr>
        <p:txBody>
          <a:bodyPr/>
          <a:lstStyle/>
          <a:p>
            <a:pPr algn="l"/>
            <a:r>
              <a:rPr lang="en-US" dirty="0"/>
              <a:t>Instrumentation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371600"/>
            <a:ext cx="4038600" cy="685800"/>
          </a:xfrm>
        </p:spPr>
        <p:txBody>
          <a:bodyPr/>
          <a:lstStyle/>
          <a:p>
            <a:r>
              <a:rPr lang="en-US" sz="2800">
                <a:solidFill>
                  <a:schemeClr val="accent2"/>
                </a:solidFill>
              </a:rPr>
              <a:t>SUBS profiler</a:t>
            </a:r>
          </a:p>
          <a:p>
            <a:endParaRPr lang="en-US" sz="2800">
              <a:solidFill>
                <a:schemeClr val="accent2"/>
              </a:solidFill>
            </a:endParaRPr>
          </a:p>
        </p:txBody>
      </p:sp>
      <p:pic>
        <p:nvPicPr>
          <p:cNvPr id="50180" name="Picture 4" descr="Pc_subs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228600" y="2857500"/>
            <a:ext cx="4724400" cy="3543300"/>
          </a:xfrm>
          <a:noFill/>
          <a:ln/>
        </p:spPr>
      </p:pic>
      <p:pic>
        <p:nvPicPr>
          <p:cNvPr id="50181" name="Picture 5" descr="3bagsfull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5334000" y="3886200"/>
            <a:ext cx="2916237" cy="2187575"/>
          </a:xfrm>
          <a:noFill/>
          <a:ln/>
        </p:spPr>
      </p:pic>
      <p:sp>
        <p:nvSpPr>
          <p:cNvPr id="50183" name="Text Box 7"/>
          <p:cNvSpPr txBox="1">
            <a:spLocks noChangeArrowheads="1"/>
          </p:cNvSpPr>
          <p:nvPr/>
        </p:nvSpPr>
        <p:spPr bwMode="auto">
          <a:xfrm>
            <a:off x="3336925" y="5218113"/>
            <a:ext cx="127635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em current</a:t>
            </a:r>
            <a:br>
              <a:rPr lang="en-US"/>
            </a:br>
            <a:r>
              <a:rPr lang="en-US"/>
              <a:t>meters</a:t>
            </a:r>
          </a:p>
        </p:txBody>
      </p:sp>
      <p:sp>
        <p:nvSpPr>
          <p:cNvPr id="50184" name="Line 8"/>
          <p:cNvSpPr>
            <a:spLocks noChangeShapeType="1"/>
          </p:cNvSpPr>
          <p:nvPr/>
        </p:nvSpPr>
        <p:spPr bwMode="auto">
          <a:xfrm flipH="1">
            <a:off x="2819400" y="51054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50185" name="Line 9"/>
          <p:cNvSpPr>
            <a:spLocks noChangeShapeType="1"/>
          </p:cNvSpPr>
          <p:nvPr/>
        </p:nvSpPr>
        <p:spPr bwMode="auto">
          <a:xfrm flipH="1">
            <a:off x="2819400" y="57912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50186" name="Line 10"/>
          <p:cNvSpPr>
            <a:spLocks noChangeShapeType="1"/>
          </p:cNvSpPr>
          <p:nvPr/>
        </p:nvSpPr>
        <p:spPr bwMode="auto">
          <a:xfrm>
            <a:off x="3276600" y="5105400"/>
            <a:ext cx="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50187" name="Text Box 11"/>
          <p:cNvSpPr txBox="1">
            <a:spLocks noChangeArrowheads="1"/>
          </p:cNvSpPr>
          <p:nvPr/>
        </p:nvSpPr>
        <p:spPr bwMode="auto">
          <a:xfrm>
            <a:off x="2727325" y="5272088"/>
            <a:ext cx="48895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ctd</a:t>
            </a:r>
          </a:p>
        </p:txBody>
      </p:sp>
      <p:sp>
        <p:nvSpPr>
          <p:cNvPr id="50188" name="Text Box 12"/>
          <p:cNvSpPr txBox="1">
            <a:spLocks noChangeArrowheads="1"/>
          </p:cNvSpPr>
          <p:nvPr/>
        </p:nvSpPr>
        <p:spPr bwMode="auto">
          <a:xfrm>
            <a:off x="1812925" y="5903913"/>
            <a:ext cx="133985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obs,nozzle </a:t>
            </a:r>
          </a:p>
        </p:txBody>
      </p:sp>
      <p:sp>
        <p:nvSpPr>
          <p:cNvPr id="50189" name="Line 13"/>
          <p:cNvSpPr>
            <a:spLocks noChangeShapeType="1"/>
          </p:cNvSpPr>
          <p:nvPr/>
        </p:nvSpPr>
        <p:spPr bwMode="auto">
          <a:xfrm flipV="1">
            <a:off x="2286000" y="5638800"/>
            <a:ext cx="762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>
            <a:spAutoFit/>
          </a:bodyPr>
          <a:lstStyle/>
          <a:p>
            <a:endParaRPr lang="en-US"/>
          </a:p>
        </p:txBody>
      </p:sp>
      <p:graphicFrame>
        <p:nvGraphicFramePr>
          <p:cNvPr id="50190" name="Object 14"/>
          <p:cNvGraphicFramePr>
            <a:graphicFrameLocks noChangeAspect="1"/>
          </p:cNvGraphicFramePr>
          <p:nvPr/>
        </p:nvGraphicFramePr>
        <p:xfrm>
          <a:off x="609600" y="1874838"/>
          <a:ext cx="3657600" cy="944562"/>
        </p:xfrm>
        <a:graphic>
          <a:graphicData uri="http://schemas.openxmlformats.org/presentationml/2006/ole">
            <p:oleObj spid="_x0000_s440322" name="Equation" r:id="rId6" imgW="1523880" imgH="393480" progId="Equation.3">
              <p:embed/>
            </p:oleObj>
          </a:graphicData>
        </a:graphic>
      </p:graphicFrame>
      <p:sp>
        <p:nvSpPr>
          <p:cNvPr id="50191" name="Line 15"/>
          <p:cNvSpPr>
            <a:spLocks noChangeShapeType="1"/>
          </p:cNvSpPr>
          <p:nvPr/>
        </p:nvSpPr>
        <p:spPr bwMode="auto">
          <a:xfrm flipH="1">
            <a:off x="2743200" y="5464175"/>
            <a:ext cx="76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2000" y="1828800"/>
            <a:ext cx="666400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dirty="0" smtClean="0">
              <a:solidFill>
                <a:schemeClr val="bg1"/>
              </a:solidFill>
            </a:endParaRPr>
          </a:p>
          <a:p>
            <a:pPr marL="514350" indent="-514350">
              <a:buAutoNum type="arabicPeriod"/>
            </a:pPr>
            <a:r>
              <a:rPr lang="en-US" sz="2800" dirty="0" smtClean="0">
                <a:solidFill>
                  <a:schemeClr val="bg1"/>
                </a:solidFill>
                <a:effectLst/>
              </a:rPr>
              <a:t>Examples where there is a link between high-concentration flows in coastal environments.</a:t>
            </a:r>
          </a:p>
          <a:p>
            <a:pPr marL="514350" indent="-514350">
              <a:buAutoNum type="arabicPeriod"/>
            </a:pPr>
            <a:r>
              <a:rPr lang="en-US" sz="2800" i="1" dirty="0" smtClean="0">
                <a:solidFill>
                  <a:schemeClr val="bg1"/>
                </a:solidFill>
                <a:effectLst/>
              </a:rPr>
              <a:t>Conditions to form high concentration suspensions.</a:t>
            </a:r>
          </a:p>
          <a:p>
            <a:pPr marL="514350" indent="-514350">
              <a:buAutoNum type="arabicPeriod"/>
            </a:pPr>
            <a:r>
              <a:rPr lang="en-US" sz="2800" dirty="0" smtClean="0">
                <a:solidFill>
                  <a:schemeClr val="bg1"/>
                </a:solidFill>
                <a:effectLst/>
              </a:rPr>
              <a:t>A counter-intuitive example.</a:t>
            </a:r>
          </a:p>
          <a:p>
            <a:endParaRPr lang="en-US" sz="2800" dirty="0" smtClean="0">
              <a:solidFill>
                <a:schemeClr val="bg1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33400" y="533400"/>
            <a:ext cx="77724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1" dirty="0" smtClean="0">
                <a:solidFill>
                  <a:schemeClr val="bg1"/>
                </a:solidFill>
                <a:effectLst/>
                <a:latin typeface="+mn-lt"/>
              </a:rPr>
              <a:t>LINKAGES BETWEEN FLUVIAL  DISCHARGE AND HIGH-CONCENTRATION FLOWS IN COASTAL ENVIRONMENTS.</a:t>
            </a:r>
            <a:br>
              <a:rPr lang="en-US" sz="2400" b="1" i="1" dirty="0" smtClean="0">
                <a:solidFill>
                  <a:schemeClr val="bg1"/>
                </a:solidFill>
                <a:effectLst/>
                <a:latin typeface="+mn-lt"/>
              </a:rPr>
            </a:br>
            <a:endParaRPr lang="en-US" sz="2400" b="1" i="1" dirty="0">
              <a:solidFill>
                <a:schemeClr val="bg1"/>
              </a:solidFill>
              <a:effectLst/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349500" y="2241550"/>
            <a:ext cx="4838700" cy="3524250"/>
            <a:chOff x="1480" y="1412"/>
            <a:chExt cx="3048" cy="2220"/>
          </a:xfrm>
        </p:grpSpPr>
        <p:pic>
          <p:nvPicPr>
            <p:cNvPr id="82947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592" y="1412"/>
              <a:ext cx="2936" cy="2035"/>
            </a:xfrm>
            <a:prstGeom prst="rect">
              <a:avLst/>
            </a:prstGeom>
            <a:noFill/>
            <a:ln>
              <a:noFill/>
            </a:ln>
            <a:effectLst/>
          </p:spPr>
        </p:pic>
        <p:sp>
          <p:nvSpPr>
            <p:cNvPr id="82948" name="Text Box 4"/>
            <p:cNvSpPr txBox="1">
              <a:spLocks noChangeArrowheads="1"/>
            </p:cNvSpPr>
            <p:nvPr/>
          </p:nvSpPr>
          <p:spPr bwMode="auto">
            <a:xfrm>
              <a:off x="2288" y="3440"/>
              <a:ext cx="1440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CA" sz="1400" b="1" dirty="0">
                  <a:solidFill>
                    <a:schemeClr val="bg2"/>
                  </a:solidFill>
                  <a:effectLst/>
                </a:rPr>
                <a:t>Diameter, </a:t>
              </a:r>
              <a:r>
                <a:rPr lang="en-CA" sz="1400" b="1" dirty="0">
                  <a:solidFill>
                    <a:schemeClr val="bg2"/>
                  </a:solidFill>
                  <a:effectLst/>
                  <a:sym typeface="Symbol" pitchFamily="18" charset="2"/>
                </a:rPr>
                <a:t>m</a:t>
              </a:r>
            </a:p>
          </p:txBody>
        </p:sp>
        <p:sp>
          <p:nvSpPr>
            <p:cNvPr id="82949" name="Text Box 5"/>
            <p:cNvSpPr txBox="1">
              <a:spLocks noChangeArrowheads="1"/>
            </p:cNvSpPr>
            <p:nvPr/>
          </p:nvSpPr>
          <p:spPr bwMode="auto">
            <a:xfrm rot="16200000">
              <a:off x="856" y="2472"/>
              <a:ext cx="1440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CA" sz="1400" b="1"/>
                <a:t>Concentration</a:t>
              </a:r>
              <a:endParaRPr lang="en-CA" sz="1400" b="1">
                <a:sym typeface="Symbol" pitchFamily="18" charset="2"/>
              </a:endParaRPr>
            </a:p>
          </p:txBody>
        </p:sp>
      </p:grpSp>
      <p:sp>
        <p:nvSpPr>
          <p:cNvPr id="82950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err="1">
                <a:solidFill>
                  <a:srgbClr val="000066"/>
                </a:solidFill>
              </a:rPr>
              <a:t>Floc</a:t>
            </a:r>
            <a:r>
              <a:rPr lang="en-US" sz="3600" dirty="0">
                <a:solidFill>
                  <a:srgbClr val="000066"/>
                </a:solidFill>
              </a:rPr>
              <a:t> Settling </a:t>
            </a:r>
            <a:r>
              <a:rPr lang="en-US" sz="3600" dirty="0" smtClean="0">
                <a:solidFill>
                  <a:srgbClr val="000066"/>
                </a:solidFill>
              </a:rPr>
              <a:t>Necessary </a:t>
            </a:r>
            <a:r>
              <a:rPr lang="en-US" sz="3600" dirty="0">
                <a:solidFill>
                  <a:srgbClr val="000066"/>
                </a:solidFill>
              </a:rPr>
              <a:t>for Fluid Mud Formation</a:t>
            </a:r>
            <a:endParaRPr lang="en-US" dirty="0">
              <a:solidFill>
                <a:srgbClr val="000066"/>
              </a:solidFill>
            </a:endParaRPr>
          </a:p>
        </p:txBody>
      </p:sp>
      <p:pic>
        <p:nvPicPr>
          <p:cNvPr id="82951" name="Picture 7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2527300" y="2241550"/>
            <a:ext cx="4660900" cy="3230563"/>
          </a:xfrm>
          <a:noFill/>
          <a:ln/>
        </p:spPr>
      </p:pic>
      <p:pic>
        <p:nvPicPr>
          <p:cNvPr id="82952" name="Picture 8" descr="Final Fresh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" y="2133600"/>
            <a:ext cx="1625600" cy="4502150"/>
          </a:xfrm>
          <a:prstGeom prst="rect">
            <a:avLst/>
          </a:prstGeom>
          <a:noFill/>
          <a:ln w="9525">
            <a:solidFill>
              <a:srgbClr val="003366"/>
            </a:solidFill>
            <a:miter lim="800000"/>
            <a:headEnd/>
            <a:tailEnd/>
          </a:ln>
        </p:spPr>
      </p:pic>
      <p:pic>
        <p:nvPicPr>
          <p:cNvPr id="82953" name="Picture 9" descr="Final Fresh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39000" y="2133600"/>
            <a:ext cx="1625600" cy="4502150"/>
          </a:xfrm>
          <a:prstGeom prst="rect">
            <a:avLst/>
          </a:prstGeom>
          <a:noFill/>
          <a:ln w="9525">
            <a:solidFill>
              <a:srgbClr val="003366"/>
            </a:solidFill>
            <a:miter lim="800000"/>
            <a:headEnd/>
            <a:tailEnd/>
          </a:ln>
        </p:spPr>
      </p:pic>
      <p:pic>
        <p:nvPicPr>
          <p:cNvPr id="82954" name="Picture 10" descr="Final salt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39000" y="2133600"/>
            <a:ext cx="1600200" cy="4489450"/>
          </a:xfrm>
          <a:prstGeom prst="rect">
            <a:avLst/>
          </a:prstGeom>
          <a:noFill/>
        </p:spPr>
      </p:pic>
      <p:sp>
        <p:nvSpPr>
          <p:cNvPr id="82955" name="Text Box 11"/>
          <p:cNvSpPr txBox="1">
            <a:spLocks noChangeArrowheads="1"/>
          </p:cNvSpPr>
          <p:nvPr/>
        </p:nvSpPr>
        <p:spPr bwMode="auto">
          <a:xfrm>
            <a:off x="87313" y="1674813"/>
            <a:ext cx="2016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dirty="0">
                <a:solidFill>
                  <a:schemeClr val="bg1"/>
                </a:solidFill>
              </a:rPr>
              <a:t>Single Grains</a:t>
            </a:r>
          </a:p>
        </p:txBody>
      </p:sp>
      <p:sp>
        <p:nvSpPr>
          <p:cNvPr id="82956" name="Text Box 12"/>
          <p:cNvSpPr txBox="1">
            <a:spLocks noChangeArrowheads="1"/>
          </p:cNvSpPr>
          <p:nvPr/>
        </p:nvSpPr>
        <p:spPr bwMode="auto">
          <a:xfrm>
            <a:off x="7526338" y="1674813"/>
            <a:ext cx="912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dirty="0" err="1">
                <a:solidFill>
                  <a:schemeClr val="bg1"/>
                </a:solidFill>
              </a:rPr>
              <a:t>Flocs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114800" y="6324600"/>
            <a:ext cx="19303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2"/>
                </a:solidFill>
                <a:effectLst/>
              </a:rPr>
              <a:t>Milligan, BIO</a:t>
            </a:r>
            <a:endParaRPr lang="en-US" sz="2400" dirty="0">
              <a:solidFill>
                <a:schemeClr val="bg2"/>
              </a:solidFill>
              <a:effectLst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188913"/>
            <a:ext cx="8640763" cy="64801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6934200" y="6396335"/>
            <a:ext cx="19303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2"/>
                </a:solidFill>
                <a:effectLst/>
              </a:rPr>
              <a:t>Milligan, BIO</a:t>
            </a:r>
            <a:endParaRPr lang="en-US" sz="2400" dirty="0">
              <a:solidFill>
                <a:schemeClr val="bg2"/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4800" y="228600"/>
            <a:ext cx="7088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  <a:effectLst/>
              </a:rPr>
              <a:t>Fresh</a:t>
            </a:r>
            <a:endParaRPr lang="en-US" dirty="0">
              <a:solidFill>
                <a:schemeClr val="bg2"/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20000" y="194846"/>
            <a:ext cx="97013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  <a:effectLst/>
              </a:rPr>
              <a:t>Brackish</a:t>
            </a:r>
            <a:endParaRPr lang="en-US" dirty="0">
              <a:solidFill>
                <a:schemeClr val="bg2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2324100" y="152400"/>
            <a:ext cx="4038600" cy="2376678"/>
            <a:chOff x="304801" y="203154"/>
            <a:chExt cx="4038600" cy="2376678"/>
          </a:xfrm>
        </p:grpSpPr>
        <p:pic>
          <p:nvPicPr>
            <p:cNvPr id="3" name="Picture 4" descr="rbrluto62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04801" y="203154"/>
              <a:ext cx="4038600" cy="23766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4" name="Straight Connector 3"/>
            <p:cNvCxnSpPr/>
            <p:nvPr/>
          </p:nvCxnSpPr>
          <p:spPr bwMode="auto">
            <a:xfrm>
              <a:off x="1219200" y="457200"/>
              <a:ext cx="152400" cy="0"/>
            </a:xfrm>
            <a:prstGeom prst="line">
              <a:avLst/>
            </a:prstGeom>
            <a:noFill/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" name="Straight Connector 4"/>
            <p:cNvCxnSpPr/>
            <p:nvPr/>
          </p:nvCxnSpPr>
          <p:spPr bwMode="auto">
            <a:xfrm>
              <a:off x="1219200" y="381000"/>
              <a:ext cx="152400" cy="0"/>
            </a:xfrm>
            <a:prstGeom prst="line">
              <a:avLst/>
            </a:prstGeom>
            <a:noFill/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pic>
        <p:nvPicPr>
          <p:cNvPr id="13414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2895600"/>
            <a:ext cx="8229600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23" name="Straight Arrow Connector 22"/>
          <p:cNvCxnSpPr/>
          <p:nvPr/>
        </p:nvCxnSpPr>
        <p:spPr bwMode="auto">
          <a:xfrm rot="5400000" flipH="1" flipV="1">
            <a:off x="1371600" y="990600"/>
            <a:ext cx="2286000" cy="1524000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5" name="Straight Arrow Connector 24"/>
          <p:cNvCxnSpPr/>
          <p:nvPr/>
        </p:nvCxnSpPr>
        <p:spPr bwMode="auto">
          <a:xfrm rot="5400000" flipH="1" flipV="1">
            <a:off x="2362200" y="1752600"/>
            <a:ext cx="1524000" cy="762000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7" name="Straight Arrow Connector 26"/>
          <p:cNvCxnSpPr/>
          <p:nvPr/>
        </p:nvCxnSpPr>
        <p:spPr bwMode="auto">
          <a:xfrm rot="5400000" flipH="1" flipV="1">
            <a:off x="3352800" y="2362200"/>
            <a:ext cx="1066800" cy="1588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9" name="Straight Arrow Connector 28"/>
          <p:cNvCxnSpPr/>
          <p:nvPr/>
        </p:nvCxnSpPr>
        <p:spPr bwMode="auto">
          <a:xfrm rot="16200000" flipV="1">
            <a:off x="3962400" y="1981200"/>
            <a:ext cx="1066800" cy="914400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31" name="Straight Arrow Connector 30"/>
          <p:cNvCxnSpPr/>
          <p:nvPr/>
        </p:nvCxnSpPr>
        <p:spPr bwMode="auto">
          <a:xfrm rot="10800000">
            <a:off x="4267200" y="1828800"/>
            <a:ext cx="1752600" cy="1143000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34" name="Straight Arrow Connector 33"/>
          <p:cNvCxnSpPr/>
          <p:nvPr/>
        </p:nvCxnSpPr>
        <p:spPr bwMode="auto">
          <a:xfrm rot="16200000" flipV="1">
            <a:off x="5105400" y="838200"/>
            <a:ext cx="2133600" cy="1981200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1" name="TextBox 20"/>
          <p:cNvSpPr txBox="1"/>
          <p:nvPr/>
        </p:nvSpPr>
        <p:spPr>
          <a:xfrm>
            <a:off x="2667000" y="5943600"/>
            <a:ext cx="29304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Along-Channel Velocity (cm/s)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143000" y="6096000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flood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858000" y="6096000"/>
            <a:ext cx="569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ebb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cxnSp>
        <p:nvCxnSpPr>
          <p:cNvPr id="28" name="Straight Arrow Connector 27"/>
          <p:cNvCxnSpPr/>
          <p:nvPr/>
        </p:nvCxnSpPr>
        <p:spPr bwMode="auto">
          <a:xfrm>
            <a:off x="7467600" y="6279872"/>
            <a:ext cx="457200" cy="1588"/>
          </a:xfrm>
          <a:prstGeom prst="straightConnector1">
            <a:avLst/>
          </a:prstGeom>
          <a:noFill/>
          <a:ln w="9525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32" name="Straight Arrow Connector 31"/>
          <p:cNvCxnSpPr/>
          <p:nvPr/>
        </p:nvCxnSpPr>
        <p:spPr bwMode="auto">
          <a:xfrm rot="10800000">
            <a:off x="685800" y="6279872"/>
            <a:ext cx="381000" cy="1588"/>
          </a:xfrm>
          <a:prstGeom prst="straightConnector1">
            <a:avLst/>
          </a:prstGeom>
          <a:noFill/>
          <a:ln w="9525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2" name="Picture 2" descr="ri_vs_ssc_aandj_different_symbol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81000"/>
            <a:ext cx="4343400" cy="3259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68" name="Line 8"/>
          <p:cNvSpPr>
            <a:spLocks noChangeShapeType="1"/>
          </p:cNvSpPr>
          <p:nvPr/>
        </p:nvSpPr>
        <p:spPr bwMode="auto">
          <a:xfrm flipH="1">
            <a:off x="3581400" y="2895600"/>
            <a:ext cx="304800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92169" name="Text Box 9"/>
          <p:cNvSpPr txBox="1">
            <a:spLocks noChangeArrowheads="1"/>
          </p:cNvSpPr>
          <p:nvPr/>
        </p:nvSpPr>
        <p:spPr bwMode="auto">
          <a:xfrm>
            <a:off x="228600" y="3810000"/>
            <a:ext cx="3810000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400" i="1" dirty="0">
                <a:solidFill>
                  <a:schemeClr val="bg2"/>
                </a:solidFill>
                <a:latin typeface="Times New Roman" pitchFamily="18" charset="0"/>
              </a:rPr>
              <a:t>Ri</a:t>
            </a:r>
            <a:r>
              <a:rPr lang="en-US" sz="2400" i="1" baseline="-25000" dirty="0">
                <a:solidFill>
                  <a:schemeClr val="bg2"/>
                </a:solidFill>
                <a:latin typeface="Times New Roman" pitchFamily="18" charset="0"/>
              </a:rPr>
              <a:t>g</a:t>
            </a:r>
            <a:r>
              <a:rPr lang="en-US" sz="2400" dirty="0">
                <a:solidFill>
                  <a:schemeClr val="bg2"/>
                </a:solidFill>
              </a:rPr>
              <a:t> </a:t>
            </a:r>
            <a:r>
              <a:rPr lang="en-US" sz="2400" dirty="0" err="1">
                <a:solidFill>
                  <a:schemeClr val="bg2"/>
                </a:solidFill>
              </a:rPr>
              <a:t>vs</a:t>
            </a:r>
            <a:r>
              <a:rPr lang="en-US" sz="2400" dirty="0">
                <a:solidFill>
                  <a:schemeClr val="bg2"/>
                </a:solidFill>
              </a:rPr>
              <a:t> Suspended Sediment Concentration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29075" y="228600"/>
            <a:ext cx="5114925" cy="39338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</p:spPr>
      </p:pic>
      <p:graphicFrame>
        <p:nvGraphicFramePr>
          <p:cNvPr id="389123" name="Object 3"/>
          <p:cNvGraphicFramePr>
            <a:graphicFrameLocks noChangeAspect="1"/>
          </p:cNvGraphicFramePr>
          <p:nvPr/>
        </p:nvGraphicFramePr>
        <p:xfrm>
          <a:off x="6324600" y="5486400"/>
          <a:ext cx="1951038" cy="920750"/>
        </p:xfrm>
        <a:graphic>
          <a:graphicData uri="http://schemas.openxmlformats.org/presentationml/2006/ole">
            <p:oleObj spid="_x0000_s389123" name="Equation" r:id="rId6" imgW="888840" imgH="419040" progId="Equation.3">
              <p:embed/>
            </p:oleObj>
          </a:graphicData>
        </a:graphic>
      </p:graphicFrame>
      <p:sp>
        <p:nvSpPr>
          <p:cNvPr id="9" name="Title 14"/>
          <p:cNvSpPr txBox="1">
            <a:spLocks/>
          </p:cNvSpPr>
          <p:nvPr/>
        </p:nvSpPr>
        <p:spPr>
          <a:xfrm>
            <a:off x="5486400" y="4191000"/>
            <a:ext cx="32004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Carrying capacity threshold condition, dependence on </a:t>
            </a:r>
            <a:r>
              <a:rPr kumimoji="0" lang="en-US" sz="2400" b="0" i="1" u="none" strike="noStrike" kern="0" cap="none" spc="0" normalizeH="0" baseline="0" noProof="0" dirty="0" err="1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Ri</a:t>
            </a:r>
            <a:r>
              <a:rPr kumimoji="0" lang="en-US" sz="2400" b="0" i="1" u="none" strike="noStrike" kern="0" cap="none" spc="0" normalizeH="0" baseline="-25000" noProof="0" dirty="0" err="1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c</a:t>
            </a:r>
            <a:endParaRPr kumimoji="0" lang="en-US" sz="2400" b="0" i="1" u="none" strike="noStrike" kern="0" cap="none" spc="0" normalizeH="0" baseline="-2500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000" y="5943600"/>
            <a:ext cx="124425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  <a:effectLst/>
              </a:rPr>
              <a:t>Heath 2009</a:t>
            </a:r>
            <a:endParaRPr lang="en-US" dirty="0">
              <a:solidFill>
                <a:schemeClr val="bg2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err="1" smtClean="0"/>
              <a:t>Petitcodiac</a:t>
            </a:r>
            <a:r>
              <a:rPr lang="en-US" dirty="0" smtClean="0"/>
              <a:t> Summary</a:t>
            </a:r>
            <a:endParaRPr lang="en-US" dirty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343400"/>
          </a:xfrm>
        </p:spPr>
        <p:txBody>
          <a:bodyPr/>
          <a:lstStyle/>
          <a:p>
            <a:r>
              <a:rPr lang="en-US" sz="2800" dirty="0" err="1" smtClean="0">
                <a:solidFill>
                  <a:schemeClr val="accent2"/>
                </a:solidFill>
              </a:rPr>
              <a:t>Floc</a:t>
            </a:r>
            <a:r>
              <a:rPr lang="en-US" sz="2800" dirty="0" smtClean="0">
                <a:solidFill>
                  <a:schemeClr val="accent2"/>
                </a:solidFill>
              </a:rPr>
              <a:t> settling necessary for fluid mud formation</a:t>
            </a:r>
          </a:p>
          <a:p>
            <a:r>
              <a:rPr lang="en-US" sz="2800" dirty="0" err="1" smtClean="0">
                <a:solidFill>
                  <a:schemeClr val="accent2"/>
                </a:solidFill>
              </a:rPr>
              <a:t>Ri</a:t>
            </a:r>
            <a:r>
              <a:rPr lang="en-US" sz="2800" baseline="-25000" dirty="0" err="1" smtClean="0">
                <a:solidFill>
                  <a:schemeClr val="accent2"/>
                </a:solidFill>
              </a:rPr>
              <a:t>c</a:t>
            </a:r>
            <a:r>
              <a:rPr lang="en-US" sz="2800" dirty="0" smtClean="0">
                <a:solidFill>
                  <a:schemeClr val="accent2"/>
                </a:solidFill>
              </a:rPr>
              <a:t> dependence and carrying-capacity threshold  </a:t>
            </a:r>
            <a:r>
              <a:rPr lang="en-US" sz="2800" dirty="0">
                <a:solidFill>
                  <a:schemeClr val="accent2"/>
                </a:solidFill>
              </a:rPr>
              <a:t>noisy but </a:t>
            </a:r>
            <a:r>
              <a:rPr lang="en-US" sz="2800" dirty="0" smtClean="0">
                <a:solidFill>
                  <a:schemeClr val="accent2"/>
                </a:solidFill>
              </a:rPr>
              <a:t>reasonable</a:t>
            </a:r>
            <a:endParaRPr lang="en-US" sz="2800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ev12470_Mississippi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-304800" y="-762000"/>
            <a:ext cx="9982200" cy="7715250"/>
          </a:xfrm>
        </p:spPr>
      </p:pic>
      <p:sp>
        <p:nvSpPr>
          <p:cNvPr id="3075" name="Text Box 7"/>
          <p:cNvSpPr txBox="1">
            <a:spLocks noChangeArrowheads="1"/>
          </p:cNvSpPr>
          <p:nvPr/>
        </p:nvSpPr>
        <p:spPr bwMode="auto">
          <a:xfrm>
            <a:off x="457200" y="6172200"/>
            <a:ext cx="9018588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alibri" pitchFamily="34" charset="0"/>
              </a:rPr>
              <a:t>Source:http://visibleearth.nasa.gov/data/ev124/ev12470_Mississippi.A2002058.1650.1km.jpg</a:t>
            </a:r>
          </a:p>
        </p:txBody>
      </p:sp>
      <p:sp>
        <p:nvSpPr>
          <p:cNvPr id="38923" name="Text Box 11"/>
          <p:cNvSpPr txBox="1">
            <a:spLocks noChangeArrowheads="1"/>
          </p:cNvSpPr>
          <p:nvPr/>
        </p:nvSpPr>
        <p:spPr bwMode="auto">
          <a:xfrm>
            <a:off x="228600" y="930275"/>
            <a:ext cx="847407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US" sz="2400">
                <a:solidFill>
                  <a:srgbClr val="FFFF00"/>
                </a:solidFill>
                <a:latin typeface="Calibri" pitchFamily="34" charset="0"/>
              </a:rPr>
              <a:t>Prior observations suggested role of cold fronts critical for onshore transport</a:t>
            </a:r>
          </a:p>
        </p:txBody>
      </p:sp>
      <p:sp>
        <p:nvSpPr>
          <p:cNvPr id="38926" name="Text Box 14"/>
          <p:cNvSpPr txBox="1">
            <a:spLocks noChangeArrowheads="1"/>
          </p:cNvSpPr>
          <p:nvPr/>
        </p:nvSpPr>
        <p:spPr bwMode="auto">
          <a:xfrm>
            <a:off x="228600" y="184150"/>
            <a:ext cx="90678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US" sz="2400">
                <a:solidFill>
                  <a:srgbClr val="FFFF00"/>
                </a:solidFill>
                <a:latin typeface="Calibri" pitchFamily="34" charset="0"/>
              </a:rPr>
              <a:t>Most of Louisiana shoreline is retreating, but a </a:t>
            </a:r>
            <a:br>
              <a:rPr lang="en-US" sz="2400">
                <a:solidFill>
                  <a:srgbClr val="FFFF00"/>
                </a:solidFill>
                <a:latin typeface="Calibri" pitchFamily="34" charset="0"/>
              </a:rPr>
            </a:br>
            <a:r>
              <a:rPr lang="en-US" sz="2400">
                <a:solidFill>
                  <a:srgbClr val="FFFF00"/>
                </a:solidFill>
                <a:latin typeface="Calibri" pitchFamily="34" charset="0"/>
              </a:rPr>
              <a:t>section in western LA is prograding</a:t>
            </a:r>
          </a:p>
        </p:txBody>
      </p:sp>
      <p:sp>
        <p:nvSpPr>
          <p:cNvPr id="38931" name="Line 19"/>
          <p:cNvSpPr>
            <a:spLocks noChangeShapeType="1"/>
          </p:cNvSpPr>
          <p:nvPr/>
        </p:nvSpPr>
        <p:spPr bwMode="auto">
          <a:xfrm>
            <a:off x="2743200" y="3352800"/>
            <a:ext cx="381000" cy="762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13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9200" y="260799"/>
            <a:ext cx="7190122" cy="6063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5410200" y="6019800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  <a:effectLst/>
              </a:rPr>
              <a:t>Kineke et al. 2006</a:t>
            </a:r>
            <a:endParaRPr lang="en-US" dirty="0">
              <a:solidFill>
                <a:schemeClr val="bg2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4621213" y="1032172"/>
            <a:ext cx="4511675" cy="5486400"/>
            <a:chOff x="2751" y="96"/>
            <a:chExt cx="3153" cy="4080"/>
          </a:xfrm>
        </p:grpSpPr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2751" y="96"/>
              <a:ext cx="3153" cy="4080"/>
              <a:chOff x="2483" y="96"/>
              <a:chExt cx="3153" cy="4080"/>
            </a:xfrm>
          </p:grpSpPr>
          <p:pic>
            <p:nvPicPr>
              <p:cNvPr id="7179" name="Picture 5" descr="muri2_map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483" y="96"/>
                <a:ext cx="3153" cy="40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7180" name="Rectangle 6"/>
              <p:cNvSpPr>
                <a:spLocks noChangeArrowheads="1"/>
              </p:cNvSpPr>
              <p:nvPr/>
            </p:nvSpPr>
            <p:spPr bwMode="auto">
              <a:xfrm>
                <a:off x="3024" y="3552"/>
                <a:ext cx="192" cy="144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en-US">
                  <a:solidFill>
                    <a:schemeClr val="bg1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7177" name="Text Box 7"/>
            <p:cNvSpPr txBox="1">
              <a:spLocks noChangeArrowheads="1"/>
            </p:cNvSpPr>
            <p:nvPr/>
          </p:nvSpPr>
          <p:spPr bwMode="auto">
            <a:xfrm>
              <a:off x="3062" y="3047"/>
              <a:ext cx="44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>
                  <a:latin typeface="Calibri" pitchFamily="34" charset="0"/>
                </a:rPr>
                <a:t>West</a:t>
              </a:r>
            </a:p>
          </p:txBody>
        </p:sp>
        <p:sp>
          <p:nvSpPr>
            <p:cNvPr id="7178" name="Text Box 8"/>
            <p:cNvSpPr txBox="1">
              <a:spLocks noChangeArrowheads="1"/>
            </p:cNvSpPr>
            <p:nvPr/>
          </p:nvSpPr>
          <p:spPr bwMode="auto">
            <a:xfrm>
              <a:off x="3782" y="3047"/>
              <a:ext cx="40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>
                  <a:latin typeface="Calibri" pitchFamily="34" charset="0"/>
                </a:rPr>
                <a:t>East</a:t>
              </a:r>
            </a:p>
          </p:txBody>
        </p:sp>
      </p:grpSp>
      <p:grpSp>
        <p:nvGrpSpPr>
          <p:cNvPr id="4" name="Group 11"/>
          <p:cNvGrpSpPr>
            <a:grpSpLocks/>
          </p:cNvGrpSpPr>
          <p:nvPr/>
        </p:nvGrpSpPr>
        <p:grpSpPr bwMode="auto">
          <a:xfrm>
            <a:off x="381000" y="1695747"/>
            <a:ext cx="3998913" cy="3983038"/>
            <a:chOff x="-228600" y="685800"/>
            <a:chExt cx="4608513" cy="5068888"/>
          </a:xfrm>
        </p:grpSpPr>
        <p:pic>
          <p:nvPicPr>
            <p:cNvPr id="7174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-228600" y="685800"/>
              <a:ext cx="4608513" cy="5068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75" name="Rectangle 10"/>
            <p:cNvSpPr>
              <a:spLocks noChangeArrowheads="1"/>
            </p:cNvSpPr>
            <p:nvPr/>
          </p:nvSpPr>
          <p:spPr bwMode="auto">
            <a:xfrm rot="900000">
              <a:off x="928688" y="2941638"/>
              <a:ext cx="457200" cy="762000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</a:endParaRPr>
            </a:p>
          </p:txBody>
        </p:sp>
      </p:grpSp>
      <p:sp>
        <p:nvSpPr>
          <p:cNvPr id="7173" name="TextBox 10"/>
          <p:cNvSpPr txBox="1">
            <a:spLocks noChangeArrowheads="1"/>
          </p:cNvSpPr>
          <p:nvPr/>
        </p:nvSpPr>
        <p:spPr bwMode="auto">
          <a:xfrm>
            <a:off x="381000" y="6167735"/>
            <a:ext cx="8458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</a:rPr>
              <a:t>Water column surveys, coring, bottom boundary layer tripods</a:t>
            </a:r>
            <a:endParaRPr lang="en-US" sz="24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57200" y="457200"/>
            <a:ext cx="373692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2"/>
                </a:solidFill>
                <a:effectLst/>
              </a:rPr>
              <a:t>ONR sponsored MURI </a:t>
            </a:r>
            <a:br>
              <a:rPr lang="en-US" sz="2400" dirty="0" smtClean="0">
                <a:solidFill>
                  <a:schemeClr val="bg2"/>
                </a:solidFill>
                <a:effectLst/>
              </a:rPr>
            </a:br>
            <a:r>
              <a:rPr lang="en-US" sz="2400" dirty="0" smtClean="0">
                <a:solidFill>
                  <a:schemeClr val="bg2"/>
                </a:solidFill>
                <a:effectLst/>
              </a:rPr>
              <a:t>JHU, WHOI, BC, MU, MIT</a:t>
            </a:r>
            <a:endParaRPr lang="en-US" sz="2400" dirty="0">
              <a:solidFill>
                <a:schemeClr val="bg2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609600" y="1371600"/>
            <a:ext cx="9998075" cy="546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TextBox 2"/>
          <p:cNvSpPr txBox="1">
            <a:spLocks noChangeArrowheads="1"/>
          </p:cNvSpPr>
          <p:nvPr/>
        </p:nvSpPr>
        <p:spPr bwMode="auto">
          <a:xfrm>
            <a:off x="533400" y="762000"/>
            <a:ext cx="68278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Cold Fronts supply the energy – typical characteristics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fin_eastprofil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088" y="1044575"/>
            <a:ext cx="8758237" cy="476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669925" y="569913"/>
            <a:ext cx="35290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chemeClr val="bg2"/>
                </a:solidFill>
                <a:effectLst/>
                <a:latin typeface="Calibri" pitchFamily="34" charset="0"/>
              </a:rPr>
              <a:t>Eastern Transects 2007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11125" y="0"/>
            <a:ext cx="4232275" cy="4114800"/>
            <a:chOff x="262" y="0"/>
            <a:chExt cx="2666" cy="2592"/>
          </a:xfrm>
        </p:grpSpPr>
        <p:pic>
          <p:nvPicPr>
            <p:cNvPr id="208899" name="Picture 3" descr="kin969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65" y="0"/>
              <a:ext cx="2363" cy="25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8900" name="Rectangle 4"/>
            <p:cNvSpPr>
              <a:spLocks noChangeArrowheads="1"/>
            </p:cNvSpPr>
            <p:nvPr/>
          </p:nvSpPr>
          <p:spPr bwMode="auto">
            <a:xfrm>
              <a:off x="262" y="37"/>
              <a:ext cx="986" cy="395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r>
                <a:rPr lang="en-US" sz="1400">
                  <a:solidFill>
                    <a:schemeClr val="bg2"/>
                  </a:solidFill>
                  <a:effectLst/>
                  <a:latin typeface="Tahoma" pitchFamily="34" charset="0"/>
                </a:rPr>
                <a:t>Amazon</a:t>
              </a:r>
              <a:br>
                <a:rPr lang="en-US" sz="1400">
                  <a:solidFill>
                    <a:schemeClr val="bg2"/>
                  </a:solidFill>
                  <a:effectLst/>
                  <a:latin typeface="Tahoma" pitchFamily="34" charset="0"/>
                </a:rPr>
              </a:br>
              <a:r>
                <a:rPr lang="en-US" sz="1400">
                  <a:solidFill>
                    <a:schemeClr val="bg2"/>
                  </a:solidFill>
                  <a:effectLst/>
                  <a:latin typeface="Tahoma" pitchFamily="34" charset="0"/>
                </a:rPr>
                <a:t> Shelf</a:t>
              </a:r>
            </a:p>
          </p:txBody>
        </p:sp>
      </p:grpSp>
      <p:grpSp>
        <p:nvGrpSpPr>
          <p:cNvPr id="3" name="Group 5"/>
          <p:cNvGrpSpPr>
            <a:grpSpLocks/>
          </p:cNvGrpSpPr>
          <p:nvPr/>
        </p:nvGrpSpPr>
        <p:grpSpPr bwMode="auto">
          <a:xfrm>
            <a:off x="152400" y="2895600"/>
            <a:ext cx="4113213" cy="3810000"/>
            <a:chOff x="96" y="1824"/>
            <a:chExt cx="2591" cy="2400"/>
          </a:xfrm>
        </p:grpSpPr>
        <p:pic>
          <p:nvPicPr>
            <p:cNvPr id="208902" name="Picture 6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94" y="1824"/>
              <a:ext cx="2393" cy="2400"/>
            </a:xfrm>
            <a:prstGeom prst="rect">
              <a:avLst/>
            </a:prstGeom>
            <a:noFill/>
          </p:spPr>
        </p:pic>
        <p:sp>
          <p:nvSpPr>
            <p:cNvPr id="208903" name="Rectangle 7"/>
            <p:cNvSpPr>
              <a:spLocks noChangeArrowheads="1"/>
            </p:cNvSpPr>
            <p:nvPr/>
          </p:nvSpPr>
          <p:spPr bwMode="auto">
            <a:xfrm>
              <a:off x="96" y="1872"/>
              <a:ext cx="986" cy="395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r>
                <a:rPr lang="en-US" sz="1400">
                  <a:solidFill>
                    <a:schemeClr val="bg2"/>
                  </a:solidFill>
                  <a:effectLst/>
                  <a:latin typeface="Tahoma" pitchFamily="34" charset="0"/>
                </a:rPr>
                <a:t>Eel River Shelf</a:t>
              </a: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4495800" y="3006725"/>
            <a:ext cx="4191000" cy="3390900"/>
            <a:chOff x="4495800" y="3006725"/>
            <a:chExt cx="4191000" cy="3390900"/>
          </a:xfrm>
        </p:grpSpPr>
        <p:pic>
          <p:nvPicPr>
            <p:cNvPr id="208905" name="Picture 9" descr="jcr_fig7 color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495800" y="3006725"/>
              <a:ext cx="4191000" cy="3390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8906" name="Rectangle 10"/>
            <p:cNvSpPr>
              <a:spLocks noChangeArrowheads="1"/>
            </p:cNvSpPr>
            <p:nvPr/>
          </p:nvSpPr>
          <p:spPr bwMode="auto">
            <a:xfrm>
              <a:off x="4572000" y="3082925"/>
              <a:ext cx="1565275" cy="627063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r>
                <a:rPr lang="en-US" sz="1400" dirty="0">
                  <a:solidFill>
                    <a:schemeClr val="bg2"/>
                  </a:solidFill>
                  <a:effectLst/>
                  <a:latin typeface="Tahoma" pitchFamily="34" charset="0"/>
                </a:rPr>
                <a:t>Atchafalaya</a:t>
              </a: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4572000" y="0"/>
            <a:ext cx="3911600" cy="3292486"/>
            <a:chOff x="4572000" y="0"/>
            <a:chExt cx="3911600" cy="3292486"/>
          </a:xfrm>
        </p:grpSpPr>
        <p:graphicFrame>
          <p:nvGraphicFramePr>
            <p:cNvPr id="356354" name="Object 2"/>
            <p:cNvGraphicFramePr>
              <a:graphicFrameLocks noChangeAspect="1"/>
            </p:cNvGraphicFramePr>
            <p:nvPr/>
          </p:nvGraphicFramePr>
          <p:xfrm>
            <a:off x="6477000" y="0"/>
            <a:ext cx="2006600" cy="3292486"/>
          </p:xfrm>
          <a:graphic>
            <a:graphicData uri="http://schemas.openxmlformats.org/presentationml/2006/ole">
              <p:oleObj spid="_x0000_s356354" name="Artwork" r:id="rId7" imgW="4885714" imgH="8019048" progId="">
                <p:embed/>
              </p:oleObj>
            </a:graphicData>
          </a:graphic>
        </p:graphicFrame>
        <p:sp>
          <p:nvSpPr>
            <p:cNvPr id="17" name="Rectangle 10"/>
            <p:cNvSpPr>
              <a:spLocks noChangeArrowheads="1"/>
            </p:cNvSpPr>
            <p:nvPr/>
          </p:nvSpPr>
          <p:spPr bwMode="auto">
            <a:xfrm>
              <a:off x="4572000" y="533400"/>
              <a:ext cx="1565275" cy="627063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r>
                <a:rPr lang="en-US" sz="2000" dirty="0" smtClean="0">
                  <a:solidFill>
                    <a:schemeClr val="bg2"/>
                  </a:solidFill>
                  <a:effectLst/>
                  <a:latin typeface="Tahoma" pitchFamily="34" charset="0"/>
                </a:rPr>
                <a:t>Sepik River</a:t>
              </a:r>
              <a:endParaRPr lang="en-US" sz="2000" dirty="0">
                <a:solidFill>
                  <a:schemeClr val="bg2"/>
                </a:solidFill>
                <a:effectLst/>
                <a:latin typeface="Tahoma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1" descr="tripod_transect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28600"/>
            <a:ext cx="9144000" cy="641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TextBox 2"/>
          <p:cNvSpPr txBox="1">
            <a:spLocks noChangeArrowheads="1"/>
          </p:cNvSpPr>
          <p:nvPr/>
        </p:nvSpPr>
        <p:spPr bwMode="auto">
          <a:xfrm>
            <a:off x="7010400" y="6096000"/>
            <a:ext cx="18272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2"/>
                </a:solidFill>
              </a:rPr>
              <a:t>Meg </a:t>
            </a:r>
            <a:r>
              <a:rPr lang="en-US" sz="2400" dirty="0" err="1">
                <a:solidFill>
                  <a:schemeClr val="bg2"/>
                </a:solidFill>
              </a:rPr>
              <a:t>Estapa</a:t>
            </a:r>
            <a:endParaRPr lang="en-US" sz="2400" dirty="0">
              <a:solidFill>
                <a:schemeClr val="bg2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04800" y="3962400"/>
            <a:ext cx="4038600" cy="2438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800" dirty="0">
                <a:solidFill>
                  <a:schemeClr val="bg2"/>
                </a:solidFill>
              </a:rPr>
              <a:t>March 2008 East </a:t>
            </a:r>
            <a:br>
              <a:rPr lang="en-US" sz="2800" dirty="0">
                <a:solidFill>
                  <a:schemeClr val="bg2"/>
                </a:solidFill>
              </a:rPr>
            </a:br>
            <a:r>
              <a:rPr lang="en-US" sz="2800" dirty="0">
                <a:solidFill>
                  <a:schemeClr val="bg2"/>
                </a:solidFill>
              </a:rPr>
              <a:t>(tripod line)</a:t>
            </a:r>
          </a:p>
          <a:p>
            <a:pPr algn="ctr">
              <a:defRPr/>
            </a:pPr>
            <a:endParaRPr lang="en-US" sz="2000" dirty="0">
              <a:solidFill>
                <a:schemeClr val="bg2"/>
              </a:solidFill>
            </a:endParaRPr>
          </a:p>
          <a:p>
            <a:pPr algn="ctr">
              <a:defRPr/>
            </a:pPr>
            <a:r>
              <a:rPr lang="en-US" sz="2000" dirty="0">
                <a:solidFill>
                  <a:schemeClr val="bg2"/>
                </a:solidFill>
              </a:rPr>
              <a:t>Mean particle size:</a:t>
            </a:r>
            <a:br>
              <a:rPr lang="en-US" sz="2000" dirty="0">
                <a:solidFill>
                  <a:schemeClr val="bg2"/>
                </a:solidFill>
              </a:rPr>
            </a:br>
            <a:r>
              <a:rPr lang="en-US" sz="2000" dirty="0">
                <a:solidFill>
                  <a:schemeClr val="bg2"/>
                </a:solidFill>
              </a:rPr>
              <a:t> generally 500 – 1000 um</a:t>
            </a:r>
          </a:p>
          <a:p>
            <a:pPr algn="ctr">
              <a:defRPr/>
            </a:pPr>
            <a:r>
              <a:rPr lang="en-US" sz="2000" b="1" dirty="0">
                <a:solidFill>
                  <a:srgbClr val="FF0000"/>
                </a:solidFill>
              </a:rPr>
              <a:t>water can clear in &lt; 1.5 hrs</a:t>
            </a:r>
          </a:p>
        </p:txBody>
      </p:sp>
      <p:sp>
        <p:nvSpPr>
          <p:cNvPr id="26629" name="TextBox 4"/>
          <p:cNvSpPr txBox="1">
            <a:spLocks noChangeArrowheads="1"/>
          </p:cNvSpPr>
          <p:nvPr/>
        </p:nvSpPr>
        <p:spPr bwMode="auto">
          <a:xfrm>
            <a:off x="7696200" y="228600"/>
            <a:ext cx="105189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2"/>
                </a:solidFill>
              </a:rPr>
              <a:t>10-50 um</a:t>
            </a:r>
          </a:p>
        </p:txBody>
      </p:sp>
      <p:sp>
        <p:nvSpPr>
          <p:cNvPr id="26630" name="TextBox 5"/>
          <p:cNvSpPr txBox="1">
            <a:spLocks noChangeArrowheads="1"/>
          </p:cNvSpPr>
          <p:nvPr/>
        </p:nvSpPr>
        <p:spPr bwMode="auto">
          <a:xfrm>
            <a:off x="7696200" y="2133600"/>
            <a:ext cx="116570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2"/>
                </a:solidFill>
                <a:effectLst/>
              </a:rPr>
              <a:t>50-250 um</a:t>
            </a:r>
          </a:p>
        </p:txBody>
      </p:sp>
      <p:sp>
        <p:nvSpPr>
          <p:cNvPr id="26631" name="TextBox 6"/>
          <p:cNvSpPr txBox="1">
            <a:spLocks noChangeArrowheads="1"/>
          </p:cNvSpPr>
          <p:nvPr/>
        </p:nvSpPr>
        <p:spPr bwMode="auto">
          <a:xfrm>
            <a:off x="7599363" y="4038600"/>
            <a:ext cx="139333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2"/>
                </a:solidFill>
                <a:effectLst/>
              </a:rPr>
              <a:t>250-1000 um</a:t>
            </a:r>
          </a:p>
        </p:txBody>
      </p:sp>
      <p:sp>
        <p:nvSpPr>
          <p:cNvPr id="26632" name="TextBox 7"/>
          <p:cNvSpPr txBox="1">
            <a:spLocks noChangeArrowheads="1"/>
          </p:cNvSpPr>
          <p:nvPr/>
        </p:nvSpPr>
        <p:spPr bwMode="auto">
          <a:xfrm>
            <a:off x="533400" y="0"/>
            <a:ext cx="75373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2"/>
                </a:solidFill>
              </a:rPr>
              <a:t>LISST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1"/>
          <p:cNvSpPr txBox="1">
            <a:spLocks noChangeArrowheads="1"/>
          </p:cNvSpPr>
          <p:nvPr/>
        </p:nvSpPr>
        <p:spPr bwMode="auto">
          <a:xfrm>
            <a:off x="457200" y="76200"/>
            <a:ext cx="14065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effectLst/>
                <a:latin typeface="Calibri" pitchFamily="34" charset="0"/>
              </a:rPr>
              <a:t>Waves</a:t>
            </a:r>
          </a:p>
        </p:txBody>
      </p:sp>
      <p:pic>
        <p:nvPicPr>
          <p:cNvPr id="10243" name="Picture 1" descr="C:\Users\Peter Traykovski\Desktop\udel\Energy_flux_GRL_dfdx.png"/>
          <p:cNvPicPr>
            <a:picLocks noChangeAspect="1" noChangeArrowheads="1"/>
          </p:cNvPicPr>
          <p:nvPr/>
        </p:nvPicPr>
        <p:blipFill>
          <a:blip r:embed="rId3" cstate="print"/>
          <a:srcRect l="3880" t="6171" r="5225" b="5653"/>
          <a:stretch>
            <a:fillRect/>
          </a:stretch>
        </p:blipFill>
        <p:spPr bwMode="auto">
          <a:xfrm>
            <a:off x="457200" y="812800"/>
            <a:ext cx="8312150" cy="604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4" name="TextBox 3"/>
          <p:cNvSpPr txBox="1">
            <a:spLocks noChangeArrowheads="1"/>
          </p:cNvSpPr>
          <p:nvPr/>
        </p:nvSpPr>
        <p:spPr bwMode="auto">
          <a:xfrm>
            <a:off x="7391400" y="381000"/>
            <a:ext cx="103207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Calibri" pitchFamily="34" charset="0"/>
              </a:rPr>
              <a:t>Traykovski</a:t>
            </a:r>
          </a:p>
        </p:txBody>
      </p:sp>
      <p:cxnSp>
        <p:nvCxnSpPr>
          <p:cNvPr id="6" name="Straight Arrow Connector 5"/>
          <p:cNvCxnSpPr/>
          <p:nvPr/>
        </p:nvCxnSpPr>
        <p:spPr>
          <a:xfrm rot="5400000">
            <a:off x="4610101" y="495300"/>
            <a:ext cx="990600" cy="317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0246" name="TextBox 6"/>
          <p:cNvSpPr txBox="1">
            <a:spLocks noChangeArrowheads="1"/>
          </p:cNvSpPr>
          <p:nvPr/>
        </p:nvSpPr>
        <p:spPr bwMode="auto">
          <a:xfrm>
            <a:off x="4114800" y="5029200"/>
            <a:ext cx="1617663" cy="2762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bg2"/>
                </a:solidFill>
                <a:effectLst/>
              </a:rPr>
              <a:t>Total Dissipation (</a:t>
            </a:r>
            <a:r>
              <a:rPr lang="en-US" sz="1200" dirty="0" err="1">
                <a:solidFill>
                  <a:schemeClr val="bg2"/>
                </a:solidFill>
                <a:effectLst/>
              </a:rPr>
              <a:t>F</a:t>
            </a:r>
            <a:r>
              <a:rPr lang="en-US" sz="1200" baseline="-25000" dirty="0" err="1">
                <a:solidFill>
                  <a:schemeClr val="bg2"/>
                </a:solidFill>
                <a:effectLst/>
              </a:rPr>
              <a:t>x</a:t>
            </a:r>
            <a:r>
              <a:rPr lang="en-US" sz="1200" dirty="0">
                <a:solidFill>
                  <a:schemeClr val="bg2"/>
                </a:solidFill>
                <a:effectLst/>
              </a:rPr>
              <a:t>)</a:t>
            </a:r>
          </a:p>
        </p:txBody>
      </p:sp>
      <p:sp>
        <p:nvSpPr>
          <p:cNvPr id="10247" name="TextBox 7"/>
          <p:cNvSpPr txBox="1">
            <a:spLocks noChangeArrowheads="1"/>
          </p:cNvSpPr>
          <p:nvPr/>
        </p:nvSpPr>
        <p:spPr bwMode="auto">
          <a:xfrm>
            <a:off x="6324600" y="3395663"/>
            <a:ext cx="1612900" cy="33813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bg2"/>
                </a:solidFill>
                <a:effectLst/>
              </a:rPr>
              <a:t>bed from 1 </a:t>
            </a:r>
            <a:r>
              <a:rPr lang="en-US" sz="1600" dirty="0" err="1">
                <a:solidFill>
                  <a:schemeClr val="bg2"/>
                </a:solidFill>
                <a:effectLst/>
              </a:rPr>
              <a:t>Mhz</a:t>
            </a:r>
            <a:endParaRPr lang="en-US" sz="1600" dirty="0">
              <a:solidFill>
                <a:schemeClr val="bg2"/>
              </a:solidFill>
              <a:effectLst/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rot="16200000" flipV="1">
            <a:off x="5971382" y="3345656"/>
            <a:ext cx="195262" cy="1492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549275" y="685800"/>
            <a:ext cx="9998075" cy="546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5181600" y="1143000"/>
            <a:ext cx="533400" cy="4191000"/>
          </a:xfrm>
          <a:prstGeom prst="rect">
            <a:avLst/>
          </a:prstGeom>
          <a:solidFill>
            <a:srgbClr val="DCE6F2">
              <a:alpha val="47843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2532" name="TextBox 5"/>
          <p:cNvSpPr txBox="1">
            <a:spLocks noChangeArrowheads="1"/>
          </p:cNvSpPr>
          <p:nvPr/>
        </p:nvSpPr>
        <p:spPr bwMode="auto">
          <a:xfrm>
            <a:off x="609600" y="381000"/>
            <a:ext cx="348332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Calibri" pitchFamily="34" charset="0"/>
              </a:rPr>
              <a:t>Hs</a:t>
            </a:r>
          </a:p>
          <a:p>
            <a:r>
              <a:rPr lang="en-US" dirty="0">
                <a:solidFill>
                  <a:schemeClr val="bg2"/>
                </a:solidFill>
                <a:latin typeface="Calibri" pitchFamily="34" charset="0"/>
              </a:rPr>
              <a:t> Salinity at 9, 7, 5 m z=1.25 and 0.3 </a:t>
            </a:r>
            <a:r>
              <a:rPr lang="en-US" dirty="0" err="1">
                <a:solidFill>
                  <a:schemeClr val="bg2"/>
                </a:solidFill>
                <a:latin typeface="Calibri" pitchFamily="34" charset="0"/>
              </a:rPr>
              <a:t>mab</a:t>
            </a:r>
            <a:endParaRPr lang="en-US" dirty="0">
              <a:solidFill>
                <a:schemeClr val="bg2"/>
              </a:solidFill>
              <a:latin typeface="Calibri" pitchFamily="34" charset="0"/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 rot="5400000" flipH="1" flipV="1">
            <a:off x="5372101" y="2857500"/>
            <a:ext cx="381000" cy="317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rot="5400000" flipH="1" flipV="1">
            <a:off x="5410201" y="4038600"/>
            <a:ext cx="304800" cy="317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238250"/>
            <a:ext cx="9440863" cy="516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2438400" y="1619250"/>
            <a:ext cx="838200" cy="4191000"/>
          </a:xfrm>
          <a:prstGeom prst="rect">
            <a:avLst/>
          </a:prstGeom>
          <a:solidFill>
            <a:srgbClr val="A9E5ED">
              <a:alpha val="47843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3556" name="TextBox 1"/>
          <p:cNvSpPr txBox="1">
            <a:spLocks noChangeArrowheads="1"/>
          </p:cNvSpPr>
          <p:nvPr/>
        </p:nvSpPr>
        <p:spPr bwMode="auto">
          <a:xfrm>
            <a:off x="838200" y="304800"/>
            <a:ext cx="27717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>
                <a:solidFill>
                  <a:srgbClr val="33CC33"/>
                </a:solidFill>
                <a:latin typeface="Calibri" pitchFamily="34" charset="0"/>
              </a:rPr>
              <a:t>ADV</a:t>
            </a:r>
            <a:r>
              <a:rPr lang="en-US" sz="2800">
                <a:latin typeface="Calibri" pitchFamily="34" charset="0"/>
              </a:rPr>
              <a:t>+</a:t>
            </a:r>
            <a:r>
              <a:rPr lang="en-US" sz="2800">
                <a:solidFill>
                  <a:srgbClr val="FF0000"/>
                </a:solidFill>
                <a:latin typeface="Calibri" pitchFamily="34" charset="0"/>
              </a:rPr>
              <a:t>ADV</a:t>
            </a:r>
            <a:r>
              <a:rPr lang="en-US" sz="2800">
                <a:latin typeface="Calibri" pitchFamily="34" charset="0"/>
              </a:rPr>
              <a:t> + </a:t>
            </a:r>
            <a:r>
              <a:rPr lang="en-US" sz="2800">
                <a:solidFill>
                  <a:srgbClr val="0070C0"/>
                </a:solidFill>
                <a:latin typeface="Calibri" pitchFamily="34" charset="0"/>
              </a:rPr>
              <a:t>ADCP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1428750"/>
            <a:ext cx="5334000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" name="Straight Arrow Connector 3"/>
          <p:cNvCxnSpPr/>
          <p:nvPr/>
        </p:nvCxnSpPr>
        <p:spPr>
          <a:xfrm>
            <a:off x="5562600" y="4419600"/>
            <a:ext cx="99060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rot="10800000">
            <a:off x="5562600" y="1905000"/>
            <a:ext cx="5334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214938" y="2047875"/>
            <a:ext cx="272119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Calibri" pitchFamily="34" charset="0"/>
              </a:rPr>
              <a:t>Order  20cm/s * .15 g/l *5 m =</a:t>
            </a:r>
            <a:br>
              <a:rPr lang="en-US" dirty="0">
                <a:solidFill>
                  <a:schemeClr val="bg2"/>
                </a:solidFill>
                <a:latin typeface="Calibri" pitchFamily="34" charset="0"/>
              </a:rPr>
            </a:br>
            <a:r>
              <a:rPr lang="en-US" dirty="0">
                <a:solidFill>
                  <a:schemeClr val="bg2"/>
                </a:solidFill>
                <a:latin typeface="Calibri" pitchFamily="34" charset="0"/>
              </a:rPr>
              <a:t>1500 g/s cm</a:t>
            </a:r>
            <a:br>
              <a:rPr lang="en-US" dirty="0">
                <a:solidFill>
                  <a:schemeClr val="bg2"/>
                </a:solidFill>
                <a:latin typeface="Calibri" pitchFamily="34" charset="0"/>
              </a:rPr>
            </a:br>
            <a:endParaRPr lang="en-US" dirty="0">
              <a:solidFill>
                <a:schemeClr val="bg2"/>
              </a:solidFill>
              <a:latin typeface="Calibri" pitchFamily="34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410200" y="4460875"/>
            <a:ext cx="357719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Calibri" pitchFamily="34" charset="0"/>
              </a:rPr>
              <a:t>Order  </a:t>
            </a:r>
            <a:r>
              <a:rPr lang="en-US" dirty="0" smtClean="0">
                <a:solidFill>
                  <a:schemeClr val="bg2"/>
                </a:solidFill>
                <a:latin typeface="Calibri" pitchFamily="34" charset="0"/>
              </a:rPr>
              <a:t>10</a:t>
            </a:r>
            <a:r>
              <a:rPr lang="en-US" dirty="0" smtClean="0">
                <a:solidFill>
                  <a:schemeClr val="bg2"/>
                </a:solidFill>
                <a:latin typeface="Calibri" pitchFamily="34" charset="0"/>
              </a:rPr>
              <a:t> – 20 cm/s </a:t>
            </a:r>
            <a:r>
              <a:rPr lang="en-US" dirty="0">
                <a:solidFill>
                  <a:schemeClr val="bg2"/>
                </a:solidFill>
                <a:latin typeface="Calibri" pitchFamily="34" charset="0"/>
              </a:rPr>
              <a:t>* </a:t>
            </a:r>
            <a:r>
              <a:rPr lang="en-US" dirty="0" smtClean="0">
                <a:solidFill>
                  <a:schemeClr val="bg2"/>
                </a:solidFill>
                <a:latin typeface="Calibri" pitchFamily="34" charset="0"/>
              </a:rPr>
              <a:t>10 </a:t>
            </a:r>
            <a:r>
              <a:rPr lang="en-US" dirty="0">
                <a:solidFill>
                  <a:schemeClr val="bg2"/>
                </a:solidFill>
                <a:latin typeface="Calibri" pitchFamily="34" charset="0"/>
              </a:rPr>
              <a:t>g/l * </a:t>
            </a:r>
            <a:r>
              <a:rPr lang="en-US" dirty="0" smtClean="0">
                <a:solidFill>
                  <a:schemeClr val="bg2"/>
                </a:solidFill>
                <a:latin typeface="Calibri" pitchFamily="34" charset="0"/>
              </a:rPr>
              <a:t>20 </a:t>
            </a:r>
            <a:r>
              <a:rPr lang="en-US" dirty="0" smtClean="0">
                <a:solidFill>
                  <a:schemeClr val="bg2"/>
                </a:solidFill>
                <a:latin typeface="Calibri" pitchFamily="34" charset="0"/>
              </a:rPr>
              <a:t>cm </a:t>
            </a:r>
            <a:r>
              <a:rPr lang="en-US" dirty="0" smtClean="0">
                <a:solidFill>
                  <a:srgbClr val="FF0000"/>
                </a:solidFill>
                <a:latin typeface="Calibri" pitchFamily="34" charset="0"/>
              </a:rPr>
              <a:t>(?)</a:t>
            </a:r>
            <a:r>
              <a:rPr lang="en-US" dirty="0" smtClean="0">
                <a:solidFill>
                  <a:schemeClr val="bg2"/>
                </a:solidFill>
                <a:latin typeface="Calibri" pitchFamily="34" charset="0"/>
              </a:rPr>
              <a:t>=</a:t>
            </a:r>
            <a:r>
              <a:rPr lang="en-US" dirty="0">
                <a:solidFill>
                  <a:schemeClr val="bg2"/>
                </a:solidFill>
                <a:latin typeface="Calibri" pitchFamily="34" charset="0"/>
              </a:rPr>
              <a:t/>
            </a:r>
            <a:br>
              <a:rPr lang="en-US" dirty="0">
                <a:solidFill>
                  <a:schemeClr val="bg2"/>
                </a:solidFill>
                <a:latin typeface="Calibri" pitchFamily="34" charset="0"/>
              </a:rPr>
            </a:br>
            <a:r>
              <a:rPr lang="en-US" dirty="0" smtClean="0">
                <a:solidFill>
                  <a:schemeClr val="bg2"/>
                </a:solidFill>
                <a:latin typeface="Calibri" pitchFamily="34" charset="0"/>
              </a:rPr>
              <a:t>2000-4000 </a:t>
            </a:r>
            <a:r>
              <a:rPr lang="en-US" dirty="0">
                <a:solidFill>
                  <a:schemeClr val="bg2"/>
                </a:solidFill>
                <a:latin typeface="Calibri" pitchFamily="34" charset="0"/>
              </a:rPr>
              <a:t>g/s cm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5410200" y="1382713"/>
            <a:ext cx="24701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33CC33"/>
                </a:solidFill>
                <a:latin typeface="Calibri" pitchFamily="34" charset="0"/>
              </a:rPr>
              <a:t>Post transport estimates</a:t>
            </a:r>
          </a:p>
        </p:txBody>
      </p:sp>
      <p:cxnSp>
        <p:nvCxnSpPr>
          <p:cNvPr id="14" name="Straight Connector 13"/>
          <p:cNvCxnSpPr/>
          <p:nvPr/>
        </p:nvCxnSpPr>
        <p:spPr>
          <a:xfrm>
            <a:off x="1066800" y="4800600"/>
            <a:ext cx="1752600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3429000" y="4800600"/>
            <a:ext cx="1752600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2317708" y="5715000"/>
            <a:ext cx="62928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  <a:effectLst/>
              </a:rPr>
              <a:t>*interesting caveat…new analysis of ABS observations </a:t>
            </a:r>
            <a:r>
              <a:rPr lang="en-US" i="1" dirty="0" smtClean="0">
                <a:solidFill>
                  <a:schemeClr val="bg1"/>
                </a:solidFill>
                <a:effectLst/>
              </a:rPr>
              <a:t>by Peter </a:t>
            </a:r>
            <a:r>
              <a:rPr lang="en-US" i="1" dirty="0" err="1" smtClean="0">
                <a:solidFill>
                  <a:schemeClr val="bg1"/>
                </a:solidFill>
                <a:effectLst/>
              </a:rPr>
              <a:t>Traykovski</a:t>
            </a:r>
            <a:r>
              <a:rPr lang="en-US" i="1" dirty="0" smtClean="0">
                <a:solidFill>
                  <a:schemeClr val="bg1"/>
                </a:solidFill>
                <a:effectLst/>
              </a:rPr>
              <a:t> </a:t>
            </a:r>
            <a:r>
              <a:rPr lang="en-US" i="1" dirty="0" smtClean="0">
                <a:solidFill>
                  <a:schemeClr val="bg1"/>
                </a:solidFill>
                <a:effectLst/>
              </a:rPr>
              <a:t> indicate very weak intermittent offshore gravity flow of very thin mud below the ‘bottom’ onshore flow…work in progress</a:t>
            </a:r>
            <a:endParaRPr lang="en-US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Box 1"/>
          <p:cNvSpPr txBox="1">
            <a:spLocks noChangeArrowheads="1"/>
          </p:cNvSpPr>
          <p:nvPr/>
        </p:nvSpPr>
        <p:spPr bwMode="auto">
          <a:xfrm>
            <a:off x="685800" y="228600"/>
            <a:ext cx="8077200" cy="6124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u="sng" dirty="0" smtClean="0">
                <a:solidFill>
                  <a:schemeClr val="bg1"/>
                </a:solidFill>
                <a:latin typeface="Calibri" pitchFamily="34" charset="0"/>
              </a:rPr>
              <a:t>Atchafalaya Summary</a:t>
            </a:r>
            <a:endParaRPr lang="en-US" sz="3200" u="sng" dirty="0">
              <a:solidFill>
                <a:schemeClr val="bg1"/>
              </a:solidFill>
              <a:latin typeface="Calibri" pitchFamily="34" charset="0"/>
            </a:endParaRPr>
          </a:p>
          <a:p>
            <a:pPr>
              <a:buFont typeface="Arial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The combination of wave dissipation, event-driven mean currents, water column stratification, and particle characteristics all contribute to net onshore transport and accretion.</a:t>
            </a:r>
            <a:r>
              <a:rPr lang="en-US" sz="2800" dirty="0">
                <a:solidFill>
                  <a:schemeClr val="bg1"/>
                </a:solidFill>
                <a:latin typeface="Calibri" pitchFamily="34" charset="0"/>
              </a:rPr>
              <a:t/>
            </a:r>
            <a:br>
              <a:rPr lang="en-US" sz="2800" dirty="0">
                <a:solidFill>
                  <a:schemeClr val="bg1"/>
                </a:solidFill>
                <a:latin typeface="Calibri" pitchFamily="34" charset="0"/>
              </a:rPr>
            </a:br>
            <a:r>
              <a:rPr lang="en-US" dirty="0">
                <a:solidFill>
                  <a:schemeClr val="bg1"/>
                </a:solidFill>
                <a:latin typeface="Calibri" pitchFamily="34" charset="0"/>
              </a:rPr>
              <a:t> </a:t>
            </a:r>
          </a:p>
          <a:p>
            <a:pPr>
              <a:buFont typeface="Arial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Sediment is delivered in late winter/early spring.</a:t>
            </a:r>
            <a:br>
              <a:rPr lang="en-US" sz="2400" dirty="0">
                <a:solidFill>
                  <a:schemeClr val="bg1"/>
                </a:solidFill>
                <a:latin typeface="Calibri" pitchFamily="34" charset="0"/>
              </a:rPr>
            </a:b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 </a:t>
            </a:r>
          </a:p>
          <a:p>
            <a:pPr>
              <a:buFont typeface="Arial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During passage of CFs, waves initially suspend bottom sediment and mix the water column.</a:t>
            </a:r>
            <a:br>
              <a:rPr lang="en-US" sz="2400" dirty="0">
                <a:solidFill>
                  <a:schemeClr val="bg1"/>
                </a:solidFill>
                <a:latin typeface="Calibri" pitchFamily="34" charset="0"/>
              </a:rPr>
            </a:br>
            <a:r>
              <a:rPr lang="en-US" dirty="0">
                <a:solidFill>
                  <a:schemeClr val="bg1"/>
                </a:solidFill>
                <a:latin typeface="Calibri" pitchFamily="34" charset="0"/>
              </a:rPr>
              <a:t> </a:t>
            </a:r>
          </a:p>
          <a:p>
            <a:pPr>
              <a:buFont typeface="Arial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Post-front, stratification is re-established, rapid settling is enhanced and fluid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muds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 form contributing to wave dissipation.</a:t>
            </a:r>
            <a:r>
              <a:rPr lang="en-US" sz="2800" dirty="0">
                <a:solidFill>
                  <a:schemeClr val="bg1"/>
                </a:solidFill>
                <a:latin typeface="Calibri" pitchFamily="34" charset="0"/>
              </a:rPr>
              <a:t/>
            </a:r>
            <a:br>
              <a:rPr lang="en-US" sz="2800" dirty="0">
                <a:solidFill>
                  <a:schemeClr val="bg1"/>
                </a:solidFill>
                <a:latin typeface="Calibri" pitchFamily="34" charset="0"/>
              </a:rPr>
            </a:br>
            <a:r>
              <a:rPr lang="en-US" dirty="0">
                <a:solidFill>
                  <a:schemeClr val="bg1"/>
                </a:solidFill>
                <a:latin typeface="Calibri" pitchFamily="34" charset="0"/>
              </a:rPr>
              <a:t> </a:t>
            </a:r>
          </a:p>
          <a:p>
            <a:pPr>
              <a:buFont typeface="Arial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Onshore sediment transport of </a:t>
            </a:r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</a:rPr>
              <a:t>bottom 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waters is greater than offshore sediment transport in waters column above ~1 m</a:t>
            </a:r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</a:rPr>
              <a:t>. </a:t>
            </a:r>
            <a:endParaRPr lang="en-US" sz="2400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9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76200" y="-74613"/>
            <a:ext cx="9448800" cy="7085013"/>
          </a:xfrm>
          <a:prstGeom prst="rect">
            <a:avLst/>
          </a:prstGeom>
          <a:noFill/>
        </p:spPr>
      </p:pic>
      <p:sp>
        <p:nvSpPr>
          <p:cNvPr id="209923" name="Text Box 3"/>
          <p:cNvSpPr txBox="1">
            <a:spLocks noChangeArrowheads="1"/>
          </p:cNvSpPr>
          <p:nvPr/>
        </p:nvSpPr>
        <p:spPr bwMode="auto">
          <a:xfrm>
            <a:off x="5986463" y="6172200"/>
            <a:ext cx="3157537" cy="39687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chemeClr val="bg2"/>
                </a:solidFill>
                <a:effectLst/>
              </a:rPr>
              <a:t>Photo courtesy of A. </a:t>
            </a:r>
            <a:r>
              <a:rPr lang="en-US" sz="2000" dirty="0" err="1">
                <a:solidFill>
                  <a:schemeClr val="bg2"/>
                </a:solidFill>
                <a:effectLst/>
              </a:rPr>
              <a:t>Draut</a:t>
            </a:r>
            <a:endParaRPr lang="en-US" sz="2000" dirty="0">
              <a:solidFill>
                <a:schemeClr val="bg2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9490" name="Picture 2" descr="Amazo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7065963"/>
          </a:xfrm>
          <a:prstGeom prst="rect">
            <a:avLst/>
          </a:prstGeom>
          <a:noFill/>
        </p:spPr>
      </p:pic>
      <p:sp>
        <p:nvSpPr>
          <p:cNvPr id="319491" name="Text Box 3"/>
          <p:cNvSpPr txBox="1">
            <a:spLocks noChangeArrowheads="1"/>
          </p:cNvSpPr>
          <p:nvPr/>
        </p:nvSpPr>
        <p:spPr bwMode="auto">
          <a:xfrm>
            <a:off x="533400" y="304800"/>
            <a:ext cx="16732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Amazon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2018" name="Group 2"/>
          <p:cNvGrpSpPr>
            <a:grpSpLocks/>
          </p:cNvGrpSpPr>
          <p:nvPr/>
        </p:nvGrpSpPr>
        <p:grpSpPr bwMode="auto">
          <a:xfrm>
            <a:off x="2530475" y="1676400"/>
            <a:ext cx="4849813" cy="4876800"/>
            <a:chOff x="1594" y="1056"/>
            <a:chExt cx="3055" cy="3072"/>
          </a:xfrm>
        </p:grpSpPr>
        <p:pic>
          <p:nvPicPr>
            <p:cNvPr id="342019" name="Picture 3" descr="satbac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594" y="1056"/>
              <a:ext cx="3055" cy="3072"/>
            </a:xfrm>
            <a:prstGeom prst="rect">
              <a:avLst/>
            </a:prstGeom>
            <a:noFill/>
            <a:ln/>
            <a:effectLst/>
          </p:spPr>
        </p:pic>
        <p:sp>
          <p:nvSpPr>
            <p:cNvPr id="342020" name="Text Box 4"/>
            <p:cNvSpPr txBox="1">
              <a:spLocks noChangeArrowheads="1"/>
            </p:cNvSpPr>
            <p:nvPr/>
          </p:nvSpPr>
          <p:spPr bwMode="auto">
            <a:xfrm>
              <a:off x="3936" y="2400"/>
              <a:ext cx="679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>
                  <a:solidFill>
                    <a:srgbClr val="6633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2-10 cm/y</a:t>
              </a:r>
            </a:p>
          </p:txBody>
        </p:sp>
      </p:grpSp>
      <p:sp>
        <p:nvSpPr>
          <p:cNvPr id="342021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838200" y="381000"/>
            <a:ext cx="7924800" cy="914400"/>
          </a:xfrm>
        </p:spPr>
        <p:txBody>
          <a:bodyPr/>
          <a:lstStyle/>
          <a:p>
            <a:pPr algn="ctr">
              <a:buFontTx/>
              <a:buNone/>
            </a:pPr>
            <a:r>
              <a:rPr lang="en-US" sz="2800">
                <a:effectLst>
                  <a:outerShdw blurRad="38100" dist="38100" dir="2700000" algn="tl">
                    <a:srgbClr val="C0C0C0"/>
                  </a:outerShdw>
                </a:effectLst>
              </a:rPr>
              <a:t>AmasSeds</a:t>
            </a:r>
            <a:r>
              <a:rPr lang="en-US" sz="240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br>
              <a:rPr lang="en-US" sz="240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sz="2400">
                <a:effectLst>
                  <a:outerShdw blurRad="38100" dist="38100" dir="2700000" algn="tl">
                    <a:srgbClr val="C0C0C0"/>
                  </a:outerShdw>
                </a:effectLst>
              </a:rPr>
              <a:t>A Multidisciplinary Amazon Shelf SEDiment Study</a:t>
            </a:r>
          </a:p>
          <a:p>
            <a:pPr lvl="1">
              <a:buFontTx/>
              <a:buNone/>
            </a:pPr>
            <a:endParaRPr lang="en-US" sz="200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42022" name="Text Box 6"/>
          <p:cNvSpPr txBox="1">
            <a:spLocks noChangeArrowheads="1"/>
          </p:cNvSpPr>
          <p:nvPr/>
        </p:nvSpPr>
        <p:spPr bwMode="auto">
          <a:xfrm>
            <a:off x="22225" y="5927725"/>
            <a:ext cx="17303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Kuehl &amp; Nittrouer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572" name="Picture 20" descr="sat_allv2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009775" y="914400"/>
            <a:ext cx="5153025" cy="51816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0882" name="Picture 2"/>
          <p:cNvPicPr>
            <a:picLocks noChangeAspect="1" noChangeArrowheads="1"/>
          </p:cNvPicPr>
          <p:nvPr/>
        </p:nvPicPr>
        <p:blipFill>
          <a:blip r:embed="rId3" cstate="print"/>
          <a:srcRect l="49474"/>
          <a:stretch>
            <a:fillRect/>
          </a:stretch>
        </p:blipFill>
        <p:spPr bwMode="auto">
          <a:xfrm>
            <a:off x="609600" y="0"/>
            <a:ext cx="7772400" cy="6616700"/>
          </a:xfrm>
          <a:prstGeom prst="rect">
            <a:avLst/>
          </a:prstGeom>
          <a:noFill/>
        </p:spPr>
      </p:pic>
      <p:sp>
        <p:nvSpPr>
          <p:cNvPr id="250883" name="Line 3"/>
          <p:cNvSpPr>
            <a:spLocks noChangeShapeType="1"/>
          </p:cNvSpPr>
          <p:nvPr/>
        </p:nvSpPr>
        <p:spPr bwMode="auto">
          <a:xfrm>
            <a:off x="2971800" y="609600"/>
            <a:ext cx="1524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50884" name="Line 4"/>
          <p:cNvSpPr>
            <a:spLocks noChangeShapeType="1"/>
          </p:cNvSpPr>
          <p:nvPr/>
        </p:nvSpPr>
        <p:spPr bwMode="auto">
          <a:xfrm>
            <a:off x="2895600" y="838200"/>
            <a:ext cx="1524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50885" name="Line 5"/>
          <p:cNvSpPr>
            <a:spLocks noChangeShapeType="1"/>
          </p:cNvSpPr>
          <p:nvPr/>
        </p:nvSpPr>
        <p:spPr bwMode="auto">
          <a:xfrm>
            <a:off x="3581400" y="609600"/>
            <a:ext cx="1524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50886" name="Line 6"/>
          <p:cNvSpPr>
            <a:spLocks noChangeShapeType="1"/>
          </p:cNvSpPr>
          <p:nvPr/>
        </p:nvSpPr>
        <p:spPr bwMode="auto">
          <a:xfrm>
            <a:off x="3352800" y="1295400"/>
            <a:ext cx="1524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50887" name="Line 7"/>
          <p:cNvSpPr>
            <a:spLocks noChangeShapeType="1"/>
          </p:cNvSpPr>
          <p:nvPr/>
        </p:nvSpPr>
        <p:spPr bwMode="auto">
          <a:xfrm>
            <a:off x="3581400" y="1143000"/>
            <a:ext cx="1524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50888" name="Line 8"/>
          <p:cNvSpPr>
            <a:spLocks noChangeShapeType="1"/>
          </p:cNvSpPr>
          <p:nvPr/>
        </p:nvSpPr>
        <p:spPr bwMode="auto">
          <a:xfrm>
            <a:off x="2514600" y="990600"/>
            <a:ext cx="1524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grpSp>
        <p:nvGrpSpPr>
          <p:cNvPr id="250889" name="Group 9"/>
          <p:cNvGrpSpPr>
            <a:grpSpLocks/>
          </p:cNvGrpSpPr>
          <p:nvPr/>
        </p:nvGrpSpPr>
        <p:grpSpPr bwMode="auto">
          <a:xfrm>
            <a:off x="762000" y="-228600"/>
            <a:ext cx="7699375" cy="6870700"/>
            <a:chOff x="480" y="-144"/>
            <a:chExt cx="4850" cy="4328"/>
          </a:xfrm>
        </p:grpSpPr>
        <p:pic>
          <p:nvPicPr>
            <p:cNvPr id="250890" name="Picture 10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80" y="-144"/>
              <a:ext cx="4850" cy="4328"/>
            </a:xfrm>
            <a:prstGeom prst="rect">
              <a:avLst/>
            </a:prstGeom>
            <a:noFill/>
          </p:spPr>
        </p:pic>
        <p:sp>
          <p:nvSpPr>
            <p:cNvPr id="250891" name="Text Box 11"/>
            <p:cNvSpPr txBox="1">
              <a:spLocks noChangeArrowheads="1"/>
            </p:cNvSpPr>
            <p:nvPr/>
          </p:nvSpPr>
          <p:spPr bwMode="auto">
            <a:xfrm rot="4056669">
              <a:off x="3415" y="2681"/>
              <a:ext cx="152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2400">
                  <a:solidFill>
                    <a:srgbClr val="FF9966"/>
                  </a:solidFill>
                  <a:effectLst/>
                  <a:latin typeface="Tahoma" pitchFamily="34" charset="0"/>
                </a:rPr>
                <a:t>Foreset Deposits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0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9973" name="Group 5"/>
          <p:cNvGrpSpPr>
            <a:grpSpLocks/>
          </p:cNvGrpSpPr>
          <p:nvPr/>
        </p:nvGrpSpPr>
        <p:grpSpPr bwMode="auto">
          <a:xfrm>
            <a:off x="228600" y="457200"/>
            <a:ext cx="4113213" cy="3810000"/>
            <a:chOff x="96" y="1824"/>
            <a:chExt cx="2591" cy="2400"/>
          </a:xfrm>
        </p:grpSpPr>
        <p:pic>
          <p:nvPicPr>
            <p:cNvPr id="339974" name="Picture 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94" y="1824"/>
              <a:ext cx="2393" cy="2400"/>
            </a:xfrm>
            <a:prstGeom prst="rect">
              <a:avLst/>
            </a:prstGeom>
            <a:noFill/>
          </p:spPr>
        </p:pic>
        <p:sp>
          <p:nvSpPr>
            <p:cNvPr id="339975" name="Rectangle 7"/>
            <p:cNvSpPr>
              <a:spLocks noChangeArrowheads="1"/>
            </p:cNvSpPr>
            <p:nvPr/>
          </p:nvSpPr>
          <p:spPr bwMode="auto">
            <a:xfrm>
              <a:off x="96" y="1872"/>
              <a:ext cx="986" cy="395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r>
                <a:rPr lang="en-US" sz="1400">
                  <a:solidFill>
                    <a:schemeClr val="bg2"/>
                  </a:solidFill>
                  <a:effectLst/>
                  <a:latin typeface="Tahoma" pitchFamily="34" charset="0"/>
                </a:rPr>
                <a:t>Eel River Shelf</a:t>
              </a:r>
            </a:p>
          </p:txBody>
        </p:sp>
      </p:grpSp>
      <p:pic>
        <p:nvPicPr>
          <p:cNvPr id="339979" name="Picture 11" descr="shelf_proc"/>
          <p:cNvPicPr>
            <a:picLocks noChangeAspect="1" noChangeArrowheads="1"/>
          </p:cNvPicPr>
          <p:nvPr/>
        </p:nvPicPr>
        <p:blipFill>
          <a:blip r:embed="rId4" cstate="print"/>
          <a:srcRect l="8942"/>
          <a:stretch>
            <a:fillRect/>
          </a:stretch>
        </p:blipFill>
        <p:spPr bwMode="auto">
          <a:xfrm>
            <a:off x="3276600" y="2971800"/>
            <a:ext cx="4876800" cy="35814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648200" y="990600"/>
            <a:ext cx="45013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663300"/>
                </a:solidFill>
              </a:rPr>
              <a:t>Wave Supported Gravity Flows</a:t>
            </a:r>
            <a:endParaRPr lang="en-US" sz="2400" dirty="0">
              <a:solidFill>
                <a:srgbClr val="6633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" y="6172200"/>
            <a:ext cx="25974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Traykovski, Geyer, </a:t>
            </a:r>
            <a:r>
              <a:rPr lang="en-US" dirty="0" err="1" smtClean="0">
                <a:solidFill>
                  <a:schemeClr val="bg2"/>
                </a:solidFill>
              </a:rPr>
              <a:t>Ogston</a:t>
            </a:r>
            <a:endParaRPr lang="en-US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6114" name="Object 2"/>
          <p:cNvGraphicFramePr>
            <a:graphicFrameLocks noChangeAspect="1"/>
          </p:cNvGraphicFramePr>
          <p:nvPr/>
        </p:nvGraphicFramePr>
        <p:xfrm>
          <a:off x="228600" y="1371600"/>
          <a:ext cx="5667375" cy="4181475"/>
        </p:xfrm>
        <a:graphic>
          <a:graphicData uri="http://schemas.openxmlformats.org/presentationml/2006/ole">
            <p:oleObj spid="_x0000_s346114" name="Artwork" r:id="rId4" imgW="5668166" imgH="4180952" progId="">
              <p:embed/>
            </p:oleObj>
          </a:graphicData>
        </a:graphic>
      </p:graphicFrame>
      <p:graphicFrame>
        <p:nvGraphicFramePr>
          <p:cNvPr id="346115" name="Object 3"/>
          <p:cNvGraphicFramePr>
            <a:graphicFrameLocks noChangeAspect="1"/>
          </p:cNvGraphicFramePr>
          <p:nvPr/>
        </p:nvGraphicFramePr>
        <p:xfrm>
          <a:off x="5156200" y="228600"/>
          <a:ext cx="3911600" cy="6418263"/>
        </p:xfrm>
        <a:graphic>
          <a:graphicData uri="http://schemas.openxmlformats.org/presentationml/2006/ole">
            <p:oleObj spid="_x0000_s346115" name="Artwork" r:id="rId5" imgW="4885714" imgH="8019048" progId="">
              <p:embed/>
            </p:oleObj>
          </a:graphicData>
        </a:graphic>
      </p:graphicFrame>
      <p:sp>
        <p:nvSpPr>
          <p:cNvPr id="346116" name="Line 4"/>
          <p:cNvSpPr>
            <a:spLocks noChangeShapeType="1"/>
          </p:cNvSpPr>
          <p:nvPr/>
        </p:nvSpPr>
        <p:spPr bwMode="auto">
          <a:xfrm flipV="1">
            <a:off x="3733800" y="228600"/>
            <a:ext cx="1447800" cy="3200400"/>
          </a:xfrm>
          <a:prstGeom prst="line">
            <a:avLst/>
          </a:prstGeom>
          <a:noFill/>
          <a:ln w="19050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46117" name="Line 5"/>
          <p:cNvSpPr>
            <a:spLocks noChangeShapeType="1"/>
          </p:cNvSpPr>
          <p:nvPr/>
        </p:nvSpPr>
        <p:spPr bwMode="auto">
          <a:xfrm>
            <a:off x="3733800" y="3886200"/>
            <a:ext cx="1447800" cy="2743200"/>
          </a:xfrm>
          <a:prstGeom prst="line">
            <a:avLst/>
          </a:prstGeom>
          <a:noFill/>
          <a:ln w="19050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">
      <a:dk1>
        <a:srgbClr val="000000"/>
      </a:dk1>
      <a:lt1>
        <a:srgbClr val="FFFFFF"/>
      </a:lt1>
      <a:dk2>
        <a:srgbClr val="0000FF"/>
      </a:dk2>
      <a:lt2>
        <a:srgbClr val="FFFF00"/>
      </a:lt2>
      <a:accent1>
        <a:srgbClr val="00CC99"/>
      </a:accent1>
      <a:accent2>
        <a:srgbClr val="3333CC"/>
      </a:accent2>
      <a:accent3>
        <a:srgbClr val="AAAAFF"/>
      </a:accent3>
      <a:accent4>
        <a:srgbClr val="DADADA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4552</TotalTime>
  <Words>1400</Words>
  <Application>Microsoft Office PowerPoint</Application>
  <PresentationFormat>On-screen Show (4:3)</PresentationFormat>
  <Paragraphs>195</Paragraphs>
  <Slides>36</Slides>
  <Notes>36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36</vt:i4>
      </vt:variant>
    </vt:vector>
  </HeadingPairs>
  <TitlesOfParts>
    <vt:vector size="39" baseType="lpstr">
      <vt:lpstr>Default Design</vt:lpstr>
      <vt:lpstr>Artwork</vt:lpstr>
      <vt:lpstr>Equation</vt:lpstr>
      <vt:lpstr>The Role of High-Concentration Suspensions in Dispersal of River Sediments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Surface Plume</vt:lpstr>
      <vt:lpstr>Slide 11</vt:lpstr>
      <vt:lpstr>Slide 12</vt:lpstr>
      <vt:lpstr>Slide 13</vt:lpstr>
      <vt:lpstr>Slide 14</vt:lpstr>
      <vt:lpstr>Slide 15</vt:lpstr>
      <vt:lpstr>Sepik Summary</vt:lpstr>
      <vt:lpstr>Slide 17</vt:lpstr>
      <vt:lpstr>Instrumentation</vt:lpstr>
      <vt:lpstr>Instrumentation</vt:lpstr>
      <vt:lpstr>Floc Settling Necessary for Fluid Mud Formation</vt:lpstr>
      <vt:lpstr>Slide 21</vt:lpstr>
      <vt:lpstr>Slide 22</vt:lpstr>
      <vt:lpstr>Slide 23</vt:lpstr>
      <vt:lpstr>Petitcodiac Summary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</vt:vector>
  </TitlesOfParts>
  <Company>Boston College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Fine-sediment Dispersal and Accumulation on the Shallow Louisiana Shelf</dc:title>
  <dc:creator>Gail C. Kineke</dc:creator>
  <cp:lastModifiedBy>Boston College</cp:lastModifiedBy>
  <cp:revision>166</cp:revision>
  <dcterms:created xsi:type="dcterms:W3CDTF">2001-12-05T17:15:58Z</dcterms:created>
  <dcterms:modified xsi:type="dcterms:W3CDTF">2011-02-25T19:38:35Z</dcterms:modified>
</cp:coreProperties>
</file>