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39" r:id="rId2"/>
    <p:sldId id="373" r:id="rId3"/>
    <p:sldId id="374" r:id="rId4"/>
    <p:sldId id="331" r:id="rId5"/>
    <p:sldId id="342" r:id="rId6"/>
    <p:sldId id="341" r:id="rId7"/>
    <p:sldId id="343" r:id="rId8"/>
    <p:sldId id="345" r:id="rId9"/>
    <p:sldId id="419" r:id="rId10"/>
    <p:sldId id="347" r:id="rId11"/>
    <p:sldId id="349" r:id="rId12"/>
    <p:sldId id="420" r:id="rId13"/>
    <p:sldId id="358" r:id="rId14"/>
    <p:sldId id="359" r:id="rId15"/>
    <p:sldId id="354" r:id="rId16"/>
    <p:sldId id="357" r:id="rId17"/>
    <p:sldId id="352" r:id="rId18"/>
    <p:sldId id="389" r:id="rId19"/>
    <p:sldId id="355" r:id="rId20"/>
    <p:sldId id="356" r:id="rId21"/>
    <p:sldId id="360" r:id="rId22"/>
    <p:sldId id="361" r:id="rId23"/>
    <p:sldId id="363" r:id="rId24"/>
    <p:sldId id="365" r:id="rId25"/>
    <p:sldId id="364" r:id="rId26"/>
    <p:sldId id="366" r:id="rId27"/>
    <p:sldId id="367" r:id="rId28"/>
    <p:sldId id="368" r:id="rId29"/>
    <p:sldId id="369" r:id="rId30"/>
    <p:sldId id="399" r:id="rId31"/>
    <p:sldId id="400" r:id="rId32"/>
    <p:sldId id="41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8F96"/>
    <a:srgbClr val="539596"/>
    <a:srgbClr val="46958F"/>
    <a:srgbClr val="50B9B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158" autoAdjust="0"/>
    <p:restoredTop sz="79754" autoAdjust="0"/>
  </p:normalViewPr>
  <p:slideViewPr>
    <p:cSldViewPr snapToGrid="0" snapToObjects="1">
      <p:cViewPr varScale="1">
        <p:scale>
          <a:sx n="76" d="100"/>
          <a:sy n="76" d="100"/>
        </p:scale>
        <p:origin x="3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kdemutse\Dropbox\Delta%20management%20manuscript\FiguresWorkingFile\Copy%20of%20Operational_plan_DM_PR1-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6823642237028"/>
          <c:y val="0.0828728166486338"/>
          <c:w val="0.676582710814994"/>
          <c:h val="0.785560320334277"/>
        </c:manualLayout>
      </c:layout>
      <c:scatterChart>
        <c:scatterStyle val="lineMarker"/>
        <c:varyColors val="0"/>
        <c:ser>
          <c:idx val="0"/>
          <c:order val="0"/>
          <c:tx>
            <c:strRef>
              <c:f>'Less-Aggressive-plan_PR1-6_8-10'!$B$2</c:f>
              <c:strCache>
                <c:ptCount val="1"/>
                <c:pt idx="0">
                  <c:v>MISSISSIPPI RIVER</c:v>
                </c:pt>
              </c:strCache>
            </c:strRef>
          </c:tx>
          <c:spPr>
            <a:ln w="2540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'Less-Aggressive-plan_PR1-6_8-10'!$A$4:$A$21</c:f>
              <c:numCache>
                <c:formatCode>m/d/yyyy</c:formatCode>
                <c:ptCount val="18"/>
                <c:pt idx="0">
                  <c:v>41640.0</c:v>
                </c:pt>
                <c:pt idx="1">
                  <c:v>41659.98631026727</c:v>
                </c:pt>
                <c:pt idx="2">
                  <c:v>41681.8443549474</c:v>
                </c:pt>
                <c:pt idx="3">
                  <c:v>41685.96851361473</c:v>
                </c:pt>
                <c:pt idx="4">
                  <c:v>41695.96166874835</c:v>
                </c:pt>
                <c:pt idx="5">
                  <c:v>41721.9438720958</c:v>
                </c:pt>
                <c:pt idx="6">
                  <c:v>41731.93702722943</c:v>
                </c:pt>
                <c:pt idx="7">
                  <c:v>41757.91923057688</c:v>
                </c:pt>
                <c:pt idx="8">
                  <c:v>41767.91238571052</c:v>
                </c:pt>
                <c:pt idx="9">
                  <c:v>41793.89458905796</c:v>
                </c:pt>
                <c:pt idx="10">
                  <c:v>41803.8877441916</c:v>
                </c:pt>
                <c:pt idx="11">
                  <c:v>41826.62217141873</c:v>
                </c:pt>
                <c:pt idx="12">
                  <c:v>41829.86994753905</c:v>
                </c:pt>
                <c:pt idx="13">
                  <c:v>41839.86310267267</c:v>
                </c:pt>
                <c:pt idx="14">
                  <c:v>41865.84530602014</c:v>
                </c:pt>
                <c:pt idx="15">
                  <c:v>41875.83846115373</c:v>
                </c:pt>
                <c:pt idx="16">
                  <c:v>41901.82066450115</c:v>
                </c:pt>
                <c:pt idx="17">
                  <c:v>42004.99999125599</c:v>
                </c:pt>
              </c:numCache>
            </c:numRef>
          </c:xVal>
          <c:yVal>
            <c:numRef>
              <c:f>'Less-Aggressive-plan_PR1-6_8-10'!$C$4:$C$21</c:f>
              <c:numCache>
                <c:formatCode>#,##0</c:formatCode>
                <c:ptCount val="18"/>
                <c:pt idx="0">
                  <c:v>281999.9959371447</c:v>
                </c:pt>
                <c:pt idx="1">
                  <c:v>281999.9959371447</c:v>
                </c:pt>
                <c:pt idx="2">
                  <c:v>600000.0</c:v>
                </c:pt>
                <c:pt idx="3">
                  <c:v>659999.9904911893</c:v>
                </c:pt>
                <c:pt idx="4">
                  <c:v>659999.9904911893</c:v>
                </c:pt>
                <c:pt idx="5">
                  <c:v>1.09999998415198E6</c:v>
                </c:pt>
                <c:pt idx="6">
                  <c:v>1.09999998415198E6</c:v>
                </c:pt>
                <c:pt idx="7">
                  <c:v>759999.9890504609</c:v>
                </c:pt>
                <c:pt idx="8">
                  <c:v>759999.9890504609</c:v>
                </c:pt>
                <c:pt idx="9">
                  <c:v>879999.9873215862</c:v>
                </c:pt>
                <c:pt idx="10">
                  <c:v>879999.9873215862</c:v>
                </c:pt>
                <c:pt idx="11">
                  <c:v>600000.0</c:v>
                </c:pt>
                <c:pt idx="12">
                  <c:v>559999.9919319185</c:v>
                </c:pt>
                <c:pt idx="13">
                  <c:v>559999.9919319185</c:v>
                </c:pt>
                <c:pt idx="14">
                  <c:v>459999.9933726474</c:v>
                </c:pt>
                <c:pt idx="15">
                  <c:v>459999.9933726474</c:v>
                </c:pt>
                <c:pt idx="16">
                  <c:v>239999.9965422508</c:v>
                </c:pt>
                <c:pt idx="17">
                  <c:v>239999.9965422508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2AB-47D9-BA4D-669F42612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6592224"/>
        <c:axId val="546581008"/>
      </c:scatterChart>
      <c:scatterChart>
        <c:scatterStyle val="lineMarker"/>
        <c:varyColors val="0"/>
        <c:ser>
          <c:idx val="1"/>
          <c:order val="1"/>
          <c:tx>
            <c:strRef>
              <c:f>'Less-Aggressive-plan_PR1-6_8-10'!$E$2</c:f>
              <c:strCache>
                <c:ptCount val="1"/>
                <c:pt idx="0">
                  <c:v>DAVIS POND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'Less-Aggressive-plan_PR1-6_8-10'!$A$4:$A$21</c:f>
              <c:numCache>
                <c:formatCode>m/d/yyyy</c:formatCode>
                <c:ptCount val="18"/>
                <c:pt idx="0">
                  <c:v>41640.0</c:v>
                </c:pt>
                <c:pt idx="1">
                  <c:v>41659.98631026727</c:v>
                </c:pt>
                <c:pt idx="2">
                  <c:v>41681.8443549474</c:v>
                </c:pt>
                <c:pt idx="3">
                  <c:v>41685.96851361473</c:v>
                </c:pt>
                <c:pt idx="4">
                  <c:v>41695.96166874835</c:v>
                </c:pt>
                <c:pt idx="5">
                  <c:v>41721.9438720958</c:v>
                </c:pt>
                <c:pt idx="6">
                  <c:v>41731.93702722943</c:v>
                </c:pt>
                <c:pt idx="7">
                  <c:v>41757.91923057688</c:v>
                </c:pt>
                <c:pt idx="8">
                  <c:v>41767.91238571052</c:v>
                </c:pt>
                <c:pt idx="9">
                  <c:v>41793.89458905796</c:v>
                </c:pt>
                <c:pt idx="10">
                  <c:v>41803.8877441916</c:v>
                </c:pt>
                <c:pt idx="11">
                  <c:v>41826.62217141873</c:v>
                </c:pt>
                <c:pt idx="12">
                  <c:v>41829.86994753905</c:v>
                </c:pt>
                <c:pt idx="13">
                  <c:v>41839.86310267267</c:v>
                </c:pt>
                <c:pt idx="14">
                  <c:v>41865.84530602014</c:v>
                </c:pt>
                <c:pt idx="15">
                  <c:v>41875.83846115373</c:v>
                </c:pt>
                <c:pt idx="16">
                  <c:v>41901.82066450115</c:v>
                </c:pt>
                <c:pt idx="17">
                  <c:v>42004.99999125599</c:v>
                </c:pt>
              </c:numCache>
            </c:numRef>
          </c:xVal>
          <c:yVal>
            <c:numRef>
              <c:f>'Less-Aggressive-plan_PR1-6_8-10'!$E$4:$E$21</c:f>
              <c:numCache>
                <c:formatCode>#,##0</c:formatCode>
                <c:ptCount val="18"/>
                <c:pt idx="0">
                  <c:v>0.0</c:v>
                </c:pt>
                <c:pt idx="1">
                  <c:v>0.0</c:v>
                </c:pt>
                <c:pt idx="2">
                  <c:v>4206.34926009068</c:v>
                </c:pt>
                <c:pt idx="3">
                  <c:v>4999.999927963558</c:v>
                </c:pt>
                <c:pt idx="4">
                  <c:v>4999.999927963558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874.9999603799575</c:v>
                </c:pt>
                <c:pt idx="12">
                  <c:v>999.9999855927116</c:v>
                </c:pt>
                <c:pt idx="13">
                  <c:v>999.9999855927116</c:v>
                </c:pt>
                <c:pt idx="14">
                  <c:v>4999.999927963558</c:v>
                </c:pt>
                <c:pt idx="15">
                  <c:v>4999.999927963558</c:v>
                </c:pt>
                <c:pt idx="16">
                  <c:v>0.0</c:v>
                </c:pt>
                <c:pt idx="17">
                  <c:v>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2AB-47D9-BA4D-669F42612D79}"/>
            </c:ext>
          </c:extLst>
        </c:ser>
        <c:ser>
          <c:idx val="2"/>
          <c:order val="2"/>
          <c:tx>
            <c:strRef>
              <c:f>'Less-Aggressive-plan_PR1-6_8-10'!$G$2</c:f>
              <c:strCache>
                <c:ptCount val="1"/>
                <c:pt idx="0">
                  <c:v>CAERNARVON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'Less-Aggressive-plan_PR1-6_8-10'!$A$4:$A$21</c:f>
              <c:numCache>
                <c:formatCode>m/d/yyyy</c:formatCode>
                <c:ptCount val="18"/>
                <c:pt idx="0">
                  <c:v>41640.0</c:v>
                </c:pt>
                <c:pt idx="1">
                  <c:v>41659.98631026727</c:v>
                </c:pt>
                <c:pt idx="2">
                  <c:v>41681.8443549474</c:v>
                </c:pt>
                <c:pt idx="3">
                  <c:v>41685.96851361473</c:v>
                </c:pt>
                <c:pt idx="4">
                  <c:v>41695.96166874835</c:v>
                </c:pt>
                <c:pt idx="5">
                  <c:v>41721.9438720958</c:v>
                </c:pt>
                <c:pt idx="6">
                  <c:v>41731.93702722943</c:v>
                </c:pt>
                <c:pt idx="7">
                  <c:v>41757.91923057688</c:v>
                </c:pt>
                <c:pt idx="8">
                  <c:v>41767.91238571052</c:v>
                </c:pt>
                <c:pt idx="9">
                  <c:v>41793.89458905796</c:v>
                </c:pt>
                <c:pt idx="10">
                  <c:v>41803.8877441916</c:v>
                </c:pt>
                <c:pt idx="11">
                  <c:v>41826.62217141873</c:v>
                </c:pt>
                <c:pt idx="12">
                  <c:v>41829.86994753905</c:v>
                </c:pt>
                <c:pt idx="13">
                  <c:v>41839.86310267267</c:v>
                </c:pt>
                <c:pt idx="14">
                  <c:v>41865.84530602014</c:v>
                </c:pt>
                <c:pt idx="15">
                  <c:v>41875.83846115373</c:v>
                </c:pt>
                <c:pt idx="16">
                  <c:v>41901.82066450115</c:v>
                </c:pt>
                <c:pt idx="17">
                  <c:v>42004.99999125599</c:v>
                </c:pt>
              </c:numCache>
            </c:numRef>
          </c:xVal>
          <c:yVal>
            <c:numRef>
              <c:f>'Less-Aggressive-plan_PR1-6_8-10'!$G$4:$G$21</c:f>
              <c:numCache>
                <c:formatCode>#,##0</c:formatCode>
                <c:ptCount val="18"/>
                <c:pt idx="0">
                  <c:v>0.0</c:v>
                </c:pt>
                <c:pt idx="1">
                  <c:v>0.0</c:v>
                </c:pt>
                <c:pt idx="2">
                  <c:v>3365.079408072543</c:v>
                </c:pt>
                <c:pt idx="3">
                  <c:v>3999.999942370847</c:v>
                </c:pt>
                <c:pt idx="4">
                  <c:v>3999.999942370847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699.9999683039654</c:v>
                </c:pt>
                <c:pt idx="12">
                  <c:v>799.9999884741695</c:v>
                </c:pt>
                <c:pt idx="13">
                  <c:v>799.9999884741695</c:v>
                </c:pt>
                <c:pt idx="14">
                  <c:v>3999.999942370847</c:v>
                </c:pt>
                <c:pt idx="15">
                  <c:v>3999.999942370847</c:v>
                </c:pt>
                <c:pt idx="16">
                  <c:v>0.0</c:v>
                </c:pt>
                <c:pt idx="17">
                  <c:v>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2AB-47D9-BA4D-669F42612D79}"/>
            </c:ext>
          </c:extLst>
        </c:ser>
        <c:ser>
          <c:idx val="3"/>
          <c:order val="3"/>
          <c:tx>
            <c:strRef>
              <c:f>'Less-Aggressive-plan_PR1-6_8-10'!$I$2</c:f>
              <c:strCache>
                <c:ptCount val="1"/>
                <c:pt idx="0">
                  <c:v>MID-BRETON</c:v>
                </c:pt>
              </c:strCache>
            </c:strRef>
          </c:tx>
          <c:spPr>
            <a:ln w="2222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'Less-Aggressive-plan_PR1-6_8-10'!$A$4:$A$21</c:f>
              <c:numCache>
                <c:formatCode>m/d/yyyy</c:formatCode>
                <c:ptCount val="18"/>
                <c:pt idx="0">
                  <c:v>41640.0</c:v>
                </c:pt>
                <c:pt idx="1">
                  <c:v>41659.98631026727</c:v>
                </c:pt>
                <c:pt idx="2">
                  <c:v>41681.8443549474</c:v>
                </c:pt>
                <c:pt idx="3">
                  <c:v>41685.96851361473</c:v>
                </c:pt>
                <c:pt idx="4">
                  <c:v>41695.96166874835</c:v>
                </c:pt>
                <c:pt idx="5">
                  <c:v>41721.9438720958</c:v>
                </c:pt>
                <c:pt idx="6">
                  <c:v>41731.93702722943</c:v>
                </c:pt>
                <c:pt idx="7">
                  <c:v>41757.91923057688</c:v>
                </c:pt>
                <c:pt idx="8">
                  <c:v>41767.91238571052</c:v>
                </c:pt>
                <c:pt idx="9">
                  <c:v>41793.89458905796</c:v>
                </c:pt>
                <c:pt idx="10">
                  <c:v>41803.8877441916</c:v>
                </c:pt>
                <c:pt idx="11">
                  <c:v>41826.62217141873</c:v>
                </c:pt>
                <c:pt idx="12">
                  <c:v>41829.86994753905</c:v>
                </c:pt>
                <c:pt idx="13">
                  <c:v>41839.86310267267</c:v>
                </c:pt>
                <c:pt idx="14">
                  <c:v>41865.84530602014</c:v>
                </c:pt>
                <c:pt idx="15">
                  <c:v>41875.83846115373</c:v>
                </c:pt>
                <c:pt idx="16">
                  <c:v>41901.82066450115</c:v>
                </c:pt>
                <c:pt idx="17">
                  <c:v>42004.99999125599</c:v>
                </c:pt>
              </c:numCache>
            </c:numRef>
          </c:xVal>
          <c:yVal>
            <c:numRef>
              <c:f>'Less-Aggressive-plan_PR1-6_8-10'!$I$4:$I$21</c:f>
              <c:numCache>
                <c:formatCode>#,##0</c:formatCode>
                <c:ptCount val="1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10223.79322291255</c:v>
                </c:pt>
                <c:pt idx="4">
                  <c:v>34996.8342167857</c:v>
                </c:pt>
                <c:pt idx="5">
                  <c:v>34996.8342167857</c:v>
                </c:pt>
                <c:pt idx="6">
                  <c:v>34996.8342167857</c:v>
                </c:pt>
                <c:pt idx="7">
                  <c:v>34996.8342167857</c:v>
                </c:pt>
                <c:pt idx="8">
                  <c:v>34996.8342167857</c:v>
                </c:pt>
                <c:pt idx="9">
                  <c:v>34996.8342167857</c:v>
                </c:pt>
                <c:pt idx="10">
                  <c:v>34996.8342167857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2AB-47D9-BA4D-669F42612D79}"/>
            </c:ext>
          </c:extLst>
        </c:ser>
        <c:ser>
          <c:idx val="4"/>
          <c:order val="4"/>
          <c:tx>
            <c:strRef>
              <c:f>'Less-Aggressive-plan_PR1-6_8-10'!$K$2</c:f>
              <c:strCache>
                <c:ptCount val="1"/>
                <c:pt idx="0">
                  <c:v>MID-BARATARIA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'Less-Aggressive-plan_PR1-6_8-10'!$A$4:$A$21</c:f>
              <c:numCache>
                <c:formatCode>m/d/yyyy</c:formatCode>
                <c:ptCount val="18"/>
                <c:pt idx="0">
                  <c:v>41640.0</c:v>
                </c:pt>
                <c:pt idx="1">
                  <c:v>41659.98631026727</c:v>
                </c:pt>
                <c:pt idx="2">
                  <c:v>41681.8443549474</c:v>
                </c:pt>
                <c:pt idx="3">
                  <c:v>41685.96851361473</c:v>
                </c:pt>
                <c:pt idx="4">
                  <c:v>41695.96166874835</c:v>
                </c:pt>
                <c:pt idx="5">
                  <c:v>41721.9438720958</c:v>
                </c:pt>
                <c:pt idx="6">
                  <c:v>41731.93702722943</c:v>
                </c:pt>
                <c:pt idx="7">
                  <c:v>41757.91923057688</c:v>
                </c:pt>
                <c:pt idx="8">
                  <c:v>41767.91238571052</c:v>
                </c:pt>
                <c:pt idx="9">
                  <c:v>41793.89458905796</c:v>
                </c:pt>
                <c:pt idx="10">
                  <c:v>41803.8877441916</c:v>
                </c:pt>
                <c:pt idx="11">
                  <c:v>41826.62217141873</c:v>
                </c:pt>
                <c:pt idx="12">
                  <c:v>41829.86994753905</c:v>
                </c:pt>
                <c:pt idx="13">
                  <c:v>41839.86310267267</c:v>
                </c:pt>
                <c:pt idx="14">
                  <c:v>41865.84530602014</c:v>
                </c:pt>
                <c:pt idx="15">
                  <c:v>41875.83846115373</c:v>
                </c:pt>
                <c:pt idx="16">
                  <c:v>41901.82066450115</c:v>
                </c:pt>
                <c:pt idx="17">
                  <c:v>42004.99999125599</c:v>
                </c:pt>
              </c:numCache>
            </c:numRef>
          </c:xVal>
          <c:yVal>
            <c:numRef>
              <c:f>'Less-Aggressive-plan_PR1-6_8-10'!$K$4:$K$21</c:f>
              <c:numCache>
                <c:formatCode>#,##0</c:formatCode>
                <c:ptCount val="1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21912.54975324546</c:v>
                </c:pt>
                <c:pt idx="4">
                  <c:v>75008.35103577477</c:v>
                </c:pt>
                <c:pt idx="5">
                  <c:v>75008.35103577477</c:v>
                </c:pt>
                <c:pt idx="6">
                  <c:v>75008.35103577477</c:v>
                </c:pt>
                <c:pt idx="7">
                  <c:v>75008.35103577477</c:v>
                </c:pt>
                <c:pt idx="8">
                  <c:v>75008.35103577477</c:v>
                </c:pt>
                <c:pt idx="9">
                  <c:v>75008.35103577477</c:v>
                </c:pt>
                <c:pt idx="10">
                  <c:v>75008.35103577477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2AB-47D9-BA4D-669F42612D79}"/>
            </c:ext>
          </c:extLst>
        </c:ser>
        <c:ser>
          <c:idx val="5"/>
          <c:order val="5"/>
          <c:tx>
            <c:strRef>
              <c:f>'Less-Aggressive-plan_PR1-6_8-10'!$M$2</c:f>
              <c:strCache>
                <c:ptCount val="1"/>
                <c:pt idx="0">
                  <c:v>LOWER-BARATARIA</c:v>
                </c:pt>
              </c:strCache>
            </c:strRef>
          </c:tx>
          <c:spPr>
            <a:ln w="444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'Less-Aggressive-plan_PR1-6_8-10'!$A$4:$A$21</c:f>
              <c:numCache>
                <c:formatCode>m/d/yyyy</c:formatCode>
                <c:ptCount val="18"/>
                <c:pt idx="0">
                  <c:v>41640.0</c:v>
                </c:pt>
                <c:pt idx="1">
                  <c:v>41659.98631026727</c:v>
                </c:pt>
                <c:pt idx="2">
                  <c:v>41681.8443549474</c:v>
                </c:pt>
                <c:pt idx="3">
                  <c:v>41685.96851361473</c:v>
                </c:pt>
                <c:pt idx="4">
                  <c:v>41695.96166874835</c:v>
                </c:pt>
                <c:pt idx="5">
                  <c:v>41721.9438720958</c:v>
                </c:pt>
                <c:pt idx="6">
                  <c:v>41731.93702722943</c:v>
                </c:pt>
                <c:pt idx="7">
                  <c:v>41757.91923057688</c:v>
                </c:pt>
                <c:pt idx="8">
                  <c:v>41767.91238571052</c:v>
                </c:pt>
                <c:pt idx="9">
                  <c:v>41793.89458905796</c:v>
                </c:pt>
                <c:pt idx="10">
                  <c:v>41803.8877441916</c:v>
                </c:pt>
                <c:pt idx="11">
                  <c:v>41826.62217141873</c:v>
                </c:pt>
                <c:pt idx="12">
                  <c:v>41829.86994753905</c:v>
                </c:pt>
                <c:pt idx="13">
                  <c:v>41839.86310267267</c:v>
                </c:pt>
                <c:pt idx="14">
                  <c:v>41865.84530602014</c:v>
                </c:pt>
                <c:pt idx="15">
                  <c:v>41875.83846115373</c:v>
                </c:pt>
                <c:pt idx="16">
                  <c:v>41901.82066450115</c:v>
                </c:pt>
                <c:pt idx="17">
                  <c:v>42004.99999125599</c:v>
                </c:pt>
              </c:numCache>
            </c:numRef>
          </c:xVal>
          <c:yVal>
            <c:numRef>
              <c:f>'Less-Aggressive-plan_PR1-6_8-10'!$M$4:$M$21</c:f>
              <c:numCache>
                <c:formatCode>#,##0</c:formatCode>
                <c:ptCount val="1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14598.04985915364</c:v>
                </c:pt>
                <c:pt idx="4">
                  <c:v>49970.2526909705</c:v>
                </c:pt>
                <c:pt idx="5">
                  <c:v>49970.2526909705</c:v>
                </c:pt>
                <c:pt idx="6">
                  <c:v>49970.2526909705</c:v>
                </c:pt>
                <c:pt idx="7">
                  <c:v>49970.2526909705</c:v>
                </c:pt>
                <c:pt idx="8">
                  <c:v>49970.2526909705</c:v>
                </c:pt>
                <c:pt idx="9">
                  <c:v>49970.2526909705</c:v>
                </c:pt>
                <c:pt idx="10">
                  <c:v>49970.2526909705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2AB-47D9-BA4D-669F42612D79}"/>
            </c:ext>
          </c:extLst>
        </c:ser>
        <c:ser>
          <c:idx val="6"/>
          <c:order val="6"/>
          <c:tx>
            <c:strRef>
              <c:f>'Less-Aggressive-plan_PR1-6_8-10'!$O$2</c:f>
              <c:strCache>
                <c:ptCount val="1"/>
                <c:pt idx="0">
                  <c:v>LOWER-BRETON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'Less-Aggressive-plan_PR1-6_8-10'!$A$4:$A$21</c:f>
              <c:numCache>
                <c:formatCode>m/d/yyyy</c:formatCode>
                <c:ptCount val="18"/>
                <c:pt idx="0">
                  <c:v>41640.0</c:v>
                </c:pt>
                <c:pt idx="1">
                  <c:v>41659.98631026727</c:v>
                </c:pt>
                <c:pt idx="2">
                  <c:v>41681.8443549474</c:v>
                </c:pt>
                <c:pt idx="3">
                  <c:v>41685.96851361473</c:v>
                </c:pt>
                <c:pt idx="4">
                  <c:v>41695.96166874835</c:v>
                </c:pt>
                <c:pt idx="5">
                  <c:v>41721.9438720958</c:v>
                </c:pt>
                <c:pt idx="6">
                  <c:v>41731.93702722943</c:v>
                </c:pt>
                <c:pt idx="7">
                  <c:v>41757.91923057688</c:v>
                </c:pt>
                <c:pt idx="8">
                  <c:v>41767.91238571052</c:v>
                </c:pt>
                <c:pt idx="9">
                  <c:v>41793.89458905796</c:v>
                </c:pt>
                <c:pt idx="10">
                  <c:v>41803.8877441916</c:v>
                </c:pt>
                <c:pt idx="11">
                  <c:v>41826.62217141873</c:v>
                </c:pt>
                <c:pt idx="12">
                  <c:v>41829.86994753905</c:v>
                </c:pt>
                <c:pt idx="13">
                  <c:v>41839.86310267267</c:v>
                </c:pt>
                <c:pt idx="14">
                  <c:v>41865.84530602014</c:v>
                </c:pt>
                <c:pt idx="15">
                  <c:v>41875.83846115373</c:v>
                </c:pt>
                <c:pt idx="16">
                  <c:v>41901.82066450115</c:v>
                </c:pt>
                <c:pt idx="17">
                  <c:v>42004.99999125599</c:v>
                </c:pt>
              </c:numCache>
            </c:numRef>
          </c:xVal>
          <c:yVal>
            <c:numRef>
              <c:f>'Less-Aggressive-plan_PR1-6_8-10'!$O$4:$O$21</c:f>
              <c:numCache>
                <c:formatCode>#,##0</c:formatCode>
                <c:ptCount val="1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14598.04985915364</c:v>
                </c:pt>
                <c:pt idx="4">
                  <c:v>49970.2526909705</c:v>
                </c:pt>
                <c:pt idx="5">
                  <c:v>49970.2526909705</c:v>
                </c:pt>
                <c:pt idx="6">
                  <c:v>49970.2526909705</c:v>
                </c:pt>
                <c:pt idx="7">
                  <c:v>49970.2526909705</c:v>
                </c:pt>
                <c:pt idx="8">
                  <c:v>49970.2526909705</c:v>
                </c:pt>
                <c:pt idx="9">
                  <c:v>49970.2526909705</c:v>
                </c:pt>
                <c:pt idx="10">
                  <c:v>49970.2526909705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A2AB-47D9-BA4D-669F42612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6568464"/>
        <c:axId val="546562864"/>
      </c:scatterChart>
      <c:valAx>
        <c:axId val="546592224"/>
        <c:scaling>
          <c:orientation val="minMax"/>
          <c:max val="42004.0"/>
          <c:min val="4164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46581008"/>
        <c:crosses val="autoZero"/>
        <c:crossBetween val="midCat"/>
        <c:majorUnit val="33.0"/>
      </c:valAx>
      <c:valAx>
        <c:axId val="54658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Mississippi River - CFS</a:t>
                </a:r>
              </a:p>
            </c:rich>
          </c:tx>
          <c:layout>
            <c:manualLayout>
              <c:xMode val="edge"/>
              <c:yMode val="edge"/>
              <c:x val="0.023711218789959"/>
              <c:y val="0.106011880093936"/>
            </c:manualLayout>
          </c:layout>
          <c:overlay val="0"/>
          <c:spPr>
            <a:solidFill>
              <a:schemeClr val="bg1"/>
            </a:solidFill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 baseline="0"/>
            </a:pPr>
            <a:endParaRPr lang="en-US"/>
          </a:p>
        </c:txPr>
        <c:crossAx val="546592224"/>
        <c:crosses val="autoZero"/>
        <c:crossBetween val="midCat"/>
      </c:valAx>
      <c:valAx>
        <c:axId val="54656846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546562864"/>
        <c:crosses val="autoZero"/>
        <c:crossBetween val="midCat"/>
      </c:valAx>
      <c:valAx>
        <c:axId val="54656286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Diversions - CFS</a:t>
                </a:r>
              </a:p>
            </c:rich>
          </c:tx>
          <c:layout>
            <c:manualLayout>
              <c:xMode val="edge"/>
              <c:yMode val="edge"/>
              <c:x val="0.955544787670772"/>
              <c:y val="0.219748238707004"/>
            </c:manualLayout>
          </c:layout>
          <c:overlay val="0"/>
          <c:spPr>
            <a:solidFill>
              <a:schemeClr val="bg1"/>
            </a:solidFill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 baseline="0"/>
            </a:pPr>
            <a:endParaRPr lang="en-US"/>
          </a:p>
        </c:txPr>
        <c:crossAx val="546568464"/>
        <c:crosses val="max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83027626354398"/>
          <c:y val="0.01999343832021"/>
          <c:w val="0.267918856094733"/>
          <c:h val="0.46245544964774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/>
        <a:lstStyle/>
        <a:p>
          <a:pPr>
            <a:defRPr sz="800" baseline="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DB6A0-11A5-8C4F-9825-6736956CF65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F9D42-658C-7C41-80E4-42F1C6090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05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CC1AB-FEA2-074F-9711-A97A1BAA7B4E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6D7AD-1BD7-874C-A913-B352E232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2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12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20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57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6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10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7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5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4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24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9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1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4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74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95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85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5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26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6D7AD-1BD7-874C-A913-B352E2322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1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5627912" y="4020457"/>
            <a:ext cx="3944256" cy="39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0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9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51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21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6666289" y="6442365"/>
            <a:ext cx="1389487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 smtClean="0"/>
              <a:t>V.  Chapter 4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00069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1ACA-5BA3-41BB-9671-B910B7386E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B7AF1-12BD-4A5B-8005-A45D9E0649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95"/>
            <a:ext cx="5812971" cy="71233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5627912" y="4020457"/>
            <a:ext cx="3944256" cy="39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8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0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9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2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5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9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7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3D29E-A20D-AA48-B888-9FCCBA71F53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1078-585F-5F4D-B5B1-C57358895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Relationship Id="rId3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Relationship Id="rId3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Relationship Id="rId3" Type="http://schemas.openxmlformats.org/officeDocument/2006/relationships/image" Target="../media/image3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tiff"/><Relationship Id="rId3" Type="http://schemas.openxmlformats.org/officeDocument/2006/relationships/hyperlink" Target="http://www.hunterguidry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4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4459" y="1169234"/>
            <a:ext cx="7540052" cy="492443"/>
          </a:xfrm>
          <a:prstGeom prst="rect">
            <a:avLst/>
          </a:prstGeom>
          <a:solidFill>
            <a:schemeClr val="accent5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Modeling a Coastal Environment with Human Elements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0568" y="4426494"/>
            <a:ext cx="5767833" cy="1246495"/>
          </a:xfrm>
          <a:prstGeom prst="rect">
            <a:avLst/>
          </a:prstGeom>
          <a:solidFill>
            <a:schemeClr val="accent5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Kim de Mutsert, George Mason University</a:t>
            </a:r>
          </a:p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CSDMS Annual Meeting 2017</a:t>
            </a:r>
          </a:p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May 24, 2017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296" y="5389407"/>
            <a:ext cx="2222724" cy="1426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29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87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95" r="-1"/>
          <a:stretch/>
        </p:blipFill>
        <p:spPr>
          <a:xfrm>
            <a:off x="643467" y="600075"/>
            <a:ext cx="7859181" cy="5720714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21258" y="6377940"/>
            <a:ext cx="325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Image: 2017 </a:t>
            </a:r>
            <a:r>
              <a:rPr lang="en-US" dirty="0" smtClean="0">
                <a:solidFill>
                  <a:schemeClr val="bg1"/>
                </a:solidFill>
              </a:rPr>
              <a:t>Coastal </a:t>
            </a:r>
            <a:r>
              <a:rPr lang="en-US" smtClean="0">
                <a:solidFill>
                  <a:schemeClr val="bg1"/>
                </a:solidFill>
              </a:rPr>
              <a:t>Master Plan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87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21258" y="6377940"/>
            <a:ext cx="325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Image: 2017 </a:t>
            </a:r>
            <a:r>
              <a:rPr lang="en-US" dirty="0" smtClean="0">
                <a:solidFill>
                  <a:schemeClr val="bg1"/>
                </a:solidFill>
              </a:rPr>
              <a:t>Coastal </a:t>
            </a:r>
            <a:r>
              <a:rPr lang="en-US" smtClean="0">
                <a:solidFill>
                  <a:schemeClr val="bg1"/>
                </a:solidFill>
              </a:rPr>
              <a:t>Master Plan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337" y="600074"/>
            <a:ext cx="4714875" cy="5629276"/>
          </a:xfrm>
          <a:prstGeom prst="rect">
            <a:avLst/>
          </a:prstGeom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4114800" y="600074"/>
            <a:ext cx="1406458" cy="15144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843337" y="3857625"/>
            <a:ext cx="957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08" y="600074"/>
            <a:ext cx="3261929" cy="5629275"/>
          </a:xfrm>
          <a:prstGeom prst="rect">
            <a:avLst/>
          </a:prstGeom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923925" y="4067175"/>
            <a:ext cx="957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22281" y="3446502"/>
            <a:ext cx="2455480" cy="369332"/>
          </a:xfrm>
          <a:prstGeom prst="rect">
            <a:avLst/>
          </a:prstGeom>
          <a:solidFill>
            <a:srgbClr val="50B9B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ECOSYSTEM OUTCOMES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816" y="3642479"/>
            <a:ext cx="2363339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SEDIMENT DIVERSIONS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0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5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http://www.lacpra.org/assets/images/Project%20Page%20Pics/MR-Hydro-Map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600075" y="643467"/>
            <a:ext cx="7958138" cy="5571066"/>
          </a:xfrm>
          <a:prstGeom prst="rect">
            <a:avLst/>
          </a:prstGeom>
          <a:noFill/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RDC-CastleLogo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3" y="5517478"/>
            <a:ext cx="1481218" cy="126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884" y="5517478"/>
            <a:ext cx="1325584" cy="12696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0075" y="643467"/>
            <a:ext cx="6262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MISSISSIPPI RIVER DELTA MANAGEMENT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C4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787" y="657223"/>
            <a:ext cx="7958137" cy="5572125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96804" y="6370437"/>
            <a:ext cx="22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Image: Edmonds 2012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C4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5788" y="585788"/>
            <a:ext cx="7972425" cy="56864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APPLIED ECOLOGICAL MODELING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Question: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How do a select combination of sediment diversions affect fish and shellfish in the receiving basins?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Approach: </a:t>
            </a:r>
          </a:p>
          <a:p>
            <a:pPr>
              <a:buFont typeface="Arial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Develop ecosystem model that accounts for effects of environmental changes, fishing, and predator-prey interactions</a:t>
            </a:r>
          </a:p>
          <a:p>
            <a:pPr>
              <a:buFont typeface="Arial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Use output of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Delft3D hydrodynamic model as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environmental drivers (Chlorophyll </a:t>
            </a:r>
            <a:r>
              <a:rPr lang="en-US" sz="2400" i="1" dirty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, salinity, temperature,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%wetland cover, and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total suspended solids) 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4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5788" y="614363"/>
            <a:ext cx="7915275" cy="562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57375" y="2216878"/>
            <a:ext cx="66436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Ecopath: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M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ass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-balance “snapshot” of an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ecosystem (initial conditions of the model)</a:t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endParaRPr lang="en-US" sz="24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Ecosim: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Temporal dynamic simulations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(used for model calibration) 		</a:t>
            </a:r>
            <a:endParaRPr lang="en-US" sz="24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endParaRPr lang="en-US" sz="2400" b="1" dirty="0" smtClean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Ecospace: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patial-temporal modeling (framework of the model)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48" y="2280373"/>
            <a:ext cx="813871" cy="8138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48" y="3447745"/>
            <a:ext cx="868267" cy="8682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46" y="4669513"/>
            <a:ext cx="862129" cy="8621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1319" y="780183"/>
            <a:ext cx="5632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Ecopath with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Ecosim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and Ecospace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440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5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52" y="600074"/>
            <a:ext cx="8025636" cy="5672139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74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5" b="-539"/>
          <a:stretch/>
        </p:blipFill>
        <p:spPr>
          <a:xfrm>
            <a:off x="600076" y="494348"/>
            <a:ext cx="7915276" cy="5792154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82525" y="6392228"/>
            <a:ext cx="268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 Mutsert et al. in review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74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5" b="-539"/>
          <a:stretch/>
        </p:blipFill>
        <p:spPr>
          <a:xfrm>
            <a:off x="600076" y="494348"/>
            <a:ext cx="7915276" cy="5792154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00076" y="522924"/>
            <a:ext cx="7895463" cy="5686424"/>
          </a:xfrm>
          <a:prstGeom prst="rect">
            <a:avLst/>
          </a:prstGeom>
          <a:solidFill>
            <a:srgbClr val="F2F2F2">
              <a:alpha val="7490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1513" y="600074"/>
            <a:ext cx="4408487" cy="14001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MRDM Delft 3D</a:t>
            </a:r>
          </a:p>
          <a:p>
            <a:pPr algn="ctr"/>
            <a:r>
              <a:rPr lang="en-US" dirty="0" smtClean="0"/>
              <a:t>Simulate sediment diversion operation plans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5309427" y="914400"/>
            <a:ext cx="957262" cy="428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64312" y="728663"/>
            <a:ext cx="1694653" cy="11144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Land gain per scenario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900113" y="2050256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00151" y="1971675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71626" y="2012156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14525" y="2012155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24100" y="1971675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19388" y="2012154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52763" y="2050255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52801" y="1971674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24276" y="2012155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67175" y="2012154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76750" y="1971674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72038" y="2012153"/>
            <a:ext cx="0" cy="41433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42950" y="2426490"/>
            <a:ext cx="6079683" cy="16883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MRDM Ecospace</a:t>
            </a: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>
            <a:off x="3186113" y="4276958"/>
            <a:ext cx="528638" cy="6853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57388" y="5094921"/>
            <a:ext cx="4025137" cy="11144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Fish biomass, distribution </a:t>
            </a:r>
            <a:r>
              <a:rPr lang="en-US" smtClean="0"/>
              <a:t>and landings</a:t>
            </a:r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797" y="1579002"/>
            <a:ext cx="1608964" cy="1488292"/>
          </a:xfrm>
          <a:prstGeom prst="rect">
            <a:avLst/>
          </a:prstGeom>
        </p:spPr>
      </p:pic>
      <p:pic>
        <p:nvPicPr>
          <p:cNvPr id="11" name="Picture 10" descr="IMG_198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20" y="3726251"/>
            <a:ext cx="2013629" cy="1509741"/>
          </a:xfrm>
          <a:prstGeom prst="rect">
            <a:avLst/>
          </a:prstGeom>
        </p:spPr>
      </p:pic>
      <p:pic>
        <p:nvPicPr>
          <p:cNvPr id="34" name="Picture 33" descr="shrimp boa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541" y="3726251"/>
            <a:ext cx="2013629" cy="150974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068921" y="1843088"/>
            <a:ext cx="5643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633268" y="1677193"/>
            <a:ext cx="827881" cy="452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OECLs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88615" y="2008465"/>
            <a:ext cx="210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Monthly </a:t>
            </a:r>
            <a:r>
              <a:rPr lang="en-US" dirty="0" err="1" smtClean="0"/>
              <a:t>env</a:t>
            </a:r>
            <a:r>
              <a:rPr lang="en-US" dirty="0" smtClean="0"/>
              <a:t>. drivers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21293" y="1473756"/>
            <a:ext cx="64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Daily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6" idx="2"/>
          </p:cNvCxnSpPr>
          <p:nvPr/>
        </p:nvCxnSpPr>
        <p:spPr>
          <a:xfrm>
            <a:off x="6047209" y="2129631"/>
            <a:ext cx="0" cy="296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29067" y="4405376"/>
            <a:ext cx="85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utput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309427" y="550926"/>
            <a:ext cx="85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utput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708" y="2505865"/>
            <a:ext cx="993127" cy="70007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464875" y="2591988"/>
            <a:ext cx="827881" cy="452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cultch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35" idx="3"/>
            <a:endCxn id="3" idx="1"/>
          </p:cNvCxnSpPr>
          <p:nvPr/>
        </p:nvCxnSpPr>
        <p:spPr>
          <a:xfrm>
            <a:off x="5292756" y="2818207"/>
            <a:ext cx="312952" cy="3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ight Arrow 37"/>
          <p:cNvSpPr/>
          <p:nvPr/>
        </p:nvSpPr>
        <p:spPr>
          <a:xfrm>
            <a:off x="6266689" y="5486400"/>
            <a:ext cx="919924" cy="5857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215188" y="5094921"/>
            <a:ext cx="942975" cy="9772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$?</a:t>
            </a:r>
            <a:endParaRPr lang="en-US" sz="3200" dirty="0"/>
          </a:p>
        </p:txBody>
      </p:sp>
      <p:sp>
        <p:nvSpPr>
          <p:cNvPr id="42" name="Left Bracket 41"/>
          <p:cNvSpPr/>
          <p:nvPr/>
        </p:nvSpPr>
        <p:spPr>
          <a:xfrm>
            <a:off x="6143625" y="4962289"/>
            <a:ext cx="228601" cy="1247060"/>
          </a:xfrm>
          <a:prstGeom prst="leftBracket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ket 42"/>
          <p:cNvSpPr/>
          <p:nvPr/>
        </p:nvSpPr>
        <p:spPr>
          <a:xfrm>
            <a:off x="8076067" y="4962288"/>
            <a:ext cx="296408" cy="1247060"/>
          </a:xfrm>
          <a:prstGeom prst="rightBracket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1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4" grpId="0" animBg="1"/>
      <p:bldP spid="25" grpId="0" animBg="1"/>
      <p:bldP spid="26" grpId="0" animBg="1"/>
      <p:bldP spid="6" grpId="0" animBg="1"/>
      <p:bldP spid="28" grpId="0"/>
      <p:bldP spid="32" grpId="0"/>
      <p:bldP spid="39" grpId="0"/>
      <p:bldP spid="40" grpId="0"/>
      <p:bldP spid="35" grpId="0" animBg="1"/>
      <p:bldP spid="38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4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5788" y="614363"/>
            <a:ext cx="7915275" cy="562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5788" y="614363"/>
            <a:ext cx="7915275" cy="52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/>
              <a:t>Groups in the model</a:t>
            </a:r>
            <a:endParaRPr lang="en-US" sz="2800" b="1" i="1" dirty="0"/>
          </a:p>
        </p:txBody>
      </p:sp>
      <p:graphicFrame>
        <p:nvGraphicFramePr>
          <p:cNvPr id="1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082093"/>
              </p:ext>
            </p:extLst>
          </p:nvPr>
        </p:nvGraphicFramePr>
        <p:xfrm>
          <a:off x="942974" y="1057274"/>
          <a:ext cx="7058025" cy="52076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2675"/>
                <a:gridCol w="2352675"/>
                <a:gridCol w="2352675"/>
              </a:tblGrid>
              <a:tr h="331243"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Fish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Fish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Invertebrates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02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Atlantic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Croaker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Silver Perch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Mud crabs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ay Anchovy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silversides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Other shrimp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lack Drum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outhern Flounder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Oyster Drill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lue Catfish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Spot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W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hite Shrimp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C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oastal sharks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potted Seatrout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Z</a:t>
                      </a:r>
                      <a:r>
                        <a:rPr lang="en-US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oobenthos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Gizzard Shad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triped Mullet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Z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ooplankton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Grey Snapper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Sunfishes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Primary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 producers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Gulf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Menhaden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Threadfin Shad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P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hytoplankton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Gulf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Sturgeon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Invertebrates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SAV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4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Killifishes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enthic crustaceans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enthic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algae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L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argemouth Bass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lue Crab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Other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Pinfish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rown Shrimp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Kemp Ridley sea turtle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R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ed Drum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E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astern Oyster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Dolphins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Sand Seatrout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G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rass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hrimp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Detritus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173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sea catfishes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Mollusks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Seabirds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Sheepshead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Footer Placeholder 4"/>
          <p:cNvSpPr txBox="1">
            <a:spLocks/>
          </p:cNvSpPr>
          <p:nvPr/>
        </p:nvSpPr>
        <p:spPr>
          <a:xfrm>
            <a:off x="2928938" y="5957274"/>
            <a:ext cx="5572125" cy="2863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aseline="30000" dirty="0" smtClean="0"/>
              <a:t>1</a:t>
            </a:r>
            <a:r>
              <a:rPr lang="en-US" sz="1400" dirty="0" smtClean="0"/>
              <a:t>Juvenile and adult, 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spat, seed, and sack, 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submerged aquatic vegetation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956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4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6468" y="597300"/>
            <a:ext cx="7901444" cy="56341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146" y="2359433"/>
            <a:ext cx="3550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Ecological Modeling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755" y="609599"/>
            <a:ext cx="4293701" cy="5621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1763" y="6427377"/>
            <a:ext cx="312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Image: </a:t>
            </a:r>
            <a:r>
              <a:rPr lang="en-US" dirty="0" err="1" smtClean="0">
                <a:solidFill>
                  <a:schemeClr val="bg1"/>
                </a:solidFill>
              </a:rPr>
              <a:t>Texasaquaticscience.org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4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5788" y="614363"/>
            <a:ext cx="7915275" cy="562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5788" y="614363"/>
            <a:ext cx="7915275" cy="52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/>
              <a:t>Groups in the model</a:t>
            </a:r>
            <a:endParaRPr lang="en-US" sz="2800" b="1" i="1" dirty="0"/>
          </a:p>
        </p:txBody>
      </p:sp>
      <p:graphicFrame>
        <p:nvGraphicFramePr>
          <p:cNvPr id="1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704785"/>
              </p:ext>
            </p:extLst>
          </p:nvPr>
        </p:nvGraphicFramePr>
        <p:xfrm>
          <a:off x="942974" y="1057274"/>
          <a:ext cx="7058025" cy="52076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2675"/>
                <a:gridCol w="2352675"/>
                <a:gridCol w="2352675"/>
              </a:tblGrid>
              <a:tr h="331243"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Fish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Fish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Invertebrates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02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Atlantic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Croaker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Silver Perch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Mud crabs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ay Anchovy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silversides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Other shrimp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lack Drum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outhern Flounder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Oyster Drill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lue Catfish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Spot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W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hite Shrimp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C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oastal sharks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potted Seatrout</a:t>
                      </a:r>
                      <a:r>
                        <a:rPr lang="en-US" sz="16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Z</a:t>
                      </a:r>
                      <a:r>
                        <a:rPr lang="en-US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oobenthos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Gizzard Shad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triped Mullet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Z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ooplankton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Grey Snapper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Sunfishes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Primary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 producers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Gulf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Menhaden</a:t>
                      </a:r>
                      <a:r>
                        <a:rPr lang="en-US" sz="16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Threadfin Shad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P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hytoplankton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Gulf 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Sturgeon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Invertebrates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SAV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4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Killifishes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enthic crustaceans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enthic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algae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L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argemouth Bass</a:t>
                      </a:r>
                      <a:r>
                        <a:rPr lang="en-US" sz="16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lue Crab</a:t>
                      </a:r>
                      <a:r>
                        <a:rPr lang="en-US" sz="16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Other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Pinfish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B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rown Shrimp</a:t>
                      </a:r>
                      <a:r>
                        <a:rPr lang="en-US" sz="16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Kemp Ridley sea turtle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R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ed Drum</a:t>
                      </a:r>
                      <a:r>
                        <a:rPr lang="en-US" sz="16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E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astern Oyster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Dolphins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Sand Seatrout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G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rass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hrimp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Detritus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173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sea catfishes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Mollusks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Georgia"/>
                        </a:rPr>
                        <a:t>Seabirds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243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Sheepshead</a:t>
                      </a:r>
                      <a:r>
                        <a:rPr lang="en-US" sz="16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Georgia"/>
                        </a:rPr>
                        <a:t>1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Georg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  <a:cs typeface="Georgi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Footer Placeholder 4"/>
          <p:cNvSpPr txBox="1">
            <a:spLocks/>
          </p:cNvSpPr>
          <p:nvPr/>
        </p:nvSpPr>
        <p:spPr>
          <a:xfrm>
            <a:off x="2928938" y="5957274"/>
            <a:ext cx="5572125" cy="2863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aseline="30000" dirty="0" smtClean="0"/>
              <a:t>1</a:t>
            </a:r>
            <a:r>
              <a:rPr lang="en-US" sz="1400" dirty="0" smtClean="0"/>
              <a:t>Juvenile and adult, 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spat, seed, and sack, 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submerged aquatic vegetation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3085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7" r="2404"/>
          <a:stretch/>
        </p:blipFill>
        <p:spPr>
          <a:xfrm>
            <a:off x="598338" y="1986493"/>
            <a:ext cx="7943849" cy="4257146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32378" y="6377940"/>
            <a:ext cx="233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Christensen et al.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8338" y="585788"/>
            <a:ext cx="7943849" cy="1400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14450" y="857514"/>
            <a:ext cx="612949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Habitat Capacity in Ecospace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3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M juvenile brown shrimp capacity map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1"/>
          <a:stretch/>
        </p:blipFill>
        <p:spPr>
          <a:xfrm>
            <a:off x="640672" y="480060"/>
            <a:ext cx="7859181" cy="574929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672" y="5749647"/>
            <a:ext cx="676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capacity map juvenile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rown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hrimp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9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34273329"/>
              </p:ext>
            </p:extLst>
          </p:nvPr>
        </p:nvGraphicFramePr>
        <p:xfrm>
          <a:off x="600075" y="1963996"/>
          <a:ext cx="7900988" cy="429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938" y="133004"/>
            <a:ext cx="2086057" cy="2065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075" y="605144"/>
            <a:ext cx="6324864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 PLAN: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open four sediment diversions for 50 year (opening triggered by 600,000 CFS in the river)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with Future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ithout Action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48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3342" y="676717"/>
            <a:ext cx="3716082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Juvenile Gulf Menhaden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342" y="1178357"/>
            <a:ext cx="2007409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June Year 50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342" y="1679997"/>
            <a:ext cx="1106841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FWOA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75" y="5197364"/>
            <a:ext cx="2157816" cy="9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8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98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3342" y="676717"/>
            <a:ext cx="3716082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Juvenile Gulf Menhaden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342" y="1178357"/>
            <a:ext cx="2007409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June Year 50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342" y="1679997"/>
            <a:ext cx="1685398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Diversions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75" y="5197364"/>
            <a:ext cx="2157816" cy="9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7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3342" y="676717"/>
            <a:ext cx="3716082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Juvenile Gulf Menhaden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342" y="1178357"/>
            <a:ext cx="2525178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October Year 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342" y="1679997"/>
            <a:ext cx="1106841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FWOA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75" y="5197364"/>
            <a:ext cx="2157816" cy="9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E7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3342" y="676717"/>
            <a:ext cx="3716082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Juvenile Gulf Menhaden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342" y="1178357"/>
            <a:ext cx="2525178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October Year 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342" y="1679997"/>
            <a:ext cx="1685398" cy="523220"/>
          </a:xfrm>
          <a:prstGeom prst="rect">
            <a:avLst/>
          </a:prstGeom>
          <a:solidFill>
            <a:srgbClr val="5C8F9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Diversions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75" y="5197364"/>
            <a:ext cx="2157816" cy="9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5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" t="1" r="233" b="-2"/>
          <a:stretch/>
        </p:blipFill>
        <p:spPr>
          <a:xfrm>
            <a:off x="581891" y="615143"/>
            <a:ext cx="7967250" cy="563264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6881" y="798022"/>
            <a:ext cx="6355192" cy="964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 50 Biomass Relative to FWOA</a:t>
            </a: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1766" y="2028305"/>
            <a:ext cx="7813965" cy="4106488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Decreases in species that prefer higher salinities on a sub-basin level, increases in (few) species that prefer lower salinities</a:t>
            </a:r>
          </a:p>
          <a:p>
            <a:pPr marL="0" indent="0">
              <a:buFont typeface="Arial"/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Magnitude of change dampened on a larger spatial scale: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Redistribution of species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relative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change 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areas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low biomass doesn’t contribute much to total biomass change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lower diversions mostly responsible for total biomass change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1767" y="681644"/>
            <a:ext cx="7813964" cy="13466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Operation Plan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ummary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1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4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6342" y="609600"/>
            <a:ext cx="7901444" cy="562186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342" y="829733"/>
            <a:ext cx="785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Application of Ecosystem 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odels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90081" y="2124979"/>
            <a:ext cx="7813965" cy="41064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Ecosystem-Based Management of Fisheries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Ecosystem Restoration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Font typeface="Arial"/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8799" y="6402036"/>
            <a:ext cx="175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Grüss</a:t>
            </a:r>
            <a:r>
              <a:rPr lang="en-US" dirty="0" smtClean="0">
                <a:solidFill>
                  <a:schemeClr val="bg1"/>
                </a:solidFill>
              </a:rPr>
              <a:t> et al. 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34" y="3615347"/>
            <a:ext cx="3392435" cy="25443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998" y="3615347"/>
            <a:ext cx="3840047" cy="25443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74479" y="5790341"/>
            <a:ext cx="177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www.lacoast.gov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5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1766" y="2018225"/>
            <a:ext cx="7813965" cy="41064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800" dirty="0" smtClean="0">
                <a:solidFill>
                  <a:srgbClr val="49747B"/>
                </a:solidFill>
              </a:rPr>
              <a:t>Focus on two upper diversions (Mid-</a:t>
            </a:r>
            <a:r>
              <a:rPr lang="en-US" sz="2800" dirty="0" err="1" smtClean="0">
                <a:solidFill>
                  <a:srgbClr val="49747B"/>
                </a:solidFill>
              </a:rPr>
              <a:t>Barataria</a:t>
            </a:r>
            <a:r>
              <a:rPr lang="en-US" sz="2800" dirty="0" smtClean="0">
                <a:solidFill>
                  <a:srgbClr val="49747B"/>
                </a:solidFill>
              </a:rPr>
              <a:t> and Mid-Breton), lower diversions put on hold</a:t>
            </a:r>
          </a:p>
          <a:p>
            <a:pPr>
              <a:buFont typeface="Arial" charset="0"/>
              <a:buChar char="•"/>
            </a:pPr>
            <a:r>
              <a:rPr lang="en-US" sz="2800" dirty="0" smtClean="0">
                <a:solidFill>
                  <a:srgbClr val="49747B"/>
                </a:solidFill>
              </a:rPr>
              <a:t>Land-building capacity benefits of upper diversions outweigh biomass losses</a:t>
            </a:r>
          </a:p>
          <a:p>
            <a:pPr>
              <a:buFont typeface="Arial" charset="0"/>
              <a:buChar char="•"/>
            </a:pPr>
            <a:r>
              <a:rPr lang="en-US" sz="2800" dirty="0" smtClean="0">
                <a:solidFill>
                  <a:srgbClr val="49747B"/>
                </a:solidFill>
              </a:rPr>
              <a:t>Spatial distribution allow for estimating change in habitat use</a:t>
            </a:r>
            <a:endParaRPr lang="en-US" sz="2800" dirty="0">
              <a:solidFill>
                <a:srgbClr val="49747B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1767" y="681644"/>
            <a:ext cx="7813964" cy="13466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9747B"/>
                </a:solidFill>
              </a:rPr>
              <a:t>Application</a:t>
            </a:r>
          </a:p>
          <a:p>
            <a:endParaRPr lang="en-US" b="1" dirty="0">
              <a:solidFill>
                <a:srgbClr val="49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5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15" b="31605"/>
          <a:stretch/>
        </p:blipFill>
        <p:spPr>
          <a:xfrm>
            <a:off x="664633" y="609599"/>
            <a:ext cx="7839152" cy="5621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69464" y="5862134"/>
            <a:ext cx="243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January 2017, </a:t>
            </a:r>
            <a:r>
              <a:rPr lang="en-US" dirty="0" err="1" smtClean="0"/>
              <a:t>Nola.com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74267" y="1930400"/>
            <a:ext cx="25900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Permitting process will </a:t>
            </a:r>
            <a:r>
              <a:rPr lang="en-US" sz="2800" smtClean="0"/>
              <a:t>include conducting an </a:t>
            </a:r>
            <a:r>
              <a:rPr lang="en-US" sz="2800" dirty="0" smtClean="0"/>
              <a:t>Environmental Impact Statement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692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D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3443" y="576473"/>
            <a:ext cx="7952871" cy="56746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603443" y="723421"/>
            <a:ext cx="40808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944884" y="1690003"/>
            <a:ext cx="3332370" cy="3339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Work presented made possible by funding </a:t>
            </a:r>
            <a:r>
              <a:rPr lang="en-US" altLang="ja-JP" sz="1800" dirty="0" smtClean="0">
                <a:solidFill>
                  <a:srgbClr val="000000"/>
                </a:solidFill>
              </a:rPr>
              <a:t>from the Water Institute of the Gulf and Louisiana’s Coastal Protection and Restoration Authority under grant no. </a:t>
            </a:r>
            <a:r>
              <a:rPr lang="en-US" sz="1800" dirty="0" smtClean="0"/>
              <a:t>CPRA-2014-T32-SB01-EM.</a:t>
            </a:r>
          </a:p>
          <a:p>
            <a:pPr marL="45720" indent="0">
              <a:buNone/>
            </a:pPr>
            <a:endParaRPr lang="en-US" altLang="ja-JP" sz="1800" dirty="0">
              <a:solidFill>
                <a:srgbClr val="000000"/>
              </a:solidFill>
            </a:endParaRPr>
          </a:p>
          <a:p>
            <a:pPr marL="45720" indent="0">
              <a:buNone/>
            </a:pPr>
            <a:r>
              <a:rPr lang="en-US" altLang="ja-JP" sz="1800" dirty="0" smtClean="0">
                <a:solidFill>
                  <a:srgbClr val="000000"/>
                </a:solidFill>
              </a:rPr>
              <a:t>Data used provided by </a:t>
            </a:r>
            <a:r>
              <a:rPr lang="en-US" altLang="ja-JP" sz="1800" dirty="0" err="1" smtClean="0">
                <a:solidFill>
                  <a:srgbClr val="000000"/>
                </a:solidFill>
              </a:rPr>
              <a:t>FishBase</a:t>
            </a:r>
            <a:r>
              <a:rPr lang="en-US" altLang="ja-JP" sz="1800" dirty="0" smtClean="0">
                <a:solidFill>
                  <a:srgbClr val="000000"/>
                </a:solidFill>
              </a:rPr>
              <a:t> and the Louisiana Department of Wildlife and Fisheries</a:t>
            </a:r>
          </a:p>
          <a:p>
            <a:pPr marL="45720" indent="0">
              <a:buNone/>
            </a:pPr>
            <a:endParaRPr lang="en-US" altLang="ja-JP" sz="1800" dirty="0" smtClean="0">
              <a:solidFill>
                <a:srgbClr val="000000"/>
              </a:solidFill>
            </a:endParaRPr>
          </a:p>
          <a:p>
            <a:pPr marL="45720" indent="0">
              <a:buNone/>
            </a:pPr>
            <a:endParaRPr lang="en-US" altLang="ja-JP" sz="1800" dirty="0" smtClean="0">
              <a:solidFill>
                <a:srgbClr val="000000"/>
              </a:solidFill>
            </a:endParaRPr>
          </a:p>
          <a:p>
            <a:pPr marL="45720" indent="0">
              <a:buFont typeface="Arial"/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878" y="248204"/>
            <a:ext cx="4299856" cy="304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8695" y="3389280"/>
            <a:ext cx="3937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Photographs taken and provided by Hunter Guidry: </a:t>
            </a:r>
            <a:r>
              <a:rPr lang="en-US" altLang="ja-JP" dirty="0">
                <a:solidFill>
                  <a:srgbClr val="000000"/>
                </a:solidFill>
                <a:hlinkClick r:id="rId3"/>
              </a:rPr>
              <a:t>http://www.hunterguidry.com</a:t>
            </a:r>
            <a:r>
              <a:rPr lang="en-US" altLang="ja-JP" dirty="0" smtClean="0">
                <a:solidFill>
                  <a:srgbClr val="000000"/>
                </a:solidFill>
                <a:hlinkClick r:id="rId3"/>
              </a:rPr>
              <a:t>/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endParaRPr lang="en-US" altLang="ja-JP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8703" y="5327797"/>
            <a:ext cx="7399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en-US" altLang="ja-JP">
                <a:solidFill>
                  <a:srgbClr val="000000"/>
                </a:solidFill>
              </a:rPr>
              <a:t>I would like to thank all collaborators, co-authors, and students that worked with me on the projects presented</a:t>
            </a:r>
          </a:p>
          <a:p>
            <a:pPr marL="45720" indent="0">
              <a:buNone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723868" cy="13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4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8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6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3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85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7859181" cy="5571066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2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3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8" y="614363"/>
            <a:ext cx="7800446" cy="5600169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10371</TotalTime>
  <Words>674</Words>
  <Application>Microsoft Macintosh PowerPoint</Application>
  <PresentationFormat>On-screen Show (4:3)</PresentationFormat>
  <Paragraphs>211</Paragraphs>
  <Slides>32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Calibri</vt:lpstr>
      <vt:lpstr>Georgia</vt:lpstr>
      <vt:lpstr>ＭＳ Ｐゴシック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LSU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Delta Management Fish and Shellfish Ecosystem Model</dc:title>
  <dc:creator>Kristy Lewis</dc:creator>
  <cp:lastModifiedBy>Kim De Mutsert</cp:lastModifiedBy>
  <cp:revision>435</cp:revision>
  <cp:lastPrinted>2017-05-08T20:03:02Z</cp:lastPrinted>
  <dcterms:created xsi:type="dcterms:W3CDTF">2015-01-09T20:11:06Z</dcterms:created>
  <dcterms:modified xsi:type="dcterms:W3CDTF">2017-05-24T04:22:44Z</dcterms:modified>
</cp:coreProperties>
</file>