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5"/>
  </p:notesMasterIdLst>
  <p:sldIdLst>
    <p:sldId id="256" r:id="rId2"/>
    <p:sldId id="273" r:id="rId3"/>
    <p:sldId id="268" r:id="rId4"/>
    <p:sldId id="264" r:id="rId5"/>
    <p:sldId id="262" r:id="rId6"/>
    <p:sldId id="257" r:id="rId7"/>
    <p:sldId id="266" r:id="rId8"/>
    <p:sldId id="272" r:id="rId9"/>
    <p:sldId id="261" r:id="rId10"/>
    <p:sldId id="278" r:id="rId11"/>
    <p:sldId id="279" r:id="rId12"/>
    <p:sldId id="274" r:id="rId13"/>
    <p:sldId id="25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4992" userDrawn="1">
          <p15:clr>
            <a:srgbClr val="A4A3A4"/>
          </p15:clr>
        </p15:guide>
        <p15:guide id="3" orient="horz" pos="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8624"/>
    <a:srgbClr val="003BA2"/>
    <a:srgbClr val="006229"/>
    <a:srgbClr val="522A20"/>
    <a:srgbClr val="2B4552"/>
    <a:srgbClr val="00CF50"/>
    <a:srgbClr val="69E955"/>
    <a:srgbClr val="DFD5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5" autoAdjust="0"/>
    <p:restoredTop sz="87954" autoAdjust="0"/>
  </p:normalViewPr>
  <p:slideViewPr>
    <p:cSldViewPr snapToGrid="0" snapToObjects="1" showGuides="1">
      <p:cViewPr>
        <p:scale>
          <a:sx n="100" d="100"/>
          <a:sy n="100" d="100"/>
        </p:scale>
        <p:origin x="-1112" y="192"/>
      </p:cViewPr>
      <p:guideLst>
        <p:guide orient="horz" pos="864"/>
        <p:guide pos="49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112DD-5A9C-734E-8D78-15FAE38196FE}" type="datetimeFigureOut">
              <a:rPr lang="en-US" smtClean="0"/>
              <a:t>5/17/16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8D551-AB99-1B45-A3BA-5FD3D61653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46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D551-AB99-1B45-A3BA-5FD3D616534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70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D551-AB99-1B45-A3BA-5FD3D616534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8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D551-AB99-1B45-A3BA-5FD3D616534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249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D551-AB99-1B45-A3BA-5FD3D616534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663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48520-4EB7-C341-ABFD-5CD6EFF15F5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53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D551-AB99-1B45-A3BA-5FD3D616534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524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D551-AB99-1B45-A3BA-5FD3D616534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046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D551-AB99-1B45-A3BA-5FD3D616534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09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D551-AB99-1B45-A3BA-5FD3D616534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61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D551-AB99-1B45-A3BA-5FD3D616534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58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D551-AB99-1B45-A3BA-5FD3D616534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0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D551-AB99-1B45-A3BA-5FD3D616534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44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D551-AB99-1B45-A3BA-5FD3D616534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2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lumMod val="95000"/>
            <a:lumOff val="5000"/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2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spc="30" baseline="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88520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9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0909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1698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65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8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2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500502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422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2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381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23958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123530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5105400"/>
            <a:ext cx="8417859" cy="175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5871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7257256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5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7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tiff"/><Relationship Id="rId9" Type="http://schemas.openxmlformats.org/officeDocument/2006/relationships/image" Target="../media/image4.tiff"/><Relationship Id="rId10" Type="http://schemas.openxmlformats.org/officeDocument/2006/relationships/hyperlink" Target="http://landlab.github.io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hyperlink" Target="http://landlab.github.io/" TargetMode="External"/><Relationship Id="rId6" Type="http://schemas.openxmlformats.org/officeDocument/2006/relationships/image" Target="../media/image6.tiff"/><Relationship Id="rId7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7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201" y="1641764"/>
            <a:ext cx="8343900" cy="3158836"/>
          </a:xfrm>
        </p:spPr>
        <p:txBody>
          <a:bodyPr anchor="ctr">
            <a:normAutofit/>
          </a:bodyPr>
          <a:lstStyle/>
          <a:p>
            <a:r>
              <a:rPr lang="en-US" sz="3600" dirty="0"/>
              <a:t>Integrating a 2-D hydrodynamic model into the Landlab modeling framework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800600"/>
            <a:ext cx="2528455" cy="588818"/>
          </a:xfrm>
        </p:spPr>
        <p:txBody>
          <a:bodyPr anchor="t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2800" dirty="0"/>
              <a:t>Jordan Adams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14400" y="5195455"/>
            <a:ext cx="2514599" cy="588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2000" kern="1200" spc="30" baseline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May 18, 2016</a:t>
            </a:r>
          </a:p>
        </p:txBody>
      </p:sp>
    </p:spTree>
    <p:extLst>
      <p:ext uri="{BB962C8B-B14F-4D97-AF65-F5344CB8AC3E}">
        <p14:creationId xmlns:p14="http://schemas.microsoft.com/office/powerpoint/2010/main" val="106821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7460" y="321275"/>
            <a:ext cx="654908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 smtClean="0"/>
              <a:t>Average peak discharge is greater than predicted steady-state in upstream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69" y="1203996"/>
            <a:ext cx="7026461" cy="4662376"/>
          </a:xfrm>
          <a:prstGeom prst="rect">
            <a:avLst/>
          </a:prstGeom>
        </p:spPr>
      </p:pic>
      <p:sp>
        <p:nvSpPr>
          <p:cNvPr id="5" name="Oval 4"/>
          <p:cNvSpPr>
            <a:spLocks/>
          </p:cNvSpPr>
          <p:nvPr/>
        </p:nvSpPr>
        <p:spPr>
          <a:xfrm>
            <a:off x="6820928" y="1699055"/>
            <a:ext cx="914400" cy="9144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873211" y="5981700"/>
            <a:ext cx="7913011" cy="338554"/>
            <a:chOff x="774357" y="5981700"/>
            <a:chExt cx="7913011" cy="338554"/>
          </a:xfrm>
        </p:grpSpPr>
        <p:sp>
          <p:nvSpPr>
            <p:cNvPr id="4" name="TextBox 3"/>
            <p:cNvSpPr txBox="1"/>
            <p:nvPr/>
          </p:nvSpPr>
          <p:spPr>
            <a:xfrm>
              <a:off x="774357" y="5981700"/>
              <a:ext cx="1107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upstream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878227" y="6161903"/>
              <a:ext cx="5387546" cy="0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294038" y="5981700"/>
              <a:ext cx="13933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chemeClr val="accent1">
                      <a:lumMod val="75000"/>
                    </a:schemeClr>
                  </a:solidFill>
                </a:rPr>
                <a:t>downstream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98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10" y="1371600"/>
            <a:ext cx="7014591" cy="46432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504" y="171676"/>
            <a:ext cx="7784756" cy="14619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/>
              <a:t>Cumulative incised depth by </a:t>
            </a:r>
            <a:r>
              <a:rPr lang="en-US" sz="2000" dirty="0" err="1"/>
              <a:t>nonsteady</a:t>
            </a:r>
            <a:r>
              <a:rPr lang="en-US" sz="2000" dirty="0"/>
              <a:t> method less than predicted by the steady-state hydrology model</a:t>
            </a:r>
          </a:p>
          <a:p>
            <a:pPr algn="ctr"/>
            <a:r>
              <a:rPr lang="en-US" sz="1100" dirty="0" smtClean="0"/>
              <a:t>   </a:t>
            </a:r>
            <a:endParaRPr lang="en-US" sz="1100" dirty="0"/>
          </a:p>
          <a:p>
            <a:pPr algn="ctr"/>
            <a:r>
              <a:rPr lang="en-US" sz="2000" dirty="0"/>
              <a:t>In all intensities, higher drainage </a:t>
            </a:r>
            <a:r>
              <a:rPr lang="en-US" sz="2000" dirty="0" smtClean="0"/>
              <a:t>areas experience </a:t>
            </a:r>
            <a:r>
              <a:rPr lang="en-US" sz="2000" dirty="0"/>
              <a:t>greater incision</a:t>
            </a:r>
          </a:p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999125">
            <a:off x="2017897" y="4553944"/>
            <a:ext cx="1245418" cy="307777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</a:rPr>
              <a:t>less incision</a:t>
            </a:r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944855">
            <a:off x="6451874" y="3619621"/>
            <a:ext cx="1356672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</a:rPr>
              <a:t>more incision</a:t>
            </a:r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60048" y="2305852"/>
            <a:ext cx="3303373" cy="444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395226" y="2479883"/>
            <a:ext cx="3475575" cy="604340"/>
            <a:chOff x="4440196" y="2660821"/>
            <a:chExt cx="3475575" cy="604340"/>
          </a:xfrm>
          <a:solidFill>
            <a:schemeClr val="bg1"/>
          </a:solidFill>
        </p:grpSpPr>
        <p:sp>
          <p:nvSpPr>
            <p:cNvPr id="15" name="TextBox 14"/>
            <p:cNvSpPr txBox="1"/>
            <p:nvPr/>
          </p:nvSpPr>
          <p:spPr>
            <a:xfrm>
              <a:off x="6038334" y="2957384"/>
              <a:ext cx="18774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uplift = incision rate</a:t>
              </a:r>
              <a:endParaRPr lang="en-US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40196" y="2660821"/>
              <a:ext cx="3402227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Predicted geomorphic steady-state incision</a:t>
              </a:r>
              <a:endParaRPr lang="en-US" sz="1200" b="1" dirty="0"/>
            </a:p>
          </p:txBody>
        </p:sp>
      </p:grpSp>
      <p:cxnSp>
        <p:nvCxnSpPr>
          <p:cNvPr id="6" name="Straight Arrow Connector 5"/>
          <p:cNvCxnSpPr/>
          <p:nvPr/>
        </p:nvCxnSpPr>
        <p:spPr>
          <a:xfrm flipV="1">
            <a:off x="1923608" y="3438239"/>
            <a:ext cx="5688874" cy="11364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73211" y="5981700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upstream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977081" y="6161903"/>
            <a:ext cx="5387546" cy="0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392892" y="5981700"/>
            <a:ext cx="139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accent1">
                    <a:lumMod val="75000"/>
                  </a:schemeClr>
                </a:solidFill>
              </a:rPr>
              <a:t>downstream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1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2" b="11543"/>
          <a:stretch/>
        </p:blipFill>
        <p:spPr>
          <a:xfrm>
            <a:off x="-24071" y="-70703"/>
            <a:ext cx="9192141" cy="69287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061" y="338310"/>
            <a:ext cx="8774809" cy="630941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Peak discharge in nonsteady methods can exceed predicted steady-state: impact on incision?</a:t>
            </a:r>
          </a:p>
          <a:p>
            <a:pPr marL="457200" indent="-457200" algn="ctr">
              <a:buFont typeface="Arial" charset="0"/>
              <a:buChar char="•"/>
            </a:pPr>
            <a:endParaRPr lang="en-US" sz="2800" dirty="0"/>
          </a:p>
          <a:p>
            <a:pPr algn="ctr"/>
            <a:endParaRPr lang="en-US" sz="2000" dirty="0"/>
          </a:p>
          <a:p>
            <a:pPr algn="ctr"/>
            <a:r>
              <a:rPr lang="en-US" sz="2800" b="1" dirty="0">
                <a:latin typeface="Arial" charset="0"/>
              </a:rPr>
              <a:t>Implications for landscape evolution </a:t>
            </a:r>
            <a:r>
              <a:rPr lang="en-US" sz="2800" b="1" dirty="0" smtClean="0">
                <a:latin typeface="Arial" charset="0"/>
              </a:rPr>
              <a:t>modeling:</a:t>
            </a:r>
            <a:endParaRPr lang="en-US" sz="2800" dirty="0">
              <a:latin typeface="Arial" charset="0"/>
            </a:endParaRPr>
          </a:p>
          <a:p>
            <a:pPr algn="ctr"/>
            <a:r>
              <a:rPr lang="en-US" sz="2800" dirty="0" smtClean="0">
                <a:latin typeface="Arial" charset="0"/>
              </a:rPr>
              <a:t>Incision in nonsteady cases less than steady-state: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charset="0"/>
              </a:rPr>
              <a:t>Higher </a:t>
            </a:r>
            <a:r>
              <a:rPr lang="en-US" sz="2400" dirty="0">
                <a:latin typeface="Arial" charset="0"/>
              </a:rPr>
              <a:t>incision downstream implies greater relief in modeled </a:t>
            </a:r>
            <a:r>
              <a:rPr lang="en-US" sz="2400" dirty="0" smtClean="0">
                <a:latin typeface="Arial" charset="0"/>
              </a:rPr>
              <a:t>landscapes</a:t>
            </a:r>
            <a:endParaRPr lang="en-US" sz="2400" dirty="0">
              <a:latin typeface="Arial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</a:rPr>
              <a:t>Potential for increases in channel </a:t>
            </a:r>
            <a:r>
              <a:rPr lang="en-US" sz="2400" dirty="0" smtClean="0">
                <a:latin typeface="Arial" charset="0"/>
              </a:rPr>
              <a:t>concavities</a:t>
            </a:r>
          </a:p>
          <a:p>
            <a:pPr lvl="2"/>
            <a:endParaRPr lang="en-US" sz="2400" dirty="0">
              <a:latin typeface="Arial" charset="0"/>
            </a:endParaRPr>
          </a:p>
          <a:p>
            <a:pPr marL="7938" lvl="2" algn="ctr"/>
            <a:r>
              <a:rPr lang="en-US" sz="3200" dirty="0" smtClean="0">
                <a:latin typeface="Arial" charset="0"/>
              </a:rPr>
              <a:t>Are we capturing short-term events with steady-state? </a:t>
            </a:r>
          </a:p>
          <a:p>
            <a:pPr marL="1379538" lvl="4" indent="-457200">
              <a:buFont typeface="Arial"/>
              <a:buChar char="•"/>
            </a:pPr>
            <a:r>
              <a:rPr lang="en-US" sz="2400" dirty="0" smtClean="0">
                <a:latin typeface="Arial" charset="0"/>
              </a:rPr>
              <a:t>Predictive models: post-fire </a:t>
            </a:r>
            <a:r>
              <a:rPr lang="en-US" sz="2400" dirty="0" smtClean="0">
                <a:latin typeface="Arial" charset="0"/>
              </a:rPr>
              <a:t>events</a:t>
            </a:r>
            <a:endParaRPr lang="en-US" sz="24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064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MG_948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t="7268" r="19092" b="2662"/>
          <a:stretch/>
        </p:blipFill>
        <p:spPr>
          <a:xfrm>
            <a:off x="2009108" y="487681"/>
            <a:ext cx="7031182" cy="5860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1" y="2232996"/>
            <a:ext cx="1890536" cy="657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" y="4717787"/>
            <a:ext cx="1889125" cy="9293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82" y="5911320"/>
            <a:ext cx="1889123" cy="3977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791" y="547808"/>
            <a:ext cx="1263576" cy="12635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6459475"/>
            <a:ext cx="9213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a typeface="Helvetica Light" charset="0"/>
                <a:cs typeface="Helvetica Light" charset="0"/>
              </a:rPr>
              <a:t>J. Adams supported by NSF grants ACI-1147519 and ACI-1450338, and a 2016 CSDMS Student Scholarship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467" y="2957943"/>
            <a:ext cx="1648689" cy="16486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270" y="389247"/>
            <a:ext cx="1677563" cy="17849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1714" y="8709"/>
            <a:ext cx="704523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 dirty="0"/>
              <a:t>Visit our website: </a:t>
            </a:r>
            <a:r>
              <a:rPr lang="en-US" sz="2400" b="1" dirty="0">
                <a:solidFill>
                  <a:srgbClr val="00B0F0"/>
                </a:solidFill>
                <a:hlinkClick r:id="rId10"/>
              </a:rPr>
              <a:t>http://landlab.github.io</a:t>
            </a:r>
            <a:endParaRPr lang="en-U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7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39" y="509046"/>
            <a:ext cx="8799922" cy="1253766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rgbClr val="2B4552"/>
                </a:solidFill>
              </a:rPr>
              <a:t>Landscape evolution models: </a:t>
            </a:r>
            <a:r>
              <a:rPr lang="en-US" sz="2800" dirty="0">
                <a:solidFill>
                  <a:srgbClr val="2B4552"/>
                </a:solidFill>
              </a:rPr>
              <a:t/>
            </a:r>
            <a:br>
              <a:rPr lang="en-US" sz="2800" dirty="0">
                <a:solidFill>
                  <a:srgbClr val="2B4552"/>
                </a:solidFill>
              </a:rPr>
            </a:br>
            <a:r>
              <a:rPr lang="en-US" sz="3100" dirty="0">
                <a:solidFill>
                  <a:srgbClr val="2B4552"/>
                </a:solidFill>
              </a:rPr>
              <a:t>	</a:t>
            </a:r>
            <a:r>
              <a:rPr lang="en-US" sz="3100" b="0" dirty="0">
                <a:solidFill>
                  <a:srgbClr val="2B4552"/>
                </a:solidFill>
              </a:rPr>
              <a:t>numerical models of landform change through time, 	dynamic climate-topography</a:t>
            </a:r>
            <a:r>
              <a:rPr lang="en-US" sz="3100" b="0" dirty="0" smtClean="0">
                <a:solidFill>
                  <a:srgbClr val="2B4552"/>
                </a:solidFill>
              </a:rPr>
              <a:t>-tectonic interactions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2487" y="2450880"/>
            <a:ext cx="8239025" cy="12270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7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How do traditional landscape evolution models </a:t>
            </a:r>
            <a:r>
              <a:rPr lang="en-US" sz="3600" dirty="0" smtClean="0">
                <a:solidFill>
                  <a:schemeClr val="tx1"/>
                </a:solidFill>
              </a:rPr>
              <a:t>capture hydrology</a:t>
            </a:r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9619" y="4372376"/>
            <a:ext cx="8884761" cy="31257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7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How does the hydrology method impact landscape evolution?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7775" y="5316717"/>
            <a:ext cx="8239025" cy="12270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7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5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3639" y="5212610"/>
            <a:ext cx="737681" cy="726636"/>
          </a:xfrm>
          <a:prstGeom prst="rect">
            <a:avLst/>
          </a:prstGeom>
          <a:solidFill>
            <a:srgbClr val="C5905C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3640" y="4101736"/>
            <a:ext cx="737681" cy="1123405"/>
          </a:xfrm>
          <a:prstGeom prst="rect">
            <a:avLst/>
          </a:prstGeom>
          <a:solidFill>
            <a:srgbClr val="00206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40973" y="2580725"/>
            <a:ext cx="1529177" cy="437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Rain Rate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43641" y="3707674"/>
            <a:ext cx="0" cy="1512323"/>
          </a:xfrm>
          <a:prstGeom prst="line">
            <a:avLst/>
          </a:prstGeom>
          <a:ln>
            <a:solidFill>
              <a:schemeClr val="tx1"/>
            </a:solidFill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320853" y="4152625"/>
            <a:ext cx="1589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Discharge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44528" y="4762017"/>
            <a:ext cx="0" cy="1429777"/>
          </a:xfrm>
          <a:prstGeom prst="line">
            <a:avLst/>
          </a:prstGeom>
          <a:ln>
            <a:solidFill>
              <a:schemeClr val="tx1"/>
            </a:solidFill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-572170" y="5620169"/>
            <a:ext cx="2191571" cy="437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Incision Rate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743641" y="5219997"/>
            <a:ext cx="1268039" cy="0"/>
          </a:xfrm>
          <a:prstGeom prst="line">
            <a:avLst/>
          </a:prstGeom>
          <a:ln>
            <a:solidFill>
              <a:schemeClr val="tx1"/>
            </a:solidFill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3998" y="2005148"/>
            <a:ext cx="1355347" cy="413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Time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0461" y="2330726"/>
            <a:ext cx="737681" cy="925191"/>
          </a:xfrm>
          <a:prstGeom prst="rect">
            <a:avLst/>
          </a:prstGeom>
          <a:solidFill>
            <a:srgbClr val="5ABC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743641" y="2332149"/>
            <a:ext cx="1268039" cy="0"/>
          </a:xfrm>
          <a:prstGeom prst="line">
            <a:avLst/>
          </a:prstGeom>
          <a:ln>
            <a:solidFill>
              <a:schemeClr val="tx1"/>
            </a:solidFill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43641" y="2332150"/>
            <a:ext cx="0" cy="1186396"/>
          </a:xfrm>
          <a:prstGeom prst="line">
            <a:avLst/>
          </a:prstGeom>
          <a:ln>
            <a:solidFill>
              <a:schemeClr val="tx1"/>
            </a:solidFill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28609" y="253379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9671" y="3619500"/>
            <a:ext cx="13051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Q</a:t>
            </a:r>
            <a:r>
              <a:rPr lang="en-US" sz="2200" b="1" baseline="-25000" dirty="0"/>
              <a:t>ss</a:t>
            </a:r>
            <a:r>
              <a:rPr lang="en-US" sz="2200" b="1" dirty="0"/>
              <a:t> = PA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81323" y="5460333"/>
            <a:ext cx="1895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I</a:t>
            </a:r>
            <a:r>
              <a:rPr lang="en-US" sz="2200" b="1" baseline="-25000" dirty="0"/>
              <a:t>ss</a:t>
            </a:r>
            <a:r>
              <a:rPr lang="en-US" sz="2200" b="1" dirty="0"/>
              <a:t> = KQ</a:t>
            </a:r>
            <a:r>
              <a:rPr lang="en-US" sz="2200" b="1" baseline="-25000" dirty="0"/>
              <a:t>ss</a:t>
            </a:r>
            <a:r>
              <a:rPr lang="en-US" sz="2200" b="1" baseline="30000" dirty="0"/>
              <a:t>m</a:t>
            </a:r>
            <a:r>
              <a:rPr lang="en-US" sz="2200" b="1" dirty="0"/>
              <a:t>S</a:t>
            </a:r>
            <a:r>
              <a:rPr lang="en-US" sz="2200" b="1" baseline="30000" dirty="0"/>
              <a:t>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6957" y="705395"/>
            <a:ext cx="4310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ea typeface="Helvetica Light" charset="0"/>
                <a:cs typeface="Helvetica Light" charset="0"/>
              </a:rPr>
              <a:t>Each event: </a:t>
            </a:r>
          </a:p>
          <a:p>
            <a:pPr marL="347663" indent="-174625">
              <a:buFont typeface="Arial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single rainfall rate</a:t>
            </a:r>
          </a:p>
          <a:p>
            <a:pPr marL="347663" indent="-174625">
              <a:buFont typeface="Arial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single discharge at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all points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 watershed</a:t>
            </a:r>
          </a:p>
          <a:p>
            <a:pPr marL="347663" indent="-174625">
              <a:buFont typeface="Arial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single incision rate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0" y="1143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Steady-state hydrology 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2597272" y="1992713"/>
            <a:ext cx="2922457" cy="3244999"/>
            <a:chOff x="2473234" y="2481942"/>
            <a:chExt cx="2669469" cy="2865916"/>
          </a:xfrm>
        </p:grpSpPr>
        <p:sp>
          <p:nvSpPr>
            <p:cNvPr id="78" name="Rectangle 77"/>
            <p:cNvSpPr/>
            <p:nvPr/>
          </p:nvSpPr>
          <p:spPr>
            <a:xfrm>
              <a:off x="2473234" y="2481942"/>
              <a:ext cx="2664823" cy="2830287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2542128" y="2558104"/>
              <a:ext cx="2600575" cy="2789754"/>
              <a:chOff x="4997946" y="415937"/>
              <a:chExt cx="4312618" cy="5010906"/>
            </a:xfrm>
          </p:grpSpPr>
          <p:sp>
            <p:nvSpPr>
              <p:cNvPr id="62" name="Teardrop 61"/>
              <p:cNvSpPr/>
              <p:nvPr/>
            </p:nvSpPr>
            <p:spPr>
              <a:xfrm rot="7200000">
                <a:off x="5311371" y="841722"/>
                <a:ext cx="2634786" cy="3261635"/>
              </a:xfrm>
              <a:prstGeom prst="teardrop">
                <a:avLst/>
              </a:prstGeom>
              <a:solidFill>
                <a:srgbClr val="006229">
                  <a:alpha val="27843"/>
                </a:srgbClr>
              </a:solidFill>
              <a:ln>
                <a:solidFill>
                  <a:srgbClr val="006229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63" name="Curved Connector 62"/>
              <p:cNvCxnSpPr/>
              <p:nvPr/>
            </p:nvCxnSpPr>
            <p:spPr>
              <a:xfrm flipH="1" flipV="1">
                <a:off x="6584689" y="1543964"/>
                <a:ext cx="809742" cy="2876556"/>
              </a:xfrm>
              <a:prstGeom prst="curvedConnector4">
                <a:avLst>
                  <a:gd name="adj1" fmla="val 19055"/>
                  <a:gd name="adj2" fmla="val 49092"/>
                </a:avLst>
              </a:prstGeom>
              <a:ln w="190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urved Connector 63"/>
              <p:cNvCxnSpPr/>
              <p:nvPr/>
            </p:nvCxnSpPr>
            <p:spPr>
              <a:xfrm>
                <a:off x="5290141" y="1868523"/>
                <a:ext cx="1446026" cy="884063"/>
              </a:xfrm>
              <a:prstGeom prst="curvedConnector3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urved Connector 64"/>
              <p:cNvCxnSpPr/>
              <p:nvPr/>
            </p:nvCxnSpPr>
            <p:spPr>
              <a:xfrm rot="5400000" flipH="1" flipV="1">
                <a:off x="6935073" y="2433904"/>
                <a:ext cx="1186910" cy="678843"/>
              </a:xfrm>
              <a:prstGeom prst="curvedConnector3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urved Connector 65"/>
              <p:cNvCxnSpPr/>
              <p:nvPr/>
            </p:nvCxnSpPr>
            <p:spPr>
              <a:xfrm rot="16200000" flipV="1">
                <a:off x="6915471" y="2035218"/>
                <a:ext cx="983737" cy="429554"/>
              </a:xfrm>
              <a:prstGeom prst="curvedConnector3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urved Connector 66"/>
              <p:cNvCxnSpPr/>
              <p:nvPr/>
            </p:nvCxnSpPr>
            <p:spPr>
              <a:xfrm rot="5400000" flipH="1" flipV="1">
                <a:off x="5888682" y="1801714"/>
                <a:ext cx="321387" cy="282646"/>
              </a:xfrm>
              <a:prstGeom prst="curvedConnector3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/>
              <p:cNvSpPr txBox="1"/>
              <p:nvPr/>
            </p:nvSpPr>
            <p:spPr>
              <a:xfrm>
                <a:off x="7678652" y="415937"/>
                <a:ext cx="1631912" cy="1326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Helvetica Light" charset="0"/>
                    <a:ea typeface="Helvetica Light" charset="0"/>
                    <a:cs typeface="Helvetica Light" charset="0"/>
                  </a:rPr>
                  <a:t>Low drainage area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7785920" y="4100068"/>
                <a:ext cx="1516378" cy="1326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Helvetica Light" charset="0"/>
                    <a:ea typeface="Helvetica Light" charset="0"/>
                    <a:cs typeface="Helvetica Light" charset="0"/>
                  </a:rPr>
                  <a:t>High</a:t>
                </a:r>
              </a:p>
              <a:p>
                <a:pPr algn="ctr"/>
                <a:r>
                  <a:rPr lang="en-US" sz="1400" dirty="0">
                    <a:latin typeface="Helvetica Light" charset="0"/>
                    <a:ea typeface="Helvetica Light" charset="0"/>
                    <a:cs typeface="Helvetica Light" charset="0"/>
                  </a:rPr>
                  <a:t>drainage</a:t>
                </a:r>
              </a:p>
              <a:p>
                <a:pPr algn="ctr"/>
                <a:r>
                  <a:rPr lang="en-US" sz="1400" dirty="0">
                    <a:latin typeface="Helvetica Light" charset="0"/>
                    <a:ea typeface="Helvetica Light" charset="0"/>
                    <a:cs typeface="Helvetica Light" charset="0"/>
                  </a:rPr>
                  <a:t>area</a:t>
                </a:r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>
                <a:off x="8523585" y="1577441"/>
                <a:ext cx="55639" cy="243973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/>
          <p:cNvGrpSpPr/>
          <p:nvPr/>
        </p:nvGrpSpPr>
        <p:grpSpPr>
          <a:xfrm>
            <a:off x="4572000" y="114300"/>
            <a:ext cx="4572000" cy="6818969"/>
            <a:chOff x="4572000" y="114300"/>
            <a:chExt cx="4572000" cy="681896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/>
            <a:srcRect t="12815" r="21391" b="21426"/>
            <a:stretch/>
          </p:blipFill>
          <p:spPr>
            <a:xfrm>
              <a:off x="6084087" y="4085957"/>
              <a:ext cx="2583914" cy="1905540"/>
            </a:xfrm>
            <a:prstGeom prst="rect">
              <a:avLst/>
            </a:prstGeom>
          </p:spPr>
        </p:pic>
        <p:cxnSp>
          <p:nvCxnSpPr>
            <p:cNvPr id="48" name="Straight Connector 47"/>
            <p:cNvCxnSpPr/>
            <p:nvPr/>
          </p:nvCxnSpPr>
          <p:spPr>
            <a:xfrm>
              <a:off x="6081995" y="3704409"/>
              <a:ext cx="0" cy="1512323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6082882" y="4758751"/>
              <a:ext cx="0" cy="1429778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6081996" y="5216732"/>
              <a:ext cx="2739787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6603576" y="1994263"/>
              <a:ext cx="1355347" cy="413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Light" charset="0"/>
                  <a:ea typeface="Helvetica Light" charset="0"/>
                  <a:cs typeface="Helvetica Light" charset="0"/>
                </a:rPr>
                <a:t>Time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088815" y="2331386"/>
              <a:ext cx="737681" cy="925191"/>
            </a:xfrm>
            <a:prstGeom prst="rect">
              <a:avLst/>
            </a:prstGeom>
            <a:solidFill>
              <a:srgbClr val="5ABCF4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H="1">
              <a:off x="6081995" y="2332809"/>
              <a:ext cx="2739788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6081995" y="2332810"/>
              <a:ext cx="0" cy="1186396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6493553" y="3619500"/>
              <a:ext cx="2334293" cy="2259687"/>
              <a:chOff x="5166183" y="3711685"/>
              <a:chExt cx="2334293" cy="2259687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5166183" y="3711685"/>
                <a:ext cx="2334293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b="1" dirty="0">
                    <a:ea typeface="Helvetica Light" charset="0"/>
                    <a:cs typeface="Helvetica Light" charset="0"/>
                  </a:rPr>
                  <a:t>Q</a:t>
                </a:r>
                <a:r>
                  <a:rPr lang="en-US" sz="2200" b="1" baseline="-25000" dirty="0">
                    <a:ea typeface="Helvetica Light" charset="0"/>
                    <a:cs typeface="Helvetica Light" charset="0"/>
                  </a:rPr>
                  <a:t>h</a:t>
                </a:r>
                <a:r>
                  <a:rPr lang="en-US" sz="2200" b="1" dirty="0">
                    <a:ea typeface="Helvetica Light" charset="0"/>
                    <a:cs typeface="Helvetica Light" charset="0"/>
                  </a:rPr>
                  <a:t> = f(h, S, </a:t>
                </a:r>
                <a:r>
                  <a:rPr lang="en-US" sz="2200" b="1" dirty="0" smtClean="0">
                    <a:ea typeface="Helvetica Light" charset="0"/>
                    <a:cs typeface="Helvetica Light" charset="0"/>
                  </a:rPr>
                  <a:t>n </a:t>
                </a:r>
                <a:r>
                  <a:rPr lang="is-IS" sz="2200" b="1" dirty="0" smtClean="0">
                    <a:ea typeface="Helvetica Light" charset="0"/>
                    <a:cs typeface="Helvetica Light" charset="0"/>
                  </a:rPr>
                  <a:t>…</a:t>
                </a:r>
                <a:r>
                  <a:rPr lang="en-US" sz="2200" b="1" dirty="0" smtClean="0">
                    <a:ea typeface="Helvetica Light" charset="0"/>
                    <a:cs typeface="Helvetica Light" charset="0"/>
                  </a:rPr>
                  <a:t>)</a:t>
                </a:r>
                <a:endParaRPr lang="en-US" sz="2200" b="1" dirty="0"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5722394" y="5540485"/>
                <a:ext cx="170912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b="1" dirty="0">
                    <a:ea typeface="Helvetica Light" charset="0"/>
                    <a:cs typeface="Helvetica Light" charset="0"/>
                  </a:rPr>
                  <a:t>I</a:t>
                </a:r>
                <a:r>
                  <a:rPr lang="en-US" sz="2200" b="1" baseline="-25000" dirty="0">
                    <a:ea typeface="Helvetica Light" charset="0"/>
                    <a:cs typeface="Helvetica Light" charset="0"/>
                  </a:rPr>
                  <a:t>h</a:t>
                </a:r>
                <a:r>
                  <a:rPr lang="en-US" sz="2200" b="1" dirty="0">
                    <a:ea typeface="Helvetica Light" charset="0"/>
                    <a:cs typeface="Helvetica Light" charset="0"/>
                  </a:rPr>
                  <a:t> = KQ</a:t>
                </a:r>
                <a:r>
                  <a:rPr lang="en-US" sz="2200" b="1" baseline="-25000" dirty="0">
                    <a:ea typeface="Helvetica Light" charset="0"/>
                    <a:cs typeface="Helvetica Light" charset="0"/>
                  </a:rPr>
                  <a:t>h</a:t>
                </a:r>
                <a:r>
                  <a:rPr lang="en-US" sz="2200" b="1" baseline="30000" dirty="0">
                    <a:ea typeface="Helvetica Light" charset="0"/>
                    <a:cs typeface="Helvetica Light" charset="0"/>
                  </a:rPr>
                  <a:t>m</a:t>
                </a:r>
                <a:r>
                  <a:rPr lang="en-US" sz="2200" b="1" dirty="0">
                    <a:ea typeface="Helvetica Light" charset="0"/>
                    <a:cs typeface="Helvetica Light" charset="0"/>
                  </a:rPr>
                  <a:t>S</a:t>
                </a:r>
                <a:r>
                  <a:rPr lang="en-US" sz="2200" b="1" baseline="30000" dirty="0">
                    <a:ea typeface="Helvetica Light" charset="0"/>
                    <a:cs typeface="Helvetica Light" charset="0"/>
                  </a:rPr>
                  <a:t>n</a:t>
                </a: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6268109" y="2534450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 rot="16200000">
              <a:off x="5136571" y="2573783"/>
              <a:ext cx="1529177" cy="437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Light" charset="0"/>
                  <a:ea typeface="Helvetica Light" charset="0"/>
                  <a:cs typeface="Helvetica Light" charset="0"/>
                </a:rPr>
                <a:t>Rain Rate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 rot="16200000">
              <a:off x="5056691" y="4151126"/>
              <a:ext cx="1589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Light" charset="0"/>
                  <a:ea typeface="Helvetica Light" charset="0"/>
                  <a:cs typeface="Helvetica Light" charset="0"/>
                </a:rPr>
                <a:t>Discharge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 rot="16200000">
              <a:off x="4805374" y="5618670"/>
              <a:ext cx="2191571" cy="437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Light" charset="0"/>
                  <a:ea typeface="Helvetica Light" charset="0"/>
                  <a:cs typeface="Helvetica Light" charset="0"/>
                </a:rPr>
                <a:t>Incision Rate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572000" y="609600"/>
              <a:ext cx="4572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ea typeface="Helvetica Light" charset="0"/>
                  <a:cs typeface="Helvetica Light" charset="0"/>
                </a:rPr>
                <a:t>Each event: </a:t>
              </a:r>
            </a:p>
            <a:p>
              <a:pPr marL="285750" indent="-173038">
                <a:buFont typeface="Arial" charset="0"/>
                <a:buChar char="•"/>
              </a:pP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  <a:ea typeface="Helvetica Light" charset="0"/>
                  <a:cs typeface="Helvetica Light" charset="0"/>
                </a:rPr>
                <a:t>single rainfall rate</a:t>
              </a:r>
            </a:p>
            <a:p>
              <a:pPr marL="285750" indent="-173038">
                <a:buFont typeface="Arial" charset="0"/>
                <a:buChar char="•"/>
              </a:pP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  <a:ea typeface="Helvetica Light" charset="0"/>
                  <a:cs typeface="Helvetica Light" charset="0"/>
                </a:rPr>
                <a:t>wave propagates across watershed:</a:t>
              </a:r>
            </a:p>
            <a:p>
              <a:pPr marL="806450" lvl="1" indent="-285750">
                <a:buFont typeface="Wingdings" charset="2"/>
                <a:buChar char="§"/>
              </a:pP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  <a:ea typeface="Helvetica Light" charset="0"/>
                  <a:cs typeface="Helvetica Light" charset="0"/>
                </a:rPr>
                <a:t>nonsteady discharge at each point</a:t>
              </a:r>
            </a:p>
            <a:p>
              <a:pPr marL="806450" lvl="1" indent="-285750">
                <a:buFont typeface="Wingdings" charset="2"/>
                <a:buChar char="§"/>
              </a:pP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  <a:ea typeface="Helvetica Light" charset="0"/>
                  <a:cs typeface="Helvetica Light" charset="0"/>
                </a:rPr>
                <a:t>nonsteady incision at each point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572000" y="114300"/>
              <a:ext cx="457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/>
                <a:t>Nonsteady hydrology</a:t>
              </a:r>
              <a:endParaRPr lang="en-US" sz="2400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944497" y="4151870"/>
            <a:ext cx="132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hydrograph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5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234" y="251383"/>
            <a:ext cx="8710366" cy="1168921"/>
          </a:xfrm>
        </p:spPr>
        <p:txBody>
          <a:bodyPr anchor="t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</a:rPr>
              <a:t>Steady-state assumption can be problematic: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2B4552"/>
                </a:solidFill>
              </a:rPr>
              <a:t>large catchments</a:t>
            </a:r>
            <a:r>
              <a:rPr lang="en-US" sz="2400" dirty="0">
                <a:solidFill>
                  <a:srgbClr val="2B4552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and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rgbClr val="2B4552"/>
                </a:solidFill>
              </a:rPr>
              <a:t>short-duration precipitation events</a:t>
            </a:r>
          </a:p>
          <a:p>
            <a:endParaRPr lang="is-IS" dirty="0"/>
          </a:p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31974" y="1452297"/>
            <a:ext cx="9641411" cy="4614007"/>
            <a:chOff x="131974" y="2096731"/>
            <a:chExt cx="9641411" cy="4614007"/>
          </a:xfrm>
        </p:grpSpPr>
        <p:grpSp>
          <p:nvGrpSpPr>
            <p:cNvPr id="13" name="Group 12"/>
            <p:cNvGrpSpPr/>
            <p:nvPr/>
          </p:nvGrpSpPr>
          <p:grpSpPr>
            <a:xfrm>
              <a:off x="373891" y="2096731"/>
              <a:ext cx="9399494" cy="4208202"/>
              <a:chOff x="355036" y="4353300"/>
              <a:chExt cx="9399494" cy="4208202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0391" y="4650978"/>
                <a:ext cx="7204754" cy="3910524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55036" y="4353300"/>
                <a:ext cx="93994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 Light" charset="0"/>
                    <a:ea typeface="Helvetica Light" charset="0"/>
                    <a:cs typeface="Helvetica Light" charset="0"/>
                  </a:rPr>
                  <a:t>		Steady-state 		   		  nonsteady state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3610463" y="4550985"/>
                <a:ext cx="3280527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2564852" y="6372184"/>
              <a:ext cx="60431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Helvetica Light" charset="0"/>
                  <a:ea typeface="Helvetica Light" charset="0"/>
                  <a:cs typeface="Helvetica Light" charset="0"/>
                </a:rPr>
                <a:t>Sólyom and Tucker, 2004, </a:t>
              </a:r>
              <a:r>
                <a:rPr lang="en-US" sz="1600" i="1" dirty="0">
                  <a:latin typeface="Helvetica Light" charset="0"/>
                  <a:ea typeface="Helvetica Light" charset="0"/>
                  <a:cs typeface="Helvetica Light" charset="0"/>
                </a:rPr>
                <a:t>Journal of Geophysical Research</a:t>
              </a:r>
              <a:r>
                <a:rPr lang="en-US" sz="1600" dirty="0">
                  <a:latin typeface="Helvetica Light" charset="0"/>
                  <a:ea typeface="Helvetica Light" charset="0"/>
                  <a:cs typeface="Helvetica Light" charset="0"/>
                </a:rPr>
                <a:t> 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31974" y="4240657"/>
              <a:ext cx="259237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 Light" charset="0"/>
                  <a:ea typeface="Helvetica Light" charset="0"/>
                  <a:cs typeface="Helvetica Light" charset="0"/>
                </a:rPr>
                <a:t>Note</a:t>
              </a:r>
              <a:r>
                <a:rPr lang="en-US" dirty="0">
                  <a:latin typeface="Helvetica Light" charset="0"/>
                  <a:ea typeface="Helvetica Light" charset="0"/>
                  <a:cs typeface="Helvetica Light" charset="0"/>
                </a:rPr>
                <a:t>: </a:t>
              </a:r>
            </a:p>
            <a:p>
              <a:pPr marL="177800" indent="-169863">
                <a:buFont typeface="Arial" charset="0"/>
                <a:buChar char="•"/>
              </a:pPr>
              <a:r>
                <a:rPr lang="en-US" sz="1600" dirty="0" smtClean="0">
                  <a:latin typeface="Helvetica Light" charset="0"/>
                  <a:ea typeface="Helvetica Light" charset="0"/>
                  <a:cs typeface="Helvetica Light" charset="0"/>
                </a:rPr>
                <a:t>greater relief</a:t>
              </a:r>
              <a:endParaRPr lang="en-US" sz="1600" dirty="0">
                <a:latin typeface="Helvetica Light" charset="0"/>
                <a:ea typeface="Helvetica Light" charset="0"/>
                <a:cs typeface="Helvetica Light" charset="0"/>
              </a:endParaRPr>
            </a:p>
            <a:p>
              <a:pPr marL="177800" indent="-169863">
                <a:buFont typeface="Arial" charset="0"/>
                <a:buChar char="•"/>
              </a:pPr>
              <a:r>
                <a:rPr lang="en-US" sz="1600" dirty="0">
                  <a:latin typeface="Helvetica Light" charset="0"/>
                  <a:ea typeface="Helvetica Light" charset="0"/>
                  <a:cs typeface="Helvetica Light" charset="0"/>
                </a:rPr>
                <a:t>increasing convexity</a:t>
              </a:r>
            </a:p>
            <a:p>
              <a:pPr marL="177800" indent="-169863">
                <a:buFont typeface="Arial" charset="0"/>
                <a:buChar char="•"/>
              </a:pPr>
              <a:r>
                <a:rPr lang="en-US" sz="1600" dirty="0">
                  <a:latin typeface="Helvetica Light" charset="0"/>
                  <a:ea typeface="Helvetica Light" charset="0"/>
                  <a:cs typeface="Helvetica Light" charset="0"/>
                </a:rPr>
                <a:t>low valley density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8829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0096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Landlab: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600" b="0" i="1" dirty="0">
                <a:latin typeface="Helvetica Light Oblique" charset="0"/>
                <a:ea typeface="Helvetica Light Oblique" charset="0"/>
                <a:cs typeface="Helvetica Light Oblique" charset="0"/>
              </a:rPr>
              <a:t>A Python toolkit for modeling Earth surface processes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092631"/>
          </a:xfrm>
          <a:prstGeom prst="rect">
            <a:avLst/>
          </a:prstGeom>
          <a:solidFill>
            <a:srgbClr val="DFD5E4">
              <a:alpha val="21176"/>
            </a:srgbClr>
          </a:solidFill>
          <a:ln>
            <a:solidFill>
              <a:srgbClr val="DFD5E4">
                <a:alpha val="2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37" y="1342678"/>
            <a:ext cx="6028383" cy="3160716"/>
          </a:xfrm>
        </p:spPr>
        <p:txBody>
          <a:bodyPr>
            <a:normAutofit/>
          </a:bodyPr>
          <a:lstStyle/>
          <a:p>
            <a:r>
              <a:rPr lang="en-US" sz="2200" dirty="0"/>
              <a:t>Open-source modeling library </a:t>
            </a:r>
          </a:p>
          <a:p>
            <a:pPr lvl="1"/>
            <a:r>
              <a:rPr lang="en-US" sz="2000" dirty="0"/>
              <a:t>2-D gridding libraries</a:t>
            </a:r>
          </a:p>
          <a:p>
            <a:pPr lvl="1"/>
            <a:r>
              <a:rPr lang="en-US" sz="2000" dirty="0"/>
              <a:t>Pre-built process components</a:t>
            </a:r>
          </a:p>
          <a:p>
            <a:pPr lvl="1"/>
            <a:r>
              <a:rPr lang="en-US" sz="2000" dirty="0"/>
              <a:t>Coupling framework: multi-process models</a:t>
            </a:r>
          </a:p>
          <a:p>
            <a:pPr lvl="1"/>
            <a:r>
              <a:rPr lang="en-US" sz="2000" dirty="0"/>
              <a:t>Input / output utilities</a:t>
            </a:r>
            <a:r>
              <a:rPr lang="en-US" sz="2200" dirty="0"/>
              <a:t/>
            </a:r>
            <a:br>
              <a:rPr lang="en-US" sz="2200" dirty="0"/>
            </a:br>
            <a:endParaRPr lang="en-US" sz="2200" dirty="0"/>
          </a:p>
          <a:p>
            <a:pPr marL="274320" lvl="1" indent="0" algn="ctr">
              <a:buNone/>
            </a:pPr>
            <a:r>
              <a:rPr lang="en-US" sz="2400" b="1" dirty="0"/>
              <a:t>Geared toward (but not limited to!)   Earth-surface dynamics</a:t>
            </a:r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896" y="4662529"/>
            <a:ext cx="1945038" cy="2069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76" y="5597322"/>
            <a:ext cx="720819" cy="7208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5911" y="4726983"/>
            <a:ext cx="470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Visit our website: </a:t>
            </a:r>
            <a:r>
              <a:rPr lang="en-US" sz="2000" dirty="0">
                <a:hlinkClick r:id="rId5"/>
              </a:rPr>
              <a:t>http://landlab.github.io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6705" y="5496338"/>
            <a:ext cx="2549471" cy="847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56" y="1128829"/>
            <a:ext cx="2644117" cy="339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23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8060" y="4555615"/>
            <a:ext cx="8925312" cy="1874106"/>
            <a:chOff x="103909" y="1282685"/>
            <a:chExt cx="8925312" cy="1874106"/>
          </a:xfrm>
        </p:grpSpPr>
        <p:grpSp>
          <p:nvGrpSpPr>
            <p:cNvPr id="4" name="Group 3"/>
            <p:cNvGrpSpPr/>
            <p:nvPr/>
          </p:nvGrpSpPr>
          <p:grpSpPr>
            <a:xfrm>
              <a:off x="103909" y="1282685"/>
              <a:ext cx="6338455" cy="1755139"/>
              <a:chOff x="1745672" y="1507821"/>
              <a:chExt cx="6338455" cy="175513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327" b="24077"/>
              <a:stretch/>
            </p:blipFill>
            <p:spPr>
              <a:xfrm>
                <a:off x="1745672" y="1507821"/>
                <a:ext cx="6338455" cy="1404840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916948" y="2955183"/>
                <a:ext cx="26528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>
                    <a:latin typeface="Helvetica Light"/>
                    <a:cs typeface="Helvetica Light"/>
                  </a:rPr>
                  <a:t>de Almeida et al., 2012, WRR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185437" y="1451161"/>
              <a:ext cx="2843784" cy="1705630"/>
              <a:chOff x="6240632" y="4790208"/>
              <a:chExt cx="2843784" cy="170563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3199" y="4790208"/>
                <a:ext cx="2398317" cy="1215737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240632" y="5811035"/>
                <a:ext cx="2843784" cy="684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rgbClr val="002060"/>
                    </a:solidFill>
                  </a:rPr>
                  <a:t>  </a:t>
                </a:r>
              </a:p>
              <a:p>
                <a:pPr algn="ctr"/>
                <a:r>
                  <a:rPr lang="en-US" sz="1400" i="1" dirty="0">
                    <a:latin typeface="Helvetica Light"/>
                    <a:cs typeface="Helvetica Light"/>
                  </a:rPr>
                  <a:t>Hunter et al., 2005, </a:t>
                </a:r>
              </a:p>
              <a:p>
                <a:pPr algn="ctr"/>
                <a:r>
                  <a:rPr lang="en-US" sz="1400" i="1" dirty="0">
                    <a:latin typeface="Helvetica Light"/>
                    <a:cs typeface="Helvetica Light"/>
                  </a:rPr>
                  <a:t>Advances in Water Resources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5715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dirty="0" smtClean="0">
                <a:latin typeface="Helvetica" charset="0"/>
                <a:ea typeface="Helvetica" charset="0"/>
                <a:cs typeface="Helvetica" charset="0"/>
              </a:rPr>
              <a:t>de Almeida overland </a:t>
            </a:r>
            <a:r>
              <a:rPr lang="en-US" sz="3600" dirty="0">
                <a:latin typeface="Helvetica" charset="0"/>
                <a:ea typeface="Helvetica" charset="0"/>
                <a:cs typeface="Helvetica" charset="0"/>
              </a:rPr>
              <a:t>flow component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780" y="1299852"/>
            <a:ext cx="52612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Urban flood inundation model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(de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Almeida et al.,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2012)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Centered finite-difference, explicit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Routes hydrograph at all grid locations, flow in D4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56" y="1128829"/>
            <a:ext cx="2644117" cy="339194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639455" y="1274622"/>
            <a:ext cx="3391334" cy="3383280"/>
            <a:chOff x="5752666" y="1300748"/>
            <a:chExt cx="3391334" cy="3383280"/>
          </a:xfrm>
        </p:grpSpPr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5752666" y="1300748"/>
              <a:ext cx="3391334" cy="3383280"/>
              <a:chOff x="-1654628" y="4139741"/>
              <a:chExt cx="5202242" cy="5189889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47520" b="49630"/>
              <a:stretch/>
            </p:blipFill>
            <p:spPr>
              <a:xfrm>
                <a:off x="-1654628" y="4139741"/>
                <a:ext cx="5202242" cy="5189889"/>
              </a:xfrm>
              <a:prstGeom prst="rect">
                <a:avLst/>
              </a:prstGeom>
            </p:spPr>
          </p:pic>
          <p:pic>
            <p:nvPicPr>
              <p:cNvPr id="22" name="Picture 21" descr="AnalyticalSolution.eps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24" t="29583" r="34539" b="62779"/>
              <a:stretch/>
            </p:blipFill>
            <p:spPr>
              <a:xfrm>
                <a:off x="-906861" y="4382030"/>
                <a:ext cx="2578907" cy="524809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740709" y="4304385"/>
                <a:ext cx="1333258" cy="5193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/>
                  <a:t>n = 0.01 s/m</a:t>
                </a:r>
                <a:r>
                  <a:rPr lang="en-US" sz="800" b="1" baseline="30000" dirty="0"/>
                  <a:t>1/3</a:t>
                </a:r>
              </a:p>
              <a:p>
                <a:r>
                  <a:rPr lang="en-US" sz="800" b="1" dirty="0"/>
                  <a:t>u = 0.4 m/s</a:t>
                </a: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8891451" y="2447108"/>
              <a:ext cx="191589" cy="6183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8640" y="60960"/>
            <a:ext cx="908507" cy="96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7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30" b="49660"/>
          <a:stretch/>
        </p:blipFill>
        <p:spPr>
          <a:xfrm>
            <a:off x="105630" y="926344"/>
            <a:ext cx="3998809" cy="3597888"/>
          </a:xfrm>
        </p:spPr>
      </p:pic>
      <p:sp>
        <p:nvSpPr>
          <p:cNvPr id="9" name="TextBox 8"/>
          <p:cNvSpPr txBox="1"/>
          <p:nvPr/>
        </p:nvSpPr>
        <p:spPr>
          <a:xfrm>
            <a:off x="409444" y="4768188"/>
            <a:ext cx="45826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Geomorphic </a:t>
            </a:r>
            <a:r>
              <a:rPr lang="en-US" sz="2000"/>
              <a:t>s</a:t>
            </a:r>
            <a:r>
              <a:rPr lang="en-US" sz="2000" smtClean="0"/>
              <a:t>teady-state </a:t>
            </a:r>
            <a:r>
              <a:rPr lang="en-US" sz="2000" dirty="0"/>
              <a:t>topography </a:t>
            </a:r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	(uplift == erosion rate)</a:t>
            </a:r>
          </a:p>
          <a:p>
            <a:r>
              <a:rPr lang="en-US" sz="2000" dirty="0"/>
              <a:t>36 km</a:t>
            </a:r>
            <a:r>
              <a:rPr lang="en-US" sz="2000" baseline="30000" dirty="0"/>
              <a:t>2</a:t>
            </a:r>
            <a:r>
              <a:rPr lang="en-US" sz="2000" baseline="-25000" dirty="0"/>
              <a:t> </a:t>
            </a:r>
            <a:r>
              <a:rPr lang="en-US" sz="2000" dirty="0"/>
              <a:t>drainage area</a:t>
            </a:r>
            <a:endParaRPr lang="en-US" sz="2000" baseline="30000" dirty="0"/>
          </a:p>
          <a:p>
            <a:r>
              <a:rPr lang="en-US" sz="2000" dirty="0"/>
              <a:t>Grid resolution: 30 m x 30 m</a:t>
            </a:r>
          </a:p>
          <a:p>
            <a:r>
              <a:rPr lang="en-US" sz="2000" dirty="0"/>
              <a:t>Slopes: ~10</a:t>
            </a:r>
            <a:r>
              <a:rPr lang="en-US" sz="2000" baseline="30000" dirty="0"/>
              <a:t>-1</a:t>
            </a:r>
            <a:r>
              <a:rPr lang="en-US" sz="2000" dirty="0"/>
              <a:t> to ~10</a:t>
            </a:r>
            <a:r>
              <a:rPr lang="en-US" sz="2000" baseline="30000" dirty="0"/>
              <a:t>-2</a:t>
            </a: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3" r="38299" b="49660"/>
          <a:stretch/>
        </p:blipFill>
        <p:spPr>
          <a:xfrm>
            <a:off x="4157356" y="723900"/>
            <a:ext cx="414644" cy="427175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98140" y="363967"/>
            <a:ext cx="3108227" cy="569794"/>
          </a:xfrm>
        </p:spPr>
        <p:txBody>
          <a:bodyPr anchor="t">
            <a:normAutofit/>
          </a:bodyPr>
          <a:lstStyle/>
          <a:p>
            <a:pPr algn="ctr"/>
            <a:r>
              <a:rPr lang="en-US" sz="2700" dirty="0">
                <a:solidFill>
                  <a:schemeClr val="accent3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Model domain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91100" y="1654828"/>
            <a:ext cx="3979888" cy="1793565"/>
            <a:chOff x="4874302" y="3964731"/>
            <a:chExt cx="3979888" cy="1793565"/>
          </a:xfrm>
        </p:grpSpPr>
        <p:sp>
          <p:nvSpPr>
            <p:cNvPr id="8" name="Text Placeholder 23"/>
            <p:cNvSpPr txBox="1">
              <a:spLocks/>
            </p:cNvSpPr>
            <p:nvPr/>
          </p:nvSpPr>
          <p:spPr>
            <a:xfrm>
              <a:off x="5173006" y="4760276"/>
              <a:ext cx="3364992" cy="73152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2000" kern="1200" spc="1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600" dirty="0"/>
                <a:t>I = KQ</a:t>
              </a:r>
              <a:r>
                <a:rPr lang="en-US" sz="3600" baseline="30000" dirty="0"/>
                <a:t>m</a:t>
              </a:r>
              <a:r>
                <a:rPr lang="en-US" sz="3600" dirty="0"/>
                <a:t>S</a:t>
              </a:r>
              <a:r>
                <a:rPr lang="en-US" sz="3600" baseline="30000" dirty="0"/>
                <a:t>n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411449" y="5388964"/>
              <a:ext cx="3252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4874302" y="3964731"/>
              <a:ext cx="3979888" cy="56979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 spc="-70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Simple stream </a:t>
              </a:r>
              <a:r>
                <a:rPr lang="en-US" sz="2400" dirty="0" smtClean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rPr>
                <a:t>power parameters</a:t>
              </a:r>
              <a:endParaRPr lang="en-US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737747"/>
              </p:ext>
            </p:extLst>
          </p:nvPr>
        </p:nvGraphicFramePr>
        <p:xfrm>
          <a:off x="5514165" y="3394340"/>
          <a:ext cx="2916269" cy="13738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284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878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34859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Parameter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Value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69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 (</a:t>
                      </a:r>
                      <a:r>
                        <a:rPr lang="en-US" sz="1600" i="1" dirty="0"/>
                        <a:t>erodibility</a:t>
                      </a:r>
                      <a:r>
                        <a:rPr lang="en-US" sz="16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0.0007</a:t>
                      </a:r>
                      <a:r>
                        <a:rPr lang="en-US" sz="1600" baseline="0" dirty="0"/>
                        <a:t> m/yr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69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75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74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314697"/>
              </p:ext>
            </p:extLst>
          </p:nvPr>
        </p:nvGraphicFramePr>
        <p:xfrm>
          <a:off x="5526314" y="4749841"/>
          <a:ext cx="2815772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78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078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24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Duration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24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  <a:r>
                        <a:rPr lang="en-US" baseline="0" dirty="0"/>
                        <a:t> mm/hr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24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mm/hr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24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mm/hr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8" name="TextBox 107"/>
          <p:cNvSpPr txBox="1"/>
          <p:nvPr/>
        </p:nvSpPr>
        <p:spPr>
          <a:xfrm>
            <a:off x="4974336" y="1111599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BA2"/>
                </a:solidFill>
              </a:rPr>
              <a:t>0.5 m/yr </a:t>
            </a:r>
            <a:r>
              <a:rPr lang="en-US" dirty="0"/>
              <a:t>total rainfall for </a:t>
            </a:r>
            <a:r>
              <a:rPr lang="en-US" b="1" dirty="0">
                <a:solidFill>
                  <a:srgbClr val="003BA2"/>
                </a:solidFill>
              </a:rPr>
              <a:t>10</a:t>
            </a:r>
            <a:r>
              <a:rPr lang="en-US" b="1" dirty="0"/>
              <a:t> </a:t>
            </a:r>
            <a:r>
              <a:rPr lang="en-US" b="1" dirty="0" smtClean="0">
                <a:solidFill>
                  <a:srgbClr val="003BA2"/>
                </a:solidFill>
              </a:rPr>
              <a:t>years</a:t>
            </a:r>
          </a:p>
          <a:p>
            <a:pPr algn="ctr"/>
            <a:endParaRPr lang="en-US" b="1" dirty="0">
              <a:solidFill>
                <a:srgbClr val="003BA2"/>
              </a:solidFill>
            </a:endParaRPr>
          </a:p>
          <a:p>
            <a:pPr algn="ctr"/>
            <a:r>
              <a:rPr lang="en-US" sz="1600" dirty="0" smtClean="0"/>
              <a:t>Low, constant rainfall rate</a:t>
            </a:r>
            <a:endParaRPr lang="en-US" sz="1600" dirty="0"/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2281646" y="3144103"/>
            <a:ext cx="4580708" cy="5697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7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accent3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Nonsteady Parameters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5578700" y="3793454"/>
            <a:ext cx="2710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500 hydrograph events</a:t>
            </a:r>
          </a:p>
          <a:p>
            <a:endParaRPr lang="en-US" b="1" dirty="0"/>
          </a:p>
          <a:p>
            <a:pPr algn="ctr"/>
            <a:r>
              <a:rPr lang="en-US" dirty="0"/>
              <a:t>3 different storm types:</a:t>
            </a:r>
          </a:p>
        </p:txBody>
      </p:sp>
      <p:cxnSp>
        <p:nvCxnSpPr>
          <p:cNvPr id="117" name="Straight Arrow Connector 116"/>
          <p:cNvCxnSpPr/>
          <p:nvPr/>
        </p:nvCxnSpPr>
        <p:spPr>
          <a:xfrm>
            <a:off x="8510016" y="4647791"/>
            <a:ext cx="0" cy="1670304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 rot="5400000">
            <a:off x="8172524" y="528177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Intensity</a:t>
            </a:r>
          </a:p>
        </p:txBody>
      </p:sp>
      <p:grpSp>
        <p:nvGrpSpPr>
          <p:cNvPr id="121" name="Group 120"/>
          <p:cNvGrpSpPr>
            <a:grpSpLocks noChangeAspect="1"/>
          </p:cNvGrpSpPr>
          <p:nvPr/>
        </p:nvGrpSpPr>
        <p:grpSpPr>
          <a:xfrm>
            <a:off x="145157" y="499598"/>
            <a:ext cx="4281685" cy="2781357"/>
            <a:chOff x="178308" y="515000"/>
            <a:chExt cx="4660283" cy="3027292"/>
          </a:xfrm>
        </p:grpSpPr>
        <p:sp>
          <p:nvSpPr>
            <p:cNvPr id="35" name="TextBox 34"/>
            <p:cNvSpPr txBox="1"/>
            <p:nvPr/>
          </p:nvSpPr>
          <p:spPr>
            <a:xfrm rot="16200000">
              <a:off x="-216553" y="963585"/>
              <a:ext cx="11526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Light" charset="0"/>
                  <a:ea typeface="Helvetica Light" charset="0"/>
                  <a:cs typeface="Helvetica Light" charset="0"/>
                </a:rPr>
                <a:t>P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-736008" y="2277230"/>
              <a:ext cx="2191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Light" charset="0"/>
                  <a:ea typeface="Helvetica Light" charset="0"/>
                  <a:cs typeface="Helvetica Light" charset="0"/>
                </a:rPr>
                <a:t>I</a:t>
              </a: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578224" y="515000"/>
              <a:ext cx="4260367" cy="2343584"/>
              <a:chOff x="839434" y="147265"/>
              <a:chExt cx="3931922" cy="2033766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H="1">
                <a:off x="839435" y="529134"/>
                <a:ext cx="3931920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/>
              <p:cNvSpPr/>
              <p:nvPr/>
            </p:nvSpPr>
            <p:spPr>
              <a:xfrm>
                <a:off x="842425" y="1620446"/>
                <a:ext cx="3734735" cy="155671"/>
              </a:xfrm>
              <a:prstGeom prst="rect">
                <a:avLst/>
              </a:prstGeom>
              <a:solidFill>
                <a:srgbClr val="C5905C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46615" y="1436813"/>
                <a:ext cx="3732566" cy="187377"/>
              </a:xfrm>
              <a:prstGeom prst="rect">
                <a:avLst/>
              </a:prstGeom>
              <a:solidFill>
                <a:srgbClr val="00206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839434" y="1068731"/>
                <a:ext cx="0" cy="1055802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840058" y="1465872"/>
                <a:ext cx="0" cy="715159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1913692" y="147265"/>
                <a:ext cx="1355347" cy="293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Helvetica Light" charset="0"/>
                    <a:ea typeface="Helvetica Light" charset="0"/>
                    <a:cs typeface="Helvetica Light" charset="0"/>
                  </a:rPr>
                  <a:t>Time 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46255" y="527712"/>
                <a:ext cx="3725745" cy="122393"/>
              </a:xfrm>
              <a:prstGeom prst="rect">
                <a:avLst/>
              </a:prstGeom>
              <a:solidFill>
                <a:srgbClr val="5ABCF4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 flipV="1">
                <a:off x="839435" y="529136"/>
                <a:ext cx="0" cy="488959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839436" y="1609203"/>
                <a:ext cx="3931920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TextBox 103"/>
            <p:cNvSpPr txBox="1"/>
            <p:nvPr/>
          </p:nvSpPr>
          <p:spPr>
            <a:xfrm rot="16200000">
              <a:off x="37991" y="1822813"/>
              <a:ext cx="6191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Light" charset="0"/>
                  <a:ea typeface="Helvetica Light" charset="0"/>
                  <a:cs typeface="Helvetica Light" charset="0"/>
                </a:rPr>
                <a:t>Q</a:t>
              </a:r>
            </a:p>
          </p:txBody>
        </p:sp>
      </p:grpSp>
      <p:grpSp>
        <p:nvGrpSpPr>
          <p:cNvPr id="122" name="Group 121"/>
          <p:cNvGrpSpPr>
            <a:grpSpLocks noChangeAspect="1"/>
          </p:cNvGrpSpPr>
          <p:nvPr/>
        </p:nvGrpSpPr>
        <p:grpSpPr>
          <a:xfrm>
            <a:off x="142619" y="3516584"/>
            <a:ext cx="4286762" cy="3215242"/>
            <a:chOff x="178308" y="3331523"/>
            <a:chExt cx="4701719" cy="3526476"/>
          </a:xfrm>
        </p:grpSpPr>
        <p:sp>
          <p:nvSpPr>
            <p:cNvPr id="37" name="TextBox 36"/>
            <p:cNvSpPr txBox="1"/>
            <p:nvPr/>
          </p:nvSpPr>
          <p:spPr>
            <a:xfrm rot="16200000">
              <a:off x="-744464" y="4841392"/>
              <a:ext cx="21840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Light" charset="0"/>
                  <a:ea typeface="Helvetica Light" charset="0"/>
                  <a:cs typeface="Helvetica Light" charset="0"/>
                </a:rPr>
                <a:t>Q</a:t>
              </a: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600678" y="3737147"/>
              <a:ext cx="4279349" cy="2537630"/>
              <a:chOff x="827470" y="2709446"/>
              <a:chExt cx="3936797" cy="2261114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828802" y="3303373"/>
                <a:ext cx="0" cy="955045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V="1">
                <a:off x="829689" y="3800436"/>
                <a:ext cx="0" cy="1059888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H="1">
                <a:off x="828802" y="4247102"/>
                <a:ext cx="3931920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70"/>
              <p:cNvSpPr/>
              <p:nvPr/>
            </p:nvSpPr>
            <p:spPr>
              <a:xfrm>
                <a:off x="830967" y="2742830"/>
                <a:ext cx="429460" cy="305170"/>
              </a:xfrm>
              <a:prstGeom prst="rect">
                <a:avLst/>
              </a:prstGeom>
              <a:solidFill>
                <a:srgbClr val="5ABCF4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cxnSp>
            <p:nvCxnSpPr>
              <p:cNvPr id="72" name="Straight Connector 71"/>
              <p:cNvCxnSpPr/>
              <p:nvPr/>
            </p:nvCxnSpPr>
            <p:spPr>
              <a:xfrm flipH="1">
                <a:off x="832347" y="2744251"/>
                <a:ext cx="3931920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832347" y="2744253"/>
                <a:ext cx="0" cy="488959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r:embed="rId3"/>
              <a:srcRect t="12815" r="27788" b="21426"/>
              <a:stretch/>
            </p:blipFill>
            <p:spPr>
              <a:xfrm>
                <a:off x="827470" y="3613232"/>
                <a:ext cx="1345444" cy="1080107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 rotWithShape="1">
              <a:blip r:embed="rId3"/>
              <a:srcRect t="12815" r="27788" b="21426"/>
              <a:stretch/>
            </p:blipFill>
            <p:spPr>
              <a:xfrm>
                <a:off x="2138110" y="3607853"/>
                <a:ext cx="1345444" cy="1080107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 rotWithShape="1">
              <a:blip r:embed="rId3"/>
              <a:srcRect t="12815" r="38174" b="21426"/>
              <a:stretch/>
            </p:blipFill>
            <p:spPr>
              <a:xfrm>
                <a:off x="3466679" y="3606059"/>
                <a:ext cx="1151937" cy="1080107"/>
              </a:xfrm>
              <a:prstGeom prst="rect">
                <a:avLst/>
              </a:prstGeom>
            </p:spPr>
          </p:pic>
          <p:sp>
            <p:nvSpPr>
              <p:cNvPr id="83" name="Rectangle 82"/>
              <p:cNvSpPr/>
              <p:nvPr/>
            </p:nvSpPr>
            <p:spPr>
              <a:xfrm>
                <a:off x="2138431" y="2747300"/>
                <a:ext cx="429460" cy="300700"/>
              </a:xfrm>
              <a:prstGeom prst="rect">
                <a:avLst/>
              </a:prstGeom>
              <a:solidFill>
                <a:srgbClr val="5ABCF4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3475189" y="2742828"/>
                <a:ext cx="429460" cy="305171"/>
              </a:xfrm>
              <a:prstGeom prst="rect">
                <a:avLst/>
              </a:prstGeom>
              <a:solidFill>
                <a:srgbClr val="5ABCF4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849159" y="2709446"/>
                <a:ext cx="3962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P</a:t>
                </a:r>
                <a:r>
                  <a:rPr lang="en-US" sz="1600" baseline="-25000" dirty="0"/>
                  <a:t>1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2146081" y="2709446"/>
                <a:ext cx="3962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P</a:t>
                </a:r>
                <a:r>
                  <a:rPr lang="en-US" sz="1600" baseline="-25000" dirty="0"/>
                  <a:t>2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3485923" y="2709446"/>
                <a:ext cx="3962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P</a:t>
                </a:r>
                <a:r>
                  <a:rPr lang="en-US" sz="1600" baseline="-25000" dirty="0"/>
                  <a:t>3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3895594" y="2743201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dirty="0"/>
                  <a:t>…</a:t>
                </a:r>
                <a:endParaRPr lang="en-US" dirty="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3177436" y="332148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dirty="0"/>
                  <a:t>…</a:t>
                </a:r>
                <a:endParaRPr lang="en-US" dirty="0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857286" y="3375413"/>
                <a:ext cx="11144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2B4552"/>
                    </a:solidFill>
                  </a:rPr>
                  <a:t>Hydrograph</a:t>
                </a:r>
                <a:r>
                  <a:rPr lang="en-US" sz="1200" b="1" baseline="-25000" dirty="0">
                    <a:solidFill>
                      <a:srgbClr val="2B4552"/>
                    </a:solidFill>
                  </a:rPr>
                  <a:t>1</a:t>
                </a:r>
                <a:endParaRPr lang="en-US" sz="1600" b="1" baseline="-25000" dirty="0">
                  <a:solidFill>
                    <a:srgbClr val="2B4552"/>
                  </a:solidFill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2190297" y="3375413"/>
                <a:ext cx="11144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2B4552"/>
                    </a:solidFill>
                  </a:rPr>
                  <a:t>Hydrograph</a:t>
                </a:r>
                <a:r>
                  <a:rPr lang="en-US" sz="1200" b="1" baseline="-25000" dirty="0">
                    <a:solidFill>
                      <a:srgbClr val="2B4552"/>
                    </a:solidFill>
                  </a:rPr>
                  <a:t>2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3166997" y="4601228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dirty="0"/>
                  <a:t>…</a:t>
                </a:r>
                <a:endParaRPr lang="en-US" dirty="0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846847" y="4655156"/>
                <a:ext cx="11160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522A20"/>
                    </a:solidFill>
                  </a:rPr>
                  <a:t>Incisograph</a:t>
                </a:r>
                <a:r>
                  <a:rPr lang="en-US" sz="1200" b="1" baseline="-25000" dirty="0">
                    <a:solidFill>
                      <a:srgbClr val="522A20"/>
                    </a:solidFill>
                  </a:rPr>
                  <a:t>1</a:t>
                </a:r>
                <a:endParaRPr lang="en-US" sz="1600" b="1" baseline="-25000" dirty="0">
                  <a:solidFill>
                    <a:srgbClr val="522A20"/>
                  </a:solidFill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2179858" y="4655156"/>
                <a:ext cx="11160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522A20"/>
                    </a:solidFill>
                  </a:rPr>
                  <a:t>Incisograph</a:t>
                </a:r>
                <a:r>
                  <a:rPr lang="en-US" sz="1200" b="1" baseline="-25000" dirty="0">
                    <a:solidFill>
                      <a:srgbClr val="522A20"/>
                    </a:solidFill>
                  </a:rPr>
                  <a:t>2</a:t>
                </a: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1798826" y="3331523"/>
              <a:ext cx="1355347" cy="413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Light" charset="0"/>
                  <a:ea typeface="Helvetica Light" charset="0"/>
                  <a:cs typeface="Helvetica Light" charset="0"/>
                </a:rPr>
                <a:t>Time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 rot="16200000">
              <a:off x="-204360" y="3754856"/>
              <a:ext cx="11526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Light" charset="0"/>
                  <a:ea typeface="Helvetica Light" charset="0"/>
                  <a:cs typeface="Helvetica Light" charset="0"/>
                </a:rPr>
                <a:t>P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 rot="16200000">
              <a:off x="-723817" y="5592937"/>
              <a:ext cx="2191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Light" charset="0"/>
                  <a:ea typeface="Helvetica Light" charset="0"/>
                  <a:cs typeface="Helvetica Light" charset="0"/>
                </a:rPr>
                <a:t>I</a:t>
              </a:r>
            </a:p>
          </p:txBody>
        </p:sp>
      </p:grpSp>
      <p:sp>
        <p:nvSpPr>
          <p:cNvPr id="56" name="Title 1"/>
          <p:cNvSpPr txBox="1">
            <a:spLocks/>
          </p:cNvSpPr>
          <p:nvPr/>
        </p:nvSpPr>
        <p:spPr>
          <a:xfrm>
            <a:off x="4969339" y="463731"/>
            <a:ext cx="3979888" cy="5697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7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Rainfall characteristics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2281646" y="125186"/>
            <a:ext cx="4580708" cy="5697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7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accent3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Steady-State Parameters</a:t>
            </a:r>
          </a:p>
        </p:txBody>
      </p:sp>
    </p:spTree>
    <p:extLst>
      <p:ext uri="{BB962C8B-B14F-4D97-AF65-F5344CB8AC3E}">
        <p14:creationId xmlns:p14="http://schemas.microsoft.com/office/powerpoint/2010/main" val="57577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73024" y="500628"/>
            <a:ext cx="9144000" cy="6096000"/>
            <a:chOff x="426720" y="439668"/>
            <a:chExt cx="9144000" cy="6096000"/>
          </a:xfrm>
        </p:grpSpPr>
        <p:pic>
          <p:nvPicPr>
            <p:cNvPr id="5" name="Square_10_bg_90FPS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426720" y="439668"/>
              <a:ext cx="9144000" cy="6096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67764" y="4803648"/>
              <a:ext cx="1412543" cy="973904"/>
            </a:xfrm>
            <a:prstGeom prst="rect">
              <a:avLst/>
            </a:prstGeom>
            <a:solidFill>
              <a:srgbClr val="0070C0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30133" y="1269397"/>
            <a:ext cx="2545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Precipitation rate:         </a:t>
            </a:r>
            <a:r>
              <a:rPr lang="en-US" sz="2000" b="1" dirty="0">
                <a:solidFill>
                  <a:srgbClr val="003BA2"/>
                </a:solidFill>
              </a:rPr>
              <a:t>5 mm/hr</a:t>
            </a:r>
            <a:r>
              <a:rPr lang="en-US" sz="2000" dirty="0"/>
              <a:t> for </a:t>
            </a:r>
            <a:r>
              <a:rPr lang="en-US" sz="2000" b="1" dirty="0">
                <a:solidFill>
                  <a:srgbClr val="003BA2"/>
                </a:solidFill>
              </a:rPr>
              <a:t>2 hours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6610" y="2185678"/>
            <a:ext cx="3242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Peak discharge ~ </a:t>
            </a:r>
            <a:r>
              <a:rPr lang="en-US" sz="2000" b="1" dirty="0">
                <a:solidFill>
                  <a:srgbClr val="003BA2"/>
                </a:solidFill>
              </a:rPr>
              <a:t>62 m</a:t>
            </a:r>
            <a:r>
              <a:rPr lang="en-US" sz="2000" b="1" baseline="30000" dirty="0">
                <a:solidFill>
                  <a:srgbClr val="003BA2"/>
                </a:solidFill>
              </a:rPr>
              <a:t>3</a:t>
            </a:r>
            <a:r>
              <a:rPr lang="en-US" sz="2000" b="1" dirty="0">
                <a:solidFill>
                  <a:srgbClr val="003BA2"/>
                </a:solidFill>
              </a:rPr>
              <a:t>/s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1129" y="3744293"/>
            <a:ext cx="2945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Hydrograph at the watershed outlet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99408" y="2574330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(Q</a:t>
            </a:r>
            <a:r>
              <a:rPr lang="en-US" b="1" baseline="-25000" dirty="0"/>
              <a:t>ss</a:t>
            </a:r>
            <a:r>
              <a:rPr lang="en-US" b="1" dirty="0"/>
              <a:t> = 49 m</a:t>
            </a:r>
            <a:r>
              <a:rPr lang="en-US" b="1" baseline="30000" dirty="0"/>
              <a:t>3</a:t>
            </a:r>
            <a:r>
              <a:rPr lang="en-US" b="1" dirty="0"/>
              <a:t>/s)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85162" y="71323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Nonsteady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0" t="7150" r="23318" b="10251"/>
          <a:stretch/>
        </p:blipFill>
        <p:spPr>
          <a:xfrm>
            <a:off x="495300" y="990600"/>
            <a:ext cx="3315863" cy="32674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1754" y="73152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Steady-state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7567" y="4522573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steady-state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8324" y="493034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nonsteady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593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/>
      <p:bldP spid="14" grpId="0"/>
      <p:bldP spid="13" grpId="0"/>
    </p:bldLst>
  </p:timing>
</p:sld>
</file>

<file path=ppt/theme/theme1.xml><?xml version="1.0" encoding="utf-8"?>
<a:theme xmlns:a="http://schemas.openxmlformats.org/drawingml/2006/main" name="CSDMS_2016">
  <a:themeElements>
    <a:clrScheme name="Custom 6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584165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394AA3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SDMS_2016" id="{A59323D5-66CD-0A49-9DA1-B311E0C6FE98}" vid="{459137BC-9E3B-AA4D-9099-ABBBBAA440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CSDMS_2016</Template>
  <TotalTime>4778</TotalTime>
  <Words>575</Words>
  <Application>Microsoft Macintosh PowerPoint</Application>
  <PresentationFormat>On-screen Show (4:3)</PresentationFormat>
  <Paragraphs>164</Paragraphs>
  <Slides>13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CSDMS_2016</vt:lpstr>
      <vt:lpstr>Integrating a 2-D hydrodynamic model into the Landlab modeling framework</vt:lpstr>
      <vt:lpstr>Landscape evolution models:   numerical models of landform change through time,  dynamic climate-topography-tectonic interactions </vt:lpstr>
      <vt:lpstr>PowerPoint Presentation</vt:lpstr>
      <vt:lpstr>PowerPoint Presentation</vt:lpstr>
      <vt:lpstr>Landlab: A Python toolkit for modeling Earth surface processes</vt:lpstr>
      <vt:lpstr>de Almeida overland flow component</vt:lpstr>
      <vt:lpstr>Model domain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a 2-D hydrodynamic model into the Landlab modeling framework</dc:title>
  <dc:creator>Adams, Jordan M</dc:creator>
  <cp:lastModifiedBy>Jaybird</cp:lastModifiedBy>
  <cp:revision>278</cp:revision>
  <dcterms:created xsi:type="dcterms:W3CDTF">2016-04-19T19:55:51Z</dcterms:created>
  <dcterms:modified xsi:type="dcterms:W3CDTF">2016-05-18T13:13:49Z</dcterms:modified>
</cp:coreProperties>
</file>