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5" r:id="rId3"/>
    <p:sldId id="280" r:id="rId4"/>
    <p:sldId id="260" r:id="rId5"/>
    <p:sldId id="276" r:id="rId6"/>
    <p:sldId id="272" r:id="rId7"/>
    <p:sldId id="356" r:id="rId8"/>
    <p:sldId id="357" r:id="rId9"/>
    <p:sldId id="273" r:id="rId10"/>
    <p:sldId id="298" r:id="rId11"/>
    <p:sldId id="297" r:id="rId12"/>
    <p:sldId id="299" r:id="rId13"/>
    <p:sldId id="300" r:id="rId14"/>
    <p:sldId id="303" r:id="rId15"/>
    <p:sldId id="343" r:id="rId16"/>
    <p:sldId id="344" r:id="rId17"/>
    <p:sldId id="345" r:id="rId18"/>
    <p:sldId id="347" r:id="rId19"/>
    <p:sldId id="348" r:id="rId20"/>
    <p:sldId id="349" r:id="rId21"/>
    <p:sldId id="354" r:id="rId22"/>
    <p:sldId id="334" r:id="rId23"/>
    <p:sldId id="328" r:id="rId24"/>
    <p:sldId id="355" r:id="rId25"/>
    <p:sldId id="339" r:id="rId26"/>
    <p:sldId id="358" r:id="rId27"/>
    <p:sldId id="293" r:id="rId28"/>
    <p:sldId id="33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2" autoAdjust="0"/>
  </p:normalViewPr>
  <p:slideViewPr>
    <p:cSldViewPr>
      <p:cViewPr>
        <p:scale>
          <a:sx n="80" d="100"/>
          <a:sy n="80" d="100"/>
        </p:scale>
        <p:origin x="-126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0835-046C-482A-A9E8-AD9C39ED47CE}" type="datetimeFigureOut">
              <a:rPr lang="en-US" smtClean="0"/>
              <a:t>10/30/2011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468CE-5F4B-4825-A256-3FB6E477BB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7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468CE-5F4B-4825-A256-3FB6E477BB5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5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HIS helps you discover and access hydrologic data.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1D29B-9625-4599-8744-859C073899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C1D64B-3B71-4F57-9084-7324EFF39C61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/>
              <a:t>7</a:t>
            </a:fld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89B7F5-1757-4B1C-9B95-2E56728A41B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/>
              <a:t>8</a:t>
            </a:fld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FF54F-7234-493A-8E5C-9E36F988B5F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8BC6E-1182-4CFE-8526-A7A014925F0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468CE-5F4B-4825-A256-3FB6E477BB5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6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8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0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34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5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6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46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75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0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is.cuahsi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cewater.boisestate.edu/dcew2dataservices/cuahsi_1_0.asmx?WSDL" TargetMode="Externa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desktop.org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mi.org/reloaded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uahsi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hyperlink" Target="http://csdms.colorado.edu/mediawiki/images/CSDMS_high_res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www.opengeospatial.org/pressroom/pressreleases/1450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opengeospatial.org/projects/groups/waterml2.0swg" TargetMode="External"/><Relationship Id="rId4" Type="http://schemas.openxmlformats.org/officeDocument/2006/relationships/hyperlink" Target="http://www.unidata.ucar.edu/projects/THREDD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://www.campbellsci.com/03001-wind-sentry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366" y="381000"/>
            <a:ext cx="7772400" cy="685800"/>
          </a:xfrm>
        </p:spPr>
        <p:txBody>
          <a:bodyPr>
            <a:noAutofit/>
          </a:bodyPr>
          <a:lstStyle/>
          <a:p>
            <a:r>
              <a:rPr lang="en-US" sz="2400" dirty="0"/>
              <a:t>Integrated </a:t>
            </a:r>
            <a:r>
              <a:rPr lang="en-US" sz="2400" dirty="0" smtClean="0"/>
              <a:t>Modeling </a:t>
            </a:r>
            <a:r>
              <a:rPr lang="en-US" sz="2400" dirty="0"/>
              <a:t>&amp; </a:t>
            </a:r>
            <a:r>
              <a:rPr lang="en-US" sz="2400" dirty="0" smtClean="0"/>
              <a:t>Data </a:t>
            </a:r>
            <a:r>
              <a:rPr lang="en-US" sz="2400" dirty="0"/>
              <a:t>A</a:t>
            </a:r>
            <a:r>
              <a:rPr lang="en-US" sz="2400" dirty="0" smtClean="0"/>
              <a:t>ccess </a:t>
            </a:r>
            <a:r>
              <a:rPr lang="en-US" sz="2400" dirty="0"/>
              <a:t>—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CUAHSI </a:t>
            </a:r>
            <a:r>
              <a:rPr lang="en-US" sz="2400" dirty="0"/>
              <a:t>HIS HydroModeler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299" y="1371599"/>
            <a:ext cx="7620000" cy="99851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Jon Goodall, Assistant Professor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Department of Civil and Environmental Engineering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5052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/>
              <a:t>David Maidment (PI), David Tarboton (co-PI), Ilya Zaslavsky (</a:t>
            </a:r>
            <a:r>
              <a:rPr lang="en-US" sz="1400" dirty="0"/>
              <a:t>co-PI</a:t>
            </a:r>
            <a:r>
              <a:rPr lang="en-US" sz="1400" dirty="0" smtClean="0"/>
              <a:t>),  Dan </a:t>
            </a:r>
            <a:r>
              <a:rPr lang="en-US" sz="1400" dirty="0"/>
              <a:t>Ames (co-PI</a:t>
            </a:r>
            <a:r>
              <a:rPr lang="en-US" sz="1400" dirty="0" smtClean="0"/>
              <a:t>),  Jon Goodall</a:t>
            </a:r>
            <a:r>
              <a:rPr lang="en-US" sz="1400" dirty="0"/>
              <a:t> (co-PI</a:t>
            </a:r>
            <a:r>
              <a:rPr lang="en-US" sz="1400" dirty="0" smtClean="0"/>
              <a:t>), Michael  </a:t>
            </a:r>
            <a:r>
              <a:rPr lang="en-US" sz="1400" dirty="0"/>
              <a:t>Piasecki (co-PI</a:t>
            </a:r>
            <a:r>
              <a:rPr lang="en-US" sz="1400" dirty="0" smtClean="0"/>
              <a:t>), Rick </a:t>
            </a:r>
            <a:r>
              <a:rPr lang="en-US" sz="1400" dirty="0"/>
              <a:t>Hooper (co-PI</a:t>
            </a:r>
            <a:r>
              <a:rPr lang="en-US" sz="1400" dirty="0" smtClean="0"/>
              <a:t>), Tim Whiteaker, </a:t>
            </a:r>
            <a:r>
              <a:rPr lang="en-US" sz="1400" dirty="0"/>
              <a:t>James Seppi, Fernando </a:t>
            </a:r>
            <a:r>
              <a:rPr lang="en-US" sz="1400" dirty="0" smtClean="0"/>
              <a:t>Salas, David </a:t>
            </a:r>
            <a:r>
              <a:rPr lang="en-US" sz="1400" dirty="0"/>
              <a:t>Valentine, Tom Whitenack, Matt </a:t>
            </a:r>
            <a:r>
              <a:rPr lang="en-US" sz="1400" dirty="0" smtClean="0"/>
              <a:t>Rodriguez, David </a:t>
            </a:r>
            <a:r>
              <a:rPr lang="en-US" sz="1400" dirty="0"/>
              <a:t>Tarboton, Jeff Horsburgh, Kim Schreuders, Justin </a:t>
            </a:r>
            <a:r>
              <a:rPr lang="en-US" sz="1400" dirty="0" smtClean="0"/>
              <a:t>Berger, Tony </a:t>
            </a:r>
            <a:r>
              <a:rPr lang="en-US" sz="1400" dirty="0"/>
              <a:t>Castronova, Robert Boykin, Ben Felton, Shirani </a:t>
            </a:r>
            <a:r>
              <a:rPr lang="en-US" sz="1400" dirty="0" smtClean="0"/>
              <a:t>Fuller, </a:t>
            </a:r>
            <a:r>
              <a:rPr lang="en-US" sz="1400" dirty="0" smtClean="0"/>
              <a:t>Ted </a:t>
            </a:r>
            <a:r>
              <a:rPr lang="en-US" sz="1400" dirty="0"/>
              <a:t>Dunsford, Jiri Kadlec, </a:t>
            </a:r>
            <a:r>
              <a:rPr lang="en-US" sz="1400" dirty="0" smtClean="0"/>
              <a:t>Yoori </a:t>
            </a:r>
            <a:r>
              <a:rPr lang="en-US" sz="1400" dirty="0"/>
              <a:t>Choi, Jennifer </a:t>
            </a:r>
            <a:r>
              <a:rPr lang="en-US" sz="1400" dirty="0" smtClean="0"/>
              <a:t>Arrigo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198848" y="3027402"/>
            <a:ext cx="2822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CUAHSI HIS Team Members: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48" y="2019168"/>
            <a:ext cx="2979268" cy="7609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4231" y="646629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CSDMS </a:t>
            </a:r>
            <a:r>
              <a:rPr lang="en-US" dirty="0" smtClean="0"/>
              <a:t>Meeting 			             Boulder</a:t>
            </a:r>
            <a:r>
              <a:rPr lang="en-US" dirty="0"/>
              <a:t>, CO -  October 28-30, 2011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34406" y="5078412"/>
            <a:ext cx="2682875" cy="1076325"/>
            <a:chOff x="6461125" y="5759450"/>
            <a:chExt cx="2682875" cy="1076325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461125" y="5759450"/>
              <a:ext cx="2654300" cy="1076325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pic>
          <p:nvPicPr>
            <p:cNvPr id="18" name="Picture 17" descr="nsf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84938" y="5827713"/>
              <a:ext cx="995362" cy="96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7477125" y="5943600"/>
              <a:ext cx="1666875" cy="641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4389438"/>
              <a:r>
                <a:rPr lang="en-US" dirty="0"/>
                <a:t>Support</a:t>
              </a:r>
            </a:p>
            <a:p>
              <a:pPr defTabSz="4389438"/>
              <a:r>
                <a:rPr lang="en-US" dirty="0"/>
                <a:t>EAR 0622374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9481" y="4800600"/>
            <a:ext cx="3465512" cy="1300162"/>
            <a:chOff x="228600" y="5232772"/>
            <a:chExt cx="3733800" cy="1400590"/>
          </a:xfrm>
        </p:grpSpPr>
        <p:pic>
          <p:nvPicPr>
            <p:cNvPr id="15" name="Picture 14" descr="cuahsi_logo_4"/>
            <p:cNvPicPr>
              <a:picLocks noChangeAspect="1" noChangeArrowheads="1"/>
            </p:cNvPicPr>
            <p:nvPr/>
          </p:nvPicPr>
          <p:blipFill>
            <a:blip r:embed="rId5" cstate="print"/>
            <a:srcRect r="69569"/>
            <a:stretch>
              <a:fillRect/>
            </a:stretch>
          </p:blipFill>
          <p:spPr bwMode="auto">
            <a:xfrm>
              <a:off x="228600" y="5232772"/>
              <a:ext cx="1447800" cy="1400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600200" y="5257800"/>
              <a:ext cx="2362200" cy="132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800" dirty="0"/>
                <a:t>CUAHSI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/>
                <a:t>HIS</a:t>
              </a:r>
            </a:p>
            <a:p>
              <a:pPr>
                <a:lnSpc>
                  <a:spcPct val="40000"/>
                </a:lnSpc>
              </a:pPr>
              <a:r>
                <a:rPr lang="en-US" sz="1400" i="1" dirty="0"/>
                <a:t>Sharing hydrologic data</a:t>
              </a:r>
            </a:p>
          </p:txBody>
        </p:sp>
      </p:grpSp>
      <p:sp>
        <p:nvSpPr>
          <p:cNvPr id="14" name="Subtitle 10"/>
          <p:cNvSpPr>
            <a:spLocks noGrp="1"/>
          </p:cNvSpPr>
          <p:nvPr/>
        </p:nvSpPr>
        <p:spPr bwMode="auto">
          <a:xfrm>
            <a:off x="1268681" y="5186362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hlinkClick r:id="rId6"/>
              </a:rPr>
              <a:t>http://his.cuahsi.org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3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USGS Instantaneous Data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5153025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04800" y="1828800"/>
            <a:ext cx="2438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Real time, instantaneous data over the last 60 days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11188 sites, nationally for the US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80 variables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28600" y="4800600"/>
            <a:ext cx="243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Published by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USGS National Water Information System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1069975"/>
            <a:ext cx="19764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37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NCDC Integrated Station Hourly Data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52600"/>
            <a:ext cx="46291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04800" y="1828800"/>
            <a:ext cx="2590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Hourly weather data up to 36 hours ago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13,628 sites across globe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34 variables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52400" y="4038600"/>
            <a:ext cx="2438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Published by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National Climate Data Center </a:t>
            </a:r>
            <a:r>
              <a:rPr lang="en-US" dirty="0">
                <a:latin typeface="Calibri" pitchFamily="34" charset="0"/>
              </a:rPr>
              <a:t>and populated with weather observations from national weather services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084263" y="6234113"/>
            <a:ext cx="762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http://water.sdsc.edu/wateroneflow/NCDC/ISH_1_0.asmx?WSDL 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919163"/>
            <a:ext cx="2400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9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46088" y="1397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Reynolds Creek Experimental Watershed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3357563" cy="48371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09600" y="2209800"/>
            <a:ext cx="1754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 data service</a:t>
            </a:r>
          </a:p>
          <a:p>
            <a:r>
              <a:rPr lang="en-US" dirty="0">
                <a:latin typeface="Calibri" pitchFamily="34" charset="0"/>
              </a:rPr>
              <a:t>84 sites</a:t>
            </a:r>
          </a:p>
          <a:p>
            <a:r>
              <a:rPr lang="en-US" dirty="0">
                <a:latin typeface="Calibri" pitchFamily="34" charset="0"/>
              </a:rPr>
              <a:t>65 variables</a:t>
            </a:r>
          </a:p>
          <a:p>
            <a:r>
              <a:rPr lang="en-US" dirty="0">
                <a:latin typeface="Calibri" pitchFamily="34" charset="0"/>
              </a:rPr>
              <a:t>372 series</a:t>
            </a:r>
          </a:p>
          <a:p>
            <a:r>
              <a:rPr lang="en-US" dirty="0">
                <a:latin typeface="Calibri" pitchFamily="34" charset="0"/>
              </a:rPr>
              <a:t>17.8 million data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339725" y="6488113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http://idahowaters.uidaho.edu/RCEW_ODWS/cuahsi_1_0.asmx?WSDL </a:t>
            </a: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95600"/>
            <a:ext cx="29749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0" y="45720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5407819" y="2055019"/>
            <a:ext cx="2917825" cy="21161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5816600" y="4899025"/>
            <a:ext cx="2090738" cy="16144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152400" y="4114800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Published by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USDA-ARS </a:t>
            </a:r>
            <a:r>
              <a:rPr lang="en-US" dirty="0">
                <a:latin typeface="Calibri" pitchFamily="34" charset="0"/>
              </a:rPr>
              <a:t>as part of an Idaho Waters project</a:t>
            </a: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275" y="950913"/>
            <a:ext cx="4030663" cy="660400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00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Dry Creek Experimental Watershed (DCEW) </a:t>
            </a:r>
            <a:br>
              <a:rPr lang="en-US" sz="3200" dirty="0" smtClean="0"/>
            </a:br>
            <a:r>
              <a:rPr lang="en-US" sz="2400" dirty="0" smtClean="0"/>
              <a:t>(28 km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semi-arid steep topography, Boise Front)</a:t>
            </a:r>
            <a:endParaRPr lang="en-US" sz="3200" dirty="0"/>
          </a:p>
        </p:txBody>
      </p:sp>
      <p:pic>
        <p:nvPicPr>
          <p:cNvPr id="4" name="Picture 3" descr="studyAreaF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80030"/>
            <a:ext cx="5229883" cy="5365138"/>
          </a:xfrm>
          <a:prstGeom prst="rect">
            <a:avLst/>
          </a:prstGeom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417" y="1232430"/>
            <a:ext cx="3657183" cy="30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86400" y="435663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68 Sites</a:t>
            </a:r>
          </a:p>
          <a:p>
            <a:r>
              <a:rPr lang="en-US" dirty="0" smtClean="0"/>
              <a:t>20 Variables</a:t>
            </a:r>
          </a:p>
          <a:p>
            <a:r>
              <a:rPr lang="en-US" dirty="0" smtClean="0"/>
              <a:t>5924511 values</a:t>
            </a:r>
          </a:p>
          <a:p>
            <a:endParaRPr lang="en-US" dirty="0"/>
          </a:p>
          <a:p>
            <a:r>
              <a:rPr lang="en-US" dirty="0" smtClean="0"/>
              <a:t>Published by Jim McNamara, Boise State University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634949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http://icewater.boisestate.edu/dcew2dataservices/cuahsi_1_0.asmx?WSDL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9780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HydroDesktop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788825" cy="5012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828800" y="4277380"/>
            <a:ext cx="2215720" cy="523220"/>
            <a:chOff x="2133600" y="3429000"/>
            <a:chExt cx="2215720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2667000" y="3429000"/>
              <a:ext cx="168232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Metadata </a:t>
              </a:r>
              <a:endParaRPr lang="en-US" sz="2800" dirty="0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2133600" y="3581400"/>
              <a:ext cx="457200" cy="2286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33600" y="5420380"/>
            <a:ext cx="1476607" cy="523220"/>
            <a:chOff x="2590800" y="4191000"/>
            <a:chExt cx="1476607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3124200" y="4191000"/>
              <a:ext cx="943207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Data </a:t>
              </a:r>
              <a:endParaRPr lang="en-US" sz="2800" dirty="0"/>
            </a:p>
          </p:txBody>
        </p:sp>
        <p:sp>
          <p:nvSpPr>
            <p:cNvPr id="13" name="Left Arrow 12"/>
            <p:cNvSpPr/>
            <p:nvPr/>
          </p:nvSpPr>
          <p:spPr>
            <a:xfrm>
              <a:off x="2590800" y="4343400"/>
              <a:ext cx="457200" cy="2286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4200" y="4582180"/>
            <a:ext cx="1803620" cy="523220"/>
            <a:chOff x="2133600" y="3429000"/>
            <a:chExt cx="180362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2667000" y="3429000"/>
              <a:ext cx="127022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Catalog</a:t>
              </a:r>
              <a:endParaRPr lang="en-US" sz="2800" dirty="0"/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2133600" y="3581400"/>
              <a:ext cx="457200" cy="2286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03360" y="6292334"/>
            <a:ext cx="243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www.hydrodesktop.org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HydroModeler: A HydroDesktop Plug-in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4327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657600"/>
            <a:ext cx="1714637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Directory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Explorer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399" y="5638800"/>
            <a:ext cx="178087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Attributes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5177135"/>
            <a:ext cx="1600200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Configuration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865" t="16377" r="9567"/>
          <a:stretch>
            <a:fillRect/>
          </a:stretch>
        </p:blipFill>
        <p:spPr bwMode="auto">
          <a:xfrm>
            <a:off x="5105400" y="457200"/>
            <a:ext cx="3733800" cy="28743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+mn-lt"/>
                <a:cs typeface="Times New Roman" pitchFamily="18" charset="0"/>
              </a:rPr>
              <a:t>Open Modeling Interface</a:t>
            </a:r>
            <a:endParaRPr lang="en-US" sz="3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592" y="1501914"/>
            <a:ext cx="472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allows models to exchange on a time basis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standard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	- Software Development Kit (SDK) </a:t>
            </a:r>
          </a:p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772400" y="2971800"/>
            <a:ext cx="109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pic>
        <p:nvPicPr>
          <p:cNvPr id="8" name="Picture 2" descr="OpenMI Association">
            <a:hlinkClick r:id="rId3" tooltip="OpenMI Association Home P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14800"/>
            <a:ext cx="2110153" cy="13716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62000" y="3200400"/>
            <a:ext cx="5107021" cy="3200400"/>
            <a:chOff x="762000" y="3200400"/>
            <a:chExt cx="5107021" cy="320040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4814" t="12019" r="4923" b="7279"/>
            <a:stretch>
              <a:fillRect/>
            </a:stretch>
          </p:blipFill>
          <p:spPr>
            <a:xfrm>
              <a:off x="762000" y="3200400"/>
              <a:ext cx="5107021" cy="3200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800600" y="5410200"/>
              <a:ext cx="1040642" cy="867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629400" y="5638800"/>
            <a:ext cx="1808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www.openmi.org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1600200"/>
            <a:ext cx="6172200" cy="45843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Architecture of a Model Component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1981200"/>
            <a:ext cx="3200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7800" y="4724400"/>
            <a:ext cx="1981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Supporting Libraries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038600" y="2209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00500" y="2095500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38600" y="2590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000500" y="2464676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057650" y="3037489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19550" y="2923189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71922" y="2095109"/>
            <a:ext cx="1828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</a:p>
          <a:p>
            <a:r>
              <a:rPr lang="en-US" dirty="0" smtClean="0"/>
              <a:t>PerformTimeStep</a:t>
            </a:r>
          </a:p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62200" y="3878315"/>
            <a:ext cx="2076450" cy="159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config.xml</a:t>
            </a:r>
          </a:p>
          <a:p>
            <a:pPr algn="ctr"/>
            <a:endParaRPr lang="en-US" dirty="0"/>
          </a:p>
          <a:p>
            <a:pPr algn="ctr"/>
            <a:r>
              <a:rPr lang="en-US" sz="1400" dirty="0" smtClean="0"/>
              <a:t>Input and Output Exchange Items, Time horizon and step, etc.</a:t>
            </a:r>
            <a:endParaRPr lang="en-US" sz="1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352550" y="1915511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314450" y="1801211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371600" y="2284687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333500" y="2170387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371600" y="27051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333500" y="2590800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38638" y="1867584"/>
            <a:ext cx="102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OpenMI</a:t>
            </a:r>
          </a:p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257800" y="3505200"/>
            <a:ext cx="1981200" cy="10116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57800" y="2209800"/>
            <a:ext cx="19812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Procedural 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20701" y="5815175"/>
            <a:ext cx="235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Model Wrapper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1445" y="6491637"/>
            <a:ext cx="657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Castronova and Goodall, 2010, Environmental Modelling &amp;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6337983" cy="1143000"/>
          </a:xfrm>
        </p:spPr>
        <p:txBody>
          <a:bodyPr/>
          <a:lstStyle/>
          <a:p>
            <a:r>
              <a:rPr lang="en-US" dirty="0" smtClean="0"/>
              <a:t>Example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114800" cy="4611469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Modeling rainfall/runoff for Coweeta Watershed #18</a:t>
            </a:r>
          </a:p>
          <a:p>
            <a:endParaRPr lang="en-US" dirty="0"/>
          </a:p>
          <a:p>
            <a:pPr lvl="1"/>
            <a:r>
              <a:rPr lang="en-US" dirty="0" smtClean="0"/>
              <a:t>HIS Server includes publically available Coweeta data </a:t>
            </a:r>
          </a:p>
          <a:p>
            <a:pPr lvl="2"/>
            <a:r>
              <a:rPr lang="en-US" dirty="0" smtClean="0"/>
              <a:t>Precipitation: daily accumulated</a:t>
            </a:r>
          </a:p>
          <a:p>
            <a:pPr lvl="2"/>
            <a:r>
              <a:rPr lang="en-US" dirty="0" smtClean="0"/>
              <a:t>Air temp: daily min, max, and mean</a:t>
            </a:r>
          </a:p>
          <a:p>
            <a:pPr lvl="2"/>
            <a:r>
              <a:rPr lang="en-US" dirty="0" smtClean="0"/>
              <a:t>Stream discharge: daily average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/>
          <a:stretch/>
        </p:blipFill>
        <p:spPr bwMode="auto">
          <a:xfrm>
            <a:off x="4451131" y="2819400"/>
            <a:ext cx="453570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2176" y="2526268"/>
            <a:ext cx="205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Coweeta HIS Server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4432983" y="6135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http://</a:t>
            </a:r>
            <a:r>
              <a:rPr lang="en-US" i="1" dirty="0" smtClean="0"/>
              <a:t>river.sdsc.edu/WaterOneFlow/Coweeta/cuahsi_1_1.asmx?WSDL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62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111282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Mostafa </a:t>
            </a:r>
            <a:r>
              <a:rPr lang="en-US" dirty="0"/>
              <a:t>Elag and </a:t>
            </a:r>
            <a:endParaRPr lang="en-US" dirty="0" smtClean="0"/>
          </a:p>
          <a:p>
            <a:pPr lvl="1"/>
            <a:r>
              <a:rPr lang="en-US" dirty="0" smtClean="0"/>
              <a:t>Tony Castronova, USC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Coweeta Watershed #18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2" y="1195523"/>
            <a:ext cx="7444865" cy="558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24200" y="5562600"/>
            <a:ext cx="2389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Watershed #18 Area: </a:t>
            </a:r>
            <a:r>
              <a:rPr lang="en-US" dirty="0" smtClean="0"/>
              <a:t>12.48 ha (0.12 km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650m by 300 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36047" y="4648201"/>
            <a:ext cx="316953" cy="8381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5029200"/>
          </a:xfrm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CUAHSI supports the water </a:t>
            </a:r>
            <a:r>
              <a:rPr lang="en-US" sz="2400" dirty="0"/>
              <a:t>science </a:t>
            </a:r>
            <a:r>
              <a:rPr lang="en-US" sz="2400" dirty="0" smtClean="0"/>
              <a:t>community by (among other things):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developing</a:t>
            </a:r>
            <a:r>
              <a:rPr lang="en-US" sz="2400" dirty="0"/>
              <a:t>, supporting, and operating research infrastructure;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improving </a:t>
            </a:r>
            <a:r>
              <a:rPr lang="en-US" sz="2400" dirty="0"/>
              <a:t>and promoting access to data, information and </a:t>
            </a:r>
            <a:r>
              <a:rPr lang="en-US" sz="2400" dirty="0" smtClean="0"/>
              <a:t>models</a:t>
            </a:r>
            <a:endParaRPr lang="en-US" sz="2400" dirty="0"/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www.cuahsi.org</a:t>
            </a:r>
            <a:r>
              <a:rPr lang="en-US" sz="2400" dirty="0" smtClean="0"/>
              <a:t> </a:t>
            </a:r>
            <a:r>
              <a:rPr lang="en-US" sz="2400" dirty="0"/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10600" cy="12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nsf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638800"/>
            <a:ext cx="99536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67" y="2056019"/>
            <a:ext cx="410713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48647" y="4966463"/>
            <a:ext cx="24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125 University Members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6115522"/>
            <a:ext cx="185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 from NSF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3606" y="1142492"/>
            <a:ext cx="2612703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Perceptual Model:</a:t>
            </a:r>
          </a:p>
          <a:p>
            <a:r>
              <a:rPr lang="en-US" dirty="0" smtClean="0"/>
              <a:t>deciding on the processes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63605" y="2010505"/>
            <a:ext cx="2625527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Conceptual Model:</a:t>
            </a:r>
          </a:p>
          <a:p>
            <a:r>
              <a:rPr lang="en-US" dirty="0" smtClean="0"/>
              <a:t>deciding on the equations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63605" y="2875810"/>
            <a:ext cx="3770006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Procedural Model:</a:t>
            </a:r>
          </a:p>
          <a:p>
            <a:r>
              <a:rPr lang="en-US" dirty="0" smtClean="0"/>
              <a:t>getting the code to run on a computer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77054" y="3704788"/>
            <a:ext cx="2855462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Model Calibration:</a:t>
            </a:r>
          </a:p>
          <a:p>
            <a:r>
              <a:rPr lang="en-US" dirty="0" smtClean="0"/>
              <a:t>getting values of parameters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9953" y="4533766"/>
            <a:ext cx="3282694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Model Validation:</a:t>
            </a:r>
          </a:p>
          <a:p>
            <a:r>
              <a:rPr lang="en-US" dirty="0" smtClean="0"/>
              <a:t>good idea but difficult in practice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421351" y="5458603"/>
            <a:ext cx="1576699" cy="9043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Declare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Success?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1905000" y="5910773"/>
            <a:ext cx="35163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28094" y="4024397"/>
            <a:ext cx="25342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28094" y="3195419"/>
            <a:ext cx="254896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28094" y="2348278"/>
            <a:ext cx="25342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28094" y="1462103"/>
            <a:ext cx="25355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05000" y="1462104"/>
            <a:ext cx="0" cy="4428172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32893" y="1096833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Revise perceptions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90602" y="2010505"/>
            <a:ext cx="174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Revise equations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04585" y="2875810"/>
            <a:ext cx="128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Debug code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11610" y="3668461"/>
            <a:ext cx="1813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Revise parameter</a:t>
            </a:r>
          </a:p>
          <a:p>
            <a:r>
              <a:rPr lang="en-US" i="1" dirty="0" smtClean="0"/>
              <a:t>values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943554" y="5525007"/>
            <a:ext cx="477797" cy="365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50657" y="6504708"/>
            <a:ext cx="509202" cy="365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209701" y="6397644"/>
            <a:ext cx="10191" cy="38257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 flipH="1">
            <a:off x="6209701" y="5172986"/>
            <a:ext cx="10191" cy="28561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215407" y="4344008"/>
            <a:ext cx="6889" cy="20061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185406" y="3515030"/>
            <a:ext cx="6889" cy="20061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161111" y="2649725"/>
            <a:ext cx="6889" cy="20061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128854" y="1781712"/>
            <a:ext cx="6889" cy="20061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4896" y="6336268"/>
            <a:ext cx="491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Rainfall-Runoff Modeling: The Primer</a:t>
            </a:r>
            <a:r>
              <a:rPr lang="en-US" dirty="0" smtClean="0"/>
              <a:t>, Beven, 2001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09600" y="304800"/>
            <a:ext cx="762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Steps in the Hydrologic Modeling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8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Development and Application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951037"/>
            <a:ext cx="3733800" cy="45259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Do I have the important  processes?</a:t>
            </a:r>
          </a:p>
          <a:p>
            <a:pPr lvl="1"/>
            <a:r>
              <a:rPr lang="en-US" dirty="0" smtClean="0"/>
              <a:t>Is my mathematical representation of processes sufficient?</a:t>
            </a:r>
          </a:p>
          <a:p>
            <a:pPr lvl="1"/>
            <a:r>
              <a:rPr lang="en-US" dirty="0" smtClean="0"/>
              <a:t>Are there bugs in my numerical solution?</a:t>
            </a:r>
          </a:p>
          <a:p>
            <a:pPr lvl="1"/>
            <a:r>
              <a:rPr lang="en-US" dirty="0" smtClean="0"/>
              <a:t>Do I have an acceptable parameterization?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77244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08" y="1391021"/>
            <a:ext cx="4406075" cy="33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2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 Data can be used in other Modeling Systems</a:t>
            </a:r>
          </a:p>
        </p:txBody>
      </p:sp>
      <p:pic>
        <p:nvPicPr>
          <p:cNvPr id="59395" name="Picture 2" descr="ESMF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97649"/>
            <a:ext cx="29781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8" descr="File:CSDMS high 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1810543"/>
            <a:ext cx="2819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Box 7"/>
          <p:cNvSpPr txBox="1">
            <a:spLocks noChangeArrowheads="1"/>
          </p:cNvSpPr>
          <p:nvPr/>
        </p:nvSpPr>
        <p:spPr bwMode="auto">
          <a:xfrm>
            <a:off x="304800" y="4903787"/>
            <a:ext cx="51831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/>
              <a:t>Object Modeling System v3.0</a:t>
            </a:r>
          </a:p>
        </p:txBody>
      </p:sp>
      <p:pic>
        <p:nvPicPr>
          <p:cNvPr id="5939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99" y="1703387"/>
            <a:ext cx="32766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1" descr="http://www.eng.auburn.edu/users/doughmp/LULC_tutorials/LULC-outline_files/image0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42" y="3419475"/>
            <a:ext cx="25431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AutoShape 13" descr="Fluid Earth Portal Header"/>
          <p:cNvSpPr>
            <a:spLocks noChangeAspect="1" noChangeArrowheads="1"/>
          </p:cNvSpPr>
          <p:nvPr/>
        </p:nvSpPr>
        <p:spPr bwMode="auto">
          <a:xfrm>
            <a:off x="69850" y="-650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1" name="AutoShape 15" descr="Fluid Earth Portal Header"/>
          <p:cNvSpPr>
            <a:spLocks noChangeAspect="1" noChangeArrowheads="1"/>
          </p:cNvSpPr>
          <p:nvPr/>
        </p:nvSpPr>
        <p:spPr bwMode="auto">
          <a:xfrm>
            <a:off x="69850" y="-650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940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14850"/>
            <a:ext cx="2057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0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Example: Accessing HIS Data from within CMT</a:t>
            </a:r>
            <a:endParaRPr lang="en-US" sz="3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5737860" y="1839912"/>
            <a:ext cx="3101340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HISData is a CMT component that can search HIS Central and download data from WaterOneFlow web services</a:t>
            </a:r>
          </a:p>
          <a:p>
            <a:endParaRPr lang="en-US" dirty="0"/>
          </a:p>
          <a:p>
            <a:r>
              <a:rPr lang="en-US" dirty="0" smtClean="0"/>
              <a:t>It allows HIS data to serve as input to CMT models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239885"/>
            <a:ext cx="592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Peckham and Goodall, Computers &amp; Geosciences, Submitted.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3" y="1415534"/>
            <a:ext cx="4994154" cy="3733799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55" y="3364468"/>
            <a:ext cx="3467101" cy="2667000"/>
          </a:xfrm>
        </p:spPr>
      </p:pic>
    </p:spTree>
    <p:extLst>
      <p:ext uri="{BB962C8B-B14F-4D97-AF65-F5344CB8AC3E}">
        <p14:creationId xmlns:p14="http://schemas.microsoft.com/office/powerpoint/2010/main" val="24106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66" y="1219200"/>
            <a:ext cx="8229600" cy="4525963"/>
          </a:xfrm>
        </p:spPr>
        <p:txBody>
          <a:bodyPr/>
          <a:lstStyle/>
          <a:p>
            <a:r>
              <a:rPr lang="en-US" dirty="0"/>
              <a:t>Cross-disciplinary </a:t>
            </a:r>
            <a:r>
              <a:rPr lang="en-US" dirty="0" smtClean="0"/>
              <a:t>science: Interoperability across modeling systems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94765"/>
            <a:ext cx="3563444" cy="393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836575" y="5657164"/>
            <a:ext cx="25316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29812" y="6267673"/>
            <a:ext cx="24144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01212" y="5889331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86847" y="6072305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625012" y="4142565"/>
            <a:ext cx="27432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5684896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4480" y="5472498"/>
            <a:ext cx="78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50940" y="6104468"/>
            <a:ext cx="74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etter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56359" y="5898341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un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51822" y="4001833"/>
            <a:ext cx="88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Finalize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87212" y="3228165"/>
            <a:ext cx="386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CSDMS Basic Modeling Interface (BMI)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18755" y="2438400"/>
            <a:ext cx="254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OpenMI Model Interface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90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195" y="1886635"/>
            <a:ext cx="8153400" cy="4572000"/>
            <a:chOff x="228600" y="1752600"/>
            <a:chExt cx="8153400" cy="4572000"/>
          </a:xfrm>
        </p:grpSpPr>
        <p:sp>
          <p:nvSpPr>
            <p:cNvPr id="7" name="Rectangle 6"/>
            <p:cNvSpPr/>
            <p:nvPr/>
          </p:nvSpPr>
          <p:spPr>
            <a:xfrm>
              <a:off x="228600" y="1752600"/>
              <a:ext cx="1752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CSDMS Component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0400" y="5181600"/>
              <a:ext cx="2362200" cy="1143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OpenMI Wrapper using IronPython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0400" y="1828800"/>
              <a:ext cx="2209800" cy="76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Python element of Wrapper 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 flipV="1">
              <a:off x="2133600" y="1981200"/>
              <a:ext cx="1066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3"/>
            </p:cNvCxnSpPr>
            <p:nvPr/>
          </p:nvCxnSpPr>
          <p:spPr>
            <a:xfrm>
              <a:off x="1981200" y="2171700"/>
              <a:ext cx="1066800" cy="190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057400" y="3048000"/>
              <a:ext cx="9906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04800" y="2895600"/>
              <a:ext cx="1752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CSDMS Component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362200" y="2667000"/>
              <a:ext cx="914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6400800" y="2626426"/>
              <a:ext cx="1981200" cy="1981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OpenMI Model Linking Environment</a:t>
              </a:r>
              <a:endParaRPr lang="en-US" dirty="0">
                <a:effectLst/>
              </a:endParaRPr>
            </a:p>
          </p:txBody>
        </p:sp>
        <p:cxnSp>
          <p:nvCxnSpPr>
            <p:cNvPr id="16" name="Straight Arrow Connector 15"/>
            <p:cNvCxnSpPr>
              <a:stCxn id="8" idx="3"/>
            </p:cNvCxnSpPr>
            <p:nvPr/>
          </p:nvCxnSpPr>
          <p:spPr>
            <a:xfrm flipV="1">
              <a:off x="5562600" y="4495800"/>
              <a:ext cx="914400" cy="125730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osceles Triangle 16"/>
            <p:cNvSpPr/>
            <p:nvPr/>
          </p:nvSpPr>
          <p:spPr>
            <a:xfrm>
              <a:off x="533400" y="5029200"/>
              <a:ext cx="1524000" cy="12192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XML Config File</a:t>
              </a:r>
              <a:endParaRPr lang="en-US" sz="1400" dirty="0"/>
            </a:p>
          </p:txBody>
        </p:sp>
        <p:cxnSp>
          <p:nvCxnSpPr>
            <p:cNvPr id="18" name="Straight Arrow Connector 17"/>
            <p:cNvCxnSpPr>
              <a:stCxn id="9" idx="2"/>
            </p:cNvCxnSpPr>
            <p:nvPr/>
          </p:nvCxnSpPr>
          <p:spPr>
            <a:xfrm>
              <a:off x="4305300" y="2590800"/>
              <a:ext cx="38100" cy="220980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5"/>
            </p:cNvCxnSpPr>
            <p:nvPr/>
          </p:nvCxnSpPr>
          <p:spPr>
            <a:xfrm>
              <a:off x="1676400" y="5638800"/>
              <a:ext cx="137160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3962400" y="2743200"/>
              <a:ext cx="38100" cy="243840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CSDMS/OpenMI Interoperability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0995" y="5983069"/>
            <a:ext cx="2210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Robert </a:t>
            </a:r>
            <a:r>
              <a:rPr lang="en-US" dirty="0" smtClean="0"/>
              <a:t>Boykin and </a:t>
            </a:r>
          </a:p>
          <a:p>
            <a:r>
              <a:rPr lang="en-US" dirty="0" smtClean="0"/>
              <a:t>Tony Castronova, USC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295400"/>
            <a:ext cx="707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Import CSMDS Components into an OpenMI modeling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ESMF/OpenMI Interoperability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524000"/>
            <a:ext cx="350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Goal:</a:t>
            </a:r>
          </a:p>
          <a:p>
            <a:r>
              <a:rPr lang="en-US" dirty="0" smtClean="0"/>
              <a:t>Scientific Workflow that couples desktop hydrologic models (wrapped using OpenMI) with HPC climate models (wrapped using ESMF) through web services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Project Team:</a:t>
            </a:r>
          </a:p>
          <a:p>
            <a:r>
              <a:rPr lang="en-US" dirty="0" smtClean="0"/>
              <a:t>Kathy Saint, </a:t>
            </a:r>
            <a:r>
              <a:rPr lang="en-US" dirty="0"/>
              <a:t>Sylvia </a:t>
            </a:r>
            <a:r>
              <a:rPr lang="en-US" dirty="0" smtClean="0"/>
              <a:t>Murphy, and Cecelia DeLuca -- ESMF </a:t>
            </a:r>
            <a:r>
              <a:rPr lang="en-US" dirty="0"/>
              <a:t>Core </a:t>
            </a:r>
            <a:r>
              <a:rPr lang="en-US" dirty="0" smtClean="0"/>
              <a:t>Team</a:t>
            </a:r>
          </a:p>
          <a:p>
            <a:endParaRPr lang="en-US" dirty="0" smtClean="0"/>
          </a:p>
          <a:p>
            <a:r>
              <a:rPr lang="en-US" dirty="0" smtClean="0"/>
              <a:t>Jon Goodall and Mehmet Ercan -- University </a:t>
            </a:r>
            <a:r>
              <a:rPr lang="en-US" dirty="0"/>
              <a:t>of South </a:t>
            </a:r>
            <a:r>
              <a:rPr lang="en-US" dirty="0" smtClean="0"/>
              <a:t>Carolina</a:t>
            </a:r>
          </a:p>
          <a:p>
            <a:endParaRPr lang="en-US" dirty="0"/>
          </a:p>
          <a:p>
            <a:r>
              <a:rPr lang="en-US" dirty="0" smtClean="0"/>
              <a:t>Ricky Rood and Laura Briley</a:t>
            </a:r>
            <a:r>
              <a:rPr lang="en-US" dirty="0"/>
              <a:t> </a:t>
            </a:r>
            <a:r>
              <a:rPr lang="en-US" dirty="0" smtClean="0"/>
              <a:t>-- University </a:t>
            </a:r>
            <a:r>
              <a:rPr lang="en-US" dirty="0"/>
              <a:t>of </a:t>
            </a:r>
            <a:r>
              <a:rPr lang="en-US" dirty="0" smtClean="0"/>
              <a:t>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Common </a:t>
            </a:r>
            <a:r>
              <a:rPr lang="en-US" sz="3200" dirty="0" smtClean="0"/>
              <a:t>Standards across Earth Science Modeling and Information Systems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067" y="1447800"/>
            <a:ext cx="3962400" cy="1828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400" dirty="0" smtClean="0"/>
              <a:t>The </a:t>
            </a:r>
            <a:r>
              <a:rPr lang="en-US" sz="1400" dirty="0"/>
              <a:t>Open Geospatial Consortium (OGC®) and the </a:t>
            </a:r>
            <a:r>
              <a:rPr lang="en-US" sz="1400" b="1" dirty="0"/>
              <a:t>OpenMI Association </a:t>
            </a:r>
            <a:r>
              <a:rPr lang="en-US" sz="1400" dirty="0"/>
              <a:t>announced that they recently signed a memorandum of understanding (MOU) to cooperate in standards development and promotion of open standards related to computer modelling. </a:t>
            </a:r>
            <a:endParaRPr lang="en-US" sz="14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www.opengeospatial.org/pressroom/pressreleases/1450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83" y="2006139"/>
            <a:ext cx="4384294" cy="29468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49140" y="5155049"/>
            <a:ext cx="396240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The </a:t>
            </a:r>
            <a:r>
              <a:rPr lang="en-US" sz="1400" b="1" dirty="0"/>
              <a:t>THREDDS Data Server (TDS) </a:t>
            </a:r>
            <a:r>
              <a:rPr lang="en-US" sz="1400" dirty="0"/>
              <a:t>is a web server that provides metadata and data access for scientific datasets, using OPeNDAP, </a:t>
            </a:r>
            <a:r>
              <a:rPr lang="en-US" sz="1400" b="1" dirty="0"/>
              <a:t>OGC WMS and WCS</a:t>
            </a:r>
            <a:r>
              <a:rPr lang="en-US" sz="1400" dirty="0"/>
              <a:t>, HTTP, and other remote data access protocols. </a:t>
            </a:r>
            <a:endParaRPr lang="en-US" sz="1400" dirty="0" smtClean="0"/>
          </a:p>
          <a:p>
            <a:r>
              <a:rPr lang="en-US" sz="1400" i="1" dirty="0" smtClean="0">
                <a:hlinkClick r:id="rId4"/>
              </a:rPr>
              <a:t>www.</a:t>
            </a:r>
            <a:r>
              <a:rPr lang="en-US" sz="1400" b="1" i="1" dirty="0" smtClean="0">
                <a:hlinkClick r:id="rId4"/>
              </a:rPr>
              <a:t>unidata</a:t>
            </a:r>
            <a:r>
              <a:rPr lang="en-US" sz="1400" i="1" dirty="0" smtClean="0">
                <a:hlinkClick r:id="rId4"/>
              </a:rPr>
              <a:t>.ucar.edu/projects/</a:t>
            </a:r>
            <a:r>
              <a:rPr lang="en-US" sz="1400" b="1" i="1" dirty="0" smtClean="0">
                <a:hlinkClick r:id="rId4"/>
              </a:rPr>
              <a:t>THREDDS</a:t>
            </a:r>
            <a:r>
              <a:rPr lang="en-US" sz="1400" b="1" i="1" dirty="0" smtClean="0"/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741223" y="3479569"/>
            <a:ext cx="3934691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WaterML 2.0 </a:t>
            </a:r>
            <a:r>
              <a:rPr lang="en-US" sz="1400" dirty="0"/>
              <a:t>is a candidate Open Geospatial Consortium encoding standard for the representation of in-situ hydrological observations data. </a:t>
            </a:r>
            <a:endParaRPr lang="en-US" sz="1400" dirty="0" smtClean="0"/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www.opengeospatial.org/projects/groups/waterml2.0swg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70213" y="499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Observations </a:t>
            </a:r>
            <a:r>
              <a:rPr lang="en-US" dirty="0"/>
              <a:t>and Measurements Model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Sensor </a:t>
            </a:r>
            <a:r>
              <a:rPr lang="en-US" dirty="0"/>
              <a:t>Web Enablement (SWE)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Sensor </a:t>
            </a:r>
            <a:r>
              <a:rPr lang="en-US" dirty="0"/>
              <a:t>Observation Service (SOS)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25024"/>
            <a:ext cx="350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Geospatial Consortium (OGC)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HIS provides</a:t>
            </a:r>
          </a:p>
          <a:p>
            <a:pPr lvl="1"/>
            <a:r>
              <a:rPr lang="en-US" i="1" dirty="0" smtClean="0"/>
              <a:t>standards </a:t>
            </a:r>
            <a:r>
              <a:rPr lang="en-US" dirty="0" smtClean="0"/>
              <a:t>for accessing hydrologic observational data </a:t>
            </a:r>
          </a:p>
          <a:p>
            <a:pPr lvl="2"/>
            <a:r>
              <a:rPr lang="en-US" dirty="0" smtClean="0"/>
              <a:t>WaterML, WaterOneFlow API, ODM</a:t>
            </a:r>
          </a:p>
          <a:p>
            <a:pPr lvl="1"/>
            <a:r>
              <a:rPr lang="en-US" i="1" dirty="0" smtClean="0"/>
              <a:t>software</a:t>
            </a:r>
            <a:r>
              <a:rPr lang="en-US" dirty="0" smtClean="0"/>
              <a:t> to simplify access and use of hydrologic observational data </a:t>
            </a:r>
          </a:p>
          <a:p>
            <a:pPr lvl="2"/>
            <a:r>
              <a:rPr lang="en-US" dirty="0" smtClean="0"/>
              <a:t>HydroServer, HydroCatalog, HydroDesktop, HydroModeler</a:t>
            </a: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greed upon standards and protocols for component interfaces and data exchanges will facilitate interoperability across earth science modeling and information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</a:t>
            </a:r>
            <a:r>
              <a:rPr lang="en-US" dirty="0" smtClean="0"/>
              <a:t>Statement</a:t>
            </a:r>
            <a:endParaRPr lang="en-US" dirty="0"/>
          </a:p>
        </p:txBody>
      </p:sp>
      <p:pic>
        <p:nvPicPr>
          <p:cNvPr id="5" name="Picture 18" descr="newtsg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1422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strea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4" y="2162174"/>
            <a:ext cx="1604496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3112219" y="16002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Sensor Networks</a:t>
            </a:r>
            <a:endParaRPr lang="en-US" dirty="0">
              <a:latin typeface="Arial" charset="0"/>
            </a:endParaRPr>
          </a:p>
        </p:txBody>
      </p:sp>
      <p:pic>
        <p:nvPicPr>
          <p:cNvPr id="10" name="Picture 23" descr="k9527-1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19" y="4859338"/>
            <a:ext cx="1173162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nl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5029200"/>
            <a:ext cx="1693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52400" y="4448175"/>
            <a:ext cx="338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Arial" charset="0"/>
              </a:rPr>
              <a:t>Remote sensing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715000" y="43481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Model Output</a:t>
            </a:r>
            <a:r>
              <a:rPr lang="en-US" b="1" dirty="0" smtClean="0">
                <a:latin typeface="Arial" charset="0"/>
              </a:rPr>
              <a:t> </a:t>
            </a:r>
            <a:endParaRPr lang="en-US" b="1" dirty="0">
              <a:latin typeface="Arial" charset="0"/>
            </a:endParaRPr>
          </a:p>
        </p:txBody>
      </p:sp>
      <p:pic>
        <p:nvPicPr>
          <p:cNvPr id="14" name="Picture 28" descr="MPj039998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17716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4938" r="-1143" b="5760"/>
          <a:stretch>
            <a:fillRect/>
          </a:stretch>
        </p:blipFill>
        <p:spPr bwMode="auto">
          <a:xfrm>
            <a:off x="6365081" y="5638800"/>
            <a:ext cx="1725613" cy="10937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VAIRA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99" y="2649627"/>
            <a:ext cx="18097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weather_s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49" y="1935344"/>
            <a:ext cx="1049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5394" y="1008620"/>
            <a:ext cx="7566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 need new ways of </a:t>
            </a:r>
            <a:r>
              <a:rPr lang="en-US" dirty="0"/>
              <a:t>handling </a:t>
            </a:r>
            <a:r>
              <a:rPr lang="en-US" dirty="0" smtClean="0"/>
              <a:t>the growing quantity of diverse data 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CUAHSI HIS Goal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17627" y="1066800"/>
            <a:ext cx="8229600" cy="1418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To enhance hydrologic science by </a:t>
            </a:r>
            <a:r>
              <a:rPr lang="en-US" sz="2400" dirty="0" smtClean="0">
                <a:solidFill>
                  <a:schemeClr val="accent1"/>
                </a:solidFill>
              </a:rPr>
              <a:t>facilitating user access to more and better data </a:t>
            </a:r>
            <a:r>
              <a:rPr lang="en-US" sz="2400" dirty="0" smtClean="0"/>
              <a:t>for testing hypotheses and analyzing processes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/>
          </a:blip>
          <a:srcRect b="7056"/>
          <a:stretch/>
        </p:blipFill>
        <p:spPr bwMode="auto">
          <a:xfrm>
            <a:off x="714311" y="1981200"/>
            <a:ext cx="7515289" cy="467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96"/>
          <p:cNvGrpSpPr/>
          <p:nvPr/>
        </p:nvGrpSpPr>
        <p:grpSpPr>
          <a:xfrm>
            <a:off x="4152836" y="5105400"/>
            <a:ext cx="807878" cy="457200"/>
            <a:chOff x="3971925" y="4343400"/>
            <a:chExt cx="807878" cy="457200"/>
          </a:xfrm>
        </p:grpSpPr>
        <p:sp>
          <p:nvSpPr>
            <p:cNvPr id="14" name="Rectangle 13"/>
            <p:cNvSpPr/>
            <p:nvPr/>
          </p:nvSpPr>
          <p:spPr>
            <a:xfrm>
              <a:off x="4038600" y="4389120"/>
              <a:ext cx="609437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4038600" y="4343400"/>
              <a:ext cx="609600" cy="457200"/>
              <a:chOff x="7391399" y="685800"/>
              <a:chExt cx="1222023" cy="1905000"/>
            </a:xfrm>
            <a:solidFill>
              <a:schemeClr val="bg1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7391399" y="685800"/>
                <a:ext cx="1219200" cy="381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391400" y="2209800"/>
                <a:ext cx="1219200" cy="381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6" idx="2"/>
                <a:endCxn id="27" idx="2"/>
              </p:cNvCxnSpPr>
              <p:nvPr/>
            </p:nvCxnSpPr>
            <p:spPr>
              <a:xfrm rot="10800000" flipV="1">
                <a:off x="7391399" y="876300"/>
                <a:ext cx="0" cy="1524000"/>
              </a:xfrm>
              <a:prstGeom prst="line">
                <a:avLst/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 flipV="1">
                <a:off x="8613422" y="855133"/>
                <a:ext cx="0" cy="1524000"/>
              </a:xfrm>
              <a:prstGeom prst="line">
                <a:avLst/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3971925" y="4391025"/>
              <a:ext cx="7591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UTexas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/>
            <p:nvPr/>
          </p:nvGrpSpPr>
          <p:grpSpPr>
            <a:xfrm>
              <a:off x="4648200" y="4419600"/>
              <a:ext cx="131603" cy="45720"/>
              <a:chOff x="6858000" y="2438400"/>
              <a:chExt cx="131603" cy="4572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934200" y="2438400"/>
                <a:ext cx="55403" cy="45720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6858000" y="2464594"/>
                <a:ext cx="76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37"/>
            <p:cNvGrpSpPr/>
            <p:nvPr/>
          </p:nvGrpSpPr>
          <p:grpSpPr>
            <a:xfrm>
              <a:off x="4648200" y="4541043"/>
              <a:ext cx="131603" cy="45720"/>
              <a:chOff x="6858000" y="2438400"/>
              <a:chExt cx="131603" cy="4572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934200" y="2438400"/>
                <a:ext cx="55403" cy="45720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858000" y="2464594"/>
                <a:ext cx="76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40"/>
            <p:cNvGrpSpPr/>
            <p:nvPr/>
          </p:nvGrpSpPr>
          <p:grpSpPr>
            <a:xfrm>
              <a:off x="4648200" y="4648200"/>
              <a:ext cx="131603" cy="45720"/>
              <a:chOff x="6858000" y="2438400"/>
              <a:chExt cx="131603" cy="4572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934200" y="2438400"/>
                <a:ext cx="55403" cy="45720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6858000" y="2464594"/>
                <a:ext cx="76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98"/>
          <p:cNvGrpSpPr/>
          <p:nvPr/>
        </p:nvGrpSpPr>
        <p:grpSpPr>
          <a:xfrm>
            <a:off x="2619311" y="4038600"/>
            <a:ext cx="741203" cy="457200"/>
            <a:chOff x="1447800" y="4267200"/>
            <a:chExt cx="741203" cy="457200"/>
          </a:xfrm>
        </p:grpSpPr>
        <p:sp>
          <p:nvSpPr>
            <p:cNvPr id="31" name="Rectangle 30"/>
            <p:cNvSpPr/>
            <p:nvPr/>
          </p:nvSpPr>
          <p:spPr>
            <a:xfrm>
              <a:off x="1447800" y="4312920"/>
              <a:ext cx="609437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447800" y="4267200"/>
              <a:ext cx="609600" cy="457200"/>
              <a:chOff x="7391399" y="685800"/>
              <a:chExt cx="1222023" cy="1905000"/>
            </a:xfrm>
            <a:solidFill>
              <a:schemeClr val="bg1"/>
            </a:solidFill>
          </p:grpSpPr>
          <p:sp>
            <p:nvSpPr>
              <p:cNvPr id="43" name="Oval 42"/>
              <p:cNvSpPr/>
              <p:nvPr/>
            </p:nvSpPr>
            <p:spPr>
              <a:xfrm>
                <a:off x="7391399" y="685800"/>
                <a:ext cx="1219200" cy="381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391400" y="2209800"/>
                <a:ext cx="1219200" cy="381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5" name="Straight Connector 44"/>
              <p:cNvCxnSpPr>
                <a:stCxn id="43" idx="2"/>
                <a:endCxn id="44" idx="2"/>
              </p:cNvCxnSpPr>
              <p:nvPr/>
            </p:nvCxnSpPr>
            <p:spPr>
              <a:xfrm rot="10800000" flipV="1">
                <a:off x="7391399" y="876300"/>
                <a:ext cx="0" cy="1524000"/>
              </a:xfrm>
              <a:prstGeom prst="line">
                <a:avLst/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0800000" flipV="1">
                <a:off x="8613422" y="855133"/>
                <a:ext cx="0" cy="1524000"/>
              </a:xfrm>
              <a:prstGeom prst="line">
                <a:avLst/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1514475" y="4333875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USU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34" name="Group 36"/>
            <p:cNvGrpSpPr/>
            <p:nvPr/>
          </p:nvGrpSpPr>
          <p:grpSpPr>
            <a:xfrm>
              <a:off x="2057400" y="4343400"/>
              <a:ext cx="131603" cy="45720"/>
              <a:chOff x="6858000" y="2438400"/>
              <a:chExt cx="131603" cy="4572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6934200" y="2438400"/>
                <a:ext cx="55403" cy="45720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6858000" y="2464594"/>
                <a:ext cx="76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7"/>
            <p:cNvGrpSpPr/>
            <p:nvPr/>
          </p:nvGrpSpPr>
          <p:grpSpPr>
            <a:xfrm>
              <a:off x="2057400" y="4464843"/>
              <a:ext cx="131603" cy="45720"/>
              <a:chOff x="6858000" y="2438400"/>
              <a:chExt cx="131603" cy="4572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934200" y="2438400"/>
                <a:ext cx="55403" cy="45720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6858000" y="2464594"/>
                <a:ext cx="76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40"/>
            <p:cNvGrpSpPr/>
            <p:nvPr/>
          </p:nvGrpSpPr>
          <p:grpSpPr>
            <a:xfrm>
              <a:off x="2057400" y="4572000"/>
              <a:ext cx="131603" cy="45720"/>
              <a:chOff x="6858000" y="2438400"/>
              <a:chExt cx="131603" cy="457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934200" y="2438400"/>
                <a:ext cx="55403" cy="45720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6858000" y="2464594"/>
                <a:ext cx="76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223"/>
          <p:cNvGrpSpPr/>
          <p:nvPr/>
        </p:nvGrpSpPr>
        <p:grpSpPr>
          <a:xfrm>
            <a:off x="7038911" y="3505200"/>
            <a:ext cx="807878" cy="457200"/>
            <a:chOff x="6858000" y="2743200"/>
            <a:chExt cx="807878" cy="457200"/>
          </a:xfrm>
        </p:grpSpPr>
        <p:sp>
          <p:nvSpPr>
            <p:cNvPr id="48" name="Rectangle 47"/>
            <p:cNvSpPr/>
            <p:nvPr/>
          </p:nvSpPr>
          <p:spPr>
            <a:xfrm>
              <a:off x="6924675" y="2788920"/>
              <a:ext cx="609437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9" name="Group 15"/>
            <p:cNvGrpSpPr/>
            <p:nvPr/>
          </p:nvGrpSpPr>
          <p:grpSpPr>
            <a:xfrm>
              <a:off x="6924675" y="2743200"/>
              <a:ext cx="609600" cy="457200"/>
              <a:chOff x="7391399" y="685800"/>
              <a:chExt cx="1222023" cy="1905000"/>
            </a:xfrm>
            <a:solidFill>
              <a:schemeClr val="bg1"/>
            </a:solidFill>
          </p:grpSpPr>
          <p:sp>
            <p:nvSpPr>
              <p:cNvPr id="60" name="Oval 59"/>
              <p:cNvSpPr/>
              <p:nvPr/>
            </p:nvSpPr>
            <p:spPr>
              <a:xfrm>
                <a:off x="7391399" y="685800"/>
                <a:ext cx="1219200" cy="381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7391400" y="2209800"/>
                <a:ext cx="1219200" cy="381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2" name="Straight Connector 61"/>
              <p:cNvCxnSpPr>
                <a:stCxn id="60" idx="2"/>
                <a:endCxn id="61" idx="2"/>
              </p:cNvCxnSpPr>
              <p:nvPr/>
            </p:nvCxnSpPr>
            <p:spPr>
              <a:xfrm rot="10800000" flipV="1">
                <a:off x="7391399" y="876300"/>
                <a:ext cx="0" cy="1524000"/>
              </a:xfrm>
              <a:prstGeom prst="line">
                <a:avLst/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0800000" flipV="1">
                <a:off x="8613422" y="855133"/>
                <a:ext cx="0" cy="1524000"/>
              </a:xfrm>
              <a:prstGeom prst="line">
                <a:avLst/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6858000" y="2819400"/>
              <a:ext cx="7353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CUAHSI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51" name="Group 36"/>
            <p:cNvGrpSpPr/>
            <p:nvPr/>
          </p:nvGrpSpPr>
          <p:grpSpPr>
            <a:xfrm>
              <a:off x="7534275" y="2819400"/>
              <a:ext cx="131603" cy="45720"/>
              <a:chOff x="6858000" y="2438400"/>
              <a:chExt cx="131603" cy="4572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934200" y="2438400"/>
                <a:ext cx="55403" cy="45720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6858000" y="2464594"/>
                <a:ext cx="76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37"/>
            <p:cNvGrpSpPr/>
            <p:nvPr/>
          </p:nvGrpSpPr>
          <p:grpSpPr>
            <a:xfrm>
              <a:off x="7534275" y="2940843"/>
              <a:ext cx="131603" cy="45720"/>
              <a:chOff x="6858000" y="2438400"/>
              <a:chExt cx="131603" cy="4572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6934200" y="2438400"/>
                <a:ext cx="55403" cy="45720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6858000" y="2464594"/>
                <a:ext cx="76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40"/>
            <p:cNvGrpSpPr/>
            <p:nvPr/>
          </p:nvGrpSpPr>
          <p:grpSpPr>
            <a:xfrm>
              <a:off x="7534275" y="3048000"/>
              <a:ext cx="131603" cy="45720"/>
              <a:chOff x="6858000" y="2438400"/>
              <a:chExt cx="131603" cy="4572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6934200" y="2438400"/>
                <a:ext cx="55403" cy="45720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6858000" y="2464594"/>
                <a:ext cx="76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3609911" y="4038600"/>
            <a:ext cx="3636803" cy="1524000"/>
            <a:chOff x="3609911" y="3300709"/>
            <a:chExt cx="3636803" cy="1524000"/>
          </a:xfrm>
        </p:grpSpPr>
        <p:grpSp>
          <p:nvGrpSpPr>
            <p:cNvPr id="65" name="Group 43"/>
            <p:cNvGrpSpPr/>
            <p:nvPr/>
          </p:nvGrpSpPr>
          <p:grpSpPr>
            <a:xfrm>
              <a:off x="6505511" y="3300709"/>
              <a:ext cx="741203" cy="457200"/>
              <a:chOff x="6553200" y="2743200"/>
              <a:chExt cx="741203" cy="45720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6553200" y="2788920"/>
                <a:ext cx="609437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8" name="Group 15"/>
              <p:cNvGrpSpPr/>
              <p:nvPr/>
            </p:nvGrpSpPr>
            <p:grpSpPr>
              <a:xfrm>
                <a:off x="6553200" y="2743200"/>
                <a:ext cx="609600" cy="457200"/>
                <a:chOff x="7391399" y="685800"/>
                <a:chExt cx="1222023" cy="1905000"/>
              </a:xfrm>
              <a:solidFill>
                <a:schemeClr val="bg1"/>
              </a:solidFill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7391399" y="685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7391400" y="2209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31" name="Straight Connector 130"/>
                <p:cNvCxnSpPr>
                  <a:stCxn id="129" idx="2"/>
                  <a:endCxn id="130" idx="2"/>
                </p:cNvCxnSpPr>
                <p:nvPr/>
              </p:nvCxnSpPr>
              <p:spPr>
                <a:xfrm rot="10800000" flipV="1">
                  <a:off x="7391399" y="876300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0800000" flipV="1">
                  <a:off x="8613422" y="855133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TextBox 118"/>
              <p:cNvSpPr txBox="1"/>
              <p:nvPr/>
            </p:nvSpPr>
            <p:spPr>
              <a:xfrm>
                <a:off x="6553200" y="2819400"/>
                <a:ext cx="64633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NWIS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0" name="Group 36"/>
              <p:cNvGrpSpPr/>
              <p:nvPr/>
            </p:nvGrpSpPr>
            <p:grpSpPr>
              <a:xfrm>
                <a:off x="7162800" y="2819400"/>
                <a:ext cx="131603" cy="45720"/>
                <a:chOff x="6858000" y="2438400"/>
                <a:chExt cx="131603" cy="45720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37"/>
              <p:cNvGrpSpPr/>
              <p:nvPr/>
            </p:nvGrpSpPr>
            <p:grpSpPr>
              <a:xfrm>
                <a:off x="7162800" y="2940843"/>
                <a:ext cx="131603" cy="45720"/>
                <a:chOff x="6858000" y="2438400"/>
                <a:chExt cx="131603" cy="45720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40"/>
              <p:cNvGrpSpPr/>
              <p:nvPr/>
            </p:nvGrpSpPr>
            <p:grpSpPr>
              <a:xfrm>
                <a:off x="7162800" y="3048000"/>
                <a:ext cx="131603" cy="45720"/>
                <a:chOff x="6858000" y="2438400"/>
                <a:chExt cx="131603" cy="45720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" name="Group 220"/>
            <p:cNvGrpSpPr/>
            <p:nvPr/>
          </p:nvGrpSpPr>
          <p:grpSpPr>
            <a:xfrm>
              <a:off x="6200711" y="3834109"/>
              <a:ext cx="760253" cy="457200"/>
              <a:chOff x="6000750" y="3886200"/>
              <a:chExt cx="760253" cy="4572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6019800" y="3931920"/>
                <a:ext cx="609437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2" name="Group 15"/>
              <p:cNvGrpSpPr/>
              <p:nvPr/>
            </p:nvGrpSpPr>
            <p:grpSpPr>
              <a:xfrm>
                <a:off x="6019800" y="3886200"/>
                <a:ext cx="609600" cy="457200"/>
                <a:chOff x="7391399" y="685800"/>
                <a:chExt cx="1222023" cy="1905000"/>
              </a:xfrm>
              <a:solidFill>
                <a:schemeClr val="bg1"/>
              </a:solidFill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7391399" y="685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391400" y="2209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5" name="Straight Connector 114"/>
                <p:cNvCxnSpPr>
                  <a:stCxn id="113" idx="2"/>
                  <a:endCxn id="114" idx="2"/>
                </p:cNvCxnSpPr>
                <p:nvPr/>
              </p:nvCxnSpPr>
              <p:spPr>
                <a:xfrm rot="10800000" flipV="1">
                  <a:off x="7391399" y="876300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10800000" flipV="1">
                  <a:off x="8613422" y="855133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TextBox 102"/>
              <p:cNvSpPr txBox="1"/>
              <p:nvPr/>
            </p:nvSpPr>
            <p:spPr>
              <a:xfrm>
                <a:off x="6000750" y="3933825"/>
                <a:ext cx="69506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Storet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4" name="Group 36"/>
              <p:cNvGrpSpPr/>
              <p:nvPr/>
            </p:nvGrpSpPr>
            <p:grpSpPr>
              <a:xfrm>
                <a:off x="6629400" y="3962400"/>
                <a:ext cx="131603" cy="45720"/>
                <a:chOff x="6858000" y="2438400"/>
                <a:chExt cx="131603" cy="45720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37"/>
              <p:cNvGrpSpPr/>
              <p:nvPr/>
            </p:nvGrpSpPr>
            <p:grpSpPr>
              <a:xfrm>
                <a:off x="6629400" y="4083843"/>
                <a:ext cx="131603" cy="45720"/>
                <a:chOff x="6858000" y="2438400"/>
                <a:chExt cx="131603" cy="45720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40"/>
              <p:cNvGrpSpPr/>
              <p:nvPr/>
            </p:nvGrpSpPr>
            <p:grpSpPr>
              <a:xfrm>
                <a:off x="6629400" y="4191000"/>
                <a:ext cx="131603" cy="45720"/>
                <a:chOff x="6858000" y="2438400"/>
                <a:chExt cx="131603" cy="45720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Group 225"/>
            <p:cNvGrpSpPr/>
            <p:nvPr/>
          </p:nvGrpSpPr>
          <p:grpSpPr>
            <a:xfrm>
              <a:off x="5895911" y="4367509"/>
              <a:ext cx="741203" cy="457200"/>
              <a:chOff x="6553200" y="2743200"/>
              <a:chExt cx="741203" cy="4572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553200" y="2788920"/>
                <a:ext cx="609437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6" name="Group 15"/>
              <p:cNvGrpSpPr/>
              <p:nvPr/>
            </p:nvGrpSpPr>
            <p:grpSpPr>
              <a:xfrm>
                <a:off x="6553200" y="2743200"/>
                <a:ext cx="609600" cy="457200"/>
                <a:chOff x="7391399" y="685800"/>
                <a:chExt cx="1222023" cy="1905000"/>
              </a:xfrm>
              <a:solidFill>
                <a:schemeClr val="bg1"/>
              </a:solidFill>
            </p:grpSpPr>
            <p:sp>
              <p:nvSpPr>
                <p:cNvPr id="97" name="Oval 96"/>
                <p:cNvSpPr/>
                <p:nvPr/>
              </p:nvSpPr>
              <p:spPr>
                <a:xfrm>
                  <a:off x="7391399" y="685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7391400" y="2209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9" name="Straight Connector 98"/>
                <p:cNvCxnSpPr>
                  <a:stCxn id="97" idx="2"/>
                  <a:endCxn id="98" idx="2"/>
                </p:cNvCxnSpPr>
                <p:nvPr/>
              </p:nvCxnSpPr>
              <p:spPr>
                <a:xfrm rot="10800000" flipV="1">
                  <a:off x="7391399" y="876300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0800000" flipV="1">
                  <a:off x="8613422" y="855133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TextBox 86"/>
              <p:cNvSpPr txBox="1"/>
              <p:nvPr/>
            </p:nvSpPr>
            <p:spPr>
              <a:xfrm>
                <a:off x="6553200" y="2819400"/>
                <a:ext cx="66236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NCDC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8" name="Group 36"/>
              <p:cNvGrpSpPr/>
              <p:nvPr/>
            </p:nvGrpSpPr>
            <p:grpSpPr>
              <a:xfrm>
                <a:off x="7162800" y="2819400"/>
                <a:ext cx="131603" cy="45720"/>
                <a:chOff x="6858000" y="2438400"/>
                <a:chExt cx="131603" cy="4572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37"/>
              <p:cNvGrpSpPr/>
              <p:nvPr/>
            </p:nvGrpSpPr>
            <p:grpSpPr>
              <a:xfrm>
                <a:off x="7162800" y="2940843"/>
                <a:ext cx="131603" cy="45720"/>
                <a:chOff x="6858000" y="2438400"/>
                <a:chExt cx="131603" cy="45720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40"/>
              <p:cNvGrpSpPr/>
              <p:nvPr/>
            </p:nvGrpSpPr>
            <p:grpSpPr>
              <a:xfrm>
                <a:off x="7162800" y="3048000"/>
                <a:ext cx="131603" cy="45720"/>
                <a:chOff x="6858000" y="2438400"/>
                <a:chExt cx="131603" cy="45720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" name="Group 259"/>
            <p:cNvGrpSpPr/>
            <p:nvPr/>
          </p:nvGrpSpPr>
          <p:grpSpPr>
            <a:xfrm>
              <a:off x="3609911" y="3910309"/>
              <a:ext cx="788828" cy="457200"/>
              <a:chOff x="8181975" y="4648200"/>
              <a:chExt cx="788828" cy="4572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229600" y="4693920"/>
                <a:ext cx="609437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0" name="Group 15"/>
              <p:cNvGrpSpPr/>
              <p:nvPr/>
            </p:nvGrpSpPr>
            <p:grpSpPr>
              <a:xfrm>
                <a:off x="8229600" y="4648200"/>
                <a:ext cx="609600" cy="457200"/>
                <a:chOff x="7391399" y="685800"/>
                <a:chExt cx="1222023" cy="1905000"/>
              </a:xfrm>
              <a:solidFill>
                <a:schemeClr val="bg1"/>
              </a:solidFill>
            </p:grpSpPr>
            <p:sp>
              <p:nvSpPr>
                <p:cNvPr id="81" name="Oval 80"/>
                <p:cNvSpPr/>
                <p:nvPr/>
              </p:nvSpPr>
              <p:spPr>
                <a:xfrm>
                  <a:off x="7391399" y="685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7391400" y="2209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3" name="Straight Connector 82"/>
                <p:cNvCxnSpPr>
                  <a:stCxn id="81" idx="2"/>
                  <a:endCxn id="82" idx="2"/>
                </p:cNvCxnSpPr>
                <p:nvPr/>
              </p:nvCxnSpPr>
              <p:spPr>
                <a:xfrm rot="10800000" flipV="1">
                  <a:off x="7391399" y="876300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 flipV="1">
                  <a:off x="8613422" y="855133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TextBox 70"/>
              <p:cNvSpPr txBox="1"/>
              <p:nvPr/>
            </p:nvSpPr>
            <p:spPr>
              <a:xfrm>
                <a:off x="8181975" y="4705350"/>
                <a:ext cx="70564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TWDB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Group 36"/>
              <p:cNvGrpSpPr/>
              <p:nvPr/>
            </p:nvGrpSpPr>
            <p:grpSpPr>
              <a:xfrm>
                <a:off x="8839200" y="4724400"/>
                <a:ext cx="131603" cy="45720"/>
                <a:chOff x="6858000" y="2438400"/>
                <a:chExt cx="131603" cy="45720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7"/>
              <p:cNvGrpSpPr/>
              <p:nvPr/>
            </p:nvGrpSpPr>
            <p:grpSpPr>
              <a:xfrm>
                <a:off x="8839200" y="4845843"/>
                <a:ext cx="131603" cy="45720"/>
                <a:chOff x="6858000" y="2438400"/>
                <a:chExt cx="131603" cy="45720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40"/>
              <p:cNvGrpSpPr/>
              <p:nvPr/>
            </p:nvGrpSpPr>
            <p:grpSpPr>
              <a:xfrm>
                <a:off x="8839200" y="4953000"/>
                <a:ext cx="131603" cy="45720"/>
                <a:chOff x="6858000" y="2438400"/>
                <a:chExt cx="131603" cy="4572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3" name="Group 132"/>
          <p:cNvGrpSpPr/>
          <p:nvPr/>
        </p:nvGrpSpPr>
        <p:grpSpPr>
          <a:xfrm>
            <a:off x="1400111" y="2590800"/>
            <a:ext cx="5618003" cy="2971800"/>
            <a:chOff x="1219200" y="1828800"/>
            <a:chExt cx="5618003" cy="2971800"/>
          </a:xfrm>
        </p:grpSpPr>
        <p:grpSp>
          <p:nvGrpSpPr>
            <p:cNvPr id="134" name="Group 115"/>
            <p:cNvGrpSpPr/>
            <p:nvPr/>
          </p:nvGrpSpPr>
          <p:grpSpPr>
            <a:xfrm>
              <a:off x="3962400" y="2895600"/>
              <a:ext cx="741203" cy="457200"/>
              <a:chOff x="6553200" y="2743200"/>
              <a:chExt cx="741203" cy="457200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6553200" y="2788920"/>
                <a:ext cx="609437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3" name="Group 15"/>
              <p:cNvGrpSpPr/>
              <p:nvPr/>
            </p:nvGrpSpPr>
            <p:grpSpPr>
              <a:xfrm>
                <a:off x="6553200" y="2743200"/>
                <a:ext cx="609600" cy="457200"/>
                <a:chOff x="7391399" y="685800"/>
                <a:chExt cx="1222023" cy="1905000"/>
              </a:xfrm>
              <a:solidFill>
                <a:schemeClr val="bg1"/>
              </a:solidFill>
            </p:grpSpPr>
            <p:sp>
              <p:nvSpPr>
                <p:cNvPr id="243" name="Oval 242"/>
                <p:cNvSpPr/>
                <p:nvPr/>
              </p:nvSpPr>
              <p:spPr>
                <a:xfrm>
                  <a:off x="7391399" y="685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7391400" y="2209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45" name="Straight Connector 244"/>
                <p:cNvCxnSpPr>
                  <a:stCxn id="243" idx="2"/>
                  <a:endCxn id="244" idx="2"/>
                </p:cNvCxnSpPr>
                <p:nvPr/>
              </p:nvCxnSpPr>
              <p:spPr>
                <a:xfrm rot="10800000" flipV="1">
                  <a:off x="7391399" y="876300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10800000" flipV="1">
                  <a:off x="8613422" y="855133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Group 36"/>
              <p:cNvGrpSpPr/>
              <p:nvPr/>
            </p:nvGrpSpPr>
            <p:grpSpPr>
              <a:xfrm>
                <a:off x="7162800" y="2819400"/>
                <a:ext cx="131603" cy="45720"/>
                <a:chOff x="6858000" y="2438400"/>
                <a:chExt cx="131603" cy="45720"/>
              </a:xfrm>
            </p:grpSpPr>
            <p:sp>
              <p:nvSpPr>
                <p:cNvPr id="241" name="Oval 240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7"/>
              <p:cNvGrpSpPr/>
              <p:nvPr/>
            </p:nvGrpSpPr>
            <p:grpSpPr>
              <a:xfrm>
                <a:off x="7162800" y="2940843"/>
                <a:ext cx="131603" cy="45720"/>
                <a:chOff x="6858000" y="2438400"/>
                <a:chExt cx="131603" cy="45720"/>
              </a:xfrm>
            </p:grpSpPr>
            <p:sp>
              <p:nvSpPr>
                <p:cNvPr id="239" name="Oval 238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40"/>
              <p:cNvGrpSpPr/>
              <p:nvPr/>
            </p:nvGrpSpPr>
            <p:grpSpPr>
              <a:xfrm>
                <a:off x="7162800" y="3048000"/>
                <a:ext cx="131603" cy="45720"/>
                <a:chOff x="6858000" y="2438400"/>
                <a:chExt cx="131603" cy="45720"/>
              </a:xfrm>
            </p:grpSpPr>
            <p:sp>
              <p:nvSpPr>
                <p:cNvPr id="237" name="Oval 236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5" name="Group 135"/>
            <p:cNvGrpSpPr/>
            <p:nvPr/>
          </p:nvGrpSpPr>
          <p:grpSpPr>
            <a:xfrm>
              <a:off x="4495800" y="3505200"/>
              <a:ext cx="741203" cy="457200"/>
              <a:chOff x="6553200" y="2743200"/>
              <a:chExt cx="741203" cy="457200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6553200" y="2788920"/>
                <a:ext cx="609437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8" name="Group 15"/>
              <p:cNvGrpSpPr/>
              <p:nvPr/>
            </p:nvGrpSpPr>
            <p:grpSpPr>
              <a:xfrm>
                <a:off x="6553200" y="2743200"/>
                <a:ext cx="609600" cy="457200"/>
                <a:chOff x="7391399" y="685800"/>
                <a:chExt cx="1222023" cy="1905000"/>
              </a:xfrm>
              <a:solidFill>
                <a:schemeClr val="bg1"/>
              </a:solidFill>
            </p:grpSpPr>
            <p:sp>
              <p:nvSpPr>
                <p:cNvPr id="228" name="Oval 227"/>
                <p:cNvSpPr/>
                <p:nvPr/>
              </p:nvSpPr>
              <p:spPr>
                <a:xfrm>
                  <a:off x="7391399" y="685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7391400" y="2209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30" name="Straight Connector 229"/>
                <p:cNvCxnSpPr>
                  <a:stCxn id="228" idx="2"/>
                  <a:endCxn id="229" idx="2"/>
                </p:cNvCxnSpPr>
                <p:nvPr/>
              </p:nvCxnSpPr>
              <p:spPr>
                <a:xfrm rot="10800000" flipV="1">
                  <a:off x="7391399" y="876300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rot="10800000" flipV="1">
                  <a:off x="8613422" y="855133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36"/>
              <p:cNvGrpSpPr/>
              <p:nvPr/>
            </p:nvGrpSpPr>
            <p:grpSpPr>
              <a:xfrm>
                <a:off x="7162800" y="2819400"/>
                <a:ext cx="131603" cy="45720"/>
                <a:chOff x="6858000" y="2438400"/>
                <a:chExt cx="131603" cy="45720"/>
              </a:xfrm>
            </p:grpSpPr>
            <p:sp>
              <p:nvSpPr>
                <p:cNvPr id="226" name="Oval 225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37"/>
              <p:cNvGrpSpPr/>
              <p:nvPr/>
            </p:nvGrpSpPr>
            <p:grpSpPr>
              <a:xfrm>
                <a:off x="7162800" y="2940843"/>
                <a:ext cx="131603" cy="45720"/>
                <a:chOff x="6858000" y="2438400"/>
                <a:chExt cx="131603" cy="45720"/>
              </a:xfrm>
            </p:grpSpPr>
            <p:sp>
              <p:nvSpPr>
                <p:cNvPr id="224" name="Oval 223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40"/>
              <p:cNvGrpSpPr/>
              <p:nvPr/>
            </p:nvGrpSpPr>
            <p:grpSpPr>
              <a:xfrm>
                <a:off x="7162800" y="3048000"/>
                <a:ext cx="131603" cy="45720"/>
                <a:chOff x="6858000" y="2438400"/>
                <a:chExt cx="131603" cy="45720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6" name="Group 152"/>
            <p:cNvGrpSpPr/>
            <p:nvPr/>
          </p:nvGrpSpPr>
          <p:grpSpPr>
            <a:xfrm>
              <a:off x="4267200" y="1828800"/>
              <a:ext cx="741203" cy="457200"/>
              <a:chOff x="6553200" y="2743200"/>
              <a:chExt cx="741203" cy="457200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6553200" y="2788920"/>
                <a:ext cx="609437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3" name="Group 15"/>
              <p:cNvGrpSpPr/>
              <p:nvPr/>
            </p:nvGrpSpPr>
            <p:grpSpPr>
              <a:xfrm>
                <a:off x="6553200" y="2743200"/>
                <a:ext cx="609600" cy="457200"/>
                <a:chOff x="7391399" y="685800"/>
                <a:chExt cx="1222023" cy="1905000"/>
              </a:xfrm>
              <a:solidFill>
                <a:schemeClr val="bg1"/>
              </a:solidFill>
            </p:grpSpPr>
            <p:sp>
              <p:nvSpPr>
                <p:cNvPr id="213" name="Oval 212"/>
                <p:cNvSpPr/>
                <p:nvPr/>
              </p:nvSpPr>
              <p:spPr>
                <a:xfrm>
                  <a:off x="7391399" y="685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7391400" y="2209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5" name="Straight Connector 214"/>
                <p:cNvCxnSpPr>
                  <a:stCxn id="213" idx="2"/>
                  <a:endCxn id="214" idx="2"/>
                </p:cNvCxnSpPr>
                <p:nvPr/>
              </p:nvCxnSpPr>
              <p:spPr>
                <a:xfrm rot="10800000" flipV="1">
                  <a:off x="7391399" y="876300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rot="10800000" flipV="1">
                  <a:off x="8613422" y="855133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36"/>
              <p:cNvGrpSpPr/>
              <p:nvPr/>
            </p:nvGrpSpPr>
            <p:grpSpPr>
              <a:xfrm>
                <a:off x="7162800" y="2819400"/>
                <a:ext cx="131603" cy="45720"/>
                <a:chOff x="6858000" y="2438400"/>
                <a:chExt cx="131603" cy="45720"/>
              </a:xfrm>
            </p:grpSpPr>
            <p:sp>
              <p:nvSpPr>
                <p:cNvPr id="211" name="Oval 210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37"/>
              <p:cNvGrpSpPr/>
              <p:nvPr/>
            </p:nvGrpSpPr>
            <p:grpSpPr>
              <a:xfrm>
                <a:off x="7162800" y="2940843"/>
                <a:ext cx="131603" cy="45720"/>
                <a:chOff x="6858000" y="2438400"/>
                <a:chExt cx="131603" cy="45720"/>
              </a:xfrm>
            </p:grpSpPr>
            <p:sp>
              <p:nvSpPr>
                <p:cNvPr id="209" name="Oval 208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40"/>
              <p:cNvGrpSpPr/>
              <p:nvPr/>
            </p:nvGrpSpPr>
            <p:grpSpPr>
              <a:xfrm>
                <a:off x="7162800" y="3048000"/>
                <a:ext cx="131603" cy="45720"/>
                <a:chOff x="6858000" y="2438400"/>
                <a:chExt cx="131603" cy="45720"/>
              </a:xfrm>
            </p:grpSpPr>
            <p:sp>
              <p:nvSpPr>
                <p:cNvPr id="207" name="Oval 206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7" name="Group 169"/>
            <p:cNvGrpSpPr/>
            <p:nvPr/>
          </p:nvGrpSpPr>
          <p:grpSpPr>
            <a:xfrm>
              <a:off x="6096000" y="1981200"/>
              <a:ext cx="741203" cy="457200"/>
              <a:chOff x="6553200" y="2743200"/>
              <a:chExt cx="741203" cy="457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6553200" y="2788920"/>
                <a:ext cx="609437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8" name="Group 15"/>
              <p:cNvGrpSpPr/>
              <p:nvPr/>
            </p:nvGrpSpPr>
            <p:grpSpPr>
              <a:xfrm>
                <a:off x="6553200" y="2743200"/>
                <a:ext cx="609600" cy="457200"/>
                <a:chOff x="7391399" y="685800"/>
                <a:chExt cx="1222023" cy="1905000"/>
              </a:xfrm>
              <a:solidFill>
                <a:schemeClr val="bg1"/>
              </a:solidFill>
            </p:grpSpPr>
            <p:sp>
              <p:nvSpPr>
                <p:cNvPr id="198" name="Oval 197"/>
                <p:cNvSpPr/>
                <p:nvPr/>
              </p:nvSpPr>
              <p:spPr>
                <a:xfrm>
                  <a:off x="7391399" y="685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7391400" y="2209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00" name="Straight Connector 199"/>
                <p:cNvCxnSpPr>
                  <a:stCxn id="198" idx="2"/>
                  <a:endCxn id="199" idx="2"/>
                </p:cNvCxnSpPr>
                <p:nvPr/>
              </p:nvCxnSpPr>
              <p:spPr>
                <a:xfrm rot="10800000" flipV="1">
                  <a:off x="7391399" y="876300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10800000" flipV="1">
                  <a:off x="8613422" y="855133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 36"/>
              <p:cNvGrpSpPr/>
              <p:nvPr/>
            </p:nvGrpSpPr>
            <p:grpSpPr>
              <a:xfrm>
                <a:off x="7162800" y="2819400"/>
                <a:ext cx="131603" cy="45720"/>
                <a:chOff x="6858000" y="2438400"/>
                <a:chExt cx="131603" cy="45720"/>
              </a:xfrm>
            </p:grpSpPr>
            <p:sp>
              <p:nvSpPr>
                <p:cNvPr id="196" name="Oval 195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37"/>
              <p:cNvGrpSpPr/>
              <p:nvPr/>
            </p:nvGrpSpPr>
            <p:grpSpPr>
              <a:xfrm>
                <a:off x="7162800" y="2940843"/>
                <a:ext cx="131603" cy="45720"/>
                <a:chOff x="6858000" y="2438400"/>
                <a:chExt cx="131603" cy="45720"/>
              </a:xfrm>
            </p:grpSpPr>
            <p:sp>
              <p:nvSpPr>
                <p:cNvPr id="194" name="Oval 193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40"/>
              <p:cNvGrpSpPr/>
              <p:nvPr/>
            </p:nvGrpSpPr>
            <p:grpSpPr>
              <a:xfrm>
                <a:off x="7162800" y="3048000"/>
                <a:ext cx="131603" cy="45720"/>
                <a:chOff x="6858000" y="2438400"/>
                <a:chExt cx="131603" cy="45720"/>
              </a:xfrm>
            </p:grpSpPr>
            <p:sp>
              <p:nvSpPr>
                <p:cNvPr id="192" name="Oval 191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8" name="Group 186"/>
            <p:cNvGrpSpPr/>
            <p:nvPr/>
          </p:nvGrpSpPr>
          <p:grpSpPr>
            <a:xfrm>
              <a:off x="2590800" y="2362200"/>
              <a:ext cx="741203" cy="457200"/>
              <a:chOff x="6553200" y="2743200"/>
              <a:chExt cx="741203" cy="457200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6553200" y="2788920"/>
                <a:ext cx="609437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3" name="Group 15"/>
              <p:cNvGrpSpPr/>
              <p:nvPr/>
            </p:nvGrpSpPr>
            <p:grpSpPr>
              <a:xfrm>
                <a:off x="6553200" y="2743200"/>
                <a:ext cx="609600" cy="457200"/>
                <a:chOff x="7391399" y="685800"/>
                <a:chExt cx="1222023" cy="1905000"/>
              </a:xfrm>
              <a:solidFill>
                <a:schemeClr val="bg1"/>
              </a:solidFill>
            </p:grpSpPr>
            <p:sp>
              <p:nvSpPr>
                <p:cNvPr id="183" name="Oval 182"/>
                <p:cNvSpPr/>
                <p:nvPr/>
              </p:nvSpPr>
              <p:spPr>
                <a:xfrm>
                  <a:off x="7391399" y="685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7391400" y="2209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5" name="Straight Connector 184"/>
                <p:cNvCxnSpPr>
                  <a:stCxn id="183" idx="2"/>
                  <a:endCxn id="184" idx="2"/>
                </p:cNvCxnSpPr>
                <p:nvPr/>
              </p:nvCxnSpPr>
              <p:spPr>
                <a:xfrm rot="10800000" flipV="1">
                  <a:off x="7391399" y="876300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10800000" flipV="1">
                  <a:off x="8613422" y="855133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36"/>
              <p:cNvGrpSpPr/>
              <p:nvPr/>
            </p:nvGrpSpPr>
            <p:grpSpPr>
              <a:xfrm>
                <a:off x="7162800" y="2819400"/>
                <a:ext cx="131603" cy="45720"/>
                <a:chOff x="6858000" y="2438400"/>
                <a:chExt cx="131603" cy="45720"/>
              </a:xfrm>
            </p:grpSpPr>
            <p:sp>
              <p:nvSpPr>
                <p:cNvPr id="181" name="Oval 180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37"/>
              <p:cNvGrpSpPr/>
              <p:nvPr/>
            </p:nvGrpSpPr>
            <p:grpSpPr>
              <a:xfrm>
                <a:off x="7162800" y="2940843"/>
                <a:ext cx="131603" cy="45720"/>
                <a:chOff x="6858000" y="2438400"/>
                <a:chExt cx="131603" cy="45720"/>
              </a:xfrm>
            </p:grpSpPr>
            <p:sp>
              <p:nvSpPr>
                <p:cNvPr id="179" name="Oval 178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40"/>
              <p:cNvGrpSpPr/>
              <p:nvPr/>
            </p:nvGrpSpPr>
            <p:grpSpPr>
              <a:xfrm>
                <a:off x="7162800" y="3048000"/>
                <a:ext cx="131603" cy="45720"/>
                <a:chOff x="6858000" y="2438400"/>
                <a:chExt cx="131603" cy="45720"/>
              </a:xfrm>
            </p:grpSpPr>
            <p:sp>
              <p:nvSpPr>
                <p:cNvPr id="177" name="Oval 176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" name="Group 261"/>
            <p:cNvGrpSpPr/>
            <p:nvPr/>
          </p:nvGrpSpPr>
          <p:grpSpPr>
            <a:xfrm>
              <a:off x="1219200" y="2057400"/>
              <a:ext cx="741203" cy="457200"/>
              <a:chOff x="6553200" y="2743200"/>
              <a:chExt cx="741203" cy="457200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6553200" y="2788920"/>
                <a:ext cx="609437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8" name="Group 15"/>
              <p:cNvGrpSpPr/>
              <p:nvPr/>
            </p:nvGrpSpPr>
            <p:grpSpPr>
              <a:xfrm>
                <a:off x="6553200" y="2743200"/>
                <a:ext cx="609600" cy="457200"/>
                <a:chOff x="7391399" y="685800"/>
                <a:chExt cx="1222023" cy="1905000"/>
              </a:xfrm>
              <a:solidFill>
                <a:schemeClr val="bg1"/>
              </a:solidFill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7391399" y="685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7391400" y="2209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0" name="Straight Connector 169"/>
                <p:cNvCxnSpPr>
                  <a:stCxn id="168" idx="2"/>
                  <a:endCxn id="169" idx="2"/>
                </p:cNvCxnSpPr>
                <p:nvPr/>
              </p:nvCxnSpPr>
              <p:spPr>
                <a:xfrm rot="10800000" flipV="1">
                  <a:off x="7391399" y="876300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10800000" flipV="1">
                  <a:off x="8613422" y="855133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36"/>
              <p:cNvGrpSpPr/>
              <p:nvPr/>
            </p:nvGrpSpPr>
            <p:grpSpPr>
              <a:xfrm>
                <a:off x="7162800" y="2819400"/>
                <a:ext cx="131603" cy="45720"/>
                <a:chOff x="6858000" y="2438400"/>
                <a:chExt cx="131603" cy="45720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37"/>
              <p:cNvGrpSpPr/>
              <p:nvPr/>
            </p:nvGrpSpPr>
            <p:grpSpPr>
              <a:xfrm>
                <a:off x="7162800" y="2940843"/>
                <a:ext cx="131603" cy="45720"/>
                <a:chOff x="6858000" y="2438400"/>
                <a:chExt cx="131603" cy="45720"/>
              </a:xfrm>
            </p:grpSpPr>
            <p:sp>
              <p:nvSpPr>
                <p:cNvPr id="164" name="Oval 163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40"/>
              <p:cNvGrpSpPr/>
              <p:nvPr/>
            </p:nvGrpSpPr>
            <p:grpSpPr>
              <a:xfrm>
                <a:off x="7162800" y="3048000"/>
                <a:ext cx="131603" cy="45720"/>
                <a:chOff x="6858000" y="2438400"/>
                <a:chExt cx="131603" cy="45720"/>
              </a:xfrm>
            </p:grpSpPr>
            <p:sp>
              <p:nvSpPr>
                <p:cNvPr id="162" name="Oval 161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" name="Group 279"/>
            <p:cNvGrpSpPr/>
            <p:nvPr/>
          </p:nvGrpSpPr>
          <p:grpSpPr>
            <a:xfrm>
              <a:off x="1295400" y="4343400"/>
              <a:ext cx="741203" cy="457200"/>
              <a:chOff x="1447800" y="4267200"/>
              <a:chExt cx="741203" cy="4572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447800" y="4312920"/>
                <a:ext cx="609437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2" name="Group 15"/>
              <p:cNvGrpSpPr/>
              <p:nvPr/>
            </p:nvGrpSpPr>
            <p:grpSpPr>
              <a:xfrm>
                <a:off x="1447800" y="4267200"/>
                <a:ext cx="609600" cy="457200"/>
                <a:chOff x="7391399" y="685800"/>
                <a:chExt cx="1222023" cy="1905000"/>
              </a:xfrm>
              <a:solidFill>
                <a:schemeClr val="bg1"/>
              </a:solidFill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7391399" y="685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7391400" y="2209800"/>
                  <a:ext cx="1219200" cy="3810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55" name="Straight Connector 154"/>
                <p:cNvCxnSpPr>
                  <a:stCxn id="153" idx="2"/>
                  <a:endCxn id="154" idx="2"/>
                </p:cNvCxnSpPr>
                <p:nvPr/>
              </p:nvCxnSpPr>
              <p:spPr>
                <a:xfrm rot="10800000" flipV="1">
                  <a:off x="7391399" y="876300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10800000" flipV="1">
                  <a:off x="8613422" y="855133"/>
                  <a:ext cx="0" cy="1524000"/>
                </a:xfrm>
                <a:prstGeom prst="line">
                  <a:avLst/>
                </a:prstGeom>
                <a:grpFill/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TextBox 142"/>
              <p:cNvSpPr txBox="1"/>
              <p:nvPr/>
            </p:nvSpPr>
            <p:spPr>
              <a:xfrm>
                <a:off x="1514475" y="4333875"/>
                <a:ext cx="18473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4" name="Group 36"/>
              <p:cNvGrpSpPr/>
              <p:nvPr/>
            </p:nvGrpSpPr>
            <p:grpSpPr>
              <a:xfrm>
                <a:off x="2057400" y="4343400"/>
                <a:ext cx="131603" cy="45720"/>
                <a:chOff x="6858000" y="2438400"/>
                <a:chExt cx="131603" cy="45720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oup 37"/>
              <p:cNvGrpSpPr/>
              <p:nvPr/>
            </p:nvGrpSpPr>
            <p:grpSpPr>
              <a:xfrm>
                <a:off x="2057400" y="4464843"/>
                <a:ext cx="131603" cy="45720"/>
                <a:chOff x="6858000" y="2438400"/>
                <a:chExt cx="131603" cy="45720"/>
              </a:xfrm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40"/>
              <p:cNvGrpSpPr/>
              <p:nvPr/>
            </p:nvGrpSpPr>
            <p:grpSpPr>
              <a:xfrm>
                <a:off x="2057400" y="4572000"/>
                <a:ext cx="131603" cy="45720"/>
                <a:chOff x="6858000" y="2438400"/>
                <a:chExt cx="131603" cy="45720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6934200" y="2438400"/>
                  <a:ext cx="55403" cy="45720"/>
                </a:xfrm>
                <a:prstGeom prst="ellips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6858000" y="2464594"/>
                  <a:ext cx="76200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9979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 Overview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28658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3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HydroServer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97575" y="1600200"/>
            <a:ext cx="4226825" cy="2728916"/>
            <a:chOff x="573775" y="1752600"/>
            <a:chExt cx="4876800" cy="3124200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81627" y="1752600"/>
              <a:ext cx="4868948" cy="3124200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7" name="Picture 14" descr="R.M. Young Wind Sentry Set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9975" y="2514600"/>
              <a:ext cx="49762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573775" y="2133600"/>
              <a:ext cx="2590800" cy="35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/>
                <a:t>Ongoing Data Collection</a:t>
              </a:r>
              <a:endParaRPr lang="en-US" sz="1400" dirty="0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49975" y="1752600"/>
              <a:ext cx="4800600" cy="458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/>
                <a:t>Point Observation Time Series</a:t>
              </a:r>
              <a:endParaRPr lang="en-US" sz="2000" b="1" dirty="0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573775" y="3352799"/>
              <a:ext cx="2590800" cy="35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/>
                <a:t>Historical Data Files</a:t>
              </a:r>
              <a:endParaRPr lang="en-US" sz="1400" dirty="0"/>
            </a:p>
          </p:txBody>
        </p:sp>
        <p:sp>
          <p:nvSpPr>
            <p:cNvPr id="11" name="Documents"/>
            <p:cNvSpPr>
              <a:spLocks noEditPoints="1" noChangeArrowheads="1"/>
            </p:cNvSpPr>
            <p:nvPr/>
          </p:nvSpPr>
          <p:spPr bwMode="auto">
            <a:xfrm>
              <a:off x="649975" y="3810000"/>
              <a:ext cx="773112" cy="941388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charset="0"/>
              </a:endParaRPr>
            </a:p>
          </p:txBody>
        </p:sp>
        <p:sp>
          <p:nvSpPr>
            <p:cNvPr id="12" name="Documents"/>
            <p:cNvSpPr>
              <a:spLocks noEditPoints="1" noChangeArrowheads="1"/>
            </p:cNvSpPr>
            <p:nvPr/>
          </p:nvSpPr>
          <p:spPr bwMode="auto">
            <a:xfrm>
              <a:off x="1869175" y="3810000"/>
              <a:ext cx="838200" cy="91440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charset="0"/>
              </a:endParaRPr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11975" y="2743200"/>
              <a:ext cx="723997" cy="288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6375" y="2743200"/>
              <a:ext cx="931228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0775" y="2438400"/>
              <a:ext cx="2155336" cy="1240075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  <a:effectLst/>
          </p:spPr>
        </p:pic>
        <p:sp>
          <p:nvSpPr>
            <p:cNvPr id="16" name="Can 15"/>
            <p:cNvSpPr/>
            <p:nvPr/>
          </p:nvSpPr>
          <p:spPr>
            <a:xfrm>
              <a:off x="3850375" y="3810000"/>
              <a:ext cx="1219200" cy="990600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ODM Database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2187603">
              <a:off x="3088365" y="3717787"/>
              <a:ext cx="609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2" descr="C:\Users\jeff\AppData\Local\Microsoft\Windows\Temporary Internet Files\Content.IE5\Q8RGWUXA\MCj0434845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3414716"/>
            <a:ext cx="2133600" cy="2133600"/>
          </a:xfrm>
          <a:prstGeom prst="rect">
            <a:avLst/>
          </a:prstGeom>
          <a:noFill/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695076" y="3151824"/>
            <a:ext cx="1696324" cy="1939291"/>
          </a:xfrm>
          <a:prstGeom prst="rect">
            <a:avLst/>
          </a:prstGeom>
          <a:solidFill>
            <a:srgbClr val="DEFE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751404" y="3181064"/>
            <a:ext cx="1912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GetSites</a:t>
            </a:r>
          </a:p>
          <a:p>
            <a:r>
              <a:rPr lang="en-US" dirty="0">
                <a:solidFill>
                  <a:srgbClr val="0066FF"/>
                </a:solidFill>
              </a:rPr>
              <a:t>GetSiteInfo</a:t>
            </a:r>
          </a:p>
          <a:p>
            <a:r>
              <a:rPr lang="en-US" dirty="0">
                <a:solidFill>
                  <a:srgbClr val="0066FF"/>
                </a:solidFill>
              </a:rPr>
              <a:t>GetVariableInfo</a:t>
            </a:r>
          </a:p>
          <a:p>
            <a:r>
              <a:rPr lang="en-US" dirty="0">
                <a:solidFill>
                  <a:srgbClr val="0066FF"/>
                </a:solidFill>
              </a:rPr>
              <a:t>GetValues</a:t>
            </a: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7738082" y="3242722"/>
            <a:ext cx="110518" cy="95794"/>
          </a:xfrm>
          <a:prstGeom prst="ellipse">
            <a:avLst/>
          </a:prstGeom>
          <a:solidFill>
            <a:srgbClr val="DEFE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715000" y="4405316"/>
            <a:ext cx="17100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WaterOneFlow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Web Service</a:t>
            </a:r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7878851" y="3338516"/>
            <a:ext cx="1036549" cy="437606"/>
          </a:xfrm>
          <a:prstGeom prst="foldedCorner">
            <a:avLst>
              <a:gd name="adj" fmla="val 125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WaterML</a:t>
            </a: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7398084" y="3280427"/>
            <a:ext cx="3427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" name="Oval 13"/>
          <p:cNvSpPr>
            <a:spLocks noChangeArrowheads="1"/>
          </p:cNvSpPr>
          <p:nvPr/>
        </p:nvSpPr>
        <p:spPr bwMode="auto">
          <a:xfrm>
            <a:off x="7731398" y="3410217"/>
            <a:ext cx="110518" cy="95794"/>
          </a:xfrm>
          <a:prstGeom prst="ellipse">
            <a:avLst/>
          </a:prstGeom>
          <a:solidFill>
            <a:srgbClr val="DEFE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" name="Line 9"/>
          <p:cNvSpPr>
            <a:spLocks noChangeShapeType="1"/>
          </p:cNvSpPr>
          <p:nvPr/>
        </p:nvSpPr>
        <p:spPr bwMode="auto">
          <a:xfrm>
            <a:off x="7391400" y="3447922"/>
            <a:ext cx="3427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" name="Oval 13"/>
          <p:cNvSpPr>
            <a:spLocks noChangeArrowheads="1"/>
          </p:cNvSpPr>
          <p:nvPr/>
        </p:nvSpPr>
        <p:spPr bwMode="auto">
          <a:xfrm>
            <a:off x="7738082" y="3608627"/>
            <a:ext cx="110518" cy="95794"/>
          </a:xfrm>
          <a:prstGeom prst="ellipse">
            <a:avLst/>
          </a:prstGeom>
          <a:solidFill>
            <a:srgbClr val="DEFE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7398084" y="3646332"/>
            <a:ext cx="3427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6" name="Oval 13"/>
          <p:cNvSpPr>
            <a:spLocks noChangeArrowheads="1"/>
          </p:cNvSpPr>
          <p:nvPr/>
        </p:nvSpPr>
        <p:spPr bwMode="auto">
          <a:xfrm>
            <a:off x="7731398" y="3776122"/>
            <a:ext cx="110518" cy="95794"/>
          </a:xfrm>
          <a:prstGeom prst="ellipse">
            <a:avLst/>
          </a:prstGeom>
          <a:solidFill>
            <a:srgbClr val="DEFE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7391400" y="3813827"/>
            <a:ext cx="3427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0488" y="585847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Horsburgh, J. S., D. G. Tarboton, D. R. Maidment and I. Zaslavsky, (2008), A Relational Model for Environmental and Water Resources Data,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</a:rPr>
              <a:t>Water Resour. Res.,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44: W05406, doi:10.1029/2007WR006392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4" cstate="print"/>
          <a:srcRect t="4840" r="14818" b="4018"/>
          <a:stretch>
            <a:fillRect/>
          </a:stretch>
        </p:blipFill>
        <p:spPr bwMode="auto">
          <a:xfrm>
            <a:off x="488950" y="2159000"/>
            <a:ext cx="4137025" cy="422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98625"/>
            <a:ext cx="4038600" cy="42211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Set of </a:t>
            </a:r>
            <a:r>
              <a:rPr lang="en-US" sz="2400" dirty="0" smtClean="0">
                <a:solidFill>
                  <a:srgbClr val="0066FF"/>
                </a:solidFill>
              </a:rPr>
              <a:t>query</a:t>
            </a:r>
            <a:r>
              <a:rPr lang="en-US" sz="2400" dirty="0" smtClean="0"/>
              <a:t> functions (API)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98625"/>
            <a:ext cx="4495800" cy="42211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Returns</a:t>
            </a:r>
            <a:r>
              <a:rPr lang="en-US" sz="1800" dirty="0" smtClean="0"/>
              <a:t> </a:t>
            </a:r>
            <a:r>
              <a:rPr lang="en-US" sz="2400" dirty="0" smtClean="0"/>
              <a:t>data</a:t>
            </a:r>
            <a:r>
              <a:rPr lang="en-US" sz="1800" dirty="0" smtClean="0"/>
              <a:t> </a:t>
            </a:r>
            <a:r>
              <a:rPr lang="en-US" sz="2400" dirty="0" smtClean="0"/>
              <a:t>in</a:t>
            </a:r>
            <a:r>
              <a:rPr lang="en-US" sz="1800" dirty="0" smtClean="0"/>
              <a:t> </a:t>
            </a:r>
            <a:r>
              <a:rPr lang="en-US" sz="2400" dirty="0" smtClean="0">
                <a:solidFill>
                  <a:srgbClr val="0066FF"/>
                </a:solidFill>
              </a:rPr>
              <a:t>WaterML</a:t>
            </a: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5" cstate="print"/>
          <a:srcRect b="12267"/>
          <a:stretch>
            <a:fillRect/>
          </a:stretch>
        </p:blipFill>
        <p:spPr bwMode="auto">
          <a:xfrm>
            <a:off x="4811713" y="2166938"/>
            <a:ext cx="3895725" cy="422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3" name="Rectangle 7"/>
          <p:cNvSpPr txBox="1">
            <a:spLocks noChangeArrowheads="1"/>
          </p:cNvSpPr>
          <p:nvPr/>
        </p:nvSpPr>
        <p:spPr bwMode="auto">
          <a:xfrm>
            <a:off x="458788" y="0"/>
            <a:ext cx="82280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dirty="0">
                <a:solidFill>
                  <a:srgbClr val="000000"/>
                </a:solidFill>
                <a:latin typeface="Arial" pitchFamily="34" charset="0"/>
              </a:rPr>
              <a:t>WaterML and WaterOneFlow</a:t>
            </a:r>
          </a:p>
        </p:txBody>
      </p:sp>
      <p:sp>
        <p:nvSpPr>
          <p:cNvPr id="39944" name="Text Box 33"/>
          <p:cNvSpPr txBox="1">
            <a:spLocks noChangeArrowheads="1"/>
          </p:cNvSpPr>
          <p:nvPr/>
        </p:nvSpPr>
        <p:spPr bwMode="auto">
          <a:xfrm>
            <a:off x="1219199" y="719138"/>
            <a:ext cx="6629401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457200"/>
            <a:r>
              <a:rPr lang="en-US" sz="2400" dirty="0" smtClean="0">
                <a:solidFill>
                  <a:srgbClr val="0066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WaterOneFlow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is a set of web services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that return data in a 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WaterML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format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929153"/>
      </p:ext>
    </p:extLst>
  </p:cSld>
  <p:clrMapOvr>
    <a:masterClrMapping/>
  </p:clrMapOvr>
  <p:transition advTm="125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 cstate="print"/>
          <a:srcRect b="75258"/>
          <a:stretch>
            <a:fillRect/>
          </a:stretch>
        </p:blipFill>
        <p:spPr bwMode="auto">
          <a:xfrm>
            <a:off x="228600" y="4449763"/>
            <a:ext cx="87630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4191000" y="6118225"/>
            <a:ext cx="1143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ISO Time</a:t>
            </a: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 flipV="1">
            <a:off x="5181600" y="5661025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7620000" y="6118225"/>
            <a:ext cx="739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value</a:t>
            </a:r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H="1" flipV="1">
            <a:off x="7696200" y="5661025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1584325" y="5926138"/>
            <a:ext cx="9937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qualifier</a:t>
            </a:r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auto">
          <a:xfrm flipV="1">
            <a:off x="2362200" y="56610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103188"/>
            <a:ext cx="8229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rgbClr val="000000"/>
                </a:solidFill>
                <a:latin typeface="Arial"/>
              </a:rPr>
              <a:t>GetVariables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1101725"/>
            <a:ext cx="8839200" cy="2632075"/>
            <a:chOff x="152400" y="4016375"/>
            <a:chExt cx="8839200" cy="2632075"/>
          </a:xfrm>
        </p:grpSpPr>
        <p:pic>
          <p:nvPicPr>
            <p:cNvPr id="4097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4016375"/>
              <a:ext cx="8839200" cy="263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3" name="Rectangle 11"/>
            <p:cNvSpPr>
              <a:spLocks noChangeArrowheads="1"/>
            </p:cNvSpPr>
            <p:nvPr/>
          </p:nvSpPr>
          <p:spPr bwMode="auto">
            <a:xfrm>
              <a:off x="533400" y="4495800"/>
              <a:ext cx="8458200" cy="1676400"/>
            </a:xfrm>
            <a:prstGeom prst="rect">
              <a:avLst/>
            </a:prstGeom>
            <a:noFill/>
            <a:ln w="762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09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34686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GetValues</a:t>
            </a:r>
          </a:p>
        </p:txBody>
      </p:sp>
    </p:spTree>
    <p:extLst>
      <p:ext uri="{BB962C8B-B14F-4D97-AF65-F5344CB8AC3E}">
        <p14:creationId xmlns:p14="http://schemas.microsoft.com/office/powerpoint/2010/main" val="25621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Central</a:t>
            </a:r>
            <a:endParaRPr lang="en-US" dirty="0"/>
          </a:p>
        </p:txBody>
      </p:sp>
      <p:grpSp>
        <p:nvGrpSpPr>
          <p:cNvPr id="281603" name="Group 3"/>
          <p:cNvGrpSpPr>
            <a:grpSpLocks/>
          </p:cNvGrpSpPr>
          <p:nvPr/>
        </p:nvGrpSpPr>
        <p:grpSpPr bwMode="auto">
          <a:xfrm>
            <a:off x="122076" y="2198574"/>
            <a:ext cx="6659724" cy="3436440"/>
            <a:chOff x="137" y="1488"/>
            <a:chExt cx="5528" cy="2568"/>
          </a:xfrm>
        </p:grpSpPr>
        <p:pic>
          <p:nvPicPr>
            <p:cNvPr id="28160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168"/>
              <a:ext cx="5521" cy="88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60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488"/>
              <a:ext cx="3504" cy="1657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606" name="Rectangle 6"/>
            <p:cNvSpPr>
              <a:spLocks noChangeArrowheads="1"/>
            </p:cNvSpPr>
            <p:nvPr/>
          </p:nvSpPr>
          <p:spPr bwMode="auto">
            <a:xfrm>
              <a:off x="1584" y="1584"/>
              <a:ext cx="192" cy="14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1607" name="Line 7"/>
            <p:cNvSpPr>
              <a:spLocks noChangeShapeType="1"/>
            </p:cNvSpPr>
            <p:nvPr/>
          </p:nvSpPr>
          <p:spPr bwMode="auto">
            <a:xfrm flipH="1">
              <a:off x="137" y="1584"/>
              <a:ext cx="1447" cy="157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1608" name="Line 8"/>
            <p:cNvSpPr>
              <a:spLocks noChangeShapeType="1"/>
            </p:cNvSpPr>
            <p:nvPr/>
          </p:nvSpPr>
          <p:spPr bwMode="auto">
            <a:xfrm>
              <a:off x="1776" y="1584"/>
              <a:ext cx="3874" cy="157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28601" y="6324600"/>
            <a:ext cx="8764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66 services; 18,000 variables; 1.9 </a:t>
            </a:r>
            <a:r>
              <a:rPr lang="en-US" sz="1600" dirty="0">
                <a:latin typeface="Calibri" pitchFamily="34" charset="0"/>
              </a:rPr>
              <a:t>million </a:t>
            </a:r>
            <a:r>
              <a:rPr lang="en-US" sz="1600" dirty="0" smtClean="0">
                <a:latin typeface="Calibri" pitchFamily="34" charset="0"/>
              </a:rPr>
              <a:t>sites; 29 </a:t>
            </a:r>
            <a:r>
              <a:rPr lang="en-US" sz="1600" dirty="0">
                <a:latin typeface="Calibri" pitchFamily="34" charset="0"/>
              </a:rPr>
              <a:t>million </a:t>
            </a:r>
            <a:r>
              <a:rPr lang="en-US" sz="1600" dirty="0" smtClean="0">
                <a:latin typeface="Calibri" pitchFamily="34" charset="0"/>
              </a:rPr>
              <a:t>series; 5.1 </a:t>
            </a:r>
            <a:r>
              <a:rPr lang="en-US" sz="1600" dirty="0">
                <a:latin typeface="Calibri" pitchFamily="34" charset="0"/>
              </a:rPr>
              <a:t>billion data </a:t>
            </a:r>
            <a:r>
              <a:rPr lang="en-US" sz="1600" dirty="0" smtClean="0">
                <a:latin typeface="Calibri" pitchFamily="34" charset="0"/>
              </a:rPr>
              <a:t>Values … and growing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997" y="1371600"/>
            <a:ext cx="842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Centralized Observation Catalog with semantic mediation to enable search web services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02500" y="3307254"/>
            <a:ext cx="4636700" cy="29863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0424" y="1829242"/>
            <a:ext cx="180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Metadata catalog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1104</Words>
  <Application>Microsoft Office PowerPoint</Application>
  <PresentationFormat>On-screen Show (4:3)</PresentationFormat>
  <Paragraphs>234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Integrated Modeling &amp; Data Access —  CUAHSI HIS HydroModeler</vt:lpstr>
      <vt:lpstr>PowerPoint Presentation</vt:lpstr>
      <vt:lpstr>Problem Statement</vt:lpstr>
      <vt:lpstr>CUAHSI HIS Goal</vt:lpstr>
      <vt:lpstr>HIS Overview</vt:lpstr>
      <vt:lpstr>HydroServer</vt:lpstr>
      <vt:lpstr>PowerPoint Presentation</vt:lpstr>
      <vt:lpstr>GetValues</vt:lpstr>
      <vt:lpstr>HIS Central</vt:lpstr>
      <vt:lpstr>USGS Instantaneous Data </vt:lpstr>
      <vt:lpstr>NCDC Integrated Station Hourly Data</vt:lpstr>
      <vt:lpstr>Reynolds Creek Experimental Watershed</vt:lpstr>
      <vt:lpstr>Dry Creek Experimental Watershed (DCEW)  (28 km2 semi-arid steep topography, Boise Front)</vt:lpstr>
      <vt:lpstr>HydroDesktop</vt:lpstr>
      <vt:lpstr>HydroModeler: A HydroDesktop Plug-in</vt:lpstr>
      <vt:lpstr>Open Modeling Interface</vt:lpstr>
      <vt:lpstr>The Architecture of a Model Component</vt:lpstr>
      <vt:lpstr>Example Application</vt:lpstr>
      <vt:lpstr>Coweeta Watershed #18</vt:lpstr>
      <vt:lpstr>PowerPoint Presentation</vt:lpstr>
      <vt:lpstr>Model Development and Application</vt:lpstr>
      <vt:lpstr>HIS Data can be used in other Modeling Systems</vt:lpstr>
      <vt:lpstr>Example: Accessing HIS Data from within CMT</vt:lpstr>
      <vt:lpstr>Path Forward</vt:lpstr>
      <vt:lpstr>CSDMS/OpenMI Interoperability</vt:lpstr>
      <vt:lpstr>ESMF/OpenMI Interoperability</vt:lpstr>
      <vt:lpstr>Common Standards across Earth Science Modeling and Information Systems </vt:lpstr>
      <vt:lpstr>Summary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CUAHSI Hydrologic Information System (HIS)</dc:title>
  <dc:creator>jon goodall</dc:creator>
  <cp:lastModifiedBy>GOODALL, JONATHAN L</cp:lastModifiedBy>
  <cp:revision>111</cp:revision>
  <dcterms:created xsi:type="dcterms:W3CDTF">2011-03-14T23:42:19Z</dcterms:created>
  <dcterms:modified xsi:type="dcterms:W3CDTF">2011-10-30T15:49:49Z</dcterms:modified>
</cp:coreProperties>
</file>