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4" r:id="rId2"/>
    <p:sldId id="489" r:id="rId3"/>
    <p:sldId id="494" r:id="rId4"/>
    <p:sldId id="479" r:id="rId5"/>
    <p:sldId id="481" r:id="rId6"/>
    <p:sldId id="482" r:id="rId7"/>
    <p:sldId id="483" r:id="rId8"/>
    <p:sldId id="484" r:id="rId9"/>
    <p:sldId id="486" r:id="rId10"/>
    <p:sldId id="487" r:id="rId11"/>
    <p:sldId id="495" r:id="rId12"/>
    <p:sldId id="417" r:id="rId13"/>
    <p:sldId id="460" r:id="rId14"/>
    <p:sldId id="429" r:id="rId15"/>
    <p:sldId id="437" r:id="rId16"/>
    <p:sldId id="438" r:id="rId17"/>
    <p:sldId id="439" r:id="rId18"/>
    <p:sldId id="441" r:id="rId19"/>
    <p:sldId id="440" r:id="rId20"/>
    <p:sldId id="493" r:id="rId21"/>
    <p:sldId id="492" r:id="rId22"/>
    <p:sldId id="478" r:id="rId23"/>
    <p:sldId id="464" r:id="rId24"/>
    <p:sldId id="467" r:id="rId25"/>
    <p:sldId id="46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5766"/>
    <a:srgbClr val="B8B7BD"/>
    <a:srgbClr val="FFFF66"/>
    <a:srgbClr val="536044"/>
    <a:srgbClr val="FFFF4F"/>
    <a:srgbClr val="FFFF99"/>
    <a:srgbClr val="6B7B57"/>
    <a:srgbClr val="E8EFF7"/>
    <a:srgbClr val="D6D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3" autoAdjust="0"/>
    <p:restoredTop sz="95501" autoAdjust="0"/>
  </p:normalViewPr>
  <p:slideViewPr>
    <p:cSldViewPr snapToGrid="0" snapToObjects="1">
      <p:cViewPr varScale="1">
        <p:scale>
          <a:sx n="73" d="100"/>
          <a:sy n="73" d="100"/>
        </p:scale>
        <p:origin x="816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26380-EBCB-1F40-8045-34042C6C57D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4D6EA-D806-614E-ACB2-58E279EE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5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DC50-CA14-9A4C-81A6-F5BABD828DC5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9CF56-9BF5-8641-B8F4-5EF1C5A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8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Quotation from field interview Sept. 2011.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E5737-7B73-4F2D-B5D1-23AA1EE428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5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B056-AC53-7042-AED3-78A2115F8A1F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D0A9-34C1-174E-B394-3E88E139945A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07FB-5581-3A47-BEEB-A3628D6224B0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61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3EDB-E318-0247-818F-C07D3C64B7E4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0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E42A-0992-CC47-BD22-41F71EFB1D7B}" type="datetime1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3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355D-D6D0-D445-985C-F61D41EFDD85}" type="datetime1">
              <a:rPr lang="en-US" smtClean="0"/>
              <a:t>5/24/2017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57B5-E9C7-034A-B931-84506A6E0CE0}" type="datetime1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0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FA5E-7CE9-E047-BC43-63749C60F14C}" type="datetime1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FAB9-3BFB-E446-BBBA-756DF847E767}" type="datetime1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0F3E9-F723-D84F-8712-C9F9B695A6B3}" type="datetime1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42DA-FC56-A54D-9104-15EEC99973AE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D6C58-9C42-0D49-9501-38A19539D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756224"/>
          </a:xfrm>
          <a:prstGeom prst="rect">
            <a:avLst/>
          </a:prstGeom>
          <a:solidFill>
            <a:srgbClr val="B8B7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lder 32 - 076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6" t="15671" r="15878" b="16193"/>
          <a:stretch/>
        </p:blipFill>
        <p:spPr>
          <a:xfrm>
            <a:off x="7355" y="333562"/>
            <a:ext cx="12184646" cy="5106838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0" y="661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Connecting Human and Natural Systems: The Role of Agent-Based Models</a:t>
            </a:r>
            <a:endParaRPr lang="en-US" sz="3200" b="1" i="1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96653" y="5475906"/>
            <a:ext cx="2598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Jonathan Gilligan</a:t>
            </a:r>
            <a:endParaRPr lang="en-US" dirty="0"/>
          </a:p>
          <a:p>
            <a:pPr algn="ctr"/>
            <a:r>
              <a:rPr lang="en-US" dirty="0"/>
              <a:t>Vanderbilt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6533" y="6321229"/>
            <a:ext cx="2678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CSDMS Annual Meeting</a:t>
            </a:r>
          </a:p>
          <a:p>
            <a:pPr algn="ctr"/>
            <a:r>
              <a:rPr lang="en-US" sz="1600" dirty="0"/>
              <a:t>26 May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663" y="5924006"/>
            <a:ext cx="3148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Funding: </a:t>
            </a:r>
            <a:br>
              <a:rPr lang="en-US" dirty="0" smtClean="0"/>
            </a:br>
            <a:r>
              <a:rPr lang="en-US" dirty="0" smtClean="0"/>
              <a:t>ONR </a:t>
            </a:r>
            <a:r>
              <a:rPr lang="en-US" dirty="0" smtClean="0"/>
              <a:t>MURI, </a:t>
            </a:r>
            <a:br>
              <a:rPr lang="en-US" dirty="0" smtClean="0"/>
            </a:br>
            <a:r>
              <a:rPr lang="en-US" dirty="0" smtClean="0"/>
              <a:t>NSF WSC &amp; Coastal </a:t>
            </a:r>
            <a:r>
              <a:rPr lang="en-US" dirty="0" smtClean="0"/>
              <a:t>SEES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Pre-service social studies teachers</a:t>
            </a:r>
          </a:p>
          <a:p>
            <a:pPr lvl="1"/>
            <a:r>
              <a:rPr lang="en-US" dirty="0"/>
              <a:t>Groups of 2-3</a:t>
            </a:r>
          </a:p>
          <a:p>
            <a:pPr lvl="1"/>
            <a:r>
              <a:rPr lang="en-US" dirty="0"/>
              <a:t>Sequence:</a:t>
            </a:r>
          </a:p>
          <a:p>
            <a:pPr lvl="2"/>
            <a:r>
              <a:rPr lang="en-US" dirty="0"/>
              <a:t>Pre-questionnaire and briefing</a:t>
            </a:r>
          </a:p>
          <a:p>
            <a:pPr lvl="2"/>
            <a:r>
              <a:rPr lang="en-US" dirty="0"/>
              <a:t>Participatory simulation exercise</a:t>
            </a:r>
          </a:p>
          <a:p>
            <a:pPr lvl="2"/>
            <a:r>
              <a:rPr lang="en-US" dirty="0"/>
              <a:t>Post-questionnaire and debriefing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Unexpected results:</a:t>
            </a:r>
            <a:endParaRPr lang="en-US" dirty="0"/>
          </a:p>
          <a:p>
            <a:pPr lvl="1"/>
            <a:r>
              <a:rPr lang="en-US" dirty="0"/>
              <a:t>Students became very emotionally engaged</a:t>
            </a:r>
          </a:p>
          <a:p>
            <a:pPr lvl="2"/>
            <a:r>
              <a:rPr lang="en-US" dirty="0"/>
              <a:t>“This is terrifying!” </a:t>
            </a:r>
            <a:br>
              <a:rPr lang="en-US" dirty="0"/>
            </a:br>
            <a:r>
              <a:rPr lang="en-US" dirty="0"/>
              <a:t>(covering mouth and gasping)</a:t>
            </a:r>
          </a:p>
          <a:p>
            <a:pPr lvl="1"/>
            <a:r>
              <a:rPr lang="en-US" dirty="0"/>
              <a:t>Emotional engagement may facilitate learning</a:t>
            </a:r>
          </a:p>
          <a:p>
            <a:pPr lvl="2"/>
            <a:r>
              <a:rPr lang="en-US" dirty="0" err="1"/>
              <a:t>Damasio</a:t>
            </a:r>
            <a:r>
              <a:rPr lang="en-US" dirty="0"/>
              <a:t>, </a:t>
            </a:r>
            <a:r>
              <a:rPr lang="en-US" dirty="0" err="1"/>
              <a:t>Slovic</a:t>
            </a:r>
            <a:endParaRPr lang="en-US" dirty="0"/>
          </a:p>
          <a:p>
            <a:pPr lvl="1"/>
            <a:r>
              <a:rPr lang="en-US" dirty="0"/>
              <a:t>Interactive simulations facilitate emotional engagement</a:t>
            </a:r>
          </a:p>
          <a:p>
            <a:pPr lvl="2"/>
            <a:r>
              <a:rPr lang="en-US" dirty="0" err="1"/>
              <a:t>Weizenbaum</a:t>
            </a:r>
            <a:r>
              <a:rPr lang="en-US" dirty="0"/>
              <a:t>, “Eliza” (1966)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797" y="1724891"/>
            <a:ext cx="3429000" cy="6286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research team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-148" r="4000" b="902"/>
          <a:stretch/>
        </p:blipFill>
        <p:spPr>
          <a:xfrm>
            <a:off x="1524001" y="662"/>
            <a:ext cx="9144000" cy="6842626"/>
          </a:xfrm>
        </p:spPr>
      </p:pic>
      <p:sp>
        <p:nvSpPr>
          <p:cNvPr id="3" name="TextBox 2"/>
          <p:cNvSpPr txBox="1"/>
          <p:nvPr/>
        </p:nvSpPr>
        <p:spPr>
          <a:xfrm>
            <a:off x="7163797" y="663"/>
            <a:ext cx="3504205" cy="3077766"/>
          </a:xfrm>
          <a:prstGeom prst="rect">
            <a:avLst/>
          </a:prstGeom>
          <a:gradFill flip="none" rotWithShape="1">
            <a:gsLst>
              <a:gs pos="0">
                <a:srgbClr val="BABEAD">
                  <a:alpha val="5000"/>
                </a:srgbClr>
              </a:gs>
              <a:gs pos="60000">
                <a:srgbClr val="BABEAD"/>
              </a:gs>
              <a:gs pos="31000">
                <a:srgbClr val="BABEAD"/>
              </a:gs>
              <a:gs pos="100000">
                <a:srgbClr val="BABEAD">
                  <a:alpha val="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>
                    <a:lumMod val="25000"/>
                  </a:schemeClr>
                </a:solidFill>
              </a:rPr>
              <a:t>Faculty,  Students, </a:t>
            </a:r>
          </a:p>
          <a:p>
            <a:pPr algn="ctr"/>
            <a:r>
              <a:rPr lang="en-US" sz="2000" dirty="0">
                <a:solidFill>
                  <a:schemeClr val="accent3">
                    <a:lumMod val="25000"/>
                  </a:schemeClr>
                </a:solidFill>
              </a:rPr>
              <a:t>Postdocs from</a:t>
            </a:r>
          </a:p>
          <a:p>
            <a:pPr algn="ctr"/>
            <a:r>
              <a:rPr lang="en-US" sz="2000" dirty="0">
                <a:solidFill>
                  <a:schemeClr val="accent3">
                    <a:lumMod val="25000"/>
                  </a:schemeClr>
                </a:solidFill>
              </a:rPr>
              <a:t>Vanderbilt University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Columbia University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Louisiana State U.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University of Colorado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Texas A&amp;M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Karlsruhe Inst. Tech.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Dhaka University</a:t>
            </a:r>
          </a:p>
          <a:p>
            <a:pPr algn="ctr"/>
            <a:r>
              <a:rPr lang="en-US" sz="1600" dirty="0" err="1">
                <a:solidFill>
                  <a:schemeClr val="accent3">
                    <a:lumMod val="25000"/>
                  </a:schemeClr>
                </a:solidFill>
              </a:rPr>
              <a:t>Jahangirnagar</a:t>
            </a:r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 U.</a:t>
            </a:r>
          </a:p>
          <a:p>
            <a:pPr algn="ctr"/>
            <a:r>
              <a:rPr lang="en-US" sz="1600" dirty="0">
                <a:solidFill>
                  <a:schemeClr val="accent3">
                    <a:lumMod val="25000"/>
                  </a:schemeClr>
                </a:solidFill>
              </a:rPr>
              <a:t>Khulna U.</a:t>
            </a:r>
            <a:endParaRPr lang="en-US" sz="2000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8409" y="6012291"/>
            <a:ext cx="6295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Sediment modeling by </a:t>
            </a:r>
            <a:r>
              <a:rPr lang="en-US" sz="2400" dirty="0" smtClean="0"/>
              <a:t>C. </a:t>
            </a:r>
            <a:r>
              <a:rPr lang="en-US" sz="2400" dirty="0" err="1" smtClean="0"/>
              <a:t>Tasich</a:t>
            </a:r>
            <a:r>
              <a:rPr lang="en-US" sz="2400" dirty="0" smtClean="0"/>
              <a:t> (VU)</a:t>
            </a:r>
          </a:p>
          <a:p>
            <a:r>
              <a:rPr lang="en-US" sz="2400" dirty="0" smtClean="0"/>
              <a:t>Funding</a:t>
            </a:r>
            <a:r>
              <a:rPr lang="en-US" sz="2400" dirty="0"/>
              <a:t>: ONR MURI, NSF Coastal SEES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9784" y="1051261"/>
            <a:ext cx="3000009" cy="1200329"/>
          </a:xfrm>
          <a:prstGeom prst="rect">
            <a:avLst/>
          </a:prstGeom>
          <a:gradFill flip="none" rotWithShape="1">
            <a:gsLst>
              <a:gs pos="0">
                <a:srgbClr val="BABEAD"/>
              </a:gs>
              <a:gs pos="100000">
                <a:srgbClr val="BABEAD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>
                    <a:lumMod val="25000"/>
                  </a:schemeClr>
                </a:solidFill>
              </a:rPr>
              <a:t>Coupled Human-Natural Systems in Bangladesh</a:t>
            </a:r>
            <a:endParaRPr lang="en-US" sz="2400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7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11518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Coastal Embankment Project: 1960s-70s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39517"/>
            <a:ext cx="9144000" cy="551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1128" y="711519"/>
            <a:ext cx="374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123 enclosed “polders”</a:t>
            </a:r>
          </a:p>
        </p:txBody>
      </p:sp>
      <p:sp>
        <p:nvSpPr>
          <p:cNvPr id="5" name="Oval 4"/>
          <p:cNvSpPr/>
          <p:nvPr/>
        </p:nvSpPr>
        <p:spPr>
          <a:xfrm>
            <a:off x="2678430" y="1451610"/>
            <a:ext cx="1977390" cy="94869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36271" y="1451610"/>
            <a:ext cx="115608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Beels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40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611234" y="109649"/>
            <a:ext cx="6783037" cy="803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+mj-lt"/>
              </a:rPr>
              <a:t>Embankments and Sluice Gates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20684"/>
          <a:stretch/>
        </p:blipFill>
        <p:spPr bwMode="auto">
          <a:xfrm>
            <a:off x="1524000" y="2263140"/>
            <a:ext cx="9144240" cy="45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5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Forgotten Wisdom of the Past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1517" y="1417639"/>
            <a:ext cx="7908966" cy="2982912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  <a:tabLst>
                <a:tab pos="7543800" algn="r"/>
              </a:tabLst>
            </a:pPr>
            <a:r>
              <a:rPr lang="en-US" sz="2200" b="1" dirty="0"/>
              <a:t>“Embankments … are likely to make the situation far worse in the long run”</a:t>
            </a:r>
          </a:p>
          <a:p>
            <a:pPr marL="0" indent="0">
              <a:lnSpc>
                <a:spcPct val="120000"/>
              </a:lnSpc>
              <a:buNone/>
              <a:tabLst>
                <a:tab pos="7543800" algn="r"/>
              </a:tabLst>
            </a:pPr>
            <a:r>
              <a:rPr lang="en-US" sz="2200" b="1" dirty="0"/>
              <a:t>	</a:t>
            </a:r>
            <a:r>
              <a:rPr lang="en-US" sz="2200" dirty="0"/>
              <a:t>—P.C. </a:t>
            </a:r>
            <a:r>
              <a:rPr lang="en-US" sz="2200" dirty="0" err="1"/>
              <a:t>Mahalanobis</a:t>
            </a:r>
            <a:r>
              <a:rPr lang="en-US" sz="2200" dirty="0"/>
              <a:t> (1927)</a:t>
            </a:r>
            <a:endParaRPr lang="en-US" sz="2200" b="1" dirty="0"/>
          </a:p>
          <a:p>
            <a:pPr marL="0" indent="0">
              <a:lnSpc>
                <a:spcPct val="120000"/>
              </a:lnSpc>
              <a:buNone/>
              <a:tabLst>
                <a:tab pos="7543800" algn="r"/>
              </a:tabLst>
            </a:pPr>
            <a:r>
              <a:rPr lang="en-US" sz="2200" b="1" dirty="0"/>
              <a:t>“</a:t>
            </a:r>
            <a:r>
              <a:rPr lang="en-AU" sz="2200" b="1" dirty="0"/>
              <a:t>If the river could flow properly, then </a:t>
            </a:r>
          </a:p>
          <a:p>
            <a:pPr marL="0" indent="0">
              <a:lnSpc>
                <a:spcPct val="120000"/>
              </a:lnSpc>
              <a:buNone/>
              <a:tabLst>
                <a:tab pos="7543800" algn="r"/>
              </a:tabLst>
            </a:pPr>
            <a:r>
              <a:rPr lang="en-AU" sz="2200" b="1" dirty="0"/>
              <a:t>everything will be all right.”	</a:t>
            </a:r>
          </a:p>
          <a:p>
            <a:pPr marL="0" indent="0">
              <a:lnSpc>
                <a:spcPct val="120000"/>
              </a:lnSpc>
              <a:buNone/>
              <a:tabLst>
                <a:tab pos="7543800" algn="r"/>
              </a:tabLst>
            </a:pPr>
            <a:r>
              <a:rPr lang="en-AU" sz="2200" b="1" dirty="0"/>
              <a:t>	</a:t>
            </a:r>
            <a:r>
              <a:rPr lang="en-AU" sz="2200" dirty="0"/>
              <a:t>— Farmer displaced by floods (Sept. 2011)</a:t>
            </a:r>
            <a:endParaRPr lang="en-US" sz="2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6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6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Beel</a:t>
            </a:r>
            <a:r>
              <a:rPr lang="en-US" dirty="0"/>
              <a:t> </a:t>
            </a:r>
            <a:r>
              <a:rPr lang="en-US" dirty="0" err="1"/>
              <a:t>Bhaina</a:t>
            </a:r>
            <a:r>
              <a:rPr lang="en-US" dirty="0"/>
              <a:t> 2001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22" y="1143000"/>
            <a:ext cx="9134678" cy="571500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5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381"/>
            <a:ext cx="8229600" cy="1143000"/>
          </a:xfrm>
        </p:spPr>
        <p:txBody>
          <a:bodyPr/>
          <a:lstStyle/>
          <a:p>
            <a:r>
              <a:rPr lang="en-US" dirty="0" err="1" smtClean="0"/>
              <a:t>Beels</a:t>
            </a:r>
            <a:r>
              <a:rPr lang="en-US" dirty="0" smtClean="0"/>
              <a:t> </a:t>
            </a:r>
            <a:r>
              <a:rPr lang="en-US" dirty="0" err="1" smtClean="0"/>
              <a:t>Bhaina</a:t>
            </a:r>
            <a:r>
              <a:rPr lang="en-US" dirty="0" smtClean="0"/>
              <a:t> &amp; </a:t>
            </a:r>
            <a:r>
              <a:rPr lang="en-US" dirty="0" err="1"/>
              <a:t>Kukshia</a:t>
            </a:r>
            <a:r>
              <a:rPr lang="en-US" dirty="0"/>
              <a:t> 2010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2" y="1132114"/>
            <a:ext cx="9152078" cy="5725886"/>
          </a:xfrm>
        </p:spPr>
      </p:pic>
    </p:spTree>
    <p:extLst>
      <p:ext uri="{BB962C8B-B14F-4D97-AF65-F5344CB8AC3E}">
        <p14:creationId xmlns:p14="http://schemas.microsoft.com/office/powerpoint/2010/main" val="38017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1" y="0"/>
            <a:ext cx="8229600" cy="1143000"/>
          </a:xfrm>
        </p:spPr>
        <p:txBody>
          <a:bodyPr/>
          <a:lstStyle/>
          <a:p>
            <a:r>
              <a:rPr lang="en-US" dirty="0" err="1"/>
              <a:t>Beel</a:t>
            </a:r>
            <a:r>
              <a:rPr lang="en-US" dirty="0"/>
              <a:t> </a:t>
            </a:r>
            <a:r>
              <a:rPr lang="en-US" dirty="0" err="1"/>
              <a:t>Kukshia</a:t>
            </a:r>
            <a:r>
              <a:rPr lang="en-US" dirty="0"/>
              <a:t> 2013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7168"/>
            <a:ext cx="9144000" cy="5720833"/>
          </a:xfrm>
        </p:spPr>
      </p:pic>
    </p:spTree>
    <p:extLst>
      <p:ext uri="{BB962C8B-B14F-4D97-AF65-F5344CB8AC3E}">
        <p14:creationId xmlns:p14="http://schemas.microsoft.com/office/powerpoint/2010/main" val="2695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164"/>
            <a:ext cx="9144000" cy="1755322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Public opposition to Tidal River Management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315" y="857250"/>
            <a:ext cx="8316686" cy="507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9962" y="6627168"/>
            <a:ext cx="2198039" cy="2308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900" dirty="0">
                <a:solidFill>
                  <a:schemeClr val="tx2"/>
                </a:solidFill>
                <a:latin typeface="Gill Sans MT" pitchFamily="34" charset="0"/>
              </a:rPr>
              <a:t>Photo Credit:  BanglaNews24 2 June 2012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2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910" y="32659"/>
            <a:ext cx="8241030" cy="1338941"/>
          </a:xfrm>
        </p:spPr>
        <p:txBody>
          <a:bodyPr>
            <a:normAutofit fontScale="90000"/>
          </a:bodyPr>
          <a:lstStyle/>
          <a:p>
            <a:r>
              <a:rPr lang="en-US" dirty="0"/>
              <a:t>Failure of government </a:t>
            </a:r>
            <a:br>
              <a:rPr lang="en-US" dirty="0"/>
            </a:br>
            <a:r>
              <a:rPr lang="en-US" dirty="0"/>
              <a:t>drainage rehabilitation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704022" y="1730830"/>
            <a:ext cx="8666798" cy="5007428"/>
          </a:xfrm>
        </p:spPr>
        <p:txBody>
          <a:bodyPr>
            <a:normAutofit/>
          </a:bodyPr>
          <a:lstStyle/>
          <a:p>
            <a:r>
              <a:rPr lang="en-US" dirty="0"/>
              <a:t>ADB Project evaluation:</a:t>
            </a:r>
          </a:p>
          <a:p>
            <a:pPr lvl="1"/>
            <a:r>
              <a:rPr lang="en-US" dirty="0"/>
              <a:t>No buy-in from local </a:t>
            </a:r>
            <a:r>
              <a:rPr lang="en-US" dirty="0" smtClean="0"/>
              <a:t>communities</a:t>
            </a:r>
          </a:p>
          <a:p>
            <a:pPr lvl="1"/>
            <a:r>
              <a:rPr lang="en-US" dirty="0" smtClean="0"/>
              <a:t>Failure to compensate farmers for losses</a:t>
            </a:r>
            <a:endParaRPr lang="en-US" dirty="0"/>
          </a:p>
          <a:p>
            <a:pPr lvl="1"/>
            <a:r>
              <a:rPr lang="en-US" dirty="0" smtClean="0"/>
              <a:t>“</a:t>
            </a:r>
            <a:r>
              <a:rPr lang="en-US" i="1" dirty="0"/>
              <a:t>Lack of understanding of an indigenous knowledge base</a:t>
            </a:r>
            <a:r>
              <a:rPr lang="en-US" dirty="0"/>
              <a:t>”</a:t>
            </a:r>
          </a:p>
          <a:p>
            <a:r>
              <a:rPr lang="en-US" i="1" dirty="0"/>
              <a:t>Local farmer: </a:t>
            </a:r>
          </a:p>
          <a:p>
            <a:pPr marL="457200" lvl="1" indent="0">
              <a:buNone/>
            </a:pPr>
            <a:r>
              <a:rPr lang="en-US" i="1" dirty="0"/>
              <a:t>“</a:t>
            </a:r>
            <a:r>
              <a:rPr lang="en-AU" i="1" dirty="0"/>
              <a:t>The [government] engineer … would not accept our suggestion because he thought </a:t>
            </a:r>
            <a:br>
              <a:rPr lang="en-AU" i="1" dirty="0"/>
            </a:br>
            <a:r>
              <a:rPr lang="en-AU" i="1" dirty="0"/>
              <a:t>it was given by the non-experts!”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411" y="274638"/>
            <a:ext cx="11821886" cy="54832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value of applying simple models to complex problems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79715"/>
            <a:ext cx="10972800" cy="56954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Black-box versus glass-</a:t>
            </a:r>
            <a:r>
              <a:rPr lang="en-US" dirty="0"/>
              <a:t>b</a:t>
            </a:r>
            <a:r>
              <a:rPr lang="en-US" dirty="0" smtClean="0"/>
              <a:t>ox modeling</a:t>
            </a:r>
          </a:p>
          <a:p>
            <a:pPr lvl="1"/>
            <a:r>
              <a:rPr lang="en-US" dirty="0" smtClean="0"/>
              <a:t>Large, complex models are difficult for others to understand, even when source code is available.</a:t>
            </a:r>
          </a:p>
          <a:p>
            <a:pPr lvl="1"/>
            <a:r>
              <a:rPr lang="en-US" dirty="0" smtClean="0"/>
              <a:t>Simple models may sacrifice fidelity to observations </a:t>
            </a:r>
            <a:br>
              <a:rPr lang="en-US" dirty="0" smtClean="0"/>
            </a:br>
            <a:r>
              <a:rPr lang="en-US" dirty="0" smtClean="0"/>
              <a:t>in favor of transparency:</a:t>
            </a:r>
          </a:p>
          <a:p>
            <a:r>
              <a:rPr lang="en-US" dirty="0" smtClean="0"/>
              <a:t>Simple models to identify important dynamics</a:t>
            </a:r>
          </a:p>
          <a:p>
            <a:pPr lvl="1"/>
            <a:r>
              <a:rPr lang="en-US" dirty="0" smtClean="0"/>
              <a:t>Identify what to study in greater detail</a:t>
            </a:r>
          </a:p>
          <a:p>
            <a:r>
              <a:rPr lang="en-US" dirty="0" smtClean="0"/>
              <a:t>Case Studies: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Participatory agent-based simulations for public engagement</a:t>
            </a:r>
            <a:r>
              <a:rPr lang="en-US" dirty="0"/>
              <a:t> </a:t>
            </a:r>
            <a:r>
              <a:rPr lang="en-US" dirty="0" smtClean="0"/>
              <a:t>on flood hazards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Coupled human natural systems: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Tidal river management in Bangladesh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07FD6C58-9C42-0D49-9501-38A19539DD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5329328"/>
          </a:xfrm>
        </p:spPr>
        <p:txBody>
          <a:bodyPr>
            <a:normAutofit/>
          </a:bodyPr>
          <a:lstStyle/>
          <a:p>
            <a:r>
              <a:rPr lang="en-US" dirty="0" smtClean="0"/>
              <a:t>Representing local decision-making:</a:t>
            </a:r>
          </a:p>
          <a:p>
            <a:pPr lvl="1"/>
            <a:r>
              <a:rPr lang="en-US" dirty="0" smtClean="0"/>
              <a:t>History: informal grass-roots activism vs.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imposed </a:t>
            </a:r>
            <a:r>
              <a:rPr lang="en-US" dirty="0" smtClean="0"/>
              <a:t>government program</a:t>
            </a:r>
          </a:p>
          <a:p>
            <a:pPr lvl="1"/>
            <a:r>
              <a:rPr lang="en-US" dirty="0" smtClean="0"/>
              <a:t>Explore role of voting and negotiation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building popular support</a:t>
            </a:r>
          </a:p>
          <a:p>
            <a:r>
              <a:rPr lang="en-US" dirty="0" smtClean="0"/>
              <a:t>Inequality:</a:t>
            </a:r>
          </a:p>
          <a:p>
            <a:pPr lvl="1"/>
            <a:r>
              <a:rPr lang="en-US" dirty="0" smtClean="0"/>
              <a:t>Unequal land holdings in size, quality</a:t>
            </a:r>
          </a:p>
          <a:p>
            <a:pPr lvl="2"/>
            <a:r>
              <a:rPr lang="en-US" dirty="0" smtClean="0"/>
              <a:t>Higher elevation vs. lower elevation</a:t>
            </a:r>
          </a:p>
          <a:p>
            <a:pPr lvl="1"/>
            <a:r>
              <a:rPr lang="en-US" dirty="0" smtClean="0"/>
              <a:t>Complex land tenure:</a:t>
            </a:r>
          </a:p>
          <a:p>
            <a:pPr lvl="2"/>
            <a:r>
              <a:rPr lang="en-US" dirty="0" smtClean="0"/>
              <a:t>Tenant farmers, share-croppers</a:t>
            </a:r>
            <a:r>
              <a:rPr lang="en-US" dirty="0" smtClean="0"/>
              <a:t>, “dummy” owners,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53296"/>
          </a:xfrm>
        </p:spPr>
        <p:txBody>
          <a:bodyPr>
            <a:normAutofit/>
          </a:bodyPr>
          <a:lstStyle/>
          <a:p>
            <a:r>
              <a:rPr lang="en-US" dirty="0" smtClean="0"/>
              <a:t>Limited data:</a:t>
            </a:r>
          </a:p>
          <a:p>
            <a:pPr lvl="1"/>
            <a:r>
              <a:rPr lang="en-US" dirty="0" smtClean="0"/>
              <a:t>Qualitative social-science field-work</a:t>
            </a:r>
            <a:br>
              <a:rPr lang="en-US" dirty="0" smtClean="0"/>
            </a:br>
            <a:r>
              <a:rPr lang="en-US" dirty="0" smtClean="0"/>
              <a:t>(Key-informant interviews, focus-group discussions)</a:t>
            </a:r>
          </a:p>
          <a:p>
            <a:pPr lvl="1"/>
            <a:r>
              <a:rPr lang="en-US" dirty="0" smtClean="0"/>
              <a:t>Review of qualitative social-science literature</a:t>
            </a:r>
          </a:p>
          <a:p>
            <a:pPr lvl="1"/>
            <a:r>
              <a:rPr lang="en-US" dirty="0" smtClean="0"/>
              <a:t>Measurements of physical system elsewhere, </a:t>
            </a:r>
            <a:br>
              <a:rPr lang="en-US" dirty="0" smtClean="0"/>
            </a:br>
            <a:r>
              <a:rPr lang="en-US" dirty="0" smtClean="0"/>
              <a:t>but not near </a:t>
            </a:r>
            <a:r>
              <a:rPr lang="en-US" dirty="0" err="1" smtClean="0"/>
              <a:t>beels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(Topographic surveys, tide gauges, </a:t>
            </a:r>
            <a:br>
              <a:rPr lang="en-US" dirty="0" smtClean="0"/>
            </a:br>
            <a:r>
              <a:rPr lang="en-US" dirty="0" smtClean="0"/>
              <a:t>  suspended sediment, sedimentation rates)</a:t>
            </a:r>
          </a:p>
          <a:p>
            <a:r>
              <a:rPr lang="en-US" dirty="0" smtClean="0"/>
              <a:t>For designing simple models, narratives can be more useful than </a:t>
            </a:r>
            <a:r>
              <a:rPr lang="en-US" smtClean="0"/>
              <a:t>quantitative survey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Tidal River Management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381579"/>
          </a:xfrm>
        </p:spPr>
        <p:txBody>
          <a:bodyPr>
            <a:normAutofit/>
          </a:bodyPr>
          <a:lstStyle/>
          <a:p>
            <a:r>
              <a:rPr lang="en-US" dirty="0"/>
              <a:t>Simple model of coupled human-natural system</a:t>
            </a:r>
          </a:p>
          <a:p>
            <a:pPr lvl="1"/>
            <a:r>
              <a:rPr lang="en-US" dirty="0"/>
              <a:t>Simple model of sediment deposition</a:t>
            </a:r>
          </a:p>
          <a:p>
            <a:pPr lvl="1"/>
            <a:r>
              <a:rPr lang="en-US" dirty="0" smtClean="0"/>
              <a:t>Stylized </a:t>
            </a:r>
            <a:r>
              <a:rPr lang="en-US" dirty="0"/>
              <a:t>representation of agricultural </a:t>
            </a:r>
            <a:r>
              <a:rPr lang="en-US" dirty="0" smtClean="0"/>
              <a:t>impact</a:t>
            </a:r>
            <a:endParaRPr lang="en-US" dirty="0"/>
          </a:p>
          <a:p>
            <a:pPr lvl="1"/>
            <a:r>
              <a:rPr lang="en-US" dirty="0" smtClean="0"/>
              <a:t>Add human dimension: community decision-making</a:t>
            </a:r>
          </a:p>
          <a:p>
            <a:r>
              <a:rPr lang="en-US" dirty="0" smtClean="0"/>
              <a:t>This work:</a:t>
            </a:r>
          </a:p>
          <a:p>
            <a:pPr lvl="1"/>
            <a:r>
              <a:rPr lang="en-US" dirty="0" smtClean="0"/>
              <a:t>Stylized models: informed by empirical data,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 smtClean="0"/>
              <a:t>not calibrated</a:t>
            </a:r>
          </a:p>
          <a:p>
            <a:pPr lvl="1"/>
            <a:r>
              <a:rPr lang="en-US" dirty="0" smtClean="0"/>
              <a:t>No attempts so far at quantitative validation</a:t>
            </a:r>
          </a:p>
          <a:p>
            <a:pPr lvl="1"/>
            <a:r>
              <a:rPr lang="en-US" dirty="0" smtClean="0"/>
              <a:t>Basic framework in place</a:t>
            </a:r>
          </a:p>
          <a:p>
            <a:pPr lvl="2"/>
            <a:r>
              <a:rPr lang="en-US" dirty="0" smtClean="0"/>
              <a:t>Future work will explore social, economic, political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465" t="9798" r="5814" b="9798"/>
          <a:stretch/>
        </p:blipFill>
        <p:spPr>
          <a:xfrm>
            <a:off x="548640" y="4721418"/>
            <a:ext cx="3291840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4851"/>
            <a:ext cx="10972800" cy="1143000"/>
          </a:xfrm>
        </p:spPr>
        <p:txBody>
          <a:bodyPr/>
          <a:lstStyle/>
          <a:p>
            <a:r>
              <a:rPr lang="en-US" dirty="0"/>
              <a:t>Elevation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0528" t="9831" r="5667" b="9855"/>
          <a:stretch/>
        </p:blipFill>
        <p:spPr>
          <a:xfrm>
            <a:off x="548640" y="516132"/>
            <a:ext cx="3291840" cy="210312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0425" t="9843" r="5769" b="9843"/>
          <a:stretch/>
        </p:blipFill>
        <p:spPr>
          <a:xfrm>
            <a:off x="548640" y="2618775"/>
            <a:ext cx="3291840" cy="21031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06564"/>
            <a:ext cx="2844800" cy="365125"/>
          </a:xfrm>
        </p:spPr>
        <p:txBody>
          <a:bodyPr/>
          <a:lstStyle/>
          <a:p>
            <a:fld id="{07FD6C58-9C42-0D49-9501-38A19539DDA5}" type="slidenum">
              <a:rPr lang="en-US" smtClean="0"/>
              <a:t>23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0465" t="9790" r="5814" b="9790"/>
          <a:stretch/>
        </p:blipFill>
        <p:spPr>
          <a:xfrm>
            <a:off x="3901440" y="516132"/>
            <a:ext cx="329184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0465" t="9790" r="5814" b="9790"/>
          <a:stretch/>
        </p:blipFill>
        <p:spPr>
          <a:xfrm>
            <a:off x="3901440" y="2618775"/>
            <a:ext cx="3291840" cy="2103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10465" t="9790" r="5814" b="9790"/>
          <a:stretch/>
        </p:blipFill>
        <p:spPr>
          <a:xfrm>
            <a:off x="3901440" y="4721418"/>
            <a:ext cx="3291840" cy="2103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0465" t="9790" r="5814" b="9790"/>
          <a:stretch/>
        </p:blipFill>
        <p:spPr>
          <a:xfrm>
            <a:off x="7193280" y="516132"/>
            <a:ext cx="3291840" cy="2103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10466" t="9791" r="5814" b="9791"/>
          <a:stretch/>
        </p:blipFill>
        <p:spPr>
          <a:xfrm>
            <a:off x="7193280" y="2618775"/>
            <a:ext cx="3291840" cy="21031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10465" t="9791" r="5814" b="9791"/>
          <a:stretch/>
        </p:blipFill>
        <p:spPr>
          <a:xfrm>
            <a:off x="7193280" y="4721418"/>
            <a:ext cx="3291840" cy="21031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38008" y="87164"/>
            <a:ext cx="12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Elevation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4909" y="87164"/>
            <a:ext cx="198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Rice yield </a:t>
            </a:r>
            <a:br>
              <a:rPr lang="en-US" dirty="0" smtClean="0"/>
            </a:br>
            <a:r>
              <a:rPr lang="en-US" dirty="0" smtClean="0"/>
              <a:t>(breach closed)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74268" y="87164"/>
            <a:ext cx="1840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Rice yield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Breach open)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52423" y="1347417"/>
            <a:ext cx="135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Initial </a:t>
            </a:r>
            <a:br>
              <a:rPr lang="en-US" dirty="0" smtClean="0"/>
            </a:b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309791" y="3278832"/>
            <a:ext cx="184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After one year</a:t>
            </a:r>
            <a:br>
              <a:rPr lang="en-US" dirty="0" smtClean="0"/>
            </a:br>
            <a:r>
              <a:rPr lang="en-US" dirty="0" smtClean="0"/>
              <a:t>breach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0311395" y="5428928"/>
            <a:ext cx="184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After two year</a:t>
            </a:r>
            <a:br>
              <a:rPr lang="en-US" dirty="0" smtClean="0"/>
            </a:br>
            <a:r>
              <a:rPr lang="en-US" dirty="0" smtClean="0"/>
              <a:t>breach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87383" y="1459924"/>
            <a:ext cx="322217" cy="21553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26571" y="3562567"/>
            <a:ext cx="322217" cy="21553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87383" y="5665210"/>
            <a:ext cx="322217" cy="21553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1435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Breach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community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Simplified:</a:t>
            </a:r>
          </a:p>
          <a:p>
            <a:pPr lvl="1"/>
            <a:r>
              <a:rPr lang="en-US" dirty="0"/>
              <a:t>Not based on actual decision procedures</a:t>
            </a:r>
          </a:p>
          <a:p>
            <a:pPr lvl="1"/>
            <a:r>
              <a:rPr lang="en-US" dirty="0"/>
              <a:t>Informed by considerations expressed in key-informant interviews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Voting:</a:t>
            </a:r>
          </a:p>
          <a:p>
            <a:pPr lvl="1"/>
            <a:r>
              <a:rPr lang="en-US" dirty="0"/>
              <a:t>Instant-runoff in case of no majority in first round</a:t>
            </a:r>
          </a:p>
          <a:p>
            <a:r>
              <a:rPr lang="en-US" dirty="0"/>
              <a:t>Trading:</a:t>
            </a:r>
          </a:p>
          <a:p>
            <a:pPr lvl="1"/>
            <a:r>
              <a:rPr lang="en-US" dirty="0"/>
              <a:t>Farmers “trade votes”:</a:t>
            </a:r>
          </a:p>
          <a:p>
            <a:pPr lvl="2"/>
            <a:r>
              <a:rPr lang="en-US" dirty="0"/>
              <a:t>Winners offer compensation to losers to support choice</a:t>
            </a:r>
          </a:p>
          <a:p>
            <a:pPr lvl="2"/>
            <a:r>
              <a:rPr lang="en-US" dirty="0"/>
              <a:t>Continuous double-auction until a majority emerges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Discounted net-present value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n-years </a:t>
            </a:r>
            <a:r>
              <a:rPr lang="en-US" dirty="0"/>
              <a:t>of </a:t>
            </a:r>
            <a:r>
              <a:rPr lang="en-US" dirty="0" smtClean="0"/>
              <a:t>breaches with 5-year horizon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465" t="9791" r="5814" b="9791"/>
          <a:stretch/>
        </p:blipFill>
        <p:spPr>
          <a:xfrm>
            <a:off x="534180" y="1620933"/>
            <a:ext cx="3291840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465" t="9791" r="5814" b="9791"/>
          <a:stretch/>
        </p:blipFill>
        <p:spPr>
          <a:xfrm>
            <a:off x="4202149" y="1620933"/>
            <a:ext cx="3291840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465" t="9791" r="5814" b="9791"/>
          <a:stretch/>
        </p:blipFill>
        <p:spPr>
          <a:xfrm>
            <a:off x="7870118" y="1620933"/>
            <a:ext cx="3291840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25106" y="3965011"/>
            <a:ext cx="92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year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401" y="3965011"/>
            <a:ext cx="104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5238" y="3965011"/>
            <a:ext cx="104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846" y="4497631"/>
            <a:ext cx="90269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majority for any </a:t>
            </a:r>
            <a:r>
              <a:rPr lang="en-US" sz="2400" dirty="0" smtClean="0"/>
              <a:t>option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Most people are dissatisfied regardless of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winners can compensate losers, a majority emerges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1 year breach, </a:t>
            </a:r>
            <a:r>
              <a:rPr lang="en-US" sz="2400" dirty="0" smtClean="0"/>
              <a:t>with </a:t>
            </a:r>
            <a:r>
              <a:rPr lang="en-US" sz="2400" dirty="0"/>
              <a:t>fewer unhappy farmers</a:t>
            </a:r>
          </a:p>
        </p:txBody>
      </p:sp>
    </p:spTree>
    <p:extLst>
      <p:ext uri="{BB962C8B-B14F-4D97-AF65-F5344CB8AC3E}">
        <p14:creationId xmlns:p14="http://schemas.microsoft.com/office/powerpoint/2010/main" val="3236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07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Simple models to identify important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2217" y="1325880"/>
            <a:ext cx="5384800" cy="53100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Crop-choice by </a:t>
            </a:r>
            <a:br>
              <a:rPr lang="en-US" dirty="0" smtClean="0"/>
            </a:br>
            <a:r>
              <a:rPr lang="en-US" dirty="0" smtClean="0"/>
              <a:t>farmers in Sri Lanka </a:t>
            </a:r>
          </a:p>
          <a:p>
            <a:pPr lvl="1"/>
            <a:r>
              <a:rPr lang="en-US" dirty="0" smtClean="0"/>
              <a:t>Rice vs. green vegetables</a:t>
            </a:r>
          </a:p>
          <a:p>
            <a:pPr lvl="1"/>
            <a:r>
              <a:rPr lang="en-US" dirty="0" smtClean="0"/>
              <a:t>Variation by </a:t>
            </a:r>
            <a:br>
              <a:rPr lang="en-US" dirty="0" smtClean="0"/>
            </a:br>
            <a:r>
              <a:rPr lang="en-US" dirty="0" smtClean="0"/>
              <a:t>reservoir condition and </a:t>
            </a:r>
            <a:br>
              <a:rPr lang="en-US" dirty="0" smtClean="0"/>
            </a:br>
            <a:r>
              <a:rPr lang="en-US" dirty="0" smtClean="0"/>
              <a:t>private irrigation wells</a:t>
            </a:r>
          </a:p>
          <a:p>
            <a:r>
              <a:rPr lang="en-US" dirty="0" smtClean="0"/>
              <a:t>Different results for different decision models</a:t>
            </a:r>
          </a:p>
          <a:p>
            <a:r>
              <a:rPr lang="en-US" dirty="0" smtClean="0"/>
              <a:t>Implication: </a:t>
            </a:r>
            <a:br>
              <a:rPr lang="en-US" dirty="0" smtClean="0"/>
            </a:br>
            <a:r>
              <a:rPr lang="en-US" dirty="0" smtClean="0"/>
              <a:t>Further research to understand farmers’ decision processes under risk &amp; uncertainty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81" y="1658983"/>
            <a:ext cx="6379487" cy="4251960"/>
          </a:xfrm>
        </p:spPr>
      </p:pic>
    </p:spTree>
    <p:extLst>
      <p:ext uri="{BB962C8B-B14F-4D97-AF65-F5344CB8AC3E}">
        <p14:creationId xmlns:p14="http://schemas.microsoft.com/office/powerpoint/2010/main" val="18465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950697" cy="1950088"/>
          </a:xfrm>
        </p:spPr>
        <p:txBody>
          <a:bodyPr>
            <a:normAutofit fontScale="90000"/>
          </a:bodyPr>
          <a:lstStyle/>
          <a:p>
            <a:r>
              <a:rPr lang="en-US" dirty="0"/>
              <a:t>Participatory Agent-Based Simulations for Public Engagement with Flood Control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01615" y="3038173"/>
            <a:ext cx="6481313" cy="16677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/>
              <a:t>Floods are “acts of God,” but </a:t>
            </a:r>
            <a:br>
              <a:rPr lang="en-US" i="1" dirty="0"/>
            </a:br>
            <a:r>
              <a:rPr lang="en-US" i="1" dirty="0"/>
              <a:t>flood losses are largely </a:t>
            </a:r>
            <a:br>
              <a:rPr lang="en-US" i="1" dirty="0"/>
            </a:br>
            <a:r>
              <a:rPr lang="en-US" i="1" dirty="0"/>
              <a:t>acts of man. </a:t>
            </a:r>
          </a:p>
          <a:p>
            <a:pPr marL="0" indent="0" algn="r">
              <a:buNone/>
            </a:pPr>
            <a:r>
              <a:rPr lang="en-US" dirty="0"/>
              <a:t>— Gilbert F. White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8771" y="0"/>
            <a:ext cx="4113229" cy="6852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3807" y="5642414"/>
            <a:ext cx="5396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Collaborators: C. Brady (VU), J. Camp (VU),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J.J</a:t>
            </a:r>
            <a:r>
              <a:rPr lang="en-US" dirty="0"/>
              <a:t>. Nay (VU), </a:t>
            </a:r>
            <a:r>
              <a:rPr lang="en-US" dirty="0" smtClean="0"/>
              <a:t>P</a:t>
            </a:r>
            <a:r>
              <a:rPr lang="en-US" dirty="0"/>
              <a:t>. Sengupta (U. Calgary)</a:t>
            </a:r>
          </a:p>
        </p:txBody>
      </p:sp>
    </p:spTree>
    <p:extLst>
      <p:ext uri="{BB962C8B-B14F-4D97-AF65-F5344CB8AC3E}">
        <p14:creationId xmlns:p14="http://schemas.microsoft.com/office/powerpoint/2010/main" val="10552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Participatory Agent-Based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Interactive simulations:</a:t>
            </a:r>
          </a:p>
          <a:p>
            <a:pPr lvl="1"/>
            <a:r>
              <a:rPr lang="en-US" dirty="0"/>
              <a:t>Trial and error with prompt feedback.</a:t>
            </a:r>
          </a:p>
          <a:p>
            <a:pPr lvl="1"/>
            <a:r>
              <a:rPr lang="en-US" dirty="0"/>
              <a:t>Learning from experience</a:t>
            </a:r>
          </a:p>
          <a:p>
            <a:r>
              <a:rPr lang="en-US" dirty="0"/>
              <a:t>Participatory simulations:</a:t>
            </a:r>
          </a:p>
          <a:p>
            <a:pPr lvl="1"/>
            <a:r>
              <a:rPr lang="en-US" dirty="0"/>
              <a:t>Multiple players interacting, </a:t>
            </a:r>
            <a:br>
              <a:rPr lang="en-US" dirty="0"/>
            </a:br>
            <a:r>
              <a:rPr lang="en-US" dirty="0"/>
              <a:t>explore social aspects of emergent phenomena.</a:t>
            </a:r>
          </a:p>
          <a:p>
            <a:r>
              <a:rPr lang="en-US" dirty="0"/>
              <a:t>Integrate participatory and agent-based approaches:</a:t>
            </a:r>
          </a:p>
          <a:p>
            <a:pPr lvl="1"/>
            <a:r>
              <a:rPr lang="en-US" dirty="0"/>
              <a:t>Players control high-level policy decisions. </a:t>
            </a:r>
          </a:p>
          <a:p>
            <a:pPr lvl="1"/>
            <a:r>
              <a:rPr lang="en-US" dirty="0"/>
              <a:t>Automated agents simulate low-level response by population</a:t>
            </a:r>
          </a:p>
        </p:txBody>
      </p:sp>
    </p:spTree>
    <p:extLst>
      <p:ext uri="{BB962C8B-B14F-4D97-AF65-F5344CB8AC3E}">
        <p14:creationId xmlns:p14="http://schemas.microsoft.com/office/powerpoint/2010/main" val="24537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4" y="1"/>
            <a:ext cx="5491077" cy="857250"/>
          </a:xfrm>
        </p:spPr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2528" y="920511"/>
            <a:ext cx="5846584" cy="58483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Cities along a stylized </a:t>
            </a:r>
            <a:r>
              <a:rPr lang="en-US" dirty="0" smtClean="0"/>
              <a:t>river</a:t>
            </a:r>
          </a:p>
          <a:p>
            <a:pPr lvl="1"/>
            <a:r>
              <a:rPr lang="en-US" dirty="0" smtClean="0"/>
              <a:t>Choice </a:t>
            </a:r>
            <a:r>
              <a:rPr lang="en-US" b="1" dirty="0" smtClean="0"/>
              <a:t>not </a:t>
            </a:r>
            <a:r>
              <a:rPr lang="en-US" dirty="0" smtClean="0"/>
              <a:t>to use real geography</a:t>
            </a:r>
            <a:endParaRPr lang="en-US" dirty="0"/>
          </a:p>
          <a:p>
            <a:r>
              <a:rPr lang="en-US" dirty="0"/>
              <a:t>Particle hydrodynamics for channel &amp; overland flow</a:t>
            </a:r>
          </a:p>
          <a:p>
            <a:r>
              <a:rPr lang="en-US" dirty="0"/>
              <a:t>Agent-based land markets for development, property value</a:t>
            </a:r>
          </a:p>
          <a:p>
            <a:r>
              <a:rPr lang="en-US" dirty="0"/>
              <a:t>Nonlinear time:</a:t>
            </a:r>
          </a:p>
          <a:p>
            <a:pPr marL="460375" lvl="1" indent="-230188"/>
            <a:r>
              <a:rPr lang="en-US" dirty="0"/>
              <a:t>Slows down during flood events</a:t>
            </a:r>
          </a:p>
          <a:p>
            <a:r>
              <a:rPr lang="en-US" dirty="0"/>
              <a:t>Players:</a:t>
            </a:r>
          </a:p>
          <a:p>
            <a:pPr marL="460375" lvl="1" indent="-230188"/>
            <a:r>
              <a:rPr lang="en-US" dirty="0"/>
              <a:t>Planners for neighboring cities</a:t>
            </a:r>
          </a:p>
          <a:p>
            <a:pPr marL="460375" lvl="1" indent="-230188"/>
            <a:r>
              <a:rPr lang="en-US" dirty="0"/>
              <a:t>Receive tax revenue</a:t>
            </a:r>
          </a:p>
          <a:p>
            <a:pPr marL="460375" lvl="1" indent="-230188"/>
            <a:r>
              <a:rPr lang="en-US" dirty="0"/>
              <a:t>Decide on flood wall construction</a:t>
            </a:r>
          </a:p>
          <a:p>
            <a:pPr marL="460375" lvl="1" indent="-230188"/>
            <a:endParaRPr lang="en-US" sz="2100" dirty="0">
              <a:latin typeface="Anonymous Pro" panose="02060609030202000504" pitchFamily="49" charset="0"/>
              <a:ea typeface="Anonymous Pro" panose="02060609030202000504" pitchFamily="49" charset="0"/>
            </a:endParaRPr>
          </a:p>
          <a:p>
            <a:pPr marL="230187" lvl="1" indent="0">
              <a:buNone/>
            </a:pPr>
            <a:r>
              <a:rPr lang="en-US" sz="2100" dirty="0">
                <a:latin typeface="Anonymous Pro" panose="02060609030202000504" pitchFamily="49" charset="0"/>
                <a:ea typeface="Anonymous Pro" panose="02060609030202000504" pitchFamily="49" charset="0"/>
              </a:rPr>
              <a:t>https://github.com/pratim/Floodpartsim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111" y="0"/>
            <a:ext cx="61728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6693"/>
          </a:xfrm>
        </p:spPr>
        <p:txBody>
          <a:bodyPr>
            <a:normAutofit/>
          </a:bodyPr>
          <a:lstStyle/>
          <a:p>
            <a:r>
              <a:rPr lang="en-US" dirty="0"/>
              <a:t>Master Interface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90" y="809802"/>
            <a:ext cx="9963620" cy="59660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73921" y="5582992"/>
            <a:ext cx="1893194" cy="112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71184" y="5745972"/>
            <a:ext cx="24541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Map color indicates property value</a:t>
            </a:r>
          </a:p>
        </p:txBody>
      </p:sp>
    </p:spTree>
    <p:extLst>
      <p:ext uri="{BB962C8B-B14F-4D97-AF65-F5344CB8AC3E}">
        <p14:creationId xmlns:p14="http://schemas.microsoft.com/office/powerpoint/2010/main" val="23124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57252"/>
          </a:xfrm>
        </p:spPr>
        <p:txBody>
          <a:bodyPr>
            <a:normAutofit/>
          </a:bodyPr>
          <a:lstStyle/>
          <a:p>
            <a:r>
              <a:rPr lang="en-US" dirty="0"/>
              <a:t>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377" y="857252"/>
            <a:ext cx="6777871" cy="5864224"/>
          </a:xfrm>
        </p:spPr>
        <p:txBody>
          <a:bodyPr>
            <a:normAutofit/>
          </a:bodyPr>
          <a:lstStyle/>
          <a:p>
            <a:r>
              <a:rPr lang="en-US" dirty="0"/>
              <a:t>20-year run</a:t>
            </a:r>
          </a:p>
          <a:p>
            <a:pPr lvl="1"/>
            <a:r>
              <a:rPr lang="en-US" dirty="0"/>
              <a:t>Stochastic rain, river discharge</a:t>
            </a:r>
          </a:p>
          <a:p>
            <a:pPr lvl="1"/>
            <a:r>
              <a:rPr lang="en-US" dirty="0"/>
              <a:t>Automated land development</a:t>
            </a:r>
          </a:p>
          <a:p>
            <a:pPr lvl="1"/>
            <a:r>
              <a:rPr lang="en-US" dirty="0"/>
              <a:t>Slow time for floods </a:t>
            </a:r>
            <a:br>
              <a:rPr lang="en-US" dirty="0"/>
            </a:br>
            <a:r>
              <a:rPr lang="en-US" dirty="0"/>
              <a:t>(20+ year stage)</a:t>
            </a:r>
          </a:p>
          <a:p>
            <a:r>
              <a:rPr lang="en-US" dirty="0"/>
              <a:t>Every 20 years:</a:t>
            </a:r>
          </a:p>
          <a:p>
            <a:pPr lvl="1"/>
            <a:r>
              <a:rPr lang="en-US" dirty="0"/>
              <a:t>Discussion, levee building</a:t>
            </a:r>
          </a:p>
          <a:p>
            <a:r>
              <a:rPr lang="en-US" dirty="0"/>
              <a:t>After 100 years:</a:t>
            </a:r>
          </a:p>
          <a:p>
            <a:pPr lvl="1"/>
            <a:r>
              <a:rPr lang="en-US" dirty="0"/>
              <a:t>Generate 200-year flood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7341" y="857252"/>
            <a:ext cx="4730906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Event and Damage Map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562" t="485" r="-650" b="1438"/>
          <a:stretch/>
        </p:blipFill>
        <p:spPr>
          <a:xfrm>
            <a:off x="3507729" y="1605148"/>
            <a:ext cx="4205336" cy="476604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188" t="16153" r="31245" b="10833"/>
          <a:stretch/>
        </p:blipFill>
        <p:spPr>
          <a:xfrm>
            <a:off x="7777405" y="1610097"/>
            <a:ext cx="4280536" cy="475615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6C58-9C42-0D49-9501-38A19539DDA5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8" y="1605148"/>
            <a:ext cx="3292321" cy="16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G Presentation">
      <a:majorFont>
        <a:latin typeface="Franklin Gothic Boo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SEE Style 01.potx" id="{E679B6C8-FC59-4A86-B263-A6BD77F033F2}" vid="{12EF7401-3DC9-40D2-AAB4-A152B3AAA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ISEE Style 01</Template>
  <TotalTime>2221</TotalTime>
  <Words>568</Words>
  <Application>Microsoft Office PowerPoint</Application>
  <PresentationFormat>Widescreen</PresentationFormat>
  <Paragraphs>170</Paragraphs>
  <Slides>25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Anonymous Pro</vt:lpstr>
      <vt:lpstr>Arial</vt:lpstr>
      <vt:lpstr>Calibri</vt:lpstr>
      <vt:lpstr>Franklin Gothic Book</vt:lpstr>
      <vt:lpstr>Gill Sans MT</vt:lpstr>
      <vt:lpstr>Verdana</vt:lpstr>
      <vt:lpstr>Office Theme</vt:lpstr>
      <vt:lpstr>PowerPoint Presentation</vt:lpstr>
      <vt:lpstr>The value of applying simple models to complex problems</vt:lpstr>
      <vt:lpstr>Simple models to identify important questions</vt:lpstr>
      <vt:lpstr>Participatory Agent-Based Simulations for Public Engagement with Flood Control</vt:lpstr>
      <vt:lpstr>Participatory Agent-Based Simulations</vt:lpstr>
      <vt:lpstr>The Model</vt:lpstr>
      <vt:lpstr>Master Interface</vt:lpstr>
      <vt:lpstr>Sequence</vt:lpstr>
      <vt:lpstr>Flood Event and Damage Map</vt:lpstr>
      <vt:lpstr>Experiments</vt:lpstr>
      <vt:lpstr>The research team</vt:lpstr>
      <vt:lpstr>Coastal Embankment Project: 1960s-70s</vt:lpstr>
      <vt:lpstr>PowerPoint Presentation</vt:lpstr>
      <vt:lpstr>Forgotten Wisdom of the Past</vt:lpstr>
      <vt:lpstr>Beel Bhaina 2001</vt:lpstr>
      <vt:lpstr>Beels Bhaina &amp; Kukshia 2010</vt:lpstr>
      <vt:lpstr>Beel Kukshia 2013</vt:lpstr>
      <vt:lpstr>Public opposition to Tidal River Management</vt:lpstr>
      <vt:lpstr>Failure of government  drainage rehabilitation project</vt:lpstr>
      <vt:lpstr>Challenges</vt:lpstr>
      <vt:lpstr>Modeling challenge</vt:lpstr>
      <vt:lpstr>Modeling Tidal River Management</vt:lpstr>
      <vt:lpstr>Elevation</vt:lpstr>
      <vt:lpstr>Simulating community decisions</vt:lpstr>
      <vt:lpstr>Discounted net-present value of  n-years of breaches with 5-year horizon</vt:lpstr>
    </vt:vector>
  </TitlesOfParts>
  <Company>Vanderbilt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Gilligan</dc:creator>
  <cp:lastModifiedBy>Jonathan Gilligan</cp:lastModifiedBy>
  <cp:revision>399</cp:revision>
  <dcterms:created xsi:type="dcterms:W3CDTF">2014-10-16T01:21:21Z</dcterms:created>
  <dcterms:modified xsi:type="dcterms:W3CDTF">2017-05-25T04:25:15Z</dcterms:modified>
</cp:coreProperties>
</file>