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90" r:id="rId2"/>
    <p:sldId id="328" r:id="rId3"/>
    <p:sldId id="295" r:id="rId4"/>
    <p:sldId id="326" r:id="rId5"/>
    <p:sldId id="327" r:id="rId6"/>
    <p:sldId id="302" r:id="rId7"/>
    <p:sldId id="324" r:id="rId8"/>
    <p:sldId id="305" r:id="rId9"/>
    <p:sldId id="306" r:id="rId10"/>
    <p:sldId id="304" r:id="rId11"/>
    <p:sldId id="317" r:id="rId12"/>
    <p:sldId id="298" r:id="rId13"/>
    <p:sldId id="300" r:id="rId14"/>
    <p:sldId id="303" r:id="rId15"/>
    <p:sldId id="299" r:id="rId16"/>
    <p:sldId id="307" r:id="rId17"/>
    <p:sldId id="316" r:id="rId18"/>
    <p:sldId id="323" r:id="rId19"/>
    <p:sldId id="329" r:id="rId20"/>
    <p:sldId id="321" r:id="rId21"/>
    <p:sldId id="318" r:id="rId22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0586" autoAdjust="0"/>
  </p:normalViewPr>
  <p:slideViewPr>
    <p:cSldViewPr>
      <p:cViewPr>
        <p:scale>
          <a:sx n="75" d="100"/>
          <a:sy n="75" d="100"/>
        </p:scale>
        <p:origin x="-348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image" Target="../media/image8.wmf"/><Relationship Id="rId1" Type="http://schemas.openxmlformats.org/officeDocument/2006/relationships/image" Target="../media/image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C5DFBFA7-0C66-4F19-8318-4D6FEC30B5BD}" type="datetimeFigureOut">
              <a:rPr lang="en-US" smtClean="0"/>
              <a:t>5/18/2016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E40EE0C6-9299-4B43-879B-6DC8AD371E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2587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AB098-BAB7-41FA-B30E-3D141535480A}" type="datetimeFigureOut">
              <a:rPr lang="en-US" smtClean="0"/>
              <a:t>5/18/2016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3F96D-B83A-4DE0-A9AF-E5FDD15AE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8839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AB098-BAB7-41FA-B30E-3D141535480A}" type="datetimeFigureOut">
              <a:rPr lang="en-US" smtClean="0"/>
              <a:t>5/18/2016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3F96D-B83A-4DE0-A9AF-E5FDD15AE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441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AB098-BAB7-41FA-B30E-3D141535480A}" type="datetimeFigureOut">
              <a:rPr lang="en-US" smtClean="0"/>
              <a:t>5/18/2016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3F96D-B83A-4DE0-A9AF-E5FDD15AE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4343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F7F5BA-0F3A-4027-8C7E-FA430B73E1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2457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AB098-BAB7-41FA-B30E-3D141535480A}" type="datetimeFigureOut">
              <a:rPr lang="en-US" smtClean="0"/>
              <a:t>5/18/2016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3F96D-B83A-4DE0-A9AF-E5FDD15AE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9181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AB098-BAB7-41FA-B30E-3D141535480A}" type="datetimeFigureOut">
              <a:rPr lang="en-US" smtClean="0"/>
              <a:t>5/18/2016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3F96D-B83A-4DE0-A9AF-E5FDD15AE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9062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AB098-BAB7-41FA-B30E-3D141535480A}" type="datetimeFigureOut">
              <a:rPr lang="en-US" smtClean="0"/>
              <a:t>5/18/2016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3F96D-B83A-4DE0-A9AF-E5FDD15AE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7581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AB098-BAB7-41FA-B30E-3D141535480A}" type="datetimeFigureOut">
              <a:rPr lang="en-US" smtClean="0"/>
              <a:t>5/18/2016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3F96D-B83A-4DE0-A9AF-E5FDD15AE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1403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AB098-BAB7-41FA-B30E-3D141535480A}" type="datetimeFigureOut">
              <a:rPr lang="en-US" smtClean="0"/>
              <a:t>5/18/2016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3F96D-B83A-4DE0-A9AF-E5FDD15AE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607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AB098-BAB7-41FA-B30E-3D141535480A}" type="datetimeFigureOut">
              <a:rPr lang="en-US" smtClean="0"/>
              <a:t>5/18/2016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3F96D-B83A-4DE0-A9AF-E5FDD15AE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7389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AB098-BAB7-41FA-B30E-3D141535480A}" type="datetimeFigureOut">
              <a:rPr lang="en-US" smtClean="0"/>
              <a:t>5/18/2016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3F96D-B83A-4DE0-A9AF-E5FDD15AE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7113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AB098-BAB7-41FA-B30E-3D141535480A}" type="datetimeFigureOut">
              <a:rPr lang="en-US" smtClean="0"/>
              <a:t>5/18/2016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3F96D-B83A-4DE0-A9AF-E5FDD15AE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9701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CAB098-BAB7-41FA-B30E-3D141535480A}" type="datetimeFigureOut">
              <a:rPr lang="en-US" smtClean="0"/>
              <a:t>5/18/2016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43F96D-B83A-4DE0-A9AF-E5FDD15AE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535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8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7.w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28600" y="18288"/>
            <a:ext cx="8534400" cy="60960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800" b="1" dirty="0" smtClean="0"/>
              <a:t>Modeling the impact of vegetation changes on erosion rates and landscape evolution</a:t>
            </a:r>
          </a:p>
          <a:p>
            <a:pPr marL="0" indent="0" algn="ctr">
              <a:buNone/>
            </a:pPr>
            <a:r>
              <a:rPr lang="en-US" sz="2800" dirty="0" smtClean="0"/>
              <a:t>Jon D. Pelletier, </a:t>
            </a:r>
            <a:r>
              <a:rPr lang="en-US" sz="2800" i="1" dirty="0" smtClean="0"/>
              <a:t>University of Arizona</a:t>
            </a:r>
          </a:p>
          <a:p>
            <a:pPr marL="0" indent="0">
              <a:buNone/>
            </a:pPr>
            <a:endParaRPr lang="en-US" sz="2800" dirty="0"/>
          </a:p>
        </p:txBody>
      </p:sp>
      <p:pic>
        <p:nvPicPr>
          <p:cNvPr id="3" name="Picture 13" descr="fig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01" r="51200" b="51847"/>
          <a:stretch/>
        </p:blipFill>
        <p:spPr>
          <a:xfrm>
            <a:off x="457200" y="1447800"/>
            <a:ext cx="8175637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628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" y="182940"/>
            <a:ext cx="88392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i="1" dirty="0" smtClean="0"/>
              <a:t>At valley heads, the fluvial erosion rate exceeds the </a:t>
            </a:r>
            <a:r>
              <a:rPr lang="en-US" sz="2400" i="1" dirty="0" err="1" smtClean="0"/>
              <a:t>colluvial</a:t>
            </a:r>
            <a:r>
              <a:rPr lang="en-US" sz="2400" i="1" dirty="0" smtClean="0"/>
              <a:t> deposition rate slightly (by an amount equal to the net erosion rate).</a:t>
            </a:r>
          </a:p>
          <a:p>
            <a:r>
              <a:rPr lang="en-US" sz="2400" i="1" dirty="0" smtClean="0"/>
              <a:t>The model predicts drainage density as a function of veg cover and time since the veg transition.</a:t>
            </a:r>
            <a:r>
              <a:rPr lang="en-US" sz="2400" i="1" dirty="0" smtClean="0"/>
              <a:t>  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-35858" y="1752600"/>
            <a:ext cx="9148482" cy="4732457"/>
            <a:chOff x="0" y="1308847"/>
            <a:chExt cx="9148482" cy="4732457"/>
          </a:xfrm>
        </p:grpSpPr>
        <p:pic>
          <p:nvPicPr>
            <p:cNvPr id="4" name="Picture 3"/>
            <p:cNvPicPr/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6259" y="1308847"/>
              <a:ext cx="5116365" cy="4267199"/>
            </a:xfrm>
            <a:prstGeom prst="rect">
              <a:avLst/>
            </a:prstGeom>
          </p:spPr>
        </p:pic>
        <p:pic>
          <p:nvPicPr>
            <p:cNvPr id="1026" name="Picture 2" descr="C:\Users\Jon\Documents\fluvial\wgew\paper\figures\fig5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420222"/>
              <a:ext cx="3996259" cy="40444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Rectangle 2"/>
            <p:cNvSpPr/>
            <p:nvPr/>
          </p:nvSpPr>
          <p:spPr>
            <a:xfrm>
              <a:off x="5728956" y="5579639"/>
              <a:ext cx="3419526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i="1" dirty="0" smtClean="0"/>
                <a:t>Pelletier et al., </a:t>
              </a:r>
              <a:r>
                <a:rPr lang="en-US" sz="2400" i="1" dirty="0" err="1" smtClean="0"/>
                <a:t>Esurf</a:t>
              </a:r>
              <a:r>
                <a:rPr lang="en-US" sz="2400" i="1" dirty="0" smtClean="0"/>
                <a:t>, 2016</a:t>
              </a:r>
              <a:endParaRPr 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2083225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sz="3600" smtClean="0">
                <a:latin typeface="Helvetica" pitchFamily="34" charset="0"/>
              </a:rPr>
              <a:t/>
            </a:r>
            <a:br>
              <a:rPr lang="en-US" altLang="en-US" sz="3600" smtClean="0">
                <a:latin typeface="Helvetica" pitchFamily="34" charset="0"/>
              </a:rPr>
            </a:br>
            <a:endParaRPr lang="en-US" altLang="en-US" smtClean="0"/>
          </a:p>
        </p:txBody>
      </p:sp>
      <p:sp>
        <p:nvSpPr>
          <p:cNvPr id="3075" name="Text Box 4"/>
          <p:cNvSpPr txBox="1">
            <a:spLocks noChangeArrowheads="1"/>
          </p:cNvSpPr>
          <p:nvPr/>
        </p:nvSpPr>
        <p:spPr bwMode="auto">
          <a:xfrm>
            <a:off x="914400" y="1981200"/>
            <a:ext cx="762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 sz="2400"/>
          </a:p>
        </p:txBody>
      </p:sp>
      <p:sp>
        <p:nvSpPr>
          <p:cNvPr id="3076" name="Text Box 5"/>
          <p:cNvSpPr txBox="1">
            <a:spLocks noChangeArrowheads="1"/>
          </p:cNvSpPr>
          <p:nvPr/>
        </p:nvSpPr>
        <p:spPr bwMode="auto">
          <a:xfrm>
            <a:off x="685800" y="1828800"/>
            <a:ext cx="77724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 sz="3200"/>
          </a:p>
        </p:txBody>
      </p:sp>
      <p:sp>
        <p:nvSpPr>
          <p:cNvPr id="3077" name="Content Placeholder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3078" name="Picture 2" descr="fig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0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9" name="Rectangle 8"/>
          <p:cNvSpPr>
            <a:spLocks noChangeArrowheads="1"/>
          </p:cNvSpPr>
          <p:nvPr/>
        </p:nvSpPr>
        <p:spPr bwMode="auto">
          <a:xfrm>
            <a:off x="0" y="0"/>
            <a:ext cx="4029949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2400" i="1" dirty="0" smtClean="0"/>
              <a:t>Another example over ~10</a:t>
            </a:r>
            <a:r>
              <a:rPr lang="en-US" altLang="en-US" sz="2400" i="1" baseline="30000" dirty="0" smtClean="0"/>
              <a:t>3</a:t>
            </a:r>
            <a:r>
              <a:rPr lang="en-US" altLang="en-US" sz="2400" i="1" dirty="0" smtClean="0"/>
              <a:t> </a:t>
            </a:r>
            <a:r>
              <a:rPr lang="en-US" altLang="en-US" sz="2400" i="1" dirty="0" err="1" smtClean="0"/>
              <a:t>yr</a:t>
            </a:r>
            <a:endParaRPr lang="en-US" altLang="en-US" sz="2400" i="1" dirty="0" smtClean="0"/>
          </a:p>
          <a:p>
            <a:endParaRPr lang="en-US" altLang="en-US" sz="2400" dirty="0" smtClean="0"/>
          </a:p>
          <a:p>
            <a:r>
              <a:rPr lang="en-US" altLang="en-US" sz="2000" dirty="0" smtClean="0"/>
              <a:t>Fan deposits that grade to gullies in </a:t>
            </a:r>
          </a:p>
          <a:p>
            <a:r>
              <a:rPr lang="en-US" altLang="en-US" sz="2000" dirty="0" err="1" smtClean="0"/>
              <a:t>Tsangpo</a:t>
            </a:r>
            <a:r>
              <a:rPr lang="en-US" altLang="en-US" sz="2000" dirty="0" smtClean="0"/>
              <a:t> V., Tibet, are late Holocene. </a:t>
            </a:r>
          </a:p>
          <a:p>
            <a:r>
              <a:rPr lang="en-US" altLang="en-US" sz="2000" dirty="0" smtClean="0"/>
              <a:t>This constrains </a:t>
            </a:r>
            <a:r>
              <a:rPr lang="en-US" altLang="en-US" sz="2000" dirty="0" smtClean="0"/>
              <a:t>the</a:t>
            </a:r>
            <a:r>
              <a:rPr lang="en-US" altLang="en-US" sz="2000" dirty="0" smtClean="0"/>
              <a:t> </a:t>
            </a:r>
            <a:r>
              <a:rPr lang="en-US" altLang="en-US" sz="2000" dirty="0" smtClean="0"/>
              <a:t>cause to be</a:t>
            </a:r>
          </a:p>
          <a:p>
            <a:r>
              <a:rPr lang="en-US" altLang="en-US" sz="2000" dirty="0"/>
              <a:t>o</a:t>
            </a:r>
            <a:r>
              <a:rPr lang="en-US" altLang="en-US" sz="2000" dirty="0" smtClean="0"/>
              <a:t>vergrazing.</a:t>
            </a:r>
          </a:p>
          <a:p>
            <a:r>
              <a:rPr lang="en-US" altLang="en-US" sz="2000" dirty="0" smtClean="0"/>
              <a:t>Landscape responds with higher </a:t>
            </a:r>
          </a:p>
          <a:p>
            <a:r>
              <a:rPr lang="en-US" altLang="en-US" sz="2000" dirty="0" smtClean="0"/>
              <a:t>drainage density and increased </a:t>
            </a:r>
          </a:p>
          <a:p>
            <a:r>
              <a:rPr lang="en-US" altLang="en-US" sz="2000" dirty="0" smtClean="0"/>
              <a:t>channel </a:t>
            </a:r>
            <a:r>
              <a:rPr lang="en-US" altLang="en-US" sz="2000" dirty="0" smtClean="0"/>
              <a:t>concavity. </a:t>
            </a:r>
            <a:endParaRPr lang="en-US" altLang="en-US" sz="2000" dirty="0" smtClean="0"/>
          </a:p>
          <a:p>
            <a:r>
              <a:rPr lang="en-US" altLang="en-US" sz="2000" dirty="0" smtClean="0"/>
              <a:t>Numerical models with increase in </a:t>
            </a:r>
          </a:p>
          <a:p>
            <a:r>
              <a:rPr lang="en-US" altLang="en-US" sz="2000" i="1" dirty="0" smtClean="0"/>
              <a:t>K</a:t>
            </a:r>
            <a:r>
              <a:rPr lang="en-US" altLang="en-US" sz="2000" dirty="0" smtClean="0"/>
              <a:t> reproduce this.   </a:t>
            </a:r>
            <a:endParaRPr lang="en-US" altLang="en-US" sz="2000" dirty="0"/>
          </a:p>
          <a:p>
            <a:endParaRPr lang="en-US" altLang="en-US" sz="2400" dirty="0" smtClean="0"/>
          </a:p>
        </p:txBody>
      </p:sp>
      <p:pic>
        <p:nvPicPr>
          <p:cNvPr id="3080" name="Picture 2" descr="fig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>
            <a:fillRect/>
          </a:stretch>
        </p:blipFill>
        <p:spPr bwMode="auto">
          <a:xfrm>
            <a:off x="28231" y="3810000"/>
            <a:ext cx="3979863" cy="292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5140916" y="6396335"/>
            <a:ext cx="40030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i="1" dirty="0" smtClean="0">
                <a:solidFill>
                  <a:schemeClr val="bg1"/>
                </a:solidFill>
              </a:rPr>
              <a:t>Pelletier et al.,, GSA Bull., 2011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8924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10892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i="1" dirty="0" smtClean="0"/>
              <a:t>Example at ~10</a:t>
            </a:r>
            <a:r>
              <a:rPr lang="en-US" sz="2800" i="1" baseline="30000" dirty="0" smtClean="0"/>
              <a:t>4</a:t>
            </a:r>
            <a:r>
              <a:rPr lang="en-US" sz="2800" i="1" dirty="0" smtClean="0"/>
              <a:t> </a:t>
            </a:r>
            <a:r>
              <a:rPr lang="en-US" sz="2800" i="1" dirty="0" err="1" smtClean="0"/>
              <a:t>yr</a:t>
            </a:r>
            <a:r>
              <a:rPr lang="en-US" sz="2800" i="1" dirty="0" smtClean="0"/>
              <a:t>: timing of aggradation due to Pleistocene-</a:t>
            </a:r>
          </a:p>
          <a:p>
            <a:r>
              <a:rPr lang="en-US" sz="2800" i="1" dirty="0" smtClean="0"/>
              <a:t>Holocene transition in SW US</a:t>
            </a:r>
            <a:endParaRPr lang="en-US" sz="2800" dirty="0"/>
          </a:p>
        </p:txBody>
      </p:sp>
      <p:pic>
        <p:nvPicPr>
          <p:cNvPr id="2050" name="Picture 2" descr="C:\Users\Jon\Documents\fluvial\fansclimatechange\antinao&amp;mcdonald\paper\new\new\fig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013" y="1054867"/>
            <a:ext cx="4684430" cy="5743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0" y="1371600"/>
            <a:ext cx="2583784" cy="30469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i="1" dirty="0" smtClean="0"/>
              <a:t>Retreat of forests </a:t>
            </a:r>
            <a:endParaRPr lang="en-US" sz="2400" i="1" dirty="0"/>
          </a:p>
          <a:p>
            <a:r>
              <a:rPr lang="en-US" sz="2400" i="1" dirty="0"/>
              <a:t>f</a:t>
            </a:r>
            <a:r>
              <a:rPr lang="en-US" sz="2400" i="1" dirty="0" smtClean="0"/>
              <a:t>rom 800 to 1800m</a:t>
            </a:r>
          </a:p>
          <a:p>
            <a:r>
              <a:rPr lang="en-US" sz="2400" i="1" dirty="0" err="1" smtClean="0"/>
              <a:t>a.s.l</a:t>
            </a:r>
            <a:r>
              <a:rPr lang="en-US" sz="2400" i="1" dirty="0" smtClean="0"/>
              <a:t>. was</a:t>
            </a:r>
          </a:p>
          <a:p>
            <a:r>
              <a:rPr lang="en-US" sz="2400" i="1" dirty="0"/>
              <a:t>t</a:t>
            </a:r>
            <a:r>
              <a:rPr lang="en-US" sz="2400" i="1" dirty="0" smtClean="0"/>
              <a:t>ime transgressive.</a:t>
            </a:r>
          </a:p>
          <a:p>
            <a:r>
              <a:rPr lang="en-US" sz="2400" i="1" dirty="0" smtClean="0"/>
              <a:t>Can we predict </a:t>
            </a:r>
          </a:p>
          <a:p>
            <a:r>
              <a:rPr lang="en-US" sz="2400" i="1" dirty="0"/>
              <a:t>t</a:t>
            </a:r>
            <a:r>
              <a:rPr lang="en-US" sz="2400" i="1" dirty="0" smtClean="0"/>
              <a:t>iming of </a:t>
            </a:r>
          </a:p>
          <a:p>
            <a:r>
              <a:rPr lang="en-US" sz="2400" i="1" dirty="0"/>
              <a:t>a</a:t>
            </a:r>
            <a:r>
              <a:rPr lang="en-US" sz="2400" i="1" dirty="0" smtClean="0"/>
              <a:t>ggradation and</a:t>
            </a:r>
          </a:p>
          <a:p>
            <a:r>
              <a:rPr lang="en-US" sz="2400" i="1" dirty="0" smtClean="0"/>
              <a:t>incision?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314710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5859" y="304800"/>
            <a:ext cx="8799332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i="1" dirty="0" smtClean="0"/>
              <a:t>Model predicts timing of primary and secondary aggradation as a </a:t>
            </a:r>
          </a:p>
          <a:p>
            <a:r>
              <a:rPr lang="en-US" sz="2400" i="1" dirty="0"/>
              <a:t>f</a:t>
            </a:r>
            <a:r>
              <a:rPr lang="en-US" sz="2400" i="1" dirty="0" smtClean="0"/>
              <a:t>unction of upstream elevation, following the retreat of P-J. Primary</a:t>
            </a:r>
          </a:p>
          <a:p>
            <a:r>
              <a:rPr lang="en-US" sz="2400" i="1" dirty="0"/>
              <a:t>a</a:t>
            </a:r>
            <a:r>
              <a:rPr lang="en-US" sz="2400" i="1" dirty="0" smtClean="0"/>
              <a:t>ggradation predicted to begin when 5% of  source region undergoes</a:t>
            </a:r>
          </a:p>
          <a:p>
            <a:r>
              <a:rPr lang="en-US" sz="2400" i="1" dirty="0" smtClean="0"/>
              <a:t>P-J-to-</a:t>
            </a:r>
            <a:r>
              <a:rPr lang="en-US" sz="2400" i="1" dirty="0" err="1" smtClean="0"/>
              <a:t>shrubland</a:t>
            </a:r>
            <a:r>
              <a:rPr lang="en-US" sz="2400" i="1" dirty="0" smtClean="0"/>
              <a:t> transition. Secondary aggradation begins when 50%</a:t>
            </a:r>
          </a:p>
          <a:p>
            <a:r>
              <a:rPr lang="en-US" sz="2400" i="1" dirty="0"/>
              <a:t>o</a:t>
            </a:r>
            <a:r>
              <a:rPr lang="en-US" sz="2400" i="1" dirty="0" smtClean="0"/>
              <a:t>f source region has undergone </a:t>
            </a:r>
            <a:r>
              <a:rPr lang="en-US" sz="2400" i="1" dirty="0"/>
              <a:t>P-J-to-</a:t>
            </a:r>
            <a:r>
              <a:rPr lang="en-US" sz="2400" i="1" dirty="0" err="1"/>
              <a:t>shrubland</a:t>
            </a:r>
            <a:r>
              <a:rPr lang="en-US" sz="2400" i="1" dirty="0"/>
              <a:t> transition. </a:t>
            </a:r>
            <a:endParaRPr lang="en-US" sz="2400" dirty="0"/>
          </a:p>
        </p:txBody>
      </p:sp>
      <p:grpSp>
        <p:nvGrpSpPr>
          <p:cNvPr id="2" name="Group 1"/>
          <p:cNvGrpSpPr/>
          <p:nvPr/>
        </p:nvGrpSpPr>
        <p:grpSpPr>
          <a:xfrm>
            <a:off x="104947" y="2257239"/>
            <a:ext cx="9043535" cy="3963044"/>
            <a:chOff x="35859" y="2226474"/>
            <a:chExt cx="9043535" cy="3963044"/>
          </a:xfrm>
        </p:grpSpPr>
        <p:pic>
          <p:nvPicPr>
            <p:cNvPr id="3075" name="Picture 3" descr="C:\Users\Jon\Documents\fluvial\fansclimatechange\antinao&amp;mcdonald\paper\new\new\fig4n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9780"/>
            <a:stretch/>
          </p:blipFill>
          <p:spPr bwMode="auto">
            <a:xfrm>
              <a:off x="35859" y="2226474"/>
              <a:ext cx="4531674" cy="39630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 descr="C:\Users\Jon\Documents\fluvial\fansclimatechange\antinao&amp;mcdonald\paper\new\new\fig4n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000"/>
            <a:stretch/>
          </p:blipFill>
          <p:spPr bwMode="auto">
            <a:xfrm>
              <a:off x="4567533" y="2243792"/>
              <a:ext cx="4511861" cy="39284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" name="Rectangle 5"/>
          <p:cNvSpPr/>
          <p:nvPr/>
        </p:nvSpPr>
        <p:spPr>
          <a:xfrm>
            <a:off x="6444537" y="6220283"/>
            <a:ext cx="27039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i="1" dirty="0" smtClean="0"/>
              <a:t>Pelletier, </a:t>
            </a:r>
            <a:r>
              <a:rPr lang="en-US" sz="2400" i="1" dirty="0" err="1" smtClean="0"/>
              <a:t>Esurf</a:t>
            </a:r>
            <a:r>
              <a:rPr lang="en-US" sz="2400" i="1" dirty="0" smtClean="0"/>
              <a:t>, 2014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913948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Jon\Documents\fluvial\fansclimatechange\antinao&amp;mcdonald\paper\new\new\fig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874040"/>
            <a:ext cx="6705600" cy="5155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04800" y="380998"/>
            <a:ext cx="79287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i="1" dirty="0"/>
              <a:t>Model </a:t>
            </a:r>
            <a:r>
              <a:rPr lang="en-US" sz="2400" i="1" dirty="0" smtClean="0"/>
              <a:t>predictions vs. data </a:t>
            </a:r>
            <a:r>
              <a:rPr lang="en-US" sz="2400" i="1" dirty="0" smtClean="0"/>
              <a:t>(OSL </a:t>
            </a:r>
            <a:r>
              <a:rPr lang="en-US" sz="2400" i="1" dirty="0" smtClean="0"/>
              <a:t>ages low in </a:t>
            </a:r>
            <a:r>
              <a:rPr lang="en-US" sz="2400" i="1" dirty="0" smtClean="0"/>
              <a:t>Q3a stratigraphy) </a:t>
            </a:r>
            <a:endParaRPr lang="en-US" sz="2400" dirty="0"/>
          </a:p>
        </p:txBody>
      </p:sp>
      <p:sp>
        <p:nvSpPr>
          <p:cNvPr id="3" name="Rectangle 2"/>
          <p:cNvSpPr/>
          <p:nvPr/>
        </p:nvSpPr>
        <p:spPr>
          <a:xfrm>
            <a:off x="5068455" y="6073815"/>
            <a:ext cx="27039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i="1" dirty="0" smtClean="0"/>
              <a:t>Pelletier, </a:t>
            </a:r>
            <a:r>
              <a:rPr lang="en-US" sz="2400" i="1" dirty="0" err="1" smtClean="0"/>
              <a:t>Esurf</a:t>
            </a:r>
            <a:r>
              <a:rPr lang="en-US" sz="2400" i="1" dirty="0" smtClean="0"/>
              <a:t>, 2014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995975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Jon\Documents\fluvial\fansclimatechange\antinao&amp;mcdonald\paper\new\new\fig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754"/>
          <a:stretch/>
        </p:blipFill>
        <p:spPr bwMode="auto">
          <a:xfrm>
            <a:off x="2057400" y="1627931"/>
            <a:ext cx="4641908" cy="4424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43434" y="76200"/>
            <a:ext cx="9063315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i="1" dirty="0" smtClean="0"/>
              <a:t>Conceptual model: Decrease in veg cover/Increase in % bare ground </a:t>
            </a:r>
          </a:p>
          <a:p>
            <a:r>
              <a:rPr lang="en-US" sz="2400" i="1" dirty="0"/>
              <a:t>t</a:t>
            </a:r>
            <a:r>
              <a:rPr lang="en-US" sz="2400" i="1" dirty="0" smtClean="0"/>
              <a:t>riggers increase in drainage density, causing a </a:t>
            </a:r>
            <a:r>
              <a:rPr lang="en-US" sz="2400" i="1" dirty="0" smtClean="0"/>
              <a:t>pulse of sediment input</a:t>
            </a:r>
          </a:p>
          <a:p>
            <a:r>
              <a:rPr lang="en-US" sz="2400" i="1" dirty="0"/>
              <a:t>t</a:t>
            </a:r>
            <a:r>
              <a:rPr lang="en-US" sz="2400" i="1" dirty="0" smtClean="0"/>
              <a:t>o fans and a </a:t>
            </a:r>
            <a:r>
              <a:rPr lang="en-US" sz="2400" i="1" dirty="0" smtClean="0"/>
              <a:t>complex response, </a:t>
            </a:r>
            <a:r>
              <a:rPr lang="en-US" sz="2400" i="1" dirty="0" smtClean="0"/>
              <a:t>i.e. multiple cycles of aggradation and </a:t>
            </a:r>
            <a:endParaRPr lang="en-US" sz="2400" i="1" dirty="0" smtClean="0"/>
          </a:p>
          <a:p>
            <a:r>
              <a:rPr lang="en-US" sz="2400" i="1" dirty="0" smtClean="0"/>
              <a:t>incision </a:t>
            </a:r>
            <a:r>
              <a:rPr lang="en-US" sz="2400" i="1" dirty="0" smtClean="0"/>
              <a:t>(Q3a </a:t>
            </a:r>
            <a:r>
              <a:rPr lang="en-US" sz="2400" i="1" dirty="0" smtClean="0"/>
              <a:t>and </a:t>
            </a:r>
            <a:r>
              <a:rPr lang="en-US" sz="2400" i="1" dirty="0" smtClean="0"/>
              <a:t>Q3b of Bull, 1991)     </a:t>
            </a:r>
            <a:endParaRPr lang="en-US" sz="2400" dirty="0"/>
          </a:p>
        </p:txBody>
      </p:sp>
      <p:sp>
        <p:nvSpPr>
          <p:cNvPr id="7" name="Rectangle 6"/>
          <p:cNvSpPr/>
          <p:nvPr/>
        </p:nvSpPr>
        <p:spPr>
          <a:xfrm>
            <a:off x="5031873" y="6052013"/>
            <a:ext cx="152798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i="1" dirty="0" smtClean="0"/>
              <a:t>Bull (1991)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662876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53" t="18062" r="23275" b="8376"/>
          <a:stretch/>
        </p:blipFill>
        <p:spPr>
          <a:xfrm>
            <a:off x="152399" y="457200"/>
            <a:ext cx="8280369" cy="629322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729713" y="46070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i="1" dirty="0" smtClean="0"/>
              <a:t>Unsolved problem:</a:t>
            </a:r>
          </a:p>
          <a:p>
            <a:r>
              <a:rPr lang="en-US" sz="2400" i="1" dirty="0" smtClean="0"/>
              <a:t>Lower Colorado River has had</a:t>
            </a:r>
          </a:p>
          <a:p>
            <a:r>
              <a:rPr lang="en-US" sz="2400" i="1" dirty="0" smtClean="0"/>
              <a:t>3 P-Q aggradation events of</a:t>
            </a:r>
          </a:p>
          <a:p>
            <a:r>
              <a:rPr lang="en-US" sz="2400" i="1" dirty="0" smtClean="0"/>
              <a:t>&gt;~ 1000 km</a:t>
            </a:r>
            <a:r>
              <a:rPr lang="en-US" sz="2400" i="1" baseline="30000" dirty="0" smtClean="0"/>
              <a:t>3</a:t>
            </a:r>
            <a:r>
              <a:rPr lang="en-US" sz="2400" i="1" dirty="0"/>
              <a:t> </a:t>
            </a:r>
            <a:r>
              <a:rPr lang="en-US" sz="2400" i="1" dirty="0" smtClean="0"/>
              <a:t>(~100 m x 30 km</a:t>
            </a:r>
          </a:p>
          <a:p>
            <a:r>
              <a:rPr lang="en-US" sz="2400" i="1" dirty="0" smtClean="0"/>
              <a:t>x 300 km).   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5901369" y="3505200"/>
            <a:ext cx="25313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i="1" dirty="0" smtClean="0"/>
              <a:t>House et al. (2005)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934289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fig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6070"/>
            <a:ext cx="4341357" cy="3188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031"/>
          <a:stretch/>
        </p:blipFill>
        <p:spPr>
          <a:xfrm>
            <a:off x="5029199" y="1904833"/>
            <a:ext cx="4114801" cy="3108437"/>
          </a:xfrm>
          <a:prstGeom prst="rect">
            <a:avLst/>
          </a:prstGeom>
        </p:spPr>
      </p:pic>
      <p:pic>
        <p:nvPicPr>
          <p:cNvPr id="4" name="Picture 3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12" y="3183630"/>
            <a:ext cx="5586095" cy="368617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729713" y="46070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i="1" dirty="0" smtClean="0"/>
              <a:t>Wildfire is responsible for 99% of </a:t>
            </a:r>
            <a:r>
              <a:rPr lang="en-US" sz="2400" i="1" dirty="0" smtClean="0"/>
              <a:t>all long-term </a:t>
            </a:r>
            <a:r>
              <a:rPr lang="en-US" sz="2400" i="1" dirty="0" smtClean="0"/>
              <a:t>erosion </a:t>
            </a:r>
            <a:r>
              <a:rPr lang="en-US" sz="2400" i="1" dirty="0" smtClean="0"/>
              <a:t>in </a:t>
            </a:r>
            <a:r>
              <a:rPr lang="en-US" sz="2400" i="1" dirty="0" smtClean="0"/>
              <a:t>some </a:t>
            </a:r>
          </a:p>
          <a:p>
            <a:r>
              <a:rPr lang="en-US" sz="2400" i="1" dirty="0" smtClean="0"/>
              <a:t>forested landscapes, e.g., Valles Caldera (Orem and Pelletier, JGR, 2016)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9361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Jon\Documents\fluvial\sedflux\withag\fi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412" y="541149"/>
            <a:ext cx="7406692" cy="6174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7929" y="17929"/>
            <a:ext cx="909678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i="1" dirty="0" smtClean="0"/>
              <a:t>Example model over ~10</a:t>
            </a:r>
            <a:r>
              <a:rPr lang="en-US" sz="2800" i="1" baseline="30000" dirty="0" smtClean="0"/>
              <a:t>2</a:t>
            </a:r>
            <a:r>
              <a:rPr lang="en-US" sz="2800" i="1" dirty="0" smtClean="0"/>
              <a:t> </a:t>
            </a:r>
            <a:r>
              <a:rPr lang="en-US" sz="2800" i="1" dirty="0" err="1" smtClean="0"/>
              <a:t>yr</a:t>
            </a:r>
            <a:r>
              <a:rPr lang="en-US" sz="2800" i="1" dirty="0" smtClean="0"/>
              <a:t>: Impact of ag on sediment yields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528818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6490" y="152400"/>
            <a:ext cx="8914492" cy="44012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i="1" dirty="0" smtClean="0"/>
              <a:t>More collaboration with Earth System Modelers: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i="1" dirty="0" smtClean="0"/>
              <a:t>Soil/regolith thickness data (Pelletier et al., JAMES, 2016)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i="1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i="1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i="1" dirty="0" smtClean="0"/>
          </a:p>
          <a:p>
            <a:endParaRPr lang="en-US" sz="2800" i="1" dirty="0" smtClean="0"/>
          </a:p>
          <a:p>
            <a:endParaRPr lang="en-US" sz="2800" i="1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i="1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i="1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i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131611"/>
            <a:ext cx="6798564" cy="5726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88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6490" y="152400"/>
            <a:ext cx="910751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i="1" dirty="0" smtClean="0"/>
              <a:t>Hillslope-fluvia</a:t>
            </a:r>
            <a:r>
              <a:rPr lang="en-US" sz="2800" i="1" dirty="0" smtClean="0"/>
              <a:t>l geomorphologists</a:t>
            </a:r>
            <a:r>
              <a:rPr lang="en-US" sz="2800" i="1" dirty="0" smtClean="0"/>
              <a:t> have </a:t>
            </a:r>
            <a:r>
              <a:rPr lang="en-US" sz="2800" i="1" dirty="0" smtClean="0"/>
              <a:t>often </a:t>
            </a:r>
            <a:r>
              <a:rPr lang="en-US" sz="2800" i="1" dirty="0" smtClean="0"/>
              <a:t>taken climate change</a:t>
            </a:r>
            <a:r>
              <a:rPr lang="en-US" sz="2800" i="1" dirty="0" smtClean="0"/>
              <a:t> </a:t>
            </a:r>
            <a:r>
              <a:rPr lang="en-US" sz="2800" i="1" dirty="0" smtClean="0"/>
              <a:t>to be </a:t>
            </a:r>
            <a:r>
              <a:rPr lang="en-US" sz="2800" i="1" dirty="0" smtClean="0"/>
              <a:t>synonymous </a:t>
            </a:r>
            <a:r>
              <a:rPr lang="en-US" sz="2800" i="1" dirty="0" smtClean="0"/>
              <a:t>with changes </a:t>
            </a:r>
            <a:r>
              <a:rPr lang="en-US" sz="2800" i="1" dirty="0" smtClean="0"/>
              <a:t>in runoff/discharge/precipitation (i.e., driving shear stresses). </a:t>
            </a:r>
            <a:endParaRPr lang="en-US" sz="2800" i="1" dirty="0" smtClean="0"/>
          </a:p>
          <a:p>
            <a:r>
              <a:rPr lang="en-US" sz="2800" i="1" dirty="0" smtClean="0"/>
              <a:t>However, </a:t>
            </a:r>
            <a:r>
              <a:rPr lang="en-US" sz="2800" i="1" dirty="0" smtClean="0"/>
              <a:t>common vegetation </a:t>
            </a:r>
            <a:r>
              <a:rPr lang="en-US" sz="2800" i="1" dirty="0" smtClean="0"/>
              <a:t>cover changes lead to </a:t>
            </a:r>
            <a:r>
              <a:rPr lang="en-US" sz="2800" i="1" dirty="0" smtClean="0"/>
              <a:t>changes</a:t>
            </a:r>
            <a:endParaRPr lang="en-US" sz="2800" i="1" dirty="0"/>
          </a:p>
          <a:p>
            <a:r>
              <a:rPr lang="en-US" sz="2800" i="1" dirty="0"/>
              <a:t>i</a:t>
            </a:r>
            <a:r>
              <a:rPr lang="en-US" sz="2800" i="1" dirty="0" smtClean="0"/>
              <a:t>n erosion rates and topography that are O(10) </a:t>
            </a:r>
            <a:r>
              <a:rPr lang="en-US" sz="2800" i="1" dirty="0"/>
              <a:t>l</a:t>
            </a:r>
            <a:r>
              <a:rPr lang="en-US" sz="2800" i="1" dirty="0" smtClean="0"/>
              <a:t>arger.   </a:t>
            </a:r>
            <a:endParaRPr lang="en-US" sz="2800" dirty="0"/>
          </a:p>
        </p:txBody>
      </p:sp>
      <p:grpSp>
        <p:nvGrpSpPr>
          <p:cNvPr id="4" name="Group 4"/>
          <p:cNvGrpSpPr>
            <a:grpSpLocks/>
          </p:cNvGrpSpPr>
          <p:nvPr/>
        </p:nvGrpSpPr>
        <p:grpSpPr bwMode="auto">
          <a:xfrm>
            <a:off x="-3725" y="2550369"/>
            <a:ext cx="5530464" cy="3920456"/>
            <a:chOff x="384" y="1865"/>
            <a:chExt cx="3216" cy="2275"/>
          </a:xfrm>
        </p:grpSpPr>
        <p:sp>
          <p:nvSpPr>
            <p:cNvPr id="5" name="Oval 5"/>
            <p:cNvSpPr>
              <a:spLocks noChangeArrowheads="1"/>
            </p:cNvSpPr>
            <p:nvPr/>
          </p:nvSpPr>
          <p:spPr bwMode="auto">
            <a:xfrm>
              <a:off x="2016" y="2976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grpSp>
          <p:nvGrpSpPr>
            <p:cNvPr id="6" name="Group 6"/>
            <p:cNvGrpSpPr>
              <a:grpSpLocks/>
            </p:cNvGrpSpPr>
            <p:nvPr/>
          </p:nvGrpSpPr>
          <p:grpSpPr bwMode="auto">
            <a:xfrm>
              <a:off x="384" y="1865"/>
              <a:ext cx="3216" cy="2275"/>
              <a:chOff x="384" y="1865"/>
              <a:chExt cx="3216" cy="2275"/>
            </a:xfrm>
          </p:grpSpPr>
          <p:sp>
            <p:nvSpPr>
              <p:cNvPr id="7" name="Oval 7"/>
              <p:cNvSpPr>
                <a:spLocks noChangeArrowheads="1"/>
              </p:cNvSpPr>
              <p:nvPr/>
            </p:nvSpPr>
            <p:spPr bwMode="auto">
              <a:xfrm>
                <a:off x="1824" y="3120"/>
                <a:ext cx="48" cy="4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/>
              </a:p>
            </p:txBody>
          </p:sp>
          <p:grpSp>
            <p:nvGrpSpPr>
              <p:cNvPr id="8" name="Group 8"/>
              <p:cNvGrpSpPr>
                <a:grpSpLocks/>
              </p:cNvGrpSpPr>
              <p:nvPr/>
            </p:nvGrpSpPr>
            <p:grpSpPr bwMode="auto">
              <a:xfrm>
                <a:off x="384" y="1865"/>
                <a:ext cx="3216" cy="2275"/>
                <a:chOff x="384" y="1865"/>
                <a:chExt cx="3216" cy="2275"/>
              </a:xfrm>
            </p:grpSpPr>
            <p:sp>
              <p:nvSpPr>
                <p:cNvPr id="9" name="Oval 9"/>
                <p:cNvSpPr>
                  <a:spLocks noChangeArrowheads="1"/>
                </p:cNvSpPr>
                <p:nvPr/>
              </p:nvSpPr>
              <p:spPr bwMode="auto">
                <a:xfrm>
                  <a:off x="2304" y="2784"/>
                  <a:ext cx="48" cy="4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2400"/>
                </a:p>
              </p:txBody>
            </p:sp>
            <p:grpSp>
              <p:nvGrpSpPr>
                <p:cNvPr id="10" name="Group 10"/>
                <p:cNvGrpSpPr>
                  <a:grpSpLocks/>
                </p:cNvGrpSpPr>
                <p:nvPr/>
              </p:nvGrpSpPr>
              <p:grpSpPr bwMode="auto">
                <a:xfrm>
                  <a:off x="384" y="1865"/>
                  <a:ext cx="3216" cy="2275"/>
                  <a:chOff x="384" y="1865"/>
                  <a:chExt cx="3216" cy="2275"/>
                </a:xfrm>
              </p:grpSpPr>
              <p:grpSp>
                <p:nvGrpSpPr>
                  <p:cNvPr id="11" name="Group 11"/>
                  <p:cNvGrpSpPr>
                    <a:grpSpLocks/>
                  </p:cNvGrpSpPr>
                  <p:nvPr/>
                </p:nvGrpSpPr>
                <p:grpSpPr bwMode="auto">
                  <a:xfrm>
                    <a:off x="384" y="1865"/>
                    <a:ext cx="3216" cy="2275"/>
                    <a:chOff x="384" y="1865"/>
                    <a:chExt cx="3216" cy="2275"/>
                  </a:xfrm>
                </p:grpSpPr>
                <p:sp>
                  <p:nvSpPr>
                    <p:cNvPr id="15" name="Rectangle 1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52" y="1920"/>
                      <a:ext cx="2256" cy="2016"/>
                    </a:xfrm>
                    <a:prstGeom prst="rect">
                      <a:avLst/>
                    </a:pr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 eaLnBrk="0" hangingPunct="0">
                        <a:spcBef>
                          <a:spcPct val="20000"/>
                        </a:spcBef>
                        <a:buChar char="•"/>
                        <a:defRPr sz="32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har char="–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algn="ctr">
                        <a:spcBef>
                          <a:spcPct val="0"/>
                        </a:spcBef>
                        <a:buFontTx/>
                        <a:buNone/>
                      </a:pPr>
                      <a:endParaRPr lang="en-US" altLang="en-US" sz="3600"/>
                    </a:p>
                  </p:txBody>
                </p:sp>
                <p:sp>
                  <p:nvSpPr>
                    <p:cNvPr id="16" name="Text Box 13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1152" y="3933"/>
                      <a:ext cx="2448" cy="207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>
                      <a:spAutoFit/>
                    </a:bodyPr>
                    <a:lstStyle>
                      <a:lvl1pPr eaLnBrk="0" hangingPunct="0">
                        <a:spcBef>
                          <a:spcPct val="20000"/>
                        </a:spcBef>
                        <a:buChar char="•"/>
                        <a:defRPr sz="32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har char="–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>
                        <a:spcBef>
                          <a:spcPct val="50000"/>
                        </a:spcBef>
                        <a:buFontTx/>
                        <a:buNone/>
                      </a:pPr>
                      <a:r>
                        <a:rPr lang="en-GB" altLang="en-US" sz="1800" dirty="0" smtClean="0">
                          <a:latin typeface="Comic Sans MS" pitchFamily="66" charset="0"/>
                        </a:rPr>
                        <a:t>0 </a:t>
                      </a:r>
                      <a:r>
                        <a:rPr lang="en-GB" altLang="en-US" sz="1200" dirty="0" smtClean="0">
                          <a:latin typeface="Comic Sans MS" pitchFamily="66" charset="0"/>
                        </a:rPr>
                        <a:t>                                 </a:t>
                      </a:r>
                      <a:r>
                        <a:rPr lang="en-GB" altLang="en-US" sz="1800" dirty="0" smtClean="0">
                          <a:latin typeface="Comic Sans MS" pitchFamily="66" charset="0"/>
                        </a:rPr>
                        <a:t>50  Bare </a:t>
                      </a:r>
                      <a:r>
                        <a:rPr lang="en-GB" altLang="en-US" sz="1800" dirty="0">
                          <a:latin typeface="Comic Sans MS" pitchFamily="66" charset="0"/>
                        </a:rPr>
                        <a:t>Area   </a:t>
                      </a:r>
                      <a:r>
                        <a:rPr lang="en-GB" altLang="en-US" sz="1800" dirty="0" smtClean="0">
                          <a:latin typeface="Comic Sans MS" pitchFamily="66" charset="0"/>
                        </a:rPr>
                        <a:t>100</a:t>
                      </a:r>
                      <a:r>
                        <a:rPr lang="en-GB" altLang="en-US" sz="1800" dirty="0">
                          <a:latin typeface="Comic Sans MS" pitchFamily="66" charset="0"/>
                        </a:rPr>
                        <a:t>%</a:t>
                      </a:r>
                      <a:r>
                        <a:rPr lang="en-GB" altLang="en-US" sz="1200" dirty="0">
                          <a:latin typeface="Comic Sans MS" pitchFamily="66" charset="0"/>
                        </a:rPr>
                        <a:t> </a:t>
                      </a:r>
                    </a:p>
                  </p:txBody>
                </p:sp>
                <p:sp>
                  <p:nvSpPr>
                    <p:cNvPr id="17" name="Text Box 14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384" y="2064"/>
                      <a:ext cx="816" cy="517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>
                      <a:spAutoFit/>
                    </a:bodyPr>
                    <a:lstStyle>
                      <a:lvl1pPr eaLnBrk="0" hangingPunct="0">
                        <a:spcBef>
                          <a:spcPct val="20000"/>
                        </a:spcBef>
                        <a:buChar char="•"/>
                        <a:defRPr sz="32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har char="–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>
                        <a:spcBef>
                          <a:spcPct val="50000"/>
                        </a:spcBef>
                        <a:buFontTx/>
                        <a:buNone/>
                      </a:pPr>
                      <a:r>
                        <a:rPr lang="en-GB" altLang="en-US" sz="1800" dirty="0">
                          <a:latin typeface="Comic Sans MS" pitchFamily="66" charset="0"/>
                        </a:rPr>
                        <a:t>Drainage Density km/sq.km</a:t>
                      </a:r>
                      <a:endParaRPr lang="en-GB" altLang="en-US" sz="3600" dirty="0">
                        <a:latin typeface="Comic Sans MS" pitchFamily="66" charset="0"/>
                      </a:endParaRPr>
                    </a:p>
                  </p:txBody>
                </p:sp>
                <p:sp>
                  <p:nvSpPr>
                    <p:cNvPr id="18" name="Text Box 15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864" y="1865"/>
                      <a:ext cx="336" cy="1982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>
                      <a:spAutoFit/>
                    </a:bodyPr>
                    <a:lstStyle>
                      <a:lvl1pPr eaLnBrk="0" hangingPunct="0">
                        <a:spcBef>
                          <a:spcPct val="20000"/>
                        </a:spcBef>
                        <a:buChar char="•"/>
                        <a:defRPr sz="32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har char="–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>
                        <a:spcBef>
                          <a:spcPct val="50000"/>
                        </a:spcBef>
                        <a:buFontTx/>
                        <a:buNone/>
                      </a:pPr>
                      <a:r>
                        <a:rPr lang="en-GB" altLang="en-US" sz="1800" dirty="0">
                          <a:latin typeface="Comic Sans MS" pitchFamily="66" charset="0"/>
                        </a:rPr>
                        <a:t>100</a:t>
                      </a:r>
                    </a:p>
                    <a:p>
                      <a:pPr>
                        <a:spcBef>
                          <a:spcPct val="50000"/>
                        </a:spcBef>
                        <a:buFontTx/>
                        <a:buNone/>
                      </a:pPr>
                      <a:endParaRPr lang="en-GB" altLang="en-US" sz="1200" dirty="0">
                        <a:latin typeface="Comic Sans MS" pitchFamily="66" charset="0"/>
                      </a:endParaRPr>
                    </a:p>
                    <a:p>
                      <a:pPr>
                        <a:spcBef>
                          <a:spcPct val="50000"/>
                        </a:spcBef>
                        <a:buFontTx/>
                        <a:buNone/>
                      </a:pPr>
                      <a:endParaRPr lang="en-GB" altLang="en-US" sz="1200" dirty="0">
                        <a:latin typeface="Comic Sans MS" pitchFamily="66" charset="0"/>
                      </a:endParaRPr>
                    </a:p>
                    <a:p>
                      <a:pPr>
                        <a:spcBef>
                          <a:spcPct val="50000"/>
                        </a:spcBef>
                        <a:buFontTx/>
                        <a:buNone/>
                      </a:pPr>
                      <a:endParaRPr lang="en-GB" altLang="en-US" sz="1200" dirty="0">
                        <a:latin typeface="Comic Sans MS" pitchFamily="66" charset="0"/>
                      </a:endParaRPr>
                    </a:p>
                    <a:p>
                      <a:pPr>
                        <a:spcBef>
                          <a:spcPct val="50000"/>
                        </a:spcBef>
                        <a:buFontTx/>
                        <a:buNone/>
                      </a:pPr>
                      <a:endParaRPr lang="en-GB" altLang="en-US" sz="1200" dirty="0">
                        <a:latin typeface="Comic Sans MS" pitchFamily="66" charset="0"/>
                      </a:endParaRPr>
                    </a:p>
                    <a:p>
                      <a:pPr>
                        <a:spcBef>
                          <a:spcPct val="50000"/>
                        </a:spcBef>
                        <a:buFontTx/>
                        <a:buNone/>
                      </a:pPr>
                      <a:r>
                        <a:rPr lang="en-GB" altLang="en-US" sz="1800" dirty="0" smtClean="0">
                          <a:latin typeface="Comic Sans MS" pitchFamily="66" charset="0"/>
                        </a:rPr>
                        <a:t>10</a:t>
                      </a:r>
                      <a:endParaRPr lang="en-GB" altLang="en-US" sz="1800" dirty="0">
                        <a:latin typeface="Comic Sans MS" pitchFamily="66" charset="0"/>
                      </a:endParaRPr>
                    </a:p>
                    <a:p>
                      <a:pPr>
                        <a:spcBef>
                          <a:spcPct val="50000"/>
                        </a:spcBef>
                        <a:buFontTx/>
                        <a:buNone/>
                      </a:pPr>
                      <a:endParaRPr lang="en-GB" altLang="en-US" sz="1200" dirty="0">
                        <a:latin typeface="Comic Sans MS" pitchFamily="66" charset="0"/>
                      </a:endParaRPr>
                    </a:p>
                    <a:p>
                      <a:pPr>
                        <a:spcBef>
                          <a:spcPct val="50000"/>
                        </a:spcBef>
                        <a:buFontTx/>
                        <a:buNone/>
                      </a:pPr>
                      <a:endParaRPr lang="en-GB" altLang="en-US" sz="1200" dirty="0">
                        <a:latin typeface="Comic Sans MS" pitchFamily="66" charset="0"/>
                      </a:endParaRPr>
                    </a:p>
                    <a:p>
                      <a:pPr>
                        <a:spcBef>
                          <a:spcPct val="50000"/>
                        </a:spcBef>
                        <a:buFontTx/>
                        <a:buNone/>
                      </a:pPr>
                      <a:endParaRPr lang="en-GB" altLang="en-US" sz="1200" dirty="0">
                        <a:latin typeface="Comic Sans MS" pitchFamily="66" charset="0"/>
                      </a:endParaRPr>
                    </a:p>
                    <a:p>
                      <a:pPr>
                        <a:spcBef>
                          <a:spcPct val="50000"/>
                        </a:spcBef>
                        <a:buFontTx/>
                        <a:buNone/>
                      </a:pPr>
                      <a:endParaRPr lang="en-GB" altLang="en-US" sz="1200" dirty="0">
                        <a:latin typeface="Comic Sans MS" pitchFamily="66" charset="0"/>
                      </a:endParaRPr>
                    </a:p>
                    <a:p>
                      <a:pPr>
                        <a:spcBef>
                          <a:spcPct val="50000"/>
                        </a:spcBef>
                        <a:buFontTx/>
                        <a:buNone/>
                      </a:pPr>
                      <a:r>
                        <a:rPr lang="en-GB" altLang="en-US" sz="1800" dirty="0" smtClean="0">
                          <a:latin typeface="Comic Sans MS" pitchFamily="66" charset="0"/>
                        </a:rPr>
                        <a:t>1</a:t>
                      </a:r>
                      <a:endParaRPr lang="en-GB" altLang="en-US" sz="3600" dirty="0">
                        <a:latin typeface="Comic Sans MS" pitchFamily="66" charset="0"/>
                      </a:endParaRPr>
                    </a:p>
                  </p:txBody>
                </p:sp>
                <p:sp>
                  <p:nvSpPr>
                    <p:cNvPr id="19" name="Oval 1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488" y="3216"/>
                      <a:ext cx="48" cy="48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 eaLnBrk="0" hangingPunct="0">
                        <a:spcBef>
                          <a:spcPct val="20000"/>
                        </a:spcBef>
                        <a:buChar char="•"/>
                        <a:defRPr sz="32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har char="–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en-US" altLang="en-US" sz="2400"/>
                    </a:p>
                  </p:txBody>
                </p:sp>
                <p:sp>
                  <p:nvSpPr>
                    <p:cNvPr id="20" name="Oval 1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536" y="3408"/>
                      <a:ext cx="48" cy="48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 eaLnBrk="0" hangingPunct="0">
                        <a:spcBef>
                          <a:spcPct val="20000"/>
                        </a:spcBef>
                        <a:buChar char="•"/>
                        <a:defRPr sz="32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har char="–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en-US" altLang="en-US" sz="2400"/>
                    </a:p>
                  </p:txBody>
                </p:sp>
                <p:sp>
                  <p:nvSpPr>
                    <p:cNvPr id="21" name="Oval 1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440" y="3360"/>
                      <a:ext cx="48" cy="48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 eaLnBrk="0" hangingPunct="0">
                        <a:spcBef>
                          <a:spcPct val="20000"/>
                        </a:spcBef>
                        <a:buChar char="•"/>
                        <a:defRPr sz="32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har char="–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en-US" altLang="en-US" sz="2400"/>
                    </a:p>
                  </p:txBody>
                </p:sp>
                <p:sp>
                  <p:nvSpPr>
                    <p:cNvPr id="22" name="Oval 1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776" y="3216"/>
                      <a:ext cx="48" cy="48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 eaLnBrk="0" hangingPunct="0">
                        <a:spcBef>
                          <a:spcPct val="20000"/>
                        </a:spcBef>
                        <a:buChar char="•"/>
                        <a:defRPr sz="32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har char="–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en-US" altLang="en-US" sz="2400"/>
                    </a:p>
                  </p:txBody>
                </p:sp>
                <p:sp>
                  <p:nvSpPr>
                    <p:cNvPr id="23" name="Oval 2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256" y="2976"/>
                      <a:ext cx="48" cy="48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 eaLnBrk="0" hangingPunct="0">
                        <a:spcBef>
                          <a:spcPct val="20000"/>
                        </a:spcBef>
                        <a:buChar char="•"/>
                        <a:defRPr sz="32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har char="–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en-US" altLang="en-US" sz="2400"/>
                    </a:p>
                  </p:txBody>
                </p:sp>
                <p:sp>
                  <p:nvSpPr>
                    <p:cNvPr id="24" name="Oval 2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48" y="2832"/>
                      <a:ext cx="48" cy="48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 eaLnBrk="0" hangingPunct="0">
                        <a:spcBef>
                          <a:spcPct val="20000"/>
                        </a:spcBef>
                        <a:buChar char="•"/>
                        <a:defRPr sz="32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har char="–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en-US" altLang="en-US" sz="2400"/>
                    </a:p>
                  </p:txBody>
                </p:sp>
                <p:sp>
                  <p:nvSpPr>
                    <p:cNvPr id="25" name="Oval 2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24" y="2304"/>
                      <a:ext cx="48" cy="48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 eaLnBrk="0" hangingPunct="0">
                        <a:spcBef>
                          <a:spcPct val="20000"/>
                        </a:spcBef>
                        <a:buChar char="•"/>
                        <a:defRPr sz="32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har char="–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en-US" altLang="en-US" sz="2400"/>
                    </a:p>
                  </p:txBody>
                </p:sp>
                <p:sp>
                  <p:nvSpPr>
                    <p:cNvPr id="26" name="Oval 2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24" y="2208"/>
                      <a:ext cx="48" cy="48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 eaLnBrk="0" hangingPunct="0">
                        <a:spcBef>
                          <a:spcPct val="20000"/>
                        </a:spcBef>
                        <a:buChar char="•"/>
                        <a:defRPr sz="32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har char="–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en-US" altLang="en-US" sz="2400"/>
                    </a:p>
                  </p:txBody>
                </p:sp>
                <p:sp>
                  <p:nvSpPr>
                    <p:cNvPr id="27" name="Oval 2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12" y="1920"/>
                      <a:ext cx="48" cy="48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 eaLnBrk="0" hangingPunct="0">
                        <a:spcBef>
                          <a:spcPct val="20000"/>
                        </a:spcBef>
                        <a:buChar char="•"/>
                        <a:defRPr sz="32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har char="–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en-US" altLang="en-US" sz="2400"/>
                    </a:p>
                  </p:txBody>
                </p:sp>
                <p:sp>
                  <p:nvSpPr>
                    <p:cNvPr id="28" name="Oval 2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60" y="1968"/>
                      <a:ext cx="48" cy="48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 eaLnBrk="0" hangingPunct="0">
                        <a:spcBef>
                          <a:spcPct val="20000"/>
                        </a:spcBef>
                        <a:buChar char="•"/>
                        <a:defRPr sz="32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har char="–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en-US" altLang="en-US" sz="2400"/>
                    </a:p>
                  </p:txBody>
                </p:sp>
                <p:sp>
                  <p:nvSpPr>
                    <p:cNvPr id="29" name="Oval 2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872" y="3216"/>
                      <a:ext cx="48" cy="48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 eaLnBrk="0" hangingPunct="0">
                        <a:spcBef>
                          <a:spcPct val="20000"/>
                        </a:spcBef>
                        <a:buChar char="•"/>
                        <a:defRPr sz="32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har char="–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en-US" altLang="en-US" sz="2400"/>
                    </a:p>
                  </p:txBody>
                </p:sp>
              </p:grpSp>
              <p:sp>
                <p:nvSpPr>
                  <p:cNvPr id="12" name="Oval 27"/>
                  <p:cNvSpPr>
                    <a:spLocks noChangeArrowheads="1"/>
                  </p:cNvSpPr>
                  <p:nvPr/>
                </p:nvSpPr>
                <p:spPr bwMode="auto">
                  <a:xfrm>
                    <a:off x="2160" y="2928"/>
                    <a:ext cx="48" cy="4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 eaLnBrk="0" hangingPunct="0"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  <p:sp>
                <p:nvSpPr>
                  <p:cNvPr id="13" name="Oval 28"/>
                  <p:cNvSpPr>
                    <a:spLocks noChangeArrowheads="1"/>
                  </p:cNvSpPr>
                  <p:nvPr/>
                </p:nvSpPr>
                <p:spPr bwMode="auto">
                  <a:xfrm>
                    <a:off x="2400" y="2736"/>
                    <a:ext cx="48" cy="4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 eaLnBrk="0" hangingPunct="0"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  <p:sp>
                <p:nvSpPr>
                  <p:cNvPr id="14" name="Oval 29"/>
                  <p:cNvSpPr>
                    <a:spLocks noChangeArrowheads="1"/>
                  </p:cNvSpPr>
                  <p:nvPr/>
                </p:nvSpPr>
                <p:spPr bwMode="auto">
                  <a:xfrm>
                    <a:off x="2496" y="2688"/>
                    <a:ext cx="48" cy="4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 eaLnBrk="0" hangingPunct="0"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</p:grpSp>
          </p:grpSp>
        </p:grpSp>
      </p:grpSp>
      <p:sp>
        <p:nvSpPr>
          <p:cNvPr id="30" name="Rectangle 30"/>
          <p:cNvSpPr>
            <a:spLocks noChangeArrowheads="1"/>
          </p:cNvSpPr>
          <p:nvPr/>
        </p:nvSpPr>
        <p:spPr bwMode="auto">
          <a:xfrm>
            <a:off x="1467662" y="6318469"/>
            <a:ext cx="209704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 smtClean="0"/>
              <a:t>after </a:t>
            </a:r>
            <a:r>
              <a:rPr lang="en-US" altLang="en-US" sz="2000" dirty="0"/>
              <a:t>Melton, 1957</a:t>
            </a:r>
          </a:p>
        </p:txBody>
      </p:sp>
      <p:pic>
        <p:nvPicPr>
          <p:cNvPr id="31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022" r="53126"/>
          <a:stretch/>
        </p:blipFill>
        <p:spPr bwMode="auto">
          <a:xfrm>
            <a:off x="5334000" y="3141453"/>
            <a:ext cx="3650667" cy="2606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Rectangle 30"/>
          <p:cNvSpPr>
            <a:spLocks noChangeArrowheads="1"/>
          </p:cNvSpPr>
          <p:nvPr/>
        </p:nvSpPr>
        <p:spPr bwMode="auto">
          <a:xfrm>
            <a:off x="6915226" y="5757537"/>
            <a:ext cx="204254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 smtClean="0"/>
              <a:t>after Dunne, 1979</a:t>
            </a:r>
            <a:endParaRPr lang="en-US" altLang="en-US" sz="2000" dirty="0"/>
          </a:p>
        </p:txBody>
      </p:sp>
      <p:pic>
        <p:nvPicPr>
          <p:cNvPr id="33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52" t="50895" r="78520" b="41387"/>
          <a:stretch/>
        </p:blipFill>
        <p:spPr bwMode="auto">
          <a:xfrm>
            <a:off x="6894444" y="3141453"/>
            <a:ext cx="1726127" cy="280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52" t="50895" r="78520" b="41387"/>
          <a:stretch/>
        </p:blipFill>
        <p:spPr bwMode="auto">
          <a:xfrm>
            <a:off x="5334000" y="3141453"/>
            <a:ext cx="158034" cy="171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6804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929" y="17929"/>
            <a:ext cx="821224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i="1" dirty="0" smtClean="0"/>
              <a:t>Example model over ~10</a:t>
            </a:r>
            <a:r>
              <a:rPr lang="en-US" sz="2800" i="1" baseline="30000" dirty="0" smtClean="0"/>
              <a:t>3-6</a:t>
            </a:r>
            <a:r>
              <a:rPr lang="en-US" sz="2800" i="1" dirty="0" smtClean="0"/>
              <a:t> </a:t>
            </a:r>
            <a:r>
              <a:rPr lang="en-US" sz="2800" i="1" dirty="0" err="1" smtClean="0"/>
              <a:t>yr</a:t>
            </a:r>
            <a:r>
              <a:rPr lang="en-US" sz="2800" i="1" dirty="0" smtClean="0"/>
              <a:t>: Evolution of cinder cones</a:t>
            </a:r>
            <a:endParaRPr lang="en-US" sz="2800" dirty="0"/>
          </a:p>
        </p:txBody>
      </p:sp>
      <p:sp>
        <p:nvSpPr>
          <p:cNvPr id="4" name="Rectangle 3"/>
          <p:cNvSpPr/>
          <p:nvPr/>
        </p:nvSpPr>
        <p:spPr>
          <a:xfrm>
            <a:off x="80682" y="2331102"/>
            <a:ext cx="8905451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i="1" dirty="0" smtClean="0"/>
              <a:t>More </a:t>
            </a:r>
            <a:r>
              <a:rPr lang="en-US" sz="2400" i="1" dirty="0" err="1" smtClean="0"/>
              <a:t>colluvial</a:t>
            </a:r>
            <a:r>
              <a:rPr lang="en-US" sz="2400" i="1" dirty="0" smtClean="0"/>
              <a:t> erosion has occurred on </a:t>
            </a:r>
          </a:p>
          <a:p>
            <a:r>
              <a:rPr lang="en-US" sz="2400" i="1" dirty="0" smtClean="0"/>
              <a:t>S-facing slopes, yet there is more </a:t>
            </a:r>
          </a:p>
          <a:p>
            <a:r>
              <a:rPr lang="en-US" sz="2400" i="1" dirty="0" smtClean="0"/>
              <a:t>vegetation on N-facing slopes. BUT, veg </a:t>
            </a:r>
          </a:p>
          <a:p>
            <a:r>
              <a:rPr lang="en-US" sz="2400" i="1" dirty="0" smtClean="0"/>
              <a:t>cover was reversed in glacial times (most </a:t>
            </a:r>
          </a:p>
          <a:p>
            <a:r>
              <a:rPr lang="en-US" sz="2400" i="1" dirty="0" smtClean="0"/>
              <a:t>of the Quaternary). Data can only be explained by increase in D with V.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47" t="64136" r="21618" b="4450"/>
          <a:stretch/>
        </p:blipFill>
        <p:spPr>
          <a:xfrm>
            <a:off x="228600" y="4270094"/>
            <a:ext cx="5267736" cy="260135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19080" r="14265" b="45523"/>
          <a:stretch/>
        </p:blipFill>
        <p:spPr>
          <a:xfrm>
            <a:off x="44823" y="541150"/>
            <a:ext cx="5289177" cy="176305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27" t="49501" r="30000" b="25762"/>
          <a:stretch/>
        </p:blipFill>
        <p:spPr>
          <a:xfrm>
            <a:off x="5526741" y="4235823"/>
            <a:ext cx="3348318" cy="2635624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35" t="16561" r="23028" b="12083"/>
          <a:stretch/>
        </p:blipFill>
        <p:spPr bwMode="auto">
          <a:xfrm>
            <a:off x="5372100" y="541150"/>
            <a:ext cx="3657600" cy="284677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6164591" y="2926260"/>
            <a:ext cx="28215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i="1" dirty="0" smtClean="0">
                <a:solidFill>
                  <a:schemeClr val="bg1"/>
                </a:solidFill>
              </a:rPr>
              <a:t>McGuire et al. (2014)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3503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929" y="17929"/>
            <a:ext cx="9296584" cy="67197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3200"/>
              </a:lnSpc>
            </a:pPr>
            <a:r>
              <a:rPr lang="en-US" sz="2800" i="1" dirty="0" smtClean="0"/>
              <a:t>Conclusions:</a:t>
            </a:r>
          </a:p>
          <a:p>
            <a:pPr marL="457200" indent="-457200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en-US" sz="2800" i="1" dirty="0" smtClean="0"/>
              <a:t>Common v</a:t>
            </a:r>
            <a:r>
              <a:rPr lang="en-US" sz="2800" i="1" dirty="0" smtClean="0"/>
              <a:t>egetation </a:t>
            </a:r>
            <a:r>
              <a:rPr lang="en-US" sz="2800" i="1" dirty="0" smtClean="0"/>
              <a:t>changes can trigger O(10) increases in </a:t>
            </a:r>
            <a:endParaRPr lang="en-US" sz="2800" i="1" dirty="0" smtClean="0"/>
          </a:p>
          <a:p>
            <a:pPr>
              <a:lnSpc>
                <a:spcPts val="3200"/>
              </a:lnSpc>
            </a:pPr>
            <a:r>
              <a:rPr lang="en-US" sz="2800" i="1" dirty="0"/>
              <a:t>e</a:t>
            </a:r>
            <a:r>
              <a:rPr lang="en-US" sz="2800" i="1" dirty="0" smtClean="0"/>
              <a:t>rosion</a:t>
            </a:r>
            <a:r>
              <a:rPr lang="en-US" sz="2800" i="1" dirty="0" smtClean="0"/>
              <a:t> rates and topographic metrics</a:t>
            </a:r>
            <a:r>
              <a:rPr lang="en-US" sz="2800" i="1" dirty="0" smtClean="0"/>
              <a:t> </a:t>
            </a:r>
            <a:endParaRPr lang="en-US" sz="2800" i="1" dirty="0" smtClean="0"/>
          </a:p>
          <a:p>
            <a:pPr marL="457200" indent="-457200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en-US" sz="2800" i="1" dirty="0" smtClean="0"/>
              <a:t>In hillslope-fluvial systems,  an increase in the fluvial </a:t>
            </a:r>
          </a:p>
          <a:p>
            <a:pPr>
              <a:lnSpc>
                <a:spcPts val="3200"/>
              </a:lnSpc>
            </a:pPr>
            <a:r>
              <a:rPr lang="en-US" sz="2800" i="1" dirty="0" smtClean="0"/>
              <a:t>erodibility coefficient (K) reproduces the first-order behavior, </a:t>
            </a:r>
          </a:p>
          <a:p>
            <a:pPr>
              <a:lnSpc>
                <a:spcPts val="3200"/>
              </a:lnSpc>
            </a:pPr>
            <a:r>
              <a:rPr lang="en-US" sz="2800" i="1" dirty="0" smtClean="0"/>
              <a:t>i.e. a transient increase in drainage density and channel </a:t>
            </a:r>
          </a:p>
          <a:p>
            <a:pPr>
              <a:lnSpc>
                <a:spcPts val="3200"/>
              </a:lnSpc>
            </a:pPr>
            <a:r>
              <a:rPr lang="en-US" sz="2800" i="1" dirty="0"/>
              <a:t>c</a:t>
            </a:r>
            <a:r>
              <a:rPr lang="en-US" sz="2800" i="1" dirty="0" smtClean="0"/>
              <a:t>onvexity, with a resulting pulse of aggradation on fans.</a:t>
            </a:r>
          </a:p>
          <a:p>
            <a:pPr marL="457200" indent="-457200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en-US" sz="2800" i="1" dirty="0" smtClean="0"/>
              <a:t>More vegetation cover can increase </a:t>
            </a:r>
            <a:r>
              <a:rPr lang="en-US" sz="2800" i="1" dirty="0" err="1" smtClean="0"/>
              <a:t>colluvial</a:t>
            </a:r>
            <a:r>
              <a:rPr lang="en-US" sz="2800" i="1" dirty="0" smtClean="0"/>
              <a:t> sediment</a:t>
            </a:r>
          </a:p>
          <a:p>
            <a:pPr>
              <a:lnSpc>
                <a:spcPts val="3200"/>
              </a:lnSpc>
            </a:pPr>
            <a:r>
              <a:rPr lang="en-US" sz="2800" i="1" dirty="0" smtClean="0"/>
              <a:t>transport rates, but this effect is of smaller magnitude, </a:t>
            </a:r>
            <a:r>
              <a:rPr lang="en-US" sz="2800" i="1" dirty="0"/>
              <a:t>(</a:t>
            </a:r>
            <a:r>
              <a:rPr lang="en-US" sz="2800" i="1" dirty="0" smtClean="0"/>
              <a:t>O(1)).</a:t>
            </a:r>
          </a:p>
          <a:p>
            <a:pPr marL="457200" indent="-457200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en-US" sz="2800" i="1" dirty="0" smtClean="0"/>
              <a:t>Global-scale </a:t>
            </a:r>
            <a:r>
              <a:rPr lang="en-US" sz="2800" i="1" dirty="0" smtClean="0"/>
              <a:t>ESM and dynamic vegetation models can be</a:t>
            </a:r>
          </a:p>
          <a:p>
            <a:pPr>
              <a:lnSpc>
                <a:spcPts val="3200"/>
              </a:lnSpc>
            </a:pPr>
            <a:r>
              <a:rPr lang="en-US" sz="2800" i="1" dirty="0"/>
              <a:t>u</a:t>
            </a:r>
            <a:r>
              <a:rPr lang="en-US" sz="2800" i="1" dirty="0" smtClean="0"/>
              <a:t>sed to determine future hotspots of geomorphic change. </a:t>
            </a:r>
          </a:p>
          <a:p>
            <a:pPr>
              <a:lnSpc>
                <a:spcPts val="3200"/>
              </a:lnSpc>
            </a:pPr>
            <a:r>
              <a:rPr lang="en-US" sz="2800" i="1" dirty="0" smtClean="0"/>
              <a:t>Such models require better component models and input data</a:t>
            </a:r>
          </a:p>
          <a:p>
            <a:pPr>
              <a:lnSpc>
                <a:spcPts val="3200"/>
              </a:lnSpc>
            </a:pPr>
            <a:r>
              <a:rPr lang="en-US" sz="2800" i="1" dirty="0" smtClean="0"/>
              <a:t>on geomorphology.  </a:t>
            </a:r>
          </a:p>
          <a:p>
            <a:r>
              <a:rPr lang="en-US" sz="2800" i="1" dirty="0" smtClean="0"/>
              <a:t>     </a:t>
            </a:r>
          </a:p>
          <a:p>
            <a:r>
              <a:rPr lang="en-US" sz="2800" i="1" dirty="0" smtClean="0"/>
              <a:t>   </a:t>
            </a:r>
          </a:p>
          <a:p>
            <a:r>
              <a:rPr lang="en-US" sz="2800" i="1" dirty="0" smtClean="0"/>
              <a:t>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254860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6490" y="152400"/>
            <a:ext cx="8821005" cy="70480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i="1" dirty="0" smtClean="0"/>
              <a:t>NSF-sponsored workshop in Tucson</a:t>
            </a:r>
            <a:endParaRPr lang="en-US" sz="2800" i="1" dirty="0"/>
          </a:p>
          <a:p>
            <a:endParaRPr lang="en-US" sz="2800" i="1" dirty="0" smtClean="0"/>
          </a:p>
          <a:p>
            <a:endParaRPr lang="en-US" sz="2800" i="1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i="1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i="1" dirty="0" smtClean="0"/>
          </a:p>
          <a:p>
            <a:endParaRPr lang="en-US" sz="2800" i="1" dirty="0" smtClean="0"/>
          </a:p>
          <a:p>
            <a:endParaRPr lang="en-US" sz="2800" i="1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i="1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i="1" dirty="0" smtClean="0"/>
          </a:p>
          <a:p>
            <a:endParaRPr lang="en-US" sz="2800" i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i="1" dirty="0"/>
              <a:t>G</a:t>
            </a:r>
            <a:r>
              <a:rPr lang="en-US" sz="2400" i="1" dirty="0" smtClean="0"/>
              <a:t>eomorphic responses to veg cover is </a:t>
            </a:r>
            <a:r>
              <a:rPr lang="en-US" sz="2400" i="1" smtClean="0"/>
              <a:t>a key</a:t>
            </a:r>
            <a:r>
              <a:rPr lang="en-US" sz="2400" i="1" smtClean="0"/>
              <a:t> </a:t>
            </a:r>
            <a:r>
              <a:rPr lang="en-US" sz="2400" i="1" dirty="0" smtClean="0"/>
              <a:t>knowledge gap for all process zones </a:t>
            </a:r>
            <a:endParaRPr lang="en-US" sz="2400" i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i="1" dirty="0" smtClean="0"/>
              <a:t>Generating </a:t>
            </a:r>
            <a:r>
              <a:rPr lang="en-US" sz="2400" i="1" dirty="0" smtClean="0"/>
              <a:t>reliable forecasts for </a:t>
            </a:r>
            <a:r>
              <a:rPr lang="en-US" sz="2400" i="1" dirty="0" smtClean="0"/>
              <a:t>the future </a:t>
            </a:r>
            <a:r>
              <a:rPr lang="en-US" sz="2400" i="1" dirty="0" smtClean="0"/>
              <a:t>r</a:t>
            </a:r>
            <a:r>
              <a:rPr lang="en-US" sz="2400" i="1" dirty="0" smtClean="0"/>
              <a:t>equires</a:t>
            </a:r>
            <a:r>
              <a:rPr lang="en-US" sz="2400" i="1" dirty="0" smtClean="0"/>
              <a:t> </a:t>
            </a:r>
            <a:r>
              <a:rPr lang="en-US" sz="2400" i="1" dirty="0" smtClean="0"/>
              <a:t>that </a:t>
            </a:r>
            <a:r>
              <a:rPr lang="en-US" sz="2400" i="1" dirty="0" smtClean="0"/>
              <a:t>models be </a:t>
            </a:r>
            <a:r>
              <a:rPr lang="en-US" sz="2400" i="1" dirty="0" smtClean="0"/>
              <a:t>validated against the historical and geologic records</a:t>
            </a:r>
            <a:r>
              <a:rPr lang="en-US" sz="2400" i="1" dirty="0" smtClean="0"/>
              <a:t> </a:t>
            </a:r>
            <a:r>
              <a:rPr lang="en-US" sz="2400" i="1" dirty="0" smtClean="0"/>
              <a:t>over a range </a:t>
            </a:r>
            <a:r>
              <a:rPr lang="en-US" sz="2400" i="1" dirty="0" smtClean="0"/>
              <a:t>of time </a:t>
            </a:r>
            <a:r>
              <a:rPr lang="en-US" sz="2400" i="1" dirty="0" smtClean="0"/>
              <a:t>scales</a:t>
            </a:r>
            <a:endParaRPr lang="en-US" sz="2400" i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i="1" dirty="0" smtClean="0"/>
              <a:t>Geomorphologists should collaborate more with </a:t>
            </a:r>
            <a:r>
              <a:rPr lang="en-US" sz="2400" i="1" dirty="0" err="1" smtClean="0"/>
              <a:t>ESMers</a:t>
            </a:r>
            <a:endParaRPr lang="en-US" sz="2800" i="1" dirty="0" smtClean="0"/>
          </a:p>
          <a:p>
            <a:r>
              <a:rPr lang="en-US" sz="2800" i="1" dirty="0" smtClean="0"/>
              <a:t>   </a:t>
            </a:r>
            <a:endParaRPr lang="en-US" sz="2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53" t="30921" r="12353" b="20778"/>
          <a:stretch/>
        </p:blipFill>
        <p:spPr>
          <a:xfrm>
            <a:off x="228600" y="762000"/>
            <a:ext cx="8628895" cy="3370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688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1" descr="az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981200"/>
            <a:ext cx="464820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52400" y="0"/>
            <a:ext cx="86868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i="1" dirty="0" smtClean="0"/>
              <a:t>In SW US, </a:t>
            </a:r>
            <a:r>
              <a:rPr lang="en-US" sz="2800" i="1" dirty="0" smtClean="0"/>
              <a:t>forests were at</a:t>
            </a:r>
            <a:r>
              <a:rPr lang="en-US" sz="2800" i="1" dirty="0" smtClean="0"/>
              <a:t> </a:t>
            </a:r>
            <a:r>
              <a:rPr lang="en-US" sz="2800" i="1" dirty="0" smtClean="0"/>
              <a:t>800 m </a:t>
            </a:r>
            <a:r>
              <a:rPr lang="en-US" sz="2800" i="1" dirty="0" err="1" smtClean="0"/>
              <a:t>a.s.l</a:t>
            </a:r>
            <a:r>
              <a:rPr lang="en-US" sz="2800" i="1" dirty="0" smtClean="0"/>
              <a:t>. at LGM and </a:t>
            </a:r>
            <a:r>
              <a:rPr lang="en-US" sz="2800" i="1" dirty="0" smtClean="0"/>
              <a:t>only occur</a:t>
            </a:r>
            <a:r>
              <a:rPr lang="en-US" sz="2800" i="1" dirty="0"/>
              <a:t> </a:t>
            </a:r>
            <a:r>
              <a:rPr lang="en-US" sz="2800" i="1" dirty="0" smtClean="0"/>
              <a:t>above </a:t>
            </a:r>
            <a:r>
              <a:rPr lang="en-US" sz="2800" i="1" dirty="0" smtClean="0"/>
              <a:t>1800 </a:t>
            </a:r>
            <a:r>
              <a:rPr lang="en-US" sz="2800" i="1" dirty="0" smtClean="0"/>
              <a:t>m </a:t>
            </a:r>
            <a:r>
              <a:rPr lang="en-US" sz="2800" i="1" dirty="0" err="1" smtClean="0"/>
              <a:t>a.s.l</a:t>
            </a:r>
            <a:r>
              <a:rPr lang="en-US" sz="2800" i="1" dirty="0" smtClean="0"/>
              <a:t>. today. So, large areas have fluctuated back and forth between </a:t>
            </a:r>
            <a:r>
              <a:rPr lang="en-US" sz="2800" i="1" dirty="0" err="1" smtClean="0"/>
              <a:t>shrubland</a:t>
            </a:r>
            <a:r>
              <a:rPr lang="en-US" sz="2800" i="1" dirty="0" smtClean="0"/>
              <a:t>/grassland </a:t>
            </a:r>
            <a:r>
              <a:rPr lang="en-US" sz="2800" i="1" dirty="0" smtClean="0"/>
              <a:t>and forest during G-I cycles.   </a:t>
            </a:r>
            <a:endParaRPr lang="en-US" sz="2800" dirty="0"/>
          </a:p>
        </p:txBody>
      </p:sp>
      <p:sp>
        <p:nvSpPr>
          <p:cNvPr id="2" name="Rectangle 1"/>
          <p:cNvSpPr/>
          <p:nvPr/>
        </p:nvSpPr>
        <p:spPr>
          <a:xfrm>
            <a:off x="152400" y="4779112"/>
            <a:ext cx="178619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i="1" dirty="0"/>
              <a:t>b</a:t>
            </a:r>
            <a:r>
              <a:rPr lang="en-US" sz="2400" i="1" dirty="0" smtClean="0"/>
              <a:t>elow 800 m</a:t>
            </a:r>
            <a:endParaRPr lang="en-US" sz="2400" dirty="0"/>
          </a:p>
        </p:txBody>
      </p:sp>
      <p:sp>
        <p:nvSpPr>
          <p:cNvPr id="6" name="Rectangle 5"/>
          <p:cNvSpPr/>
          <p:nvPr/>
        </p:nvSpPr>
        <p:spPr>
          <a:xfrm>
            <a:off x="6858000" y="2362200"/>
            <a:ext cx="194822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i="1" dirty="0" smtClean="0"/>
              <a:t>above 1800 m</a:t>
            </a:r>
            <a:endParaRPr lang="en-US" sz="2400" dirty="0"/>
          </a:p>
        </p:txBody>
      </p:sp>
      <p:sp>
        <p:nvSpPr>
          <p:cNvPr id="7" name="Rectangle 6"/>
          <p:cNvSpPr/>
          <p:nvPr/>
        </p:nvSpPr>
        <p:spPr>
          <a:xfrm>
            <a:off x="22412" y="2593032"/>
            <a:ext cx="168026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i="1" dirty="0" smtClean="0"/>
              <a:t>800-1800 m</a:t>
            </a:r>
            <a:endParaRPr lang="en-US" sz="2400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702680" y="2823865"/>
            <a:ext cx="1269120" cy="45273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907219" y="5014409"/>
            <a:ext cx="634560" cy="22636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endCxn id="6" idx="1"/>
          </p:cNvCxnSpPr>
          <p:nvPr/>
        </p:nvCxnSpPr>
        <p:spPr>
          <a:xfrm flipV="1">
            <a:off x="6540720" y="2593033"/>
            <a:ext cx="317280" cy="21380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6705600" y="4120634"/>
            <a:ext cx="2368341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1" dirty="0" smtClean="0"/>
              <a:t>80% of AZ has </a:t>
            </a:r>
          </a:p>
          <a:p>
            <a:r>
              <a:rPr lang="en-US" sz="2000" i="1" dirty="0"/>
              <a:t>f</a:t>
            </a:r>
            <a:r>
              <a:rPr lang="en-US" sz="2000" i="1" dirty="0" smtClean="0"/>
              <a:t>luctuated between</a:t>
            </a:r>
          </a:p>
          <a:p>
            <a:r>
              <a:rPr lang="en-US" sz="2000" i="1" dirty="0" err="1" smtClean="0"/>
              <a:t>shrubland</a:t>
            </a:r>
            <a:r>
              <a:rPr lang="en-US" sz="2000" i="1" dirty="0" smtClean="0"/>
              <a:t>/grassland</a:t>
            </a:r>
          </a:p>
          <a:p>
            <a:r>
              <a:rPr lang="en-US" sz="2000" i="1" dirty="0" smtClean="0"/>
              <a:t>and forest ~20 times </a:t>
            </a:r>
          </a:p>
          <a:p>
            <a:r>
              <a:rPr lang="en-US" sz="2000" i="1" dirty="0" smtClean="0"/>
              <a:t>during the Q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166045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" y="72522"/>
            <a:ext cx="1002376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i="1" dirty="0" smtClean="0"/>
              <a:t>Packrat </a:t>
            </a:r>
            <a:r>
              <a:rPr lang="en-US" sz="2800" i="1" dirty="0" err="1" smtClean="0"/>
              <a:t>middens</a:t>
            </a:r>
            <a:r>
              <a:rPr lang="en-US" sz="2800" i="1" dirty="0" smtClean="0"/>
              <a:t>: an elevation-specific </a:t>
            </a:r>
            <a:r>
              <a:rPr lang="en-US" sz="2800" i="1" dirty="0" err="1" smtClean="0"/>
              <a:t>paleoveg</a:t>
            </a:r>
            <a:r>
              <a:rPr lang="en-US" sz="2800" i="1" dirty="0" smtClean="0"/>
              <a:t> constraint</a:t>
            </a:r>
            <a:endParaRPr lang="en-US" dirty="0"/>
          </a:p>
        </p:txBody>
      </p:sp>
      <p:sp>
        <p:nvSpPr>
          <p:cNvPr id="3" name="AutoShape 2" descr="http://sbsc.wr.usgs.gov/cprs/research/projects/global_change/images/neotoma.gif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4" descr="http://sbsc.wr.usgs.gov/cprs/research/projects/global_change/images/neotoma.gif"/>
          <p:cNvSpPr>
            <a:spLocks noChangeAspect="1" noChangeArrowheads="1"/>
          </p:cNvSpPr>
          <p:nvPr/>
        </p:nvSpPr>
        <p:spPr bwMode="auto">
          <a:xfrm>
            <a:off x="215900" y="158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" y="727364"/>
            <a:ext cx="5176981" cy="342050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3394120"/>
            <a:ext cx="5257800" cy="3484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221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0" y="363102"/>
            <a:ext cx="1002376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i="1" dirty="0" smtClean="0"/>
              <a:t>Modeling framework (transport-limited case):</a:t>
            </a:r>
            <a:endParaRPr lang="en-US" sz="2000" dirty="0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37555277"/>
              </p:ext>
            </p:extLst>
          </p:nvPr>
        </p:nvGraphicFramePr>
        <p:xfrm>
          <a:off x="1981200" y="1143000"/>
          <a:ext cx="4805363" cy="912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36" name="Equation" r:id="rId3" imgW="1244520" imgH="241200" progId="Equation.3">
                  <p:embed/>
                </p:oleObj>
              </mc:Choice>
              <mc:Fallback>
                <p:oleObj name="Equation" r:id="rId3" imgW="1244520" imgH="241200" progId="Equation.3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81200" y="1143000"/>
                        <a:ext cx="4805363" cy="91281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/>
          <p:cNvSpPr/>
          <p:nvPr/>
        </p:nvSpPr>
        <p:spPr>
          <a:xfrm>
            <a:off x="152400" y="1905000"/>
            <a:ext cx="122180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i="1" dirty="0" smtClean="0"/>
              <a:t>where</a:t>
            </a:r>
            <a:endParaRPr lang="en-US" sz="3200" dirty="0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9" name="Rectangle 59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1" name="Rectangle 6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57820877"/>
              </p:ext>
            </p:extLst>
          </p:nvPr>
        </p:nvGraphicFramePr>
        <p:xfrm>
          <a:off x="1511300" y="4191000"/>
          <a:ext cx="6056313" cy="167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37" name="Equation" r:id="rId5" imgW="1688760" imgH="469800" progId="Equation.3">
                  <p:embed/>
                </p:oleObj>
              </mc:Choice>
              <mc:Fallback>
                <p:oleObj name="Equation" r:id="rId5" imgW="1688760" imgH="469800" progId="Equation.3">
                  <p:embed/>
                  <p:pic>
                    <p:nvPicPr>
                      <p:cNvPr id="0" name="Object 6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1300" y="4191000"/>
                        <a:ext cx="6056313" cy="16764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6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97125982"/>
              </p:ext>
            </p:extLst>
          </p:nvPr>
        </p:nvGraphicFramePr>
        <p:xfrm>
          <a:off x="1752600" y="2129299"/>
          <a:ext cx="5257800" cy="14721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38" name="Equation" r:id="rId7" imgW="1663700" imgH="469900" progId="Equation.3">
                  <p:embed/>
                </p:oleObj>
              </mc:Choice>
              <mc:Fallback>
                <p:oleObj name="Equation" r:id="rId7" imgW="1663700" imgH="469900" progId="Equation.3">
                  <p:embed/>
                  <p:pic>
                    <p:nvPicPr>
                      <p:cNvPr id="0" name="Object 6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52600" y="2129299"/>
                        <a:ext cx="5257800" cy="147218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5" name="Group 14"/>
          <p:cNvGrpSpPr/>
          <p:nvPr/>
        </p:nvGrpSpPr>
        <p:grpSpPr>
          <a:xfrm>
            <a:off x="2248837" y="3596181"/>
            <a:ext cx="1235148" cy="592398"/>
            <a:chOff x="2247900" y="3307605"/>
            <a:chExt cx="1235148" cy="592398"/>
          </a:xfrm>
        </p:grpSpPr>
        <p:sp>
          <p:nvSpPr>
            <p:cNvPr id="7" name="Rectangle 6"/>
            <p:cNvSpPr/>
            <p:nvPr/>
          </p:nvSpPr>
          <p:spPr>
            <a:xfrm>
              <a:off x="2247900" y="3307606"/>
              <a:ext cx="1228221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i="1" dirty="0" smtClean="0"/>
                <a:t>D as V</a:t>
              </a:r>
              <a:endParaRPr lang="en-US" sz="3200" dirty="0"/>
            </a:p>
          </p:txBody>
        </p:sp>
        <p:cxnSp>
          <p:nvCxnSpPr>
            <p:cNvPr id="10" name="Straight Arrow Connector 9"/>
            <p:cNvCxnSpPr/>
            <p:nvPr/>
          </p:nvCxnSpPr>
          <p:spPr>
            <a:xfrm flipV="1">
              <a:off x="2628900" y="3307605"/>
              <a:ext cx="0" cy="584775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 flipV="1">
              <a:off x="3483048" y="3315228"/>
              <a:ext cx="0" cy="584775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7"/>
          <p:cNvGrpSpPr/>
          <p:nvPr/>
        </p:nvGrpSpPr>
        <p:grpSpPr>
          <a:xfrm>
            <a:off x="2248837" y="5602309"/>
            <a:ext cx="1253869" cy="584776"/>
            <a:chOff x="2247900" y="5185641"/>
            <a:chExt cx="1253869" cy="584776"/>
          </a:xfrm>
        </p:grpSpPr>
        <p:sp>
          <p:nvSpPr>
            <p:cNvPr id="16" name="Rectangle 15"/>
            <p:cNvSpPr/>
            <p:nvPr/>
          </p:nvSpPr>
          <p:spPr>
            <a:xfrm>
              <a:off x="2247900" y="5185642"/>
              <a:ext cx="1253869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i="1" dirty="0"/>
                <a:t>k</a:t>
              </a:r>
              <a:r>
                <a:rPr lang="en-US" sz="3200" i="1" dirty="0" smtClean="0"/>
                <a:t> </a:t>
              </a:r>
              <a:r>
                <a:rPr lang="en-US" sz="3200" i="1" dirty="0" smtClean="0"/>
                <a:t> </a:t>
              </a:r>
              <a:r>
                <a:rPr lang="en-US" sz="3200" i="1" dirty="0" smtClean="0"/>
                <a:t>as </a:t>
              </a:r>
              <a:r>
                <a:rPr lang="en-US" sz="3200" i="1" dirty="0" smtClean="0"/>
                <a:t>V</a:t>
              </a:r>
              <a:endParaRPr lang="en-US" sz="3200" dirty="0"/>
            </a:p>
          </p:txBody>
        </p:sp>
        <p:cxnSp>
          <p:nvCxnSpPr>
            <p:cNvPr id="20" name="Straight Arrow Connector 19"/>
            <p:cNvCxnSpPr/>
            <p:nvPr/>
          </p:nvCxnSpPr>
          <p:spPr>
            <a:xfrm>
              <a:off x="2621973" y="5253060"/>
              <a:ext cx="0" cy="51735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 flipV="1">
              <a:off x="3483048" y="5185641"/>
              <a:ext cx="0" cy="584775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Rectangle 16"/>
          <p:cNvSpPr/>
          <p:nvPr/>
        </p:nvSpPr>
        <p:spPr>
          <a:xfrm>
            <a:off x="3754582" y="3603804"/>
            <a:ext cx="530068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i="1" dirty="0" smtClean="0"/>
              <a:t>(more plants = faster bioturbation) </a:t>
            </a:r>
            <a:r>
              <a:rPr lang="en-US" sz="3200" i="1" dirty="0" smtClean="0"/>
              <a:t>O(1)</a:t>
            </a:r>
            <a:endParaRPr lang="en-US" sz="3200" dirty="0"/>
          </a:p>
        </p:txBody>
      </p:sp>
      <p:sp>
        <p:nvSpPr>
          <p:cNvPr id="22" name="Rectangle 21"/>
          <p:cNvSpPr/>
          <p:nvPr/>
        </p:nvSpPr>
        <p:spPr>
          <a:xfrm>
            <a:off x="3529957" y="5697573"/>
            <a:ext cx="5744521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i="1" dirty="0" smtClean="0"/>
              <a:t>(fewer plants = more runoff, more bare area </a:t>
            </a:r>
          </a:p>
          <a:p>
            <a:r>
              <a:rPr lang="en-US" sz="2400" i="1" dirty="0" smtClean="0"/>
              <a:t>	acting as sediment sources) </a:t>
            </a:r>
            <a:r>
              <a:rPr lang="en-US" sz="3200" i="1" dirty="0" smtClean="0"/>
              <a:t>O(10)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943371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5" name="Picture 5" descr="C:\Users\Jon\Documents\fluvial\wgew\paper\figures\fig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5979" y="755073"/>
            <a:ext cx="6319017" cy="5930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28600" y="72522"/>
            <a:ext cx="1002376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i="1" dirty="0" smtClean="0"/>
              <a:t>Example at ~10</a:t>
            </a:r>
            <a:r>
              <a:rPr lang="en-US" sz="2800" i="1" baseline="30000" dirty="0" smtClean="0"/>
              <a:t>3</a:t>
            </a:r>
            <a:r>
              <a:rPr lang="en-US" sz="2800" i="1" dirty="0" smtClean="0"/>
              <a:t> </a:t>
            </a:r>
            <a:r>
              <a:rPr lang="en-US" sz="2800" i="1" dirty="0" err="1" smtClean="0"/>
              <a:t>yr</a:t>
            </a:r>
            <a:r>
              <a:rPr lang="en-US" sz="2800" i="1" dirty="0" smtClean="0"/>
              <a:t>: Walnut Gulch Experimental Watershed</a:t>
            </a:r>
            <a:r>
              <a:rPr lang="en-US" i="1" dirty="0" smtClean="0"/>
              <a:t> </a:t>
            </a:r>
            <a:endParaRPr lang="en-US" dirty="0"/>
          </a:p>
        </p:txBody>
      </p:sp>
      <p:sp>
        <p:nvSpPr>
          <p:cNvPr id="3" name="AutoShape 2" descr="http://sbsc.wr.usgs.gov/cprs/research/projects/global_change/images/neotoma.gif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4" descr="http://sbsc.wr.usgs.gov/cprs/research/projects/global_change/images/neotoma.gif"/>
          <p:cNvSpPr>
            <a:spLocks noChangeAspect="1" noChangeArrowheads="1"/>
          </p:cNvSpPr>
          <p:nvPr/>
        </p:nvSpPr>
        <p:spPr bwMode="auto">
          <a:xfrm>
            <a:off x="215900" y="158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309" y="1524000"/>
            <a:ext cx="2747740" cy="37856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i="1" dirty="0" err="1" smtClean="0"/>
              <a:t>Shrubland</a:t>
            </a:r>
            <a:r>
              <a:rPr lang="en-US" sz="2400" i="1" dirty="0" smtClean="0"/>
              <a:t> vs. </a:t>
            </a:r>
          </a:p>
          <a:p>
            <a:r>
              <a:rPr lang="en-US" sz="2400" i="1" dirty="0" smtClean="0"/>
              <a:t>Grassland:</a:t>
            </a:r>
          </a:p>
          <a:p>
            <a:endParaRPr lang="en-US" sz="2400" i="1" dirty="0"/>
          </a:p>
          <a:p>
            <a:r>
              <a:rPr lang="en-US" sz="2400" i="1" dirty="0" smtClean="0"/>
              <a:t>Similar uplift/relief</a:t>
            </a:r>
            <a:endParaRPr lang="en-US" sz="2400" i="1" dirty="0"/>
          </a:p>
          <a:p>
            <a:r>
              <a:rPr lang="en-US" sz="2400" i="1" dirty="0" err="1" smtClean="0"/>
              <a:t>Precip</a:t>
            </a:r>
            <a:r>
              <a:rPr lang="en-US" sz="2400" i="1" dirty="0" smtClean="0"/>
              <a:t> 10% lower</a:t>
            </a:r>
          </a:p>
          <a:p>
            <a:r>
              <a:rPr lang="en-US" sz="2400" i="1" dirty="0"/>
              <a:t>Sediment yield and</a:t>
            </a:r>
          </a:p>
          <a:p>
            <a:r>
              <a:rPr lang="en-US" sz="2400" i="1" dirty="0"/>
              <a:t>erosion rate are 30x </a:t>
            </a:r>
          </a:p>
          <a:p>
            <a:r>
              <a:rPr lang="en-US" sz="2400" i="1" dirty="0"/>
              <a:t>	higher</a:t>
            </a:r>
          </a:p>
          <a:p>
            <a:r>
              <a:rPr lang="en-US" sz="2400" i="1" dirty="0"/>
              <a:t>D. density 4x higher</a:t>
            </a:r>
          </a:p>
          <a:p>
            <a:r>
              <a:rPr lang="en-US" sz="2400" i="1" dirty="0" smtClean="0"/>
              <a:t>Concavity higher</a:t>
            </a:r>
          </a:p>
        </p:txBody>
      </p:sp>
    </p:spTree>
    <p:extLst>
      <p:ext uri="{BB962C8B-B14F-4D97-AF65-F5344CB8AC3E}">
        <p14:creationId xmlns:p14="http://schemas.microsoft.com/office/powerpoint/2010/main" val="4165604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685800"/>
            <a:ext cx="8001000" cy="6096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40421" y="224134"/>
            <a:ext cx="878695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i="1" dirty="0" smtClean="0"/>
              <a:t>Long-term sedi</a:t>
            </a:r>
            <a:r>
              <a:rPr lang="en-US" sz="2400" i="1" dirty="0"/>
              <a:t>men</a:t>
            </a:r>
            <a:r>
              <a:rPr lang="en-US" sz="2400" i="1" dirty="0" smtClean="0"/>
              <a:t>t fluxes well constrained: 30x higher in </a:t>
            </a:r>
            <a:r>
              <a:rPr lang="en-US" sz="2400" i="1" dirty="0" err="1" smtClean="0"/>
              <a:t>shrublands</a:t>
            </a:r>
            <a:endParaRPr lang="en-US" sz="2400" dirty="0"/>
          </a:p>
        </p:txBody>
      </p:sp>
      <p:sp>
        <p:nvSpPr>
          <p:cNvPr id="5" name="Rectangle 4"/>
          <p:cNvSpPr/>
          <p:nvPr/>
        </p:nvSpPr>
        <p:spPr>
          <a:xfrm>
            <a:off x="4976421" y="3404955"/>
            <a:ext cx="202491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i="1" dirty="0"/>
              <a:t>g</a:t>
            </a:r>
            <a:r>
              <a:rPr lang="en-US" sz="2400" i="1" dirty="0" smtClean="0"/>
              <a:t>rassland</a:t>
            </a:r>
          </a:p>
          <a:p>
            <a:r>
              <a:rPr lang="en-US" sz="2400" i="1" dirty="0" smtClean="0"/>
              <a:t>sites 30x lower</a:t>
            </a:r>
            <a:endParaRPr lang="en-US" sz="2400" dirty="0"/>
          </a:p>
        </p:txBody>
      </p:sp>
      <p:sp>
        <p:nvSpPr>
          <p:cNvPr id="6" name="Rectangle 5"/>
          <p:cNvSpPr/>
          <p:nvPr/>
        </p:nvSpPr>
        <p:spPr>
          <a:xfrm>
            <a:off x="2247900" y="3395990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i="1" dirty="0" err="1"/>
              <a:t>s</a:t>
            </a:r>
            <a:r>
              <a:rPr lang="en-US" sz="2800" i="1" dirty="0" err="1" smtClean="0"/>
              <a:t>hrubland</a:t>
            </a:r>
            <a:r>
              <a:rPr lang="en-US" sz="2800" i="1" dirty="0" smtClean="0"/>
              <a:t> sites</a:t>
            </a:r>
            <a:endParaRPr lang="en-US" sz="2800" i="1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5398150" y="3276600"/>
            <a:ext cx="2983850" cy="2743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72" t="33591" r="19028" b="18561"/>
          <a:stretch/>
        </p:blipFill>
        <p:spPr>
          <a:xfrm>
            <a:off x="1676400" y="811306"/>
            <a:ext cx="3352800" cy="2009079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>
            <a:off x="6819900" y="1981200"/>
            <a:ext cx="0" cy="2514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Oval 2"/>
          <p:cNvSpPr/>
          <p:nvPr/>
        </p:nvSpPr>
        <p:spPr>
          <a:xfrm>
            <a:off x="6236208" y="5162550"/>
            <a:ext cx="128016" cy="12801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158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756"/>
          <a:stretch/>
        </p:blipFill>
        <p:spPr>
          <a:xfrm>
            <a:off x="1371600" y="595742"/>
            <a:ext cx="6019800" cy="527165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28600" y="72522"/>
            <a:ext cx="1002376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i="1" dirty="0" smtClean="0"/>
              <a:t>Drainage density is 4x higher in </a:t>
            </a:r>
            <a:r>
              <a:rPr lang="en-US" sz="2800" i="1" dirty="0" err="1" smtClean="0"/>
              <a:t>shrubland</a:t>
            </a:r>
            <a:r>
              <a:rPr lang="en-US" sz="2800" i="1" dirty="0" smtClean="0"/>
              <a:t> than grassland 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255658" y="5902035"/>
            <a:ext cx="82516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i="1" dirty="0" smtClean="0"/>
              <a:t>Mean distance to valley = 15 m in </a:t>
            </a:r>
            <a:r>
              <a:rPr lang="en-US" sz="2400" i="1" dirty="0" err="1" smtClean="0"/>
              <a:t>shrublands</a:t>
            </a:r>
            <a:r>
              <a:rPr lang="en-US" sz="2400" i="1" dirty="0" smtClean="0"/>
              <a:t>, 60 m in grasslands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934190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8479</TotalTime>
  <Words>835</Words>
  <Application>Microsoft Office PowerPoint</Application>
  <PresentationFormat>On-screen Show (4:3)</PresentationFormat>
  <Paragraphs>147</Paragraphs>
  <Slides>21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24" baseType="lpstr">
      <vt:lpstr>Office Theme</vt:lpstr>
      <vt:lpstr>Equation</vt:lpstr>
      <vt:lpstr>Microsoft Equation 3.0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Craig</dc:creator>
  <cp:lastModifiedBy>Jon</cp:lastModifiedBy>
  <cp:revision>294</cp:revision>
  <cp:lastPrinted>2014-12-16T23:44:30Z</cp:lastPrinted>
  <dcterms:created xsi:type="dcterms:W3CDTF">2013-10-18T16:28:24Z</dcterms:created>
  <dcterms:modified xsi:type="dcterms:W3CDTF">2016-05-19T13:54:26Z</dcterms:modified>
</cp:coreProperties>
</file>