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8"/>
  </p:notesMasterIdLst>
  <p:handoutMasterIdLst>
    <p:handoutMasterId r:id="rId79"/>
  </p:handoutMasterIdLst>
  <p:sldIdLst>
    <p:sldId id="281" r:id="rId2"/>
    <p:sldId id="474" r:id="rId3"/>
    <p:sldId id="283" r:id="rId4"/>
    <p:sldId id="441" r:id="rId5"/>
    <p:sldId id="440" r:id="rId6"/>
    <p:sldId id="341" r:id="rId7"/>
    <p:sldId id="342" r:id="rId8"/>
    <p:sldId id="477" r:id="rId9"/>
    <p:sldId id="428" r:id="rId10"/>
    <p:sldId id="429" r:id="rId11"/>
    <p:sldId id="433" r:id="rId12"/>
    <p:sldId id="430" r:id="rId13"/>
    <p:sldId id="431" r:id="rId14"/>
    <p:sldId id="432" r:id="rId15"/>
    <p:sldId id="442" r:id="rId16"/>
    <p:sldId id="343" r:id="rId17"/>
    <p:sldId id="344" r:id="rId18"/>
    <p:sldId id="372" r:id="rId19"/>
    <p:sldId id="345" r:id="rId20"/>
    <p:sldId id="346" r:id="rId21"/>
    <p:sldId id="347" r:id="rId22"/>
    <p:sldId id="348" r:id="rId23"/>
    <p:sldId id="349" r:id="rId24"/>
    <p:sldId id="350" r:id="rId25"/>
    <p:sldId id="437" r:id="rId26"/>
    <p:sldId id="468" r:id="rId27"/>
    <p:sldId id="469" r:id="rId28"/>
    <p:sldId id="470" r:id="rId29"/>
    <p:sldId id="446" r:id="rId30"/>
    <p:sldId id="447" r:id="rId31"/>
    <p:sldId id="448" r:id="rId32"/>
    <p:sldId id="471" r:id="rId33"/>
    <p:sldId id="475" r:id="rId34"/>
    <p:sldId id="472" r:id="rId35"/>
    <p:sldId id="444" r:id="rId36"/>
    <p:sldId id="375" r:id="rId37"/>
    <p:sldId id="376" r:id="rId38"/>
    <p:sldId id="377" r:id="rId39"/>
    <p:sldId id="378" r:id="rId40"/>
    <p:sldId id="381" r:id="rId41"/>
    <p:sldId id="382" r:id="rId42"/>
    <p:sldId id="478" r:id="rId43"/>
    <p:sldId id="379" r:id="rId44"/>
    <p:sldId id="385" r:id="rId45"/>
    <p:sldId id="395" r:id="rId46"/>
    <p:sldId id="479" r:id="rId47"/>
    <p:sldId id="480" r:id="rId48"/>
    <p:sldId id="481" r:id="rId49"/>
    <p:sldId id="482" r:id="rId50"/>
    <p:sldId id="483" r:id="rId51"/>
    <p:sldId id="443" r:id="rId52"/>
    <p:sldId id="351" r:id="rId53"/>
    <p:sldId id="438" r:id="rId54"/>
    <p:sldId id="439" r:id="rId55"/>
    <p:sldId id="405" r:id="rId56"/>
    <p:sldId id="452" r:id="rId57"/>
    <p:sldId id="451" r:id="rId58"/>
    <p:sldId id="426" r:id="rId59"/>
    <p:sldId id="427" r:id="rId60"/>
    <p:sldId id="397" r:id="rId61"/>
    <p:sldId id="400" r:id="rId62"/>
    <p:sldId id="404" r:id="rId63"/>
    <p:sldId id="398" r:id="rId64"/>
    <p:sldId id="406" r:id="rId65"/>
    <p:sldId id="408" r:id="rId66"/>
    <p:sldId id="407" r:id="rId67"/>
    <p:sldId id="409" r:id="rId68"/>
    <p:sldId id="453" r:id="rId69"/>
    <p:sldId id="454" r:id="rId70"/>
    <p:sldId id="476" r:id="rId71"/>
    <p:sldId id="445" r:id="rId72"/>
    <p:sldId id="423" r:id="rId73"/>
    <p:sldId id="424" r:id="rId74"/>
    <p:sldId id="450" r:id="rId75"/>
    <p:sldId id="449" r:id="rId76"/>
    <p:sldId id="425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707B239-80F3-6F43-A17F-C155C2DFAB9F}">
          <p14:sldIdLst>
            <p14:sldId id="281"/>
            <p14:sldId id="474"/>
            <p14:sldId id="283"/>
            <p14:sldId id="441"/>
            <p14:sldId id="440"/>
            <p14:sldId id="341"/>
            <p14:sldId id="342"/>
            <p14:sldId id="477"/>
            <p14:sldId id="428"/>
            <p14:sldId id="429"/>
            <p14:sldId id="433"/>
            <p14:sldId id="430"/>
            <p14:sldId id="431"/>
            <p14:sldId id="432"/>
          </p14:sldIdLst>
        </p14:section>
        <p14:section name="CSDMS" id="{DC1171E8-50AB-A041-AA6D-138AE09489D8}">
          <p14:sldIdLst>
            <p14:sldId id="442"/>
            <p14:sldId id="343"/>
            <p14:sldId id="344"/>
            <p14:sldId id="372"/>
          </p14:sldIdLst>
        </p14:section>
        <p14:section name="EPA Frames" id="{0ABC50F9-ADE2-5945-AFD1-2BC10058DF8F}">
          <p14:sldIdLst>
            <p14:sldId id="345"/>
            <p14:sldId id="346"/>
            <p14:sldId id="347"/>
            <p14:sldId id="348"/>
            <p14:sldId id="349"/>
            <p14:sldId id="350"/>
          </p14:sldIdLst>
        </p14:section>
        <p14:section name="ESMF" id="{A98F8078-2892-BA4A-9825-9EEF0B3C50A7}">
          <p14:sldIdLst>
            <p14:sldId id="437"/>
            <p14:sldId id="468"/>
            <p14:sldId id="469"/>
          </p14:sldIdLst>
        </p14:section>
        <p14:section name="OMS" id="{473065A9-ED38-DE4D-9C04-58DBBB621F9F}">
          <p14:sldIdLst>
            <p14:sldId id="470"/>
            <p14:sldId id="446"/>
            <p14:sldId id="447"/>
            <p14:sldId id="448"/>
          </p14:sldIdLst>
        </p14:section>
        <p14:section name="FluidEarth" id="{5635C50B-67F3-3545-A842-1C0D1E11BFE4}">
          <p14:sldIdLst>
            <p14:sldId id="471"/>
            <p14:sldId id="475"/>
            <p14:sldId id="472"/>
          </p14:sldIdLst>
        </p14:section>
        <p14:section name="OpenMI" id="{486C78CD-5525-5149-BD6C-6FA578710CCB}">
          <p14:sldIdLst>
            <p14:sldId id="444"/>
            <p14:sldId id="375"/>
            <p14:sldId id="376"/>
            <p14:sldId id="377"/>
            <p14:sldId id="378"/>
            <p14:sldId id="381"/>
            <p14:sldId id="382"/>
            <p14:sldId id="478"/>
            <p14:sldId id="379"/>
            <p14:sldId id="385"/>
            <p14:sldId id="395"/>
          </p14:sldIdLst>
        </p14:section>
        <p14:section name="BMI" id="{1DB3A85B-E839-F846-BE55-977C67A8E793}">
          <p14:sldIdLst>
            <p14:sldId id="479"/>
            <p14:sldId id="480"/>
            <p14:sldId id="481"/>
            <p14:sldId id="482"/>
            <p14:sldId id="483"/>
          </p14:sldIdLst>
        </p14:section>
        <p14:section name="Semantics" id="{9210AB13-0293-CC41-9D4F-8AF6FFA04437}">
          <p14:sldIdLst>
            <p14:sldId id="443"/>
            <p14:sldId id="351"/>
            <p14:sldId id="438"/>
            <p14:sldId id="439"/>
            <p14:sldId id="405"/>
            <p14:sldId id="452"/>
            <p14:sldId id="451"/>
            <p14:sldId id="426"/>
            <p14:sldId id="427"/>
          </p14:sldIdLst>
        </p14:section>
        <p14:section name="Model Web" id="{0C982A1D-65A6-444D-BC16-761CE75CE005}">
          <p14:sldIdLst>
            <p14:sldId id="397"/>
            <p14:sldId id="400"/>
            <p14:sldId id="404"/>
            <p14:sldId id="398"/>
            <p14:sldId id="406"/>
            <p14:sldId id="408"/>
            <p14:sldId id="407"/>
            <p14:sldId id="409"/>
            <p14:sldId id="453"/>
          </p14:sldIdLst>
        </p14:section>
        <p14:section name="Tutorials" id="{93858691-0F29-3344-A172-5F55E9EBD0CE}">
          <p14:sldIdLst>
            <p14:sldId id="454"/>
            <p14:sldId id="476"/>
          </p14:sldIdLst>
        </p14:section>
        <p14:section name="Summary" id="{F882DFD0-F37B-7942-AB35-C22F88494F91}">
          <p14:sldIdLst>
            <p14:sldId id="445"/>
            <p14:sldId id="423"/>
            <p14:sldId id="424"/>
            <p14:sldId id="450"/>
            <p14:sldId id="449"/>
            <p14:sldId id="425"/>
          </p14:sldIdLst>
        </p14:section>
        <p14:section name="Extra Slides" id="{8DC3459A-3705-E143-BD3C-0C9CD8ECDBC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0191" autoAdjust="0"/>
  </p:normalViewPr>
  <p:slideViewPr>
    <p:cSldViewPr>
      <p:cViewPr varScale="1">
        <p:scale>
          <a:sx n="97" d="100"/>
          <a:sy n="97" d="100"/>
        </p:scale>
        <p:origin x="-1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7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A3D99-0516-A34C-BB57-8E3472EAD2A0}" type="datetimeFigureOut">
              <a:rPr lang="en-US" smtClean="0"/>
              <a:t>5/27/15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77B5-8012-D743-AB3E-E2140093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191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AC133-87C5-4D03-AC93-1C76F7D78D5C}" type="datetimeFigureOut">
              <a:rPr lang="en-US" smtClean="0"/>
              <a:t>5/27/15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B6E7D-B679-43E2-A5C8-E7FA2D5E5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19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B6E7D-B679-43E2-A5C8-E7FA2D5E5E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7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B6E7D-B679-43E2-A5C8-E7FA2D5E5E1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352F-2CA7-3142-B97C-5EB25DEA42CB}" type="datetime1">
              <a:rPr lang="en-US" smtClean="0"/>
              <a:t>5/27/15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1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3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D4-5BD3-2540-90C1-6D4507758552}" type="datetime1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7DB9-3BCB-874D-889C-6FB14E41349E}" type="datetime1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59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066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C568-96A9-2D4E-BCAF-C1752FE74C37}" type="datetime1">
              <a:rPr lang="en-US" smtClean="0"/>
              <a:t>5/27/15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4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74E-A366-5844-8387-D842097F58BE}" type="datetime1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3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32FE-CD6A-E245-90EA-7E943E622D99}" type="datetime1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5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0AD-3DEA-4142-88A7-9C893ED91B25}" type="datetime1">
              <a:rPr lang="en-US" smtClean="0"/>
              <a:t>5/27/15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23FA-7959-1449-8A06-99E7E9D8DEE0}" type="datetime1">
              <a:rPr lang="en-US" smtClean="0"/>
              <a:t>5/27/15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9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216-F7A8-BB40-9A04-389CED491A8E}" type="datetime1">
              <a:rPr lang="en-US" smtClean="0"/>
              <a:t>5/27/15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6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ADC-09C5-394F-9F2B-D7A29B950542}" type="datetime1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265A-4E09-EB41-BE10-2DF3FA7EADFE}" type="datetime1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5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1644F-F13A-BB44-A84F-5716601ED93B}" type="datetime1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1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0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goo.gl/VRgzc9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://www.javaforge.com/project/om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wmf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direct.com/science/article/pii/S1364815212002381%23bib42" TargetMode="External"/><Relationship Id="rId3" Type="http://schemas.openxmlformats.org/officeDocument/2006/relationships/hyperlink" Target="http://www.sciencedirect.com/science/article/pii/S1364815212002381%23bib43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hyperlink" Target="http://www.opengeospatial.org/standards/openmi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ithub.com/csdms/bmi/blob/master/bmi.sid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jpg"/><Relationship Id="rId7" Type="http://schemas.openxmlformats.org/officeDocument/2006/relationships/image" Target="../media/image46.png"/><Relationship Id="rId8" Type="http://schemas.openxmlformats.org/officeDocument/2006/relationships/image" Target="../media/image47.jpg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eta.hydroshare.org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sdms.colorado.edu/wiki/Labs_WMT_CEM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VRgzc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85800"/>
            <a:ext cx="7406640" cy="1472184"/>
          </a:xfrm>
        </p:spPr>
        <p:txBody>
          <a:bodyPr>
            <a:normAutofit/>
          </a:bodyPr>
          <a:lstStyle/>
          <a:p>
            <a:r>
              <a:rPr lang="en-US" sz="3800" b="1" dirty="0"/>
              <a:t>Integrated Modeling Concepts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7406640" cy="3048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clinic at the Community Surface Dynamics Modeling System (CSDMS)</a:t>
            </a:r>
            <a:r>
              <a:rPr lang="en-US" dirty="0"/>
              <a:t> </a:t>
            </a:r>
            <a:r>
              <a:rPr lang="en-US" dirty="0" smtClean="0"/>
              <a:t>2015 Annual Meeting</a:t>
            </a:r>
          </a:p>
          <a:p>
            <a:r>
              <a:rPr lang="en-US" dirty="0" smtClean="0"/>
              <a:t>Boulder, Colorado</a:t>
            </a:r>
          </a:p>
          <a:p>
            <a:r>
              <a:rPr lang="en-US" dirty="0" smtClean="0"/>
              <a:t>May 26-28, 2015</a:t>
            </a:r>
          </a:p>
          <a:p>
            <a:endParaRPr lang="en-US" dirty="0"/>
          </a:p>
          <a:p>
            <a:r>
              <a:rPr lang="en-US" dirty="0" smtClean="0"/>
              <a:t>Jonathan Goodall</a:t>
            </a:r>
          </a:p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Department of Civil and Environmental Engineering</a:t>
            </a:r>
          </a:p>
          <a:p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Virginia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59436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download slides: </a:t>
            </a:r>
            <a:r>
              <a:rPr lang="en-US" dirty="0" smtClean="0">
                <a:hlinkClick r:id="rId3"/>
              </a:rPr>
              <a:t>http://goo.gl</a:t>
            </a:r>
            <a:r>
              <a:rPr lang="en-US" dirty="0">
                <a:hlinkClick r:id="rId3"/>
              </a:rPr>
              <a:t>/VRgzc9</a:t>
            </a:r>
            <a:endParaRPr lang="en-US" dirty="0"/>
          </a:p>
          <a:p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1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views of model integration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586"/>
          <a:stretch/>
        </p:blipFill>
        <p:spPr>
          <a:xfrm>
            <a:off x="304800" y="1447800"/>
            <a:ext cx="8301130" cy="4763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488668"/>
            <a:ext cx="215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Argent, 2004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295400"/>
            <a:ext cx="114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File-based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1295400"/>
            <a:ext cx="122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In-memory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4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and 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Development environment</a:t>
            </a:r>
            <a:r>
              <a:rPr lang="en-US" dirty="0" smtClean="0"/>
              <a:t> – a place where components can be built based upon existing components or component templates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Core components </a:t>
            </a:r>
            <a:r>
              <a:rPr lang="en-US" dirty="0" smtClean="0"/>
              <a:t>– a library of components that represent various pieces of knowledge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Support components </a:t>
            </a:r>
            <a:r>
              <a:rPr lang="en-US" dirty="0" smtClean="0"/>
              <a:t>– a library of components for common tasks (e.g., data collection, gap filling, basic analysis, output, and visualization).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Modeling framework </a:t>
            </a:r>
            <a:r>
              <a:rPr lang="en-US" dirty="0" smtClean="0"/>
              <a:t>– the place where modelers construct and manipulate multi-component models.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Integrated documentation system </a:t>
            </a:r>
            <a:r>
              <a:rPr lang="en-US" dirty="0" smtClean="0"/>
              <a:t>– for managing components and their metadata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Resource discovery system </a:t>
            </a:r>
            <a:r>
              <a:rPr lang="en-US" dirty="0" smtClean="0"/>
              <a:t>– for identification and access of components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Model execution system </a:t>
            </a:r>
            <a:r>
              <a:rPr lang="en-US" dirty="0" smtClean="0"/>
              <a:t>– supports model runs potentially in parallel from multiple users.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1" y="6553200"/>
            <a:ext cx="215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Argent,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4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Argent’s final paragraph is still true today …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543800" cy="4785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1" y="6553200"/>
            <a:ext cx="215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Argent, 2004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0" y="4800600"/>
            <a:ext cx="541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90600" y="5105400"/>
            <a:ext cx="71628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90600" y="5486400"/>
            <a:ext cx="71628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66800" y="5867400"/>
            <a:ext cx="71628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66800" y="6248400"/>
            <a:ext cx="5715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3733800"/>
            <a:ext cx="3657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38400" y="4038600"/>
            <a:ext cx="44196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8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these </a:t>
            </a:r>
            <a:r>
              <a:rPr lang="en-US" i="1" dirty="0" smtClean="0"/>
              <a:t>semantic issues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meaning of data, variable and parameter names that are loaded into, used by, or exchanged between, components.”</a:t>
            </a:r>
          </a:p>
          <a:p>
            <a:endParaRPr lang="en-US" dirty="0"/>
          </a:p>
          <a:p>
            <a:r>
              <a:rPr lang="en-US" dirty="0" smtClean="0"/>
              <a:t>“misunderstandings will arise unless there is a clear and established meaning for various state variables and concepts, and an agreed language for communicating these.”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1" y="6553200"/>
            <a:ext cx="215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Argent,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7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Argent’s prediction for progress in semantic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First, we need to acknowledge that these semantic difficulties exist and that the difficulties will be expanded as the scope of integrated modeling expands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Then, “as we gain experience in working with and explaining our terminology to members of other disciplines, we will develop a more semantically rich language”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1" y="65532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Argent,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9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799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4500" dirty="0" smtClean="0"/>
              <a:t>Introduction</a:t>
            </a:r>
          </a:p>
          <a:p>
            <a:pPr lvl="1"/>
            <a:r>
              <a:rPr lang="en-US" dirty="0" smtClean="0"/>
              <a:t>Motivation for integrated modeling/model coupling</a:t>
            </a:r>
          </a:p>
          <a:p>
            <a:pPr lvl="1"/>
            <a:r>
              <a:rPr lang="en-US" dirty="0" smtClean="0"/>
              <a:t>Terminology and key concepts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sz="4500" b="1" dirty="0" smtClean="0"/>
              <a:t>Example modeling frameworks</a:t>
            </a:r>
          </a:p>
          <a:p>
            <a:pPr lvl="1"/>
            <a:r>
              <a:rPr lang="en-US" dirty="0" smtClean="0"/>
              <a:t>CSDMS</a:t>
            </a:r>
          </a:p>
          <a:p>
            <a:pPr lvl="1"/>
            <a:r>
              <a:rPr lang="en-US" dirty="0" smtClean="0"/>
              <a:t>FRAMES</a:t>
            </a:r>
          </a:p>
          <a:p>
            <a:pPr lvl="1"/>
            <a:r>
              <a:rPr lang="en-US" dirty="0" smtClean="0"/>
              <a:t>ESMF</a:t>
            </a:r>
          </a:p>
          <a:p>
            <a:pPr lvl="1"/>
            <a:r>
              <a:rPr lang="en-US" dirty="0" smtClean="0"/>
              <a:t>OMS</a:t>
            </a:r>
          </a:p>
          <a:p>
            <a:pPr lvl="1"/>
            <a:r>
              <a:rPr lang="en-US" dirty="0" err="1" smtClean="0"/>
              <a:t>FluidEarth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sz="4500" dirty="0" smtClean="0"/>
              <a:t>Interface Standards</a:t>
            </a:r>
          </a:p>
          <a:p>
            <a:pPr lvl="1"/>
            <a:r>
              <a:rPr lang="en-US" dirty="0" err="1" smtClean="0"/>
              <a:t>OpenMI</a:t>
            </a:r>
            <a:endParaRPr lang="en-US" dirty="0" smtClean="0"/>
          </a:p>
          <a:p>
            <a:pPr lvl="1"/>
            <a:r>
              <a:rPr lang="en-US" dirty="0" smtClean="0"/>
              <a:t>BMI</a:t>
            </a:r>
          </a:p>
          <a:p>
            <a:endParaRPr lang="en-US" dirty="0"/>
          </a:p>
          <a:p>
            <a:r>
              <a:rPr lang="en-US" sz="4500" dirty="0" smtClean="0"/>
              <a:t>Current topics</a:t>
            </a:r>
          </a:p>
          <a:p>
            <a:pPr lvl="1"/>
            <a:r>
              <a:rPr lang="en-US" dirty="0" smtClean="0"/>
              <a:t>Semantics, ontologies, metadata controlled vocabularies</a:t>
            </a:r>
          </a:p>
          <a:p>
            <a:pPr lvl="1"/>
            <a:r>
              <a:rPr lang="en-US" dirty="0" smtClean="0"/>
              <a:t>Model web</a:t>
            </a:r>
          </a:p>
          <a:p>
            <a:pPr lvl="1"/>
            <a:endParaRPr lang="en-US" dirty="0"/>
          </a:p>
          <a:p>
            <a:r>
              <a:rPr lang="en-US" sz="4500" dirty="0"/>
              <a:t>Tutorials (time permitting</a:t>
            </a:r>
            <a:r>
              <a:rPr lang="en-US" sz="4500" dirty="0" smtClean="0"/>
              <a:t>)</a:t>
            </a:r>
          </a:p>
          <a:p>
            <a:pPr lvl="1"/>
            <a:r>
              <a:rPr lang="en-US" dirty="0" smtClean="0"/>
              <a:t>Getting Started with WMT</a:t>
            </a:r>
          </a:p>
          <a:p>
            <a:pPr lvl="0"/>
            <a:endParaRPr lang="en-US" dirty="0"/>
          </a:p>
          <a:p>
            <a:pPr lvl="0"/>
            <a:r>
              <a:rPr lang="en-US" sz="4500" dirty="0" smtClean="0"/>
              <a:t>Summary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72125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CSDMS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232"/>
          <a:stretch/>
        </p:blipFill>
        <p:spPr>
          <a:xfrm>
            <a:off x="2117" y="1371600"/>
            <a:ext cx="9144000" cy="4608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1" y="6477000"/>
            <a:ext cx="288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Peckham</a:t>
            </a:r>
            <a:r>
              <a:rPr lang="en-US" dirty="0" smtClean="0"/>
              <a:t>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4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Original CSDSM Modeling Tool (replaced by by Web Modeling Tool: WMT)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50" y="1371599"/>
            <a:ext cx="6862079" cy="5458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451723"/>
            <a:ext cx="288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Peckham</a:t>
            </a:r>
            <a:r>
              <a:rPr lang="en-US" dirty="0" smtClean="0"/>
              <a:t>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3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CSDMS Web Modeling Tool (WMT)</a:t>
            </a:r>
            <a:endParaRPr lang="en-US" dirty="0"/>
          </a:p>
        </p:txBody>
      </p:sp>
      <p:pic>
        <p:nvPicPr>
          <p:cNvPr id="7" name="Picture 6" descr="Screen Shot 2015-05-26 at 6.3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00581"/>
            <a:ext cx="7924800" cy="557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FRAMES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" t="-12912" r="-76" b="12912"/>
          <a:stretch/>
        </p:blipFill>
        <p:spPr>
          <a:xfrm>
            <a:off x="6927" y="1524000"/>
            <a:ext cx="9144000" cy="3129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6096000"/>
            <a:ext cx="200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Whelan et al.,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9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clinic is intended for </a:t>
            </a:r>
            <a:r>
              <a:rPr lang="en-US" dirty="0">
                <a:solidFill>
                  <a:srgbClr val="0000FF"/>
                </a:solidFill>
              </a:rPr>
              <a:t>early career researchers </a:t>
            </a:r>
            <a:r>
              <a:rPr lang="en-US" dirty="0"/>
              <a:t>interested in gaining an understanding of </a:t>
            </a:r>
            <a:r>
              <a:rPr lang="en-US" dirty="0">
                <a:solidFill>
                  <a:srgbClr val="0000FF"/>
                </a:solidFill>
              </a:rPr>
              <a:t>basic integrated modeling concepts</a:t>
            </a:r>
            <a:r>
              <a:rPr lang="en-US" dirty="0"/>
              <a:t> as they relate to modeling earth science systems.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class will present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key </a:t>
            </a:r>
            <a:r>
              <a:rPr lang="en-US" dirty="0">
                <a:solidFill>
                  <a:srgbClr val="0000FF"/>
                </a:solidFill>
              </a:rPr>
              <a:t>literature in the field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core </a:t>
            </a:r>
            <a:r>
              <a:rPr lang="en-US" dirty="0">
                <a:solidFill>
                  <a:srgbClr val="0000FF"/>
                </a:solidFill>
              </a:rPr>
              <a:t>concepts and terminology</a:t>
            </a:r>
            <a:r>
              <a:rPr lang="en-US" dirty="0"/>
              <a:t>, and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different </a:t>
            </a:r>
            <a:r>
              <a:rPr lang="en-US" dirty="0">
                <a:solidFill>
                  <a:srgbClr val="0000FF"/>
                </a:solidFill>
              </a:rPr>
              <a:t>integrated modeling systems</a:t>
            </a:r>
            <a:r>
              <a:rPr lang="en-US" dirty="0"/>
              <a:t>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Past</a:t>
            </a:r>
            <a:r>
              <a:rPr lang="en-US" dirty="0">
                <a:solidFill>
                  <a:srgbClr val="0000FF"/>
                </a:solidFill>
              </a:rPr>
              <a:t>, present, and future trends </a:t>
            </a:r>
            <a:r>
              <a:rPr lang="en-US" dirty="0"/>
              <a:t>for designing </a:t>
            </a:r>
            <a:r>
              <a:rPr lang="en-US" dirty="0" smtClean="0"/>
              <a:t>integrating modeling </a:t>
            </a:r>
            <a:r>
              <a:rPr lang="en-US" dirty="0"/>
              <a:t>systems will be discussed. </a:t>
            </a:r>
            <a:endParaRPr lang="en-US" dirty="0" smtClean="0"/>
          </a:p>
          <a:p>
            <a:r>
              <a:rPr lang="en-US" dirty="0" smtClean="0"/>
              <a:t>Participants </a:t>
            </a:r>
            <a:r>
              <a:rPr lang="en-US" dirty="0"/>
              <a:t>will also </a:t>
            </a:r>
            <a:r>
              <a:rPr lang="en-US" dirty="0">
                <a:solidFill>
                  <a:srgbClr val="0000FF"/>
                </a:solidFill>
              </a:rPr>
              <a:t>gain experience applying integrated modeling concepts using CSDMS for simplified integrated modeling examples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68361"/>
          </a:xfrm>
        </p:spPr>
        <p:txBody>
          <a:bodyPr/>
          <a:lstStyle/>
          <a:p>
            <a:r>
              <a:rPr lang="en-US" dirty="0" smtClean="0"/>
              <a:t>EPA FRAMES Module Editor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762"/>
          <a:stretch/>
        </p:blipFill>
        <p:spPr>
          <a:xfrm>
            <a:off x="546878" y="990600"/>
            <a:ext cx="8597122" cy="4839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6096000"/>
            <a:ext cx="200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Whelan et al.,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73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Dictionary Editor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691"/>
          <a:stretch/>
        </p:blipFill>
        <p:spPr>
          <a:xfrm>
            <a:off x="1066800" y="1371600"/>
            <a:ext cx="7467600" cy="5174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488668"/>
            <a:ext cx="200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Whelan et al.,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2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Unit Conversation Editor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127"/>
          <a:stretch/>
        </p:blipFill>
        <p:spPr>
          <a:xfrm>
            <a:off x="1447800" y="1524000"/>
            <a:ext cx="6085683" cy="4849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458650"/>
            <a:ext cx="200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Whelan et al.,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9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Domain Editor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801"/>
          <a:stretch/>
        </p:blipFill>
        <p:spPr>
          <a:xfrm>
            <a:off x="1524000" y="1285704"/>
            <a:ext cx="7100457" cy="5249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324600"/>
            <a:ext cx="200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Whelan et al.,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2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Simulation Editor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520"/>
          <a:stretch/>
        </p:blipFill>
        <p:spPr>
          <a:xfrm>
            <a:off x="0" y="1407867"/>
            <a:ext cx="9144000" cy="5138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463268"/>
            <a:ext cx="200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Whelan et al.,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6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ESMF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32004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Earth System Modeling Framework</a:t>
            </a:r>
          </a:p>
          <a:p>
            <a:endParaRPr lang="en-US" sz="2400" dirty="0"/>
          </a:p>
          <a:p>
            <a:r>
              <a:rPr lang="en-US" sz="2400" dirty="0" smtClean="0"/>
              <a:t>Global models</a:t>
            </a:r>
          </a:p>
          <a:p>
            <a:endParaRPr lang="en-US" sz="2400" dirty="0"/>
          </a:p>
          <a:p>
            <a:r>
              <a:rPr lang="en-US" sz="2400" dirty="0" smtClean="0"/>
              <a:t>HPC emphasis</a:t>
            </a:r>
          </a:p>
          <a:p>
            <a:endParaRPr lang="en-US" sz="2400" dirty="0"/>
          </a:p>
          <a:p>
            <a:r>
              <a:rPr lang="en-US" sz="2400" dirty="0" smtClean="0"/>
              <a:t>Coupling models with gridded data structures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0783"/>
          <a:stretch/>
        </p:blipFill>
        <p:spPr>
          <a:xfrm>
            <a:off x="4038600" y="914400"/>
            <a:ext cx="4880137" cy="4324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467501"/>
            <a:ext cx="23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Hill et al.,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and Couplers in ESMF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730813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3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ESMF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tested and used in operations</a:t>
            </a:r>
          </a:p>
          <a:p>
            <a:r>
              <a:rPr lang="en-US" dirty="0" smtClean="0"/>
              <a:t>Optimized to reduce overhead due to coupling in high performance computing (HPC) environments</a:t>
            </a:r>
          </a:p>
          <a:p>
            <a:r>
              <a:rPr lang="en-US" dirty="0" smtClean="0"/>
              <a:t>Parallel </a:t>
            </a:r>
            <a:r>
              <a:rPr lang="en-US" dirty="0" err="1"/>
              <a:t>r</a:t>
            </a:r>
            <a:r>
              <a:rPr lang="en-US" dirty="0" err="1" smtClean="0"/>
              <a:t>egridder</a:t>
            </a:r>
            <a:r>
              <a:rPr lang="en-US" dirty="0" smtClean="0"/>
              <a:t> with Python bindings that can be used apart from ESMF (e.g., it is used by CSDMS)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7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Object Modeling System 3 (OMS3)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64" y="1066800"/>
            <a:ext cx="7123176" cy="579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6456341"/>
            <a:ext cx="3948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http://www.javaforge.com/project/oms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701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 Modeling System 3 (OMS3): Principle Framework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878"/>
          <a:stretch/>
        </p:blipFill>
        <p:spPr>
          <a:xfrm>
            <a:off x="1828800" y="1930400"/>
            <a:ext cx="7160672" cy="447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324600"/>
            <a:ext cx="256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David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3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199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4500" b="1" dirty="0" smtClean="0"/>
              <a:t>Introduction</a:t>
            </a:r>
          </a:p>
          <a:p>
            <a:pPr lvl="1"/>
            <a:r>
              <a:rPr lang="en-US" dirty="0" smtClean="0"/>
              <a:t>Motivation for integrated modeling/model coupling</a:t>
            </a:r>
          </a:p>
          <a:p>
            <a:pPr lvl="1"/>
            <a:r>
              <a:rPr lang="en-US" dirty="0" smtClean="0"/>
              <a:t>Terminology and key concepts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sz="4500" dirty="0" smtClean="0"/>
              <a:t>Example modeling frameworks</a:t>
            </a:r>
          </a:p>
          <a:p>
            <a:pPr lvl="1"/>
            <a:r>
              <a:rPr lang="en-US" dirty="0" smtClean="0"/>
              <a:t>CSDMS</a:t>
            </a:r>
          </a:p>
          <a:p>
            <a:pPr lvl="1"/>
            <a:r>
              <a:rPr lang="en-US" dirty="0" smtClean="0"/>
              <a:t>FRAMES</a:t>
            </a:r>
          </a:p>
          <a:p>
            <a:pPr lvl="1"/>
            <a:r>
              <a:rPr lang="en-US" dirty="0" smtClean="0"/>
              <a:t>ESMF</a:t>
            </a:r>
          </a:p>
          <a:p>
            <a:pPr lvl="1"/>
            <a:r>
              <a:rPr lang="en-US" dirty="0" smtClean="0"/>
              <a:t>OMS</a:t>
            </a:r>
          </a:p>
          <a:p>
            <a:pPr lvl="1"/>
            <a:r>
              <a:rPr lang="en-US" dirty="0" err="1" smtClean="0"/>
              <a:t>FluidEarth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sz="4500" dirty="0" smtClean="0"/>
              <a:t>Interface Standards</a:t>
            </a:r>
          </a:p>
          <a:p>
            <a:pPr lvl="1"/>
            <a:r>
              <a:rPr lang="en-US" dirty="0" err="1" smtClean="0"/>
              <a:t>OpenMI</a:t>
            </a:r>
            <a:endParaRPr lang="en-US" dirty="0" smtClean="0"/>
          </a:p>
          <a:p>
            <a:pPr lvl="1"/>
            <a:r>
              <a:rPr lang="en-US" dirty="0" smtClean="0"/>
              <a:t>BMI</a:t>
            </a:r>
          </a:p>
          <a:p>
            <a:endParaRPr lang="en-US" dirty="0"/>
          </a:p>
          <a:p>
            <a:r>
              <a:rPr lang="en-US" sz="4500" dirty="0" smtClean="0"/>
              <a:t>Current topics</a:t>
            </a:r>
          </a:p>
          <a:p>
            <a:pPr lvl="1"/>
            <a:r>
              <a:rPr lang="en-US" dirty="0" smtClean="0"/>
              <a:t>Semantics, ontologies, metadata controlled vocabularies</a:t>
            </a:r>
          </a:p>
          <a:p>
            <a:pPr lvl="1"/>
            <a:r>
              <a:rPr lang="en-US" dirty="0" smtClean="0"/>
              <a:t>Model web</a:t>
            </a:r>
          </a:p>
          <a:p>
            <a:pPr lvl="1"/>
            <a:endParaRPr lang="en-US" dirty="0"/>
          </a:p>
          <a:p>
            <a:pPr lvl="0"/>
            <a:r>
              <a:rPr lang="en-US" sz="4500" dirty="0" smtClean="0"/>
              <a:t>Tutorials</a:t>
            </a:r>
          </a:p>
          <a:p>
            <a:pPr lvl="1"/>
            <a:r>
              <a:rPr lang="en-US" dirty="0" smtClean="0"/>
              <a:t>Getting Started with </a:t>
            </a:r>
            <a:r>
              <a:rPr lang="en-US" dirty="0"/>
              <a:t>WMT (time permitting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sz="4500" dirty="0" smtClean="0"/>
              <a:t>Summary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7945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OMS3 Component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801"/>
          <a:stretch/>
        </p:blipFill>
        <p:spPr>
          <a:xfrm>
            <a:off x="762000" y="1295400"/>
            <a:ext cx="7471853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324600"/>
            <a:ext cx="256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David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24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Example hydrologic model implemented as components in OMS3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703"/>
          <a:stretch/>
        </p:blipFill>
        <p:spPr>
          <a:xfrm>
            <a:off x="609600" y="1447800"/>
            <a:ext cx="8257308" cy="4966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400800"/>
            <a:ext cx="256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David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7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err="1">
                <a:latin typeface="Calibri" charset="0"/>
              </a:rPr>
              <a:t>FluidEarth</a:t>
            </a:r>
            <a:endParaRPr lang="en-GB" sz="3200" dirty="0">
              <a:latin typeface="Calibri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27088" y="1196975"/>
            <a:ext cx="7416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000" b="0">
                <a:latin typeface="Calibri" charset="0"/>
              </a:rPr>
              <a:t>FluidEarth is a functional and technical platform for using OpenMI.</a:t>
            </a:r>
          </a:p>
        </p:txBody>
      </p:sp>
      <p:grpSp>
        <p:nvGrpSpPr>
          <p:cNvPr id="407556" name="Group 4"/>
          <p:cNvGrpSpPr>
            <a:grpSpLocks/>
          </p:cNvGrpSpPr>
          <p:nvPr/>
        </p:nvGrpSpPr>
        <p:grpSpPr bwMode="auto">
          <a:xfrm>
            <a:off x="539750" y="1773238"/>
            <a:ext cx="3455988" cy="4103687"/>
            <a:chOff x="68" y="1117"/>
            <a:chExt cx="2177" cy="2585"/>
          </a:xfrm>
        </p:grpSpPr>
        <p:pic>
          <p:nvPicPr>
            <p:cNvPr id="20497" name="Picture 5" descr="FluidEarthPortalScreenshot_201004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117"/>
              <a:ext cx="853" cy="13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8" name="Picture 6" descr="CatalogueScreensho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1662"/>
              <a:ext cx="896" cy="5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9" name="Picture 7" descr="FluidEarthSourceForgeScreensho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2025"/>
              <a:ext cx="951" cy="8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00" name="Rectangle 8"/>
            <p:cNvSpPr>
              <a:spLocks noChangeArrowheads="1"/>
            </p:cNvSpPr>
            <p:nvPr/>
          </p:nvSpPr>
          <p:spPr bwMode="auto">
            <a:xfrm>
              <a:off x="68" y="2976"/>
              <a:ext cx="2177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GB" sz="2000" b="0">
                  <a:latin typeface="Calibri" charset="0"/>
                </a:rPr>
                <a:t>eInfrastructure</a:t>
              </a:r>
              <a:br>
                <a:rPr lang="en-GB" sz="2000" b="0">
                  <a:latin typeface="Calibri" charset="0"/>
                </a:rPr>
              </a:br>
              <a:r>
                <a:rPr lang="en-GB" sz="1400" b="0">
                  <a:latin typeface="Calibri" charset="0"/>
                </a:rPr>
                <a:t>http://fluidearth.net</a:t>
              </a:r>
              <a:br>
                <a:rPr lang="en-GB" sz="1400" b="0">
                  <a:latin typeface="Calibri" charset="0"/>
                </a:rPr>
              </a:br>
              <a:r>
                <a:rPr lang="en-GB" sz="1400" b="0">
                  <a:latin typeface="Calibri" charset="0"/>
                </a:rPr>
                <a:t>http://catalogue.fluidearth.net</a:t>
              </a:r>
              <a:br>
                <a:rPr lang="en-GB" sz="1400" b="0">
                  <a:latin typeface="Calibri" charset="0"/>
                </a:rPr>
              </a:br>
              <a:r>
                <a:rPr lang="en-GB" sz="1400" b="0">
                  <a:latin typeface="Calibri" charset="0"/>
                </a:rPr>
                <a:t>http://sourceforge.net/projects/fluidearth/</a:t>
              </a:r>
              <a:br>
                <a:rPr lang="en-GB" sz="1400" b="0">
                  <a:latin typeface="Calibri" charset="0"/>
                </a:rPr>
              </a:br>
              <a:r>
                <a:rPr lang="en-GB" sz="1400" b="0">
                  <a:latin typeface="Calibri" charset="0"/>
                </a:rPr>
                <a:t/>
              </a:r>
              <a:br>
                <a:rPr lang="en-GB" sz="1400" b="0">
                  <a:latin typeface="Calibri" charset="0"/>
                </a:rPr>
              </a:br>
              <a:endParaRPr lang="en-GB" sz="1400" b="0">
                <a:latin typeface="Calibri" charset="0"/>
              </a:endParaRPr>
            </a:p>
          </p:txBody>
        </p:sp>
      </p:grpSp>
      <p:grpSp>
        <p:nvGrpSpPr>
          <p:cNvPr id="407561" name="Group 9"/>
          <p:cNvGrpSpPr>
            <a:grpSpLocks/>
          </p:cNvGrpSpPr>
          <p:nvPr/>
        </p:nvGrpSpPr>
        <p:grpSpPr bwMode="auto">
          <a:xfrm>
            <a:off x="2843213" y="1773238"/>
            <a:ext cx="1800225" cy="2519362"/>
            <a:chOff x="1565" y="1117"/>
            <a:chExt cx="1134" cy="1587"/>
          </a:xfrm>
        </p:grpSpPr>
        <p:pic>
          <p:nvPicPr>
            <p:cNvPr id="20495" name="Picture 10" descr="PipistrelleScreensho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117"/>
              <a:ext cx="998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Rectangle 11"/>
            <p:cNvSpPr>
              <a:spLocks noChangeArrowheads="1"/>
            </p:cNvSpPr>
            <p:nvPr/>
          </p:nvSpPr>
          <p:spPr bwMode="auto">
            <a:xfrm>
              <a:off x="1565" y="1706"/>
              <a:ext cx="1134" cy="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GB" sz="2000" b="0">
                  <a:latin typeface="Calibri" charset="0"/>
                </a:rPr>
                <a:t>Tools</a:t>
              </a:r>
              <a:br>
                <a:rPr lang="en-GB" sz="2000" b="0">
                  <a:latin typeface="Calibri" charset="0"/>
                </a:rPr>
              </a:br>
              <a:r>
                <a:rPr lang="en-GB" sz="1400" b="0">
                  <a:latin typeface="Calibri" charset="0"/>
                </a:rPr>
                <a:t>Fluid Earth SDK</a:t>
              </a:r>
              <a:br>
                <a:rPr lang="en-GB" sz="1400" b="0">
                  <a:latin typeface="Calibri" charset="0"/>
                </a:rPr>
              </a:br>
              <a:r>
                <a:rPr lang="en-GB" sz="1400" b="0">
                  <a:latin typeface="Calibri" charset="0"/>
                </a:rPr>
                <a:t>Pipistrelle GUI</a:t>
              </a:r>
              <a:br>
                <a:rPr lang="en-GB" sz="1400" b="0">
                  <a:latin typeface="Calibri" charset="0"/>
                </a:rPr>
              </a:br>
              <a:r>
                <a:rPr lang="en-GB" sz="1400" b="0">
                  <a:latin typeface="Calibri" charset="0"/>
                </a:rPr>
                <a:t>(Reference Implementations for OpenMI 2.0)</a:t>
              </a:r>
            </a:p>
          </p:txBody>
        </p:sp>
      </p:grpSp>
      <p:grpSp>
        <p:nvGrpSpPr>
          <p:cNvPr id="407564" name="Group 12"/>
          <p:cNvGrpSpPr>
            <a:grpSpLocks/>
          </p:cNvGrpSpPr>
          <p:nvPr/>
        </p:nvGrpSpPr>
        <p:grpSpPr bwMode="auto">
          <a:xfrm>
            <a:off x="4427538" y="2205038"/>
            <a:ext cx="2205037" cy="3384550"/>
            <a:chOff x="2653" y="1389"/>
            <a:chExt cx="1389" cy="2132"/>
          </a:xfrm>
        </p:grpSpPr>
        <p:pic>
          <p:nvPicPr>
            <p:cNvPr id="20492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389"/>
              <a:ext cx="1122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0493" name="Picture 14" descr="DambreakResult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160"/>
              <a:ext cx="1117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4" name="Rectangle 15"/>
            <p:cNvSpPr>
              <a:spLocks noChangeArrowheads="1"/>
            </p:cNvSpPr>
            <p:nvPr/>
          </p:nvSpPr>
          <p:spPr bwMode="auto">
            <a:xfrm>
              <a:off x="2925" y="2795"/>
              <a:ext cx="1044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GB" sz="2000" b="0">
                  <a:latin typeface="Calibri" charset="0"/>
                </a:rPr>
                <a:t>Models</a:t>
              </a:r>
              <a:br>
                <a:rPr lang="en-GB" sz="2000" b="0">
                  <a:latin typeface="Calibri" charset="0"/>
                </a:rPr>
              </a:br>
              <a:r>
                <a:rPr lang="en-GB" sz="1400" b="0">
                  <a:latin typeface="Calibri" charset="0"/>
                </a:rPr>
                <a:t>A library of models available for compositions</a:t>
              </a:r>
              <a:endParaRPr lang="en-GB" sz="2000" b="0">
                <a:latin typeface="Calibri" charset="0"/>
              </a:endParaRPr>
            </a:p>
          </p:txBody>
        </p:sp>
      </p:grpSp>
      <p:grpSp>
        <p:nvGrpSpPr>
          <p:cNvPr id="407568" name="Group 16"/>
          <p:cNvGrpSpPr>
            <a:grpSpLocks/>
          </p:cNvGrpSpPr>
          <p:nvPr/>
        </p:nvGrpSpPr>
        <p:grpSpPr bwMode="auto">
          <a:xfrm>
            <a:off x="7019925" y="1989138"/>
            <a:ext cx="1800225" cy="2879725"/>
            <a:chOff x="4241" y="1253"/>
            <a:chExt cx="1134" cy="1814"/>
          </a:xfrm>
        </p:grpSpPr>
        <p:pic>
          <p:nvPicPr>
            <p:cNvPr id="20490" name="Picture 17" descr="MC900439402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933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Rectangle 18"/>
            <p:cNvSpPr>
              <a:spLocks noChangeArrowheads="1"/>
            </p:cNvSpPr>
            <p:nvPr/>
          </p:nvSpPr>
          <p:spPr bwMode="auto">
            <a:xfrm>
              <a:off x="4241" y="1253"/>
              <a:ext cx="1134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GB" sz="2000" b="0">
                  <a:latin typeface="Calibri" charset="0"/>
                </a:rPr>
                <a:t>Community</a:t>
              </a:r>
              <a:br>
                <a:rPr lang="en-GB" sz="2000" b="0">
                  <a:latin typeface="Calibri" charset="0"/>
                </a:rPr>
              </a:br>
              <a:r>
                <a:rPr lang="en-GB" sz="1400" b="0">
                  <a:latin typeface="Calibri" charset="0"/>
                </a:rPr>
                <a:t>Model providers and users</a:t>
              </a:r>
              <a:endParaRPr lang="en-GB" sz="2000" b="0">
                <a:latin typeface="Calibri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9600" y="6400800"/>
            <a:ext cx="378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HR Wallingford, </a:t>
            </a:r>
            <a:r>
              <a:rPr lang="en-US" dirty="0" err="1"/>
              <a:t>fluidearth.net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>
                <a:latin typeface="Calibri" charset="0"/>
              </a:rPr>
              <a:t>The FluidEarth Toolkit: Pipistrelle &amp; SDK</a:t>
            </a: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841375" y="1268413"/>
            <a:ext cx="7416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000" b="0">
                <a:latin typeface="Calibri" charset="0"/>
              </a:rPr>
              <a:t>The </a:t>
            </a:r>
            <a:r>
              <a:rPr lang="en-GB" sz="2000" b="0" i="1">
                <a:latin typeface="Calibri" charset="0"/>
              </a:rPr>
              <a:t>FluidEarth Software Development Kit</a:t>
            </a:r>
            <a:r>
              <a:rPr lang="en-GB" sz="2000" b="0">
                <a:latin typeface="Calibri" charset="0"/>
              </a:rPr>
              <a:t> is an OpenMI API:</a:t>
            </a:r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841375" y="1771650"/>
            <a:ext cx="7921625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000" b="0">
                <a:latin typeface="Calibri" charset="0"/>
              </a:rPr>
              <a:t>- Creation of OpenMI 2.0 in C#, VB and FORTRAN;</a:t>
            </a:r>
            <a:br>
              <a:rPr lang="en-GB" sz="2000" b="0">
                <a:latin typeface="Calibri" charset="0"/>
              </a:rPr>
            </a:br>
            <a:r>
              <a:rPr lang="en-GB" sz="2000" b="0">
                <a:latin typeface="Calibri" charset="0"/>
              </a:rPr>
              <a:t>- Windows or Linux (under Mono);</a:t>
            </a:r>
            <a:br>
              <a:rPr lang="en-GB" sz="2000" b="0">
                <a:latin typeface="Calibri" charset="0"/>
              </a:rPr>
            </a:br>
            <a:r>
              <a:rPr lang="en-GB" sz="2000" b="0">
                <a:latin typeface="Calibri" charset="0"/>
              </a:rPr>
              <a:t>- Available on SourceForge in </a:t>
            </a:r>
            <a:r>
              <a:rPr lang="ja-JP" altLang="en-GB" sz="2000" b="0">
                <a:latin typeface="Calibri" charset="0"/>
              </a:rPr>
              <a:t>“</a:t>
            </a:r>
            <a:r>
              <a:rPr lang="en-GB" sz="2000" b="0">
                <a:latin typeface="Calibri" charset="0"/>
              </a:rPr>
              <a:t>Fluid Earth</a:t>
            </a:r>
            <a:r>
              <a:rPr lang="ja-JP" altLang="en-GB" sz="2000" b="0">
                <a:latin typeface="Calibri" charset="0"/>
              </a:rPr>
              <a:t>”</a:t>
            </a:r>
            <a:r>
              <a:rPr lang="en-GB" sz="2000" b="0">
                <a:latin typeface="Calibri" charset="0"/>
              </a:rPr>
              <a:t> project.</a:t>
            </a:r>
          </a:p>
        </p:txBody>
      </p:sp>
      <p:sp>
        <p:nvSpPr>
          <p:cNvPr id="408581" name="Rectangle 5"/>
          <p:cNvSpPr>
            <a:spLocks noChangeArrowheads="1"/>
          </p:cNvSpPr>
          <p:nvPr/>
        </p:nvSpPr>
        <p:spPr bwMode="auto">
          <a:xfrm>
            <a:off x="844550" y="3163888"/>
            <a:ext cx="7416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000" b="0" i="1">
                <a:latin typeface="Calibri" charset="0"/>
              </a:rPr>
              <a:t>Pipistrelle</a:t>
            </a:r>
            <a:r>
              <a:rPr lang="en-GB" sz="2000" b="0">
                <a:latin typeface="Calibri" charset="0"/>
              </a:rPr>
              <a:t> is a tool for running OpenMI compositions:</a:t>
            </a:r>
          </a:p>
        </p:txBody>
      </p:sp>
      <p:sp>
        <p:nvSpPr>
          <p:cNvPr id="408582" name="Rectangle 6"/>
          <p:cNvSpPr>
            <a:spLocks noChangeArrowheads="1"/>
          </p:cNvSpPr>
          <p:nvPr/>
        </p:nvSpPr>
        <p:spPr bwMode="auto">
          <a:xfrm>
            <a:off x="841375" y="3667125"/>
            <a:ext cx="7850188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000" b="0">
                <a:latin typeface="Calibri" charset="0"/>
              </a:rPr>
              <a:t>- OpenMI 2.0;</a:t>
            </a:r>
            <a:br>
              <a:rPr lang="en-GB" sz="2000" b="0">
                <a:latin typeface="Calibri" charset="0"/>
              </a:rPr>
            </a:br>
            <a:r>
              <a:rPr lang="en-GB" sz="2000" b="0">
                <a:latin typeface="Calibri" charset="0"/>
              </a:rPr>
              <a:t>- Windows (with GUI) or Linux (under Mono, with console only); </a:t>
            </a:r>
            <a:br>
              <a:rPr lang="en-GB" sz="2000" b="0">
                <a:latin typeface="Calibri" charset="0"/>
              </a:rPr>
            </a:br>
            <a:r>
              <a:rPr lang="en-GB" sz="2000" b="0">
                <a:latin typeface="Calibri" charset="0"/>
              </a:rPr>
              <a:t>- Adaptor functionality; </a:t>
            </a:r>
            <a:br>
              <a:rPr lang="en-GB" sz="2000" b="0">
                <a:latin typeface="Calibri" charset="0"/>
              </a:rPr>
            </a:br>
            <a:r>
              <a:rPr lang="en-GB" sz="2000" b="0">
                <a:latin typeface="Calibri" charset="0"/>
              </a:rPr>
              <a:t>- Component Builder Plug-in (initial version); </a:t>
            </a:r>
            <a:br>
              <a:rPr lang="en-GB" sz="2000" b="0">
                <a:latin typeface="Calibri" charset="0"/>
              </a:rPr>
            </a:br>
            <a:r>
              <a:rPr lang="en-GB" sz="2000" b="0">
                <a:latin typeface="Calibri" charset="0"/>
              </a:rPr>
              <a:t>- Compatibility with and conversion of FE OpenMI 1.4 components into FE OpenMI 2.0 components to follow (if Data Operations not used); </a:t>
            </a:r>
          </a:p>
          <a:p>
            <a:r>
              <a:rPr lang="en-GB" sz="2000" b="0">
                <a:latin typeface="Calibri" charset="0"/>
              </a:rPr>
              <a:t>- Spatial View Plug-in (to follow);</a:t>
            </a:r>
            <a:br>
              <a:rPr lang="en-GB" sz="2000" b="0">
                <a:latin typeface="Calibri" charset="0"/>
              </a:rPr>
            </a:br>
            <a:r>
              <a:rPr lang="en-GB" sz="2000" b="0">
                <a:latin typeface="Calibri" charset="0"/>
              </a:rPr>
              <a:t>- Available on Source Forge in </a:t>
            </a:r>
            <a:r>
              <a:rPr lang="ja-JP" altLang="en-GB" sz="2000" b="0">
                <a:latin typeface="Calibri" charset="0"/>
              </a:rPr>
              <a:t>“</a:t>
            </a:r>
            <a:r>
              <a:rPr lang="en-GB" sz="2000" b="0">
                <a:latin typeface="Calibri" charset="0"/>
              </a:rPr>
              <a:t>Fluid Earth</a:t>
            </a:r>
            <a:r>
              <a:rPr lang="ja-JP" altLang="en-GB" sz="2000" b="0">
                <a:latin typeface="Calibri" charset="0"/>
              </a:rPr>
              <a:t>”</a:t>
            </a:r>
            <a:r>
              <a:rPr lang="en-GB" sz="2000" b="0">
                <a:latin typeface="Calibri" charset="0"/>
              </a:rPr>
              <a:t> project.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6400800"/>
            <a:ext cx="378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HR Wallingford, </a:t>
            </a:r>
            <a:r>
              <a:rPr lang="en-US" dirty="0" err="1"/>
              <a:t>fluidearth.net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9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79388" y="908050"/>
          <a:ext cx="8856662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" r:id="rId3" imgW="16253968" imgH="10844444" progId="PhotoshopElements.Image.3">
                  <p:embed/>
                </p:oleObj>
              </mc:Choice>
              <mc:Fallback>
                <p:oleObj name="Image" r:id="rId3" imgW="16253968" imgH="10844444" progId="PhotoshopElements.Image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08050"/>
                        <a:ext cx="8856662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7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 cap="flat" cmpd="sng">
                            <a:solidFill>
                              <a:schemeClr val="bg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07" name="AutoShape 3"/>
          <p:cNvSpPr>
            <a:spLocks noChangeArrowheads="1"/>
          </p:cNvSpPr>
          <p:nvPr/>
        </p:nvSpPr>
        <p:spPr bwMode="auto">
          <a:xfrm rot="10800000">
            <a:off x="1476375" y="4437063"/>
            <a:ext cx="576263" cy="72072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 anchor="ctr">
            <a:spAutoFit/>
          </a:bodyPr>
          <a:lstStyle/>
          <a:p>
            <a:endParaRPr lang="en-US"/>
          </a:p>
        </p:txBody>
      </p:sp>
      <p:sp>
        <p:nvSpPr>
          <p:cNvPr id="431108" name="AutoShape 4"/>
          <p:cNvSpPr>
            <a:spLocks noChangeArrowheads="1"/>
          </p:cNvSpPr>
          <p:nvPr/>
        </p:nvSpPr>
        <p:spPr bwMode="auto">
          <a:xfrm rot="10800000">
            <a:off x="7380288" y="4437063"/>
            <a:ext cx="576262" cy="72072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 anchor="ctr">
            <a:spAutoFit/>
          </a:bodyPr>
          <a:lstStyle/>
          <a:p>
            <a:endParaRPr lang="en-US"/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>
            <a:off x="2698750" y="5229225"/>
            <a:ext cx="0" cy="6477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 anchor="ctr">
            <a:spAutoFit/>
          </a:bodyPr>
          <a:lstStyle/>
          <a:p>
            <a:endParaRPr lang="en-US"/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466725" y="4508500"/>
            <a:ext cx="1079500" cy="1223963"/>
            <a:chOff x="839" y="2840"/>
            <a:chExt cx="680" cy="771"/>
          </a:xfrm>
        </p:grpSpPr>
        <p:sp>
          <p:nvSpPr>
            <p:cNvPr id="24639" name="AutoShape 7"/>
            <p:cNvSpPr>
              <a:spLocks noChangeArrowheads="1"/>
            </p:cNvSpPr>
            <p:nvPr/>
          </p:nvSpPr>
          <p:spPr bwMode="auto">
            <a:xfrm flipH="1">
              <a:off x="839" y="2976"/>
              <a:ext cx="635" cy="635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72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640" name="AutoShape 8"/>
            <p:cNvSpPr>
              <a:spLocks noChangeArrowheads="1"/>
            </p:cNvSpPr>
            <p:nvPr/>
          </p:nvSpPr>
          <p:spPr bwMode="auto">
            <a:xfrm flipH="1">
              <a:off x="884" y="2840"/>
              <a:ext cx="635" cy="635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72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641" name="Text Box 9"/>
            <p:cNvSpPr txBox="1">
              <a:spLocks noChangeArrowheads="1"/>
            </p:cNvSpPr>
            <p:nvPr/>
          </p:nvSpPr>
          <p:spPr bwMode="auto">
            <a:xfrm>
              <a:off x="1156" y="3475"/>
              <a:ext cx="31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7200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>
                  <a:solidFill>
                    <a:srgbClr val="424E7B"/>
                  </a:solidFill>
                  <a:latin typeface="Verdana" charset="0"/>
                </a:rPr>
                <a:t>.omi</a:t>
              </a:r>
              <a:endParaRPr lang="en-GB" sz="900">
                <a:solidFill>
                  <a:srgbClr val="424E7B"/>
                </a:solidFill>
                <a:latin typeface="Arial Narrow" charset="0"/>
              </a:endParaRPr>
            </a:p>
          </p:txBody>
        </p:sp>
        <p:sp>
          <p:nvSpPr>
            <p:cNvPr id="24642" name="Text Box 10"/>
            <p:cNvSpPr txBox="1">
              <a:spLocks noChangeArrowheads="1"/>
            </p:cNvSpPr>
            <p:nvPr/>
          </p:nvSpPr>
          <p:spPr bwMode="auto">
            <a:xfrm>
              <a:off x="1202" y="3339"/>
              <a:ext cx="31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7200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>
                  <a:solidFill>
                    <a:srgbClr val="424E7B"/>
                  </a:solidFill>
                  <a:latin typeface="Verdana" charset="0"/>
                </a:rPr>
                <a:t>.xml</a:t>
              </a:r>
              <a:endParaRPr lang="en-GB" sz="900">
                <a:solidFill>
                  <a:srgbClr val="424E7B"/>
                </a:solidFill>
                <a:latin typeface="Arial Narrow" charset="0"/>
              </a:endParaRPr>
            </a:p>
          </p:txBody>
        </p:sp>
      </p:grpSp>
      <p:grpSp>
        <p:nvGrpSpPr>
          <p:cNvPr id="24585" name="Group 11"/>
          <p:cNvGrpSpPr>
            <a:grpSpLocks/>
          </p:cNvGrpSpPr>
          <p:nvPr/>
        </p:nvGrpSpPr>
        <p:grpSpPr bwMode="auto">
          <a:xfrm>
            <a:off x="395288" y="1341438"/>
            <a:ext cx="1162050" cy="1150937"/>
            <a:chOff x="657" y="845"/>
            <a:chExt cx="732" cy="725"/>
          </a:xfrm>
        </p:grpSpPr>
        <p:sp>
          <p:nvSpPr>
            <p:cNvPr id="24634" name="AutoShape 12"/>
            <p:cNvSpPr>
              <a:spLocks noChangeArrowheads="1"/>
            </p:cNvSpPr>
            <p:nvPr/>
          </p:nvSpPr>
          <p:spPr bwMode="auto">
            <a:xfrm rot="10800000">
              <a:off x="657" y="845"/>
              <a:ext cx="635" cy="635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72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635" name="AutoShape 13"/>
            <p:cNvSpPr>
              <a:spLocks noChangeArrowheads="1"/>
            </p:cNvSpPr>
            <p:nvPr/>
          </p:nvSpPr>
          <p:spPr bwMode="auto">
            <a:xfrm rot="10800000">
              <a:off x="703" y="890"/>
              <a:ext cx="635" cy="635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72000" bIns="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4636" name="Group 14"/>
            <p:cNvGrpSpPr>
              <a:grpSpLocks/>
            </p:cNvGrpSpPr>
            <p:nvPr/>
          </p:nvGrpSpPr>
          <p:grpSpPr bwMode="auto">
            <a:xfrm>
              <a:off x="748" y="935"/>
              <a:ext cx="641" cy="635"/>
              <a:chOff x="2426" y="3203"/>
              <a:chExt cx="641" cy="635"/>
            </a:xfrm>
          </p:grpSpPr>
          <p:sp>
            <p:nvSpPr>
              <p:cNvPr id="24637" name="AutoShape 15"/>
              <p:cNvSpPr>
                <a:spLocks noChangeArrowheads="1"/>
              </p:cNvSpPr>
              <p:nvPr/>
            </p:nvSpPr>
            <p:spPr bwMode="auto">
              <a:xfrm rot="10800000">
                <a:off x="2426" y="3203"/>
                <a:ext cx="635" cy="635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7200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638" name="Text Box 16"/>
              <p:cNvSpPr txBox="1">
                <a:spLocks noChangeArrowheads="1"/>
              </p:cNvSpPr>
              <p:nvPr/>
            </p:nvSpPr>
            <p:spPr bwMode="auto">
              <a:xfrm>
                <a:off x="2472" y="3294"/>
                <a:ext cx="595" cy="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7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7200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GB" sz="900">
                    <a:solidFill>
                      <a:srgbClr val="000000"/>
                    </a:solidFill>
                    <a:latin typeface="Verdana" charset="0"/>
                  </a:rPr>
                  <a:t>Configuration</a:t>
                </a:r>
              </a:p>
            </p:txBody>
          </p:sp>
        </p:grpSp>
      </p:grp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684213" y="1844675"/>
            <a:ext cx="2159000" cy="34194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24587" name="Rectangle 18"/>
          <p:cNvSpPr>
            <a:spLocks noGrp="1" noChangeArrowheads="1"/>
          </p:cNvSpPr>
          <p:nvPr>
            <p:ph type="title"/>
          </p:nvPr>
        </p:nvSpPr>
        <p:spPr>
          <a:xfrm>
            <a:off x="2700338" y="333375"/>
            <a:ext cx="6192837" cy="576263"/>
          </a:xfrm>
        </p:spPr>
        <p:txBody>
          <a:bodyPr/>
          <a:lstStyle/>
          <a:p>
            <a:pPr eaLnBrk="1" hangingPunct="1"/>
            <a:r>
              <a:rPr lang="en-GB" sz="2400">
                <a:latin typeface="Calibri" charset="0"/>
              </a:rPr>
              <a:t>2-way Connection</a:t>
            </a: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>
            <a:off x="1763713" y="2492375"/>
            <a:ext cx="0" cy="2160588"/>
          </a:xfrm>
          <a:prstGeom prst="line">
            <a:avLst/>
          </a:prstGeom>
          <a:noFill/>
          <a:ln w="50800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 anchor="ctr">
            <a:spAutoFit/>
          </a:bodyPr>
          <a:lstStyle/>
          <a:p>
            <a:endParaRPr lang="en-US"/>
          </a:p>
        </p:txBody>
      </p:sp>
      <p:sp>
        <p:nvSpPr>
          <p:cNvPr id="431124" name="Text Box 20"/>
          <p:cNvSpPr txBox="1">
            <a:spLocks noChangeArrowheads="1"/>
          </p:cNvSpPr>
          <p:nvPr/>
        </p:nvSpPr>
        <p:spPr bwMode="auto">
          <a:xfrm>
            <a:off x="971550" y="4437063"/>
            <a:ext cx="1584325" cy="4619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ctr" eaLnBrk="1" hangingPunct="1"/>
            <a:endParaRPr lang="en-GB" sz="1200">
              <a:solidFill>
                <a:srgbClr val="424E7B"/>
              </a:solidFill>
              <a:latin typeface="Verdana" charset="0"/>
            </a:endParaRPr>
          </a:p>
          <a:p>
            <a:pPr algn="ct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24590" name="Text Box 21"/>
          <p:cNvSpPr txBox="1">
            <a:spLocks noChangeArrowheads="1"/>
          </p:cNvSpPr>
          <p:nvPr/>
        </p:nvSpPr>
        <p:spPr bwMode="auto">
          <a:xfrm>
            <a:off x="1116013" y="1916113"/>
            <a:ext cx="143986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424E7B"/>
                </a:solidFill>
                <a:latin typeface="Verdana" charset="0"/>
              </a:rPr>
              <a:t>Model Engine 1</a:t>
            </a:r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431126" name="AutoShape 22"/>
          <p:cNvSpPr>
            <a:spLocks noChangeArrowheads="1"/>
          </p:cNvSpPr>
          <p:nvPr/>
        </p:nvSpPr>
        <p:spPr bwMode="auto">
          <a:xfrm rot="10800000">
            <a:off x="2555875" y="3716338"/>
            <a:ext cx="1152525" cy="504825"/>
          </a:xfrm>
          <a:prstGeom prst="chevron">
            <a:avLst>
              <a:gd name="adj" fmla="val 57075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 anchor="ctr">
            <a:spAutoFit/>
          </a:bodyPr>
          <a:lstStyle/>
          <a:p>
            <a:endParaRPr lang="en-US"/>
          </a:p>
        </p:txBody>
      </p:sp>
      <p:sp>
        <p:nvSpPr>
          <p:cNvPr id="24592" name="Text Box 23"/>
          <p:cNvSpPr txBox="1">
            <a:spLocks noChangeArrowheads="1"/>
          </p:cNvSpPr>
          <p:nvPr/>
        </p:nvSpPr>
        <p:spPr bwMode="auto">
          <a:xfrm>
            <a:off x="2843213" y="3716338"/>
            <a:ext cx="50323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ctr" eaLnBrk="1" hangingPunct="1"/>
            <a:r>
              <a:rPr lang="en-GB" sz="1200">
                <a:solidFill>
                  <a:schemeClr val="bg1"/>
                </a:solidFill>
                <a:latin typeface="Verdana" charset="0"/>
              </a:rPr>
              <a:t>In</a:t>
            </a: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431128" name="AutoShape 24"/>
          <p:cNvSpPr>
            <a:spLocks noChangeArrowheads="1"/>
          </p:cNvSpPr>
          <p:nvPr/>
        </p:nvSpPr>
        <p:spPr bwMode="auto">
          <a:xfrm>
            <a:off x="2555875" y="2924175"/>
            <a:ext cx="1152525" cy="504825"/>
          </a:xfrm>
          <a:prstGeom prst="homePlate">
            <a:avLst>
              <a:gd name="adj" fmla="val 57075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 anchor="ctr">
            <a:spAutoFit/>
          </a:bodyPr>
          <a:lstStyle/>
          <a:p>
            <a:endParaRPr lang="en-US"/>
          </a:p>
        </p:txBody>
      </p:sp>
      <p:sp>
        <p:nvSpPr>
          <p:cNvPr id="24594" name="Text Box 25"/>
          <p:cNvSpPr txBox="1">
            <a:spLocks noChangeArrowheads="1"/>
          </p:cNvSpPr>
          <p:nvPr/>
        </p:nvSpPr>
        <p:spPr bwMode="auto">
          <a:xfrm>
            <a:off x="2771775" y="3068638"/>
            <a:ext cx="50323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GB" sz="1200">
                <a:solidFill>
                  <a:schemeClr val="bg1"/>
                </a:solidFill>
                <a:latin typeface="Verdana" charset="0"/>
              </a:rPr>
              <a:t>Out</a:t>
            </a: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24595" name="Text Box 26"/>
          <p:cNvSpPr txBox="1">
            <a:spLocks noChangeArrowheads="1"/>
          </p:cNvSpPr>
          <p:nvPr/>
        </p:nvSpPr>
        <p:spPr bwMode="auto">
          <a:xfrm>
            <a:off x="1331913" y="4581525"/>
            <a:ext cx="9366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>
                <a:solidFill>
                  <a:srgbClr val="424E7B"/>
                </a:solidFill>
                <a:latin typeface="Verdana" charset="0"/>
              </a:rPr>
              <a:t>Complete</a:t>
            </a:r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grpSp>
        <p:nvGrpSpPr>
          <p:cNvPr id="24596" name="Group 27"/>
          <p:cNvGrpSpPr>
            <a:grpSpLocks/>
          </p:cNvGrpSpPr>
          <p:nvPr/>
        </p:nvGrpSpPr>
        <p:grpSpPr bwMode="auto">
          <a:xfrm>
            <a:off x="6227763" y="1341438"/>
            <a:ext cx="1162050" cy="1150937"/>
            <a:chOff x="657" y="845"/>
            <a:chExt cx="732" cy="725"/>
          </a:xfrm>
        </p:grpSpPr>
        <p:sp>
          <p:nvSpPr>
            <p:cNvPr id="24629" name="AutoShape 28"/>
            <p:cNvSpPr>
              <a:spLocks noChangeArrowheads="1"/>
            </p:cNvSpPr>
            <p:nvPr/>
          </p:nvSpPr>
          <p:spPr bwMode="auto">
            <a:xfrm rot="10800000">
              <a:off x="657" y="845"/>
              <a:ext cx="635" cy="635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72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630" name="AutoShape 29"/>
            <p:cNvSpPr>
              <a:spLocks noChangeArrowheads="1"/>
            </p:cNvSpPr>
            <p:nvPr/>
          </p:nvSpPr>
          <p:spPr bwMode="auto">
            <a:xfrm rot="10800000">
              <a:off x="703" y="890"/>
              <a:ext cx="635" cy="635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72000" bIns="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4631" name="Group 30"/>
            <p:cNvGrpSpPr>
              <a:grpSpLocks/>
            </p:cNvGrpSpPr>
            <p:nvPr/>
          </p:nvGrpSpPr>
          <p:grpSpPr bwMode="auto">
            <a:xfrm>
              <a:off x="748" y="935"/>
              <a:ext cx="641" cy="635"/>
              <a:chOff x="2426" y="3203"/>
              <a:chExt cx="641" cy="635"/>
            </a:xfrm>
          </p:grpSpPr>
          <p:sp>
            <p:nvSpPr>
              <p:cNvPr id="24632" name="AutoShape 31"/>
              <p:cNvSpPr>
                <a:spLocks noChangeArrowheads="1"/>
              </p:cNvSpPr>
              <p:nvPr/>
            </p:nvSpPr>
            <p:spPr bwMode="auto">
              <a:xfrm rot="10800000">
                <a:off x="2426" y="3203"/>
                <a:ext cx="635" cy="635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7200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633" name="Text Box 32"/>
              <p:cNvSpPr txBox="1">
                <a:spLocks noChangeArrowheads="1"/>
              </p:cNvSpPr>
              <p:nvPr/>
            </p:nvSpPr>
            <p:spPr bwMode="auto">
              <a:xfrm>
                <a:off x="2472" y="3294"/>
                <a:ext cx="595" cy="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7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7200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GB" sz="900">
                    <a:solidFill>
                      <a:srgbClr val="000000"/>
                    </a:solidFill>
                    <a:latin typeface="Verdana" charset="0"/>
                  </a:rPr>
                  <a:t>Configuration</a:t>
                </a:r>
              </a:p>
            </p:txBody>
          </p:sp>
        </p:grpSp>
      </p:grpSp>
      <p:grpSp>
        <p:nvGrpSpPr>
          <p:cNvPr id="24597" name="Group 33"/>
          <p:cNvGrpSpPr>
            <a:grpSpLocks/>
          </p:cNvGrpSpPr>
          <p:nvPr/>
        </p:nvGrpSpPr>
        <p:grpSpPr bwMode="auto">
          <a:xfrm>
            <a:off x="6300788" y="4508500"/>
            <a:ext cx="1079500" cy="1223963"/>
            <a:chOff x="839" y="2840"/>
            <a:chExt cx="680" cy="771"/>
          </a:xfrm>
        </p:grpSpPr>
        <p:sp>
          <p:nvSpPr>
            <p:cNvPr id="24625" name="AutoShape 34"/>
            <p:cNvSpPr>
              <a:spLocks noChangeArrowheads="1"/>
            </p:cNvSpPr>
            <p:nvPr/>
          </p:nvSpPr>
          <p:spPr bwMode="auto">
            <a:xfrm flipH="1">
              <a:off x="839" y="2976"/>
              <a:ext cx="635" cy="635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72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626" name="AutoShape 35"/>
            <p:cNvSpPr>
              <a:spLocks noChangeArrowheads="1"/>
            </p:cNvSpPr>
            <p:nvPr/>
          </p:nvSpPr>
          <p:spPr bwMode="auto">
            <a:xfrm flipH="1">
              <a:off x="884" y="2840"/>
              <a:ext cx="635" cy="635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72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627" name="Text Box 36"/>
            <p:cNvSpPr txBox="1">
              <a:spLocks noChangeArrowheads="1"/>
            </p:cNvSpPr>
            <p:nvPr/>
          </p:nvSpPr>
          <p:spPr bwMode="auto">
            <a:xfrm>
              <a:off x="1156" y="3475"/>
              <a:ext cx="31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7200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>
                  <a:solidFill>
                    <a:srgbClr val="424E7B"/>
                  </a:solidFill>
                  <a:latin typeface="Verdana" charset="0"/>
                </a:rPr>
                <a:t>.omi</a:t>
              </a:r>
              <a:endParaRPr lang="en-GB" sz="900">
                <a:solidFill>
                  <a:srgbClr val="424E7B"/>
                </a:solidFill>
                <a:latin typeface="Arial Narrow" charset="0"/>
              </a:endParaRPr>
            </a:p>
          </p:txBody>
        </p:sp>
        <p:sp>
          <p:nvSpPr>
            <p:cNvPr id="24628" name="Text Box 37"/>
            <p:cNvSpPr txBox="1">
              <a:spLocks noChangeArrowheads="1"/>
            </p:cNvSpPr>
            <p:nvPr/>
          </p:nvSpPr>
          <p:spPr bwMode="auto">
            <a:xfrm>
              <a:off x="1202" y="3339"/>
              <a:ext cx="31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7200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>
                  <a:solidFill>
                    <a:srgbClr val="424E7B"/>
                  </a:solidFill>
                  <a:latin typeface="Verdana" charset="0"/>
                </a:rPr>
                <a:t>.xml</a:t>
              </a:r>
              <a:endParaRPr lang="en-GB" sz="900">
                <a:solidFill>
                  <a:srgbClr val="424E7B"/>
                </a:solidFill>
                <a:latin typeface="Arial Narrow" charset="0"/>
              </a:endParaRPr>
            </a:p>
          </p:txBody>
        </p:sp>
      </p:grpSp>
      <p:sp>
        <p:nvSpPr>
          <p:cNvPr id="24598" name="Text Box 38"/>
          <p:cNvSpPr txBox="1">
            <a:spLocks noChangeArrowheads="1"/>
          </p:cNvSpPr>
          <p:nvPr/>
        </p:nvSpPr>
        <p:spPr bwMode="auto">
          <a:xfrm>
            <a:off x="6516688" y="1844675"/>
            <a:ext cx="2159000" cy="34194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24599" name="Text Box 39"/>
          <p:cNvSpPr txBox="1">
            <a:spLocks noChangeArrowheads="1"/>
          </p:cNvSpPr>
          <p:nvPr/>
        </p:nvSpPr>
        <p:spPr bwMode="auto">
          <a:xfrm>
            <a:off x="6877050" y="1916113"/>
            <a:ext cx="14398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424E7B"/>
                </a:solidFill>
                <a:latin typeface="Verdana" charset="0"/>
              </a:rPr>
              <a:t>Model Engine 2</a:t>
            </a:r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24600" name="Line 40"/>
          <p:cNvSpPr>
            <a:spLocks noChangeShapeType="1"/>
          </p:cNvSpPr>
          <p:nvPr/>
        </p:nvSpPr>
        <p:spPr bwMode="auto">
          <a:xfrm>
            <a:off x="7596188" y="2492375"/>
            <a:ext cx="0" cy="2160588"/>
          </a:xfrm>
          <a:prstGeom prst="line">
            <a:avLst/>
          </a:prstGeom>
          <a:noFill/>
          <a:ln w="50800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 anchor="ctr">
            <a:spAutoFit/>
          </a:bodyPr>
          <a:lstStyle/>
          <a:p>
            <a:endParaRPr lang="en-US"/>
          </a:p>
        </p:txBody>
      </p:sp>
      <p:sp>
        <p:nvSpPr>
          <p:cNvPr id="431145" name="Text Box 41"/>
          <p:cNvSpPr txBox="1">
            <a:spLocks noChangeArrowheads="1"/>
          </p:cNvSpPr>
          <p:nvPr/>
        </p:nvSpPr>
        <p:spPr bwMode="auto">
          <a:xfrm>
            <a:off x="971550" y="2276475"/>
            <a:ext cx="1584325" cy="461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ctr" eaLnBrk="1" hangingPunct="1"/>
            <a:endParaRPr lang="en-GB" sz="1200">
              <a:solidFill>
                <a:srgbClr val="424E7B"/>
              </a:solidFill>
              <a:latin typeface="Verdana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431146" name="Text Box 42"/>
          <p:cNvSpPr txBox="1">
            <a:spLocks noChangeArrowheads="1"/>
          </p:cNvSpPr>
          <p:nvPr/>
        </p:nvSpPr>
        <p:spPr bwMode="auto">
          <a:xfrm>
            <a:off x="971550" y="2924175"/>
            <a:ext cx="1584325" cy="13287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ctr" eaLnBrk="1" hangingPunct="1"/>
            <a:endParaRPr lang="en-GB" sz="1200">
              <a:solidFill>
                <a:srgbClr val="424E7B"/>
              </a:solidFill>
              <a:latin typeface="Verdana" charset="0"/>
            </a:endParaRPr>
          </a:p>
          <a:p>
            <a:pPr algn="ctr" eaLnBrk="1" hangingPunct="1"/>
            <a:endParaRPr lang="en-GB" sz="1200">
              <a:solidFill>
                <a:srgbClr val="424E7B"/>
              </a:solidFill>
              <a:latin typeface="Verdana" charset="0"/>
            </a:endParaRPr>
          </a:p>
          <a:p>
            <a:pPr algn="ctr" eaLnBrk="1" hangingPunct="1"/>
            <a:r>
              <a:rPr lang="en-GB" sz="1200">
                <a:solidFill>
                  <a:srgbClr val="424E7B"/>
                </a:solidFill>
                <a:latin typeface="Verdana" charset="0"/>
              </a:rPr>
              <a:t> </a:t>
            </a:r>
          </a:p>
          <a:p>
            <a:pPr algn="ctr" eaLnBrk="1" hangingPunct="1"/>
            <a:r>
              <a:rPr lang="en-GB" sz="1200">
                <a:solidFill>
                  <a:srgbClr val="424E7B"/>
                </a:solidFill>
                <a:latin typeface="Verdana" charset="0"/>
              </a:rPr>
              <a:t> </a:t>
            </a:r>
          </a:p>
          <a:p>
            <a:pPr algn="ctr" eaLnBrk="1" hangingPunct="1"/>
            <a:endParaRPr lang="en-GB" sz="1200">
              <a:solidFill>
                <a:srgbClr val="424E7B"/>
              </a:solidFill>
              <a:latin typeface="Verdana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24603" name="Text Box 43"/>
          <p:cNvSpPr txBox="1">
            <a:spLocks noChangeArrowheads="1"/>
          </p:cNvSpPr>
          <p:nvPr/>
        </p:nvSpPr>
        <p:spPr bwMode="auto">
          <a:xfrm>
            <a:off x="1331913" y="3357563"/>
            <a:ext cx="93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>
                <a:solidFill>
                  <a:srgbClr val="424E7B"/>
                </a:solidFill>
                <a:latin typeface="Verdana" charset="0"/>
              </a:rPr>
              <a:t>Perform</a:t>
            </a:r>
          </a:p>
          <a:p>
            <a:pPr algn="ctr" eaLnBrk="1" hangingPunct="1"/>
            <a:r>
              <a:rPr lang="en-GB" sz="1200">
                <a:solidFill>
                  <a:srgbClr val="424E7B"/>
                </a:solidFill>
                <a:latin typeface="Verdana" charset="0"/>
              </a:rPr>
              <a:t>Timestep</a:t>
            </a:r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24604" name="Text Box 44"/>
          <p:cNvSpPr txBox="1">
            <a:spLocks noChangeArrowheads="1"/>
          </p:cNvSpPr>
          <p:nvPr/>
        </p:nvSpPr>
        <p:spPr bwMode="auto">
          <a:xfrm>
            <a:off x="1331913" y="2276475"/>
            <a:ext cx="936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GB" sz="900" dirty="0">
              <a:solidFill>
                <a:srgbClr val="424E7B"/>
              </a:solidFill>
              <a:latin typeface="Arial Narrow" charset="0"/>
            </a:endParaRPr>
          </a:p>
          <a:p>
            <a:pPr algn="ctr" eaLnBrk="1" hangingPunct="1"/>
            <a:r>
              <a:rPr lang="en-GB" sz="1200" dirty="0" smtClean="0">
                <a:solidFill>
                  <a:srgbClr val="424E7B"/>
                </a:solidFill>
                <a:latin typeface="Verdana" charset="0"/>
              </a:rPr>
              <a:t>Initialize</a:t>
            </a:r>
            <a:endParaRPr lang="en-GB" sz="1200" dirty="0">
              <a:solidFill>
                <a:srgbClr val="424E7B"/>
              </a:solidFill>
              <a:latin typeface="Verdana" charset="0"/>
            </a:endParaRPr>
          </a:p>
          <a:p>
            <a:pPr algn="ctr" eaLnBrk="1" hangingPunct="1"/>
            <a:endParaRPr lang="en-GB" sz="900" dirty="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431149" name="Text Box 45"/>
          <p:cNvSpPr txBox="1">
            <a:spLocks noChangeArrowheads="1"/>
          </p:cNvSpPr>
          <p:nvPr/>
        </p:nvSpPr>
        <p:spPr bwMode="auto">
          <a:xfrm>
            <a:off x="6804025" y="2276475"/>
            <a:ext cx="1584325" cy="461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ctr" eaLnBrk="1" hangingPunct="1"/>
            <a:endParaRPr lang="en-GB" sz="1200">
              <a:solidFill>
                <a:srgbClr val="424E7B"/>
              </a:solidFill>
              <a:latin typeface="Verdana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24606" name="Text Box 46"/>
          <p:cNvSpPr txBox="1">
            <a:spLocks noChangeArrowheads="1"/>
          </p:cNvSpPr>
          <p:nvPr/>
        </p:nvSpPr>
        <p:spPr bwMode="auto">
          <a:xfrm>
            <a:off x="7164388" y="2276475"/>
            <a:ext cx="936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GB" sz="900" dirty="0">
              <a:solidFill>
                <a:srgbClr val="424E7B"/>
              </a:solidFill>
              <a:latin typeface="Arial Narrow" charset="0"/>
            </a:endParaRPr>
          </a:p>
          <a:p>
            <a:pPr algn="ctr" eaLnBrk="1" hangingPunct="1"/>
            <a:r>
              <a:rPr lang="en-GB" sz="1200" dirty="0" smtClean="0">
                <a:solidFill>
                  <a:srgbClr val="424E7B"/>
                </a:solidFill>
                <a:latin typeface="Verdana" charset="0"/>
              </a:rPr>
              <a:t>Initialize</a:t>
            </a:r>
            <a:endParaRPr lang="en-GB" sz="1200" dirty="0">
              <a:solidFill>
                <a:srgbClr val="424E7B"/>
              </a:solidFill>
              <a:latin typeface="Verdana" charset="0"/>
            </a:endParaRPr>
          </a:p>
          <a:p>
            <a:pPr algn="ctr" eaLnBrk="1" hangingPunct="1"/>
            <a:endParaRPr lang="en-GB" sz="900" dirty="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431151" name="Text Box 47"/>
          <p:cNvSpPr txBox="1">
            <a:spLocks noChangeArrowheads="1"/>
          </p:cNvSpPr>
          <p:nvPr/>
        </p:nvSpPr>
        <p:spPr bwMode="auto">
          <a:xfrm>
            <a:off x="6804025" y="4508500"/>
            <a:ext cx="1584325" cy="461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ctr" eaLnBrk="1" hangingPunct="1"/>
            <a:endParaRPr lang="en-GB" sz="1200">
              <a:solidFill>
                <a:srgbClr val="424E7B"/>
              </a:solidFill>
              <a:latin typeface="Verdana" charset="0"/>
            </a:endParaRPr>
          </a:p>
          <a:p>
            <a:pPr algn="ct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24608" name="Text Box 48"/>
          <p:cNvSpPr txBox="1">
            <a:spLocks noChangeArrowheads="1"/>
          </p:cNvSpPr>
          <p:nvPr/>
        </p:nvSpPr>
        <p:spPr bwMode="auto">
          <a:xfrm>
            <a:off x="7164388" y="4581525"/>
            <a:ext cx="9366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>
                <a:solidFill>
                  <a:srgbClr val="424E7B"/>
                </a:solidFill>
                <a:latin typeface="Verdana" charset="0"/>
              </a:rPr>
              <a:t>Complete</a:t>
            </a:r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431153" name="Text Box 49"/>
          <p:cNvSpPr txBox="1">
            <a:spLocks noChangeArrowheads="1"/>
          </p:cNvSpPr>
          <p:nvPr/>
        </p:nvSpPr>
        <p:spPr bwMode="auto">
          <a:xfrm>
            <a:off x="6804025" y="2924175"/>
            <a:ext cx="1584325" cy="13287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ctr" eaLnBrk="1" hangingPunct="1"/>
            <a:endParaRPr lang="en-GB" sz="1200">
              <a:solidFill>
                <a:srgbClr val="424E7B"/>
              </a:solidFill>
              <a:latin typeface="Verdana" charset="0"/>
            </a:endParaRPr>
          </a:p>
          <a:p>
            <a:pPr algn="ctr" eaLnBrk="1" hangingPunct="1"/>
            <a:endParaRPr lang="en-GB" sz="1200">
              <a:solidFill>
                <a:srgbClr val="424E7B"/>
              </a:solidFill>
              <a:latin typeface="Verdana" charset="0"/>
            </a:endParaRPr>
          </a:p>
          <a:p>
            <a:pPr algn="ctr" eaLnBrk="1" hangingPunct="1"/>
            <a:r>
              <a:rPr lang="en-GB" sz="1200">
                <a:solidFill>
                  <a:srgbClr val="424E7B"/>
                </a:solidFill>
                <a:latin typeface="Verdana" charset="0"/>
              </a:rPr>
              <a:t> </a:t>
            </a:r>
          </a:p>
          <a:p>
            <a:pPr algn="ctr" eaLnBrk="1" hangingPunct="1"/>
            <a:r>
              <a:rPr lang="en-GB" sz="1200">
                <a:solidFill>
                  <a:srgbClr val="424E7B"/>
                </a:solidFill>
                <a:latin typeface="Verdana" charset="0"/>
              </a:rPr>
              <a:t> </a:t>
            </a:r>
          </a:p>
          <a:p>
            <a:pPr algn="ctr" eaLnBrk="1" hangingPunct="1"/>
            <a:endParaRPr lang="en-GB" sz="1200">
              <a:solidFill>
                <a:srgbClr val="424E7B"/>
              </a:solidFill>
              <a:latin typeface="Verdana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24610" name="Text Box 50"/>
          <p:cNvSpPr txBox="1">
            <a:spLocks noChangeArrowheads="1"/>
          </p:cNvSpPr>
          <p:nvPr/>
        </p:nvSpPr>
        <p:spPr bwMode="auto">
          <a:xfrm>
            <a:off x="7164388" y="3357563"/>
            <a:ext cx="93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>
                <a:solidFill>
                  <a:srgbClr val="424E7B"/>
                </a:solidFill>
                <a:latin typeface="Verdana" charset="0"/>
              </a:rPr>
              <a:t>Perform</a:t>
            </a:r>
          </a:p>
          <a:p>
            <a:pPr algn="ctr" eaLnBrk="1" hangingPunct="1"/>
            <a:r>
              <a:rPr lang="en-GB" sz="1200">
                <a:solidFill>
                  <a:srgbClr val="424E7B"/>
                </a:solidFill>
                <a:latin typeface="Verdana" charset="0"/>
              </a:rPr>
              <a:t>Timestep</a:t>
            </a:r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431155" name="Oval 51"/>
          <p:cNvSpPr>
            <a:spLocks noChangeArrowheads="1"/>
          </p:cNvSpPr>
          <p:nvPr/>
        </p:nvSpPr>
        <p:spPr bwMode="auto">
          <a:xfrm>
            <a:off x="2339975" y="5805488"/>
            <a:ext cx="719138" cy="719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 anchor="ctr">
            <a:spAutoFit/>
          </a:bodyPr>
          <a:lstStyle/>
          <a:p>
            <a:endParaRPr lang="en-US"/>
          </a:p>
        </p:txBody>
      </p:sp>
      <p:sp>
        <p:nvSpPr>
          <p:cNvPr id="431156" name="Text Box 52"/>
          <p:cNvSpPr txBox="1">
            <a:spLocks noChangeArrowheads="1"/>
          </p:cNvSpPr>
          <p:nvPr/>
        </p:nvSpPr>
        <p:spPr bwMode="auto">
          <a:xfrm>
            <a:off x="2124075" y="5589588"/>
            <a:ext cx="10080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GB" sz="1200">
                <a:solidFill>
                  <a:schemeClr val="bg1"/>
                </a:solidFill>
                <a:latin typeface="Verdana" charset="0"/>
              </a:rPr>
              <a:t>TRIGGER  </a:t>
            </a:r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431157" name="AutoShape 53"/>
          <p:cNvSpPr>
            <a:spLocks noChangeArrowheads="1"/>
          </p:cNvSpPr>
          <p:nvPr/>
        </p:nvSpPr>
        <p:spPr bwMode="auto">
          <a:xfrm>
            <a:off x="5435600" y="2997200"/>
            <a:ext cx="1368425" cy="360363"/>
          </a:xfrm>
          <a:prstGeom prst="chevron">
            <a:avLst>
              <a:gd name="adj" fmla="val 94934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 anchor="ctr">
            <a:spAutoFit/>
          </a:bodyPr>
          <a:lstStyle/>
          <a:p>
            <a:endParaRPr lang="en-US"/>
          </a:p>
        </p:txBody>
      </p:sp>
      <p:sp>
        <p:nvSpPr>
          <p:cNvPr id="24614" name="Text Box 54"/>
          <p:cNvSpPr txBox="1">
            <a:spLocks noChangeArrowheads="1"/>
          </p:cNvSpPr>
          <p:nvPr/>
        </p:nvSpPr>
        <p:spPr bwMode="auto">
          <a:xfrm>
            <a:off x="5940425" y="2924175"/>
            <a:ext cx="5032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ctr" eaLnBrk="1" hangingPunct="1"/>
            <a:r>
              <a:rPr lang="en-GB" sz="1200">
                <a:solidFill>
                  <a:schemeClr val="bg1"/>
                </a:solidFill>
                <a:latin typeface="Verdana" charset="0"/>
              </a:rPr>
              <a:t>In</a:t>
            </a:r>
          </a:p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431159" name="AutoShape 55"/>
          <p:cNvSpPr>
            <a:spLocks noChangeArrowheads="1"/>
          </p:cNvSpPr>
          <p:nvPr/>
        </p:nvSpPr>
        <p:spPr bwMode="auto">
          <a:xfrm rot="10800000">
            <a:off x="5435600" y="3789363"/>
            <a:ext cx="1368425" cy="360362"/>
          </a:xfrm>
          <a:prstGeom prst="homePlate">
            <a:avLst>
              <a:gd name="adj" fmla="val 94934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72000" bIns="0" anchor="ctr">
            <a:spAutoFit/>
          </a:bodyPr>
          <a:lstStyle/>
          <a:p>
            <a:endParaRPr lang="en-US"/>
          </a:p>
        </p:txBody>
      </p:sp>
      <p:grpSp>
        <p:nvGrpSpPr>
          <p:cNvPr id="431160" name="Group 56"/>
          <p:cNvGrpSpPr>
            <a:grpSpLocks/>
          </p:cNvGrpSpPr>
          <p:nvPr/>
        </p:nvGrpSpPr>
        <p:grpSpPr bwMode="auto">
          <a:xfrm>
            <a:off x="3492500" y="2924175"/>
            <a:ext cx="2303463" cy="1296988"/>
            <a:chOff x="2200" y="1842"/>
            <a:chExt cx="1451" cy="817"/>
          </a:xfrm>
        </p:grpSpPr>
        <p:grpSp>
          <p:nvGrpSpPr>
            <p:cNvPr id="24618" name="Group 57"/>
            <p:cNvGrpSpPr>
              <a:grpSpLocks/>
            </p:cNvGrpSpPr>
            <p:nvPr/>
          </p:nvGrpSpPr>
          <p:grpSpPr bwMode="auto">
            <a:xfrm>
              <a:off x="2200" y="1842"/>
              <a:ext cx="1361" cy="318"/>
              <a:chOff x="2200" y="1842"/>
              <a:chExt cx="1361" cy="318"/>
            </a:xfrm>
          </p:grpSpPr>
          <p:sp>
            <p:nvSpPr>
              <p:cNvPr id="24623" name="AutoShape 58"/>
              <p:cNvSpPr>
                <a:spLocks noChangeArrowheads="1"/>
              </p:cNvSpPr>
              <p:nvPr/>
            </p:nvSpPr>
            <p:spPr bwMode="auto">
              <a:xfrm>
                <a:off x="2200" y="1842"/>
                <a:ext cx="726" cy="318"/>
              </a:xfrm>
              <a:prstGeom prst="chevron">
                <a:avLst>
                  <a:gd name="adj" fmla="val 57075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7200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624" name="AutoShape 59"/>
              <p:cNvSpPr>
                <a:spLocks noChangeArrowheads="1"/>
              </p:cNvSpPr>
              <p:nvPr/>
            </p:nvSpPr>
            <p:spPr bwMode="auto">
              <a:xfrm>
                <a:off x="2381" y="1842"/>
                <a:ext cx="1180" cy="318"/>
              </a:xfrm>
              <a:prstGeom prst="chevron">
                <a:avLst>
                  <a:gd name="adj" fmla="val 927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7200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4619" name="AutoShape 60"/>
            <p:cNvSpPr>
              <a:spLocks noChangeArrowheads="1"/>
            </p:cNvSpPr>
            <p:nvPr/>
          </p:nvSpPr>
          <p:spPr bwMode="auto">
            <a:xfrm rot="10800000">
              <a:off x="2426" y="2341"/>
              <a:ext cx="1225" cy="317"/>
            </a:xfrm>
            <a:prstGeom prst="chevron">
              <a:avLst>
                <a:gd name="adj" fmla="val 96609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72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620" name="AutoShape 61"/>
            <p:cNvSpPr>
              <a:spLocks noChangeArrowheads="1"/>
            </p:cNvSpPr>
            <p:nvPr/>
          </p:nvSpPr>
          <p:spPr bwMode="auto">
            <a:xfrm rot="10800000">
              <a:off x="2200" y="2341"/>
              <a:ext cx="726" cy="318"/>
            </a:xfrm>
            <a:prstGeom prst="homePlate">
              <a:avLst>
                <a:gd name="adj" fmla="val 5707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72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621" name="Rectangle 62"/>
            <p:cNvSpPr>
              <a:spLocks noChangeArrowheads="1"/>
            </p:cNvSpPr>
            <p:nvPr/>
          </p:nvSpPr>
          <p:spPr bwMode="auto">
            <a:xfrm>
              <a:off x="2381" y="2115"/>
              <a:ext cx="907" cy="2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72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622" name="Text Box 63"/>
            <p:cNvSpPr txBox="1">
              <a:spLocks noChangeArrowheads="1"/>
            </p:cNvSpPr>
            <p:nvPr/>
          </p:nvSpPr>
          <p:spPr bwMode="auto">
            <a:xfrm>
              <a:off x="2336" y="2115"/>
              <a:ext cx="10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7200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endParaRPr lang="en-GB" sz="900">
                <a:solidFill>
                  <a:srgbClr val="424E7B"/>
                </a:solidFill>
                <a:latin typeface="Arial Narrow" charset="0"/>
              </a:endParaRPr>
            </a:p>
            <a:p>
              <a:pPr algn="ctr" eaLnBrk="1" hangingPunct="1"/>
              <a:r>
                <a:rPr lang="en-GB" sz="1200">
                  <a:solidFill>
                    <a:srgbClr val="000000"/>
                  </a:solidFill>
                  <a:latin typeface="Verdana" charset="0"/>
                </a:rPr>
                <a:t>ADAPTOR</a:t>
              </a:r>
            </a:p>
            <a:p>
              <a:pPr algn="r" eaLnBrk="1" hangingPunct="1"/>
              <a:endParaRPr lang="en-GB" sz="900">
                <a:solidFill>
                  <a:srgbClr val="000000"/>
                </a:solidFill>
                <a:latin typeface="Arial Narrow" charset="0"/>
              </a:endParaRPr>
            </a:p>
          </p:txBody>
        </p:sp>
      </p:grpSp>
      <p:sp>
        <p:nvSpPr>
          <p:cNvPr id="24617" name="Text Box 64"/>
          <p:cNvSpPr txBox="1">
            <a:spLocks noChangeArrowheads="1"/>
          </p:cNvSpPr>
          <p:nvPr/>
        </p:nvSpPr>
        <p:spPr bwMode="auto">
          <a:xfrm>
            <a:off x="5940425" y="3716338"/>
            <a:ext cx="50323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GB" sz="900">
              <a:solidFill>
                <a:srgbClr val="424E7B"/>
              </a:solidFill>
              <a:latin typeface="Arial Narrow" charset="0"/>
            </a:endParaRPr>
          </a:p>
          <a:p>
            <a:pPr algn="ctr" eaLnBrk="1" hangingPunct="1"/>
            <a:r>
              <a:rPr lang="en-GB" sz="1200">
                <a:solidFill>
                  <a:schemeClr val="bg1"/>
                </a:solidFill>
                <a:latin typeface="Verdana" charset="0"/>
              </a:rPr>
              <a:t>Out</a:t>
            </a:r>
            <a:endParaRPr lang="en-GB" sz="900">
              <a:solidFill>
                <a:srgbClr val="424E7B"/>
              </a:solidFill>
              <a:latin typeface="Arial Narrow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9600" y="6400800"/>
            <a:ext cx="378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HR Wallingford, </a:t>
            </a:r>
            <a:r>
              <a:rPr lang="en-US" dirty="0" err="1"/>
              <a:t>fluidearth.net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9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199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4500" dirty="0" smtClean="0"/>
              <a:t>Introduction</a:t>
            </a:r>
          </a:p>
          <a:p>
            <a:pPr lvl="1"/>
            <a:r>
              <a:rPr lang="en-US" dirty="0" smtClean="0"/>
              <a:t>Motivation for integrated modeling/model coupling</a:t>
            </a:r>
          </a:p>
          <a:p>
            <a:pPr lvl="1"/>
            <a:r>
              <a:rPr lang="en-US" dirty="0" smtClean="0"/>
              <a:t>Terminology and key concepts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sz="4500" dirty="0" smtClean="0"/>
              <a:t>Example modeling frameworks</a:t>
            </a:r>
          </a:p>
          <a:p>
            <a:pPr lvl="1"/>
            <a:r>
              <a:rPr lang="en-US" dirty="0" smtClean="0"/>
              <a:t>CSDMS</a:t>
            </a:r>
          </a:p>
          <a:p>
            <a:pPr lvl="1"/>
            <a:r>
              <a:rPr lang="en-US" dirty="0" smtClean="0"/>
              <a:t>FRAMES</a:t>
            </a:r>
          </a:p>
          <a:p>
            <a:pPr lvl="1"/>
            <a:r>
              <a:rPr lang="en-US" dirty="0" smtClean="0"/>
              <a:t>ESMF</a:t>
            </a:r>
          </a:p>
          <a:p>
            <a:pPr lvl="1"/>
            <a:r>
              <a:rPr lang="en-US" dirty="0" smtClean="0"/>
              <a:t>OMS</a:t>
            </a:r>
          </a:p>
          <a:p>
            <a:pPr lvl="1"/>
            <a:r>
              <a:rPr lang="en-US" dirty="0" err="1" smtClean="0"/>
              <a:t>FluidEarth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sz="4500" b="1" dirty="0" smtClean="0"/>
              <a:t>Interface Standards</a:t>
            </a:r>
          </a:p>
          <a:p>
            <a:pPr lvl="1"/>
            <a:r>
              <a:rPr lang="en-US" dirty="0" err="1" smtClean="0"/>
              <a:t>OpenMI</a:t>
            </a:r>
            <a:endParaRPr lang="en-US" dirty="0" smtClean="0"/>
          </a:p>
          <a:p>
            <a:pPr lvl="1"/>
            <a:r>
              <a:rPr lang="en-US" dirty="0" smtClean="0"/>
              <a:t>BMI</a:t>
            </a:r>
          </a:p>
          <a:p>
            <a:endParaRPr lang="en-US" dirty="0"/>
          </a:p>
          <a:p>
            <a:r>
              <a:rPr lang="en-US" sz="4500" dirty="0" smtClean="0"/>
              <a:t>Current topics</a:t>
            </a:r>
          </a:p>
          <a:p>
            <a:pPr lvl="1"/>
            <a:r>
              <a:rPr lang="en-US" dirty="0" smtClean="0"/>
              <a:t>Semantics, ontologies, metadata controlled vocabularies</a:t>
            </a:r>
          </a:p>
          <a:p>
            <a:pPr lvl="1"/>
            <a:r>
              <a:rPr lang="en-US" dirty="0" smtClean="0"/>
              <a:t>Model web</a:t>
            </a:r>
          </a:p>
          <a:p>
            <a:pPr lvl="1"/>
            <a:endParaRPr lang="en-US" dirty="0"/>
          </a:p>
          <a:p>
            <a:pPr lvl="0"/>
            <a:r>
              <a:rPr lang="en-US" sz="4500" dirty="0" smtClean="0"/>
              <a:t>Tutorials (time permitting)</a:t>
            </a:r>
          </a:p>
          <a:p>
            <a:pPr lvl="1"/>
            <a:r>
              <a:rPr lang="en-US" dirty="0" smtClean="0"/>
              <a:t>Getting Started with WMT</a:t>
            </a:r>
          </a:p>
          <a:p>
            <a:pPr lvl="0"/>
            <a:endParaRPr lang="en-US" dirty="0"/>
          </a:p>
          <a:p>
            <a:pPr lvl="0"/>
            <a:r>
              <a:rPr lang="en-US" sz="4500" dirty="0" smtClean="0"/>
              <a:t>Summary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72125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Run-time Coupling between Model Engines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2" y="1833562"/>
            <a:ext cx="7535229" cy="418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6248400"/>
            <a:ext cx="3236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Moore </a:t>
            </a:r>
            <a:r>
              <a:rPr lang="en-US" dirty="0"/>
              <a:t>and </a:t>
            </a:r>
            <a:r>
              <a:rPr lang="en-US" dirty="0" err="1" smtClean="0"/>
              <a:t>Tindall</a:t>
            </a:r>
            <a:r>
              <a:rPr lang="en-US" dirty="0" smtClean="0"/>
              <a:t>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8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Refactoring Model to IRF Paradigm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772400" cy="551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6488668"/>
            <a:ext cx="3236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Moore </a:t>
            </a:r>
            <a:r>
              <a:rPr lang="en-US" dirty="0"/>
              <a:t>and </a:t>
            </a:r>
            <a:r>
              <a:rPr lang="en-US" dirty="0" err="1" smtClean="0"/>
              <a:t>Tindall</a:t>
            </a:r>
            <a:r>
              <a:rPr lang="en-US" dirty="0" smtClean="0"/>
              <a:t>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9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Semantic Mediation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66" y="1447800"/>
            <a:ext cx="7962534" cy="49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6488668"/>
            <a:ext cx="3236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Moore </a:t>
            </a:r>
            <a:r>
              <a:rPr lang="en-US" dirty="0"/>
              <a:t>and </a:t>
            </a:r>
            <a:r>
              <a:rPr lang="en-US" dirty="0" err="1" smtClean="0"/>
              <a:t>Tindall</a:t>
            </a:r>
            <a:r>
              <a:rPr lang="en-US" dirty="0" smtClean="0"/>
              <a:t>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9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Referencing of Model Data Exchanges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2" y="2131719"/>
            <a:ext cx="7310523" cy="388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6488668"/>
            <a:ext cx="3236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Moore </a:t>
            </a:r>
            <a:r>
              <a:rPr lang="en-US" dirty="0"/>
              <a:t>and </a:t>
            </a:r>
            <a:r>
              <a:rPr lang="en-US" dirty="0" err="1" smtClean="0"/>
              <a:t>Tindall</a:t>
            </a:r>
            <a:r>
              <a:rPr lang="en-US" dirty="0" smtClean="0"/>
              <a:t>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9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Modeling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“Integrated Modeling</a:t>
            </a:r>
            <a:r>
              <a:rPr lang="en-US" dirty="0" smtClean="0"/>
              <a:t> </a:t>
            </a:r>
            <a:r>
              <a:rPr lang="en-US" dirty="0"/>
              <a:t>includes a set of interdependent science-based components (models, data, and assessment methods) that together form the basis for constructing an appropriate modeling system (</a:t>
            </a:r>
            <a:r>
              <a:rPr lang="en-US" dirty="0">
                <a:hlinkClick r:id="rId2"/>
              </a:rPr>
              <a:t>EPA, 2008b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2009</a:t>
            </a:r>
            <a:r>
              <a:rPr lang="en-US" dirty="0"/>
              <a:t>)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324600"/>
            <a:ext cx="263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Laniak</a:t>
            </a:r>
            <a:r>
              <a:rPr lang="en-US" dirty="0" smtClean="0"/>
              <a:t>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7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Data model for exchanges between models</a:t>
            </a:r>
            <a:endParaRPr lang="en-US" sz="3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38" y="1580156"/>
            <a:ext cx="6481762" cy="489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6553200"/>
            <a:ext cx="3236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Moore </a:t>
            </a:r>
            <a:r>
              <a:rPr lang="en-US" dirty="0"/>
              <a:t>and </a:t>
            </a:r>
            <a:r>
              <a:rPr lang="en-US" dirty="0" err="1" smtClean="0"/>
              <a:t>Tindall</a:t>
            </a:r>
            <a:r>
              <a:rPr lang="en-US" dirty="0" smtClean="0"/>
              <a:t>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3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UML View of Quantities in </a:t>
            </a:r>
            <a:r>
              <a:rPr lang="en-US" dirty="0" err="1" smtClean="0"/>
              <a:t>OpenMI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45" y="1676400"/>
            <a:ext cx="7285057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6488668"/>
            <a:ext cx="3236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Moore </a:t>
            </a:r>
            <a:r>
              <a:rPr lang="en-US" dirty="0"/>
              <a:t>and </a:t>
            </a:r>
            <a:r>
              <a:rPr lang="en-US" dirty="0" err="1" smtClean="0"/>
              <a:t>Tindall</a:t>
            </a:r>
            <a:r>
              <a:rPr lang="en-US" dirty="0" smtClean="0"/>
              <a:t>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0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Links are used to define data exchanges between model components within a specific model configuration</a:t>
            </a:r>
            <a:endParaRPr lang="en-US" sz="2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b="1198"/>
          <a:stretch>
            <a:fillRect/>
          </a:stretch>
        </p:blipFill>
        <p:spPr bwMode="auto">
          <a:xfrm>
            <a:off x="1066800" y="1600201"/>
            <a:ext cx="7923656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6488668"/>
            <a:ext cx="3236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Moore </a:t>
            </a:r>
            <a:r>
              <a:rPr lang="en-US" dirty="0"/>
              <a:t>and </a:t>
            </a:r>
            <a:r>
              <a:rPr lang="en-US" dirty="0" err="1" smtClean="0"/>
              <a:t>Tindall</a:t>
            </a:r>
            <a:r>
              <a:rPr lang="en-US" dirty="0" smtClean="0"/>
              <a:t>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7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“request and reply” mechanism for data exchanges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432" r="2843"/>
          <a:stretch/>
        </p:blipFill>
        <p:spPr bwMode="auto">
          <a:xfrm>
            <a:off x="304800" y="1447800"/>
            <a:ext cx="8696036" cy="509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6488668"/>
            <a:ext cx="3236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Moore </a:t>
            </a:r>
            <a:r>
              <a:rPr lang="en-US" dirty="0"/>
              <a:t>and </a:t>
            </a:r>
            <a:r>
              <a:rPr lang="en-US" dirty="0" err="1" smtClean="0"/>
              <a:t>Tindall</a:t>
            </a:r>
            <a:r>
              <a:rPr lang="en-US" dirty="0" smtClean="0"/>
              <a:t>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4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implement the </a:t>
            </a:r>
            <a:r>
              <a:rPr lang="en-US" dirty="0" err="1" smtClean="0"/>
              <a:t>ILinkableComponent</a:t>
            </a:r>
            <a:r>
              <a:rPr lang="en-US" dirty="0" smtClean="0"/>
              <a:t> Interface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877954" cy="426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6488668"/>
            <a:ext cx="3236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Moore </a:t>
            </a:r>
            <a:r>
              <a:rPr lang="en-US" dirty="0"/>
              <a:t>and </a:t>
            </a:r>
            <a:r>
              <a:rPr lang="en-US" dirty="0" err="1" smtClean="0"/>
              <a:t>Tindall</a:t>
            </a:r>
            <a:r>
              <a:rPr lang="en-US" dirty="0" smtClean="0"/>
              <a:t>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OpenMI</a:t>
            </a:r>
            <a:r>
              <a:rPr lang="en-US" sz="3200" dirty="0" smtClean="0"/>
              <a:t> 2.0 changes how models are linked</a:t>
            </a:r>
            <a:endParaRPr lang="en-US" sz="32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15585"/>
          <a:stretch/>
        </p:blipFill>
        <p:spPr bwMode="auto">
          <a:xfrm>
            <a:off x="2957658" y="1295400"/>
            <a:ext cx="5970725" cy="167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b="10216"/>
          <a:stretch/>
        </p:blipFill>
        <p:spPr bwMode="auto">
          <a:xfrm>
            <a:off x="2819400" y="2858869"/>
            <a:ext cx="6108983" cy="34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1600198"/>
            <a:ext cx="2592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OpenMI</a:t>
            </a:r>
            <a:r>
              <a:rPr lang="en-US" dirty="0" smtClean="0"/>
              <a:t> version 1.4 uses data operations on links as discussed before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306669"/>
            <a:ext cx="217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OpenMI</a:t>
            </a:r>
            <a:r>
              <a:rPr lang="en-US" dirty="0" smtClean="0"/>
              <a:t> version 2.0 uses the concept of data adaptors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550223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/>
              <a:t>Source: </a:t>
            </a:r>
            <a:r>
              <a:rPr lang="en" sz="1400" dirty="0" smtClean="0"/>
              <a:t>document </a:t>
            </a:r>
            <a:r>
              <a:rPr lang="en" sz="1400" dirty="0"/>
              <a:t>#11-014r3 available here: </a:t>
            </a:r>
            <a:r>
              <a:rPr lang="en" sz="1400" u="sng" dirty="0">
                <a:solidFill>
                  <a:schemeClr val="hlink"/>
                </a:solidFill>
                <a:hlinkClick r:id="rId4"/>
              </a:rPr>
              <a:t>http://www.opengeospatial.org/standards/openmi</a:t>
            </a:r>
            <a:r>
              <a:rPr lang="en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12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Basic Modeling Interface (BMI)</a:t>
            </a:r>
            <a:endParaRPr lang="en"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8768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/>
              <a:t>BMI is defined using the Scientific Interface Description Lanaguage (SIDL) here: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https://github.com/csdms/bmi/blob/master/bmi.sidl</a:t>
            </a:r>
            <a:r>
              <a:rPr lang="en" sz="2400" dirty="0"/>
              <a:t>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BMI is meant to be a light-weight (basic) interface for exposing models as components</a:t>
            </a:r>
          </a:p>
          <a:p>
            <a:endParaRPr lang="en-US" sz="2400" dirty="0"/>
          </a:p>
          <a:p>
            <a:r>
              <a:rPr lang="en-US" sz="2400" dirty="0" smtClean="0"/>
              <a:t>Frameworks would wrap BMI components using framework-specific model interface standards</a:t>
            </a:r>
            <a:endParaRPr sz="2400" dirty="0"/>
          </a:p>
        </p:txBody>
      </p:sp>
      <p:sp>
        <p:nvSpPr>
          <p:cNvPr id="4" name="Shape 124"/>
          <p:cNvSpPr/>
          <p:nvPr/>
        </p:nvSpPr>
        <p:spPr>
          <a:xfrm>
            <a:off x="5410200" y="1752600"/>
            <a:ext cx="2667000" cy="614399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&lt;interface&gt;</a:t>
            </a:r>
          </a:p>
          <a:p>
            <a:pPr algn="ctr">
              <a:spcBef>
                <a:spcPts val="0"/>
              </a:spcBef>
              <a:buNone/>
            </a:pPr>
            <a:r>
              <a:rPr lang="en" b="1"/>
              <a:t>bmi</a:t>
            </a:r>
          </a:p>
        </p:txBody>
      </p:sp>
      <p:sp>
        <p:nvSpPr>
          <p:cNvPr id="5" name="Shape 125"/>
          <p:cNvSpPr/>
          <p:nvPr/>
        </p:nvSpPr>
        <p:spPr>
          <a:xfrm>
            <a:off x="5410200" y="2367050"/>
            <a:ext cx="2667000" cy="388135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 dirty="0"/>
              <a:t>+ initialize()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update()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finalize()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get_start_time()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get_current_time()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get_end_time()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get_component_name()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get_input_var_names()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get_output_var_names()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get_value()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set_value()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get_var_units()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get_var_type()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get_var_grid()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get_grid_spacing()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get_grid_origin()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/>
              <a:t>+ get_grid_shape()</a:t>
            </a:r>
          </a:p>
          <a:p>
            <a:pPr lvl="0" rtl="0">
              <a:spcBef>
                <a:spcPts val="0"/>
              </a:spcBef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90384498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6"/>
          <p:cNvSpPr txBox="1">
            <a:spLocks noGrp="1"/>
          </p:cNvSpPr>
          <p:nvPr>
            <p:ph type="title"/>
          </p:nvPr>
        </p:nvSpPr>
        <p:spPr>
          <a:xfrm>
            <a:off x="990600" y="685800"/>
            <a:ext cx="7762149" cy="4264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/>
              <a:t>Proposed BMI to OpenMI Architecture</a:t>
            </a:r>
          </a:p>
        </p:txBody>
      </p:sp>
      <p:sp>
        <p:nvSpPr>
          <p:cNvPr id="5" name="Shape 97"/>
          <p:cNvSpPr/>
          <p:nvPr/>
        </p:nvSpPr>
        <p:spPr>
          <a:xfrm>
            <a:off x="301520" y="5276526"/>
            <a:ext cx="945899" cy="706200"/>
          </a:xfrm>
          <a:prstGeom prst="rect">
            <a:avLst/>
          </a:prstGeom>
          <a:solidFill>
            <a:srgbClr val="A2C4C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BMI Component 1</a:t>
            </a:r>
          </a:p>
        </p:txBody>
      </p:sp>
      <p:sp>
        <p:nvSpPr>
          <p:cNvPr id="6" name="Shape 98"/>
          <p:cNvSpPr/>
          <p:nvPr/>
        </p:nvSpPr>
        <p:spPr>
          <a:xfrm>
            <a:off x="1488280" y="5297320"/>
            <a:ext cx="945899" cy="717599"/>
          </a:xfrm>
          <a:prstGeom prst="rect">
            <a:avLst/>
          </a:prstGeom>
          <a:solidFill>
            <a:srgbClr val="A2C4C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BMI Component 2</a:t>
            </a:r>
          </a:p>
        </p:txBody>
      </p:sp>
      <p:sp>
        <p:nvSpPr>
          <p:cNvPr id="7" name="Shape 99"/>
          <p:cNvSpPr/>
          <p:nvPr/>
        </p:nvSpPr>
        <p:spPr>
          <a:xfrm>
            <a:off x="2743200" y="5276525"/>
            <a:ext cx="945899" cy="717599"/>
          </a:xfrm>
          <a:prstGeom prst="rect">
            <a:avLst/>
          </a:prstGeom>
          <a:solidFill>
            <a:srgbClr val="A2C4C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BMI Component N</a:t>
            </a:r>
          </a:p>
        </p:txBody>
      </p:sp>
      <p:sp>
        <p:nvSpPr>
          <p:cNvPr id="8" name="Shape 100"/>
          <p:cNvSpPr/>
          <p:nvPr/>
        </p:nvSpPr>
        <p:spPr>
          <a:xfrm>
            <a:off x="267471" y="4642822"/>
            <a:ext cx="3387599" cy="468300"/>
          </a:xfrm>
          <a:prstGeom prst="rect">
            <a:avLst/>
          </a:prstGeom>
          <a:solidFill>
            <a:srgbClr val="EA999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BMI .Net Wrapper</a:t>
            </a:r>
          </a:p>
        </p:txBody>
      </p:sp>
      <p:pic>
        <p:nvPicPr>
          <p:cNvPr id="9" name="Shape 1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98121" y="5150112"/>
            <a:ext cx="1025824" cy="35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002" y="4174445"/>
            <a:ext cx="506603" cy="35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4645" y="4642809"/>
            <a:ext cx="1097213" cy="24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9103" y="3268248"/>
            <a:ext cx="529938" cy="52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4600" y="1999925"/>
            <a:ext cx="990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" y="1390325"/>
            <a:ext cx="1572922" cy="140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07"/>
          <p:cNvSpPr/>
          <p:nvPr/>
        </p:nvSpPr>
        <p:spPr>
          <a:xfrm>
            <a:off x="295993" y="4042115"/>
            <a:ext cx="3330300" cy="4683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BMI to OpenMI Bridge Wrapper</a:t>
            </a:r>
          </a:p>
        </p:txBody>
      </p:sp>
      <p:pic>
        <p:nvPicPr>
          <p:cNvPr id="16" name="Shape 108"/>
          <p:cNvPicPr preferRelativeResize="0"/>
          <p:nvPr/>
        </p:nvPicPr>
        <p:blipFill rotWithShape="1">
          <a:blip r:embed="rId8">
            <a:alphaModFix/>
          </a:blip>
          <a:srcRect l="6361" t="36786" r="6968" b="47067"/>
          <a:stretch/>
        </p:blipFill>
        <p:spPr>
          <a:xfrm>
            <a:off x="4866766" y="5636744"/>
            <a:ext cx="862454" cy="20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09"/>
          <p:cNvPicPr preferRelativeResize="0"/>
          <p:nvPr/>
        </p:nvPicPr>
        <p:blipFill rotWithShape="1">
          <a:blip r:embed="rId9">
            <a:alphaModFix/>
          </a:blip>
          <a:srcRect l="19643" t="16702" r="21787" b="29867"/>
          <a:stretch/>
        </p:blipFill>
        <p:spPr>
          <a:xfrm>
            <a:off x="4241473" y="5636735"/>
            <a:ext cx="544009" cy="5354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10"/>
          <p:cNvSpPr txBox="1"/>
          <p:nvPr/>
        </p:nvSpPr>
        <p:spPr>
          <a:xfrm>
            <a:off x="2457633" y="5472428"/>
            <a:ext cx="330300" cy="32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100" b="1"/>
              <a:t>...</a:t>
            </a:r>
          </a:p>
        </p:txBody>
      </p:sp>
      <p:sp>
        <p:nvSpPr>
          <p:cNvPr id="19" name="Shape 111"/>
          <p:cNvSpPr/>
          <p:nvPr/>
        </p:nvSpPr>
        <p:spPr>
          <a:xfrm>
            <a:off x="301530" y="3207988"/>
            <a:ext cx="945899" cy="706200"/>
          </a:xfrm>
          <a:prstGeom prst="rect">
            <a:avLst/>
          </a:prstGeom>
          <a:solidFill>
            <a:srgbClr val="A2C4C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OpenMI Framework 1</a:t>
            </a:r>
          </a:p>
        </p:txBody>
      </p:sp>
      <p:sp>
        <p:nvSpPr>
          <p:cNvPr id="20" name="Shape 112"/>
          <p:cNvSpPr/>
          <p:nvPr/>
        </p:nvSpPr>
        <p:spPr>
          <a:xfrm>
            <a:off x="1488280" y="3207979"/>
            <a:ext cx="945899" cy="706200"/>
          </a:xfrm>
          <a:prstGeom prst="rect">
            <a:avLst/>
          </a:prstGeom>
          <a:solidFill>
            <a:srgbClr val="A2C4C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OpenMI Framework 2</a:t>
            </a:r>
          </a:p>
        </p:txBody>
      </p:sp>
      <p:sp>
        <p:nvSpPr>
          <p:cNvPr id="21" name="Shape 113"/>
          <p:cNvSpPr/>
          <p:nvPr/>
        </p:nvSpPr>
        <p:spPr>
          <a:xfrm>
            <a:off x="2675029" y="3203522"/>
            <a:ext cx="945899" cy="706200"/>
          </a:xfrm>
          <a:prstGeom prst="rect">
            <a:avLst/>
          </a:prstGeom>
          <a:solidFill>
            <a:srgbClr val="A2C4C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OpenMI Framework N</a:t>
            </a:r>
          </a:p>
        </p:txBody>
      </p:sp>
      <p:sp>
        <p:nvSpPr>
          <p:cNvPr id="22" name="Shape 114"/>
          <p:cNvSpPr txBox="1"/>
          <p:nvPr/>
        </p:nvSpPr>
        <p:spPr>
          <a:xfrm>
            <a:off x="2434211" y="3398228"/>
            <a:ext cx="330300" cy="32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100" b="1"/>
              <a:t>...</a:t>
            </a:r>
          </a:p>
        </p:txBody>
      </p:sp>
      <p:sp>
        <p:nvSpPr>
          <p:cNvPr id="23" name="Shape 115"/>
          <p:cNvSpPr txBox="1"/>
          <p:nvPr/>
        </p:nvSpPr>
        <p:spPr>
          <a:xfrm>
            <a:off x="5867400" y="5563500"/>
            <a:ext cx="3113699" cy="83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BMI-compliant model components written in Python, C, or Fortran</a:t>
            </a:r>
          </a:p>
        </p:txBody>
      </p:sp>
      <p:sp>
        <p:nvSpPr>
          <p:cNvPr id="24" name="Shape 116"/>
          <p:cNvSpPr txBox="1"/>
          <p:nvPr/>
        </p:nvSpPr>
        <p:spPr>
          <a:xfrm>
            <a:off x="5791200" y="4039500"/>
            <a:ext cx="3113699" cy="83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Two layers of wrappers for (1) C# .NET interoperability and (2) BMI to OpenMI bridging</a:t>
            </a:r>
          </a:p>
        </p:txBody>
      </p:sp>
      <p:sp>
        <p:nvSpPr>
          <p:cNvPr id="25" name="Shape 117"/>
          <p:cNvSpPr txBox="1"/>
          <p:nvPr/>
        </p:nvSpPr>
        <p:spPr>
          <a:xfrm>
            <a:off x="5715000" y="2363100"/>
            <a:ext cx="3258000" cy="83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BMI components can be used in OpenMI v2.0 compliant frameworks such as  FluidEarth</a:t>
            </a:r>
          </a:p>
        </p:txBody>
      </p:sp>
    </p:spTree>
    <p:extLst>
      <p:ext uri="{BB962C8B-B14F-4D97-AF65-F5344CB8AC3E}">
        <p14:creationId xmlns:p14="http://schemas.microsoft.com/office/powerpoint/2010/main" val="256743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22"/>
          <p:cNvCxnSpPr/>
          <p:nvPr/>
        </p:nvCxnSpPr>
        <p:spPr>
          <a:xfrm>
            <a:off x="7546267" y="4317563"/>
            <a:ext cx="0" cy="4382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" name="Shape 123"/>
          <p:cNvCxnSpPr/>
          <p:nvPr/>
        </p:nvCxnSpPr>
        <p:spPr>
          <a:xfrm>
            <a:off x="7546267" y="2734663"/>
            <a:ext cx="0" cy="4382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Shape 124"/>
          <p:cNvSpPr/>
          <p:nvPr/>
        </p:nvSpPr>
        <p:spPr>
          <a:xfrm>
            <a:off x="217150" y="2054538"/>
            <a:ext cx="1983000" cy="614399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&lt;interface&gt;</a:t>
            </a:r>
          </a:p>
          <a:p>
            <a:pPr algn="ctr">
              <a:spcBef>
                <a:spcPts val="0"/>
              </a:spcBef>
              <a:buNone/>
            </a:pPr>
            <a:r>
              <a:rPr lang="en" b="1"/>
              <a:t>bmi</a:t>
            </a:r>
          </a:p>
        </p:txBody>
      </p:sp>
      <p:sp>
        <p:nvSpPr>
          <p:cNvPr id="7" name="Shape 125"/>
          <p:cNvSpPr/>
          <p:nvPr/>
        </p:nvSpPr>
        <p:spPr>
          <a:xfrm>
            <a:off x="217150" y="2668988"/>
            <a:ext cx="1983000" cy="31002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100"/>
              <a:t>+ initialize()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update()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finalize()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get_start_time()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get_current_time()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get_end_time()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get_component_name()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get_input_var_names()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get_output_var_names()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get_value()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set_value()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get_var_units()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get_var_type()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get_var_grid()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get_grid_spacing()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get_grid_origin()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get_grid_shape()</a:t>
            </a:r>
          </a:p>
          <a:p>
            <a:pPr lvl="0" rtl="0">
              <a:spcBef>
                <a:spcPts val="0"/>
              </a:spcBef>
              <a:buNone/>
            </a:pPr>
            <a:endParaRPr i="1"/>
          </a:p>
        </p:txBody>
      </p:sp>
      <p:sp>
        <p:nvSpPr>
          <p:cNvPr id="8" name="Shape 126"/>
          <p:cNvSpPr/>
          <p:nvPr/>
        </p:nvSpPr>
        <p:spPr>
          <a:xfrm>
            <a:off x="2711525" y="4659450"/>
            <a:ext cx="2801100" cy="614399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&lt;interface&gt;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ITimeSpaceComponent</a:t>
            </a:r>
          </a:p>
        </p:txBody>
      </p:sp>
      <p:sp>
        <p:nvSpPr>
          <p:cNvPr id="9" name="Shape 127"/>
          <p:cNvSpPr/>
          <p:nvPr/>
        </p:nvSpPr>
        <p:spPr>
          <a:xfrm>
            <a:off x="2711525" y="2054538"/>
            <a:ext cx="2801100" cy="614399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&lt;interface&gt;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IBaseLinkableComponent</a:t>
            </a:r>
          </a:p>
        </p:txBody>
      </p:sp>
      <p:cxnSp>
        <p:nvCxnSpPr>
          <p:cNvPr id="10" name="Shape 128"/>
          <p:cNvCxnSpPr/>
          <p:nvPr/>
        </p:nvCxnSpPr>
        <p:spPr>
          <a:xfrm>
            <a:off x="4177992" y="4221150"/>
            <a:ext cx="0" cy="4382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29"/>
          <p:cNvSpPr/>
          <p:nvPr/>
        </p:nvSpPr>
        <p:spPr>
          <a:xfrm>
            <a:off x="4095595" y="4302075"/>
            <a:ext cx="164765" cy="151725"/>
          </a:xfrm>
          <a:prstGeom prst="flowChartExtra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30"/>
          <p:cNvSpPr/>
          <p:nvPr/>
        </p:nvSpPr>
        <p:spPr>
          <a:xfrm>
            <a:off x="2711525" y="2680913"/>
            <a:ext cx="2801100" cy="16092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+ Initialize()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Update()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Finish()</a:t>
            </a:r>
          </a:p>
          <a:p>
            <a:pPr rtl="0">
              <a:spcBef>
                <a:spcPts val="0"/>
              </a:spcBef>
              <a:buNone/>
            </a:pPr>
            <a:endParaRPr sz="1100"/>
          </a:p>
          <a:p>
            <a:pPr rtl="0">
              <a:spcBef>
                <a:spcPts val="0"/>
              </a:spcBef>
              <a:buNone/>
            </a:pPr>
            <a:r>
              <a:rPr lang="en" sz="1100"/>
              <a:t>&lt;&lt;attributes&gt;&gt;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Arguments : IList&lt;Argument&gt;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+ Inputs : IList&lt;ITimeSpaceInput&gt;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Outputs :IList&lt;ITimeSpaceOutput&gt;</a:t>
            </a:r>
          </a:p>
          <a:p>
            <a:pPr lvl="0" rtl="0">
              <a:spcBef>
                <a:spcPts val="0"/>
              </a:spcBef>
              <a:buNone/>
            </a:pPr>
            <a:endParaRPr sz="1100" i="1"/>
          </a:p>
        </p:txBody>
      </p:sp>
      <p:sp>
        <p:nvSpPr>
          <p:cNvPr id="13" name="Shape 132"/>
          <p:cNvSpPr/>
          <p:nvPr/>
        </p:nvSpPr>
        <p:spPr>
          <a:xfrm>
            <a:off x="6079800" y="2997300"/>
            <a:ext cx="2801100" cy="614399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&lt;interface&gt;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ITimeSpaceExchangeItem</a:t>
            </a:r>
          </a:p>
        </p:txBody>
      </p:sp>
      <p:sp>
        <p:nvSpPr>
          <p:cNvPr id="14" name="Shape 133"/>
          <p:cNvSpPr/>
          <p:nvPr/>
        </p:nvSpPr>
        <p:spPr>
          <a:xfrm>
            <a:off x="6079800" y="1295913"/>
            <a:ext cx="2801100" cy="614399"/>
          </a:xfrm>
          <a:prstGeom prst="rect">
            <a:avLst/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&lt;interface&gt;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IBaseExchangeItem</a:t>
            </a:r>
          </a:p>
        </p:txBody>
      </p:sp>
      <p:sp>
        <p:nvSpPr>
          <p:cNvPr id="15" name="Shape 134"/>
          <p:cNvSpPr/>
          <p:nvPr/>
        </p:nvSpPr>
        <p:spPr>
          <a:xfrm>
            <a:off x="7463896" y="2623650"/>
            <a:ext cx="164765" cy="151725"/>
          </a:xfrm>
          <a:prstGeom prst="flowChartExtra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35"/>
          <p:cNvSpPr/>
          <p:nvPr/>
        </p:nvSpPr>
        <p:spPr>
          <a:xfrm>
            <a:off x="6079800" y="1922288"/>
            <a:ext cx="2801100" cy="689400"/>
          </a:xfrm>
          <a:prstGeom prst="rect">
            <a:avLst/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&lt;&lt;attributes&gt;&gt;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Component : IBaseLinkableComponent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ValueDefinition : IValueDefinition</a:t>
            </a:r>
          </a:p>
          <a:p>
            <a:pPr lvl="0" rtl="0">
              <a:spcBef>
                <a:spcPts val="0"/>
              </a:spcBef>
              <a:buNone/>
            </a:pPr>
            <a:endParaRPr sz="1100" i="1"/>
          </a:p>
        </p:txBody>
      </p:sp>
      <p:sp>
        <p:nvSpPr>
          <p:cNvPr id="17" name="Shape 136"/>
          <p:cNvSpPr/>
          <p:nvPr/>
        </p:nvSpPr>
        <p:spPr>
          <a:xfrm>
            <a:off x="6079800" y="3611713"/>
            <a:ext cx="2801100" cy="6894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&lt;&lt;attributes&gt;&gt;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SpatialDefinition : ISpatialDefinition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TimeSet : ITimeSet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endParaRPr sz="1100" i="1"/>
          </a:p>
        </p:txBody>
      </p:sp>
      <p:sp>
        <p:nvSpPr>
          <p:cNvPr id="18" name="Shape 137"/>
          <p:cNvSpPr/>
          <p:nvPr/>
        </p:nvSpPr>
        <p:spPr>
          <a:xfrm>
            <a:off x="6079800" y="4639788"/>
            <a:ext cx="2801100" cy="614399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&lt;interface&gt;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ITimeSpaceOutput</a:t>
            </a:r>
          </a:p>
        </p:txBody>
      </p:sp>
      <p:sp>
        <p:nvSpPr>
          <p:cNvPr id="19" name="Shape 138"/>
          <p:cNvSpPr/>
          <p:nvPr/>
        </p:nvSpPr>
        <p:spPr>
          <a:xfrm>
            <a:off x="7463871" y="4312888"/>
            <a:ext cx="164765" cy="151725"/>
          </a:xfrm>
          <a:prstGeom prst="flowChartExtra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139"/>
          <p:cNvSpPr/>
          <p:nvPr/>
        </p:nvSpPr>
        <p:spPr>
          <a:xfrm>
            <a:off x="6079800" y="5254200"/>
            <a:ext cx="2801100" cy="6894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+ GetValues() : ITimeSpaceValueSet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&lt;&lt;attributes&gt;&gt;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Values : ITimeSpaceValueSet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endParaRPr sz="1100" i="1"/>
          </a:p>
        </p:txBody>
      </p:sp>
      <p:sp>
        <p:nvSpPr>
          <p:cNvPr id="21" name="Shape 140"/>
          <p:cNvSpPr txBox="1">
            <a:spLocks/>
          </p:cNvSpPr>
          <p:nvPr/>
        </p:nvSpPr>
        <p:spPr>
          <a:xfrm>
            <a:off x="182800" y="76200"/>
            <a:ext cx="8199200" cy="914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457200" rtl="0" eaLnBrk="1" latinLnBrk="0" hangingPunct="1"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" sz="3600" dirty="0" smtClean="0"/>
              <a:t>Key Interfaces in BMI and OpenMI</a:t>
            </a:r>
            <a:endParaRPr lang="en" sz="3600" dirty="0"/>
          </a:p>
        </p:txBody>
      </p:sp>
      <p:cxnSp>
        <p:nvCxnSpPr>
          <p:cNvPr id="22" name="Shape 141"/>
          <p:cNvCxnSpPr/>
          <p:nvPr/>
        </p:nvCxnSpPr>
        <p:spPr>
          <a:xfrm>
            <a:off x="2447850" y="1659688"/>
            <a:ext cx="0" cy="4106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23" name="Shape 142"/>
          <p:cNvSpPr txBox="1"/>
          <p:nvPr/>
        </p:nvSpPr>
        <p:spPr>
          <a:xfrm>
            <a:off x="1906375" y="1496101"/>
            <a:ext cx="536100" cy="33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 dirty="0"/>
              <a:t>bmi</a:t>
            </a:r>
          </a:p>
        </p:txBody>
      </p:sp>
      <p:sp>
        <p:nvSpPr>
          <p:cNvPr id="24" name="Shape 143"/>
          <p:cNvSpPr txBox="1"/>
          <p:nvPr/>
        </p:nvSpPr>
        <p:spPr>
          <a:xfrm>
            <a:off x="2447850" y="1496101"/>
            <a:ext cx="1514550" cy="33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 smtClean="0"/>
              <a:t>OpenMI</a:t>
            </a:r>
            <a:r>
              <a:rPr lang="en-US" i="1" dirty="0" smtClean="0"/>
              <a:t> 2.0</a:t>
            </a:r>
            <a:endParaRPr lang="en" i="1" dirty="0"/>
          </a:p>
        </p:txBody>
      </p:sp>
    </p:spTree>
    <p:extLst>
      <p:ext uri="{BB962C8B-B14F-4D97-AF65-F5344CB8AC3E}">
        <p14:creationId xmlns:p14="http://schemas.microsoft.com/office/powerpoint/2010/main" val="41861689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Mapping between BMI and </a:t>
            </a:r>
            <a:r>
              <a:rPr lang="en" dirty="0" smtClean="0"/>
              <a:t>OpenMI</a:t>
            </a:r>
            <a:r>
              <a:rPr lang="en-US" dirty="0" smtClean="0"/>
              <a:t> 2.0</a:t>
            </a:r>
            <a:endParaRPr lang="en" dirty="0"/>
          </a:p>
        </p:txBody>
      </p:sp>
      <p:sp>
        <p:nvSpPr>
          <p:cNvPr id="5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908572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This will be presented for 5 categories using the following color coding convention: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FF9900"/>
                </a:solidFill>
              </a:rPr>
              <a:t>Initialize, Run, Finalize (IRF) methods</a:t>
            </a:r>
          </a:p>
          <a:p>
            <a:pPr marL="457200" lvl="0" indent="-419100" rtl="0">
              <a:spcBef>
                <a:spcPts val="0"/>
              </a:spcBef>
              <a:buClr>
                <a:srgbClr val="00FFFF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00FFFF"/>
                </a:solidFill>
              </a:rPr>
              <a:t>General metadata properties</a:t>
            </a:r>
          </a:p>
          <a:p>
            <a:pPr marL="457200" lvl="0" indent="-4191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FF0000"/>
                </a:solidFill>
              </a:rPr>
              <a:t>Getters and setters</a:t>
            </a:r>
          </a:p>
          <a:p>
            <a:pPr marL="457200" lvl="0" indent="-4191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0000FF"/>
                </a:solidFill>
              </a:rPr>
              <a:t>Time information</a:t>
            </a:r>
          </a:p>
          <a:p>
            <a:pPr marL="457200" lvl="0" indent="-419100">
              <a:spcBef>
                <a:spcPts val="0"/>
              </a:spcBef>
              <a:buClr>
                <a:srgbClr val="00FF00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00FF00"/>
                </a:solidFill>
              </a:rPr>
              <a:t>Spatial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43107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Modeling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IM Applications: </a:t>
            </a:r>
            <a:r>
              <a:rPr lang="en-US" dirty="0" smtClean="0"/>
              <a:t>problem formations and solution approaches that are transparent and holistic; recognizing interdependent relationships</a:t>
            </a:r>
          </a:p>
          <a:p>
            <a:endParaRPr lang="en-US" dirty="0"/>
          </a:p>
          <a:p>
            <a:r>
              <a:rPr lang="en-US" b="1" dirty="0" smtClean="0"/>
              <a:t>IM Science: </a:t>
            </a:r>
            <a:r>
              <a:rPr lang="en-US" dirty="0" err="1" smtClean="0"/>
              <a:t>transdisciplinary</a:t>
            </a:r>
            <a:r>
              <a:rPr lang="en-US" dirty="0" smtClean="0"/>
              <a:t>; human-environmental systems; stresses model uncertainties</a:t>
            </a:r>
          </a:p>
          <a:p>
            <a:endParaRPr lang="en-US" dirty="0"/>
          </a:p>
          <a:p>
            <a:r>
              <a:rPr lang="en-US" b="1" dirty="0" smtClean="0"/>
              <a:t>IM Technology: </a:t>
            </a:r>
            <a:r>
              <a:rPr lang="en-US" dirty="0" smtClean="0"/>
              <a:t>provide a means to express, integrate, and share the science of IEM; standards and tools to facilitate the discovery, access, and integration of science components.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b="1" dirty="0" smtClean="0"/>
              <a:t>Community</a:t>
            </a:r>
            <a:r>
              <a:rPr lang="en-US" dirty="0" smtClean="0"/>
              <a:t> of IEM stakeholders and associated organizations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324600"/>
            <a:ext cx="263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Laniak</a:t>
            </a:r>
            <a:r>
              <a:rPr lang="en-US" dirty="0" smtClean="0"/>
              <a:t> et al.,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638800"/>
            <a:ext cx="659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primary focus of this talk will be on the technology aspects of IM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630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54"/>
          <p:cNvCxnSpPr/>
          <p:nvPr/>
        </p:nvCxnSpPr>
        <p:spPr>
          <a:xfrm>
            <a:off x="7546267" y="4191551"/>
            <a:ext cx="0" cy="4382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" name="Shape 155"/>
          <p:cNvCxnSpPr/>
          <p:nvPr/>
        </p:nvCxnSpPr>
        <p:spPr>
          <a:xfrm>
            <a:off x="7546267" y="2608651"/>
            <a:ext cx="0" cy="4382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Shape 156"/>
          <p:cNvSpPr/>
          <p:nvPr/>
        </p:nvSpPr>
        <p:spPr>
          <a:xfrm>
            <a:off x="182950" y="1928526"/>
            <a:ext cx="1961400" cy="614399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&lt;interface&gt;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bmi</a:t>
            </a:r>
          </a:p>
        </p:txBody>
      </p:sp>
      <p:sp>
        <p:nvSpPr>
          <p:cNvPr id="7" name="Shape 157"/>
          <p:cNvSpPr/>
          <p:nvPr/>
        </p:nvSpPr>
        <p:spPr>
          <a:xfrm>
            <a:off x="182800" y="2542976"/>
            <a:ext cx="1961400" cy="31002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initialize()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update()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finalize()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get_start_time()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get_current_time()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get_end_time()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get_component_name()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get_input_var_names()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get_output_var_names()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get_value()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set_value()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get_var_units()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get_var_type()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get_var_grid()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get_grid_spacing()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get_grid_origin()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+ get_grid_shape()</a:t>
            </a:r>
          </a:p>
          <a:p>
            <a:pPr lvl="0" rtl="0">
              <a:spcBef>
                <a:spcPts val="0"/>
              </a:spcBef>
              <a:buNone/>
            </a:pPr>
            <a:endParaRPr i="1"/>
          </a:p>
        </p:txBody>
      </p:sp>
      <p:sp>
        <p:nvSpPr>
          <p:cNvPr id="8" name="Shape 158"/>
          <p:cNvSpPr/>
          <p:nvPr/>
        </p:nvSpPr>
        <p:spPr>
          <a:xfrm>
            <a:off x="2711525" y="4990638"/>
            <a:ext cx="2801100" cy="614399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&lt;interface&gt;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ITimeSpaceComponent</a:t>
            </a:r>
          </a:p>
        </p:txBody>
      </p:sp>
      <p:sp>
        <p:nvSpPr>
          <p:cNvPr id="9" name="Shape 159"/>
          <p:cNvSpPr/>
          <p:nvPr/>
        </p:nvSpPr>
        <p:spPr>
          <a:xfrm>
            <a:off x="2711525" y="1928526"/>
            <a:ext cx="2801100" cy="614399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&lt;interface&gt;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IBaseLinkableComponent</a:t>
            </a:r>
          </a:p>
        </p:txBody>
      </p:sp>
      <p:cxnSp>
        <p:nvCxnSpPr>
          <p:cNvPr id="10" name="Shape 160"/>
          <p:cNvCxnSpPr/>
          <p:nvPr/>
        </p:nvCxnSpPr>
        <p:spPr>
          <a:xfrm>
            <a:off x="4177992" y="4323738"/>
            <a:ext cx="0" cy="695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61"/>
          <p:cNvSpPr/>
          <p:nvPr/>
        </p:nvSpPr>
        <p:spPr>
          <a:xfrm>
            <a:off x="4095595" y="4176063"/>
            <a:ext cx="164765" cy="151725"/>
          </a:xfrm>
          <a:prstGeom prst="flowChartExtra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62"/>
          <p:cNvSpPr/>
          <p:nvPr/>
        </p:nvSpPr>
        <p:spPr>
          <a:xfrm>
            <a:off x="2711525" y="2554901"/>
            <a:ext cx="2801100" cy="16092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+ Initialize()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Update()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Finish()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&lt;&lt;attributes&gt;&gt;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Arguments : IList&lt;Argument&gt;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Inputs : IList&lt;ITimeSpaceInput&gt;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Outputs :IList&lt;ITimeSpaceOutput&gt;</a:t>
            </a:r>
          </a:p>
          <a:p>
            <a:pPr lvl="0" rtl="0">
              <a:spcBef>
                <a:spcPts val="0"/>
              </a:spcBef>
              <a:buNone/>
            </a:pPr>
            <a:endParaRPr sz="1100" i="1"/>
          </a:p>
        </p:txBody>
      </p:sp>
      <p:sp>
        <p:nvSpPr>
          <p:cNvPr id="13" name="Shape 163"/>
          <p:cNvSpPr txBox="1"/>
          <p:nvPr/>
        </p:nvSpPr>
        <p:spPr>
          <a:xfrm>
            <a:off x="293350" y="5742601"/>
            <a:ext cx="5532900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i="1" dirty="0">
                <a:solidFill>
                  <a:schemeClr val="dk1"/>
                </a:solidFill>
              </a:rPr>
              <a:t>Due to space restrictions, only selected information shown.</a:t>
            </a:r>
          </a:p>
        </p:txBody>
      </p:sp>
      <p:sp>
        <p:nvSpPr>
          <p:cNvPr id="14" name="Shape 164"/>
          <p:cNvSpPr/>
          <p:nvPr/>
        </p:nvSpPr>
        <p:spPr>
          <a:xfrm>
            <a:off x="6079800" y="2871288"/>
            <a:ext cx="2801100" cy="614399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&lt;interface&gt;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ITimeSpaceExchangeItem</a:t>
            </a:r>
          </a:p>
        </p:txBody>
      </p:sp>
      <p:sp>
        <p:nvSpPr>
          <p:cNvPr id="15" name="Shape 165"/>
          <p:cNvSpPr/>
          <p:nvPr/>
        </p:nvSpPr>
        <p:spPr>
          <a:xfrm>
            <a:off x="6079800" y="1169901"/>
            <a:ext cx="2801100" cy="614399"/>
          </a:xfrm>
          <a:prstGeom prst="rect">
            <a:avLst/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&lt;interface&gt;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IBaseExchangeItem</a:t>
            </a:r>
          </a:p>
        </p:txBody>
      </p:sp>
      <p:sp>
        <p:nvSpPr>
          <p:cNvPr id="16" name="Shape 166"/>
          <p:cNvSpPr/>
          <p:nvPr/>
        </p:nvSpPr>
        <p:spPr>
          <a:xfrm>
            <a:off x="7463896" y="2497638"/>
            <a:ext cx="164765" cy="151725"/>
          </a:xfrm>
          <a:prstGeom prst="flowChartExtra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67"/>
          <p:cNvSpPr/>
          <p:nvPr/>
        </p:nvSpPr>
        <p:spPr>
          <a:xfrm>
            <a:off x="6079800" y="1796276"/>
            <a:ext cx="2801100" cy="689400"/>
          </a:xfrm>
          <a:prstGeom prst="rect">
            <a:avLst/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&lt;&lt;attributes&gt;&gt;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Component : IBaseLinkableComponent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ValueDefinition : IValueDefinition</a:t>
            </a:r>
          </a:p>
          <a:p>
            <a:pPr lvl="0" rtl="0">
              <a:spcBef>
                <a:spcPts val="0"/>
              </a:spcBef>
              <a:buNone/>
            </a:pPr>
            <a:endParaRPr sz="1100" i="1"/>
          </a:p>
        </p:txBody>
      </p:sp>
      <p:sp>
        <p:nvSpPr>
          <p:cNvPr id="18" name="Shape 168"/>
          <p:cNvSpPr/>
          <p:nvPr/>
        </p:nvSpPr>
        <p:spPr>
          <a:xfrm>
            <a:off x="6079800" y="3485701"/>
            <a:ext cx="2801100" cy="6894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&lt;&lt;attributes&gt;&gt;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SpatialDefinition : ISpatialDefinition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TimeSet : ITimeSet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endParaRPr sz="1100" i="1"/>
          </a:p>
        </p:txBody>
      </p:sp>
      <p:sp>
        <p:nvSpPr>
          <p:cNvPr id="19" name="Shape 169"/>
          <p:cNvSpPr/>
          <p:nvPr/>
        </p:nvSpPr>
        <p:spPr>
          <a:xfrm>
            <a:off x="6079800" y="4513776"/>
            <a:ext cx="2801100" cy="614399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&lt;interface&gt;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ITimeSpaceOutput</a:t>
            </a:r>
          </a:p>
        </p:txBody>
      </p:sp>
      <p:sp>
        <p:nvSpPr>
          <p:cNvPr id="20" name="Shape 170"/>
          <p:cNvSpPr/>
          <p:nvPr/>
        </p:nvSpPr>
        <p:spPr>
          <a:xfrm>
            <a:off x="7463871" y="4186876"/>
            <a:ext cx="164765" cy="151725"/>
          </a:xfrm>
          <a:prstGeom prst="flowChartExtra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171"/>
          <p:cNvSpPr/>
          <p:nvPr/>
        </p:nvSpPr>
        <p:spPr>
          <a:xfrm>
            <a:off x="6079800" y="5128188"/>
            <a:ext cx="2801100" cy="6894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+ GetValues() : ITimeSpaceValueSet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&lt;&lt;attributes&gt;&gt;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+ Values : ITimeSpaceValueSet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endParaRPr sz="1100" i="1"/>
          </a:p>
        </p:txBody>
      </p:sp>
      <p:sp>
        <p:nvSpPr>
          <p:cNvPr id="22" name="Shape 172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763000" cy="614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dirty="0"/>
              <a:t>Overview of Mapping From BMI to OpenMI</a:t>
            </a:r>
          </a:p>
        </p:txBody>
      </p:sp>
      <p:cxnSp>
        <p:nvCxnSpPr>
          <p:cNvPr id="23" name="Shape 173"/>
          <p:cNvCxnSpPr/>
          <p:nvPr/>
        </p:nvCxnSpPr>
        <p:spPr>
          <a:xfrm>
            <a:off x="2447850" y="1533676"/>
            <a:ext cx="0" cy="4106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24" name="Shape 174"/>
          <p:cNvSpPr txBox="1"/>
          <p:nvPr/>
        </p:nvSpPr>
        <p:spPr>
          <a:xfrm>
            <a:off x="1906375" y="1419901"/>
            <a:ext cx="536100" cy="33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bmi</a:t>
            </a:r>
          </a:p>
        </p:txBody>
      </p:sp>
      <p:sp>
        <p:nvSpPr>
          <p:cNvPr id="25" name="Shape 175"/>
          <p:cNvSpPr txBox="1"/>
          <p:nvPr/>
        </p:nvSpPr>
        <p:spPr>
          <a:xfrm>
            <a:off x="2447850" y="1419901"/>
            <a:ext cx="1438350" cy="33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 smtClean="0"/>
              <a:t>OpenMI</a:t>
            </a:r>
            <a:r>
              <a:rPr lang="en-US" i="1" dirty="0" smtClean="0"/>
              <a:t> 2.0</a:t>
            </a:r>
            <a:endParaRPr lang="en" i="1" dirty="0"/>
          </a:p>
        </p:txBody>
      </p:sp>
      <p:cxnSp>
        <p:nvCxnSpPr>
          <p:cNvPr id="26" name="Shape 176"/>
          <p:cNvCxnSpPr/>
          <p:nvPr/>
        </p:nvCxnSpPr>
        <p:spPr>
          <a:xfrm>
            <a:off x="1771650" y="4267476"/>
            <a:ext cx="4418700" cy="1029300"/>
          </a:xfrm>
          <a:prstGeom prst="bentConnector3">
            <a:avLst>
              <a:gd name="adj1" fmla="val 8708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27" name="Shape 177"/>
          <p:cNvCxnSpPr/>
          <p:nvPr/>
        </p:nvCxnSpPr>
        <p:spPr>
          <a:xfrm>
            <a:off x="1668975" y="3485701"/>
            <a:ext cx="4400099" cy="556799"/>
          </a:xfrm>
          <a:prstGeom prst="bentConnector3">
            <a:avLst>
              <a:gd name="adj1" fmla="val 14126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28" name="Shape 178"/>
          <p:cNvCxnSpPr/>
          <p:nvPr/>
        </p:nvCxnSpPr>
        <p:spPr>
          <a:xfrm>
            <a:off x="1668975" y="3203026"/>
            <a:ext cx="0" cy="5766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" name="Shape 179"/>
          <p:cNvCxnSpPr/>
          <p:nvPr/>
        </p:nvCxnSpPr>
        <p:spPr>
          <a:xfrm>
            <a:off x="1668975" y="2608651"/>
            <a:ext cx="0" cy="5766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180"/>
          <p:cNvCxnSpPr/>
          <p:nvPr/>
        </p:nvCxnSpPr>
        <p:spPr>
          <a:xfrm>
            <a:off x="1674337" y="2795326"/>
            <a:ext cx="1107300" cy="1347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1" name="Shape 181"/>
          <p:cNvCxnSpPr/>
          <p:nvPr/>
        </p:nvCxnSpPr>
        <p:spPr>
          <a:xfrm>
            <a:off x="2782300" y="2619026"/>
            <a:ext cx="0" cy="5766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" name="Shape 182"/>
          <p:cNvCxnSpPr/>
          <p:nvPr/>
        </p:nvCxnSpPr>
        <p:spPr>
          <a:xfrm>
            <a:off x="1730350" y="4629851"/>
            <a:ext cx="0" cy="413999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" name="Shape 183"/>
          <p:cNvCxnSpPr/>
          <p:nvPr/>
        </p:nvCxnSpPr>
        <p:spPr>
          <a:xfrm>
            <a:off x="1731025" y="5043851"/>
            <a:ext cx="8699" cy="495899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" name="Shape 184"/>
          <p:cNvCxnSpPr/>
          <p:nvPr/>
        </p:nvCxnSpPr>
        <p:spPr>
          <a:xfrm rot="10800000" flipH="1">
            <a:off x="1730350" y="2363376"/>
            <a:ext cx="4318499" cy="2503199"/>
          </a:xfrm>
          <a:prstGeom prst="bentConnector3">
            <a:avLst>
              <a:gd name="adj1" fmla="val 93440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5" name="Shape 185"/>
          <p:cNvCxnSpPr>
            <a:endCxn id="18" idx="1"/>
          </p:cNvCxnSpPr>
          <p:nvPr/>
        </p:nvCxnSpPr>
        <p:spPr>
          <a:xfrm rot="10800000" flipH="1">
            <a:off x="1750500" y="3830401"/>
            <a:ext cx="4329300" cy="1487700"/>
          </a:xfrm>
          <a:prstGeom prst="bentConnector3">
            <a:avLst>
              <a:gd name="adj1" fmla="val 12809"/>
            </a:avLst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6" name="Shape 186"/>
          <p:cNvCxnSpPr/>
          <p:nvPr/>
        </p:nvCxnSpPr>
        <p:spPr>
          <a:xfrm>
            <a:off x="2061300" y="3625851"/>
            <a:ext cx="0" cy="576600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187"/>
          <p:cNvCxnSpPr/>
          <p:nvPr/>
        </p:nvCxnSpPr>
        <p:spPr>
          <a:xfrm>
            <a:off x="2782300" y="3465901"/>
            <a:ext cx="0" cy="576600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" name="Shape 188"/>
          <p:cNvCxnSpPr/>
          <p:nvPr/>
        </p:nvCxnSpPr>
        <p:spPr>
          <a:xfrm rot="10800000" flipH="1">
            <a:off x="2067187" y="3649751"/>
            <a:ext cx="741599" cy="254699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lg" len="lg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2243843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599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4500" dirty="0" smtClean="0"/>
              <a:t>Introduction</a:t>
            </a:r>
          </a:p>
          <a:p>
            <a:pPr lvl="1"/>
            <a:r>
              <a:rPr lang="en-US" dirty="0" smtClean="0"/>
              <a:t>Motivation for integrated modeling/model coupling</a:t>
            </a:r>
          </a:p>
          <a:p>
            <a:pPr lvl="1"/>
            <a:r>
              <a:rPr lang="en-US" dirty="0" smtClean="0"/>
              <a:t>Terminology and key concepts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sz="4500" dirty="0" smtClean="0"/>
              <a:t>Example modeling frameworks</a:t>
            </a:r>
          </a:p>
          <a:p>
            <a:pPr lvl="1"/>
            <a:r>
              <a:rPr lang="en-US" dirty="0" smtClean="0"/>
              <a:t>CSDMS</a:t>
            </a:r>
          </a:p>
          <a:p>
            <a:pPr lvl="1"/>
            <a:r>
              <a:rPr lang="en-US" dirty="0" smtClean="0"/>
              <a:t>FRAMES</a:t>
            </a:r>
          </a:p>
          <a:p>
            <a:pPr lvl="1"/>
            <a:r>
              <a:rPr lang="en-US" dirty="0" smtClean="0"/>
              <a:t>ESMF</a:t>
            </a:r>
          </a:p>
          <a:p>
            <a:pPr lvl="1"/>
            <a:r>
              <a:rPr lang="en-US" dirty="0" smtClean="0"/>
              <a:t>OMS</a:t>
            </a:r>
          </a:p>
          <a:p>
            <a:pPr lvl="1"/>
            <a:r>
              <a:rPr lang="en-US" dirty="0" err="1" smtClean="0"/>
              <a:t>FluidEarth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sz="4500" dirty="0" smtClean="0"/>
              <a:t>Interface Standards</a:t>
            </a:r>
          </a:p>
          <a:p>
            <a:pPr lvl="1"/>
            <a:r>
              <a:rPr lang="en-US" dirty="0" err="1" smtClean="0"/>
              <a:t>OpenMI</a:t>
            </a:r>
            <a:endParaRPr lang="en-US" dirty="0" smtClean="0"/>
          </a:p>
          <a:p>
            <a:pPr lvl="1"/>
            <a:r>
              <a:rPr lang="en-US" dirty="0" smtClean="0"/>
              <a:t>BMI</a:t>
            </a:r>
          </a:p>
          <a:p>
            <a:endParaRPr lang="en-US" dirty="0"/>
          </a:p>
          <a:p>
            <a:r>
              <a:rPr lang="en-US" sz="4500" b="1" dirty="0" smtClean="0"/>
              <a:t>Current research topics</a:t>
            </a:r>
          </a:p>
          <a:p>
            <a:pPr lvl="1"/>
            <a:r>
              <a:rPr lang="en-US" dirty="0" smtClean="0"/>
              <a:t>Semantics, ontologies, metadata controlled vocabularies</a:t>
            </a:r>
          </a:p>
          <a:p>
            <a:pPr lvl="1"/>
            <a:r>
              <a:rPr lang="en-US" dirty="0" smtClean="0"/>
              <a:t>Model web</a:t>
            </a:r>
          </a:p>
          <a:p>
            <a:pPr lvl="1"/>
            <a:endParaRPr lang="en-US" dirty="0"/>
          </a:p>
          <a:p>
            <a:pPr lvl="0"/>
            <a:r>
              <a:rPr lang="en-US" sz="4500" dirty="0" smtClean="0"/>
              <a:t>Tutorials</a:t>
            </a:r>
          </a:p>
          <a:p>
            <a:pPr lvl="1"/>
            <a:r>
              <a:rPr lang="en-US" dirty="0" smtClean="0"/>
              <a:t>Getting Started with WMT</a:t>
            </a:r>
          </a:p>
          <a:p>
            <a:pPr lvl="0"/>
            <a:endParaRPr lang="en-US" dirty="0"/>
          </a:p>
          <a:p>
            <a:pPr lvl="0"/>
            <a:r>
              <a:rPr lang="en-US" sz="4500" dirty="0" smtClean="0"/>
              <a:t>Summary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72125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Semantics: From Glossaries to Ontologies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6226342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0852" y="6488668"/>
            <a:ext cx="168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Villa et al.,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1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 of Semantic Annotation for a Model Input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473200"/>
            <a:ext cx="6781800" cy="391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0852" y="6488668"/>
            <a:ext cx="168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Villa et al.,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6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Sematic Relationships within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82" r="13726" b="11245"/>
          <a:stretch/>
        </p:blipFill>
        <p:spPr>
          <a:xfrm>
            <a:off x="762000" y="1600200"/>
            <a:ext cx="7853557" cy="4602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0852" y="6488668"/>
            <a:ext cx="168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Villa et al.,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8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12726"/>
            <a:ext cx="8229600" cy="84931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dirty="0">
                <a:ln w="11430"/>
                <a:effectLst/>
                <a:latin typeface="Calibri" charset="0"/>
                <a:cs typeface="Calibri" charset="0"/>
              </a:rPr>
              <a:t>Semantic Matching for Model Variables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2" y="1331914"/>
            <a:ext cx="2436813" cy="2371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Hydro Model A</a:t>
            </a: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Output variables: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</a:rPr>
              <a:t>streamflow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</a:rPr>
              <a:t>rainrate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027" y="4192589"/>
            <a:ext cx="2436813" cy="2370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Hydro Model B</a:t>
            </a: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Input variables: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discharge</a:t>
            </a:r>
          </a:p>
          <a:p>
            <a:pPr marL="342900" indent="-342900">
              <a:buFontTx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</a:rPr>
              <a:t>precip_rate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7327" y="1858963"/>
            <a:ext cx="4748213" cy="31226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</a:rPr>
              <a:t>CSDMS Standard Names</a:t>
            </a:r>
          </a:p>
          <a:p>
            <a:pPr algn="ctr"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</a:rPr>
              <a:t>channel_exit_water_x</a:t>
            </a:r>
            <a:r>
              <a:rPr lang="en-US" sz="2400" dirty="0">
                <a:solidFill>
                  <a:srgbClr val="000000"/>
                </a:solidFill>
              </a:rPr>
              <a:t>-section__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      </a:t>
            </a:r>
            <a:r>
              <a:rPr lang="en-US" sz="2400" dirty="0" err="1">
                <a:solidFill>
                  <a:srgbClr val="000000"/>
                </a:solidFill>
              </a:rPr>
              <a:t>volume_flow_rate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atmosphere_water__</a:t>
            </a:r>
            <a:r>
              <a:rPr lang="en-US" sz="2400" dirty="0" err="1">
                <a:solidFill>
                  <a:srgbClr val="000000"/>
                </a:solidFill>
              </a:rPr>
              <a:t>rainfall_volume_flux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461" name="TextBox 21"/>
          <p:cNvSpPr txBox="1">
            <a:spLocks noChangeArrowheads="1"/>
          </p:cNvSpPr>
          <p:nvPr/>
        </p:nvSpPr>
        <p:spPr bwMode="auto">
          <a:xfrm>
            <a:off x="3567114" y="5203826"/>
            <a:ext cx="511968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Arial" charset="0"/>
              </a:rPr>
              <a:t>Goal:  Remove ambiguity so that</a:t>
            </a:r>
          </a:p>
          <a:p>
            <a:pPr eaLnBrk="1" hangingPunct="1"/>
            <a:r>
              <a:rPr lang="en-US" sz="2200" dirty="0">
                <a:latin typeface="Arial" charset="0"/>
              </a:rPr>
              <a:t>the framework can automatically</a:t>
            </a:r>
          </a:p>
          <a:p>
            <a:pPr eaLnBrk="1" hangingPunct="1"/>
            <a:r>
              <a:rPr lang="en-US" sz="2200" dirty="0">
                <a:latin typeface="Arial" charset="0"/>
              </a:rPr>
              <a:t>match outputs to inputs.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363788" y="3106737"/>
            <a:ext cx="1427162" cy="190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090738" y="3125788"/>
            <a:ext cx="1847850" cy="2814637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90738" y="3516313"/>
            <a:ext cx="1847850" cy="6762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63788" y="4395788"/>
            <a:ext cx="1574800" cy="19351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5001" y="6400800"/>
            <a:ext cx="161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Peckham</a:t>
            </a:r>
            <a:r>
              <a:rPr lang="en-US" dirty="0" smtClean="0"/>
              <a:t>, 2014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0392" t="61621" r="21278" b="-12359"/>
          <a:stretch/>
        </p:blipFill>
        <p:spPr>
          <a:xfrm>
            <a:off x="3429000" y="1219201"/>
            <a:ext cx="5211915" cy="5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NSF supported collaborative project building from the CUAHSI Hydrologic Information System (HIS) project</a:t>
            </a:r>
          </a:p>
          <a:p>
            <a:r>
              <a:rPr lang="en-US" dirty="0" smtClean="0"/>
              <a:t>Resource-based sharing of hydrologic data, models, analysis tools, etc.</a:t>
            </a:r>
          </a:p>
          <a:p>
            <a:r>
              <a:rPr lang="en-US" dirty="0" smtClean="0"/>
              <a:t>Share resources with metadata with collaborators or public</a:t>
            </a:r>
          </a:p>
          <a:p>
            <a:r>
              <a:rPr lang="en-US" dirty="0" smtClean="0"/>
              <a:t>Discover resources use hydrology-specific metadata</a:t>
            </a:r>
          </a:p>
          <a:p>
            <a:r>
              <a:rPr lang="en-US" dirty="0" smtClean="0"/>
              <a:t>Social objects (comments, rating, etc.)</a:t>
            </a:r>
          </a:p>
          <a:p>
            <a:r>
              <a:rPr lang="en-US" dirty="0" smtClean="0">
                <a:hlinkClick r:id="rId2"/>
              </a:rPr>
              <a:t>http://beta.hydroshare.org</a:t>
            </a:r>
            <a:r>
              <a:rPr lang="en-US" dirty="0" smtClean="0"/>
              <a:t> is live now and http://</a:t>
            </a:r>
            <a:r>
              <a:rPr lang="en-US" dirty="0" err="1" smtClean="0"/>
              <a:t>www.hydroshare.org</a:t>
            </a:r>
            <a:r>
              <a:rPr lang="en-US" dirty="0" smtClean="0"/>
              <a:t> is coming soon (the plan is for this summer)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6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Conceptualization of Key Model Concepts and Relationships: </a:t>
            </a:r>
            <a:r>
              <a:rPr lang="en-US" sz="2600" dirty="0" smtClean="0"/>
              <a:t>Component-based Modeling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3837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2" y="64008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Morsy</a:t>
            </a:r>
            <a:r>
              <a:rPr lang="en-US" dirty="0" smtClean="0"/>
              <a:t> et al.,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3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Conceptualization of Key Model Concepts and Relationships: Stand-alone Models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835" r="16029" b="16981"/>
          <a:stretch/>
        </p:blipFill>
        <p:spPr>
          <a:xfrm>
            <a:off x="685800" y="1600200"/>
            <a:ext cx="7550150" cy="4894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2" y="64008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Morsy</a:t>
            </a:r>
            <a:r>
              <a:rPr lang="en-US" dirty="0" smtClean="0"/>
              <a:t> et al.,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8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028"/>
            <a:ext cx="9144000" cy="600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Morsy</a:t>
            </a:r>
            <a:r>
              <a:rPr lang="en-US" dirty="0" smtClean="0"/>
              <a:t> et al., 2014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9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Model Metadata: Capturing Connections Between Models, Components, Raw Data, Derived Data, Model Inputs, Model Outputs, Developers, Users, Modeling Objectives, Etc.</a:t>
            </a:r>
          </a:p>
        </p:txBody>
      </p:sp>
    </p:spTree>
    <p:extLst>
      <p:ext uri="{BB962C8B-B14F-4D97-AF65-F5344CB8AC3E}">
        <p14:creationId xmlns:p14="http://schemas.microsoft.com/office/powerpoint/2010/main" val="66660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Integrated Modeling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205"/>
          <a:stretch/>
        </p:blipFill>
        <p:spPr>
          <a:xfrm>
            <a:off x="1066800" y="1295400"/>
            <a:ext cx="7152537" cy="4835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1" y="6488668"/>
            <a:ext cx="230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Liu et al.,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3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143000"/>
            <a:ext cx="49276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2" y="6019800"/>
            <a:ext cx="182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Nativi</a:t>
            </a:r>
            <a:r>
              <a:rPr lang="en-US" dirty="0" smtClean="0"/>
              <a:t>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8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070"/>
          <a:stretch/>
        </p:blipFill>
        <p:spPr>
          <a:xfrm>
            <a:off x="330200" y="0"/>
            <a:ext cx="8461612" cy="6373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248400"/>
            <a:ext cx="182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Nativi</a:t>
            </a:r>
            <a:r>
              <a:rPr lang="en-US" dirty="0" smtClean="0"/>
              <a:t>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OMS 3 within the Cloud Services Innovation Platform architecture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585"/>
          <a:stretch/>
        </p:blipFill>
        <p:spPr>
          <a:xfrm>
            <a:off x="1752600" y="1143000"/>
            <a:ext cx="5715000" cy="5394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2" y="6400800"/>
            <a:ext cx="181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0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Model Resource Data Model proposed by </a:t>
            </a:r>
            <a:r>
              <a:rPr lang="en-US" sz="2200" dirty="0" err="1" smtClean="0"/>
              <a:t>Nativi</a:t>
            </a:r>
            <a:r>
              <a:rPr lang="en-US" sz="2200" dirty="0" smtClean="0"/>
              <a:t> et al. (2013)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609"/>
          <a:stretch/>
        </p:blipFill>
        <p:spPr>
          <a:xfrm>
            <a:off x="76200" y="609600"/>
            <a:ext cx="8878319" cy="5946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400800"/>
            <a:ext cx="182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Nativi</a:t>
            </a:r>
            <a:r>
              <a:rPr lang="en-US" dirty="0" smtClean="0"/>
              <a:t>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3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 of using model web concept for coupling earth system models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08" y="1524000"/>
            <a:ext cx="379053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6324600"/>
            <a:ext cx="20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Goodall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9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OpenMI</a:t>
            </a:r>
            <a:r>
              <a:rPr lang="en-US" dirty="0" smtClean="0"/>
              <a:t>/ESMF Interoperability via Web Services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1719265"/>
            <a:ext cx="7157237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324600"/>
            <a:ext cx="20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Goodall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3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flow for </a:t>
            </a:r>
            <a:r>
              <a:rPr lang="en-US" dirty="0" err="1" smtClean="0"/>
              <a:t>OpenMI</a:t>
            </a:r>
            <a:r>
              <a:rPr lang="en-US" dirty="0" smtClean="0"/>
              <a:t>/ESMF Interoperability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1524001"/>
            <a:ext cx="6932515" cy="50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88668"/>
            <a:ext cx="20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Goodall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8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analysis: Data transmission time vs. model execution time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2729"/>
            <a:ext cx="294253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2" y="1905001"/>
            <a:ext cx="5407121" cy="446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20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Goodall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0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4800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Modeling Web using REST/ OGC Web Processing Service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800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Models exposed as services using the Open Geospatial Consortium (OGC) Web Processing Service (WPS) standard.</a:t>
            </a:r>
          </a:p>
          <a:p>
            <a:endParaRPr lang="en-US" sz="1800" dirty="0"/>
          </a:p>
          <a:p>
            <a:r>
              <a:rPr lang="en-US" sz="1800" i="1" dirty="0" smtClean="0"/>
              <a:t>Get Capabilities</a:t>
            </a:r>
            <a:r>
              <a:rPr lang="en-US" sz="1800" dirty="0" smtClean="0"/>
              <a:t> gives metadata about models on server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Describe Process </a:t>
            </a:r>
            <a:r>
              <a:rPr lang="en-US" sz="1800" dirty="0" smtClean="0"/>
              <a:t>gives metadata about a specific model service</a:t>
            </a:r>
          </a:p>
          <a:p>
            <a:endParaRPr lang="en-US" sz="1800" dirty="0"/>
          </a:p>
          <a:p>
            <a:r>
              <a:rPr lang="en-US" sz="1800" i="1" dirty="0" smtClean="0"/>
              <a:t>Execute </a:t>
            </a:r>
            <a:r>
              <a:rPr lang="en-US" sz="1800" dirty="0" smtClean="0"/>
              <a:t>is more complex that a typical WPS to support model time stepping (e.g., session state with users must be maintained)</a:t>
            </a:r>
            <a:endParaRPr lang="en-US" sz="1800" i="1" dirty="0" smtClean="0"/>
          </a:p>
          <a:p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657598" cy="64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6019800"/>
            <a:ext cx="226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Castonova</a:t>
            </a:r>
            <a:r>
              <a:rPr lang="en-US" dirty="0" smtClean="0"/>
              <a:t>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7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599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4500" dirty="0" smtClean="0"/>
              <a:t>Introduction</a:t>
            </a:r>
          </a:p>
          <a:p>
            <a:pPr lvl="1"/>
            <a:r>
              <a:rPr lang="en-US" dirty="0" smtClean="0"/>
              <a:t>Motivation for integrated modeling/model coupling</a:t>
            </a:r>
          </a:p>
          <a:p>
            <a:pPr lvl="1"/>
            <a:r>
              <a:rPr lang="en-US" dirty="0" smtClean="0"/>
              <a:t>Terminology and key concepts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sz="4500" dirty="0" smtClean="0"/>
              <a:t>Example modeling frameworks</a:t>
            </a:r>
          </a:p>
          <a:p>
            <a:pPr lvl="1"/>
            <a:r>
              <a:rPr lang="en-US" dirty="0" smtClean="0"/>
              <a:t>CSDMS</a:t>
            </a:r>
          </a:p>
          <a:p>
            <a:pPr lvl="1"/>
            <a:r>
              <a:rPr lang="en-US" dirty="0" smtClean="0"/>
              <a:t>FRAMES</a:t>
            </a:r>
          </a:p>
          <a:p>
            <a:pPr lvl="1"/>
            <a:r>
              <a:rPr lang="en-US" dirty="0" smtClean="0"/>
              <a:t>ESMF</a:t>
            </a:r>
          </a:p>
          <a:p>
            <a:pPr lvl="1"/>
            <a:r>
              <a:rPr lang="en-US" dirty="0" smtClean="0"/>
              <a:t>OMS</a:t>
            </a:r>
          </a:p>
          <a:p>
            <a:pPr lvl="1"/>
            <a:r>
              <a:rPr lang="en-US" dirty="0" err="1" smtClean="0"/>
              <a:t>FluidEarth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sz="4500" dirty="0" smtClean="0"/>
              <a:t>Interface Standards</a:t>
            </a:r>
          </a:p>
          <a:p>
            <a:pPr lvl="1"/>
            <a:r>
              <a:rPr lang="en-US" dirty="0" err="1" smtClean="0"/>
              <a:t>OpenMI</a:t>
            </a:r>
            <a:endParaRPr lang="en-US" dirty="0" smtClean="0"/>
          </a:p>
          <a:p>
            <a:pPr lvl="1"/>
            <a:r>
              <a:rPr lang="en-US" dirty="0" smtClean="0"/>
              <a:t>BMI</a:t>
            </a:r>
          </a:p>
          <a:p>
            <a:endParaRPr lang="en-US" dirty="0"/>
          </a:p>
          <a:p>
            <a:r>
              <a:rPr lang="en-US" sz="4500" dirty="0" smtClean="0"/>
              <a:t>Current topics</a:t>
            </a:r>
          </a:p>
          <a:p>
            <a:pPr lvl="1"/>
            <a:r>
              <a:rPr lang="en-US" dirty="0" smtClean="0"/>
              <a:t>Semantics, ontologies, metadata controlled vocabularies</a:t>
            </a:r>
          </a:p>
          <a:p>
            <a:pPr lvl="1"/>
            <a:r>
              <a:rPr lang="en-US" dirty="0" smtClean="0"/>
              <a:t>Model web</a:t>
            </a:r>
          </a:p>
          <a:p>
            <a:pPr lvl="1"/>
            <a:endParaRPr lang="en-US" b="1" dirty="0"/>
          </a:p>
          <a:p>
            <a:pPr lvl="0"/>
            <a:r>
              <a:rPr lang="en-US" sz="4500" b="1" dirty="0" smtClean="0"/>
              <a:t>Tutorials (time permitting)</a:t>
            </a:r>
          </a:p>
          <a:p>
            <a:pPr lvl="1"/>
            <a:r>
              <a:rPr lang="en-US" dirty="0" smtClean="0"/>
              <a:t>Getting Started with WMT</a:t>
            </a:r>
          </a:p>
          <a:p>
            <a:pPr lvl="0"/>
            <a:endParaRPr lang="en-US" dirty="0"/>
          </a:p>
          <a:p>
            <a:pPr lvl="0"/>
            <a:r>
              <a:rPr lang="en-US" sz="4500" dirty="0" smtClean="0"/>
              <a:t>Summary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13124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big picture workflow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749987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1" y="6488668"/>
            <a:ext cx="230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Liu et al.,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2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WMT Tutorial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permitting, I will briefly show how integrated modeling concepts are used by the CSDMS WMT. </a:t>
            </a:r>
          </a:p>
          <a:p>
            <a:endParaRPr lang="en-US" dirty="0"/>
          </a:p>
          <a:p>
            <a:r>
              <a:rPr lang="en-US" dirty="0" smtClean="0"/>
              <a:t>I will use the integrated model described in the coastal </a:t>
            </a:r>
            <a:r>
              <a:rPr lang="en-US" dirty="0"/>
              <a:t>evolution </a:t>
            </a:r>
            <a:r>
              <a:rPr lang="en-US" dirty="0" smtClean="0"/>
              <a:t>lab available here: </a:t>
            </a:r>
            <a:r>
              <a:rPr lang="en-US" dirty="0">
                <a:hlinkClick r:id="rId2"/>
              </a:rPr>
              <a:t>https://csdms.colorado.edu/wiki/</a:t>
            </a:r>
            <a:r>
              <a:rPr lang="en-US" dirty="0" smtClean="0">
                <a:hlinkClick r:id="rId2"/>
              </a:rPr>
              <a:t>Labs_WMT_CEM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799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4500" dirty="0" smtClean="0"/>
              <a:t>Introduction</a:t>
            </a:r>
          </a:p>
          <a:p>
            <a:pPr lvl="1"/>
            <a:r>
              <a:rPr lang="en-US" dirty="0" smtClean="0"/>
              <a:t>Motivation for integrated modeling/model coupling</a:t>
            </a:r>
          </a:p>
          <a:p>
            <a:pPr lvl="1"/>
            <a:r>
              <a:rPr lang="en-US" dirty="0" smtClean="0"/>
              <a:t>Terminology and key concepts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sz="4500" dirty="0" smtClean="0"/>
              <a:t>Example modeling frameworks</a:t>
            </a:r>
          </a:p>
          <a:p>
            <a:pPr lvl="1"/>
            <a:r>
              <a:rPr lang="en-US" dirty="0" smtClean="0"/>
              <a:t>CSDMS</a:t>
            </a:r>
          </a:p>
          <a:p>
            <a:pPr lvl="1"/>
            <a:r>
              <a:rPr lang="en-US" dirty="0" smtClean="0"/>
              <a:t>FRAMES</a:t>
            </a:r>
          </a:p>
          <a:p>
            <a:pPr lvl="1"/>
            <a:r>
              <a:rPr lang="en-US" dirty="0" smtClean="0"/>
              <a:t>ESMF</a:t>
            </a:r>
          </a:p>
          <a:p>
            <a:pPr lvl="1"/>
            <a:r>
              <a:rPr lang="en-US" dirty="0" smtClean="0"/>
              <a:t>OMS</a:t>
            </a:r>
          </a:p>
          <a:p>
            <a:pPr lvl="1"/>
            <a:r>
              <a:rPr lang="en-US" dirty="0" err="1" smtClean="0"/>
              <a:t>FluidEarth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sz="4500" dirty="0" smtClean="0"/>
              <a:t>Interface Standards</a:t>
            </a:r>
          </a:p>
          <a:p>
            <a:pPr lvl="1"/>
            <a:r>
              <a:rPr lang="en-US" dirty="0" err="1" smtClean="0"/>
              <a:t>OpenMI</a:t>
            </a:r>
            <a:endParaRPr lang="en-US" dirty="0" smtClean="0"/>
          </a:p>
          <a:p>
            <a:pPr lvl="1"/>
            <a:r>
              <a:rPr lang="en-US" dirty="0" smtClean="0"/>
              <a:t>BMI</a:t>
            </a:r>
          </a:p>
          <a:p>
            <a:endParaRPr lang="en-US" dirty="0"/>
          </a:p>
          <a:p>
            <a:r>
              <a:rPr lang="en-US" sz="4500" dirty="0" smtClean="0"/>
              <a:t>Current topics</a:t>
            </a:r>
          </a:p>
          <a:p>
            <a:pPr lvl="1"/>
            <a:r>
              <a:rPr lang="en-US" dirty="0" smtClean="0"/>
              <a:t>Semantics, ontologies, metadata controlled vocabularies</a:t>
            </a:r>
          </a:p>
          <a:p>
            <a:pPr lvl="1"/>
            <a:r>
              <a:rPr lang="en-US" dirty="0" smtClean="0"/>
              <a:t>Model web</a:t>
            </a:r>
          </a:p>
          <a:p>
            <a:pPr lvl="1"/>
            <a:endParaRPr lang="en-US" dirty="0"/>
          </a:p>
          <a:p>
            <a:pPr lvl="0"/>
            <a:r>
              <a:rPr lang="en-US" sz="4500" dirty="0" smtClean="0"/>
              <a:t>Tutorials (time permitting)</a:t>
            </a:r>
          </a:p>
          <a:p>
            <a:pPr lvl="1"/>
            <a:r>
              <a:rPr lang="en-US" dirty="0" smtClean="0"/>
              <a:t>Getting Started with WMT</a:t>
            </a:r>
          </a:p>
          <a:p>
            <a:pPr lvl="0"/>
            <a:endParaRPr lang="en-US" dirty="0"/>
          </a:p>
          <a:p>
            <a:pPr lvl="0"/>
            <a:r>
              <a:rPr lang="en-US" sz="4500" b="1" dirty="0" smtClean="0"/>
              <a:t>Summary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331120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Take home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Autofit/>
          </a:bodyPr>
          <a:lstStyle/>
          <a:p>
            <a:pPr marL="468630" indent="-285750"/>
            <a:r>
              <a:rPr lang="en-US" sz="1800" i="1" dirty="0" smtClean="0">
                <a:solidFill>
                  <a:srgbClr val="0000FF"/>
                </a:solidFill>
              </a:rPr>
              <a:t>What is integrated modeling? </a:t>
            </a:r>
            <a:r>
              <a:rPr lang="en-US" sz="1800" dirty="0" smtClean="0"/>
              <a:t>IM seeks to provide methods and tools that allow for the combination of data, models, assessment methods from multiple disciplines into a single simulation system.</a:t>
            </a:r>
          </a:p>
          <a:p>
            <a:pPr marL="468630" indent="-285750"/>
            <a:endParaRPr lang="en-US" sz="1800" i="1" dirty="0">
              <a:solidFill>
                <a:srgbClr val="0000FF"/>
              </a:solidFill>
            </a:endParaRPr>
          </a:p>
          <a:p>
            <a:pPr marL="468630" indent="-285750"/>
            <a:r>
              <a:rPr lang="en-US" sz="1800" i="1" dirty="0" smtClean="0">
                <a:solidFill>
                  <a:srgbClr val="0000FF"/>
                </a:solidFill>
              </a:rPr>
              <a:t>How is this typically accomplished now? </a:t>
            </a:r>
            <a:r>
              <a:rPr lang="en-US" sz="1800" dirty="0" smtClean="0"/>
              <a:t>By defining modular components (or services) that encapsulate disciplinary knowledge and then coupling components using a modeling framework to simulate a system.</a:t>
            </a:r>
          </a:p>
          <a:p>
            <a:pPr marL="468630" indent="-285750"/>
            <a:endParaRPr lang="en-US" sz="1800" i="1" dirty="0">
              <a:solidFill>
                <a:srgbClr val="0000FF"/>
              </a:solidFill>
            </a:endParaRPr>
          </a:p>
          <a:p>
            <a:pPr marL="468630" indent="-285750"/>
            <a:r>
              <a:rPr lang="en-US" sz="1800" i="1" dirty="0" smtClean="0">
                <a:solidFill>
                  <a:srgbClr val="0000FF"/>
                </a:solidFill>
              </a:rPr>
              <a:t>What are some key challenges that require attention by researchers? </a:t>
            </a:r>
            <a:r>
              <a:rPr lang="en-US" sz="1800" dirty="0" smtClean="0"/>
              <a:t>Creating general interface standards and semantic mediation across disciplines are two key challenges. </a:t>
            </a:r>
          </a:p>
          <a:p>
            <a:pPr marL="468630" indent="-285750"/>
            <a:endParaRPr lang="en-US" sz="1800" i="1" dirty="0">
              <a:solidFill>
                <a:srgbClr val="0000FF"/>
              </a:solidFill>
            </a:endParaRPr>
          </a:p>
          <a:p>
            <a:pPr marL="468630" indent="-285750"/>
            <a:r>
              <a:rPr lang="en-US" sz="1800" i="1" dirty="0" smtClean="0">
                <a:solidFill>
                  <a:srgbClr val="0000FF"/>
                </a:solidFill>
              </a:rPr>
              <a:t>Where is this all heading?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To a model web: Both web-based configuration of HPC models and Models as Services. Why? To  overcome hardware and software dependencies; to advance reproducible, reusable, and extensible of models; to take advance of cloud infrastructures.</a:t>
            </a:r>
          </a:p>
          <a:p>
            <a:pPr marL="640080" indent="-457200"/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698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98080" cy="30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References (1 of 2)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35533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Argent</a:t>
            </a:r>
            <a:r>
              <a:rPr lang="en-US" sz="1600" dirty="0"/>
              <a:t>, R.M., 2004. An overview of model integration for environmental applications - Components, frameworks and semantics. Environ. Model. </a:t>
            </a:r>
            <a:r>
              <a:rPr lang="en-US" sz="1600" dirty="0" err="1"/>
              <a:t>Softw</a:t>
            </a:r>
            <a:r>
              <a:rPr lang="en-US" sz="1600" dirty="0"/>
              <a:t>. 19, 219–234. doi:10.1016/S1364-8152(03)00150-</a:t>
            </a:r>
            <a:r>
              <a:rPr lang="en-US" sz="1600" dirty="0" smtClean="0"/>
              <a:t>6</a:t>
            </a:r>
          </a:p>
          <a:p>
            <a:r>
              <a:rPr lang="en-US" sz="1600" dirty="0" err="1" smtClean="0"/>
              <a:t>Boettiger</a:t>
            </a:r>
            <a:r>
              <a:rPr lang="en-US" sz="1600" dirty="0"/>
              <a:t>, C., 2015. An introduction to </a:t>
            </a:r>
            <a:r>
              <a:rPr lang="en-US" sz="1600" dirty="0" err="1"/>
              <a:t>Docker</a:t>
            </a:r>
            <a:r>
              <a:rPr lang="en-US" sz="1600" dirty="0"/>
              <a:t> for reproducible research. ACM SIGOPS </a:t>
            </a:r>
            <a:r>
              <a:rPr lang="en-US" sz="1600" dirty="0" err="1"/>
              <a:t>Oper</a:t>
            </a:r>
            <a:r>
              <a:rPr lang="en-US" sz="1600" dirty="0"/>
              <a:t>. Syst. Rev. 49, 71–79. doi:10.1145/</a:t>
            </a:r>
            <a:r>
              <a:rPr lang="en-US" sz="1600" dirty="0" smtClean="0"/>
              <a:t>2723872.2723882</a:t>
            </a:r>
          </a:p>
          <a:p>
            <a:r>
              <a:rPr lang="en-US" sz="1600" dirty="0" err="1" smtClean="0"/>
              <a:t>Castronova</a:t>
            </a:r>
            <a:r>
              <a:rPr lang="en-US" sz="1600" dirty="0" smtClean="0"/>
              <a:t>, A.M., Goodall, J.L., </a:t>
            </a:r>
            <a:r>
              <a:rPr lang="en-US" sz="1600" dirty="0" err="1" smtClean="0"/>
              <a:t>Ercan</a:t>
            </a:r>
            <a:r>
              <a:rPr lang="en-US" sz="1600" dirty="0" smtClean="0"/>
              <a:t>, M.B., 2013. Integrated modeling within a Hydrologic Information System: An </a:t>
            </a:r>
            <a:r>
              <a:rPr lang="en-US" sz="1600" dirty="0" err="1" smtClean="0"/>
              <a:t>OpenMI</a:t>
            </a:r>
            <a:r>
              <a:rPr lang="en-US" sz="1600" dirty="0" smtClean="0"/>
              <a:t> based approach. Environ. Model. </a:t>
            </a:r>
            <a:r>
              <a:rPr lang="en-US" sz="1600" dirty="0" err="1" smtClean="0"/>
              <a:t>Softw</a:t>
            </a:r>
            <a:r>
              <a:rPr lang="en-US" sz="1600" dirty="0" smtClean="0"/>
              <a:t>. 39, 263–273. doi:10.1016/j.envsoft.2012.02.011</a:t>
            </a:r>
          </a:p>
          <a:p>
            <a:r>
              <a:rPr lang="en-US" sz="1600" dirty="0" smtClean="0"/>
              <a:t>David</a:t>
            </a:r>
            <a:r>
              <a:rPr lang="en-US" sz="1600" dirty="0"/>
              <a:t>, O., </a:t>
            </a:r>
            <a:r>
              <a:rPr lang="en-US" sz="1600" dirty="0" err="1"/>
              <a:t>Ascough</a:t>
            </a:r>
            <a:r>
              <a:rPr lang="en-US" sz="1600" dirty="0"/>
              <a:t>, J.C., Lloyd, W., Green, T.R., Rojas, K.W., </a:t>
            </a:r>
            <a:r>
              <a:rPr lang="en-US" sz="1600" dirty="0" err="1" smtClean="0"/>
              <a:t>Leavesley</a:t>
            </a:r>
            <a:r>
              <a:rPr lang="en-US" sz="1600" dirty="0" smtClean="0"/>
              <a:t>, </a:t>
            </a:r>
            <a:r>
              <a:rPr lang="en-US" sz="1600" dirty="0"/>
              <a:t>G.H., </a:t>
            </a:r>
            <a:r>
              <a:rPr lang="en-US" sz="1600" dirty="0" err="1"/>
              <a:t>Ahuja</a:t>
            </a:r>
            <a:r>
              <a:rPr lang="en-US" sz="1600" dirty="0"/>
              <a:t>, L.R., 2013. A software engineering perspective on environmental modeling framework design: The Object Modeling System. Environ. Model. </a:t>
            </a:r>
            <a:r>
              <a:rPr lang="en-US" sz="1600" dirty="0" err="1"/>
              <a:t>Softw</a:t>
            </a:r>
            <a:r>
              <a:rPr lang="en-US" sz="1600" dirty="0"/>
              <a:t>. 39, 201–213. doi:10.1016/j.envsoft.</a:t>
            </a:r>
            <a:r>
              <a:rPr lang="en-US" sz="1600" dirty="0" smtClean="0"/>
              <a:t>2012.03.006</a:t>
            </a:r>
          </a:p>
          <a:p>
            <a:r>
              <a:rPr lang="en-US" sz="1600" dirty="0" err="1" smtClean="0"/>
              <a:t>Elag</a:t>
            </a:r>
            <a:r>
              <a:rPr lang="en-US" sz="1600" dirty="0" smtClean="0"/>
              <a:t>, M.M., Goodall, J.L., </a:t>
            </a:r>
            <a:r>
              <a:rPr lang="en-US" sz="1600" dirty="0" err="1" smtClean="0"/>
              <a:t>Castronova</a:t>
            </a:r>
            <a:r>
              <a:rPr lang="en-US" sz="1600" dirty="0" smtClean="0"/>
              <a:t>, A.M., 2011. Feedback loops and temporal misalignment in component-based hydrologic modeling. Water </a:t>
            </a:r>
            <a:r>
              <a:rPr lang="en-US" sz="1600" dirty="0" err="1" smtClean="0"/>
              <a:t>Resour</a:t>
            </a:r>
            <a:r>
              <a:rPr lang="en-US" sz="1600" dirty="0" smtClean="0"/>
              <a:t>. Res. 47, n/a–n/a. doi:10.1029/2011WR010792</a:t>
            </a:r>
          </a:p>
          <a:p>
            <a:r>
              <a:rPr lang="en-US" sz="1600" dirty="0" smtClean="0"/>
              <a:t>Goodall, J.L., Saint, K.D., </a:t>
            </a:r>
            <a:r>
              <a:rPr lang="en-US" sz="1600" dirty="0" err="1" smtClean="0"/>
              <a:t>Ercan</a:t>
            </a:r>
            <a:r>
              <a:rPr lang="en-US" sz="1600" dirty="0" smtClean="0"/>
              <a:t>, M.B., </a:t>
            </a:r>
            <a:r>
              <a:rPr lang="en-US" sz="1600" dirty="0" err="1" smtClean="0"/>
              <a:t>Briley</a:t>
            </a:r>
            <a:r>
              <a:rPr lang="en-US" sz="1600" dirty="0" smtClean="0"/>
              <a:t>, L.J., Murphy, S., You, H., DeLuca, C., Rood, R.B., 2013. Coupling climate and hydrological models: Interoperability through Web Services. Environ. Model. </a:t>
            </a:r>
            <a:r>
              <a:rPr lang="en-US" sz="1600" dirty="0" err="1" smtClean="0"/>
              <a:t>Softw</a:t>
            </a:r>
            <a:r>
              <a:rPr lang="en-US" sz="1600" dirty="0" smtClean="0"/>
              <a:t>. 46, 250–259. doi:10.1016/j.envsoft.2013.03.019</a:t>
            </a:r>
          </a:p>
          <a:p>
            <a:r>
              <a:rPr lang="en-US" sz="1600" dirty="0" err="1" smtClean="0"/>
              <a:t>Gregersen</a:t>
            </a:r>
            <a:r>
              <a:rPr lang="en-US" sz="1600" dirty="0"/>
              <a:t>, J.B., </a:t>
            </a:r>
            <a:r>
              <a:rPr lang="en-US" sz="1600" dirty="0" err="1"/>
              <a:t>Gijsbers</a:t>
            </a:r>
            <a:r>
              <a:rPr lang="en-US" sz="1600" dirty="0"/>
              <a:t>, P.J.A., </a:t>
            </a:r>
            <a:r>
              <a:rPr lang="en-US" sz="1600" dirty="0" err="1" smtClean="0"/>
              <a:t>Westen</a:t>
            </a:r>
            <a:r>
              <a:rPr lang="en-US" sz="1600" dirty="0" smtClean="0"/>
              <a:t>, </a:t>
            </a:r>
            <a:r>
              <a:rPr lang="en-US" sz="1600" dirty="0"/>
              <a:t>S.J.P., 2007. </a:t>
            </a:r>
            <a:r>
              <a:rPr lang="en-US" sz="1600" dirty="0" err="1"/>
              <a:t>OpenMI</a:t>
            </a:r>
            <a:r>
              <a:rPr lang="en-US" sz="1600" dirty="0"/>
              <a:t>: Open </a:t>
            </a:r>
            <a:r>
              <a:rPr lang="en-US" sz="1600" dirty="0" err="1"/>
              <a:t>modelling</a:t>
            </a:r>
            <a:r>
              <a:rPr lang="en-US" sz="1600" dirty="0"/>
              <a:t> interface. J. </a:t>
            </a:r>
            <a:r>
              <a:rPr lang="en-US" sz="1600" dirty="0" err="1"/>
              <a:t>Hydroinformatics</a:t>
            </a:r>
            <a:r>
              <a:rPr lang="en-US" sz="1600" dirty="0"/>
              <a:t> 9, 175. doi:10.2166/hydro.</a:t>
            </a:r>
            <a:r>
              <a:rPr lang="en-US" sz="1600" dirty="0" smtClean="0"/>
              <a:t>2007.023</a:t>
            </a:r>
          </a:p>
          <a:p>
            <a:r>
              <a:rPr lang="en-US" sz="1600" dirty="0" smtClean="0"/>
              <a:t>Hill</a:t>
            </a:r>
            <a:r>
              <a:rPr lang="en-US" sz="1600" dirty="0"/>
              <a:t>, C., DeLuca, C., Suarez, M., Da Silva, A., 2004. The architecture of the earth system modeling framework. </a:t>
            </a:r>
            <a:r>
              <a:rPr lang="en-US" sz="1600" dirty="0" err="1"/>
              <a:t>Comput</a:t>
            </a:r>
            <a:r>
              <a:rPr lang="en-US" sz="1600" dirty="0"/>
              <a:t>. Sci. Eng. 6, 18–28. doi:10.1109/MCISE.</a:t>
            </a:r>
            <a:r>
              <a:rPr lang="en-US" sz="1600" dirty="0" smtClean="0"/>
              <a:t>2004.1255817</a:t>
            </a:r>
          </a:p>
          <a:p>
            <a:r>
              <a:rPr lang="en-US" sz="1600" dirty="0" err="1" smtClean="0"/>
              <a:t>Laniak</a:t>
            </a:r>
            <a:r>
              <a:rPr lang="en-US" sz="1600" dirty="0" smtClean="0"/>
              <a:t>, </a:t>
            </a:r>
            <a:r>
              <a:rPr lang="en-US" sz="1600" dirty="0"/>
              <a:t>G.F., </a:t>
            </a:r>
            <a:r>
              <a:rPr lang="en-US" sz="1600" dirty="0" err="1"/>
              <a:t>Olchin</a:t>
            </a:r>
            <a:r>
              <a:rPr lang="en-US" sz="1600" dirty="0"/>
              <a:t>, G., Goodall, </a:t>
            </a:r>
            <a:r>
              <a:rPr lang="en-US" sz="1600" dirty="0" smtClean="0"/>
              <a:t>J.L., </a:t>
            </a:r>
            <a:r>
              <a:rPr lang="en-US" sz="1600" dirty="0" err="1"/>
              <a:t>Voinov</a:t>
            </a:r>
            <a:r>
              <a:rPr lang="en-US" sz="1600" dirty="0"/>
              <a:t>, A., Hill, M., Glynn, P., Whelan, G., Geller, G., Quinn, N., Blind, M., </a:t>
            </a:r>
            <a:r>
              <a:rPr lang="en-US" sz="1600" dirty="0" err="1"/>
              <a:t>Peckham</a:t>
            </a:r>
            <a:r>
              <a:rPr lang="en-US" sz="1600" dirty="0"/>
              <a:t>, S., </a:t>
            </a:r>
            <a:r>
              <a:rPr lang="en-US" sz="1600" dirty="0" err="1"/>
              <a:t>Reaney</a:t>
            </a:r>
            <a:r>
              <a:rPr lang="en-US" sz="1600" dirty="0"/>
              <a:t>, S., </a:t>
            </a:r>
            <a:r>
              <a:rPr lang="en-US" sz="1600" dirty="0" err="1"/>
              <a:t>Gaber</a:t>
            </a:r>
            <a:r>
              <a:rPr lang="en-US" sz="1600" dirty="0"/>
              <a:t>, N., Kennedy, R., Hughes, A., 2013. Integrated environmental modeling: A vision and roadmap for the future. Environ. Model. </a:t>
            </a:r>
            <a:r>
              <a:rPr lang="en-US" sz="1600" dirty="0" err="1"/>
              <a:t>Softw</a:t>
            </a:r>
            <a:r>
              <a:rPr lang="en-US" sz="1600" dirty="0"/>
              <a:t>. 39, 3–23. doi:10.1016/j.envsoft.</a:t>
            </a:r>
            <a:r>
              <a:rPr lang="en-US" sz="1600" dirty="0" smtClean="0"/>
              <a:t>2012.09.006</a:t>
            </a:r>
          </a:p>
        </p:txBody>
      </p:sp>
    </p:spTree>
    <p:extLst>
      <p:ext uri="{BB962C8B-B14F-4D97-AF65-F5344CB8AC3E}">
        <p14:creationId xmlns:p14="http://schemas.microsoft.com/office/powerpoint/2010/main" val="35065452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98080" cy="30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References (2 of 2)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35533" cy="4800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Liu, Y., Gupta, H., Springer, E., Wagener, T., 2008. Linking science with environmental decision making: Experiences from an integrated modeling approach to supporting sustainable water resources management. Environ. Model. </a:t>
            </a:r>
            <a:r>
              <a:rPr lang="en-US" sz="1600" dirty="0" err="1" smtClean="0"/>
              <a:t>Softw</a:t>
            </a:r>
            <a:r>
              <a:rPr lang="en-US" sz="1600" dirty="0" smtClean="0"/>
              <a:t>. 23, 846–858. doi:10.1016/j.envsoft.2007.10.007</a:t>
            </a:r>
          </a:p>
          <a:p>
            <a:r>
              <a:rPr lang="en-US" sz="1600" dirty="0" smtClean="0"/>
              <a:t>Moore, R. V., </a:t>
            </a:r>
            <a:r>
              <a:rPr lang="en-US" sz="1600" dirty="0" err="1" smtClean="0"/>
              <a:t>Tindall</a:t>
            </a:r>
            <a:r>
              <a:rPr lang="en-US" sz="1600" dirty="0" smtClean="0"/>
              <a:t>, C.I., 2005. An overview of the open </a:t>
            </a:r>
            <a:r>
              <a:rPr lang="en-US" sz="1600" dirty="0" err="1" smtClean="0"/>
              <a:t>modelling</a:t>
            </a:r>
            <a:r>
              <a:rPr lang="en-US" sz="1600" dirty="0" smtClean="0"/>
              <a:t> interface and environment (the </a:t>
            </a:r>
            <a:r>
              <a:rPr lang="en-US" sz="1600" dirty="0" err="1" smtClean="0"/>
              <a:t>OpenMI</a:t>
            </a:r>
            <a:r>
              <a:rPr lang="en-US" sz="1600" dirty="0" smtClean="0"/>
              <a:t>). Environ. Sci. Policy 8, 279–286. doi:10.1016/j.envsci.2005.03.009</a:t>
            </a:r>
          </a:p>
          <a:p>
            <a:r>
              <a:rPr lang="en-US" sz="1600" dirty="0" err="1" smtClean="0"/>
              <a:t>Morsy</a:t>
            </a:r>
            <a:r>
              <a:rPr lang="en-US" sz="1600" dirty="0" smtClean="0"/>
              <a:t>, M.M., Goodall, J.L., </a:t>
            </a:r>
            <a:r>
              <a:rPr lang="en-US" sz="1600" dirty="0" err="1" smtClean="0"/>
              <a:t>Bandaragoda</a:t>
            </a:r>
            <a:r>
              <a:rPr lang="en-US" sz="1600" dirty="0" smtClean="0"/>
              <a:t>, C., </a:t>
            </a:r>
            <a:r>
              <a:rPr lang="en-US" sz="1600" dirty="0" err="1" smtClean="0"/>
              <a:t>Castronova</a:t>
            </a:r>
            <a:r>
              <a:rPr lang="en-US" sz="1600" dirty="0" smtClean="0"/>
              <a:t>, A.M., Greenberg, J., 2014. Metadata for Describing Water Models, in: International Environmental </a:t>
            </a:r>
            <a:r>
              <a:rPr lang="en-US" sz="1600" dirty="0" err="1" smtClean="0"/>
              <a:t>Modelling</a:t>
            </a:r>
            <a:r>
              <a:rPr lang="en-US" sz="1600" dirty="0" smtClean="0"/>
              <a:t> and Software Society (</a:t>
            </a:r>
            <a:r>
              <a:rPr lang="en-US" sz="1600" dirty="0" err="1" smtClean="0"/>
              <a:t>iEMSs</a:t>
            </a:r>
            <a:r>
              <a:rPr lang="en-US" sz="1600" dirty="0" smtClean="0"/>
              <a:t>) 7th International Congress on Environmental </a:t>
            </a:r>
            <a:r>
              <a:rPr lang="en-US" sz="1600" dirty="0" err="1" smtClean="0"/>
              <a:t>Modelling</a:t>
            </a:r>
            <a:r>
              <a:rPr lang="en-US" sz="1600" dirty="0" smtClean="0"/>
              <a:t> and Software. doi:10.13140/2.1.1314.6561</a:t>
            </a:r>
          </a:p>
          <a:p>
            <a:r>
              <a:rPr lang="en-US" sz="1600" dirty="0" err="1" smtClean="0"/>
              <a:t>Nativi</a:t>
            </a:r>
            <a:r>
              <a:rPr lang="en-US" sz="1600" dirty="0" smtClean="0"/>
              <a:t>, S., </a:t>
            </a:r>
            <a:r>
              <a:rPr lang="en-US" sz="1600" dirty="0" err="1" smtClean="0"/>
              <a:t>Mazzetti</a:t>
            </a:r>
            <a:r>
              <a:rPr lang="en-US" sz="1600" dirty="0" smtClean="0"/>
              <a:t>, P., Geller, G.N., 2013. Environmental model access and interoperability: The GEO Model Web initiative. Environ. Model. </a:t>
            </a:r>
            <a:r>
              <a:rPr lang="en-US" sz="1600" dirty="0" err="1" smtClean="0"/>
              <a:t>Softw</a:t>
            </a:r>
            <a:r>
              <a:rPr lang="en-US" sz="1600" dirty="0" smtClean="0"/>
              <a:t>. 39, 214–228. doi:10.1016/j.envsoft.2012.03.007</a:t>
            </a:r>
          </a:p>
          <a:p>
            <a:r>
              <a:rPr lang="en-US" sz="1600" dirty="0" err="1" smtClean="0"/>
              <a:t>Peckham</a:t>
            </a:r>
            <a:r>
              <a:rPr lang="en-US" sz="1600" dirty="0" smtClean="0"/>
              <a:t>, S.D., 2014. The CSDMS Standard Names: Cross-Domain Naming Conventions for Describing Process Models, Data Sets and Their Associated Variables. Int. Environ. Model. </a:t>
            </a:r>
            <a:r>
              <a:rPr lang="en-US" sz="1600" dirty="0" err="1" smtClean="0"/>
              <a:t>Softw</a:t>
            </a:r>
            <a:r>
              <a:rPr lang="en-US" sz="1600" dirty="0" smtClean="0"/>
              <a:t>. Soc. (</a:t>
            </a:r>
            <a:r>
              <a:rPr lang="en-US" sz="1600" dirty="0" err="1" smtClean="0"/>
              <a:t>iEMSs</a:t>
            </a:r>
            <a:r>
              <a:rPr lang="en-US" sz="1600" dirty="0" smtClean="0"/>
              <a:t>), San Diego, California, USA.</a:t>
            </a:r>
          </a:p>
          <a:p>
            <a:r>
              <a:rPr lang="en-US" sz="1600" dirty="0" err="1" smtClean="0"/>
              <a:t>Peckham</a:t>
            </a:r>
            <a:r>
              <a:rPr lang="en-US" sz="1600" dirty="0" smtClean="0"/>
              <a:t>, S.D., Hutton, E.W.H., Norris, B., 2013. A component-based approach to integrated modeling in the geosciences: The design of CSDMS. </a:t>
            </a:r>
            <a:r>
              <a:rPr lang="en-US" sz="1600" dirty="0" err="1" smtClean="0"/>
              <a:t>Comput</a:t>
            </a:r>
            <a:r>
              <a:rPr lang="en-US" sz="1600" dirty="0" smtClean="0"/>
              <a:t>. </a:t>
            </a:r>
            <a:r>
              <a:rPr lang="en-US" sz="1600" dirty="0" err="1" smtClean="0"/>
              <a:t>Geosci</a:t>
            </a:r>
            <a:r>
              <a:rPr lang="en-US" sz="1600" dirty="0" smtClean="0"/>
              <a:t>. 53, 3–12. doi:10.1016/j.cageo.2012.04.002</a:t>
            </a:r>
          </a:p>
          <a:p>
            <a:r>
              <a:rPr lang="en-US" sz="1600" dirty="0" smtClean="0"/>
              <a:t>Villa, F., </a:t>
            </a:r>
            <a:r>
              <a:rPr lang="en-US" sz="1600" dirty="0" err="1" smtClean="0"/>
              <a:t>Athanasiadis</a:t>
            </a:r>
            <a:r>
              <a:rPr lang="en-US" sz="1600" dirty="0" smtClean="0"/>
              <a:t>, I.N., Rizzoli, A.E., 2009. </a:t>
            </a:r>
            <a:r>
              <a:rPr lang="en-US" sz="1600" dirty="0" err="1" smtClean="0"/>
              <a:t>Modelling</a:t>
            </a:r>
            <a:r>
              <a:rPr lang="en-US" sz="1600" dirty="0" smtClean="0"/>
              <a:t> with knowledge: A review of emerging semantic approaches to environmental </a:t>
            </a:r>
            <a:r>
              <a:rPr lang="en-US" sz="1600" dirty="0" err="1" smtClean="0"/>
              <a:t>modelling</a:t>
            </a:r>
            <a:r>
              <a:rPr lang="en-US" sz="1600" dirty="0" smtClean="0"/>
              <a:t>. Environ. Model. </a:t>
            </a:r>
            <a:r>
              <a:rPr lang="en-US" sz="1600" dirty="0" err="1" smtClean="0"/>
              <a:t>Softw</a:t>
            </a:r>
            <a:r>
              <a:rPr lang="en-US" sz="1600" dirty="0" smtClean="0"/>
              <a:t>. 24, 577–587. doi:10.1016/j.envsoft.2008.09.009</a:t>
            </a:r>
          </a:p>
          <a:p>
            <a:r>
              <a:rPr lang="en-US" sz="1600" dirty="0" smtClean="0"/>
              <a:t>Whelan, G., Kim, K., </a:t>
            </a:r>
            <a:r>
              <a:rPr lang="en-US" sz="1600" dirty="0" err="1" smtClean="0"/>
              <a:t>Pelton</a:t>
            </a:r>
            <a:r>
              <a:rPr lang="en-US" sz="1600" dirty="0" smtClean="0"/>
              <a:t>, M.A., Castleton, K.J., </a:t>
            </a:r>
            <a:r>
              <a:rPr lang="en-US" sz="1600" dirty="0" err="1" smtClean="0"/>
              <a:t>Laniak</a:t>
            </a:r>
            <a:r>
              <a:rPr lang="en-US" sz="1600" dirty="0" smtClean="0"/>
              <a:t>, G.F., Wolfe, K., </a:t>
            </a:r>
            <a:r>
              <a:rPr lang="en-US" sz="1600" dirty="0" err="1" smtClean="0"/>
              <a:t>Parmar</a:t>
            </a:r>
            <a:r>
              <a:rPr lang="en-US" sz="1600" dirty="0" smtClean="0"/>
              <a:t>, R., </a:t>
            </a:r>
            <a:r>
              <a:rPr lang="en-US" sz="1600" dirty="0" err="1" smtClean="0"/>
              <a:t>Babendreier</a:t>
            </a:r>
            <a:r>
              <a:rPr lang="en-US" sz="1600" dirty="0" smtClean="0"/>
              <a:t>, J., Galvin, M., 2014. Design of a component-based integrated environmental modeling framework. Environ. Model. </a:t>
            </a:r>
            <a:r>
              <a:rPr lang="en-US" sz="1600" dirty="0" err="1" smtClean="0"/>
              <a:t>Softw</a:t>
            </a:r>
            <a:r>
              <a:rPr lang="en-US" sz="1600" dirty="0" smtClean="0"/>
              <a:t>. 55, 1–24. doi:10.1016/j.envsoft.2014.01.016</a:t>
            </a:r>
          </a:p>
        </p:txBody>
      </p:sp>
    </p:spTree>
    <p:extLst>
      <p:ext uri="{BB962C8B-B14F-4D97-AF65-F5344CB8AC3E}">
        <p14:creationId xmlns:p14="http://schemas.microsoft.com/office/powerpoint/2010/main" val="16389560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the development of this clinic material was provided by the National Science Foundation under award number CBET-0846244</a:t>
            </a:r>
            <a:r>
              <a:rPr lang="en-US" b="1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814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7498080" cy="3048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/>
              <a:t>Contact info:</a:t>
            </a:r>
          </a:p>
          <a:p>
            <a:pPr marL="82296" indent="0">
              <a:buNone/>
            </a:pPr>
            <a:r>
              <a:rPr lang="en-US" sz="2800" dirty="0" smtClean="0"/>
              <a:t>Jon Goodall</a:t>
            </a:r>
          </a:p>
          <a:p>
            <a:pPr marL="82296" indent="0">
              <a:buNone/>
            </a:pPr>
            <a:r>
              <a:rPr lang="en-US" sz="2800" dirty="0" smtClean="0"/>
              <a:t>University of Virginia</a:t>
            </a:r>
          </a:p>
          <a:p>
            <a:pPr marL="82296" indent="0">
              <a:buNone/>
            </a:pPr>
            <a:r>
              <a:rPr lang="en-US" sz="2800" dirty="0" smtClean="0"/>
              <a:t>Dept. of Civil and Environmental Engineering</a:t>
            </a:r>
          </a:p>
          <a:p>
            <a:pPr marL="82296" indent="0">
              <a:buNone/>
            </a:pPr>
            <a:r>
              <a:rPr lang="en-US" sz="2800" dirty="0" err="1" smtClean="0"/>
              <a:t>goodall@virginia.edu</a:t>
            </a: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00200" y="5029200"/>
            <a:ext cx="525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download slides: </a:t>
            </a:r>
            <a:r>
              <a:rPr lang="en-US" sz="2200" dirty="0" smtClean="0">
                <a:hlinkClick r:id="rId2"/>
              </a:rPr>
              <a:t>http://goo.gl</a:t>
            </a:r>
            <a:r>
              <a:rPr lang="en-US" sz="2200" dirty="0">
                <a:hlinkClick r:id="rId2"/>
              </a:rPr>
              <a:t>/VRgzc9</a:t>
            </a:r>
            <a:endParaRPr lang="en-US" sz="2200" dirty="0"/>
          </a:p>
          <a:p>
            <a:endParaRPr lang="en-US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6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0"/>
            <a:ext cx="7712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6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5961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Argent (2004) Model Integration at development and application levels I-IV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329"/>
          <a:stretch/>
        </p:blipFill>
        <p:spPr>
          <a:xfrm>
            <a:off x="76200" y="990600"/>
            <a:ext cx="5943600" cy="5416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488668"/>
            <a:ext cx="215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Argent, 2004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1066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Models developed by individuals for a specific research purpose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5943600" y="1219200"/>
            <a:ext cx="381000" cy="4648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2438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general models that can be used for a range of research purposes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410587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Flexible application to a range of situations; operations ready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5410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Modelers not familiar with model workings; model operates as black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85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</TotalTime>
  <Words>3589</Words>
  <Application>Microsoft Macintosh PowerPoint</Application>
  <PresentationFormat>On-screen Show (4:3)</PresentationFormat>
  <Paragraphs>630</Paragraphs>
  <Slides>76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Office Theme</vt:lpstr>
      <vt:lpstr>Image</vt:lpstr>
      <vt:lpstr>Integrated Modeling Concepts</vt:lpstr>
      <vt:lpstr>Clinic Aims</vt:lpstr>
      <vt:lpstr>Outline</vt:lpstr>
      <vt:lpstr>Integrated Modeling Definition</vt:lpstr>
      <vt:lpstr>Integrated Modeling Landscape</vt:lpstr>
      <vt:lpstr>Example of Integrated Modeling</vt:lpstr>
      <vt:lpstr>The big picture workflow</vt:lpstr>
      <vt:lpstr>PowerPoint Presentation</vt:lpstr>
      <vt:lpstr>Argent (2004) Model Integration at development and application levels I-IV</vt:lpstr>
      <vt:lpstr>Two views of model integration</vt:lpstr>
      <vt:lpstr>Terminology and Key Concepts</vt:lpstr>
      <vt:lpstr>Argent’s final paragraph is still true today …</vt:lpstr>
      <vt:lpstr>What are these semantic issues?</vt:lpstr>
      <vt:lpstr>Argent’s prediction for progress in semantic issues </vt:lpstr>
      <vt:lpstr>Outline</vt:lpstr>
      <vt:lpstr>CSDMS Architecture</vt:lpstr>
      <vt:lpstr>Original CSDSM Modeling Tool (replaced by by Web Modeling Tool: WMT)</vt:lpstr>
      <vt:lpstr>CSDMS Web Modeling Tool (WMT)</vt:lpstr>
      <vt:lpstr>EPA FRAMES</vt:lpstr>
      <vt:lpstr>EPA FRAMES Module Editor </vt:lpstr>
      <vt:lpstr>Frames Dictionary Editor</vt:lpstr>
      <vt:lpstr>Frames Unit Conversation Editor</vt:lpstr>
      <vt:lpstr>FRAMES Domain Editor</vt:lpstr>
      <vt:lpstr>FRAMES Simulation Editor</vt:lpstr>
      <vt:lpstr>ESMF</vt:lpstr>
      <vt:lpstr>Components and Couplers in ESMF</vt:lpstr>
      <vt:lpstr>Some of the ESMF Benefits</vt:lpstr>
      <vt:lpstr>Object Modeling System 3 (OMS3)</vt:lpstr>
      <vt:lpstr>Object Modeling System 3 (OMS3): Principle Framework Architecture</vt:lpstr>
      <vt:lpstr>OMS3 Component Architecture</vt:lpstr>
      <vt:lpstr>Example hydrologic model implemented as components in OMS3</vt:lpstr>
      <vt:lpstr>FluidEarth</vt:lpstr>
      <vt:lpstr>The FluidEarth Toolkit: Pipistrelle &amp; SDK</vt:lpstr>
      <vt:lpstr>2-way Connection</vt:lpstr>
      <vt:lpstr>Outline</vt:lpstr>
      <vt:lpstr>Run-time Coupling between Model Engines</vt:lpstr>
      <vt:lpstr>Refactoring Model to IRF Paradigm</vt:lpstr>
      <vt:lpstr>Manual Semantic Mediation</vt:lpstr>
      <vt:lpstr>Spatial Referencing of Model Data Exchanges</vt:lpstr>
      <vt:lpstr>Data model for exchanges between models</vt:lpstr>
      <vt:lpstr>UML View of Quantities in OpenMI</vt:lpstr>
      <vt:lpstr>Links are used to define data exchanges between model components within a specific model configuration</vt:lpstr>
      <vt:lpstr>“request and reply” mechanism for data exchanges</vt:lpstr>
      <vt:lpstr>Components implement the ILinkableComponent Interface</vt:lpstr>
      <vt:lpstr>OpenMI 2.0 changes how models are linked</vt:lpstr>
      <vt:lpstr>Basic Modeling Interface (BMI)</vt:lpstr>
      <vt:lpstr>Proposed BMI to OpenMI Architecture</vt:lpstr>
      <vt:lpstr>PowerPoint Presentation</vt:lpstr>
      <vt:lpstr>Mapping between BMI and OpenMI 2.0</vt:lpstr>
      <vt:lpstr>Overview of Mapping From BMI to OpenMI</vt:lpstr>
      <vt:lpstr>Outline</vt:lpstr>
      <vt:lpstr>Semantics: From Glossaries to Ontologies</vt:lpstr>
      <vt:lpstr>Example of Semantic Annotation for a Model Input</vt:lpstr>
      <vt:lpstr>Sematic Relationships within Models</vt:lpstr>
      <vt:lpstr>Semantic Matching for Model Variables</vt:lpstr>
      <vt:lpstr>HydroShare</vt:lpstr>
      <vt:lpstr>Conceptualization of Key Model Concepts and Relationships: Component-based Modeling</vt:lpstr>
      <vt:lpstr>Conceptualization of Key Model Concepts and Relationships: Stand-alone Models</vt:lpstr>
      <vt:lpstr>PowerPoint Presentation</vt:lpstr>
      <vt:lpstr>PowerPoint Presentation</vt:lpstr>
      <vt:lpstr>PowerPoint Presentation</vt:lpstr>
      <vt:lpstr>OMS 3 within the Cloud Services Innovation Platform architecture</vt:lpstr>
      <vt:lpstr>The Model Resource Data Model proposed by Nativi et al. (2013)</vt:lpstr>
      <vt:lpstr>Example of using model web concept for coupling earth system models</vt:lpstr>
      <vt:lpstr>OpenMI/ESMF Interoperability via Web Services</vt:lpstr>
      <vt:lpstr>Data flow for OpenMI/ESMF Interoperability</vt:lpstr>
      <vt:lpstr>Scaling analysis: Data transmission time vs. model execution time</vt:lpstr>
      <vt:lpstr>Modeling Web using REST/ OGC Web Processing Service</vt:lpstr>
      <vt:lpstr>Outline</vt:lpstr>
      <vt:lpstr>WMT Tutorial </vt:lpstr>
      <vt:lpstr>Outline</vt:lpstr>
      <vt:lpstr>Take home points</vt:lpstr>
      <vt:lpstr>References (1 of 2)</vt:lpstr>
      <vt:lpstr>References (2 of 2)</vt:lpstr>
      <vt:lpstr>Acknowledgements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OpenMI Background</dc:title>
  <dc:creator>GOODALL, JONATHAN L</dc:creator>
  <cp:lastModifiedBy>Jonathan Goodall</cp:lastModifiedBy>
  <cp:revision>107</cp:revision>
  <dcterms:created xsi:type="dcterms:W3CDTF">2006-08-16T00:00:00Z</dcterms:created>
  <dcterms:modified xsi:type="dcterms:W3CDTF">2015-05-27T16:05:03Z</dcterms:modified>
</cp:coreProperties>
</file>