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mp4" ContentType="video/unknown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4764" autoAdjust="0"/>
  </p:normalViewPr>
  <p:slideViewPr>
    <p:cSldViewPr snapToGrid="0">
      <p:cViewPr varScale="1">
        <p:scale>
          <a:sx n="62" d="100"/>
          <a:sy n="62" d="100"/>
        </p:scale>
        <p:origin x="-1728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A080-C330-4332-A6F8-0A6D0E48B4F0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441-1F53-41CD-B928-AB5159F2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46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A080-C330-4332-A6F8-0A6D0E48B4F0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441-1F53-41CD-B928-AB5159F2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28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A080-C330-4332-A6F8-0A6D0E48B4F0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441-1F53-41CD-B928-AB5159F2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51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A080-C330-4332-A6F8-0A6D0E48B4F0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441-1F53-41CD-B928-AB5159F2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73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A080-C330-4332-A6F8-0A6D0E48B4F0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441-1F53-41CD-B928-AB5159F2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40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A080-C330-4332-A6F8-0A6D0E48B4F0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441-1F53-41CD-B928-AB5159F2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551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A080-C330-4332-A6F8-0A6D0E48B4F0}" type="datetimeFigureOut">
              <a:rPr lang="en-US" smtClean="0"/>
              <a:t>5/25/15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441-1F53-41CD-B928-AB5159F2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720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A080-C330-4332-A6F8-0A6D0E48B4F0}" type="datetimeFigureOut">
              <a:rPr lang="en-US" smtClean="0"/>
              <a:t>5/25/15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441-1F53-41CD-B928-AB5159F2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61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A080-C330-4332-A6F8-0A6D0E48B4F0}" type="datetimeFigureOut">
              <a:rPr lang="en-US" smtClean="0"/>
              <a:t>5/25/15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441-1F53-41CD-B928-AB5159F2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87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A080-C330-4332-A6F8-0A6D0E48B4F0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441-1F53-41CD-B928-AB5159F2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897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CA080-C330-4332-A6F8-0A6D0E48B4F0}" type="datetimeFigureOut">
              <a:rPr lang="en-US" smtClean="0"/>
              <a:t>5/25/15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397441-1F53-41CD-B928-AB5159F2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75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6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7CA080-C330-4332-A6F8-0A6D0E48B4F0}" type="datetimeFigureOut">
              <a:rPr lang="en-US" smtClean="0"/>
              <a:t>5/25/15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397441-1F53-41CD-B928-AB5159F224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26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7.jpeg"/><Relationship Id="rId6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4" Type="http://schemas.openxmlformats.org/officeDocument/2006/relationships/image" Target="../media/image11.jpeg"/><Relationship Id="rId5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jpe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330960" y="1066800"/>
            <a:ext cx="7010400" cy="2418080"/>
          </a:xfrm>
          <a:prstGeom prst="roundRect">
            <a:avLst/>
          </a:prstGeom>
          <a:solidFill>
            <a:schemeClr val="bg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9960" y="1148080"/>
            <a:ext cx="7772400" cy="2387600"/>
          </a:xfrm>
        </p:spPr>
        <p:txBody>
          <a:bodyPr>
            <a:noAutofit/>
          </a:bodyPr>
          <a:lstStyle/>
          <a:p>
            <a:r>
              <a:rPr lang="en-US" sz="4400" b="1" dirty="0" smtClean="0"/>
              <a:t>Coupled Human and Natural Systems: Testing the Impact of Agricultural Terraces on Landscape Evolution</a:t>
            </a:r>
            <a:endParaRPr lang="en-US" sz="4400" b="1" dirty="0"/>
          </a:p>
        </p:txBody>
      </p:sp>
      <p:sp>
        <p:nvSpPr>
          <p:cNvPr id="5" name="Rounded Rectangle 4"/>
          <p:cNvSpPr/>
          <p:nvPr/>
        </p:nvSpPr>
        <p:spPr>
          <a:xfrm>
            <a:off x="1569720" y="5026881"/>
            <a:ext cx="6070600" cy="1655762"/>
          </a:xfrm>
          <a:prstGeom prst="roundRect">
            <a:avLst/>
          </a:prstGeom>
          <a:solidFill>
            <a:schemeClr val="bg1"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8400" y="5077681"/>
            <a:ext cx="6858000" cy="1655762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Jennifer E. Glaubius and </a:t>
            </a:r>
            <a:r>
              <a:rPr lang="en-US" b="1" dirty="0" err="1" smtClean="0"/>
              <a:t>Xingong</a:t>
            </a:r>
            <a:r>
              <a:rPr lang="en-US" b="1" dirty="0" smtClean="0"/>
              <a:t> Li</a:t>
            </a:r>
          </a:p>
          <a:p>
            <a:r>
              <a:rPr lang="en-US" b="1" dirty="0" smtClean="0"/>
              <a:t>Department of Geography, University of Kansas</a:t>
            </a:r>
          </a:p>
          <a:p>
            <a:r>
              <a:rPr lang="en-US" b="1" dirty="0" smtClean="0"/>
              <a:t>CSDMS 2015 Annual Meeting</a:t>
            </a:r>
          </a:p>
          <a:p>
            <a:r>
              <a:rPr lang="en-US" b="1" dirty="0" smtClean="0"/>
              <a:t>27 May 2015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171797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95560" y="1970022"/>
            <a:ext cx="837196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Questions? Comments?</a:t>
            </a:r>
            <a:endParaRPr lang="en-US" sz="3200" b="1" dirty="0">
              <a:latin typeface="+mn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80160" y="3295585"/>
            <a:ext cx="700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Contact jen.glaubius@ku.edu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1933101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03080" y="9581"/>
            <a:ext cx="8371960" cy="88493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+mn-lt"/>
              </a:rPr>
              <a:t>Modeling Landscape Evolution of Terraced Terrain</a:t>
            </a:r>
            <a:endParaRPr lang="en-US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207" y="774336"/>
            <a:ext cx="85800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3-eqn Landscape evolution model from Chen et al. 2014</a:t>
            </a:r>
            <a:endParaRPr lang="en-US" sz="28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29" y="1733485"/>
            <a:ext cx="3848433" cy="6706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0129" y="3099086"/>
            <a:ext cx="5547841" cy="78492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129" y="4679476"/>
            <a:ext cx="7186283" cy="73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5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7880" y="252982"/>
            <a:ext cx="7886700" cy="1325563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Testing the Impact of Agricultural Terraces on Landscape Evolution</a:t>
            </a:r>
            <a:endParaRPr lang="en-US" sz="3200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880" y="1375434"/>
            <a:ext cx="7979434" cy="50345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Research Motivation</a:t>
            </a:r>
          </a:p>
          <a:p>
            <a:pPr marL="457200" indent="-4572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Modeling Landscape Evolution of Terraced Terrain</a:t>
            </a:r>
          </a:p>
          <a:p>
            <a:pPr marL="457200" indent="-457200">
              <a:lnSpc>
                <a:spcPct val="300000"/>
              </a:lnSpc>
              <a:buFont typeface="Arial" panose="020B0604020202020204" pitchFamily="34" charset="0"/>
              <a:buChar char="•"/>
            </a:pPr>
            <a:r>
              <a:rPr lang="en-US" sz="2800" b="1" dirty="0" smtClean="0"/>
              <a:t>Pilot Studies</a:t>
            </a:r>
          </a:p>
          <a:p>
            <a:pPr marL="457200" indent="-457200">
              <a:lnSpc>
                <a:spcPct val="300000"/>
              </a:lnSpc>
              <a:buFont typeface="Arial" panose="020B0604020202020204" pitchFamily="34" charset="0"/>
              <a:buChar char="•"/>
            </a:pP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39627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270" y="50800"/>
            <a:ext cx="7886700" cy="6918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Research Motivation: Agricultural Terraces</a:t>
            </a:r>
            <a:endParaRPr lang="en-US" sz="3200" b="1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7005" y="4760701"/>
            <a:ext cx="34406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Terraced Fields, The Mani, Greece</a:t>
            </a:r>
            <a:endParaRPr lang="en-US" sz="1400" b="1" dirty="0"/>
          </a:p>
        </p:txBody>
      </p:sp>
      <p:pic>
        <p:nvPicPr>
          <p:cNvPr id="7" name="Picture 2" descr="http://upload.wikimedia.org/wikipedia/commons/d/d7/LongshengRiceTerrac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5" b="3508"/>
          <a:stretch/>
        </p:blipFill>
        <p:spPr bwMode="auto">
          <a:xfrm>
            <a:off x="4778515" y="1210679"/>
            <a:ext cx="4365485" cy="3546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28893" y="4746431"/>
            <a:ext cx="32819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Longsheng</a:t>
            </a:r>
            <a:r>
              <a:rPr lang="en-US" b="1" dirty="0" smtClean="0"/>
              <a:t> </a:t>
            </a:r>
            <a:r>
              <a:rPr lang="en-US" b="1" dirty="0"/>
              <a:t>Rice </a:t>
            </a:r>
            <a:r>
              <a:rPr lang="en-US" b="1" dirty="0" smtClean="0"/>
              <a:t>Terrace, China</a:t>
            </a:r>
            <a:endParaRPr lang="en-US" sz="1400" b="1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" y="1199920"/>
            <a:ext cx="4758303" cy="3568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6461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4201"/>
            <a:ext cx="9144000" cy="4006491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1"/>
            <a:ext cx="7886700" cy="873760"/>
          </a:xfrm>
        </p:spPr>
        <p:txBody>
          <a:bodyPr>
            <a:normAutofit fontScale="90000"/>
          </a:bodyPr>
          <a:lstStyle/>
          <a:p>
            <a:r>
              <a:rPr lang="en-US" sz="3200" b="1" dirty="0">
                <a:latin typeface="+mn-lt"/>
              </a:rPr>
              <a:t>Research </a:t>
            </a:r>
            <a:r>
              <a:rPr lang="en-US" sz="3200" b="1" dirty="0" smtClean="0">
                <a:latin typeface="+mn-lt"/>
              </a:rPr>
              <a:t>Motivation: Terrace Life Cycle Stages</a:t>
            </a:r>
            <a:endParaRPr lang="en-US" sz="3200" b="1" dirty="0">
              <a:latin typeface="+mn-lt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046480" y="680720"/>
            <a:ext cx="7508240" cy="6289040"/>
            <a:chOff x="1351280" y="568960"/>
            <a:chExt cx="7508240" cy="6289040"/>
          </a:xfrm>
        </p:grpSpPr>
        <p:sp>
          <p:nvSpPr>
            <p:cNvPr id="3" name="Rectangle 2"/>
            <p:cNvSpPr/>
            <p:nvPr/>
          </p:nvSpPr>
          <p:spPr>
            <a:xfrm>
              <a:off x="1351280" y="568960"/>
              <a:ext cx="7508240" cy="62890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351280" y="568960"/>
              <a:ext cx="7408333" cy="6199421"/>
              <a:chOff x="1035160" y="-34512"/>
              <a:chExt cx="8008933" cy="6884173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1258" t="36113" r="9922" b="44691"/>
              <a:stretch/>
            </p:blipFill>
            <p:spPr>
              <a:xfrm>
                <a:off x="4204994" y="-34512"/>
                <a:ext cx="2887063" cy="1843154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5149825" y="2733168"/>
                <a:ext cx="3894268" cy="717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Use</a:t>
                </a:r>
                <a:endParaRPr lang="en-US" sz="3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032079" y="4910771"/>
                <a:ext cx="3894268" cy="717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Abandonment</a:t>
                </a:r>
                <a:endParaRPr lang="en-US" sz="3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1035160" y="3774516"/>
                <a:ext cx="3894268" cy="717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 smtClean="0"/>
                  <a:t>Reconstruction</a:t>
                </a:r>
                <a:endParaRPr lang="en-US" sz="36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>
                <a:off x="3347049" y="1216325"/>
                <a:ext cx="2218569" cy="163132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Arrow Connector 14"/>
              <p:cNvCxnSpPr/>
              <p:nvPr/>
            </p:nvCxnSpPr>
            <p:spPr>
              <a:xfrm>
                <a:off x="5648526" y="3324794"/>
                <a:ext cx="602236" cy="169969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>
                <a:endCxn id="13" idx="2"/>
              </p:cNvCxnSpPr>
              <p:nvPr/>
            </p:nvCxnSpPr>
            <p:spPr>
              <a:xfrm flipH="1" flipV="1">
                <a:off x="2982294" y="4492237"/>
                <a:ext cx="2049786" cy="795137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Arrow Connector 16"/>
              <p:cNvCxnSpPr>
                <a:endCxn id="11" idx="1"/>
              </p:cNvCxnSpPr>
              <p:nvPr/>
            </p:nvCxnSpPr>
            <p:spPr>
              <a:xfrm flipV="1">
                <a:off x="2979661" y="3092030"/>
                <a:ext cx="2170164" cy="851676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8" name="Picture 17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128" t="1" r="21593" b="30722"/>
              <a:stretch/>
            </p:blipFill>
            <p:spPr>
              <a:xfrm>
                <a:off x="6103770" y="1927157"/>
                <a:ext cx="2903456" cy="2177592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9" name="Picture 2" descr="http://upload.wikimedia.org/wikipedia/commons/c/cc/Banaue-terrace.JPG"/>
              <p:cNvPicPr>
                <a:picLocks noChangeAspect="1" noChangeArrowheads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9892" t="49271" r="47471" b="23173"/>
              <a:stretch/>
            </p:blipFill>
            <p:spPr bwMode="auto">
              <a:xfrm>
                <a:off x="4979355" y="5501628"/>
                <a:ext cx="3128683" cy="13480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" name="Picture 19"/>
              <p:cNvPicPr>
                <a:picLocks noChangeAspect="1"/>
              </p:cNvPicPr>
              <p:nvPr/>
            </p:nvPicPr>
            <p:blipFill rotWithShape="1">
              <a:blip r:embed="rId6">
                <a:lum contrast="12000"/>
              </a:blip>
              <a:srcRect l="2901"/>
              <a:stretch/>
            </p:blipFill>
            <p:spPr>
              <a:xfrm>
                <a:off x="1171038" y="1426991"/>
                <a:ext cx="1670113" cy="2347525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21" name="TextBox 20"/>
              <p:cNvSpPr txBox="1"/>
              <p:nvPr/>
            </p:nvSpPr>
            <p:spPr>
              <a:xfrm>
                <a:off x="1649019" y="626684"/>
                <a:ext cx="3894268" cy="71772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600" dirty="0"/>
                  <a:t>C</a:t>
                </a:r>
                <a:r>
                  <a:rPr lang="en-US" sz="3600" dirty="0" smtClean="0"/>
                  <a:t>onstruction</a:t>
                </a:r>
                <a:endParaRPr lang="en-US" sz="36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9921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80263"/>
            <a:ext cx="7886700" cy="834138"/>
          </a:xfrm>
        </p:spPr>
        <p:txBody>
          <a:bodyPr>
            <a:normAutofit/>
          </a:bodyPr>
          <a:lstStyle/>
          <a:p>
            <a:r>
              <a:rPr lang="en-US" sz="3200" b="1" dirty="0">
                <a:latin typeface="+mn-lt"/>
              </a:rPr>
              <a:t>Research Motivation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30113" y="579121"/>
            <a:ext cx="539496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How do human decisions regarding terrace maintenance impact landscape evolution?</a:t>
            </a:r>
            <a:endParaRPr lang="en-US" sz="28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59" y="832188"/>
            <a:ext cx="3499154" cy="269333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33" y="3778587"/>
            <a:ext cx="3478492" cy="260886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0" r="23685" b="26970"/>
          <a:stretch/>
        </p:blipFill>
        <p:spPr>
          <a:xfrm>
            <a:off x="4880282" y="4281547"/>
            <a:ext cx="3332951" cy="257645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7118" y="1941981"/>
            <a:ext cx="2959281" cy="221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2674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03080" y="9581"/>
            <a:ext cx="8371960" cy="88493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+mn-lt"/>
              </a:rPr>
              <a:t>Modeling Landscape Evolution of Terraced Terrain</a:t>
            </a:r>
            <a:endParaRPr lang="en-US" sz="3200" b="1" dirty="0">
              <a:latin typeface="+mn-lt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03080" y="717048"/>
            <a:ext cx="7119567" cy="1958510"/>
            <a:chOff x="203080" y="858883"/>
            <a:chExt cx="7119567" cy="195851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3080" y="858883"/>
              <a:ext cx="5121084" cy="1958510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5324164" y="1314918"/>
              <a:ext cx="1998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RUSLE</a:t>
              </a:r>
              <a:endParaRPr lang="en-US" sz="2800" b="1" dirty="0"/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765139" y="2507917"/>
            <a:ext cx="8102755" cy="2352155"/>
            <a:chOff x="765139" y="2646375"/>
            <a:chExt cx="8102755" cy="235215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/>
            <a:srcRect b="19411"/>
            <a:stretch/>
          </p:blipFill>
          <p:spPr>
            <a:xfrm>
              <a:off x="2039782" y="2646375"/>
              <a:ext cx="6828112" cy="2352155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765139" y="3299232"/>
              <a:ext cx="1998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USPED</a:t>
              </a:r>
              <a:endParaRPr lang="en-US" sz="2800" b="1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42914" y="4574311"/>
            <a:ext cx="8801086" cy="2194750"/>
            <a:chOff x="342914" y="4663250"/>
            <a:chExt cx="8801086" cy="2194750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2914" y="4663250"/>
              <a:ext cx="6774767" cy="219475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7145517" y="5237405"/>
              <a:ext cx="199848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/>
                <a:t>LAPSUS</a:t>
              </a:r>
              <a:endParaRPr lang="en-US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4330125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03080" y="9581"/>
            <a:ext cx="8371960" cy="884938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>
                <a:latin typeface="+mn-lt"/>
              </a:rPr>
              <a:t>Modeling Landscape Evolution of Terraced Terrain</a:t>
            </a:r>
            <a:endParaRPr lang="en-US" sz="3200" b="1" dirty="0"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20310" y="747912"/>
            <a:ext cx="33375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Model Control</a:t>
            </a:r>
            <a:endParaRPr lang="en-US" sz="3600" b="1" dirty="0"/>
          </a:p>
        </p:txBody>
      </p:sp>
      <p:grpSp>
        <p:nvGrpSpPr>
          <p:cNvPr id="26" name="Group 25"/>
          <p:cNvGrpSpPr/>
          <p:nvPr/>
        </p:nvGrpSpPr>
        <p:grpSpPr>
          <a:xfrm>
            <a:off x="299480" y="2236061"/>
            <a:ext cx="4467048" cy="3117625"/>
            <a:chOff x="299480" y="2236061"/>
            <a:chExt cx="4467048" cy="3117625"/>
          </a:xfrm>
        </p:grpSpPr>
        <p:grpSp>
          <p:nvGrpSpPr>
            <p:cNvPr id="24" name="Group 23"/>
            <p:cNvGrpSpPr/>
            <p:nvPr/>
          </p:nvGrpSpPr>
          <p:grpSpPr>
            <a:xfrm>
              <a:off x="299480" y="2236061"/>
              <a:ext cx="4120120" cy="3117625"/>
              <a:chOff x="299480" y="2236061"/>
              <a:chExt cx="4120120" cy="3117625"/>
            </a:xfrm>
          </p:grpSpPr>
          <p:sp>
            <p:nvSpPr>
              <p:cNvPr id="20" name="Rounded Rectangle 19"/>
              <p:cNvSpPr/>
              <p:nvPr/>
            </p:nvSpPr>
            <p:spPr>
              <a:xfrm>
                <a:off x="299480" y="2236061"/>
                <a:ext cx="4120120" cy="3117625"/>
              </a:xfrm>
              <a:prstGeom prst="roundRect">
                <a:avLst/>
              </a:prstGeom>
              <a:solidFill>
                <a:schemeClr val="accent1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827920" y="2236061"/>
                <a:ext cx="2692400" cy="17543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dirty="0" smtClean="0"/>
                  <a:t>Landscape Evolution Model</a:t>
                </a:r>
                <a:endParaRPr lang="en-US" sz="3600" b="1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>
              <a:off x="299480" y="4030247"/>
              <a:ext cx="4467048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 smtClean="0"/>
                <a:t>Water transport and conservation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 smtClean="0"/>
                <a:t>Landscape evolution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 smtClean="0"/>
                <a:t>Conservation of sediment</a:t>
              </a:r>
            </a:p>
            <a:p>
              <a:r>
                <a:rPr lang="en-US" sz="2000" b="1" dirty="0" smtClean="0"/>
                <a:t>	(Chen et al. 2014)</a:t>
              </a:r>
              <a:endParaRPr lang="en-US" sz="2000" b="1" dirty="0"/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5086597" y="2236061"/>
            <a:ext cx="3708400" cy="3605939"/>
            <a:chOff x="5086597" y="2236061"/>
            <a:chExt cx="3708400" cy="3605939"/>
          </a:xfrm>
        </p:grpSpPr>
        <p:sp>
          <p:nvSpPr>
            <p:cNvPr id="21" name="Rounded Rectangle 20"/>
            <p:cNvSpPr/>
            <p:nvPr/>
          </p:nvSpPr>
          <p:spPr>
            <a:xfrm>
              <a:off x="5086597" y="2236061"/>
              <a:ext cx="3518923" cy="3605939"/>
            </a:xfrm>
            <a:prstGeom prst="roundRect">
              <a:avLst/>
            </a:prstGeom>
            <a:solidFill>
              <a:schemeClr val="accent2">
                <a:lumMod val="60000"/>
                <a:lumOff val="40000"/>
                <a:alpha val="4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425440" y="2236061"/>
              <a:ext cx="2692400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1" dirty="0" smtClean="0"/>
                <a:t>Agricultural Terrace Model</a:t>
              </a:r>
              <a:endParaRPr lang="en-US" sz="3600" b="1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157717" y="4024253"/>
              <a:ext cx="3637280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u="sng" dirty="0" smtClean="0"/>
                <a:t>Agent-Based Model (ABM)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 smtClean="0"/>
                <a:t>Land use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 smtClean="0"/>
                <a:t>Terrace maintenance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 smtClean="0"/>
                <a:t>Riser collapse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2000" b="1" dirty="0" smtClean="0"/>
                <a:t>Impact of biological factors</a:t>
              </a:r>
              <a:endParaRPr lang="en-US" sz="2000" b="1" dirty="0"/>
            </a:p>
          </p:txBody>
        </p:sp>
      </p:grpSp>
      <p:cxnSp>
        <p:nvCxnSpPr>
          <p:cNvPr id="12" name="Straight Arrow Connector 11"/>
          <p:cNvCxnSpPr/>
          <p:nvPr/>
        </p:nvCxnSpPr>
        <p:spPr>
          <a:xfrm flipH="1">
            <a:off x="2209373" y="1283693"/>
            <a:ext cx="2048729" cy="84888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09979" y="1283693"/>
            <a:ext cx="2094021" cy="848881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2268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2720" y="762000"/>
            <a:ext cx="8895976" cy="562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74200" y="0"/>
            <a:ext cx="8371960" cy="8442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Pilot Studies: Maintenance and Abandonment</a:t>
            </a:r>
            <a:endParaRPr lang="en-US" sz="3200" b="1" dirty="0">
              <a:latin typeface="+mn-lt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1448" y="683691"/>
            <a:ext cx="9047248" cy="2943429"/>
            <a:chOff x="21448" y="683691"/>
            <a:chExt cx="9047248" cy="29434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419"/>
            <a:stretch/>
          </p:blipFill>
          <p:spPr>
            <a:xfrm>
              <a:off x="21448" y="683691"/>
              <a:ext cx="9047248" cy="2943429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3861995" y="1094783"/>
              <a:ext cx="2485017" cy="403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Maintenance</a:t>
              </a:r>
              <a:endParaRPr lang="en-US" sz="2000" dirty="0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21448" y="3653118"/>
            <a:ext cx="9047248" cy="2711524"/>
            <a:chOff x="21448" y="3679116"/>
            <a:chExt cx="9047248" cy="271152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2482"/>
            <a:stretch/>
          </p:blipFill>
          <p:spPr>
            <a:xfrm>
              <a:off x="21448" y="3679116"/>
              <a:ext cx="9047248" cy="2711524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3861995" y="3858360"/>
              <a:ext cx="2485017" cy="4034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/>
                <a:t>Abandonment</a:t>
              </a:r>
              <a:endParaRPr lang="en-US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90036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>
            <a:spLocks noGrp="1"/>
          </p:cNvSpPr>
          <p:nvPr>
            <p:ph type="title"/>
          </p:nvPr>
        </p:nvSpPr>
        <p:spPr>
          <a:xfrm>
            <a:off x="274200" y="0"/>
            <a:ext cx="8371960" cy="844298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latin typeface="+mn-lt"/>
              </a:rPr>
              <a:t>Pilot Studies: Goats ABM</a:t>
            </a:r>
            <a:endParaRPr lang="en-US" sz="3200" b="1" dirty="0">
              <a:latin typeface="+mn-lt"/>
            </a:endParaRPr>
          </a:p>
        </p:txBody>
      </p:sp>
      <p:pic>
        <p:nvPicPr>
          <p:cNvPr id="6" name="goats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500120" y="735901"/>
            <a:ext cx="5643880" cy="564388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274200" y="4064567"/>
            <a:ext cx="2871585" cy="1676741"/>
            <a:chOff x="447040" y="2823036"/>
            <a:chExt cx="2871585" cy="1676741"/>
          </a:xfrm>
        </p:grpSpPr>
        <p:sp>
          <p:nvSpPr>
            <p:cNvPr id="10" name="Rounded Rectangle 9"/>
            <p:cNvSpPr/>
            <p:nvPr/>
          </p:nvSpPr>
          <p:spPr>
            <a:xfrm>
              <a:off x="447040" y="3017520"/>
              <a:ext cx="2773680" cy="1467126"/>
            </a:xfrm>
            <a:prstGeom prst="roundRect">
              <a:avLst/>
            </a:prstGeom>
            <a:solidFill>
              <a:schemeClr val="bg1">
                <a:alpha val="4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717545" y="2823036"/>
              <a:ext cx="2601080" cy="1676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b="1" dirty="0" smtClean="0"/>
                <a:t>Terrace Wall</a:t>
              </a:r>
            </a:p>
            <a:p>
              <a:pPr>
                <a:lnSpc>
                  <a:spcPct val="200000"/>
                </a:lnSpc>
              </a:pPr>
              <a:r>
                <a:rPr lang="en-US" b="1" dirty="0" smtClean="0"/>
                <a:t>Damaged Section of Wall</a:t>
              </a:r>
            </a:p>
            <a:p>
              <a:pPr>
                <a:lnSpc>
                  <a:spcPct val="200000"/>
                </a:lnSpc>
              </a:pPr>
              <a:r>
                <a:rPr lang="en-US" b="1" dirty="0" smtClean="0"/>
                <a:t>Goat</a:t>
              </a:r>
              <a:endParaRPr lang="en-US" b="1" dirty="0"/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511" y="4207501"/>
              <a:ext cx="160034" cy="190517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72753" y="3140992"/>
              <a:ext cx="129551" cy="169412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71124" y="3661407"/>
              <a:ext cx="132808" cy="154942"/>
            </a:xfrm>
            <a:prstGeom prst="rect">
              <a:avLst/>
            </a:prstGeom>
          </p:spPr>
        </p:pic>
      </p:grpSp>
      <p:pic>
        <p:nvPicPr>
          <p:cNvPr id="1026" name="Picture 2" descr="http://i.dailymail.co.uk/i/pix/2013/11/04/article-0-192E886C00000578-447_964x643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231" t="11737" r="10961"/>
          <a:stretch/>
        </p:blipFill>
        <p:spPr bwMode="auto">
          <a:xfrm>
            <a:off x="48272" y="962941"/>
            <a:ext cx="3380728" cy="2733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223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2781</TotalTime>
  <Words>191</Words>
  <Application>Microsoft Macintosh PowerPoint</Application>
  <PresentationFormat>On-screen Show (4:3)</PresentationFormat>
  <Paragraphs>47</Paragraphs>
  <Slides>11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Coupled Human and Natural Systems: Testing the Impact of Agricultural Terraces on Landscape Evolution</vt:lpstr>
      <vt:lpstr>Testing the Impact of Agricultural Terraces on Landscape Evolution</vt:lpstr>
      <vt:lpstr>Research Motivation: Agricultural Terraces</vt:lpstr>
      <vt:lpstr>Research Motivation: Terrace Life Cycle Stages</vt:lpstr>
      <vt:lpstr>Research Motivation</vt:lpstr>
      <vt:lpstr>Modeling Landscape Evolution of Terraced Terrain</vt:lpstr>
      <vt:lpstr>Modeling Landscape Evolution of Terraced Terrain</vt:lpstr>
      <vt:lpstr>Pilot Studies: Maintenance and Abandonment</vt:lpstr>
      <vt:lpstr>Pilot Studies: Goats ABM</vt:lpstr>
      <vt:lpstr>Questions? Comments?</vt:lpstr>
      <vt:lpstr>Modeling Landscape Evolution of Terraced Terrain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Coupled Human and Natural Systems: Testing the Impact of Agricultural Terraces on Landscape Evolution</dc:title>
  <dc:creator>Jennifer Glaubius</dc:creator>
  <cp:lastModifiedBy>Marlene Lofton</cp:lastModifiedBy>
  <cp:revision>41</cp:revision>
  <dcterms:created xsi:type="dcterms:W3CDTF">2015-05-23T14:31:35Z</dcterms:created>
  <dcterms:modified xsi:type="dcterms:W3CDTF">2015-05-26T03:29:22Z</dcterms:modified>
</cp:coreProperties>
</file>