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58" r:id="rId2"/>
    <p:sldId id="371" r:id="rId3"/>
    <p:sldId id="366" r:id="rId4"/>
    <p:sldId id="367" r:id="rId5"/>
    <p:sldId id="368" r:id="rId6"/>
    <p:sldId id="348" r:id="rId7"/>
    <p:sldId id="350" r:id="rId8"/>
    <p:sldId id="370" r:id="rId9"/>
    <p:sldId id="351" r:id="rId10"/>
    <p:sldId id="352" r:id="rId11"/>
    <p:sldId id="353" r:id="rId12"/>
    <p:sldId id="354" r:id="rId13"/>
    <p:sldId id="355" r:id="rId14"/>
    <p:sldId id="359" r:id="rId15"/>
    <p:sldId id="360" r:id="rId16"/>
    <p:sldId id="361" r:id="rId17"/>
    <p:sldId id="362" r:id="rId18"/>
    <p:sldId id="363" r:id="rId19"/>
    <p:sldId id="356" r:id="rId20"/>
    <p:sldId id="364" r:id="rId21"/>
    <p:sldId id="357" r:id="rId22"/>
    <p:sldId id="36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A6FB"/>
    <a:srgbClr val="DBD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16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E88BF-5591-B44C-9889-C942DAB2DB41}" type="datetimeFigureOut">
              <a:rPr lang="en-US" smtClean="0"/>
              <a:t>5/25/15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3249B-281C-E54B-9AFE-9C9E98453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3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END: now that is just one fault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3249B-281C-E54B-9AFE-9C9E984533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14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0A8B-83B6-C24B-B121-0CB3F207396A}" type="datetimeFigureOut">
              <a:rPr lang="en-US" smtClean="0"/>
              <a:t>5/25/15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60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0A8B-83B6-C24B-B121-0CB3F207396A}" type="datetimeFigureOut">
              <a:rPr lang="en-US" smtClean="0"/>
              <a:t>5/25/15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91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0A8B-83B6-C24B-B121-0CB3F207396A}" type="datetimeFigureOut">
              <a:rPr lang="en-US" smtClean="0"/>
              <a:t>5/25/15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2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0A8B-83B6-C24B-B121-0CB3F207396A}" type="datetimeFigureOut">
              <a:rPr lang="en-US" smtClean="0"/>
              <a:t>5/25/15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67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0A8B-83B6-C24B-B121-0CB3F207396A}" type="datetimeFigureOut">
              <a:rPr lang="en-US" smtClean="0"/>
              <a:t>5/25/15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19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0A8B-83B6-C24B-B121-0CB3F207396A}" type="datetimeFigureOut">
              <a:rPr lang="en-US" smtClean="0"/>
              <a:t>5/25/15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79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0A8B-83B6-C24B-B121-0CB3F207396A}" type="datetimeFigureOut">
              <a:rPr lang="en-US" smtClean="0"/>
              <a:t>5/25/15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27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0A8B-83B6-C24B-B121-0CB3F207396A}" type="datetimeFigureOut">
              <a:rPr lang="en-US" smtClean="0"/>
              <a:t>5/25/15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94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0A8B-83B6-C24B-B121-0CB3F207396A}" type="datetimeFigureOut">
              <a:rPr lang="en-US" smtClean="0"/>
              <a:t>5/25/15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33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0A8B-83B6-C24B-B121-0CB3F207396A}" type="datetimeFigureOut">
              <a:rPr lang="en-US" smtClean="0"/>
              <a:t>5/25/15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1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0A8B-83B6-C24B-B121-0CB3F207396A}" type="datetimeFigureOut">
              <a:rPr lang="en-US" smtClean="0"/>
              <a:t>5/25/15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2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F0A8B-83B6-C24B-B121-0CB3F207396A}" type="datetimeFigureOut">
              <a:rPr lang="en-US" smtClean="0"/>
              <a:t>5/25/15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29E3C-C6C9-A74A-97DD-D1874B0D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4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6030" y="1455287"/>
            <a:ext cx="9150029" cy="1213164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face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4240"/>
            <a:ext cx="9144000" cy="26340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65971" y="2668451"/>
            <a:ext cx="1045029" cy="417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9327" y="1578365"/>
            <a:ext cx="93771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latin typeface="Futura"/>
                <a:cs typeface="Futura"/>
              </a:rPr>
              <a:t>MODES OF EXTENSIONAL FAULTING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2971154" y="2095015"/>
            <a:ext cx="56532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Futura"/>
                <a:cs typeface="Futura"/>
              </a:rPr>
              <a:t>CONTROLLED BY SURFACE PROCESSES</a:t>
            </a:r>
            <a:endParaRPr lang="en-US" sz="2600" dirty="0">
              <a:latin typeface="Futura"/>
              <a:cs typeface="Futur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2999" y="5709864"/>
            <a:ext cx="71905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 smtClean="0">
                <a:latin typeface="Futura"/>
                <a:cs typeface="Futura"/>
              </a:rPr>
              <a:t>Jean-Arthur Olive</a:t>
            </a:r>
            <a:r>
              <a:rPr lang="en-US" sz="2200" b="1" baseline="30000" dirty="0" smtClean="0">
                <a:latin typeface="Futura"/>
                <a:cs typeface="Futura"/>
              </a:rPr>
              <a:t>1,2</a:t>
            </a:r>
            <a:r>
              <a:rPr lang="en-US" sz="2200" dirty="0" smtClean="0">
                <a:latin typeface="Futura"/>
                <a:cs typeface="Futura"/>
              </a:rPr>
              <a:t>, Mark Behn</a:t>
            </a:r>
            <a:r>
              <a:rPr lang="en-US" sz="2200" baseline="30000" dirty="0" smtClean="0">
                <a:latin typeface="Futura"/>
                <a:cs typeface="Futura"/>
              </a:rPr>
              <a:t>2</a:t>
            </a:r>
            <a:r>
              <a:rPr lang="en-US" sz="2200" dirty="0" smtClean="0">
                <a:latin typeface="Futura"/>
                <a:cs typeface="Futura"/>
              </a:rPr>
              <a:t>, Luca Malatesta</a:t>
            </a:r>
            <a:r>
              <a:rPr lang="en-US" sz="2200" baseline="30000" dirty="0" smtClean="0">
                <a:latin typeface="Futura"/>
                <a:cs typeface="Futura"/>
              </a:rPr>
              <a:t>3</a:t>
            </a:r>
            <a:endParaRPr lang="en-US" sz="2200" baseline="30000" dirty="0">
              <a:latin typeface="Futura"/>
              <a:cs typeface="Futur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5795" y="6283307"/>
            <a:ext cx="49102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Futura"/>
                <a:cs typeface="Futura"/>
              </a:rPr>
              <a:t>1 – MIT/WHOI, now LDEO, 2</a:t>
            </a:r>
            <a:r>
              <a:rPr lang="en-US" sz="1600" dirty="0">
                <a:latin typeface="Futura"/>
                <a:cs typeface="Futura"/>
              </a:rPr>
              <a:t> – </a:t>
            </a:r>
            <a:r>
              <a:rPr lang="en-US" sz="1600" dirty="0" smtClean="0">
                <a:latin typeface="Futura"/>
                <a:cs typeface="Futura"/>
              </a:rPr>
              <a:t>WHOI, 3</a:t>
            </a:r>
            <a:r>
              <a:rPr lang="en-US" sz="1600" dirty="0">
                <a:latin typeface="Futura"/>
                <a:cs typeface="Futura"/>
              </a:rPr>
              <a:t> – </a:t>
            </a:r>
            <a:r>
              <a:rPr lang="en-US" sz="1600" dirty="0" smtClean="0">
                <a:latin typeface="Futura"/>
                <a:cs typeface="Futura"/>
              </a:rPr>
              <a:t>Caltech</a:t>
            </a:r>
            <a:endParaRPr lang="en-US" sz="1600" dirty="0"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121077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Sequence of faulting with </a:t>
            </a:r>
            <a:r>
              <a:rPr lang="en-US" sz="3600" b="1" dirty="0" smtClean="0"/>
              <a:t>slow</a:t>
            </a:r>
            <a:r>
              <a:rPr lang="en-US" sz="3600" dirty="0" smtClean="0"/>
              <a:t> erosion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230327" y="1371175"/>
            <a:ext cx="91505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Extending a </a:t>
            </a:r>
            <a:r>
              <a:rPr lang="en-US" sz="2500" b="1" dirty="0" smtClean="0"/>
              <a:t>15 km thick </a:t>
            </a:r>
            <a:r>
              <a:rPr lang="en-US" sz="2500" dirty="0" smtClean="0"/>
              <a:t>layer at </a:t>
            </a:r>
            <a:r>
              <a:rPr lang="en-US" sz="2500" b="1" dirty="0" smtClean="0"/>
              <a:t>2 mm/</a:t>
            </a:r>
            <a:r>
              <a:rPr lang="en-US" sz="2500" b="1" dirty="0" err="1" smtClean="0"/>
              <a:t>yr</a:t>
            </a:r>
            <a:r>
              <a:rPr lang="en-US" sz="2500" dirty="0" smtClean="0"/>
              <a:t> (full rate).</a:t>
            </a:r>
          </a:p>
          <a:p>
            <a:r>
              <a:rPr lang="en-US" sz="2500" dirty="0" smtClean="0"/>
              <a:t>Ref. erosion rate = </a:t>
            </a:r>
            <a:r>
              <a:rPr lang="en-US" sz="2500" b="1" dirty="0" smtClean="0"/>
              <a:t>0.05% of fault slip rate</a:t>
            </a:r>
            <a:r>
              <a:rPr lang="en-US" sz="2500" dirty="0" smtClean="0"/>
              <a:t>.</a:t>
            </a:r>
            <a:endParaRPr lang="en-US" sz="2200" dirty="0" smtClean="0"/>
          </a:p>
        </p:txBody>
      </p:sp>
      <p:pic>
        <p:nvPicPr>
          <p:cNvPr id="6" name="E0p015mmyr_movie_t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4352" b="28709"/>
          <a:stretch/>
        </p:blipFill>
        <p:spPr>
          <a:xfrm>
            <a:off x="-1" y="2602942"/>
            <a:ext cx="9144001" cy="32190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935075" y="3890896"/>
            <a:ext cx="1" cy="109671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6159" y="4210416"/>
            <a:ext cx="8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 km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593908" y="5261536"/>
            <a:ext cx="8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30 km</a:t>
            </a:r>
            <a:endParaRPr lang="en-US" b="1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886836" y="5230390"/>
            <a:ext cx="217156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450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1mmyr_movie_t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3827" b="29941"/>
          <a:stretch/>
        </p:blipFill>
        <p:spPr>
          <a:xfrm>
            <a:off x="-24905" y="2559727"/>
            <a:ext cx="9168906" cy="31792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Sequence of faulting with </a:t>
            </a:r>
            <a:r>
              <a:rPr lang="en-US" sz="3600" b="1" dirty="0" smtClean="0"/>
              <a:t>fast</a:t>
            </a:r>
            <a:r>
              <a:rPr lang="en-US" sz="3600" dirty="0" smtClean="0"/>
              <a:t> erosion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230327" y="1371175"/>
            <a:ext cx="91505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Extending a </a:t>
            </a:r>
            <a:r>
              <a:rPr lang="en-US" sz="2500" b="1" dirty="0" smtClean="0"/>
              <a:t>15 km thick layer </a:t>
            </a:r>
            <a:r>
              <a:rPr lang="en-US" sz="2500" dirty="0" smtClean="0"/>
              <a:t>at </a:t>
            </a:r>
            <a:r>
              <a:rPr lang="en-US" sz="2500" b="1" dirty="0" smtClean="0"/>
              <a:t>2 mm/</a:t>
            </a:r>
            <a:r>
              <a:rPr lang="en-US" sz="2500" b="1" dirty="0" err="1" smtClean="0"/>
              <a:t>yr</a:t>
            </a:r>
            <a:r>
              <a:rPr lang="en-US" sz="2500" dirty="0" smtClean="0"/>
              <a:t> (full rate).</a:t>
            </a:r>
          </a:p>
          <a:p>
            <a:r>
              <a:rPr lang="en-US" sz="2500" dirty="0" smtClean="0"/>
              <a:t>Ref. erosion rate = </a:t>
            </a:r>
            <a:r>
              <a:rPr lang="en-US" sz="2500" b="1" dirty="0" smtClean="0"/>
              <a:t>35% of fault slip rate</a:t>
            </a:r>
            <a:r>
              <a:rPr lang="en-US" sz="2500" dirty="0" smtClean="0"/>
              <a:t>.</a:t>
            </a:r>
            <a:endParaRPr lang="en-US" sz="2200" dirty="0" smtClean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935075" y="3805091"/>
            <a:ext cx="0" cy="124374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7343" y="4163039"/>
            <a:ext cx="769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15 km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674326" y="5323624"/>
            <a:ext cx="2155191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11293" y="5320195"/>
            <a:ext cx="769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30 km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14938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Faster surface processes = longer-lived faults</a:t>
            </a:r>
            <a:endParaRPr lang="en-US" sz="3600" dirty="0"/>
          </a:p>
        </p:txBody>
      </p:sp>
      <p:pic>
        <p:nvPicPr>
          <p:cNvPr id="3" name="Picture 2" descr="model_sna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07" y="1200330"/>
            <a:ext cx="8068708" cy="56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25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Faster surface processes = longer-lived faults</a:t>
            </a:r>
            <a:endParaRPr lang="en-US" sz="3600" dirty="0"/>
          </a:p>
        </p:txBody>
      </p:sp>
      <p:pic>
        <p:nvPicPr>
          <p:cNvPr id="2" name="Picture 1" descr="Fault_lifesp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2" y="2081796"/>
            <a:ext cx="8378643" cy="47160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0327" y="1087317"/>
            <a:ext cx="73711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Surface processes </a:t>
            </a:r>
            <a:r>
              <a:rPr lang="en-US" sz="2500" b="1" dirty="0" smtClean="0"/>
              <a:t>further enhance </a:t>
            </a:r>
            <a:r>
              <a:rPr lang="en-US" sz="2500" dirty="0" smtClean="0"/>
              <a:t>fault life span </a:t>
            </a:r>
          </a:p>
          <a:p>
            <a:r>
              <a:rPr lang="en-US" sz="2500" dirty="0" smtClean="0"/>
              <a:t>in </a:t>
            </a:r>
            <a:r>
              <a:rPr lang="en-US" sz="2500" b="1" dirty="0" smtClean="0"/>
              <a:t>thinner</a:t>
            </a:r>
            <a:r>
              <a:rPr lang="en-US" sz="2500" dirty="0" smtClean="0"/>
              <a:t> faulted layers for a given erosion / slip rate.</a:t>
            </a:r>
            <a:endParaRPr lang="en-US" sz="22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814676" y="3815214"/>
            <a:ext cx="15733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 smtClean="0"/>
              <a:t>Layer </a:t>
            </a:r>
          </a:p>
          <a:p>
            <a:r>
              <a:rPr lang="en-US" sz="1700" u="sng" dirty="0" smtClean="0"/>
              <a:t>thickness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2740" y="3813473"/>
            <a:ext cx="15733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 smtClean="0"/>
              <a:t>Extension</a:t>
            </a:r>
          </a:p>
          <a:p>
            <a:r>
              <a:rPr lang="en-US" sz="1700" u="sng" dirty="0" smtClean="0"/>
              <a:t>rate</a:t>
            </a:r>
          </a:p>
        </p:txBody>
      </p:sp>
    </p:spTree>
    <p:extLst>
      <p:ext uri="{BB962C8B-B14F-4D97-AF65-F5344CB8AC3E}">
        <p14:creationId xmlns:p14="http://schemas.microsoft.com/office/powerpoint/2010/main" val="2029000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Force balance on a growing normal fault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51855" y="1191582"/>
            <a:ext cx="8900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to keep a normal fault active ?  </a:t>
            </a:r>
            <a:r>
              <a:rPr lang="en-US" sz="2400" dirty="0" smtClean="0"/>
              <a:t>[</a:t>
            </a:r>
            <a:r>
              <a:rPr lang="en-US" sz="2400" i="1" dirty="0" smtClean="0"/>
              <a:t>Forsyth</a:t>
            </a:r>
            <a:r>
              <a:rPr lang="en-US" sz="2400" dirty="0" smtClean="0"/>
              <a:t>, 1992]</a:t>
            </a:r>
          </a:p>
        </p:txBody>
      </p:sp>
      <p:pic>
        <p:nvPicPr>
          <p:cNvPr id="7" name="Picture 6" descr="normal_faul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83" y="3109667"/>
            <a:ext cx="8149288" cy="241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7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Force balance on a growing normal fault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51855" y="1191582"/>
            <a:ext cx="8900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to keep a normal fault active ?  </a:t>
            </a:r>
            <a:r>
              <a:rPr lang="en-US" sz="2400" dirty="0" smtClean="0"/>
              <a:t>[</a:t>
            </a:r>
            <a:r>
              <a:rPr lang="en-US" sz="2400" i="1" dirty="0" smtClean="0"/>
              <a:t>Forsyth</a:t>
            </a:r>
            <a:r>
              <a:rPr lang="en-US" sz="2400" dirty="0" smtClean="0"/>
              <a:t>, 1992]</a:t>
            </a:r>
          </a:p>
        </p:txBody>
      </p:sp>
      <p:pic>
        <p:nvPicPr>
          <p:cNvPr id="7" name="Picture 6" descr="normal_faul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83" y="3109667"/>
            <a:ext cx="8149288" cy="24146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568" y="2110224"/>
            <a:ext cx="3562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Supply extensional work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037610" y="2739354"/>
            <a:ext cx="321" cy="12836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549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Force balance on a growing normal fault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51855" y="1191582"/>
            <a:ext cx="8900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to keep a normal fault active ?  </a:t>
            </a:r>
            <a:r>
              <a:rPr lang="en-US" sz="2400" dirty="0" smtClean="0"/>
              <a:t>[</a:t>
            </a:r>
            <a:r>
              <a:rPr lang="en-US" sz="2400" i="1" dirty="0" smtClean="0"/>
              <a:t>Forsyth</a:t>
            </a:r>
            <a:r>
              <a:rPr lang="en-US" sz="2400" dirty="0" smtClean="0"/>
              <a:t>, 1992]</a:t>
            </a:r>
          </a:p>
        </p:txBody>
      </p:sp>
      <p:pic>
        <p:nvPicPr>
          <p:cNvPr id="7" name="Picture 6" descr="normal_faul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83" y="3109667"/>
            <a:ext cx="8149288" cy="24146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568" y="2110224"/>
            <a:ext cx="3562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Supply extensional work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7326" y="5738959"/>
            <a:ext cx="3562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Overcome frictional resistance on the fault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037610" y="2739354"/>
            <a:ext cx="321" cy="12836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561827" y="4433893"/>
            <a:ext cx="1529631" cy="1090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238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Force balance on a growing normal fault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51855" y="1191582"/>
            <a:ext cx="8900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to keep a normal fault active ?  </a:t>
            </a:r>
            <a:r>
              <a:rPr lang="en-US" sz="2400" dirty="0" smtClean="0"/>
              <a:t>[</a:t>
            </a:r>
            <a:r>
              <a:rPr lang="en-US" sz="2400" i="1" dirty="0" smtClean="0"/>
              <a:t>Forsyth</a:t>
            </a:r>
            <a:r>
              <a:rPr lang="en-US" sz="2400" dirty="0" smtClean="0"/>
              <a:t>, 1992]</a:t>
            </a:r>
          </a:p>
        </p:txBody>
      </p:sp>
      <p:pic>
        <p:nvPicPr>
          <p:cNvPr id="7" name="Picture 6" descr="normal_faul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83" y="3109667"/>
            <a:ext cx="8149288" cy="24146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568" y="2110224"/>
            <a:ext cx="3562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Supply extensional work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7326" y="5738959"/>
            <a:ext cx="3562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Overcome frictional resistance on the fault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037610" y="2739354"/>
            <a:ext cx="321" cy="12836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561827" y="4433893"/>
            <a:ext cx="1529631" cy="1090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97273" y="5180240"/>
            <a:ext cx="3843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Bend the faulted layer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5102127" y="4226998"/>
            <a:ext cx="344448" cy="8131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883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Force balance on a growing normal fault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51855" y="1191582"/>
            <a:ext cx="8900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to keep a normal fault active ?  </a:t>
            </a:r>
            <a:r>
              <a:rPr lang="en-US" sz="2400" dirty="0" smtClean="0"/>
              <a:t>[</a:t>
            </a:r>
            <a:r>
              <a:rPr lang="en-US" sz="2400" i="1" dirty="0" smtClean="0"/>
              <a:t>Forsyth</a:t>
            </a:r>
            <a:r>
              <a:rPr lang="en-US" sz="2400" dirty="0" smtClean="0"/>
              <a:t>, 1992]</a:t>
            </a:r>
          </a:p>
        </p:txBody>
      </p:sp>
      <p:pic>
        <p:nvPicPr>
          <p:cNvPr id="7" name="Picture 6" descr="normal_faul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83" y="3109667"/>
            <a:ext cx="8149288" cy="24146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568" y="2110224"/>
            <a:ext cx="3562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Supply extensional work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7326" y="5738959"/>
            <a:ext cx="3562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Overcome frictional resistance on the fault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037610" y="2739354"/>
            <a:ext cx="321" cy="12836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561827" y="4433893"/>
            <a:ext cx="1529631" cy="1090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97273" y="5180240"/>
            <a:ext cx="3843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Bend the faulted layer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929902" y="2904974"/>
            <a:ext cx="689146" cy="5603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102127" y="4226998"/>
            <a:ext cx="344448" cy="8131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27805" y="2062004"/>
            <a:ext cx="3843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Sustain the growth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of topography</a:t>
            </a:r>
          </a:p>
        </p:txBody>
      </p:sp>
    </p:spTree>
    <p:extLst>
      <p:ext uri="{BB962C8B-B14F-4D97-AF65-F5344CB8AC3E}">
        <p14:creationId xmlns:p14="http://schemas.microsoft.com/office/powerpoint/2010/main" val="940408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Topographic forcing on fault life span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953756" y="4208302"/>
            <a:ext cx="7371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Surface processes </a:t>
            </a:r>
          </a:p>
          <a:p>
            <a:r>
              <a:rPr lang="en-US" sz="2500" dirty="0" smtClean="0"/>
              <a:t>enhance</a:t>
            </a:r>
            <a:r>
              <a:rPr lang="en-US" sz="2500" b="1" dirty="0" smtClean="0"/>
              <a:t> </a:t>
            </a:r>
            <a:r>
              <a:rPr lang="en-US" sz="2500" dirty="0" smtClean="0"/>
              <a:t>fault life span </a:t>
            </a:r>
          </a:p>
          <a:p>
            <a:r>
              <a:rPr lang="en-US" sz="2500" dirty="0" smtClean="0"/>
              <a:t>by </a:t>
            </a:r>
            <a:r>
              <a:rPr lang="en-US" sz="2500" b="1" dirty="0" smtClean="0"/>
              <a:t>relieving the energy cost </a:t>
            </a:r>
          </a:p>
          <a:p>
            <a:r>
              <a:rPr lang="en-US" sz="2500" dirty="0" smtClean="0"/>
              <a:t>of topography build-up.</a:t>
            </a:r>
          </a:p>
        </p:txBody>
      </p:sp>
      <p:pic>
        <p:nvPicPr>
          <p:cNvPr id="4" name="Picture 3" descr="force_contrib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554"/>
            <a:ext cx="9144000" cy="1429445"/>
          </a:xfrm>
          <a:prstGeom prst="rect">
            <a:avLst/>
          </a:prstGeom>
        </p:spPr>
      </p:pic>
      <p:pic>
        <p:nvPicPr>
          <p:cNvPr id="9" name="Picture 8" descr="Force_balanc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8" y="2483305"/>
            <a:ext cx="5043692" cy="457294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86561" y="1874749"/>
            <a:ext cx="0" cy="82513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97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Feedbacks between tectonics and erosion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willett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9016"/>
            <a:ext cx="6328595" cy="57253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37257" y="2698609"/>
            <a:ext cx="28944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“Savor the irony </a:t>
            </a:r>
            <a:endParaRPr lang="en-US" sz="2200" b="1" dirty="0" smtClean="0"/>
          </a:p>
          <a:p>
            <a:pPr algn="ctr"/>
            <a:r>
              <a:rPr lang="en-US" sz="2200" b="1" dirty="0" smtClean="0"/>
              <a:t>should </a:t>
            </a:r>
            <a:r>
              <a:rPr lang="en-US" sz="2200" b="1" dirty="0"/>
              <a:t>mountains </a:t>
            </a:r>
            <a:endParaRPr lang="en-US" sz="2200" b="1" dirty="0" smtClean="0"/>
          </a:p>
          <a:p>
            <a:pPr algn="ctr"/>
            <a:r>
              <a:rPr lang="en-US" sz="2200" b="1" dirty="0" smtClean="0"/>
              <a:t>owe their metamorphic muscles </a:t>
            </a:r>
            <a:r>
              <a:rPr lang="en-US" sz="2200" b="1" dirty="0"/>
              <a:t>to the drumbeat </a:t>
            </a:r>
            <a:endParaRPr lang="en-US" sz="2200" b="1" dirty="0" smtClean="0"/>
          </a:p>
          <a:p>
            <a:pPr algn="ctr"/>
            <a:r>
              <a:rPr lang="en-US" sz="2200" b="1" dirty="0" smtClean="0"/>
              <a:t>of </a:t>
            </a:r>
            <a:r>
              <a:rPr lang="en-US" sz="2200" b="1" dirty="0"/>
              <a:t>tiny raindrops.”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37257" y="4822267"/>
            <a:ext cx="373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Hoffman and </a:t>
            </a:r>
            <a:r>
              <a:rPr lang="en-US" i="1" dirty="0" err="1" smtClean="0"/>
              <a:t>Grotzinger</a:t>
            </a:r>
            <a:r>
              <a:rPr lang="en-US" i="1" dirty="0" smtClean="0"/>
              <a:t> </a:t>
            </a:r>
            <a:r>
              <a:rPr lang="en-US" dirty="0" smtClean="0"/>
              <a:t>[1993]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015695"/>
            <a:ext cx="360439" cy="60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0108" y="6521214"/>
            <a:ext cx="310332" cy="3231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7272" y="1082366"/>
            <a:ext cx="360439" cy="375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30327" y="6340654"/>
            <a:ext cx="27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Willett </a:t>
            </a:r>
            <a:r>
              <a:rPr lang="en-US" dirty="0" smtClean="0"/>
              <a:t>[1999] </a:t>
            </a:r>
          </a:p>
        </p:txBody>
      </p:sp>
    </p:spTree>
    <p:extLst>
      <p:ext uri="{BB962C8B-B14F-4D97-AF65-F5344CB8AC3E}">
        <p14:creationId xmlns:p14="http://schemas.microsoft.com/office/powerpoint/2010/main" val="3097857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Implications for the geometry of the 2</a:t>
            </a:r>
            <a:r>
              <a:rPr lang="en-US" sz="3600" baseline="30000" dirty="0" smtClean="0"/>
              <a:t>nd </a:t>
            </a:r>
            <a:r>
              <a:rPr lang="en-US" sz="3600" dirty="0" smtClean="0"/>
              <a:t>fault</a:t>
            </a:r>
            <a:endParaRPr lang="en-US" sz="3600" dirty="0"/>
          </a:p>
        </p:txBody>
      </p:sp>
      <p:pic>
        <p:nvPicPr>
          <p:cNvPr id="3" name="Picture 2" descr="dominant_for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8" y="2145406"/>
            <a:ext cx="8915306" cy="356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0327" y="1242518"/>
            <a:ext cx="8900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</a:t>
            </a:r>
            <a:r>
              <a:rPr lang="en-US" sz="2800" b="1" dirty="0" smtClean="0"/>
              <a:t>opography build-up </a:t>
            </a:r>
            <a:r>
              <a:rPr lang="en-US" sz="2800" dirty="0" smtClean="0"/>
              <a:t>favors the formation of an </a:t>
            </a:r>
            <a:r>
              <a:rPr lang="en-US" sz="2800" b="1" dirty="0" smtClean="0"/>
              <a:t>antithetic second fault </a:t>
            </a:r>
            <a:r>
              <a:rPr lang="en-US" sz="2800" dirty="0" smtClean="0"/>
              <a:t>in the vicinity of the initial fault.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623" y="5756972"/>
            <a:ext cx="8900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When </a:t>
            </a:r>
            <a:r>
              <a:rPr lang="en-US" sz="2800" b="1" dirty="0" smtClean="0"/>
              <a:t>surface processes suppress topography</a:t>
            </a:r>
            <a:r>
              <a:rPr lang="en-US" sz="2800" dirty="0" smtClean="0"/>
              <a:t>, internal </a:t>
            </a:r>
            <a:r>
              <a:rPr lang="en-US" sz="2800" b="1" dirty="0" smtClean="0"/>
              <a:t>bending</a:t>
            </a:r>
            <a:r>
              <a:rPr lang="en-US" sz="2800" dirty="0" smtClean="0"/>
              <a:t> controls the location and geometry of the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fault.</a:t>
            </a:r>
          </a:p>
        </p:txBody>
      </p:sp>
    </p:spTree>
    <p:extLst>
      <p:ext uri="{BB962C8B-B14F-4D97-AF65-F5344CB8AC3E}">
        <p14:creationId xmlns:p14="http://schemas.microsoft.com/office/powerpoint/2010/main" val="211485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4-12-05 at 12.01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32" y="1971287"/>
            <a:ext cx="5185833" cy="490787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Implications for rift dynamics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30327" y="1090809"/>
            <a:ext cx="93321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Surface processes</a:t>
            </a:r>
            <a:r>
              <a:rPr lang="en-US" sz="2500" dirty="0"/>
              <a:t> </a:t>
            </a:r>
            <a:r>
              <a:rPr lang="en-US" sz="2500" b="1" dirty="0" smtClean="0"/>
              <a:t>enable the large offsets (10+ km) </a:t>
            </a:r>
          </a:p>
          <a:p>
            <a:r>
              <a:rPr lang="en-US" sz="2500" dirty="0" smtClean="0"/>
              <a:t>observed on major range-bounding normal faults.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805" y="2004159"/>
            <a:ext cx="2933628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(These </a:t>
            </a:r>
            <a:r>
              <a:rPr lang="en-US" sz="2200" dirty="0"/>
              <a:t>would otherwise </a:t>
            </a:r>
            <a:endParaRPr lang="en-US" sz="2200" dirty="0" smtClean="0"/>
          </a:p>
          <a:p>
            <a:r>
              <a:rPr lang="en-US" sz="2200" dirty="0" smtClean="0"/>
              <a:t>be </a:t>
            </a:r>
            <a:r>
              <a:rPr lang="en-US" sz="2200" dirty="0"/>
              <a:t>difficult to achieve </a:t>
            </a:r>
            <a:endParaRPr lang="en-US" sz="2200" dirty="0" smtClean="0"/>
          </a:p>
          <a:p>
            <a:r>
              <a:rPr lang="en-US" sz="2200" dirty="0" smtClean="0"/>
              <a:t>in </a:t>
            </a:r>
            <a:r>
              <a:rPr lang="en-US" sz="2200" dirty="0"/>
              <a:t>15 km-thick </a:t>
            </a:r>
          </a:p>
          <a:p>
            <a:r>
              <a:rPr lang="en-US" sz="2200" dirty="0"/>
              <a:t>brittle upper </a:t>
            </a:r>
            <a:r>
              <a:rPr lang="en-US" sz="2200" dirty="0" smtClean="0"/>
              <a:t>crust)</a:t>
            </a:r>
            <a:endParaRPr lang="en-US" sz="2200" dirty="0"/>
          </a:p>
          <a:p>
            <a:endParaRPr lang="en-US" dirty="0"/>
          </a:p>
        </p:txBody>
      </p:sp>
      <p:pic>
        <p:nvPicPr>
          <p:cNvPr id="8" name="Picture 7" descr="rwenzori-mountai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73" y="3905316"/>
            <a:ext cx="3099131" cy="23243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9283" y="6263317"/>
            <a:ext cx="4548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Rwenzori</a:t>
            </a:r>
            <a:r>
              <a:rPr lang="en-US" sz="2000" dirty="0" smtClean="0"/>
              <a:t> Mountains</a:t>
            </a:r>
            <a:r>
              <a:rPr lang="en-US" sz="2000" dirty="0"/>
              <a:t> </a:t>
            </a:r>
            <a:r>
              <a:rPr lang="en-US" sz="2000" dirty="0" smtClean="0"/>
              <a:t>(Uganda)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314730" y="2963503"/>
            <a:ext cx="1097436" cy="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470804" y="3292781"/>
            <a:ext cx="1451984" cy="61253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83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5-22 at 3.24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37" y="1652352"/>
            <a:ext cx="8340683" cy="39616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Future directions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68872" y="1131783"/>
            <a:ext cx="93321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• </a:t>
            </a:r>
            <a:r>
              <a:rPr lang="en-US" sz="2500" b="1" dirty="0" smtClean="0"/>
              <a:t>Top-down </a:t>
            </a:r>
            <a:r>
              <a:rPr lang="en-US" sz="2500" dirty="0" smtClean="0"/>
              <a:t>vs. </a:t>
            </a:r>
            <a:r>
              <a:rPr lang="en-US" sz="2500" b="1" dirty="0" smtClean="0"/>
              <a:t>bottom-up </a:t>
            </a:r>
            <a:r>
              <a:rPr lang="en-US" sz="2500" dirty="0" smtClean="0"/>
              <a:t>controls on rift dynamics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8872" y="5629948"/>
            <a:ext cx="93321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• Improved models of </a:t>
            </a:r>
            <a:r>
              <a:rPr lang="en-US" sz="2500" b="1" dirty="0" smtClean="0"/>
              <a:t>sediment deposition </a:t>
            </a:r>
            <a:r>
              <a:rPr lang="en-US" sz="2500" dirty="0" smtClean="0"/>
              <a:t>for load redistribution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8872" y="6105758"/>
            <a:ext cx="93321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• </a:t>
            </a:r>
            <a:r>
              <a:rPr lang="en-US" sz="2500" b="1" dirty="0" smtClean="0"/>
              <a:t>Model, meet data</a:t>
            </a:r>
            <a:r>
              <a:rPr lang="en-US" sz="2500" dirty="0" smtClean="0"/>
              <a:t>: mechanical vs. geomorphological observables</a:t>
            </a:r>
          </a:p>
        </p:txBody>
      </p:sp>
    </p:spTree>
    <p:extLst>
      <p:ext uri="{BB962C8B-B14F-4D97-AF65-F5344CB8AC3E}">
        <p14:creationId xmlns:p14="http://schemas.microsoft.com/office/powerpoint/2010/main" val="373530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Diversity of (</a:t>
            </a:r>
            <a:r>
              <a:rPr lang="en-US" sz="3600" dirty="0" err="1" smtClean="0"/>
              <a:t>subaerial</a:t>
            </a:r>
            <a:r>
              <a:rPr lang="en-US" sz="3600" dirty="0" smtClean="0"/>
              <a:t>) normal fault styles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334398" y="1027243"/>
            <a:ext cx="8863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SHORT-LIVED FAULTS                         LONG-LIVED DETACHMENTS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25102" y="1600054"/>
            <a:ext cx="82143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58255" y="1761072"/>
            <a:ext cx="7325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dirty="0" smtClean="0"/>
              <a:t>ault life span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668204" y="1761072"/>
            <a:ext cx="0" cy="609595"/>
          </a:xfrm>
          <a:prstGeom prst="straightConnector1">
            <a:avLst/>
          </a:prstGeom>
          <a:ln w="76200" cmpd="sng">
            <a:solidFill>
              <a:srgbClr val="00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24078" y="1744973"/>
            <a:ext cx="6707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Baringo-Bogoria</a:t>
            </a:r>
            <a:r>
              <a:rPr lang="en-US" sz="2400" dirty="0" smtClean="0"/>
              <a:t> half-</a:t>
            </a:r>
            <a:r>
              <a:rPr lang="en-US" sz="2400" dirty="0" err="1" smtClean="0"/>
              <a:t>graben</a:t>
            </a:r>
            <a:r>
              <a:rPr lang="en-US" sz="2400" dirty="0"/>
              <a:t> </a:t>
            </a:r>
            <a:r>
              <a:rPr lang="en-US" sz="2400" dirty="0" smtClean="0"/>
              <a:t>(Kenya</a:t>
            </a:r>
            <a:r>
              <a:rPr lang="en-US" sz="2400" dirty="0"/>
              <a:t>)</a:t>
            </a:r>
            <a:r>
              <a:rPr lang="en-US" sz="2400" dirty="0" smtClean="0"/>
              <a:t> </a:t>
            </a:r>
          </a:p>
          <a:p>
            <a:r>
              <a:rPr lang="en-US" sz="2400" b="1" dirty="0" smtClean="0"/>
              <a:t>East African Rift </a:t>
            </a:r>
            <a:r>
              <a:rPr lang="en-US" sz="2400" dirty="0" smtClean="0"/>
              <a:t>- Eastern Branch</a:t>
            </a:r>
          </a:p>
        </p:txBody>
      </p:sp>
      <p:pic>
        <p:nvPicPr>
          <p:cNvPr id="4" name="Picture 3" descr="Bogoria_half_gra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56" y="2534564"/>
            <a:ext cx="6677154" cy="43439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83102" y="6365652"/>
            <a:ext cx="3396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Renult</a:t>
            </a:r>
            <a:r>
              <a:rPr lang="en-US" i="1" dirty="0" smtClean="0"/>
              <a:t> &amp; </a:t>
            </a:r>
            <a:r>
              <a:rPr lang="en-US" i="1" dirty="0" err="1" smtClean="0"/>
              <a:t>Tiercelin</a:t>
            </a:r>
            <a:r>
              <a:rPr lang="en-US" i="1" dirty="0" smtClean="0"/>
              <a:t> </a:t>
            </a:r>
            <a:r>
              <a:rPr lang="en-US" dirty="0" smtClean="0"/>
              <a:t>[1994</a:t>
            </a:r>
            <a:r>
              <a:rPr lang="en-US" sz="2200" dirty="0" smtClean="0"/>
              <a:t>]</a:t>
            </a:r>
            <a:endParaRPr lang="en-US" sz="2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6121572" y="2722399"/>
            <a:ext cx="1873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</a:rPr>
              <a:t>SPOT / UCD</a:t>
            </a:r>
            <a:endParaRPr lang="en-US" sz="2000" dirty="0" smtClean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2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Diversity of (</a:t>
            </a:r>
            <a:r>
              <a:rPr lang="en-US" sz="3600" dirty="0" err="1" smtClean="0"/>
              <a:t>subaerial</a:t>
            </a:r>
            <a:r>
              <a:rPr lang="en-US" sz="3600" dirty="0" smtClean="0"/>
              <a:t>) normal fault styles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334398" y="1027243"/>
            <a:ext cx="8863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SHORT-LIVED FAULTS                         LONG-LIVED DETACHMENTS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25102" y="1600054"/>
            <a:ext cx="82143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 descr="Teton_di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5021"/>
            <a:ext cx="9197672" cy="21016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488668"/>
            <a:ext cx="339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C. Rowan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453467"/>
            <a:ext cx="9197672" cy="1185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GRTE-Normal-Fault_W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24" y="1911281"/>
            <a:ext cx="7042036" cy="3710588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3845227" y="1761072"/>
            <a:ext cx="0" cy="609595"/>
          </a:xfrm>
          <a:prstGeom prst="straightConnector1">
            <a:avLst/>
          </a:prstGeom>
          <a:ln w="76200" cmpd="sng">
            <a:solidFill>
              <a:srgbClr val="00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4398" y="1807238"/>
            <a:ext cx="3061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Teton fault, Wyoming</a:t>
            </a:r>
          </a:p>
          <a:p>
            <a:r>
              <a:rPr lang="en-US" sz="2400" dirty="0" smtClean="0"/>
              <a:t>Total slip ≈ 10 km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8255" y="1761072"/>
            <a:ext cx="7325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dirty="0" smtClean="0"/>
              <a:t>ault life span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0224" y="5024071"/>
            <a:ext cx="78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NPS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658415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Snake_Ran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8" y="2605362"/>
            <a:ext cx="8639466" cy="4074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Diversity of (</a:t>
            </a:r>
            <a:r>
              <a:rPr lang="en-US" sz="3600" dirty="0" err="1" smtClean="0"/>
              <a:t>subaerial</a:t>
            </a:r>
            <a:r>
              <a:rPr lang="en-US" sz="3600" dirty="0" smtClean="0"/>
              <a:t>) normal fault styles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334398" y="1027243"/>
            <a:ext cx="8863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SHORT-LIVED FAULTS                         LONG-LIVED DETACHMENTS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25102" y="1600054"/>
            <a:ext cx="82143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58255" y="1761072"/>
            <a:ext cx="7325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dirty="0" smtClean="0"/>
              <a:t>ault life span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087804" y="1761072"/>
            <a:ext cx="0" cy="609595"/>
          </a:xfrm>
          <a:prstGeom prst="straightConnector1">
            <a:avLst/>
          </a:prstGeom>
          <a:ln w="76200" cmpd="sng">
            <a:solidFill>
              <a:srgbClr val="00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5974" y="6424841"/>
            <a:ext cx="4133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Miller et al. </a:t>
            </a:r>
            <a:r>
              <a:rPr lang="en-US" dirty="0" smtClean="0"/>
              <a:t>[1983]; </a:t>
            </a:r>
            <a:r>
              <a:rPr lang="en-US" i="1" dirty="0" smtClean="0"/>
              <a:t>Whitney et al. </a:t>
            </a:r>
            <a:r>
              <a:rPr lang="en-US" dirty="0" smtClean="0"/>
              <a:t>[2012]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5303" y="1909002"/>
            <a:ext cx="670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Northern Snake Range</a:t>
            </a:r>
            <a:r>
              <a:rPr lang="en-US" sz="2400" dirty="0" smtClean="0"/>
              <a:t> (Nevada) </a:t>
            </a:r>
          </a:p>
        </p:txBody>
      </p:sp>
    </p:spTree>
    <p:extLst>
      <p:ext uri="{BB962C8B-B14F-4D97-AF65-F5344CB8AC3E}">
        <p14:creationId xmlns:p14="http://schemas.microsoft.com/office/powerpoint/2010/main" val="1011539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Normal faulting vs. surface processes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230327" y="1317281"/>
            <a:ext cx="9150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Surface processes redistribute mass and topographic loads </a:t>
            </a:r>
          </a:p>
          <a:p>
            <a:r>
              <a:rPr lang="en-US" sz="2800" dirty="0" smtClean="0"/>
              <a:t>on a growing fault. </a:t>
            </a:r>
            <a:r>
              <a:rPr lang="en-US" sz="2800" b="1" dirty="0" smtClean="0"/>
              <a:t>Can they affect fault life span ?</a:t>
            </a:r>
          </a:p>
        </p:txBody>
      </p:sp>
      <p:pic>
        <p:nvPicPr>
          <p:cNvPr id="3" name="Picture 2" descr="Teton_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680"/>
            <a:ext cx="9144001" cy="41727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88754" y="6504129"/>
            <a:ext cx="3500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2F2F2"/>
                </a:solidFill>
              </a:rPr>
              <a:t>Landsat / Google Earth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0327" y="2710680"/>
            <a:ext cx="295457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Teton fault, WY</a:t>
            </a:r>
          </a:p>
        </p:txBody>
      </p:sp>
    </p:spTree>
    <p:extLst>
      <p:ext uri="{BB962C8B-B14F-4D97-AF65-F5344CB8AC3E}">
        <p14:creationId xmlns:p14="http://schemas.microsoft.com/office/powerpoint/2010/main" val="147417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24 at 1.47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608"/>
            <a:ext cx="9144000" cy="31109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Coupled geodynamics – surface model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70789" y="2787980"/>
            <a:ext cx="9150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Numerical simulations conducted with the </a:t>
            </a:r>
            <a:r>
              <a:rPr lang="en-US" sz="2400" b="1" dirty="0" err="1" smtClean="0"/>
              <a:t>SiStER</a:t>
            </a:r>
            <a:r>
              <a:rPr lang="en-US" sz="2400" dirty="0" smtClean="0"/>
              <a:t> code </a:t>
            </a:r>
          </a:p>
          <a:p>
            <a:r>
              <a:rPr lang="en-US" sz="2400" dirty="0" smtClean="0"/>
              <a:t>(</a:t>
            </a:r>
            <a:r>
              <a:rPr lang="en-US" sz="2400" b="1" i="1" dirty="0" smtClean="0"/>
              <a:t>Si</a:t>
            </a:r>
            <a:r>
              <a:rPr lang="en-US" sz="2400" i="1" dirty="0" smtClean="0"/>
              <a:t>mple </a:t>
            </a:r>
            <a:r>
              <a:rPr lang="en-US" sz="2400" b="1" i="1" dirty="0" smtClean="0"/>
              <a:t>St</a:t>
            </a:r>
            <a:r>
              <a:rPr lang="en-US" sz="2400" i="1" dirty="0" smtClean="0"/>
              <a:t>okes with </a:t>
            </a:r>
            <a:r>
              <a:rPr lang="en-US" sz="2400" b="1" i="1" dirty="0" smtClean="0"/>
              <a:t>E</a:t>
            </a:r>
            <a:r>
              <a:rPr lang="en-US" sz="2400" i="1" dirty="0" smtClean="0"/>
              <a:t>xotic </a:t>
            </a:r>
            <a:r>
              <a:rPr lang="en-US" sz="2400" b="1" i="1" dirty="0" err="1" smtClean="0"/>
              <a:t>R</a:t>
            </a:r>
            <a:r>
              <a:rPr lang="en-US" sz="2400" i="1" dirty="0" err="1" smtClean="0"/>
              <a:t>heologies</a:t>
            </a:r>
            <a:r>
              <a:rPr lang="en-US" sz="2400" dirty="0" smtClean="0"/>
              <a:t>).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0481" y="1032361"/>
            <a:ext cx="91505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u="sng" dirty="0" smtClean="0"/>
              <a:t>Geodynamic model (</a:t>
            </a:r>
            <a:r>
              <a:rPr lang="en-US" sz="2500" u="sng" dirty="0" err="1" smtClean="0"/>
              <a:t>visco</a:t>
            </a:r>
            <a:r>
              <a:rPr lang="en-US" sz="2500" u="sng" dirty="0" smtClean="0"/>
              <a:t>-elastic-plastic flow with FD/PIC):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481" y="1598218"/>
            <a:ext cx="915051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Strong brittle layer </a:t>
            </a:r>
            <a:r>
              <a:rPr lang="en-US" sz="2400" dirty="0" smtClean="0"/>
              <a:t>(thickness </a:t>
            </a:r>
            <a:r>
              <a:rPr lang="en-US" sz="2400" b="1" dirty="0" smtClean="0"/>
              <a:t>H</a:t>
            </a:r>
            <a:r>
              <a:rPr lang="en-US" sz="2400" dirty="0" smtClean="0"/>
              <a:t>) with seeded fault subjected </a:t>
            </a:r>
          </a:p>
          <a:p>
            <a:r>
              <a:rPr lang="en-US" sz="2400" dirty="0" smtClean="0"/>
              <a:t>to stretching at half-rate </a:t>
            </a:r>
            <a:r>
              <a:rPr lang="en-US" sz="2400" b="1" dirty="0" smtClean="0"/>
              <a:t>V</a:t>
            </a:r>
            <a:r>
              <a:rPr lang="en-US" sz="2400" dirty="0" smtClean="0"/>
              <a:t>. Fault evolution monitored as offset </a:t>
            </a:r>
            <a:r>
              <a:rPr lang="en-US" sz="2400" b="1" dirty="0" smtClean="0"/>
              <a:t>h</a:t>
            </a:r>
            <a:r>
              <a:rPr lang="en-US" sz="2400" dirty="0"/>
              <a:t> </a:t>
            </a:r>
            <a:r>
              <a:rPr lang="en-US" sz="2400" dirty="0" smtClean="0"/>
              <a:t>increases.</a:t>
            </a:r>
          </a:p>
        </p:txBody>
      </p:sp>
    </p:spTree>
    <p:extLst>
      <p:ext uri="{BB962C8B-B14F-4D97-AF65-F5344CB8AC3E}">
        <p14:creationId xmlns:p14="http://schemas.microsoft.com/office/powerpoint/2010/main" val="2215328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24 at 1.47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608"/>
            <a:ext cx="9144000" cy="3110923"/>
          </a:xfrm>
          <a:prstGeom prst="rect">
            <a:avLst/>
          </a:prstGeom>
        </p:spPr>
      </p:pic>
      <p:pic>
        <p:nvPicPr>
          <p:cNvPr id="14" name="Picture 13" descr="Screen Shot 2015-05-24 at 2.1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52" y="1917521"/>
            <a:ext cx="2708920" cy="268399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Coupled geodynamics – surface model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210481" y="1032361"/>
            <a:ext cx="91505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u="sng" dirty="0" smtClean="0"/>
              <a:t>Surface evolution model (upper boundary condition):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179" y="1512122"/>
            <a:ext cx="9150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Step 1: </a:t>
            </a:r>
            <a:r>
              <a:rPr lang="en-US" sz="2400" b="1" dirty="0" smtClean="0"/>
              <a:t>erode</a:t>
            </a:r>
            <a:r>
              <a:rPr lang="en-US" sz="2400" dirty="0" smtClean="0"/>
              <a:t> material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8930" y="1517733"/>
            <a:ext cx="9150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Step 2: </a:t>
            </a:r>
            <a:r>
              <a:rPr lang="en-US" sz="2400" b="1" dirty="0" smtClean="0"/>
              <a:t>deposit</a:t>
            </a:r>
            <a:r>
              <a:rPr lang="en-US" sz="2400" dirty="0" smtClean="0"/>
              <a:t> material flat</a:t>
            </a:r>
          </a:p>
          <a:p>
            <a:r>
              <a:rPr lang="en-US" sz="2400" dirty="0" smtClean="0"/>
              <a:t>in corresponding watershed</a:t>
            </a:r>
          </a:p>
        </p:txBody>
      </p:sp>
      <p:pic>
        <p:nvPicPr>
          <p:cNvPr id="6" name="Picture 5" descr="Screen Shot 2015-05-24 at 2.15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23" y="2327206"/>
            <a:ext cx="4003185" cy="146250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3939616" y="1665372"/>
            <a:ext cx="0" cy="269957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482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10756"/>
            <a:ext cx="9144000" cy="933211"/>
          </a:xfrm>
          <a:prstGeom prst="rect">
            <a:avLst/>
          </a:prstGeom>
          <a:solidFill>
            <a:schemeClr val="accent6">
              <a:lumMod val="50000"/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327" y="123019"/>
            <a:ext cx="860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Fault growth with erosion and sedimentation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230327" y="1132648"/>
            <a:ext cx="91505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Fault growth is accompanied by</a:t>
            </a:r>
            <a:endParaRPr lang="en-US" sz="22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65562" y="4760505"/>
            <a:ext cx="91505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• Flexure of the footwall and hanging wall</a:t>
            </a:r>
            <a:endParaRPr lang="en-US" sz="22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65562" y="5247226"/>
            <a:ext cx="91505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• Rapid rotation of the fault plane down to 30-45º.</a:t>
            </a:r>
            <a:endParaRPr lang="en-US" sz="22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65562" y="5746931"/>
            <a:ext cx="91505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• Erosion of the footwall block, ridge migration, </a:t>
            </a:r>
          </a:p>
          <a:p>
            <a:r>
              <a:rPr lang="en-US" sz="2500" dirty="0"/>
              <a:t> </a:t>
            </a:r>
            <a:r>
              <a:rPr lang="en-US" sz="2500" dirty="0" smtClean="0"/>
              <a:t>  deposition in flexural basin.</a:t>
            </a:r>
            <a:endParaRPr lang="en-US" sz="2200" dirty="0" smtClean="0"/>
          </a:p>
        </p:txBody>
      </p:sp>
      <p:pic>
        <p:nvPicPr>
          <p:cNvPr id="2" name="Picture 1" descr="topo_evo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205"/>
            <a:ext cx="9144000" cy="299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2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5345</TotalTime>
  <Words>772</Words>
  <Application>Microsoft Macintosh PowerPoint</Application>
  <PresentationFormat>On-screen Show (4:3)</PresentationFormat>
  <Paragraphs>113</Paragraphs>
  <Slides>22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Flexural and surficial controls  on normal fault growth</dc:title>
  <dc:creator>Jean-Arthur Olive</dc:creator>
  <cp:lastModifiedBy>Marlene Lofton</cp:lastModifiedBy>
  <cp:revision>328</cp:revision>
  <dcterms:created xsi:type="dcterms:W3CDTF">2014-05-27T21:07:02Z</dcterms:created>
  <dcterms:modified xsi:type="dcterms:W3CDTF">2015-05-26T01:59:23Z</dcterms:modified>
</cp:coreProperties>
</file>