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5"/>
  </p:notesMasterIdLst>
  <p:handoutMasterIdLst>
    <p:handoutMasterId r:id="rId16"/>
  </p:handoutMasterIdLst>
  <p:sldIdLst>
    <p:sldId id="495" r:id="rId2"/>
    <p:sldId id="588" r:id="rId3"/>
    <p:sldId id="598" r:id="rId4"/>
    <p:sldId id="589" r:id="rId5"/>
    <p:sldId id="591" r:id="rId6"/>
    <p:sldId id="599" r:id="rId7"/>
    <p:sldId id="593" r:id="rId8"/>
    <p:sldId id="594" r:id="rId9"/>
    <p:sldId id="595" r:id="rId10"/>
    <p:sldId id="585" r:id="rId11"/>
    <p:sldId id="586" r:id="rId12"/>
    <p:sldId id="587" r:id="rId13"/>
    <p:sldId id="596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FDDA"/>
    <a:srgbClr val="6FF368"/>
    <a:srgbClr val="F2FDBB"/>
    <a:srgbClr val="434343"/>
    <a:srgbClr val="F8E3E3"/>
    <a:srgbClr val="DEE8C9"/>
    <a:srgbClr val="D4E5BB"/>
    <a:srgbClr val="B6B6B6"/>
    <a:srgbClr val="E8D1D1"/>
    <a:srgbClr val="F8D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0" autoAdjust="0"/>
    <p:restoredTop sz="96610" autoAdjust="0"/>
  </p:normalViewPr>
  <p:slideViewPr>
    <p:cSldViewPr snapToObjects="1">
      <p:cViewPr>
        <p:scale>
          <a:sx n="85" d="100"/>
          <a:sy n="85" d="100"/>
        </p:scale>
        <p:origin x="-20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EFAFE-0FD2-8546-82A1-C57F60672278}" type="datetimeFigureOut">
              <a:rPr lang="en-US" smtClean="0"/>
              <a:t>5/25/15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0023-7AA4-104B-91B6-B36F28F29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5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FDE1280-C601-CF49-8090-03F8DE918450}" type="datetime1">
              <a:rPr lang="en-US"/>
              <a:pPr>
                <a:defRPr/>
              </a:pPr>
              <a:t>5/25/15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D3D10A07-2AF7-FF4E-8014-0AA004AD7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07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9C08D0-DB7F-9949-A12A-0152F11D5E35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9C08D0-DB7F-9949-A12A-0152F11D5E35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31775" indent="-231775">
              <a:lnSpc>
                <a:spcPct val="120000"/>
              </a:lnSpc>
            </a:pPr>
            <a:r>
              <a:rPr lang="en-US" sz="1200" dirty="0" err="1" smtClean="0">
                <a:latin typeface="Arial"/>
                <a:cs typeface="Arial"/>
              </a:rPr>
              <a:t>Cryosphere</a:t>
            </a:r>
            <a:r>
              <a:rPr lang="en-US" sz="1200" dirty="0" smtClean="0">
                <a:latin typeface="Arial"/>
                <a:cs typeface="Arial"/>
              </a:rPr>
              <a:t>: glaciers, permafrost, icebergs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Hydrology: watershed, reach to global, discharge and sediment transport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Terrestrial: </a:t>
            </a:r>
            <a:r>
              <a:rPr lang="en-US" sz="1200" dirty="0" err="1" smtClean="0">
                <a:latin typeface="Arial"/>
                <a:cs typeface="Arial"/>
              </a:rPr>
              <a:t>hillslope</a:t>
            </a:r>
            <a:r>
              <a:rPr lang="en-US" sz="1200" dirty="0" smtClean="0">
                <a:latin typeface="Arial"/>
                <a:cs typeface="Arial"/>
              </a:rPr>
              <a:t> processes, landslides, river processes, coupling to tectonics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Coastal: wetlands, estuarine processes, beach and barriers, storm erosion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Marine: circulation, surges, tides, waves, gravity flows, turbidity currents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9C08D0-DB7F-9949-A12A-0152F11D5E35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31775" indent="-231775">
              <a:lnSpc>
                <a:spcPct val="120000"/>
              </a:lnSpc>
            </a:pPr>
            <a:r>
              <a:rPr lang="en-US" sz="1200" dirty="0" err="1" smtClean="0">
                <a:latin typeface="Arial"/>
                <a:cs typeface="Arial"/>
              </a:rPr>
              <a:t>Cryosphere</a:t>
            </a:r>
            <a:r>
              <a:rPr lang="en-US" sz="1200" dirty="0" smtClean="0">
                <a:latin typeface="Arial"/>
                <a:cs typeface="Arial"/>
              </a:rPr>
              <a:t>: glaciers, permafrost, icebergs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Hydrology: watershed, reach to global, discharge and sediment transport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Terrestrial: </a:t>
            </a:r>
            <a:r>
              <a:rPr lang="en-US" sz="1200" dirty="0" err="1" smtClean="0">
                <a:latin typeface="Arial"/>
                <a:cs typeface="Arial"/>
              </a:rPr>
              <a:t>hillslope</a:t>
            </a:r>
            <a:r>
              <a:rPr lang="en-US" sz="1200" dirty="0" smtClean="0">
                <a:latin typeface="Arial"/>
                <a:cs typeface="Arial"/>
              </a:rPr>
              <a:t> processes, landslides, river processes, coupling to tectonics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Coastal: wetlands, estuarine processes, beach and barriers, storm erosion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Marine: circulation, surges, tides, waves, gravity flows, turbidity currents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9C08D0-DB7F-9949-A12A-0152F11D5E35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31775" indent="-231775">
              <a:lnSpc>
                <a:spcPct val="120000"/>
              </a:lnSpc>
            </a:pPr>
            <a:r>
              <a:rPr lang="en-US" sz="1200" dirty="0" err="1" smtClean="0">
                <a:latin typeface="Arial"/>
                <a:cs typeface="Arial"/>
              </a:rPr>
              <a:t>Cryosphere</a:t>
            </a:r>
            <a:r>
              <a:rPr lang="en-US" sz="1200" dirty="0" smtClean="0">
                <a:latin typeface="Arial"/>
                <a:cs typeface="Arial"/>
              </a:rPr>
              <a:t>: glaciers, permafrost, icebergs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Hydrology: watershed, reach to global, discharge and sediment transport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Terrestrial: </a:t>
            </a:r>
            <a:r>
              <a:rPr lang="en-US" sz="1200" dirty="0" err="1" smtClean="0">
                <a:latin typeface="Arial"/>
                <a:cs typeface="Arial"/>
              </a:rPr>
              <a:t>hillslope</a:t>
            </a:r>
            <a:r>
              <a:rPr lang="en-US" sz="1200" dirty="0" smtClean="0">
                <a:latin typeface="Arial"/>
                <a:cs typeface="Arial"/>
              </a:rPr>
              <a:t> processes, landslides, river processes, coupling to tectonics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Coastal: wetlands, estuarine processes, beach and barriers, storm erosion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Marine: circulation, surges, tides, waves, gravity flows, turbidity currents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9C08D0-DB7F-9949-A12A-0152F11D5E35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31775" indent="-231775">
              <a:lnSpc>
                <a:spcPct val="120000"/>
              </a:lnSpc>
            </a:pPr>
            <a:r>
              <a:rPr lang="en-US" sz="1200" dirty="0" err="1" smtClean="0">
                <a:latin typeface="Arial"/>
                <a:cs typeface="Arial"/>
              </a:rPr>
              <a:t>Cryosphere</a:t>
            </a:r>
            <a:r>
              <a:rPr lang="en-US" sz="1200" dirty="0" smtClean="0">
                <a:latin typeface="Arial"/>
                <a:cs typeface="Arial"/>
              </a:rPr>
              <a:t>: glaciers, permafrost, icebergs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Hydrology: watershed, reach to global, discharge and sediment transport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Terrestrial: </a:t>
            </a:r>
            <a:r>
              <a:rPr lang="en-US" sz="1200" dirty="0" err="1" smtClean="0">
                <a:latin typeface="Arial"/>
                <a:cs typeface="Arial"/>
              </a:rPr>
              <a:t>hillslope</a:t>
            </a:r>
            <a:r>
              <a:rPr lang="en-US" sz="1200" dirty="0" smtClean="0">
                <a:latin typeface="Arial"/>
                <a:cs typeface="Arial"/>
              </a:rPr>
              <a:t> processes, landslides, river processes, coupling to tectonics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Coastal: wetlands, estuarine processes, beach and barriers, storm erosion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Marine: circulation, surges, tides, waves, gravity flows, turbidity currents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9C08D0-DB7F-9949-A12A-0152F11D5E35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31775" indent="-231775">
              <a:lnSpc>
                <a:spcPct val="120000"/>
              </a:lnSpc>
            </a:pPr>
            <a:r>
              <a:rPr lang="en-US" sz="1200" dirty="0" err="1" smtClean="0">
                <a:latin typeface="Arial"/>
                <a:cs typeface="Arial"/>
              </a:rPr>
              <a:t>Cryosphere</a:t>
            </a:r>
            <a:r>
              <a:rPr lang="en-US" sz="1200" dirty="0" smtClean="0">
                <a:latin typeface="Arial"/>
                <a:cs typeface="Arial"/>
              </a:rPr>
              <a:t>: glaciers, permafrost, icebergs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Hydrology: watershed, reach to global, discharge and sediment transport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Terrestrial: </a:t>
            </a:r>
            <a:r>
              <a:rPr lang="en-US" sz="1200" dirty="0" err="1" smtClean="0">
                <a:latin typeface="Arial"/>
                <a:cs typeface="Arial"/>
              </a:rPr>
              <a:t>hillslope</a:t>
            </a:r>
            <a:r>
              <a:rPr lang="en-US" sz="1200" dirty="0" smtClean="0">
                <a:latin typeface="Arial"/>
                <a:cs typeface="Arial"/>
              </a:rPr>
              <a:t> processes, landslides, river processes, coupling to tectonics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Coastal: wetlands, estuarine processes, beach and barriers, storm erosion</a:t>
            </a:r>
          </a:p>
          <a:p>
            <a:pPr marL="231775" indent="-231775"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Marine: circulation, surges, tides, waves, gravity flows, turbidity currents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CE22A-763A-A149-8C44-7B47D6E04875}" type="datetime1">
              <a:rPr lang="en-US" smtClean="0"/>
              <a:pPr>
                <a:defRPr/>
              </a:pPr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6CCA5-9473-184F-9072-2609588AC7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C7C51-A76F-0F40-87A0-1F250432FF45}" type="datetime1">
              <a:rPr lang="en-US" smtClean="0"/>
              <a:pPr>
                <a:defRPr/>
              </a:pPr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0899C-7574-6849-9D2E-53948AB539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5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5C96E-DA55-9847-ADAD-5B97BDC405EB}" type="datetime1">
              <a:rPr lang="en-US" smtClean="0"/>
              <a:pPr>
                <a:defRPr/>
              </a:pPr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9D7AF-46BC-234D-9433-4AD1700596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4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B039E-F319-B448-98D9-8377C355CB16}" type="datetime1">
              <a:rPr lang="en-US" smtClean="0"/>
              <a:pPr>
                <a:defRPr/>
              </a:pPr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BE914-00E8-C649-8D71-056B77D845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A889F-21FE-6540-B0B3-E8BB7BBF73CA}" type="datetime1">
              <a:rPr lang="en-US" smtClean="0"/>
              <a:pPr>
                <a:defRPr/>
              </a:pPr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C901E-2242-9348-905E-025884DAE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1D943-0A19-DB4F-A574-A5D433C0F11D}" type="datetime1">
              <a:rPr lang="en-US" smtClean="0"/>
              <a:pPr>
                <a:defRPr/>
              </a:pPr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2DAA7-3CE6-EA4C-9203-CAA4D1529F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B3B61-C0A5-924D-A870-9B1D5D5F0785}" type="datetime1">
              <a:rPr lang="en-US" smtClean="0"/>
              <a:pPr>
                <a:defRPr/>
              </a:pPr>
              <a:t>5/25/15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09CC5-E75D-9546-A614-2C97E1550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32EE2-1AFC-3F4F-8431-85F874FED754}" type="datetime1">
              <a:rPr lang="en-US" smtClean="0"/>
              <a:pPr>
                <a:defRPr/>
              </a:pPr>
              <a:t>5/25/15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E82D2-E6E9-DE42-91AC-CB75820E78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2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C016E-ECA7-C641-907E-C1A1296BF77C}" type="datetime1">
              <a:rPr lang="en-US" smtClean="0"/>
              <a:pPr>
                <a:defRPr/>
              </a:pPr>
              <a:t>5/25/15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8D798-414D-B447-B1C1-1FB3A44DB1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275107-3C01-F149-BBD5-E2D73CBF2FD6}" type="datetime1">
              <a:rPr lang="en-US" smtClean="0"/>
              <a:pPr>
                <a:defRPr/>
              </a:pPr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D1ACA-96C9-6149-89EC-9FF29C5093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7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B4ACA-3690-9441-B9DB-85B2D15B6B98}" type="datetime1">
              <a:rPr lang="en-US" smtClean="0"/>
              <a:pPr>
                <a:defRPr/>
              </a:pPr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BCD3B-9579-4A4F-9EFE-E5EF402763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9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35CC11-2E17-5044-A0F9-CA457E2096ED}" type="datetime1">
              <a:rPr lang="en-US" smtClean="0"/>
              <a:pPr>
                <a:defRPr/>
              </a:pPr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EA0195-DC60-714A-BF9B-50229BB19C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9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21.jpe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hyperlink" Target="mailto:csdmssupport@colorado.edu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6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6.png"/><Relationship Id="rId5" Type="http://schemas.microsoft.com/office/2007/relationships/hdphoto" Target="../media/hdphoto1.wdp"/><Relationship Id="rId6" Type="http://schemas.openxmlformats.org/officeDocument/2006/relationships/image" Target="../media/image17.png"/><Relationship Id="rId7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2" descr="CSDMS_high_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0" y="6280150"/>
            <a:ext cx="241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7"/>
          <p:cNvSpPr txBox="1">
            <a:spLocks noChangeArrowheads="1"/>
          </p:cNvSpPr>
          <p:nvPr/>
        </p:nvSpPr>
        <p:spPr bwMode="auto">
          <a:xfrm>
            <a:off x="152400" y="29514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n-US" dirty="0" smtClean="0">
                <a:latin typeface="Bell MT"/>
                <a:cs typeface="Bell MT"/>
              </a:rPr>
              <a:t>The </a:t>
            </a:r>
            <a:r>
              <a:rPr lang="en-US" b="1" dirty="0">
                <a:latin typeface="Bell MT"/>
                <a:cs typeface="Bell MT"/>
              </a:rPr>
              <a:t>Community Surface Dynamics Modeling </a:t>
            </a:r>
            <a:r>
              <a:rPr lang="en-US" b="1" dirty="0" smtClean="0">
                <a:latin typeface="Bell MT"/>
                <a:cs typeface="Bell MT"/>
              </a:rPr>
              <a:t>System 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US" dirty="0" smtClean="0">
                <a:latin typeface="Bell MT"/>
                <a:cs typeface="Bell MT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Bell MT"/>
                <a:cs typeface="Bell MT"/>
              </a:rPr>
              <a:t>evelops</a:t>
            </a:r>
            <a:r>
              <a:rPr lang="en-US" dirty="0">
                <a:solidFill>
                  <a:srgbClr val="000000"/>
                </a:solidFill>
                <a:latin typeface="Bell MT"/>
                <a:cs typeface="Bell MT"/>
              </a:rPr>
              <a:t>, integrates</a:t>
            </a:r>
            <a:r>
              <a:rPr lang="en-US" dirty="0" smtClean="0">
                <a:solidFill>
                  <a:srgbClr val="000000"/>
                </a:solidFill>
                <a:latin typeface="Bell MT"/>
                <a:cs typeface="Bell MT"/>
              </a:rPr>
              <a:t>, </a:t>
            </a:r>
            <a:r>
              <a:rPr lang="en-US" dirty="0">
                <a:solidFill>
                  <a:srgbClr val="000000"/>
                </a:solidFill>
                <a:latin typeface="Bell MT"/>
                <a:cs typeface="Bell MT"/>
              </a:rPr>
              <a:t>archives </a:t>
            </a:r>
            <a:r>
              <a:rPr lang="en-US" dirty="0" smtClean="0">
                <a:solidFill>
                  <a:srgbClr val="000000"/>
                </a:solidFill>
                <a:latin typeface="Bell MT"/>
                <a:cs typeface="Bell MT"/>
              </a:rPr>
              <a:t>&amp; disseminates software </a:t>
            </a:r>
            <a:r>
              <a:rPr lang="en-US" dirty="0">
                <a:solidFill>
                  <a:srgbClr val="000000"/>
                </a:solidFill>
                <a:latin typeface="Bell MT"/>
                <a:cs typeface="Bell MT"/>
              </a:rPr>
              <a:t>to define the earth</a:t>
            </a:r>
            <a:r>
              <a:rPr lang="ja-JP" altLang="en-US" dirty="0">
                <a:solidFill>
                  <a:srgbClr val="000000"/>
                </a:solidFill>
                <a:latin typeface="Bell MT"/>
                <a:cs typeface="Bell MT"/>
              </a:rPr>
              <a:t>’</a:t>
            </a:r>
            <a:r>
              <a:rPr lang="en-US" dirty="0">
                <a:solidFill>
                  <a:srgbClr val="000000"/>
                </a:solidFill>
                <a:latin typeface="Bell MT"/>
                <a:cs typeface="Bell MT"/>
              </a:rPr>
              <a:t>s surface </a:t>
            </a:r>
            <a:r>
              <a:rPr lang="en-US" dirty="0" smtClean="0">
                <a:solidFill>
                  <a:srgbClr val="000000"/>
                </a:solidFill>
                <a:latin typeface="Bell MT"/>
                <a:cs typeface="Bell MT"/>
              </a:rPr>
              <a:t>dynamics</a:t>
            </a:r>
            <a:endParaRPr lang="en-US" sz="1200" dirty="0" smtClean="0"/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US" sz="2000" b="1" dirty="0" smtClean="0">
                <a:latin typeface="Bell MT"/>
                <a:cs typeface="Bell MT"/>
              </a:rPr>
              <a:t>James Syvitski</a:t>
            </a:r>
            <a:r>
              <a:rPr lang="en-US" sz="2000" dirty="0" smtClean="0">
                <a:latin typeface="Bell MT"/>
                <a:cs typeface="Bell MT"/>
              </a:rPr>
              <a:t>, CSDMS Executive Director</a:t>
            </a:r>
            <a:endParaRPr lang="en-US" sz="1800" i="1" dirty="0" smtClean="0">
              <a:latin typeface="Bell MT"/>
              <a:cs typeface="Bell MT"/>
            </a:endParaRPr>
          </a:p>
        </p:txBody>
      </p:sp>
      <p:pic>
        <p:nvPicPr>
          <p:cNvPr id="15364" name="Picture 6" descr="nsf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05513"/>
            <a:ext cx="84772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48396" y="57313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Main Drive:Users:syvitski:Desktop:SemiAnnual CSDMS 2012:WORDLE2 CSDMS.pdf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29" t="14128" r="8663" b="13296"/>
          <a:stretch/>
        </p:blipFill>
        <p:spPr bwMode="auto">
          <a:xfrm>
            <a:off x="868753" y="2205233"/>
            <a:ext cx="7162800" cy="4045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407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60325"/>
            <a:ext cx="8534400" cy="701675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latin typeface="Bell MT"/>
                <a:cs typeface="Bell MT"/>
              </a:rPr>
              <a:t>2015 Annual Meeting Agenda</a:t>
            </a:r>
            <a:endParaRPr lang="en-US" sz="2400" b="1" dirty="0">
              <a:latin typeface="Bell MT"/>
              <a:cs typeface="Bell MT"/>
            </a:endParaRPr>
          </a:p>
        </p:txBody>
      </p:sp>
      <p:pic>
        <p:nvPicPr>
          <p:cNvPr id="4" name="Picture 12" descr="CSDMS_high_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SDMS Icon (512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sf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863" y="630555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72921"/>
              </p:ext>
            </p:extLst>
          </p:nvPr>
        </p:nvGraphicFramePr>
        <p:xfrm>
          <a:off x="228600" y="914400"/>
          <a:ext cx="8507412" cy="4985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216547"/>
                <a:gridCol w="2133600"/>
                <a:gridCol w="2030412"/>
              </a:tblGrid>
              <a:tr h="5531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553161">
                <a:tc>
                  <a:txBody>
                    <a:bodyPr/>
                    <a:lstStyle/>
                    <a:p>
                      <a:r>
                        <a:rPr lang="en-US" dirty="0" smtClean="0"/>
                        <a:t>Welcome talks (3)</a:t>
                      </a:r>
                      <a:endParaRPr lang="en-US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Keynotes (4)</a:t>
                      </a:r>
                      <a:endParaRPr lang="en-US" dirty="0"/>
                    </a:p>
                  </a:txBody>
                  <a:tcP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Keynotes (2)</a:t>
                      </a:r>
                      <a:endParaRPr lang="en-US" dirty="0"/>
                    </a:p>
                  </a:txBody>
                  <a:tcP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ExCom</a:t>
                      </a:r>
                      <a:r>
                        <a:rPr lang="en-US" dirty="0" smtClean="0"/>
                        <a:t> Meeting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53161">
                <a:tc>
                  <a:txBody>
                    <a:bodyPr/>
                    <a:lstStyle/>
                    <a:p>
                      <a:r>
                        <a:rPr lang="en-US" dirty="0" smtClean="0"/>
                        <a:t>Keynotes (2)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Group Business Meetings (5)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Clinics (3)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 Meeting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52277">
                <a:tc>
                  <a:txBody>
                    <a:bodyPr/>
                    <a:lstStyle/>
                    <a:p>
                      <a:r>
                        <a:rPr lang="en-US" dirty="0" smtClean="0"/>
                        <a:t>Discussions (5)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 modelers want from the data community? </a:t>
                      </a:r>
                      <a:endParaRPr lang="en-US" sz="1400" i="1" dirty="0"/>
                    </a:p>
                  </a:txBody>
                  <a:tcP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>
                    <a:solidFill>
                      <a:srgbClr val="EEECE1"/>
                    </a:solidFill>
                  </a:tcPr>
                </a:tc>
              </a:tr>
              <a:tr h="553161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Clinics (3)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Keynotes (3)</a:t>
                      </a:r>
                    </a:p>
                  </a:txBody>
                  <a:tcP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FDDA"/>
                    </a:solidFill>
                  </a:tcPr>
                </a:tc>
              </a:tr>
              <a:tr h="553161">
                <a:tc>
                  <a:txBody>
                    <a:bodyPr/>
                    <a:lstStyle/>
                    <a:p>
                      <a:r>
                        <a:rPr lang="en-US" dirty="0" smtClean="0"/>
                        <a:t>Clinics (4)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Group Business Meetings (5)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FDDA"/>
                    </a:solidFill>
                  </a:tcPr>
                </a:tc>
              </a:tr>
              <a:tr h="5531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Keynotes (2)</a:t>
                      </a:r>
                    </a:p>
                  </a:txBody>
                  <a:tcP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Posters</a:t>
                      </a:r>
                      <a:endParaRPr lang="en-US" dirty="0"/>
                    </a:p>
                  </a:txBody>
                  <a:tcP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Reports &amp; </a:t>
                      </a:r>
                    </a:p>
                    <a:p>
                      <a:r>
                        <a:rPr lang="en-US" dirty="0" smtClean="0"/>
                        <a:t>Wrap-Up (2)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FDDA"/>
                    </a:solidFill>
                  </a:tcPr>
                </a:tc>
              </a:tr>
              <a:tr h="553157">
                <a:tc>
                  <a:txBody>
                    <a:bodyPr/>
                    <a:lstStyle/>
                    <a:p>
                      <a:r>
                        <a:rPr lang="en-US" dirty="0" smtClean="0"/>
                        <a:t>Posters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Banquet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Departures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FCFD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71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" y="60325"/>
            <a:ext cx="8763000" cy="7016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2015 Annual Meeting Theme: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Data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meet Models, Models meet Data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12" descr="CSDMS_high_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SDMS Icon (512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sf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863" y="630555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dirty="0" smtClean="0"/>
              <a:t>)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Surface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Dynamics Modeling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/>
              <a:t>— </a:t>
            </a:r>
            <a:r>
              <a:rPr lang="en-US" sz="2400" dirty="0" smtClean="0"/>
              <a:t>posters &amp; presentations</a:t>
            </a:r>
          </a:p>
          <a:p>
            <a:endParaRPr lang="en-US" sz="2400" dirty="0"/>
          </a:p>
          <a:p>
            <a:r>
              <a:rPr lang="en-US" sz="2400" dirty="0" smtClean="0"/>
              <a:t>2)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Model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ing Clinics: </a:t>
            </a:r>
            <a:r>
              <a:rPr lang="en-US" sz="2400" i="1" dirty="0" smtClean="0"/>
              <a:t>WMT </a:t>
            </a:r>
            <a:r>
              <a:rPr lang="en-US" sz="2400" i="1" dirty="0" smtClean="0"/>
              <a:t>&amp; Dakota, Hydro Data, </a:t>
            </a:r>
            <a:r>
              <a:rPr lang="en-US" sz="2400" i="1" dirty="0" err="1" smtClean="0"/>
              <a:t>OpenFOAM</a:t>
            </a:r>
            <a:r>
              <a:rPr lang="en-US" sz="2400" i="1" dirty="0" smtClean="0"/>
              <a:t>, CHILD, CEM, BMI, Integrated Modeling, CSDMS EKT, Landlab, CUHASI WDC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3)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Group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Discussion: </a:t>
            </a:r>
            <a:r>
              <a:rPr lang="en-US" sz="2400" i="1" dirty="0"/>
              <a:t>What do modelers want from the data community? </a:t>
            </a:r>
            <a:endParaRPr lang="en-US" sz="2400" i="1" dirty="0" smtClean="0"/>
          </a:p>
          <a:p>
            <a:endParaRPr lang="en-US" sz="2400" dirty="0"/>
          </a:p>
          <a:p>
            <a:r>
              <a:rPr lang="en-US" sz="2400" dirty="0" smtClean="0"/>
              <a:t>4)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CSDMS Group Business Meetings: </a:t>
            </a:r>
            <a:r>
              <a:rPr lang="en-US" sz="2400" dirty="0" smtClean="0"/>
              <a:t>Goals and Activities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i</a:t>
            </a:r>
            <a:r>
              <a:rPr lang="en-US" sz="2400" dirty="0" smtClean="0"/>
              <a:t>) increasing the number of BMI components,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ii) advancing medium term and long term goals.</a:t>
            </a:r>
          </a:p>
          <a:p>
            <a:endParaRPr lang="en-US" sz="2400" dirty="0" smtClean="0"/>
          </a:p>
          <a:p>
            <a:r>
              <a:rPr lang="en-US" sz="2400" dirty="0" smtClean="0"/>
              <a:t>5)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Fostering of a Community</a:t>
            </a:r>
            <a:r>
              <a:rPr lang="en-US" sz="2400" dirty="0" smtClean="0"/>
              <a:t>— </a:t>
            </a:r>
            <a:r>
              <a:rPr lang="en-US" sz="2000" dirty="0"/>
              <a:t>Honors, Awards, and </a:t>
            </a:r>
            <a:r>
              <a:rPr lang="en-US" sz="2000" dirty="0" smtClean="0"/>
              <a:t>fun!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343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60325"/>
            <a:ext cx="8534400" cy="701675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latin typeface="Bell MT"/>
                <a:cs typeface="Bell MT"/>
              </a:rPr>
              <a:t>2015 CSDMS Program Director’s Award</a:t>
            </a:r>
            <a:endParaRPr lang="en-US" sz="2400" dirty="0">
              <a:latin typeface="Bell MT"/>
              <a:cs typeface="Bell MT"/>
            </a:endParaRPr>
          </a:p>
        </p:txBody>
      </p:sp>
      <p:pic>
        <p:nvPicPr>
          <p:cNvPr id="4" name="Picture 12" descr="CSDMS_high_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SDMS Icon (512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sf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863" y="630555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68600" y="1219200"/>
            <a:ext cx="63891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Bilal </a:t>
            </a:r>
            <a:r>
              <a:rPr lang="en-US" dirty="0" err="1" smtClean="0"/>
              <a:t>Haq</a:t>
            </a:r>
            <a:r>
              <a:rPr lang="en-US" dirty="0"/>
              <a:t>, </a:t>
            </a:r>
            <a:r>
              <a:rPr lang="en-US" dirty="0" smtClean="0"/>
              <a:t>former Director </a:t>
            </a:r>
            <a:r>
              <a:rPr lang="en-US" dirty="0"/>
              <a:t>for Marine </a:t>
            </a:r>
            <a:r>
              <a:rPr lang="en-US" dirty="0" smtClean="0"/>
              <a:t>Geosciences, NSF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Ph.D. </a:t>
            </a:r>
            <a:r>
              <a:rPr lang="en-US" dirty="0" smtClean="0"/>
              <a:t>(Pakistan) and D.Sc. (U Stockholm)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Employment, U Vienna</a:t>
            </a:r>
            <a:r>
              <a:rPr lang="en-US" dirty="0"/>
              <a:t>, U </a:t>
            </a:r>
            <a:r>
              <a:rPr lang="en-US" dirty="0" smtClean="0"/>
              <a:t>Stockholm, WHOI/MIT</a:t>
            </a:r>
            <a:r>
              <a:rPr lang="en-US" dirty="0"/>
              <a:t>, </a:t>
            </a:r>
            <a:r>
              <a:rPr lang="en-US" dirty="0" smtClean="0"/>
              <a:t>Exxon, U Paris</a:t>
            </a:r>
            <a:r>
              <a:rPr lang="en-US" dirty="0"/>
              <a:t>, </a:t>
            </a:r>
            <a:r>
              <a:rPr lang="en-US" dirty="0" smtClean="0"/>
              <a:t>White House, World Bank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Authored </a:t>
            </a:r>
            <a:r>
              <a:rPr lang="en-US" dirty="0"/>
              <a:t>or co-authored </a:t>
            </a:r>
            <a:r>
              <a:rPr lang="en-US" dirty="0" smtClean="0"/>
              <a:t>150 </a:t>
            </a:r>
            <a:r>
              <a:rPr lang="en-US" dirty="0"/>
              <a:t>papers and </a:t>
            </a:r>
            <a:r>
              <a:rPr lang="en-US" dirty="0" smtClean="0"/>
              <a:t>books —several are </a:t>
            </a:r>
            <a:r>
              <a:rPr lang="en-US" i="1" dirty="0"/>
              <a:t>citation </a:t>
            </a:r>
            <a:r>
              <a:rPr lang="en-US" i="1" dirty="0" smtClean="0"/>
              <a:t>classics, </a:t>
            </a:r>
            <a:r>
              <a:rPr lang="en-US" dirty="0" smtClean="0"/>
              <a:t>the </a:t>
            </a:r>
            <a:r>
              <a:rPr lang="en-US" i="1" dirty="0"/>
              <a:t>most cited in geosciences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Francis </a:t>
            </a:r>
            <a:r>
              <a:rPr lang="en-US" dirty="0"/>
              <a:t>Shepard Medal </a:t>
            </a:r>
            <a:r>
              <a:rPr lang="en-US" dirty="0" smtClean="0"/>
              <a:t>(SEPM</a:t>
            </a:r>
            <a:r>
              <a:rPr lang="en-US" dirty="0"/>
              <a:t>), NSF’s Antarctic Medal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GSA Fellow; AAAS Fellow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AGU’s </a:t>
            </a:r>
            <a:r>
              <a:rPr lang="en-US" dirty="0"/>
              <a:t>Ocean Science </a:t>
            </a:r>
            <a:r>
              <a:rPr lang="en-US" dirty="0" smtClean="0"/>
              <a:t>Award, </a:t>
            </a:r>
            <a:r>
              <a:rPr lang="en-US" dirty="0" err="1" smtClean="0"/>
              <a:t>Killam</a:t>
            </a:r>
            <a:r>
              <a:rPr lang="en-US" dirty="0" smtClean="0"/>
              <a:t> Chair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Honorary D.Sc. from the Sorbonne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fossil </a:t>
            </a:r>
            <a:r>
              <a:rPr lang="en-US" i="1" dirty="0"/>
              <a:t>Genus</a:t>
            </a:r>
            <a:r>
              <a:rPr lang="en-US" dirty="0"/>
              <a:t> and a fossil </a:t>
            </a:r>
            <a:r>
              <a:rPr lang="en-US" i="1" dirty="0"/>
              <a:t>species </a:t>
            </a:r>
            <a:r>
              <a:rPr lang="en-US" dirty="0"/>
              <a:t>named after him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914400"/>
            <a:ext cx="2692400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1" y="4800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Merit — </a:t>
            </a:r>
            <a:r>
              <a:rPr lang="en-US" i="1" dirty="0" smtClean="0"/>
              <a:t>For Bilal’s sustained push to get the sedimentology and stratigraphy community to become more quantitative, better integrated and organized, and to collectively speak with a clearer voice in addressing the needs of the nation. This includes early recognition and support of CSDMS in addressing these needs.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08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60325"/>
            <a:ext cx="8534400" cy="701675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latin typeface="Bell MT"/>
                <a:cs typeface="Bell MT"/>
              </a:rPr>
              <a:t>2015 CSDMS </a:t>
            </a:r>
            <a:r>
              <a:rPr lang="en-US" sz="2400" b="1" dirty="0">
                <a:latin typeface="Bell MT"/>
                <a:cs typeface="Bell MT"/>
              </a:rPr>
              <a:t>Life-time achievement Award</a:t>
            </a:r>
            <a:endParaRPr lang="en-US" sz="2400" dirty="0">
              <a:latin typeface="Bell MT"/>
              <a:cs typeface="Bell MT"/>
            </a:endParaRPr>
          </a:p>
        </p:txBody>
      </p:sp>
      <p:pic>
        <p:nvPicPr>
          <p:cNvPr id="4" name="Picture 12" descr="CSDMS_high_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SDMS Icon (512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sf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863" y="630555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68600" y="1524000"/>
            <a:ext cx="61468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 Chris Paola, NCED Co-Director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B.Sc. Lehigh U, M.Sc. U Reading, D.Sc. MIT/WHOI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Geological Society of London’s </a:t>
            </a:r>
            <a:r>
              <a:rPr lang="en-US" dirty="0"/>
              <a:t>Charles Lyell medal in 2011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SEPM’s Laurence L. </a:t>
            </a:r>
            <a:r>
              <a:rPr lang="en-US" dirty="0" err="1"/>
              <a:t>Sloss</a:t>
            </a:r>
            <a:r>
              <a:rPr lang="en-US" dirty="0"/>
              <a:t> Award in 2014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Awards for outstanding advising, instructing,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Authored </a:t>
            </a:r>
            <a:r>
              <a:rPr lang="en-US" dirty="0"/>
              <a:t>or co-authored </a:t>
            </a:r>
            <a:r>
              <a:rPr lang="en-US" dirty="0" smtClean="0"/>
              <a:t>150 </a:t>
            </a:r>
            <a:r>
              <a:rPr lang="en-US" dirty="0"/>
              <a:t>papers and </a:t>
            </a:r>
            <a:r>
              <a:rPr lang="en-US" dirty="0" smtClean="0"/>
              <a:t>books —</a:t>
            </a:r>
            <a:r>
              <a:rPr lang="en-US" i="1" dirty="0" smtClean="0"/>
              <a:t>several outstanding journal papers</a:t>
            </a:r>
            <a:r>
              <a:rPr lang="en-US" dirty="0" smtClean="0"/>
              <a:t>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GSA Fellow, AGU Fellow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1" y="4800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Citation — </a:t>
            </a:r>
            <a:r>
              <a:rPr lang="en-US" dirty="0" smtClean="0"/>
              <a:t>As a </a:t>
            </a:r>
            <a:r>
              <a:rPr lang="en-US" dirty="0"/>
              <a:t>pioneer and world leader on the subject of quantitative dynamic </a:t>
            </a:r>
            <a:r>
              <a:rPr lang="en-US" dirty="0" smtClean="0"/>
              <a:t>stratigraphy, and for studies on </a:t>
            </a:r>
            <a:r>
              <a:rPr lang="en-US" dirty="0"/>
              <a:t>basin filling and controls on physical stratigraphy, braided streams, particle fractionation in depositional systems, </a:t>
            </a:r>
            <a:r>
              <a:rPr lang="en-US" dirty="0" err="1"/>
              <a:t>bedform</a:t>
            </a:r>
            <a:r>
              <a:rPr lang="en-US" dirty="0"/>
              <a:t> dynamics and self-organization in landscape </a:t>
            </a:r>
            <a:r>
              <a:rPr lang="en-US" dirty="0" smtClean="0"/>
              <a:t>evolution.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09" y="1200743"/>
            <a:ext cx="2757488" cy="33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9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26590" y="1027331"/>
            <a:ext cx="5257800" cy="51054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12" descr="CSDMS_high_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148"/>
            <a:ext cx="241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2338" y="609600"/>
            <a:ext cx="228123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harter Black"/>
                <a:cs typeface="Charter Black"/>
              </a:rPr>
              <a:t>C</a:t>
            </a:r>
            <a:r>
              <a:rPr lang="en-US" b="1" dirty="0" smtClean="0">
                <a:latin typeface="Charter Black"/>
                <a:cs typeface="Charter Black"/>
              </a:rPr>
              <a:t>apacity building Community </a:t>
            </a:r>
            <a:r>
              <a:rPr lang="en-US" b="1" dirty="0">
                <a:latin typeface="Charter Black"/>
                <a:cs typeface="Charter Black"/>
              </a:rPr>
              <a:t>networking </a:t>
            </a:r>
            <a:endParaRPr lang="en-US" dirty="0">
              <a:latin typeface="Charter Black"/>
              <a:cs typeface="Charter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3271" y="1727390"/>
            <a:ext cx="17475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harter Black"/>
                <a:cs typeface="Charter Black"/>
              </a:rPr>
              <a:t>Open-source </a:t>
            </a:r>
            <a:r>
              <a:rPr lang="en-US" b="1" dirty="0" smtClean="0">
                <a:latin typeface="Charter Black"/>
                <a:cs typeface="Charter Black"/>
              </a:rPr>
              <a:t>Repositories</a:t>
            </a:r>
            <a:endParaRPr lang="en-US" dirty="0">
              <a:latin typeface="Charter Black"/>
              <a:cs typeface="Charter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2919427"/>
            <a:ext cx="1600200" cy="10002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Charter Black"/>
                <a:cs typeface="Charter Black"/>
              </a:rPr>
              <a:t>HPCC </a:t>
            </a:r>
            <a:endParaRPr lang="en-US" b="1" dirty="0" smtClean="0">
              <a:solidFill>
                <a:srgbClr val="000000"/>
              </a:solidFill>
              <a:latin typeface="Charter Black"/>
              <a:cs typeface="Charter Black"/>
            </a:endParaRPr>
          </a:p>
          <a:p>
            <a:pPr algn="ctr">
              <a:spcAft>
                <a:spcPts val="60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Charter Black"/>
                <a:cs typeface="Charter Black"/>
              </a:rPr>
              <a:t>testbed</a:t>
            </a:r>
            <a:r>
              <a:rPr lang="en-US" b="1" dirty="0" smtClean="0">
                <a:solidFill>
                  <a:srgbClr val="000000"/>
                </a:solidFill>
                <a:latin typeface="Charter Black"/>
                <a:cs typeface="Charter Black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harter Black"/>
                <a:cs typeface="Charter Black"/>
              </a:rPr>
              <a:t>&amp; </a:t>
            </a:r>
            <a:r>
              <a:rPr lang="en-US" b="1" dirty="0" smtClean="0">
                <a:solidFill>
                  <a:srgbClr val="000000"/>
                </a:solidFill>
                <a:latin typeface="Charter Black"/>
                <a:cs typeface="Charter Black"/>
              </a:rPr>
              <a:t>support</a:t>
            </a:r>
            <a:endParaRPr lang="en-US" b="1" dirty="0">
              <a:solidFill>
                <a:srgbClr val="000000"/>
              </a:solidFill>
              <a:latin typeface="Charter Black"/>
              <a:cs typeface="Charter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831" y="4424570"/>
            <a:ext cx="1676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harter Black"/>
                <a:cs typeface="Charter Black"/>
              </a:rPr>
              <a:t>Education &amp; Knowledge Products</a:t>
            </a:r>
            <a:endParaRPr lang="en-US" dirty="0">
              <a:latin typeface="Charter Black"/>
              <a:cs typeface="Charter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5678269"/>
            <a:ext cx="2500313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harter Black"/>
                <a:cs typeface="Charter Black"/>
              </a:rPr>
              <a:t>Protocols &amp; GUI for component models</a:t>
            </a:r>
            <a:endParaRPr lang="en-US" b="1" dirty="0">
              <a:solidFill>
                <a:srgbClr val="000000"/>
              </a:solidFill>
              <a:latin typeface="Charter Black"/>
              <a:cs typeface="Charter Black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844" y="4424570"/>
            <a:ext cx="1447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harter Black"/>
                <a:cs typeface="Charter Black"/>
              </a:rPr>
              <a:t>Model </a:t>
            </a:r>
            <a:endParaRPr lang="en-US" b="1" dirty="0" smtClean="0">
              <a:latin typeface="Charter Black"/>
              <a:cs typeface="Charter Black"/>
            </a:endParaRPr>
          </a:p>
          <a:p>
            <a:pPr algn="ctr"/>
            <a:r>
              <a:rPr lang="en-US" b="1" dirty="0" smtClean="0">
                <a:latin typeface="Charter Black"/>
                <a:cs typeface="Charter Black"/>
              </a:rPr>
              <a:t>Coupling </a:t>
            </a:r>
            <a:r>
              <a:rPr lang="en-US" b="1" dirty="0">
                <a:latin typeface="Charter Black"/>
                <a:cs typeface="Charter Black"/>
              </a:rPr>
              <a:t>&amp; </a:t>
            </a:r>
            <a:r>
              <a:rPr lang="en-US" b="1" dirty="0" smtClean="0">
                <a:latin typeface="Charter Black"/>
                <a:cs typeface="Charter Black"/>
              </a:rPr>
              <a:t>Reuse</a:t>
            </a:r>
            <a:endParaRPr lang="en-US" dirty="0">
              <a:latin typeface="Charter Black"/>
              <a:cs typeface="Charter Blac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2819400"/>
            <a:ext cx="19812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harter Black"/>
                <a:cs typeface="Charter Black"/>
              </a:rPr>
              <a:t>Model </a:t>
            </a:r>
            <a:endParaRPr lang="en-US" b="1" dirty="0" smtClean="0">
              <a:latin typeface="Charter Black"/>
              <a:cs typeface="Charter Black"/>
            </a:endParaRPr>
          </a:p>
          <a:p>
            <a:pPr algn="ctr"/>
            <a:r>
              <a:rPr lang="en-US" sz="1600" b="1" dirty="0" smtClean="0">
                <a:latin typeface="Charter Black"/>
                <a:cs typeface="Charter Black"/>
              </a:rPr>
              <a:t>Benchmarking, Intercomparison &amp; Uncertainty</a:t>
            </a:r>
            <a:endParaRPr lang="en-US" sz="1600" dirty="0">
              <a:latin typeface="Charter Black"/>
              <a:cs typeface="Charter Black"/>
            </a:endParaRPr>
          </a:p>
        </p:txBody>
      </p:sp>
      <p:sp>
        <p:nvSpPr>
          <p:cNvPr id="14336" name="Rectangle 14335"/>
          <p:cNvSpPr/>
          <p:nvPr/>
        </p:nvSpPr>
        <p:spPr>
          <a:xfrm>
            <a:off x="1447800" y="1588890"/>
            <a:ext cx="175388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harter Black"/>
                <a:cs typeface="Charter Black"/>
              </a:rPr>
              <a:t>Semantic </a:t>
            </a:r>
            <a:endParaRPr lang="en-US" b="1" dirty="0" smtClean="0">
              <a:latin typeface="Charter Black"/>
              <a:cs typeface="Charter Black"/>
            </a:endParaRPr>
          </a:p>
          <a:p>
            <a:pPr algn="ctr"/>
            <a:r>
              <a:rPr lang="en-US" b="1" dirty="0" smtClean="0">
                <a:latin typeface="Charter Black"/>
                <a:cs typeface="Charter Black"/>
              </a:rPr>
              <a:t>Mediation </a:t>
            </a:r>
          </a:p>
          <a:p>
            <a:pPr algn="ctr"/>
            <a:r>
              <a:rPr lang="en-US" b="1" dirty="0" smtClean="0">
                <a:latin typeface="Charter Black"/>
                <a:cs typeface="Charter Black"/>
              </a:rPr>
              <a:t>&amp; Ontologies</a:t>
            </a:r>
            <a:endParaRPr lang="en-US" dirty="0">
              <a:latin typeface="Charter Black"/>
              <a:cs typeface="Charter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2024"/>
            <a:ext cx="19137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urostile"/>
                <a:cs typeface="Eurostile"/>
              </a:rPr>
              <a:t>Functions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urostile"/>
              <a:cs typeface="Eurostile"/>
            </a:endParaRPr>
          </a:p>
        </p:txBody>
      </p:sp>
      <p:pic>
        <p:nvPicPr>
          <p:cNvPr id="18" name="Picture 5" descr="CSDMS Icon (512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6258188"/>
            <a:ext cx="7985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nsf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38600" y="6558405"/>
            <a:ext cx="1134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Syvitski,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12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25 at 10.2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866"/>
            <a:ext cx="9144000" cy="698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3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DMS all 2014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26" b="11289"/>
          <a:stretch/>
        </p:blipFill>
        <p:spPr>
          <a:xfrm>
            <a:off x="0" y="0"/>
            <a:ext cx="9144000" cy="42143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2600" y="0"/>
            <a:ext cx="3581400" cy="923330"/>
          </a:xfrm>
          <a:prstGeom prst="rect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Members from 500+ Institutions </a:t>
            </a:r>
            <a:r>
              <a:rPr lang="en-US" dirty="0"/>
              <a:t>(academic, government, industry) </a:t>
            </a:r>
            <a:r>
              <a:rPr lang="en-US" dirty="0" smtClean="0"/>
              <a:t> from 68 countries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03145"/>
              </p:ext>
            </p:extLst>
          </p:nvPr>
        </p:nvGraphicFramePr>
        <p:xfrm>
          <a:off x="84905" y="4643788"/>
          <a:ext cx="2124895" cy="1587500"/>
        </p:xfrm>
        <a:graphic>
          <a:graphicData uri="http://schemas.openxmlformats.org/drawingml/2006/table">
            <a:tbl>
              <a:tblPr/>
              <a:tblGrid>
                <a:gridCol w="1286695"/>
                <a:gridCol w="838200"/>
              </a:tblGrid>
              <a:tr h="263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Arial"/>
                          <a:cs typeface="Arial"/>
                        </a:rPr>
                        <a:t>Terrestrial</a:t>
                      </a:r>
                      <a:endParaRPr lang="en-US" sz="20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Arial"/>
                          <a:cs typeface="Arial"/>
                        </a:rPr>
                        <a:t>610</a:t>
                      </a:r>
                      <a:endParaRPr lang="en-US" sz="20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latin typeface="Arial"/>
                          <a:cs typeface="Arial"/>
                        </a:rPr>
                        <a:t>Coastal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Arial"/>
                          <a:cs typeface="Arial"/>
                        </a:rPr>
                        <a:t>480</a:t>
                      </a:r>
                      <a:endParaRPr lang="en-US" sz="20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latin typeface="Arial"/>
                          <a:cs typeface="Arial"/>
                        </a:rPr>
                        <a:t>Marine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Arial"/>
                          <a:cs typeface="Arial"/>
                        </a:rPr>
                        <a:t>310</a:t>
                      </a:r>
                      <a:endParaRPr lang="en-US" sz="20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latin typeface="Arial"/>
                          <a:cs typeface="Arial"/>
                        </a:rPr>
                        <a:t>EKT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Arial"/>
                          <a:cs typeface="Arial"/>
                        </a:rPr>
                        <a:t>190</a:t>
                      </a:r>
                      <a:endParaRPr lang="en-US" sz="20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Arial"/>
                          <a:cs typeface="Arial"/>
                        </a:rPr>
                        <a:t>Cyber</a:t>
                      </a:r>
                      <a:endParaRPr lang="en-US" sz="20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Arial"/>
                          <a:cs typeface="Arial"/>
                        </a:rPr>
                        <a:t>185</a:t>
                      </a:r>
                      <a:endParaRPr lang="en-US" sz="20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45911" y="4535031"/>
            <a:ext cx="317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Hydrology 		    470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fontAlgn="b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Carbonate 		    80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fontAlgn="b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Euphemia UCAS" charset="0"/>
                <a:cs typeface="Arial"/>
              </a:rPr>
              <a:t>Geodynamics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	    80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fontAlgn="b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Chesapeake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Euphemia UCAS" charset="0"/>
                <a:cs typeface="Arial"/>
              </a:rPr>
              <a:t>	    60 Critical Zone	    50  Anthropocene 	    40</a:t>
            </a:r>
          </a:p>
          <a:p>
            <a:pPr fontAlgn="b"/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ea typeface="Euphemia UCAS" charset="0"/>
                <a:cs typeface="Arial"/>
              </a:rPr>
              <a:t>Ecodynamics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Euphemia UCAS" charset="0"/>
                <a:cs typeface="Arial"/>
              </a:rPr>
              <a:t> 	   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183664"/>
            <a:ext cx="22715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Euphemia UCAS" charset="0"/>
                <a:cs typeface="Arial"/>
              </a:rPr>
              <a:t>Working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Euphemia UCAS" charset="0"/>
                <a:cs typeface="Arial"/>
              </a:rPr>
              <a:t>Groups</a:t>
            </a:r>
            <a:endParaRPr lang="en-US" sz="2000" b="1" dirty="0">
              <a:solidFill>
                <a:srgbClr val="0000FF"/>
              </a:solidFill>
              <a:latin typeface="Arial"/>
              <a:ea typeface="Euphemia UCAS" charset="0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4183664"/>
            <a:ext cx="3149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800000"/>
                </a:solidFill>
                <a:latin typeface="Arial"/>
                <a:ea typeface="Euphemia UCAS" charset="0"/>
                <a:cs typeface="Arial"/>
              </a:rPr>
              <a:t>Focus Research </a:t>
            </a:r>
            <a:r>
              <a:rPr lang="en-US" sz="2000" b="1" dirty="0" smtClean="0">
                <a:solidFill>
                  <a:srgbClr val="800000"/>
                </a:solidFill>
                <a:latin typeface="Arial"/>
                <a:ea typeface="Euphemia UCAS" charset="0"/>
                <a:cs typeface="Arial"/>
              </a:rPr>
              <a:t>Groups</a:t>
            </a:r>
            <a:endParaRPr lang="en-US" sz="2000" b="1" dirty="0">
              <a:solidFill>
                <a:srgbClr val="0000FF"/>
              </a:solidFill>
              <a:latin typeface="Arial"/>
              <a:ea typeface="Euphemia UCAS" charset="0"/>
              <a:cs typeface="Arial"/>
            </a:endParaRPr>
          </a:p>
        </p:txBody>
      </p:sp>
      <p:pic>
        <p:nvPicPr>
          <p:cNvPr id="20" name="Picture 12" descr="CSDMS_high_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0616" y="639762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533400" y="0"/>
            <a:ext cx="3048000" cy="646331"/>
          </a:xfrm>
          <a:prstGeom prst="rect">
            <a:avLst/>
          </a:prstGeom>
          <a:solidFill>
            <a:srgbClr val="FFFFFF">
              <a:alpha val="4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harter Black"/>
                <a:cs typeface="Charter Black"/>
              </a:rPr>
              <a:t>C</a:t>
            </a:r>
            <a:r>
              <a:rPr lang="en-US" b="1" dirty="0" smtClean="0">
                <a:latin typeface="Charter Black"/>
                <a:cs typeface="Charter Black"/>
              </a:rPr>
              <a:t>apacity building, Community </a:t>
            </a:r>
            <a:r>
              <a:rPr lang="en-US" b="1" dirty="0">
                <a:latin typeface="Charter Black"/>
                <a:cs typeface="Charter Black"/>
              </a:rPr>
              <a:t>networking </a:t>
            </a:r>
            <a:endParaRPr lang="en-US" dirty="0">
              <a:latin typeface="Charter Black"/>
              <a:cs typeface="Charter Black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0448" y="4226804"/>
            <a:ext cx="1367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/>
                <a:ea typeface="Euphemia UCAS" charset="0"/>
                <a:cs typeface="Arial"/>
              </a:rPr>
              <a:t>Initiatives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2286000" y="3029660"/>
            <a:ext cx="35814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Arial"/>
              <a:ea typeface="Euphemia UCAS" charset="0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38800" y="4593054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/>
                <a:ea typeface="Euphemia UCAS" charset="0"/>
                <a:cs typeface="Arial"/>
              </a:rPr>
              <a:t>Coastal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Euphemia UCAS" charset="0"/>
                <a:cs typeface="Arial"/>
              </a:rPr>
              <a:t>Vulnerability	40</a:t>
            </a:r>
          </a:p>
          <a:p>
            <a:pPr marL="0" lvl="1"/>
            <a:r>
              <a:rPr lang="en-US" sz="2000" dirty="0">
                <a:solidFill>
                  <a:srgbClr val="0000FF"/>
                </a:solidFill>
                <a:latin typeface="Arial"/>
                <a:ea typeface="Euphemia UCAS" charset="0"/>
                <a:cs typeface="Arial"/>
              </a:rPr>
              <a:t>Continental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Euphemia UCAS" charset="0"/>
                <a:cs typeface="Arial"/>
              </a:rPr>
              <a:t>Margins 	25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961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SDMS Annual 2015.pdf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12394" r="15462" b="11822"/>
          <a:stretch/>
        </p:blipFill>
        <p:spPr>
          <a:xfrm>
            <a:off x="-381000" y="-457200"/>
            <a:ext cx="9982200" cy="77679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600" y="1991303"/>
            <a:ext cx="2937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* 13 new terrestrial models 	&amp; tools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* 5 new coastal models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* 7 new marine models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* 5  new hydrology models 	&amp; tools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* 240 models &amp; tools in 	total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* 15,000 downloads </a:t>
            </a:r>
            <a:r>
              <a:rPr lang="en-US" dirty="0" smtClean="0">
                <a:solidFill>
                  <a:srgbClr val="000090"/>
                </a:solidFill>
              </a:rPr>
              <a:t>x2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* Downloads migrated to 	Github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33271" y="1727390"/>
            <a:ext cx="17475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harter Black"/>
                <a:cs typeface="Charter Black"/>
              </a:rPr>
              <a:t>Open-source </a:t>
            </a:r>
            <a:r>
              <a:rPr lang="en-US" b="1" dirty="0" smtClean="0">
                <a:latin typeface="Charter Black"/>
                <a:cs typeface="Charter Black"/>
              </a:rPr>
              <a:t>Repositories</a:t>
            </a:r>
            <a:endParaRPr lang="en-US" dirty="0">
              <a:latin typeface="Charter Black"/>
              <a:cs typeface="Charter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47" y="795010"/>
            <a:ext cx="2059200" cy="66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204170"/>
            <a:ext cx="220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000090"/>
                </a:solidFill>
                <a:latin typeface="Impact"/>
                <a:cs typeface="Impact"/>
              </a:rPr>
              <a:t>OceanWaves</a:t>
            </a:r>
            <a:endParaRPr lang="en-US" sz="2800" i="1" dirty="0">
              <a:solidFill>
                <a:srgbClr val="000090"/>
              </a:solidFill>
              <a:latin typeface="Impact"/>
              <a:cs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373721"/>
            <a:ext cx="2005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Copperplate Gothic Bold"/>
                <a:cs typeface="Copperplate Gothic Bold"/>
              </a:rPr>
              <a:t>Landlab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903" t="6200" r="30126" b="28121"/>
          <a:stretch/>
        </p:blipFill>
        <p:spPr>
          <a:xfrm>
            <a:off x="287758" y="4173717"/>
            <a:ext cx="2230592" cy="169296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486400" y="5036259"/>
            <a:ext cx="3260472" cy="800219"/>
            <a:chOff x="5578728" y="5183043"/>
            <a:chExt cx="3565272" cy="863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78728" y="5183043"/>
              <a:ext cx="863600" cy="863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42328" y="5246424"/>
              <a:ext cx="270167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/>
                <a:t>csdms-contrib</a:t>
              </a:r>
              <a:endParaRPr lang="en-US" sz="2400" i="1" dirty="0"/>
            </a:p>
            <a:p>
              <a:r>
                <a:rPr lang="en-US" sz="1200" dirty="0"/>
                <a:t>Models &amp;</a:t>
              </a:r>
              <a:r>
                <a:rPr lang="en-US" sz="1200" dirty="0" smtClean="0"/>
                <a:t> </a:t>
              </a:r>
              <a:r>
                <a:rPr lang="en-US" sz="1200" dirty="0"/>
                <a:t>tools </a:t>
              </a:r>
              <a:r>
                <a:rPr lang="en-US" sz="1200" dirty="0" smtClean="0"/>
                <a:t>by </a:t>
              </a:r>
              <a:r>
                <a:rPr lang="en-US" sz="1200" dirty="0"/>
                <a:t>CSDMS members</a:t>
              </a:r>
            </a:p>
            <a:p>
              <a:r>
                <a:rPr lang="en-US" sz="1000" dirty="0" smtClean="0">
                  <a:hlinkClick r:id="rId7"/>
                </a:rPr>
                <a:t>csdmssupport</a:t>
              </a:r>
              <a:r>
                <a:rPr lang="en-US" sz="1000" dirty="0">
                  <a:hlinkClick r:id="rId7"/>
                </a:rPr>
                <a:t>@</a:t>
              </a:r>
              <a:r>
                <a:rPr lang="en-US" sz="1000" dirty="0" smtClean="0">
                  <a:hlinkClick r:id="rId7"/>
                </a:rPr>
                <a:t>colorado.edu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19800" y="3886200"/>
            <a:ext cx="2873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ngla MN"/>
                <a:cs typeface="Bangla MN"/>
              </a:rPr>
              <a:t>SLEPIAN delta</a:t>
            </a:r>
            <a:endParaRPr lang="en-US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angla MN"/>
              <a:cs typeface="Bangla M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6096000"/>
            <a:ext cx="2197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  <a:latin typeface="Copperplate Gothic Bold"/>
                <a:cs typeface="Copperplate Gothic Bold"/>
              </a:rPr>
              <a:t>wetland3p</a:t>
            </a:r>
            <a:endParaRPr lang="en-US" sz="2400" i="1" dirty="0">
              <a:solidFill>
                <a:srgbClr val="008000"/>
              </a:solidFill>
              <a:latin typeface="Copperplate Gothic Bold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164145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5 at 10.28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891"/>
            <a:ext cx="9144000" cy="69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1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SDMS Annual 2015.pdf"/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12394" r="15462" b="11822"/>
          <a:stretch/>
        </p:blipFill>
        <p:spPr>
          <a:xfrm>
            <a:off x="-381000" y="-457200"/>
            <a:ext cx="9982200" cy="77679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8831" y="4424570"/>
            <a:ext cx="1676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harter Black"/>
                <a:cs typeface="Charter Black"/>
              </a:rPr>
              <a:t>Education &amp; Knowledge Products</a:t>
            </a:r>
            <a:endParaRPr lang="en-US" dirty="0">
              <a:latin typeface="Charter Black"/>
              <a:cs typeface="Charte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5138" y="1100224"/>
            <a:ext cx="4695469" cy="3739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b="1" dirty="0">
                <a:solidFill>
                  <a:srgbClr val="000090"/>
                </a:solidFill>
                <a:latin typeface="Bell MT"/>
                <a:ea typeface="Euphemia UCAS" charset="0"/>
                <a:cs typeface="Bell MT"/>
              </a:rPr>
              <a:t>Student labs (</a:t>
            </a:r>
            <a:r>
              <a:rPr lang="en-US" b="1" dirty="0" smtClean="0">
                <a:solidFill>
                  <a:srgbClr val="000090"/>
                </a:solidFill>
                <a:latin typeface="Bell MT"/>
                <a:ea typeface="Euphemia UCAS" charset="0"/>
                <a:cs typeface="Bell MT"/>
              </a:rPr>
              <a:t>16)</a:t>
            </a:r>
            <a:endParaRPr lang="en-US" b="1" dirty="0">
              <a:solidFill>
                <a:srgbClr val="000090"/>
              </a:solidFill>
              <a:latin typeface="Bell MT"/>
              <a:ea typeface="Euphemia UCAS" charset="0"/>
              <a:cs typeface="Bell MT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b="1" dirty="0">
                <a:solidFill>
                  <a:srgbClr val="000090"/>
                </a:solidFill>
                <a:latin typeface="Bell MT"/>
                <a:ea typeface="Euphemia UCAS" charset="0"/>
                <a:cs typeface="Bell MT"/>
              </a:rPr>
              <a:t>Modeling short courses (</a:t>
            </a:r>
            <a:r>
              <a:rPr lang="en-US" b="1" dirty="0" smtClean="0">
                <a:solidFill>
                  <a:srgbClr val="000090"/>
                </a:solidFill>
                <a:latin typeface="Bell MT"/>
                <a:ea typeface="Euphemia UCAS" charset="0"/>
                <a:cs typeface="Bell MT"/>
              </a:rPr>
              <a:t>8)</a:t>
            </a:r>
            <a:endParaRPr lang="en-US" b="1" dirty="0">
              <a:solidFill>
                <a:srgbClr val="000090"/>
              </a:solidFill>
              <a:latin typeface="Bell MT"/>
              <a:ea typeface="Euphemia UCAS" charset="0"/>
              <a:cs typeface="Bell MT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b="1" dirty="0">
                <a:solidFill>
                  <a:srgbClr val="000090"/>
                </a:solidFill>
                <a:latin typeface="Bell MT"/>
                <a:ea typeface="Euphemia UCAS" charset="0"/>
                <a:cs typeface="Bell MT"/>
              </a:rPr>
              <a:t>Lectures </a:t>
            </a:r>
            <a:r>
              <a:rPr lang="en-US" b="1" dirty="0" smtClean="0">
                <a:solidFill>
                  <a:srgbClr val="000090"/>
                </a:solidFill>
                <a:latin typeface="Bell MT"/>
                <a:ea typeface="Euphemia UCAS" charset="0"/>
                <a:cs typeface="Bell MT"/>
              </a:rPr>
              <a:t>(300)</a:t>
            </a:r>
            <a:endParaRPr lang="en-US" b="1" dirty="0">
              <a:solidFill>
                <a:srgbClr val="000090"/>
              </a:solidFill>
              <a:latin typeface="Bell MT"/>
              <a:ea typeface="Euphemia UCAS" charset="0"/>
              <a:cs typeface="Bell MT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b="1" dirty="0">
                <a:solidFill>
                  <a:srgbClr val="000090"/>
                </a:solidFill>
                <a:latin typeface="Bell MT"/>
                <a:ea typeface="Euphemia UCAS" charset="0"/>
                <a:cs typeface="Bell MT"/>
              </a:rPr>
              <a:t>Textbooks (5)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b="1" dirty="0">
                <a:solidFill>
                  <a:srgbClr val="000090"/>
                </a:solidFill>
                <a:latin typeface="Bell MT"/>
                <a:ea typeface="Euphemia UCAS" charset="0"/>
                <a:cs typeface="Bell MT"/>
              </a:rPr>
              <a:t>Global domain datasets  </a:t>
            </a:r>
            <a:r>
              <a:rPr lang="en-US" b="1" dirty="0" smtClean="0">
                <a:solidFill>
                  <a:srgbClr val="000090"/>
                </a:solidFill>
                <a:latin typeface="Bell MT"/>
                <a:ea typeface="Euphemia UCAS" charset="0"/>
                <a:cs typeface="Bell MT"/>
              </a:rPr>
              <a:t>(73)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b="1" dirty="0" smtClean="0">
                <a:solidFill>
                  <a:srgbClr val="000090"/>
                </a:solidFill>
                <a:latin typeface="Bell MT"/>
                <a:ea typeface="Euphemia UCAS" charset="0"/>
                <a:cs typeface="Bell MT"/>
              </a:rPr>
              <a:t>Special Issue on model uncertainty in review at C&amp;G (No. 4)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b="1" dirty="0" smtClean="0">
                <a:solidFill>
                  <a:srgbClr val="000090"/>
                </a:solidFill>
                <a:latin typeface="Bell MT"/>
                <a:ea typeface="Euphemia UCAS" charset="0"/>
                <a:cs typeface="Bell MT"/>
              </a:rPr>
              <a:t>Instructional Clinics &amp; Short Courses (72)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b="1" dirty="0" smtClean="0">
                <a:solidFill>
                  <a:srgbClr val="000090"/>
                </a:solidFill>
                <a:latin typeface="Bell MT"/>
                <a:ea typeface="Euphemia UCAS" charset="0"/>
                <a:cs typeface="Bell MT"/>
              </a:rPr>
              <a:t>Science on a Sphere (8 datasets and labs)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b="1" dirty="0" smtClean="0">
                <a:solidFill>
                  <a:srgbClr val="000090"/>
                </a:solidFill>
                <a:latin typeface="Bell MT"/>
                <a:ea typeface="Euphemia UCAS" charset="0"/>
                <a:cs typeface="Bell MT"/>
              </a:rPr>
              <a:t>Over 25,000,000 web page views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endParaRPr lang="en-US" b="1" dirty="0" smtClean="0">
              <a:solidFill>
                <a:srgbClr val="000090"/>
              </a:solidFill>
            </a:endParaRPr>
          </a:p>
        </p:txBody>
      </p:sp>
      <p:pic>
        <p:nvPicPr>
          <p:cNvPr id="11" name="Picture 10" descr="cover_Final_02.19.13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72" t="6725" r="4727" b="23786"/>
          <a:stretch/>
        </p:blipFill>
        <p:spPr>
          <a:xfrm>
            <a:off x="152400" y="2382187"/>
            <a:ext cx="2162531" cy="23834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934902"/>
            <a:ext cx="2777617" cy="1721340"/>
          </a:xfrm>
          <a:prstGeom prst="rect">
            <a:avLst/>
          </a:prstGeom>
        </p:spPr>
      </p:pic>
      <p:pic>
        <p:nvPicPr>
          <p:cNvPr id="13" name="Picture 12" descr="SOS.tif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9" r="2419"/>
          <a:stretch/>
        </p:blipFill>
        <p:spPr>
          <a:xfrm>
            <a:off x="5486400" y="533400"/>
            <a:ext cx="3637182" cy="18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3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SDMS Annual 2015.pdf"/>
          <p:cNvPicPr>
            <a:picLocks noChangeAspect="1"/>
          </p:cNvPicPr>
          <p:nvPr/>
        </p:nvPicPr>
        <p:blipFill rotWithShape="1"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12394" r="15462" b="11822"/>
          <a:stretch/>
        </p:blipFill>
        <p:spPr>
          <a:xfrm>
            <a:off x="-389608" y="-454030"/>
            <a:ext cx="9982200" cy="77679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00844" y="4424570"/>
            <a:ext cx="1447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harter Black"/>
                <a:cs typeface="Charter Black"/>
              </a:rPr>
              <a:t>Model </a:t>
            </a:r>
            <a:endParaRPr lang="en-US" b="1" dirty="0" smtClean="0">
              <a:latin typeface="Charter Black"/>
              <a:cs typeface="Charter Black"/>
            </a:endParaRPr>
          </a:p>
          <a:p>
            <a:pPr algn="ctr"/>
            <a:r>
              <a:rPr lang="en-US" b="1" dirty="0" smtClean="0">
                <a:latin typeface="Charter Black"/>
                <a:cs typeface="Charter Black"/>
              </a:rPr>
              <a:t>Coupling </a:t>
            </a:r>
            <a:r>
              <a:rPr lang="en-US" b="1" dirty="0">
                <a:latin typeface="Charter Black"/>
                <a:cs typeface="Charter Black"/>
              </a:rPr>
              <a:t>&amp; </a:t>
            </a:r>
            <a:r>
              <a:rPr lang="en-US" b="1" dirty="0" smtClean="0">
                <a:latin typeface="Charter Black"/>
                <a:cs typeface="Charter Black"/>
              </a:rPr>
              <a:t>Reuse</a:t>
            </a:r>
            <a:endParaRPr lang="en-US" dirty="0">
              <a:latin typeface="Charter Black"/>
              <a:cs typeface="Charter Black"/>
            </a:endParaRPr>
          </a:p>
        </p:txBody>
      </p:sp>
      <p:pic>
        <p:nvPicPr>
          <p:cNvPr id="3" name="Picture 2" descr="WMT-Model-panel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308" b="20314"/>
          <a:stretch/>
        </p:blipFill>
        <p:spPr>
          <a:xfrm>
            <a:off x="249922" y="1676400"/>
            <a:ext cx="3033179" cy="170184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3" descr="WMT-Parameters-panel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31641"/>
            <a:ext cx="4191000" cy="25824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/>
          <p:cNvSpPr txBox="1"/>
          <p:nvPr/>
        </p:nvSpPr>
        <p:spPr>
          <a:xfrm>
            <a:off x="3352800" y="803853"/>
            <a:ext cx="5562600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dirty="0" smtClean="0">
                <a:solidFill>
                  <a:srgbClr val="000090"/>
                </a:solidFill>
              </a:rPr>
              <a:t>Simplified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the use of CSDMS’s </a:t>
            </a:r>
            <a:r>
              <a:rPr lang="en-US" i="1" dirty="0" smtClean="0">
                <a:solidFill>
                  <a:srgbClr val="000090"/>
                </a:solidFill>
              </a:rPr>
              <a:t>WMT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i="1" dirty="0" smtClean="0">
                <a:solidFill>
                  <a:srgbClr val="000090"/>
                </a:solidFill>
              </a:rPr>
              <a:t>BMI</a:t>
            </a:r>
            <a:r>
              <a:rPr lang="en-US" dirty="0" smtClean="0">
                <a:solidFill>
                  <a:srgbClr val="000090"/>
                </a:solidFill>
              </a:rPr>
              <a:t> Builder in the testing phase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i="1" dirty="0" smtClean="0">
                <a:solidFill>
                  <a:srgbClr val="000090"/>
                </a:solidFill>
              </a:rPr>
              <a:t>BMI</a:t>
            </a:r>
            <a:r>
              <a:rPr lang="en-US" dirty="0" smtClean="0">
                <a:solidFill>
                  <a:srgbClr val="000090"/>
                </a:solidFill>
              </a:rPr>
              <a:t> Importer for the CSDMS framework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dirty="0" smtClean="0">
                <a:solidFill>
                  <a:srgbClr val="000090"/>
                </a:solidFill>
              </a:rPr>
              <a:t>Software Stack Installer for </a:t>
            </a:r>
            <a:r>
              <a:rPr lang="en-US" dirty="0" smtClean="0">
                <a:solidFill>
                  <a:srgbClr val="000090"/>
                </a:solidFill>
              </a:rPr>
              <a:t>Mac OS </a:t>
            </a:r>
            <a:r>
              <a:rPr lang="en-US" dirty="0" smtClean="0">
                <a:solidFill>
                  <a:srgbClr val="000090"/>
                </a:solidFill>
              </a:rPr>
              <a:t>&amp; Linux 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>
                <a:solidFill>
                  <a:srgbClr val="000090"/>
                </a:solidFill>
              </a:rPr>
              <a:t>	e.g</a:t>
            </a:r>
            <a:r>
              <a:rPr lang="en-US" dirty="0" smtClean="0">
                <a:solidFill>
                  <a:srgbClr val="000090"/>
                </a:solidFill>
              </a:rPr>
              <a:t>. 	</a:t>
            </a:r>
            <a:r>
              <a:rPr lang="en-US" i="1" dirty="0" smtClean="0">
                <a:solidFill>
                  <a:srgbClr val="000090"/>
                </a:solidFill>
              </a:rPr>
              <a:t>Yellowstone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&amp; </a:t>
            </a:r>
            <a:r>
              <a:rPr lang="en-US" i="1" dirty="0" smtClean="0">
                <a:solidFill>
                  <a:srgbClr val="000090"/>
                </a:solidFill>
              </a:rPr>
              <a:t>Janus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00" y="5678269"/>
            <a:ext cx="2500313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harter Black"/>
                <a:cs typeface="Charter Black"/>
              </a:rPr>
              <a:t>Protocols &amp; GUI for component models</a:t>
            </a:r>
            <a:endParaRPr lang="en-US" b="1" dirty="0">
              <a:solidFill>
                <a:srgbClr val="000000"/>
              </a:solidFill>
              <a:latin typeface="Charter Black"/>
              <a:cs typeface="Charter Black"/>
            </a:endParaRPr>
          </a:p>
        </p:txBody>
      </p:sp>
    </p:spTree>
    <p:extLst>
      <p:ext uri="{BB962C8B-B14F-4D97-AF65-F5344CB8AC3E}">
        <p14:creationId xmlns:p14="http://schemas.microsoft.com/office/powerpoint/2010/main" val="424451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SDMS Annual 2015.pdf"/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12394" r="15462" b="11822"/>
          <a:stretch/>
        </p:blipFill>
        <p:spPr>
          <a:xfrm>
            <a:off x="-389608" y="-454030"/>
            <a:ext cx="9982200" cy="7767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2007" y="1524000"/>
            <a:ext cx="4800600" cy="274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dirty="0" smtClean="0">
                <a:solidFill>
                  <a:srgbClr val="000090"/>
                </a:solidFill>
              </a:rPr>
              <a:t>2600 CSDMS </a:t>
            </a:r>
            <a:r>
              <a:rPr lang="en-US" b="1" i="1" dirty="0" smtClean="0">
                <a:solidFill>
                  <a:srgbClr val="000090"/>
                </a:solidFill>
              </a:rPr>
              <a:t>Standard Names </a:t>
            </a:r>
            <a:r>
              <a:rPr lang="en-US" dirty="0" smtClean="0">
                <a:solidFill>
                  <a:srgbClr val="000090"/>
                </a:solidFill>
              </a:rPr>
              <a:t>(V. 0.8.1) </a:t>
            </a:r>
            <a:r>
              <a:rPr lang="en-US" dirty="0" smtClean="0">
                <a:solidFill>
                  <a:srgbClr val="000090"/>
                </a:solidFill>
              </a:rPr>
              <a:t>with </a:t>
            </a:r>
            <a:r>
              <a:rPr lang="en-US" dirty="0" smtClean="0">
                <a:solidFill>
                  <a:srgbClr val="000090"/>
                </a:solidFill>
              </a:rPr>
              <a:t>refined rules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dirty="0" smtClean="0">
                <a:solidFill>
                  <a:srgbClr val="000090"/>
                </a:solidFill>
              </a:rPr>
              <a:t>Prototype interface for running </a:t>
            </a:r>
            <a:r>
              <a:rPr lang="en-US" b="1" i="1" dirty="0" smtClean="0">
                <a:solidFill>
                  <a:srgbClr val="000090"/>
                </a:solidFill>
              </a:rPr>
              <a:t>DAKOTA</a:t>
            </a:r>
            <a:r>
              <a:rPr lang="en-US" dirty="0" smtClean="0">
                <a:solidFill>
                  <a:srgbClr val="000090"/>
                </a:solidFill>
              </a:rPr>
              <a:t> in WMT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dirty="0" smtClean="0">
                <a:solidFill>
                  <a:srgbClr val="000090"/>
                </a:solidFill>
              </a:rPr>
              <a:t>Python wrappers for </a:t>
            </a:r>
            <a:r>
              <a:rPr lang="en-US" b="1" i="1" dirty="0" smtClean="0">
                <a:solidFill>
                  <a:srgbClr val="000090"/>
                </a:solidFill>
              </a:rPr>
              <a:t>DAKOTA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b="1" i="1" dirty="0">
                <a:solidFill>
                  <a:srgbClr val="000090"/>
                </a:solidFill>
              </a:rPr>
              <a:t>DAKOTA</a:t>
            </a:r>
            <a:r>
              <a:rPr lang="en-US" dirty="0" smtClean="0">
                <a:solidFill>
                  <a:srgbClr val="000090"/>
                </a:solidFill>
              </a:rPr>
              <a:t> application completed: parameter studies and uncertainty quantification (e.g. Delft3D &amp; </a:t>
            </a:r>
            <a:r>
              <a:rPr lang="en-US" dirty="0" err="1" smtClean="0">
                <a:solidFill>
                  <a:srgbClr val="000090"/>
                </a:solidFill>
              </a:rPr>
              <a:t>HydroTrend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" y="2819400"/>
            <a:ext cx="19812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harter Black"/>
                <a:cs typeface="Charter Black"/>
              </a:rPr>
              <a:t>Model </a:t>
            </a:r>
            <a:endParaRPr lang="en-US" b="1" dirty="0" smtClean="0">
              <a:latin typeface="Charter Black"/>
              <a:cs typeface="Charter Black"/>
            </a:endParaRPr>
          </a:p>
          <a:p>
            <a:pPr algn="ctr"/>
            <a:r>
              <a:rPr lang="en-US" sz="1600" b="1" dirty="0" smtClean="0">
                <a:latin typeface="Charter Black"/>
                <a:cs typeface="Charter Black"/>
              </a:rPr>
              <a:t>Benchmarking, Intercomparison &amp; Uncertainty</a:t>
            </a:r>
            <a:endParaRPr lang="en-US" sz="1600" dirty="0">
              <a:latin typeface="Charter Black"/>
              <a:cs typeface="Charter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1588890"/>
            <a:ext cx="175388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harter Black"/>
                <a:cs typeface="Charter Black"/>
              </a:rPr>
              <a:t>Semantic </a:t>
            </a:r>
            <a:endParaRPr lang="en-US" b="1" dirty="0" smtClean="0">
              <a:latin typeface="Charter Black"/>
              <a:cs typeface="Charter Black"/>
            </a:endParaRPr>
          </a:p>
          <a:p>
            <a:pPr algn="ctr"/>
            <a:r>
              <a:rPr lang="en-US" b="1" dirty="0" smtClean="0">
                <a:latin typeface="Charter Black"/>
                <a:cs typeface="Charter Black"/>
              </a:rPr>
              <a:t>Mediation </a:t>
            </a:r>
          </a:p>
          <a:p>
            <a:pPr algn="ctr"/>
            <a:r>
              <a:rPr lang="en-US" b="1" dirty="0" smtClean="0">
                <a:latin typeface="Charter Black"/>
                <a:cs typeface="Charter Black"/>
              </a:rPr>
              <a:t>&amp; Ontologies</a:t>
            </a:r>
            <a:endParaRPr lang="en-US" dirty="0">
              <a:latin typeface="Charter Black"/>
              <a:cs typeface="Charter Black"/>
            </a:endParaRPr>
          </a:p>
        </p:txBody>
      </p:sp>
      <p:pic>
        <p:nvPicPr>
          <p:cNvPr id="13" name="Picture 12" descr="Dakota.tif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41" y="4419600"/>
            <a:ext cx="6347658" cy="1905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9907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32801</TotalTime>
  <Words>1029</Words>
  <Application>Microsoft Macintosh PowerPoint</Application>
  <PresentationFormat>On-screen Show (4:3)</PresentationFormat>
  <Paragraphs>175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2015 Annual Meeting Agenda</vt:lpstr>
      <vt:lpstr>2015 Annual Meeting Theme:  Data meet Models, Models meet Data</vt:lpstr>
      <vt:lpstr>2015 CSDMS Program Director’s Award</vt:lpstr>
      <vt:lpstr>2015 CSDMS Life-time achievement Award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Demonstration of the Community Surface Dynamics Modeling System</dc:title>
  <dc:creator>Scott Peckham</dc:creator>
  <cp:lastModifiedBy>Marlene Lofton</cp:lastModifiedBy>
  <cp:revision>717</cp:revision>
  <cp:lastPrinted>2015-05-18T18:44:02Z</cp:lastPrinted>
  <dcterms:created xsi:type="dcterms:W3CDTF">2011-05-12T20:04:39Z</dcterms:created>
  <dcterms:modified xsi:type="dcterms:W3CDTF">2015-05-26T05:02:39Z</dcterms:modified>
</cp:coreProperties>
</file>