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19" r:id="rId2"/>
    <p:sldId id="607" r:id="rId3"/>
    <p:sldId id="591" r:id="rId4"/>
    <p:sldId id="618" r:id="rId5"/>
    <p:sldId id="533" r:id="rId6"/>
    <p:sldId id="601" r:id="rId7"/>
    <p:sldId id="598" r:id="rId8"/>
    <p:sldId id="612" r:id="rId9"/>
    <p:sldId id="603" r:id="rId10"/>
    <p:sldId id="604" r:id="rId11"/>
    <p:sldId id="615" r:id="rId12"/>
    <p:sldId id="605" r:id="rId13"/>
    <p:sldId id="608" r:id="rId14"/>
    <p:sldId id="609" r:id="rId15"/>
    <p:sldId id="611" r:id="rId16"/>
    <p:sldId id="606" r:id="rId17"/>
    <p:sldId id="624" r:id="rId18"/>
    <p:sldId id="625" r:id="rId19"/>
    <p:sldId id="617" r:id="rId20"/>
    <p:sldId id="597" r:id="rId21"/>
    <p:sldId id="626" r:id="rId22"/>
    <p:sldId id="627" r:id="rId23"/>
    <p:sldId id="628" r:id="rId24"/>
    <p:sldId id="629" r:id="rId25"/>
    <p:sldId id="630" r:id="rId26"/>
    <p:sldId id="631" r:id="rId27"/>
    <p:sldId id="632" r:id="rId28"/>
    <p:sldId id="633" r:id="rId29"/>
    <p:sldId id="634" r:id="rId30"/>
    <p:sldId id="635" r:id="rId31"/>
    <p:sldId id="636" r:id="rId32"/>
    <p:sldId id="637" r:id="rId33"/>
    <p:sldId id="638" r:id="rId34"/>
    <p:sldId id="639" r:id="rId35"/>
    <p:sldId id="640" r:id="rId36"/>
    <p:sldId id="621" r:id="rId37"/>
    <p:sldId id="623" r:id="rId38"/>
    <p:sldId id="622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87D6B"/>
    <a:srgbClr val="C4BD97"/>
    <a:srgbClr val="B3A2C7"/>
    <a:srgbClr val="6FF368"/>
    <a:srgbClr val="F2FDBB"/>
    <a:srgbClr val="434343"/>
    <a:srgbClr val="F8E3E3"/>
    <a:srgbClr val="DEE8C9"/>
    <a:srgbClr val="D4E5BB"/>
    <a:srgbClr val="B6B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16" autoAdjust="0"/>
    <p:restoredTop sz="95313" autoAdjust="0"/>
  </p:normalViewPr>
  <p:slideViewPr>
    <p:cSldViewPr snapToObjects="1">
      <p:cViewPr varScale="1">
        <p:scale>
          <a:sx n="94" d="100"/>
          <a:sy n="94" d="100"/>
        </p:scale>
        <p:origin x="12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EFAFE-0FD2-8546-82A1-C57F60672278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00023-7AA4-104B-91B6-B36F28F29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5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FDE1280-C601-CF49-8090-03F8DE918450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D3D10A07-2AF7-FF4E-8014-0AA004AD7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>
              <a:lnSpc>
                <a:spcPct val="120000"/>
              </a:lnSpc>
            </a:pPr>
            <a:r>
              <a:rPr lang="en-US" sz="1200" dirty="0" err="1" smtClean="0">
                <a:latin typeface="Arial"/>
                <a:cs typeface="Arial"/>
              </a:rPr>
              <a:t>Cryosphere</a:t>
            </a:r>
            <a:r>
              <a:rPr lang="en-US" sz="1200" dirty="0" smtClean="0">
                <a:latin typeface="Arial"/>
                <a:cs typeface="Arial"/>
              </a:rPr>
              <a:t>: glaciers, permafrost, icebergs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Hydrology: watershed, reach to global, discharge and sediment transport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Terrestrial: </a:t>
            </a:r>
            <a:r>
              <a:rPr lang="en-US" sz="1200" dirty="0" err="1" smtClean="0">
                <a:latin typeface="Arial"/>
                <a:cs typeface="Arial"/>
              </a:rPr>
              <a:t>hillslope</a:t>
            </a:r>
            <a:r>
              <a:rPr lang="en-US" sz="1200" dirty="0" smtClean="0">
                <a:latin typeface="Arial"/>
                <a:cs typeface="Arial"/>
              </a:rPr>
              <a:t> processes, landslides, river processes, coupling to tectonics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Coastal: wetlands, estuarine processes, beach and barriers, storm erosion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Marine: circulation, surges, tides, waves, gravity flows, turbidity currents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0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>
              <a:lnSpc>
                <a:spcPct val="120000"/>
              </a:lnSpc>
            </a:pPr>
            <a:r>
              <a:rPr lang="en-US" sz="1200" dirty="0" err="1" smtClean="0">
                <a:latin typeface="Arial"/>
                <a:cs typeface="Arial"/>
              </a:rPr>
              <a:t>Cryosphere</a:t>
            </a:r>
            <a:r>
              <a:rPr lang="en-US" sz="1200" dirty="0" smtClean="0">
                <a:latin typeface="Arial"/>
                <a:cs typeface="Arial"/>
              </a:rPr>
              <a:t>: glaciers, permafrost, icebergs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Hydrology: watershed, reach to global, discharge and sediment transport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Terrestrial: </a:t>
            </a:r>
            <a:r>
              <a:rPr lang="en-US" sz="1200" dirty="0" err="1" smtClean="0">
                <a:latin typeface="Arial"/>
                <a:cs typeface="Arial"/>
              </a:rPr>
              <a:t>hillslope</a:t>
            </a:r>
            <a:r>
              <a:rPr lang="en-US" sz="1200" dirty="0" smtClean="0">
                <a:latin typeface="Arial"/>
                <a:cs typeface="Arial"/>
              </a:rPr>
              <a:t> processes, landslides, river processes, coupling to tectonics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Coastal: wetlands, estuarine processes, beach and barriers, storm erosion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Marine: circulation, surges, tides, waves, gravity flows, turbidity currents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>
              <a:lnSpc>
                <a:spcPct val="120000"/>
              </a:lnSpc>
            </a:pPr>
            <a:r>
              <a:rPr lang="en-US" sz="1200" dirty="0" err="1" smtClean="0">
                <a:latin typeface="Arial"/>
                <a:cs typeface="Arial"/>
              </a:rPr>
              <a:t>Cryosphere</a:t>
            </a:r>
            <a:r>
              <a:rPr lang="en-US" sz="1200" dirty="0" smtClean="0">
                <a:latin typeface="Arial"/>
                <a:cs typeface="Arial"/>
              </a:rPr>
              <a:t>: glaciers, permafrost, icebergs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Hydrology: watershed, reach to global, discharge and sediment transport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Terrestrial: </a:t>
            </a:r>
            <a:r>
              <a:rPr lang="en-US" sz="1200" dirty="0" err="1" smtClean="0">
                <a:latin typeface="Arial"/>
                <a:cs typeface="Arial"/>
              </a:rPr>
              <a:t>hillslope</a:t>
            </a:r>
            <a:r>
              <a:rPr lang="en-US" sz="1200" dirty="0" smtClean="0">
                <a:latin typeface="Arial"/>
                <a:cs typeface="Arial"/>
              </a:rPr>
              <a:t> processes, landslides, river processes, coupling to tectonics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Coastal: wetlands, estuarine processes, beach and barriers, storm erosion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Marine: circulation, surges, tides, waves, gravity flows, turbidity currents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>
              <a:lnSpc>
                <a:spcPct val="120000"/>
              </a:lnSpc>
            </a:pPr>
            <a:r>
              <a:rPr lang="en-US" sz="1200" dirty="0" err="1" smtClean="0">
                <a:latin typeface="Arial"/>
                <a:cs typeface="Arial"/>
              </a:rPr>
              <a:t>Cryosphere</a:t>
            </a:r>
            <a:r>
              <a:rPr lang="en-US" sz="1200" dirty="0" smtClean="0">
                <a:latin typeface="Arial"/>
                <a:cs typeface="Arial"/>
              </a:rPr>
              <a:t>: glaciers, permafrost, icebergs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Hydrology: watershed, reach to global, discharge and sediment transport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Terrestrial: </a:t>
            </a:r>
            <a:r>
              <a:rPr lang="en-US" sz="1200" dirty="0" err="1" smtClean="0">
                <a:latin typeface="Arial"/>
                <a:cs typeface="Arial"/>
              </a:rPr>
              <a:t>hillslope</a:t>
            </a:r>
            <a:r>
              <a:rPr lang="en-US" sz="1200" dirty="0" smtClean="0">
                <a:latin typeface="Arial"/>
                <a:cs typeface="Arial"/>
              </a:rPr>
              <a:t> processes, landslides, river processes, coupling to tectonics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Coastal: wetlands, estuarine processes, beach and barriers, storm erosion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Marine: circulation, surges, tides, waves, gravity flows, turbidity currents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>
              <a:lnSpc>
                <a:spcPct val="120000"/>
              </a:lnSpc>
            </a:pPr>
            <a:r>
              <a:rPr lang="en-US" sz="1200" dirty="0" err="1" smtClean="0">
                <a:latin typeface="Arial"/>
                <a:cs typeface="Arial"/>
              </a:rPr>
              <a:t>Cryosphere</a:t>
            </a:r>
            <a:r>
              <a:rPr lang="en-US" sz="1200" dirty="0" smtClean="0">
                <a:latin typeface="Arial"/>
                <a:cs typeface="Arial"/>
              </a:rPr>
              <a:t>: glaciers, permafrost, icebergs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Hydrology: watershed, reach to global, discharge and sediment transport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Terrestrial: </a:t>
            </a:r>
            <a:r>
              <a:rPr lang="en-US" sz="1200" dirty="0" err="1" smtClean="0">
                <a:latin typeface="Arial"/>
                <a:cs typeface="Arial"/>
              </a:rPr>
              <a:t>hillslope</a:t>
            </a:r>
            <a:r>
              <a:rPr lang="en-US" sz="1200" dirty="0" smtClean="0">
                <a:latin typeface="Arial"/>
                <a:cs typeface="Arial"/>
              </a:rPr>
              <a:t> processes, landslides, river processes, coupling to tectonics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Coastal: wetlands, estuarine processes, beach and barriers, storm erosion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Marine: circulation, surges, tides, waves, gravity flows, turbidity currents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>
              <a:lnSpc>
                <a:spcPct val="120000"/>
              </a:lnSpc>
            </a:pPr>
            <a:r>
              <a:rPr lang="en-US" sz="1200" dirty="0" err="1" smtClean="0">
                <a:latin typeface="Arial"/>
                <a:cs typeface="Arial"/>
              </a:rPr>
              <a:t>Cryosphere</a:t>
            </a:r>
            <a:r>
              <a:rPr lang="en-US" sz="1200" dirty="0" smtClean="0">
                <a:latin typeface="Arial"/>
                <a:cs typeface="Arial"/>
              </a:rPr>
              <a:t>: glaciers, permafrost, icebergs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Hydrology: watershed, reach to global, discharge and sediment transport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Terrestrial: </a:t>
            </a:r>
            <a:r>
              <a:rPr lang="en-US" sz="1200" dirty="0" err="1" smtClean="0">
                <a:latin typeface="Arial"/>
                <a:cs typeface="Arial"/>
              </a:rPr>
              <a:t>hillslope</a:t>
            </a:r>
            <a:r>
              <a:rPr lang="en-US" sz="1200" dirty="0" smtClean="0">
                <a:latin typeface="Arial"/>
                <a:cs typeface="Arial"/>
              </a:rPr>
              <a:t> processes, landslides, river processes, coupling to tectonics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Coastal: wetlands, estuarine processes, beach and barriers, storm erosion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Marine: circulation, surges, tides, waves, gravity flows, turbidity currents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>
              <a:lnSpc>
                <a:spcPct val="120000"/>
              </a:lnSpc>
            </a:pPr>
            <a:r>
              <a:rPr lang="en-US" sz="1200" dirty="0" err="1" smtClean="0">
                <a:latin typeface="Arial"/>
                <a:cs typeface="Arial"/>
              </a:rPr>
              <a:t>Cryosphere</a:t>
            </a:r>
            <a:r>
              <a:rPr lang="en-US" sz="1200" dirty="0" smtClean="0">
                <a:latin typeface="Arial"/>
                <a:cs typeface="Arial"/>
              </a:rPr>
              <a:t>: glaciers, permafrost, icebergs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Hydrology: watershed, reach to global, discharge and sediment transport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Terrestrial: </a:t>
            </a:r>
            <a:r>
              <a:rPr lang="en-US" sz="1200" dirty="0" err="1" smtClean="0">
                <a:latin typeface="Arial"/>
                <a:cs typeface="Arial"/>
              </a:rPr>
              <a:t>hillslope</a:t>
            </a:r>
            <a:r>
              <a:rPr lang="en-US" sz="1200" dirty="0" smtClean="0">
                <a:latin typeface="Arial"/>
                <a:cs typeface="Arial"/>
              </a:rPr>
              <a:t> processes, landslides, river processes, coupling to tectonics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Coastal: wetlands, estuarine processes, beach and barriers, storm erosion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Marine: circulation, surges, tides, waves, gravity flows, turbidity currents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>
              <a:lnSpc>
                <a:spcPct val="120000"/>
              </a:lnSpc>
            </a:pPr>
            <a:r>
              <a:rPr lang="en-US" sz="1200" dirty="0" err="1" smtClean="0">
                <a:latin typeface="Arial"/>
                <a:cs typeface="Arial"/>
              </a:rPr>
              <a:t>Cryosphere</a:t>
            </a:r>
            <a:r>
              <a:rPr lang="en-US" sz="1200" dirty="0" smtClean="0">
                <a:latin typeface="Arial"/>
                <a:cs typeface="Arial"/>
              </a:rPr>
              <a:t>: glaciers, permafrost, icebergs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Hydrology: watershed, reach to global, discharge and sediment transport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Terrestrial: </a:t>
            </a:r>
            <a:r>
              <a:rPr lang="en-US" sz="1200" dirty="0" err="1" smtClean="0">
                <a:latin typeface="Arial"/>
                <a:cs typeface="Arial"/>
              </a:rPr>
              <a:t>hillslope</a:t>
            </a:r>
            <a:r>
              <a:rPr lang="en-US" sz="1200" dirty="0" smtClean="0">
                <a:latin typeface="Arial"/>
                <a:cs typeface="Arial"/>
              </a:rPr>
              <a:t> processes, landslides, river processes, coupling to tectonics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Coastal: wetlands, estuarine processes, beach and barriers, storm erosion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Marine: circulation, surges, tides, waves, gravity flows, turbidity currents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>
              <a:lnSpc>
                <a:spcPct val="120000"/>
              </a:lnSpc>
            </a:pPr>
            <a:r>
              <a:rPr lang="en-US" sz="1200" dirty="0" err="1" smtClean="0">
                <a:latin typeface="Arial"/>
                <a:cs typeface="Arial"/>
              </a:rPr>
              <a:t>Cryosphere</a:t>
            </a:r>
            <a:r>
              <a:rPr lang="en-US" sz="1200" dirty="0" smtClean="0">
                <a:latin typeface="Arial"/>
                <a:cs typeface="Arial"/>
              </a:rPr>
              <a:t>: glaciers, permafrost, icebergs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Hydrology: watershed, reach to global, discharge and sediment transport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Terrestrial: </a:t>
            </a:r>
            <a:r>
              <a:rPr lang="en-US" sz="1200" dirty="0" err="1" smtClean="0">
                <a:latin typeface="Arial"/>
                <a:cs typeface="Arial"/>
              </a:rPr>
              <a:t>hillslope</a:t>
            </a:r>
            <a:r>
              <a:rPr lang="en-US" sz="1200" dirty="0" smtClean="0">
                <a:latin typeface="Arial"/>
                <a:cs typeface="Arial"/>
              </a:rPr>
              <a:t> processes, landslides, river processes, coupling to tectonics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Coastal: wetlands, estuarine processes, beach and barriers, storm erosion</a:t>
            </a:r>
          </a:p>
          <a:p>
            <a:pPr marL="231775" indent="-231775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Marine: circulation, surges, tides, waves, gravity flows, turbidity currents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CE22A-763A-A149-8C44-7B47D6E04875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CCA5-9473-184F-9072-2609588AC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C7C51-A76F-0F40-87A0-1F250432FF45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99C-7574-6849-9D2E-53948AB53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C96E-DA55-9847-ADAD-5B97BDC405EB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9D7AF-46BC-234D-9433-4AD170059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B039E-F319-B448-98D9-8377C355CB16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E914-00E8-C649-8D71-056B77D84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A889F-21FE-6540-B0B3-E8BB7BBF73CA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901E-2242-9348-905E-025884DAE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1D943-0A19-DB4F-A574-A5D433C0F11D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2DAA7-3CE6-EA4C-9203-CAA4D1529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B3B61-C0A5-924D-A870-9B1D5D5F0785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09CC5-E75D-9546-A614-2C97E1550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2EE2-1AFC-3F4F-8431-85F874FED754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E82D2-E6E9-DE42-91AC-CB75820E7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C016E-ECA7-C641-907E-C1A1296BF77C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8D798-414D-B447-B1C1-1FB3A44DB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75107-3C01-F149-BBD5-E2D73CBF2FD6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D1ACA-96C9-6149-89EC-9FF29C509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B4ACA-3690-9441-B9DB-85B2D15B6B98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BCD3B-9579-4A4F-9EFE-E5EF40276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CC35CC11-2E17-5044-A0F9-CA457E2096ED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FFEA0195-DC60-714A-BF9B-50229BB19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jpeg"/><Relationship Id="rId5" Type="http://schemas.microsoft.com/office/2007/relationships/hdphoto" Target="../media/hdphoto6.wdp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jpeg"/><Relationship Id="rId1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.png"/><Relationship Id="rId4" Type="http://schemas.openxmlformats.org/officeDocument/2006/relationships/image" Target="../media/image31.jpe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5.jpeg"/><Relationship Id="rId9" Type="http://schemas.microsoft.com/office/2007/relationships/hdphoto" Target="../media/hdphoto7.wdp"/><Relationship Id="rId10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40.jpeg"/><Relationship Id="rId5" Type="http://schemas.microsoft.com/office/2007/relationships/hdphoto" Target="../media/hdphoto9.wdp"/><Relationship Id="rId6" Type="http://schemas.openxmlformats.org/officeDocument/2006/relationships/image" Target="../media/image41.jpe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microsoft.com/office/2007/relationships/hdphoto" Target="../media/hdphoto12.wdp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microsoft.com/office/2007/relationships/hdphoto" Target="../media/hdphoto13.wdp"/><Relationship Id="rId18" Type="http://schemas.openxmlformats.org/officeDocument/2006/relationships/image" Target="../media/image3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microsoft.com/office/2007/relationships/hdphoto" Target="../media/hdphoto10.wdp"/><Relationship Id="rId6" Type="http://schemas.openxmlformats.org/officeDocument/2006/relationships/image" Target="../media/image45.png"/><Relationship Id="rId7" Type="http://schemas.microsoft.com/office/2007/relationships/hdphoto" Target="../media/hdphoto11.wdp"/><Relationship Id="rId8" Type="http://schemas.openxmlformats.org/officeDocument/2006/relationships/image" Target="../media/image46.png"/><Relationship Id="rId9" Type="http://schemas.openxmlformats.org/officeDocument/2006/relationships/image" Target="../media/image31.jpeg"/><Relationship Id="rId10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microsoft.com/office/2007/relationships/hdphoto" Target="../media/hdphoto17.wdp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microsoft.com/office/2007/relationships/hdphoto" Target="../media/hdphoto14.wdp"/><Relationship Id="rId7" Type="http://schemas.openxmlformats.org/officeDocument/2006/relationships/image" Target="../media/image77.jpeg"/><Relationship Id="rId8" Type="http://schemas.microsoft.com/office/2007/relationships/hdphoto" Target="../media/hdphoto15.wdp"/><Relationship Id="rId9" Type="http://schemas.openxmlformats.org/officeDocument/2006/relationships/image" Target="../media/image78.png"/><Relationship Id="rId10" Type="http://schemas.microsoft.com/office/2007/relationships/hdphoto" Target="../media/hdphoto1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2.jpeg"/><Relationship Id="rId5" Type="http://schemas.openxmlformats.org/officeDocument/2006/relationships/image" Target="../media/image4.png"/><Relationship Id="rId6" Type="http://schemas.microsoft.com/office/2007/relationships/hdphoto" Target="../media/hdphoto18.wdp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microsoft.com/office/2007/relationships/hdphoto" Target="../media/hdphoto19.wdp"/><Relationship Id="rId5" Type="http://schemas.openxmlformats.org/officeDocument/2006/relationships/image" Target="../media/image85.jpe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1" Type="http://schemas.microsoft.com/office/2007/relationships/hdphoto" Target="../media/hdphoto2.wdp"/><Relationship Id="rId12" Type="http://schemas.openxmlformats.org/officeDocument/2006/relationships/image" Target="../media/image13.jpeg"/><Relationship Id="rId13" Type="http://schemas.microsoft.com/office/2007/relationships/hdphoto" Target="../media/hdphoto3.wdp"/><Relationship Id="rId1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Microsoft_Word_97_-_2004_Document1.doc"/><Relationship Id="rId7" Type="http://schemas.openxmlformats.org/officeDocument/2006/relationships/image" Target="../media/image15.emf"/><Relationship Id="rId8" Type="http://schemas.openxmlformats.org/officeDocument/2006/relationships/image" Target="../media/image16.png"/><Relationship Id="rId9" Type="http://schemas.openxmlformats.org/officeDocument/2006/relationships/hyperlink" Target="mailto:csdmssupport@colorado.edu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.png"/><Relationship Id="rId5" Type="http://schemas.openxmlformats.org/officeDocument/2006/relationships/image" Target="../media/image18.png"/><Relationship Id="rId6" Type="http://schemas.microsoft.com/office/2007/relationships/hdphoto" Target="../media/hdphoto5.wdp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2" descr="CSDMS_high_r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4650" y="6280150"/>
            <a:ext cx="241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7"/>
          <p:cNvSpPr txBox="1">
            <a:spLocks noChangeArrowheads="1"/>
          </p:cNvSpPr>
          <p:nvPr/>
        </p:nvSpPr>
        <p:spPr bwMode="auto">
          <a:xfrm>
            <a:off x="90649" y="1828800"/>
            <a:ext cx="8915400" cy="369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US" dirty="0" smtClean="0">
                <a:latin typeface="Bell MT"/>
                <a:cs typeface="Bell MT"/>
              </a:rPr>
              <a:t>The </a:t>
            </a:r>
            <a:r>
              <a:rPr lang="en-US" b="1" dirty="0">
                <a:latin typeface="Bell MT"/>
                <a:cs typeface="Bell MT"/>
              </a:rPr>
              <a:t>Community Surface Dynamics Modeling </a:t>
            </a:r>
            <a:r>
              <a:rPr lang="en-US" b="1" dirty="0" smtClean="0">
                <a:latin typeface="Bell MT"/>
                <a:cs typeface="Bell MT"/>
              </a:rPr>
              <a:t>System</a:t>
            </a:r>
            <a:r>
              <a:rPr lang="en-US" dirty="0" smtClean="0">
                <a:latin typeface="Bell MT"/>
                <a:cs typeface="Bell MT"/>
              </a:rPr>
              <a:t> serves as a</a:t>
            </a:r>
          </a:p>
          <a:p>
            <a:pPr algn="ctr" eaLnBrk="1" hangingPunct="1">
              <a:spcAft>
                <a:spcPts val="300"/>
              </a:spcAft>
              <a:defRPr/>
            </a:pPr>
            <a:r>
              <a:rPr lang="en-US" dirty="0" smtClean="0">
                <a:latin typeface="Bell MT"/>
                <a:cs typeface="Bell MT"/>
              </a:rPr>
              <a:t> </a:t>
            </a:r>
            <a:r>
              <a:rPr lang="en-US" sz="2800" b="1" dirty="0" smtClean="0">
                <a:solidFill>
                  <a:srgbClr val="800000"/>
                </a:solidFill>
                <a:latin typeface="Bell MT"/>
                <a:cs typeface="Bell MT"/>
              </a:rPr>
              <a:t>Science Gateway </a:t>
            </a:r>
          </a:p>
          <a:p>
            <a:pPr algn="ctr" eaLnBrk="1" hangingPunct="1">
              <a:spcAft>
                <a:spcPts val="600"/>
              </a:spcAft>
              <a:defRPr/>
            </a:pPr>
            <a:r>
              <a:rPr lang="en-US" dirty="0" smtClean="0">
                <a:latin typeface="Bell MT"/>
                <a:cs typeface="Bell MT"/>
              </a:rPr>
              <a:t>to support the 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dirty="0" smtClean="0">
                <a:latin typeface="Bell MT"/>
                <a:cs typeface="Bell MT"/>
              </a:rPr>
              <a:t>development, integration</a:t>
            </a:r>
            <a:r>
              <a:rPr lang="en-US" dirty="0" smtClean="0">
                <a:solidFill>
                  <a:srgbClr val="000000"/>
                </a:solidFill>
                <a:latin typeface="Bell MT"/>
                <a:cs typeface="Bell MT"/>
              </a:rPr>
              <a:t>, archiving &amp; dissemination of software </a:t>
            </a:r>
            <a:r>
              <a:rPr lang="en-US" dirty="0">
                <a:solidFill>
                  <a:srgbClr val="000000"/>
                </a:solidFill>
                <a:latin typeface="Bell MT"/>
                <a:cs typeface="Bell MT"/>
              </a:rPr>
              <a:t>to define </a:t>
            </a:r>
            <a:r>
              <a:rPr lang="en-US" dirty="0" smtClean="0">
                <a:solidFill>
                  <a:srgbClr val="000000"/>
                </a:solidFill>
                <a:latin typeface="Bell MT"/>
                <a:cs typeface="Bell MT"/>
              </a:rPr>
              <a:t>Earth’s </a:t>
            </a:r>
            <a:r>
              <a:rPr lang="en-US" dirty="0">
                <a:solidFill>
                  <a:srgbClr val="000000"/>
                </a:solidFill>
                <a:latin typeface="Bell MT"/>
                <a:cs typeface="Bell MT"/>
              </a:rPr>
              <a:t>surface </a:t>
            </a:r>
            <a:r>
              <a:rPr lang="en-US" dirty="0" smtClean="0">
                <a:solidFill>
                  <a:srgbClr val="000000"/>
                </a:solidFill>
                <a:latin typeface="Bell MT"/>
                <a:cs typeface="Bell MT"/>
              </a:rPr>
              <a:t>dynamics</a:t>
            </a:r>
          </a:p>
          <a:p>
            <a:pPr algn="ctr" eaLnBrk="1" hangingPunct="1">
              <a:spcAft>
                <a:spcPts val="1200"/>
              </a:spcAft>
              <a:defRPr/>
            </a:pPr>
            <a:endParaRPr lang="en-US" dirty="0">
              <a:solidFill>
                <a:srgbClr val="000000"/>
              </a:solidFill>
              <a:latin typeface="Bell MT"/>
              <a:cs typeface="Bell MT"/>
            </a:endParaRPr>
          </a:p>
          <a:p>
            <a:pPr algn="ctr" eaLnBrk="1" hangingPunct="1">
              <a:lnSpc>
                <a:spcPct val="120000"/>
              </a:lnSpc>
              <a:spcAft>
                <a:spcPts val="1200"/>
              </a:spcAft>
              <a:defRPr/>
            </a:pPr>
            <a:r>
              <a:rPr lang="en-US" b="1" dirty="0">
                <a:latin typeface="Bell MT"/>
                <a:cs typeface="Bell MT"/>
              </a:rPr>
              <a:t>Jai Syvitski</a:t>
            </a:r>
            <a:r>
              <a:rPr lang="en-US" dirty="0">
                <a:latin typeface="Bell MT"/>
                <a:cs typeface="Bell MT"/>
              </a:rPr>
              <a:t>, CSDMS </a:t>
            </a:r>
            <a:r>
              <a:rPr lang="en-US" i="1" dirty="0">
                <a:latin typeface="Bell MT"/>
                <a:cs typeface="Bell MT"/>
              </a:rPr>
              <a:t>Outgoing</a:t>
            </a:r>
            <a:r>
              <a:rPr lang="en-US" dirty="0">
                <a:latin typeface="Bell MT"/>
                <a:cs typeface="Bell MT"/>
              </a:rPr>
              <a:t> Director</a:t>
            </a:r>
          </a:p>
          <a:p>
            <a:pPr algn="ctr" eaLnBrk="1" hangingPunct="1">
              <a:lnSpc>
                <a:spcPct val="60000"/>
              </a:lnSpc>
              <a:spcAft>
                <a:spcPts val="1200"/>
              </a:spcAft>
              <a:defRPr/>
            </a:pPr>
            <a:r>
              <a:rPr lang="en-US" b="1" dirty="0">
                <a:latin typeface="Bell MT"/>
                <a:cs typeface="Bell MT"/>
              </a:rPr>
              <a:t>Greg Tucker</a:t>
            </a:r>
            <a:r>
              <a:rPr lang="en-US" dirty="0">
                <a:latin typeface="Bell MT"/>
                <a:cs typeface="Bell MT"/>
              </a:rPr>
              <a:t>, CSDMS </a:t>
            </a:r>
            <a:r>
              <a:rPr lang="en-US" i="1" dirty="0">
                <a:latin typeface="Bell MT"/>
                <a:cs typeface="Bell MT"/>
              </a:rPr>
              <a:t>Incoming</a:t>
            </a:r>
            <a:r>
              <a:rPr lang="en-US" dirty="0">
                <a:latin typeface="Bell MT"/>
                <a:cs typeface="Bell MT"/>
              </a:rPr>
              <a:t> Director</a:t>
            </a:r>
            <a:endParaRPr lang="en-US" i="1" dirty="0">
              <a:latin typeface="Bell MT"/>
              <a:cs typeface="Bell MT"/>
            </a:endParaRPr>
          </a:p>
        </p:txBody>
      </p:sp>
      <p:pic>
        <p:nvPicPr>
          <p:cNvPr id="15364" name="Picture 6" descr="nsf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05513"/>
            <a:ext cx="8477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48396" y="57313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1" y="0"/>
            <a:ext cx="8777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Bell MT"/>
                <a:cs typeface="Bell MT"/>
              </a:rPr>
              <a:t>2017 </a:t>
            </a:r>
            <a:r>
              <a:rPr lang="en-US" sz="3200" b="1" dirty="0">
                <a:solidFill>
                  <a:srgbClr val="000090"/>
                </a:solidFill>
                <a:latin typeface="Bell MT"/>
                <a:cs typeface="Bell MT"/>
              </a:rPr>
              <a:t>CSDMS </a:t>
            </a:r>
            <a:r>
              <a:rPr lang="en-US" sz="3200" b="1" dirty="0" smtClean="0">
                <a:solidFill>
                  <a:srgbClr val="000090"/>
                </a:solidFill>
                <a:latin typeface="Bell MT"/>
                <a:cs typeface="Bell MT"/>
              </a:rPr>
              <a:t>Annual Meeting: </a:t>
            </a:r>
            <a:r>
              <a:rPr lang="en-US" sz="3200" b="1" dirty="0">
                <a:solidFill>
                  <a:srgbClr val="000090"/>
                </a:solidFill>
                <a:latin typeface="Bell MT"/>
                <a:cs typeface="Bell MT"/>
              </a:rPr>
              <a:t/>
            </a:r>
            <a:br>
              <a:rPr lang="en-US" sz="3200" b="1" dirty="0">
                <a:solidFill>
                  <a:srgbClr val="000090"/>
                </a:solidFill>
                <a:latin typeface="Bell MT"/>
                <a:cs typeface="Bell MT"/>
              </a:rPr>
            </a:br>
            <a:r>
              <a:rPr lang="en-US" sz="3200" b="1" dirty="0">
                <a:latin typeface="Bell MT"/>
                <a:cs typeface="Bell MT"/>
              </a:rPr>
              <a:t>Modeling Coupled Earth </a:t>
            </a:r>
            <a:r>
              <a:rPr lang="en-US" sz="3200" b="1" dirty="0" smtClean="0">
                <a:latin typeface="Bell MT"/>
                <a:cs typeface="Bell MT"/>
              </a:rPr>
              <a:t>&amp; </a:t>
            </a:r>
            <a:r>
              <a:rPr lang="en-US" sz="3200" b="1" dirty="0">
                <a:latin typeface="Bell MT"/>
                <a:cs typeface="Bell MT"/>
              </a:rPr>
              <a:t>Human Systems </a:t>
            </a:r>
            <a:endParaRPr lang="en-US" sz="3200" b="1" dirty="0" smtClean="0">
              <a:latin typeface="Bell MT"/>
              <a:cs typeface="Bell MT"/>
            </a:endParaRPr>
          </a:p>
          <a:p>
            <a:pPr algn="ctr"/>
            <a:r>
              <a:rPr lang="en-US" sz="3200" b="1" dirty="0" smtClean="0">
                <a:latin typeface="Bell MT"/>
                <a:cs typeface="Bell MT"/>
              </a:rPr>
              <a:t>- The </a:t>
            </a:r>
            <a:r>
              <a:rPr lang="en-US" sz="3200" b="1" dirty="0">
                <a:latin typeface="Bell MT"/>
                <a:cs typeface="Bell MT"/>
              </a:rPr>
              <a:t>Dynamic </a:t>
            </a:r>
            <a:r>
              <a:rPr lang="en-US" sz="3200" b="1" dirty="0" smtClean="0">
                <a:latin typeface="Bell MT"/>
                <a:cs typeface="Bell MT"/>
              </a:rPr>
              <a:t>Duo</a:t>
            </a:r>
            <a:endParaRPr lang="en-US" sz="3200" b="1" dirty="0">
              <a:latin typeface="Bell MT"/>
              <a:cs typeface="Bell MT"/>
            </a:endParaRPr>
          </a:p>
        </p:txBody>
      </p:sp>
      <p:pic>
        <p:nvPicPr>
          <p:cNvPr id="7" name="Picture 5" descr="CSDMS Icon (512)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138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220px-CoMSES_Logo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754" y="6220088"/>
            <a:ext cx="2794000" cy="596900"/>
          </a:xfrm>
          <a:prstGeom prst="rect">
            <a:avLst/>
          </a:prstGeom>
        </p:spPr>
      </p:pic>
      <p:pic>
        <p:nvPicPr>
          <p:cNvPr id="5" name="Picture 4" descr="110px-SEN-logo1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17" y="6100722"/>
            <a:ext cx="716266" cy="71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1926590" y="1027331"/>
            <a:ext cx="5257800" cy="5105400"/>
          </a:xfrm>
          <a:prstGeom prst="ellipse">
            <a:avLst/>
          </a:prstGeom>
          <a:noFill/>
          <a:ln w="38100" cmpd="sng">
            <a:solidFill>
              <a:srgbClr val="B9EE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8831" y="4424570"/>
            <a:ext cx="16764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Education &amp; Knowledge Products</a:t>
            </a:r>
            <a:endParaRPr lang="en-US" dirty="0">
              <a:latin typeface="Charter Black"/>
              <a:cs typeface="Charter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6488" y="194871"/>
            <a:ext cx="4151312" cy="4071885"/>
          </a:xfrm>
          <a:prstGeom prst="rect">
            <a:avLst/>
          </a:prstGeom>
          <a:solidFill>
            <a:srgbClr val="FF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b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                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On Line Services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b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Student </a:t>
            </a:r>
            <a:r>
              <a:rPr lang="en-US" b="1" dirty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labs </a:t>
            </a:r>
            <a:r>
              <a:rPr lang="en-US" b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(31)</a:t>
            </a:r>
            <a:endParaRPr lang="en-US" b="1" dirty="0">
              <a:solidFill>
                <a:srgbClr val="000090"/>
              </a:solidFill>
              <a:latin typeface="Arial"/>
              <a:ea typeface="Euphemia UCAS" charset="0"/>
              <a:cs typeface="Arial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b="1" dirty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Modeling short courses </a:t>
            </a:r>
            <a:r>
              <a:rPr lang="en-US" b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(9)</a:t>
            </a:r>
            <a:endParaRPr lang="en-US" b="1" dirty="0">
              <a:solidFill>
                <a:srgbClr val="000090"/>
              </a:solidFill>
              <a:latin typeface="Arial"/>
              <a:ea typeface="Euphemia UCAS" charset="0"/>
              <a:cs typeface="Arial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b="1" dirty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Lectures </a:t>
            </a:r>
            <a:r>
              <a:rPr lang="en-US" b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(300+);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b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Textbooks (6)</a:t>
            </a:r>
            <a:endParaRPr lang="en-US" b="1" dirty="0">
              <a:solidFill>
                <a:srgbClr val="000090"/>
              </a:solidFill>
              <a:latin typeface="Arial"/>
              <a:ea typeface="Euphemia UCAS" charset="0"/>
              <a:cs typeface="Arial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b="1" dirty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Global domain datasets  </a:t>
            </a:r>
            <a:r>
              <a:rPr lang="en-US" b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(84)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b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145 movies on the CSDMS YouTube channel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b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Science on a Sphere (9 datasets and labs)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b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600</a:t>
            </a:r>
            <a:r>
              <a:rPr lang="en-US" b="1" dirty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+ daily </a:t>
            </a:r>
            <a:r>
              <a:rPr lang="en-US" b="1" dirty="0" smtClean="0">
                <a:solidFill>
                  <a:srgbClr val="000090"/>
                </a:solidFill>
                <a:latin typeface="Arial"/>
                <a:ea typeface="Euphemia UCAS" charset="0"/>
                <a:cs typeface="Arial"/>
              </a:rPr>
              <a:t>views of the CSDMS web portal on average</a:t>
            </a:r>
          </a:p>
        </p:txBody>
      </p:sp>
      <p:pic>
        <p:nvPicPr>
          <p:cNvPr id="11" name="Picture 10" descr="cover_Final_02.19.13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72" t="6725" r="4727" b="23786"/>
          <a:stretch/>
        </p:blipFill>
        <p:spPr>
          <a:xfrm>
            <a:off x="76200" y="1336506"/>
            <a:ext cx="1676400" cy="2062448"/>
          </a:xfrm>
          <a:prstGeom prst="rect">
            <a:avLst/>
          </a:prstGeom>
        </p:spPr>
      </p:pic>
      <p:pic>
        <p:nvPicPr>
          <p:cNvPr id="13" name="Picture 12" descr="SOS.tiff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24" y="4266756"/>
            <a:ext cx="3711575" cy="1886601"/>
          </a:xfrm>
          <a:prstGeom prst="rect">
            <a:avLst/>
          </a:prstGeom>
        </p:spPr>
      </p:pic>
      <p:pic>
        <p:nvPicPr>
          <p:cNvPr id="10" name="Picture 5" descr="CSDMS Icon (512)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nsflogo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SDMS_high_re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148"/>
            <a:ext cx="241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3969" y="-51376"/>
            <a:ext cx="19137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/>
                <a:cs typeface="Eurostile"/>
              </a:rPr>
              <a:t>Functions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Eurostile"/>
              <a:cs typeface="Eurostil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1650824"/>
            <a:ext cx="2939251" cy="1452192"/>
          </a:xfrm>
          <a:prstGeom prst="rect">
            <a:avLst/>
          </a:prstGeom>
          <a:solidFill>
            <a:srgbClr val="FCD5B5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CSDMS Special Issues</a:t>
            </a:r>
          </a:p>
          <a:p>
            <a:endParaRPr lang="en-US" sz="900" dirty="0" smtClean="0"/>
          </a:p>
          <a:p>
            <a:pPr>
              <a:lnSpc>
                <a:spcPct val="110000"/>
              </a:lnSpc>
            </a:pPr>
            <a:r>
              <a:rPr lang="en-US" sz="1400" dirty="0" smtClean="0"/>
              <a:t>1 Marine Transport Modeling</a:t>
            </a:r>
          </a:p>
          <a:p>
            <a:pPr>
              <a:lnSpc>
                <a:spcPct val="110000"/>
              </a:lnSpc>
            </a:pPr>
            <a:r>
              <a:rPr lang="en-US" sz="1400" dirty="0" smtClean="0"/>
              <a:t>2 Stratigraphic Modeling </a:t>
            </a:r>
          </a:p>
          <a:p>
            <a:pPr>
              <a:lnSpc>
                <a:spcPct val="110000"/>
              </a:lnSpc>
            </a:pPr>
            <a:r>
              <a:rPr lang="en-US" sz="1400" dirty="0" smtClean="0"/>
              <a:t>3 Modeling Environmental Change  </a:t>
            </a:r>
          </a:p>
          <a:p>
            <a:pPr>
              <a:lnSpc>
                <a:spcPct val="110000"/>
              </a:lnSpc>
            </a:pPr>
            <a:r>
              <a:rPr lang="en-US" sz="1400" dirty="0" smtClean="0"/>
              <a:t>4 Model Uncertainty &amp; Sensitivity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901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027331"/>
            <a:ext cx="9104312" cy="5830669"/>
            <a:chOff x="0" y="1027331"/>
            <a:chExt cx="9104312" cy="5830669"/>
          </a:xfrm>
        </p:grpSpPr>
        <p:sp>
          <p:nvSpPr>
            <p:cNvPr id="16" name="Oval 15"/>
            <p:cNvSpPr/>
            <p:nvPr/>
          </p:nvSpPr>
          <p:spPr>
            <a:xfrm>
              <a:off x="1926590" y="1027331"/>
              <a:ext cx="5257800" cy="5105400"/>
            </a:xfrm>
            <a:prstGeom prst="ellipse">
              <a:avLst/>
            </a:prstGeom>
            <a:noFill/>
            <a:ln w="38100" cmpd="sng">
              <a:solidFill>
                <a:schemeClr val="accent1">
                  <a:shade val="95000"/>
                  <a:satMod val="10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5" descr="CSDMS Icon (512).png"/>
            <p:cNvPicPr>
              <a:picLocks noChangeAspect="1"/>
            </p:cNvPicPr>
            <p:nvPr/>
          </p:nvPicPr>
          <p:blipFill>
            <a:blip r:embed="rId3" cstate="print">
              <a:alphaModFix amt="2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6258188"/>
              <a:ext cx="798512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6" descr="nsflogo.gif"/>
            <p:cNvPicPr>
              <a:picLocks noChangeAspect="1"/>
            </p:cNvPicPr>
            <p:nvPr/>
          </p:nvPicPr>
          <p:blipFill>
            <a:blip r:embed="rId4" cstate="print">
              <a:alphaModFix amt="2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99200"/>
              <a:ext cx="55562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990600" y="176891"/>
            <a:ext cx="7086600" cy="610265"/>
          </a:xfrm>
          <a:prstGeom prst="rect">
            <a:avLst/>
          </a:prstGeom>
          <a:solidFill>
            <a:srgbClr val="FFFFFF">
              <a:alpha val="67000"/>
            </a:srgbClr>
          </a:solidFill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b="1" dirty="0" smtClean="0">
                <a:latin typeface="Adobe Hebrew"/>
                <a:cs typeface="Adobe Hebrew"/>
              </a:rPr>
              <a:t>EKT Repository: Quantitative toolbox</a:t>
            </a:r>
            <a:endParaRPr lang="en-US" sz="3200" b="1" dirty="0">
              <a:latin typeface="Adobe Hebrew"/>
              <a:cs typeface="Adobe Hebrew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8600" y="914400"/>
            <a:ext cx="8556107" cy="3684164"/>
          </a:xfrm>
          <a:prstGeom prst="rect">
            <a:avLst/>
          </a:prstGeom>
          <a:solidFill>
            <a:srgbClr val="FFFFFF">
              <a:alpha val="84000"/>
            </a:srgbClr>
          </a:solidFill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dirty="0" smtClean="0">
                <a:latin typeface="Adobe Hebrew"/>
                <a:cs typeface="Adobe Hebrew"/>
              </a:rPr>
              <a:t> Tagged by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Bangla MN"/>
                <a:cs typeface="Bangla MN"/>
              </a:rPr>
              <a:t>concepts</a:t>
            </a:r>
            <a:r>
              <a:rPr lang="en-US" sz="2000" dirty="0" smtClean="0">
                <a:latin typeface="Adobe Hebrew"/>
                <a:cs typeface="Adobe Hebrew"/>
              </a:rPr>
              <a:t>: heat flow, diffusion, flow routing, mass continuity,  shallow water equations, settling rates, drag force, flocculation, fluid flow, Darcy’s flow, stability/torque balance, compaction, waves, uncertainty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Adobe Hebrew"/>
                <a:cs typeface="Adobe Hebrew"/>
              </a:rPr>
              <a:t>Tagged by </a:t>
            </a:r>
            <a:r>
              <a:rPr lang="en-US" sz="2000" b="1" dirty="0" smtClean="0">
                <a:solidFill>
                  <a:srgbClr val="000090"/>
                </a:solidFill>
                <a:latin typeface="Bangla MN"/>
                <a:cs typeface="Bangla MN"/>
              </a:rPr>
              <a:t>discipline</a:t>
            </a:r>
            <a:r>
              <a:rPr lang="en-US" sz="2000" dirty="0" smtClean="0">
                <a:latin typeface="Adobe Hebrew"/>
                <a:cs typeface="Adobe Hebrew"/>
              </a:rPr>
              <a:t>: hydrology, sedimentology, geomorphology, oceanography, general climate/earth science/global change.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Adobe Hebrew"/>
                <a:cs typeface="Adobe Hebrew"/>
              </a:rPr>
              <a:t>Tagged by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Bangla MN"/>
                <a:cs typeface="Bangla MN"/>
              </a:rPr>
              <a:t>domain</a:t>
            </a:r>
            <a:r>
              <a:rPr lang="en-US" sz="2000" dirty="0" smtClean="0">
                <a:latin typeface="Adobe Hebrew"/>
                <a:cs typeface="Adobe Hebrew"/>
              </a:rPr>
              <a:t>: terrestrial, coastal, marine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Adobe Hebrew"/>
                <a:cs typeface="Adobe Hebrew"/>
              </a:rPr>
              <a:t>Tagged by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Bangla MN"/>
                <a:cs typeface="Bangla MN"/>
              </a:rPr>
              <a:t>level</a:t>
            </a:r>
            <a:r>
              <a:rPr lang="en-US" sz="2000" dirty="0" smtClean="0">
                <a:latin typeface="Adobe Hebrew"/>
                <a:cs typeface="Adobe Hebrew"/>
              </a:rPr>
              <a:t>: K6-12, undergraduate, graduate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latin typeface="Adobe Hebrew"/>
                <a:cs typeface="Adobe Hebrew"/>
              </a:rPr>
              <a:t>Tagged by </a:t>
            </a:r>
            <a:r>
              <a:rPr lang="en-US" sz="2000" b="1" dirty="0" smtClean="0">
                <a:solidFill>
                  <a:srgbClr val="FF0000"/>
                </a:solidFill>
                <a:latin typeface="Bangla MN"/>
                <a:cs typeface="Bangla MN"/>
              </a:rPr>
              <a:t>model difficulty</a:t>
            </a:r>
            <a:r>
              <a:rPr lang="en-US" sz="2000" b="1" dirty="0">
                <a:solidFill>
                  <a:srgbClr val="FF0000"/>
                </a:solidFill>
                <a:latin typeface="Bangla MN"/>
                <a:cs typeface="Bangla MN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Bangla MN"/>
                <a:cs typeface="Bangla MN"/>
              </a:rPr>
              <a:t>progression</a:t>
            </a:r>
            <a:r>
              <a:rPr lang="en-US" sz="2000" dirty="0" smtClean="0">
                <a:latin typeface="Adobe Hebrew"/>
                <a:cs typeface="Adobe Hebrew"/>
              </a:rPr>
              <a:t>: examine data or simulation movies </a:t>
            </a:r>
            <a:r>
              <a:rPr lang="en-US" sz="2000" dirty="0" smtClean="0">
                <a:latin typeface="Symbol" charset="2"/>
                <a:cs typeface="Symbol" charset="2"/>
              </a:rPr>
              <a:t>®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Adobe Hebrew"/>
                <a:cs typeface="Adobe Hebrew"/>
              </a:rPr>
              <a:t> complete a simple calculation </a:t>
            </a:r>
            <a:r>
              <a:rPr lang="en-US" sz="2000" dirty="0">
                <a:latin typeface="Symbol" charset="2"/>
                <a:cs typeface="Symbol" charset="2"/>
              </a:rPr>
              <a:t>®</a:t>
            </a:r>
            <a:r>
              <a:rPr lang="en-US" sz="2000" dirty="0"/>
              <a:t> </a:t>
            </a:r>
            <a:r>
              <a:rPr lang="en-US" sz="2000" dirty="0" smtClean="0">
                <a:latin typeface="Adobe Hebrew"/>
                <a:cs typeface="Adobe Hebrew"/>
              </a:rPr>
              <a:t>carry out a 3-5 parameter model exercise</a:t>
            </a:r>
            <a:r>
              <a:rPr lang="en-US" sz="2000" dirty="0" smtClean="0">
                <a:latin typeface="Symbol" charset="2"/>
                <a:cs typeface="Symbol" charset="2"/>
              </a:rPr>
              <a:t>®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Adobe Hebrew"/>
                <a:cs typeface="Adobe Hebrew"/>
              </a:rPr>
              <a:t>model a realistic case study. </a:t>
            </a:r>
          </a:p>
        </p:txBody>
      </p:sp>
      <p:pic>
        <p:nvPicPr>
          <p:cNvPr id="30" name="Picture 5" descr="CSDMS Icon (512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4342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nsf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8444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57800" y="5105400"/>
            <a:ext cx="16764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Education &amp; Knowledge Products</a:t>
            </a:r>
            <a:endParaRPr lang="en-US" dirty="0">
              <a:latin typeface="Charter Black"/>
              <a:cs typeface="Charte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5181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926590" y="1027331"/>
            <a:ext cx="5257800" cy="5105400"/>
          </a:xfrm>
          <a:prstGeom prst="ellipse">
            <a:avLst/>
          </a:prstGeom>
          <a:noFill/>
          <a:ln w="38100" cmpd="sng">
            <a:solidFill>
              <a:srgbClr val="B9EE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52800" y="5678269"/>
            <a:ext cx="2500313" cy="646331"/>
          </a:xfrm>
          <a:prstGeom prst="rect">
            <a:avLst/>
          </a:prstGeom>
          <a:solidFill>
            <a:schemeClr val="accent1">
              <a:alpha val="25000"/>
            </a:schemeClr>
          </a:solidFill>
          <a:ln w="38100" cmpd="sng">
            <a:solidFill>
              <a:srgbClr val="F87D6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harter Black"/>
                <a:cs typeface="Charter Black"/>
              </a:rPr>
              <a:t>Protocols &amp; GUI for component models</a:t>
            </a:r>
            <a:endParaRPr lang="en-US" b="1" dirty="0">
              <a:solidFill>
                <a:srgbClr val="000000"/>
              </a:solidFill>
              <a:latin typeface="Charter Black"/>
              <a:cs typeface="Charter Black"/>
            </a:endParaRPr>
          </a:p>
        </p:txBody>
      </p:sp>
      <p:pic>
        <p:nvPicPr>
          <p:cNvPr id="11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148"/>
            <a:ext cx="241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SDMS Icon (512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71601" y="838200"/>
            <a:ext cx="6411014" cy="707886"/>
          </a:xfrm>
          <a:prstGeom prst="rect">
            <a:avLst/>
          </a:prstGeom>
          <a:solidFill>
            <a:srgbClr val="FFFFFF">
              <a:alpha val="78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Bell MT"/>
                <a:cs typeface="Bell MT"/>
              </a:rPr>
              <a:t>CSDMS </a:t>
            </a:r>
            <a:r>
              <a:rPr lang="en-US" sz="2000" b="1" dirty="0" smtClean="0">
                <a:solidFill>
                  <a:srgbClr val="000000"/>
                </a:solidFill>
                <a:latin typeface="Bell MT"/>
                <a:cs typeface="Bell MT"/>
              </a:rPr>
              <a:t>Basic </a:t>
            </a:r>
            <a:r>
              <a:rPr lang="en-US" sz="2000" b="1" dirty="0">
                <a:solidFill>
                  <a:srgbClr val="000000"/>
                </a:solidFill>
                <a:latin typeface="Bell MT"/>
                <a:cs typeface="Bell MT"/>
              </a:rPr>
              <a:t>Model </a:t>
            </a:r>
            <a:r>
              <a:rPr lang="en-US" sz="2000" b="1" dirty="0" smtClean="0">
                <a:solidFill>
                  <a:srgbClr val="000000"/>
                </a:solidFill>
                <a:latin typeface="Bell MT"/>
                <a:cs typeface="Bell MT"/>
              </a:rPr>
              <a:t>Interface or BMI </a:t>
            </a:r>
            <a:r>
              <a:rPr lang="en-US" sz="2000" dirty="0" smtClean="0">
                <a:solidFill>
                  <a:srgbClr val="000000"/>
                </a:solidFill>
                <a:latin typeface="Bell MT"/>
                <a:cs typeface="Bell MT"/>
              </a:rPr>
              <a:t>standard is a distillation of key ingredients of major coupling systems.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66800" y="1799827"/>
            <a:ext cx="6874411" cy="3011593"/>
            <a:chOff x="560026" y="1328034"/>
            <a:chExt cx="7801035" cy="3513868"/>
          </a:xfrm>
        </p:grpSpPr>
        <p:sp>
          <p:nvSpPr>
            <p:cNvPr id="20" name="Rectangle 19"/>
            <p:cNvSpPr/>
            <p:nvPr/>
          </p:nvSpPr>
          <p:spPr>
            <a:xfrm>
              <a:off x="560026" y="2139655"/>
              <a:ext cx="1643816" cy="25387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1F497D"/>
                  </a:solidFill>
                </a:rPr>
                <a:t>Initial Standalone Model</a:t>
              </a:r>
            </a:p>
          </p:txBody>
        </p:sp>
        <p:grpSp>
          <p:nvGrpSpPr>
            <p:cNvPr id="21" name="Group 12"/>
            <p:cNvGrpSpPr>
              <a:grpSpLocks/>
            </p:cNvGrpSpPr>
            <p:nvPr/>
          </p:nvGrpSpPr>
          <p:grpSpPr bwMode="auto">
            <a:xfrm>
              <a:off x="3213100" y="2022476"/>
              <a:ext cx="4967986" cy="2687977"/>
              <a:chOff x="3911600" y="2044701"/>
              <a:chExt cx="4967986" cy="2687977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911600" y="2044701"/>
                <a:ext cx="1772408" cy="40200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</a:rPr>
                  <a:t>Initialize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11600" y="4308730"/>
                <a:ext cx="1772408" cy="4020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</a:rPr>
                  <a:t>Set Value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911600" y="2620947"/>
                <a:ext cx="1772408" cy="4020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 smtClean="0">
                    <a:solidFill>
                      <a:srgbClr val="1F497D"/>
                    </a:solidFill>
                  </a:rPr>
                  <a:t>Run/Advance</a:t>
                </a:r>
                <a:endParaRPr lang="en-US" sz="1600" b="1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911600" y="3194458"/>
                <a:ext cx="1772408" cy="40300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</a:rPr>
                  <a:t>Finalize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911600" y="3775025"/>
                <a:ext cx="1772408" cy="40200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</a:rPr>
                  <a:t>Get Value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107178" y="2066645"/>
                <a:ext cx="1772408" cy="40200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</a:rPr>
                  <a:t>Initialize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107178" y="4330673"/>
                <a:ext cx="1772408" cy="40200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</a:rPr>
                  <a:t>Set Value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107178" y="2642891"/>
                <a:ext cx="1772408" cy="40200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 smtClean="0">
                    <a:solidFill>
                      <a:srgbClr val="1F497D"/>
                    </a:solidFill>
                  </a:rPr>
                  <a:t>Run/Advance</a:t>
                </a:r>
                <a:endParaRPr lang="en-US" sz="1600" b="1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07178" y="3216402"/>
                <a:ext cx="1772408" cy="40300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</a:rPr>
                  <a:t>Finalize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107178" y="3796969"/>
                <a:ext cx="1772408" cy="40200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</a:rPr>
                  <a:t>Get Value</a:t>
                </a:r>
              </a:p>
            </p:txBody>
          </p:sp>
        </p:grpSp>
        <p:sp>
          <p:nvSpPr>
            <p:cNvPr id="22" name="Right Arrow 21"/>
            <p:cNvSpPr/>
            <p:nvPr/>
          </p:nvSpPr>
          <p:spPr>
            <a:xfrm>
              <a:off x="2317901" y="3180861"/>
              <a:ext cx="685800" cy="457201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48001" y="1905000"/>
              <a:ext cx="2117481" cy="2914958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90173" y="1498175"/>
              <a:ext cx="1955872" cy="395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2"/>
                  </a:solidFill>
                </a:rPr>
                <a:t>BMI component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87551" y="1328034"/>
              <a:ext cx="1593534" cy="576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chemeClr val="tx2"/>
                  </a:solidFill>
                </a:rPr>
                <a:t>Another BMI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chemeClr val="tx2"/>
                  </a:solidFill>
                </a:rPr>
                <a:t>component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8" name="Left-Right Arrow 27"/>
            <p:cNvSpPr/>
            <p:nvPr/>
          </p:nvSpPr>
          <p:spPr>
            <a:xfrm>
              <a:off x="5312279" y="3170930"/>
              <a:ext cx="781907" cy="484632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243580" y="1926944"/>
              <a:ext cx="2117481" cy="2914958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533969" y="-51376"/>
            <a:ext cx="19137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/>
                <a:cs typeface="Eurostile"/>
              </a:rPr>
              <a:t>Functions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Eurostile"/>
              <a:cs typeface="Eurostil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5241" y="4886235"/>
            <a:ext cx="1447800" cy="923330"/>
          </a:xfrm>
          <a:prstGeom prst="rect">
            <a:avLst/>
          </a:prstGeom>
          <a:solidFill>
            <a:schemeClr val="accent1">
              <a:alpha val="25000"/>
            </a:schemeClr>
          </a:solidFill>
          <a:ln w="38100" cmpd="sng">
            <a:solidFill>
              <a:srgbClr val="F87D6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Model </a:t>
            </a:r>
            <a:endParaRPr lang="en-US" b="1" dirty="0" smtClean="0">
              <a:latin typeface="Charter Black"/>
              <a:cs typeface="Charter Black"/>
            </a:endParaRPr>
          </a:p>
          <a:p>
            <a:pPr algn="ctr"/>
            <a:r>
              <a:rPr lang="en-US" b="1" dirty="0" smtClean="0">
                <a:latin typeface="Charter Black"/>
                <a:cs typeface="Charter Black"/>
              </a:rPr>
              <a:t>Coupling </a:t>
            </a:r>
            <a:r>
              <a:rPr lang="en-US" b="1" dirty="0">
                <a:latin typeface="Charter Black"/>
                <a:cs typeface="Charter Black"/>
              </a:rPr>
              <a:t>&amp; </a:t>
            </a:r>
            <a:r>
              <a:rPr lang="en-US" b="1" dirty="0" smtClean="0">
                <a:latin typeface="Charter Black"/>
                <a:cs typeface="Charter Black"/>
              </a:rPr>
              <a:t>Reuse</a:t>
            </a:r>
            <a:endParaRPr lang="en-US" dirty="0">
              <a:latin typeface="Charter Black"/>
              <a:cs typeface="Charter Black"/>
            </a:endParaRPr>
          </a:p>
        </p:txBody>
      </p:sp>
    </p:spTree>
    <p:extLst>
      <p:ext uri="{BB962C8B-B14F-4D97-AF65-F5344CB8AC3E}">
        <p14:creationId xmlns:p14="http://schemas.microsoft.com/office/powerpoint/2010/main" val="177711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SDMS Icon (512)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sf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1094895"/>
            <a:ext cx="1371600" cy="97650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Model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(C, C</a:t>
            </a:r>
            <a:r>
              <a:rPr lang="en-US" sz="1600" baseline="30000" dirty="0">
                <a:solidFill>
                  <a:schemeClr val="tx1"/>
                </a:solidFill>
              </a:rPr>
              <a:t>++</a:t>
            </a:r>
            <a:r>
              <a:rPr lang="en-US" sz="1600" dirty="0">
                <a:solidFill>
                  <a:schemeClr val="tx1"/>
                </a:solidFill>
              </a:rPr>
              <a:t>, Java,  Fortran, Python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600" baseline="30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02672" y="1278348"/>
            <a:ext cx="129540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3366FF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BMI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1278348"/>
            <a:ext cx="1295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err="1" smtClean="0">
                <a:solidFill>
                  <a:schemeClr val="tx1"/>
                </a:solidFill>
              </a:rPr>
              <a:t>BMI’d</a:t>
            </a:r>
            <a:r>
              <a:rPr lang="en-US" dirty="0" smtClean="0">
                <a:solidFill>
                  <a:schemeClr val="tx1"/>
                </a:solidFill>
              </a:rPr>
              <a:t> Model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1278348"/>
            <a:ext cx="129540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BMI Tester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10009" y="2119506"/>
            <a:ext cx="1295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BMI Metadata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2119506"/>
            <a:ext cx="129540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Babelizer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8400" y="2119506"/>
            <a:ext cx="129540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Python Component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08912" y="2119506"/>
            <a:ext cx="129540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Bakery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08912" y="3048000"/>
            <a:ext cx="12954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PyMT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12954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WMT Executor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8400" y="3951254"/>
            <a:ext cx="12954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WMT </a:t>
            </a:r>
            <a:r>
              <a:rPr lang="en-US" dirty="0" smtClean="0">
                <a:solidFill>
                  <a:srgbClr val="000000"/>
                </a:solidFill>
              </a:rPr>
              <a:t>Server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8400" y="4876800"/>
            <a:ext cx="12954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WMT </a:t>
            </a:r>
            <a:r>
              <a:rPr lang="en-US" dirty="0" smtClean="0">
                <a:solidFill>
                  <a:srgbClr val="000000"/>
                </a:solidFill>
              </a:rPr>
              <a:t>Client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4400" y="3951254"/>
            <a:ext cx="12954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WMT </a:t>
            </a:r>
            <a:r>
              <a:rPr lang="en-US" dirty="0" smtClean="0">
                <a:solidFill>
                  <a:srgbClr val="000000"/>
                </a:solidFill>
              </a:rPr>
              <a:t>Metadata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24200" y="3048000"/>
            <a:ext cx="13716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CCA/CSDMS </a:t>
            </a:r>
            <a:r>
              <a:rPr lang="en-US" dirty="0" err="1" smtClean="0">
                <a:solidFill>
                  <a:srgbClr val="000000"/>
                </a:solidFill>
              </a:rPr>
              <a:t>Toolchain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2867" y="76200"/>
            <a:ext cx="5603066" cy="763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3366FF"/>
                </a:solidFill>
              </a:rPr>
              <a:t>The CSDMS Process: 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3366FF"/>
                </a:solidFill>
              </a:rPr>
              <a:t>Model </a:t>
            </a:r>
            <a:r>
              <a:rPr lang="en-US" sz="2400" dirty="0" smtClean="0">
                <a:solidFill>
                  <a:srgbClr val="3366FF"/>
                </a:solidFill>
                <a:sym typeface="Wingdings"/>
              </a:rPr>
              <a:t></a:t>
            </a:r>
            <a:r>
              <a:rPr lang="en-US" sz="24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 </a:t>
            </a:r>
            <a:r>
              <a:rPr lang="en-US" sz="2400" b="1" dirty="0" smtClean="0">
                <a:solidFill>
                  <a:srgbClr val="3366FF"/>
                </a:solidFill>
              </a:rPr>
              <a:t>Component </a:t>
            </a:r>
            <a:r>
              <a:rPr lang="en-US" sz="2400" dirty="0" smtClean="0">
                <a:solidFill>
                  <a:srgbClr val="3366FF"/>
                </a:solidFill>
                <a:latin typeface="Avenir Light"/>
                <a:cs typeface="Avenir Light"/>
                <a:sym typeface="Wingdings"/>
              </a:rPr>
              <a:t></a:t>
            </a:r>
            <a:r>
              <a:rPr lang="en-US" sz="2400" b="1" dirty="0" smtClean="0">
                <a:solidFill>
                  <a:srgbClr val="3366FF"/>
                </a:solidFill>
              </a:rPr>
              <a:t> WMT - </a:t>
            </a:r>
            <a:r>
              <a:rPr lang="en-US" sz="2400" b="1" dirty="0" err="1" smtClean="0">
                <a:solidFill>
                  <a:srgbClr val="3366FF"/>
                </a:solidFill>
              </a:rPr>
              <a:t>PyMT</a:t>
            </a:r>
            <a:endParaRPr lang="en-US" sz="2400" b="1" dirty="0">
              <a:solidFill>
                <a:srgbClr val="3366FF"/>
              </a:solidFill>
            </a:endParaRPr>
          </a:p>
        </p:txBody>
      </p:sp>
      <p:cxnSp>
        <p:nvCxnSpPr>
          <p:cNvPr id="22" name="Straight Arrow Connector 21"/>
          <p:cNvCxnSpPr>
            <a:stCxn id="2" idx="3"/>
            <a:endCxn id="7" idx="1"/>
          </p:cNvCxnSpPr>
          <p:nvPr/>
        </p:nvCxnSpPr>
        <p:spPr>
          <a:xfrm>
            <a:off x="1447800" y="1583148"/>
            <a:ext cx="25487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3"/>
            <a:endCxn id="8" idx="1"/>
          </p:cNvCxnSpPr>
          <p:nvPr/>
        </p:nvCxnSpPr>
        <p:spPr>
          <a:xfrm>
            <a:off x="2998072" y="1583148"/>
            <a:ext cx="202328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1"/>
            <a:endCxn id="8" idx="3"/>
          </p:cNvCxnSpPr>
          <p:nvPr/>
        </p:nvCxnSpPr>
        <p:spPr>
          <a:xfrm flipH="1">
            <a:off x="4495800" y="1583148"/>
            <a:ext cx="22860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1" idx="3"/>
            <a:endCxn id="12" idx="1"/>
          </p:cNvCxnSpPr>
          <p:nvPr/>
        </p:nvCxnSpPr>
        <p:spPr>
          <a:xfrm>
            <a:off x="6019800" y="2424306"/>
            <a:ext cx="22860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13" idx="1"/>
          </p:cNvCxnSpPr>
          <p:nvPr/>
        </p:nvCxnSpPr>
        <p:spPr>
          <a:xfrm>
            <a:off x="7543800" y="2424306"/>
            <a:ext cx="26511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4" idx="1"/>
            <a:endCxn id="15" idx="3"/>
          </p:cNvCxnSpPr>
          <p:nvPr/>
        </p:nvCxnSpPr>
        <p:spPr>
          <a:xfrm flipH="1">
            <a:off x="7543800" y="3352800"/>
            <a:ext cx="26511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2" idx="2"/>
            <a:endCxn id="15" idx="0"/>
          </p:cNvCxnSpPr>
          <p:nvPr/>
        </p:nvCxnSpPr>
        <p:spPr>
          <a:xfrm>
            <a:off x="6896100" y="2729106"/>
            <a:ext cx="0" cy="318894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3" idx="2"/>
            <a:endCxn id="14" idx="0"/>
          </p:cNvCxnSpPr>
          <p:nvPr/>
        </p:nvCxnSpPr>
        <p:spPr>
          <a:xfrm>
            <a:off x="8456612" y="2729106"/>
            <a:ext cx="0" cy="318894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5" idx="2"/>
            <a:endCxn id="16" idx="0"/>
          </p:cNvCxnSpPr>
          <p:nvPr/>
        </p:nvCxnSpPr>
        <p:spPr>
          <a:xfrm>
            <a:off x="6896100" y="3657600"/>
            <a:ext cx="0" cy="293654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6" idx="2"/>
            <a:endCxn id="17" idx="0"/>
          </p:cNvCxnSpPr>
          <p:nvPr/>
        </p:nvCxnSpPr>
        <p:spPr>
          <a:xfrm>
            <a:off x="6896100" y="4560854"/>
            <a:ext cx="0" cy="31594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3"/>
            <a:endCxn id="16" idx="1"/>
          </p:cNvCxnSpPr>
          <p:nvPr/>
        </p:nvCxnSpPr>
        <p:spPr>
          <a:xfrm>
            <a:off x="6019800" y="4256054"/>
            <a:ext cx="22860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endCxn id="18" idx="0"/>
          </p:cNvCxnSpPr>
          <p:nvPr/>
        </p:nvCxnSpPr>
        <p:spPr>
          <a:xfrm rot="10800000" flipV="1">
            <a:off x="5372100" y="2895600"/>
            <a:ext cx="1524000" cy="1055654"/>
          </a:xfrm>
          <a:prstGeom prst="bentConnector2">
            <a:avLst/>
          </a:prstGeom>
          <a:ln w="12700" cmpd="sng">
            <a:solidFill>
              <a:srgbClr val="00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2" idx="2"/>
            <a:endCxn id="10" idx="1"/>
          </p:cNvCxnSpPr>
          <p:nvPr/>
        </p:nvCxnSpPr>
        <p:spPr>
          <a:xfrm rot="16200000" flipH="1">
            <a:off x="1059552" y="1773848"/>
            <a:ext cx="352905" cy="948009"/>
          </a:xfrm>
          <a:prstGeom prst="bentConnector2">
            <a:avLst/>
          </a:prstGeom>
          <a:ln w="12700" cmpd="sng">
            <a:solidFill>
              <a:srgbClr val="00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11" idx="1"/>
          </p:cNvCxnSpPr>
          <p:nvPr/>
        </p:nvCxnSpPr>
        <p:spPr>
          <a:xfrm>
            <a:off x="3005409" y="2424306"/>
            <a:ext cx="1718991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>
            <a:off x="3814491" y="1887948"/>
            <a:ext cx="909909" cy="398054"/>
          </a:xfrm>
          <a:prstGeom prst="bentConnector3">
            <a:avLst>
              <a:gd name="adj1" fmla="val 1538"/>
            </a:avLst>
          </a:prstGeom>
          <a:ln w="12700" cmpd="sng">
            <a:solidFill>
              <a:srgbClr val="000000"/>
            </a:solidFill>
            <a:prstDash val="solid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19" idx="0"/>
          </p:cNvCxnSpPr>
          <p:nvPr/>
        </p:nvCxnSpPr>
        <p:spPr>
          <a:xfrm rot="5400000" flipH="1" flipV="1">
            <a:off x="4038600" y="2362200"/>
            <a:ext cx="457200" cy="914400"/>
          </a:xfrm>
          <a:prstGeom prst="bentConnector2">
            <a:avLst/>
          </a:prstGeom>
          <a:ln w="12700" cmpd="sng">
            <a:solidFill>
              <a:srgbClr val="000000"/>
            </a:solidFill>
            <a:prstDash val="solid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605241" y="4886235"/>
            <a:ext cx="4247872" cy="1438365"/>
            <a:chOff x="1605241" y="4886235"/>
            <a:chExt cx="4247872" cy="1438365"/>
          </a:xfrm>
        </p:grpSpPr>
        <p:sp>
          <p:nvSpPr>
            <p:cNvPr id="35" name="Rectangle 34"/>
            <p:cNvSpPr/>
            <p:nvPr/>
          </p:nvSpPr>
          <p:spPr>
            <a:xfrm>
              <a:off x="3352800" y="5678269"/>
              <a:ext cx="2500313" cy="646331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38100" cmpd="sng">
              <a:solidFill>
                <a:srgbClr val="F87D6B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harter Black"/>
                  <a:cs typeface="Charter Black"/>
                </a:rPr>
                <a:t>Protocols &amp; GUI for component models</a:t>
              </a:r>
              <a:endParaRPr lang="en-US" b="1" dirty="0">
                <a:solidFill>
                  <a:srgbClr val="000000"/>
                </a:solidFill>
                <a:latin typeface="Charter Black"/>
                <a:cs typeface="Charter Black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05241" y="4886235"/>
              <a:ext cx="1447800" cy="923330"/>
            </a:xfrm>
            <a:prstGeom prst="rect">
              <a:avLst/>
            </a:prstGeom>
            <a:solidFill>
              <a:schemeClr val="accent1">
                <a:alpha val="16000"/>
              </a:schemeClr>
            </a:solidFill>
            <a:ln w="38100" cmpd="sng">
              <a:solidFill>
                <a:srgbClr val="F87D6B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Charter Black"/>
                  <a:cs typeface="Charter Black"/>
                </a:rPr>
                <a:t>Model </a:t>
              </a:r>
              <a:endParaRPr lang="en-US" b="1" dirty="0" smtClean="0">
                <a:latin typeface="Charter Black"/>
                <a:cs typeface="Charter Black"/>
              </a:endParaRPr>
            </a:p>
            <a:p>
              <a:pPr algn="ctr"/>
              <a:r>
                <a:rPr lang="en-US" b="1" dirty="0" smtClean="0">
                  <a:latin typeface="Charter Black"/>
                  <a:cs typeface="Charter Black"/>
                </a:rPr>
                <a:t>Coupling </a:t>
              </a:r>
              <a:r>
                <a:rPr lang="en-US" b="1" dirty="0">
                  <a:latin typeface="Charter Black"/>
                  <a:cs typeface="Charter Black"/>
                </a:rPr>
                <a:t>&amp; </a:t>
              </a:r>
              <a:r>
                <a:rPr lang="en-US" b="1" dirty="0" smtClean="0">
                  <a:latin typeface="Charter Black"/>
                  <a:cs typeface="Charter Black"/>
                </a:rPr>
                <a:t>Reuse</a:t>
              </a:r>
              <a:endParaRPr lang="en-US" dirty="0">
                <a:latin typeface="Charter Black"/>
                <a:cs typeface="Charter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94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MI.tiff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DEADA"/>
              </a:clrFrom>
              <a:clrTo>
                <a:srgbClr val="FDEA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87" t="86272" b="1"/>
          <a:stretch/>
        </p:blipFill>
        <p:spPr>
          <a:xfrm>
            <a:off x="1735563" y="1354904"/>
            <a:ext cx="3541689" cy="490592"/>
          </a:xfrm>
          <a:prstGeom prst="rect">
            <a:avLst/>
          </a:prstGeom>
          <a:noFill/>
        </p:spPr>
      </p:pic>
      <p:pic>
        <p:nvPicPr>
          <p:cNvPr id="4" name="Picture 3" descr="babelizer.tiff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DCEEF4"/>
              </a:clrFrom>
              <a:clrTo>
                <a:srgbClr val="DCEE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601" t="87022"/>
          <a:stretch/>
        </p:blipFill>
        <p:spPr>
          <a:xfrm>
            <a:off x="609600" y="5856990"/>
            <a:ext cx="3210636" cy="470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204300" y="2667000"/>
            <a:ext cx="5105400" cy="84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3366FF"/>
                </a:solidFill>
              </a:rPr>
              <a:t>The CSDMS </a:t>
            </a:r>
            <a:r>
              <a:rPr lang="en-US" dirty="0" err="1" smtClean="0">
                <a:solidFill>
                  <a:srgbClr val="3366FF"/>
                </a:solidFill>
              </a:rPr>
              <a:t>Babelizer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>
                <a:solidFill>
                  <a:srgbClr val="3366FF"/>
                </a:solidFill>
              </a:rPr>
              <a:t>makes a </a:t>
            </a:r>
            <a:r>
              <a:rPr lang="en-US" dirty="0" err="1" smtClean="0">
                <a:solidFill>
                  <a:srgbClr val="3366FF"/>
                </a:solidFill>
              </a:rPr>
              <a:t>BMI’d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>
                <a:solidFill>
                  <a:srgbClr val="3366FF"/>
                </a:solidFill>
              </a:rPr>
              <a:t>model speak </a:t>
            </a:r>
            <a:r>
              <a:rPr lang="en-US" dirty="0" smtClean="0">
                <a:solidFill>
                  <a:srgbClr val="3366FF"/>
                </a:solidFill>
              </a:rPr>
              <a:t>Python, and consists of Babel, </a:t>
            </a:r>
            <a:r>
              <a:rPr lang="en-US" dirty="0" err="1" smtClean="0">
                <a:solidFill>
                  <a:srgbClr val="3366FF"/>
                </a:solidFill>
              </a:rPr>
              <a:t>Bocca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dirty="0" err="1" smtClean="0">
                <a:solidFill>
                  <a:srgbClr val="3366FF"/>
                </a:solidFill>
              </a:rPr>
              <a:t>Ccaffeine</a:t>
            </a:r>
            <a:r>
              <a:rPr lang="en-US" dirty="0" smtClean="0">
                <a:solidFill>
                  <a:srgbClr val="3366FF"/>
                </a:solidFill>
              </a:rPr>
              <a:t>, and CSDMS scripts.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7" name="Picture 5" descr="CSDMS Icon (512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Elbow Connector 10"/>
          <p:cNvCxnSpPr>
            <a:stCxn id="20" idx="2"/>
            <a:endCxn id="23" idx="1"/>
          </p:cNvCxnSpPr>
          <p:nvPr/>
        </p:nvCxnSpPr>
        <p:spPr>
          <a:xfrm rot="16200000" flipH="1">
            <a:off x="3048000" y="-1104900"/>
            <a:ext cx="723900" cy="5372100"/>
          </a:xfrm>
          <a:prstGeom prst="bentConnector2">
            <a:avLst/>
          </a:prstGeom>
          <a:ln w="12700" cmpd="sng">
            <a:solidFill>
              <a:srgbClr val="00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57400" y="3590461"/>
            <a:ext cx="1219200" cy="730260"/>
          </a:xfrm>
          <a:prstGeom prst="rect">
            <a:avLst/>
          </a:prstGeom>
          <a:solidFill>
            <a:srgbClr val="B9CDE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Babelizer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533400"/>
            <a:ext cx="1143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Model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8280" y="533400"/>
            <a:ext cx="1192928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BMI Builder/Templates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44454" y="533400"/>
            <a:ext cx="11430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BMI Tester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6000" y="1600200"/>
            <a:ext cx="1143000" cy="685800"/>
          </a:xfrm>
          <a:prstGeom prst="rect">
            <a:avLst/>
          </a:prstGeom>
          <a:solidFill>
            <a:srgbClr val="D9D9D9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BMI Metadata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>
            <a:stCxn id="20" idx="3"/>
            <a:endCxn id="21" idx="1"/>
          </p:cNvCxnSpPr>
          <p:nvPr/>
        </p:nvCxnSpPr>
        <p:spPr>
          <a:xfrm>
            <a:off x="1295400" y="876300"/>
            <a:ext cx="69288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096000" y="533400"/>
            <a:ext cx="1143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err="1" smtClean="0">
                <a:solidFill>
                  <a:schemeClr val="tx1"/>
                </a:solidFill>
              </a:rPr>
              <a:t>BMI’d</a:t>
            </a:r>
            <a:r>
              <a:rPr lang="en-US" dirty="0" smtClean="0">
                <a:solidFill>
                  <a:schemeClr val="tx1"/>
                </a:solidFill>
              </a:rPr>
              <a:t> Model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0284" y="76200"/>
            <a:ext cx="595412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3366FF"/>
                </a:solidFill>
              </a:rPr>
              <a:t>CSDMS Tools help developers add a BMI to their model.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32" name="Straight Arrow Connector 31"/>
          <p:cNvCxnSpPr>
            <a:stCxn id="21" idx="3"/>
            <a:endCxn id="22" idx="1"/>
          </p:cNvCxnSpPr>
          <p:nvPr/>
        </p:nvCxnSpPr>
        <p:spPr>
          <a:xfrm>
            <a:off x="3181208" y="876300"/>
            <a:ext cx="763246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2" idx="3"/>
            <a:endCxn id="26" idx="1"/>
          </p:cNvCxnSpPr>
          <p:nvPr/>
        </p:nvCxnSpPr>
        <p:spPr>
          <a:xfrm>
            <a:off x="5087454" y="876300"/>
            <a:ext cx="1008546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055024" y="5072059"/>
            <a:ext cx="1219200" cy="685800"/>
          </a:xfrm>
          <a:prstGeom prst="rect">
            <a:avLst/>
          </a:prstGeom>
          <a:solidFill>
            <a:srgbClr val="D9D9D9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BMI Metadata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2400" y="3613141"/>
            <a:ext cx="1143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err="1" smtClean="0">
                <a:solidFill>
                  <a:schemeClr val="tx1"/>
                </a:solidFill>
              </a:rPr>
              <a:t>BMI’d</a:t>
            </a:r>
            <a:r>
              <a:rPr lang="en-US" dirty="0" smtClean="0">
                <a:solidFill>
                  <a:schemeClr val="tx1"/>
                </a:solidFill>
              </a:rPr>
              <a:t> Model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4" name="Straight Arrow Connector 43"/>
          <p:cNvCxnSpPr>
            <a:stCxn id="12" idx="3"/>
            <a:endCxn id="50" idx="1"/>
          </p:cNvCxnSpPr>
          <p:nvPr/>
        </p:nvCxnSpPr>
        <p:spPr>
          <a:xfrm>
            <a:off x="3276600" y="3955591"/>
            <a:ext cx="838200" cy="45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3" idx="3"/>
            <a:endCxn id="12" idx="1"/>
          </p:cNvCxnSpPr>
          <p:nvPr/>
        </p:nvCxnSpPr>
        <p:spPr>
          <a:xfrm flipV="1">
            <a:off x="1295400" y="3955591"/>
            <a:ext cx="762000" cy="45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114800" y="5110159"/>
            <a:ext cx="12954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PyMT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114800" y="3651241"/>
            <a:ext cx="1295400" cy="609600"/>
          </a:xfrm>
          <a:prstGeom prst="rect">
            <a:avLst/>
          </a:prstGeom>
          <a:solidFill>
            <a:srgbClr val="B9CDE5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Python Component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5" name="Straight Arrow Connector 54"/>
          <p:cNvCxnSpPr>
            <a:stCxn id="50" idx="2"/>
            <a:endCxn id="49" idx="0"/>
          </p:cNvCxnSpPr>
          <p:nvPr/>
        </p:nvCxnSpPr>
        <p:spPr>
          <a:xfrm>
            <a:off x="4762500" y="4260841"/>
            <a:ext cx="0" cy="849318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2" idx="3"/>
            <a:endCxn id="49" idx="1"/>
          </p:cNvCxnSpPr>
          <p:nvPr/>
        </p:nvCxnSpPr>
        <p:spPr>
          <a:xfrm>
            <a:off x="3274224" y="5414959"/>
            <a:ext cx="840576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lgDash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2" idx="0"/>
            <a:endCxn id="12" idx="2"/>
          </p:cNvCxnSpPr>
          <p:nvPr/>
        </p:nvCxnSpPr>
        <p:spPr>
          <a:xfrm flipV="1">
            <a:off x="2664624" y="4320721"/>
            <a:ext cx="2376" cy="751338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lgDash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7" name="Group 186"/>
          <p:cNvGrpSpPr/>
          <p:nvPr/>
        </p:nvGrpSpPr>
        <p:grpSpPr>
          <a:xfrm>
            <a:off x="4191000" y="3124200"/>
            <a:ext cx="4779078" cy="3338748"/>
            <a:chOff x="4191000" y="3124200"/>
            <a:chExt cx="4779078" cy="3338748"/>
          </a:xfrm>
        </p:grpSpPr>
        <p:sp>
          <p:nvSpPr>
            <p:cNvPr id="153" name="Rectangle 152"/>
            <p:cNvSpPr/>
            <p:nvPr/>
          </p:nvSpPr>
          <p:spPr>
            <a:xfrm>
              <a:off x="7584037" y="4038600"/>
              <a:ext cx="1386041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</a:rPr>
                <a:t>WMT </a:t>
              </a:r>
              <a:r>
                <a:rPr lang="en-US" dirty="0" smtClean="0">
                  <a:solidFill>
                    <a:srgbClr val="000000"/>
                  </a:solidFill>
                </a:rPr>
                <a:t>Client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i="1" dirty="0" smtClean="0">
                  <a:solidFill>
                    <a:srgbClr val="000000"/>
                  </a:solidFill>
                </a:rPr>
                <a:t>browser + GUI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  <p:grpSp>
          <p:nvGrpSpPr>
            <p:cNvPr id="186" name="Group 185"/>
            <p:cNvGrpSpPr/>
            <p:nvPr/>
          </p:nvGrpSpPr>
          <p:grpSpPr>
            <a:xfrm>
              <a:off x="4191000" y="3124200"/>
              <a:ext cx="4114800" cy="3338748"/>
              <a:chOff x="4191000" y="3124200"/>
              <a:chExt cx="4114800" cy="3338748"/>
            </a:xfrm>
          </p:grpSpPr>
          <p:sp>
            <p:nvSpPr>
              <p:cNvPr id="151" name="Rectangle 150"/>
              <p:cNvSpPr/>
              <p:nvPr/>
            </p:nvSpPr>
            <p:spPr>
              <a:xfrm>
                <a:off x="5948978" y="5035102"/>
                <a:ext cx="1349822" cy="75971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</a:rPr>
                  <a:t>WMT Executor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dirty="0" err="1" smtClean="0">
                    <a:solidFill>
                      <a:srgbClr val="000000"/>
                    </a:solidFill>
                  </a:rPr>
                  <a:t>eg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i="1" dirty="0" smtClean="0">
                    <a:solidFill>
                      <a:srgbClr val="000000"/>
                    </a:solidFill>
                  </a:rPr>
                  <a:t>beach</a:t>
                </a:r>
                <a:endParaRPr lang="en-US" i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5948978" y="4038600"/>
                <a:ext cx="1366222" cy="75606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rgbClr val="000000"/>
                    </a:solidFill>
                  </a:rPr>
                  <a:t>WMT 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Server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CPU + WMT API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5948978" y="3124200"/>
                <a:ext cx="1366222" cy="632830"/>
              </a:xfrm>
              <a:prstGeom prst="rect">
                <a:avLst/>
              </a:prstGeom>
              <a:solidFill>
                <a:srgbClr val="D99694"/>
              </a:solidFill>
              <a:ln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</a:rPr>
                  <a:t>WMT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</a:rPr>
                  <a:t>Metadata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55" name="Straight Arrow Connector 154"/>
              <p:cNvCxnSpPr>
                <a:stCxn id="154" idx="2"/>
                <a:endCxn id="152" idx="0"/>
              </p:cNvCxnSpPr>
              <p:nvPr/>
            </p:nvCxnSpPr>
            <p:spPr>
              <a:xfrm>
                <a:off x="6632089" y="3757030"/>
                <a:ext cx="0" cy="28157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oval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>
                <a:stCxn id="49" idx="3"/>
                <a:endCxn id="151" idx="1"/>
              </p:cNvCxnSpPr>
              <p:nvPr/>
            </p:nvCxnSpPr>
            <p:spPr>
              <a:xfrm>
                <a:off x="5410200" y="5414959"/>
                <a:ext cx="538778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oval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tangle 164"/>
              <p:cNvSpPr/>
              <p:nvPr/>
            </p:nvSpPr>
            <p:spPr>
              <a:xfrm>
                <a:off x="4191000" y="5867400"/>
                <a:ext cx="4114800" cy="595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err="1" smtClean="0">
                    <a:solidFill>
                      <a:srgbClr val="3366FF"/>
                    </a:solidFill>
                  </a:rPr>
                  <a:t>PyMT</a:t>
                </a:r>
                <a:r>
                  <a:rPr lang="en-US" dirty="0" smtClean="0">
                    <a:solidFill>
                      <a:srgbClr val="3366FF"/>
                    </a:solidFill>
                  </a:rPr>
                  <a:t> </a:t>
                </a:r>
                <a:r>
                  <a:rPr lang="en-US" dirty="0">
                    <a:solidFill>
                      <a:srgbClr val="3366FF"/>
                    </a:solidFill>
                  </a:rPr>
                  <a:t>forms the basis of the executor portion of </a:t>
                </a:r>
                <a:r>
                  <a:rPr lang="en-US" dirty="0" smtClean="0">
                    <a:solidFill>
                      <a:srgbClr val="3366FF"/>
                    </a:solidFill>
                  </a:rPr>
                  <a:t>the model</a:t>
                </a:r>
                <a:r>
                  <a:rPr lang="en-US" dirty="0">
                    <a:solidFill>
                      <a:srgbClr val="3366FF"/>
                    </a:solidFill>
                  </a:rPr>
                  <a:t>-coupling triad</a:t>
                </a:r>
                <a:r>
                  <a:rPr lang="en-US" dirty="0" smtClean="0">
                    <a:solidFill>
                      <a:srgbClr val="3366FF"/>
                    </a:solidFill>
                  </a:rPr>
                  <a:t>.</a:t>
                </a:r>
                <a:endParaRPr lang="en-US" dirty="0">
                  <a:solidFill>
                    <a:srgbClr val="3366FF"/>
                  </a:solidFill>
                </a:endParaRPr>
              </a:p>
            </p:txBody>
          </p:sp>
          <p:cxnSp>
            <p:nvCxnSpPr>
              <p:cNvPr id="180" name="Straight Arrow Connector 179"/>
              <p:cNvCxnSpPr>
                <a:stCxn id="153" idx="1"/>
                <a:endCxn id="152" idx="3"/>
              </p:cNvCxnSpPr>
              <p:nvPr/>
            </p:nvCxnSpPr>
            <p:spPr>
              <a:xfrm flipH="1" flipV="1">
                <a:off x="7315200" y="4416631"/>
                <a:ext cx="268837" cy="2969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>
                <a:stCxn id="151" idx="0"/>
                <a:endCxn id="152" idx="2"/>
              </p:cNvCxnSpPr>
              <p:nvPr/>
            </p:nvCxnSpPr>
            <p:spPr>
              <a:xfrm flipV="1">
                <a:off x="6623889" y="4794662"/>
                <a:ext cx="8200" cy="24044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1298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kery.tiff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DEADA"/>
              </a:clrFrom>
              <a:clrTo>
                <a:srgbClr val="FDEA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96" t="85986" r="-17"/>
          <a:stretch/>
        </p:blipFill>
        <p:spPr>
          <a:xfrm>
            <a:off x="4233339" y="4014347"/>
            <a:ext cx="3967430" cy="577962"/>
          </a:xfrm>
          <a:prstGeom prst="rect">
            <a:avLst/>
          </a:prstGeom>
          <a:solidFill>
            <a:srgbClr val="FDEADA"/>
          </a:solidFill>
        </p:spPr>
      </p:pic>
      <p:sp>
        <p:nvSpPr>
          <p:cNvPr id="5" name="Rectangle 4"/>
          <p:cNvSpPr/>
          <p:nvPr/>
        </p:nvSpPr>
        <p:spPr>
          <a:xfrm>
            <a:off x="3395139" y="1423547"/>
            <a:ext cx="4954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The Bakery is a </a:t>
            </a:r>
            <a:r>
              <a:rPr lang="en-US" b="1" dirty="0" smtClean="0">
                <a:solidFill>
                  <a:srgbClr val="3366FF"/>
                </a:solidFill>
              </a:rPr>
              <a:t>repository </a:t>
            </a:r>
            <a:r>
              <a:rPr lang="en-US" b="1" dirty="0">
                <a:solidFill>
                  <a:srgbClr val="3366FF"/>
                </a:solidFill>
              </a:rPr>
              <a:t>of recipes and pre-</a:t>
            </a:r>
            <a:r>
              <a:rPr lang="en-US" b="1" dirty="0" smtClean="0">
                <a:solidFill>
                  <a:srgbClr val="3366FF"/>
                </a:solidFill>
              </a:rPr>
              <a:t>built binaries </a:t>
            </a:r>
            <a:r>
              <a:rPr lang="en-US" b="1" dirty="0">
                <a:solidFill>
                  <a:srgbClr val="3366FF"/>
                </a:solidFill>
              </a:rPr>
              <a:t>for components and tools</a:t>
            </a:r>
          </a:p>
        </p:txBody>
      </p:sp>
      <p:pic>
        <p:nvPicPr>
          <p:cNvPr id="6" name="Picture 5" descr="CSDMS Icon (512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sf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185339" y="3128960"/>
            <a:ext cx="1279109" cy="609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Model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5339" y="3908013"/>
            <a:ext cx="1295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Tool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5339" y="2384013"/>
            <a:ext cx="1295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 err="1" smtClean="0">
                <a:solidFill>
                  <a:schemeClr val="tx1"/>
                </a:solidFill>
              </a:rPr>
              <a:t>BMI’d</a:t>
            </a:r>
            <a:r>
              <a:rPr lang="en-US" sz="2000" dirty="0" smtClean="0">
                <a:solidFill>
                  <a:schemeClr val="tx1"/>
                </a:solidFill>
              </a:rPr>
              <a:t> Model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85339" y="1622013"/>
            <a:ext cx="1295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Python Component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85739" y="2667000"/>
            <a:ext cx="12954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The</a:t>
            </a: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Bakery</a:t>
            </a: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77933C"/>
                </a:solidFill>
              </a:rPr>
              <a:t>Repository</a:t>
            </a:r>
            <a:endParaRPr lang="en-US" sz="2000" dirty="0">
              <a:solidFill>
                <a:srgbClr val="77933C"/>
              </a:solidFill>
            </a:endParaRP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2480739" y="1926813"/>
            <a:ext cx="1905000" cy="1197387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TravisCI-Full-Color-45e242791b7752b745a7ae53f265acd4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275"/>
          <a:stretch/>
        </p:blipFill>
        <p:spPr>
          <a:xfrm>
            <a:off x="6486770" y="2245873"/>
            <a:ext cx="1563533" cy="140970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stCxn id="23" idx="3"/>
            <a:endCxn id="25" idx="1"/>
          </p:cNvCxnSpPr>
          <p:nvPr/>
        </p:nvCxnSpPr>
        <p:spPr>
          <a:xfrm>
            <a:off x="2480739" y="2688813"/>
            <a:ext cx="1905000" cy="435387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3"/>
            <a:endCxn id="25" idx="1"/>
          </p:cNvCxnSpPr>
          <p:nvPr/>
        </p:nvCxnSpPr>
        <p:spPr>
          <a:xfrm flipV="1">
            <a:off x="2464448" y="3124200"/>
            <a:ext cx="1921291" cy="309561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2" idx="3"/>
            <a:endCxn id="25" idx="1"/>
          </p:cNvCxnSpPr>
          <p:nvPr/>
        </p:nvCxnSpPr>
        <p:spPr>
          <a:xfrm flipV="1">
            <a:off x="2480739" y="3124200"/>
            <a:ext cx="1905000" cy="1088613"/>
          </a:xfrm>
          <a:prstGeom prst="straightConnector1">
            <a:avLst/>
          </a:prstGeom>
          <a:ln w="127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5" idx="3"/>
          </p:cNvCxnSpPr>
          <p:nvPr/>
        </p:nvCxnSpPr>
        <p:spPr>
          <a:xfrm flipV="1">
            <a:off x="5681139" y="3084138"/>
            <a:ext cx="762000" cy="40062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52800" y="5678269"/>
            <a:ext cx="2500313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harter Black"/>
                <a:cs typeface="Charter Black"/>
              </a:rPr>
              <a:t>Protocols &amp; GUI for component models</a:t>
            </a:r>
            <a:endParaRPr lang="en-US" b="1" dirty="0">
              <a:solidFill>
                <a:srgbClr val="000000"/>
              </a:solidFill>
              <a:latin typeface="Charter Black"/>
              <a:cs typeface="Charter Blac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5241" y="4886235"/>
            <a:ext cx="14478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Model </a:t>
            </a:r>
            <a:endParaRPr lang="en-US" b="1" dirty="0" smtClean="0">
              <a:latin typeface="Charter Black"/>
              <a:cs typeface="Charter Black"/>
            </a:endParaRPr>
          </a:p>
          <a:p>
            <a:pPr algn="ctr"/>
            <a:r>
              <a:rPr lang="en-US" b="1" dirty="0" smtClean="0">
                <a:latin typeface="Charter Black"/>
                <a:cs typeface="Charter Black"/>
              </a:rPr>
              <a:t>Coupling </a:t>
            </a:r>
            <a:r>
              <a:rPr lang="en-US" b="1" dirty="0">
                <a:latin typeface="Charter Black"/>
                <a:cs typeface="Charter Black"/>
              </a:rPr>
              <a:t>&amp; </a:t>
            </a:r>
            <a:r>
              <a:rPr lang="en-US" b="1" dirty="0" smtClean="0">
                <a:latin typeface="Charter Black"/>
                <a:cs typeface="Charter Black"/>
              </a:rPr>
              <a:t>Reuse</a:t>
            </a:r>
            <a:endParaRPr lang="en-US" dirty="0">
              <a:latin typeface="Charter Black"/>
              <a:cs typeface="Charter Black"/>
            </a:endParaRPr>
          </a:p>
        </p:txBody>
      </p:sp>
    </p:spTree>
    <p:extLst>
      <p:ext uri="{BB962C8B-B14F-4D97-AF65-F5344CB8AC3E}">
        <p14:creationId xmlns:p14="http://schemas.microsoft.com/office/powerpoint/2010/main" val="255370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926590" y="1027331"/>
            <a:ext cx="5257800" cy="5105400"/>
          </a:xfrm>
          <a:prstGeom prst="ellipse">
            <a:avLst/>
          </a:prstGeom>
          <a:noFill/>
          <a:ln w="38100" cmpd="sng">
            <a:solidFill>
              <a:srgbClr val="B9EE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41096" y="4724400"/>
            <a:ext cx="4343400" cy="820738"/>
          </a:xfrm>
          <a:prstGeom prst="rect">
            <a:avLst/>
          </a:prstGeom>
          <a:solidFill>
            <a:srgbClr val="FFFFFF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DAKOTATHON uncertainty tool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ILAMB </a:t>
            </a:r>
            <a:r>
              <a:rPr lang="en-US" sz="2000" dirty="0" smtClean="0">
                <a:solidFill>
                  <a:srgbClr val="000090"/>
                </a:solidFill>
              </a:rPr>
              <a:t>benchmarking tool 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2819400"/>
            <a:ext cx="1981200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Model </a:t>
            </a:r>
            <a:endParaRPr lang="en-US" b="1" dirty="0" smtClean="0">
              <a:latin typeface="Charter Black"/>
              <a:cs typeface="Charter Black"/>
            </a:endParaRPr>
          </a:p>
          <a:p>
            <a:pPr algn="ctr"/>
            <a:r>
              <a:rPr lang="en-US" sz="1600" b="1" dirty="0" smtClean="0">
                <a:latin typeface="Charter Black"/>
                <a:cs typeface="Charter Black"/>
              </a:rPr>
              <a:t>Benchmarking, Intercomparison &amp; Uncertainty</a:t>
            </a:r>
            <a:endParaRPr lang="en-US" sz="1600" dirty="0">
              <a:latin typeface="Charter Black"/>
              <a:cs typeface="Charter Blac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7800" y="1588890"/>
            <a:ext cx="175388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Semantic </a:t>
            </a:r>
            <a:endParaRPr lang="en-US" b="1" dirty="0" smtClean="0">
              <a:latin typeface="Charter Black"/>
              <a:cs typeface="Charter Black"/>
            </a:endParaRPr>
          </a:p>
          <a:p>
            <a:pPr algn="ctr"/>
            <a:r>
              <a:rPr lang="en-US" b="1" dirty="0" smtClean="0">
                <a:latin typeface="Charter Black"/>
                <a:cs typeface="Charter Black"/>
              </a:rPr>
              <a:t>Mediation </a:t>
            </a:r>
          </a:p>
          <a:p>
            <a:pPr algn="ctr"/>
            <a:r>
              <a:rPr lang="en-US" b="1" dirty="0" smtClean="0">
                <a:latin typeface="Charter Black"/>
                <a:cs typeface="Charter Black"/>
              </a:rPr>
              <a:t>&amp; Ontologies</a:t>
            </a:r>
            <a:endParaRPr lang="en-US" dirty="0">
              <a:latin typeface="Charter Black"/>
              <a:cs typeface="Charter Blac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2800" y="234077"/>
            <a:ext cx="5715000" cy="1908215"/>
          </a:xfrm>
          <a:prstGeom prst="rect">
            <a:avLst/>
          </a:prstGeom>
          <a:solidFill>
            <a:srgbClr val="FFFFFF">
              <a:alpha val="68000"/>
            </a:srgbClr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 smtClean="0">
                <a:solidFill>
                  <a:srgbClr val="660066"/>
                </a:solidFill>
                <a:latin typeface="Bell MT"/>
                <a:cs typeface="Bell MT"/>
              </a:rPr>
              <a:t>Standard </a:t>
            </a:r>
            <a:r>
              <a:rPr lang="en-US" sz="2000" b="1" dirty="0">
                <a:solidFill>
                  <a:srgbClr val="660066"/>
                </a:solidFill>
                <a:latin typeface="Bell MT"/>
                <a:cs typeface="Bell MT"/>
              </a:rPr>
              <a:t>Names </a:t>
            </a:r>
            <a:r>
              <a:rPr lang="en-US" sz="2000" dirty="0" smtClean="0">
                <a:solidFill>
                  <a:srgbClr val="000000"/>
                </a:solidFill>
                <a:latin typeface="Bell MT"/>
                <a:cs typeface="Bell MT"/>
              </a:rPr>
              <a:t>uses </a:t>
            </a:r>
            <a:r>
              <a:rPr lang="en-US" sz="2000" dirty="0">
                <a:solidFill>
                  <a:srgbClr val="000000"/>
                </a:solidFill>
                <a:latin typeface="Bell MT"/>
                <a:cs typeface="Bell MT"/>
              </a:rPr>
              <a:t>a </a:t>
            </a:r>
            <a:r>
              <a:rPr lang="en-US" sz="2000" dirty="0" smtClean="0">
                <a:latin typeface="Bell MT"/>
                <a:cs typeface="Bell MT"/>
              </a:rPr>
              <a:t>variable </a:t>
            </a:r>
            <a:r>
              <a:rPr lang="en-US" sz="2000" dirty="0" smtClean="0">
                <a:solidFill>
                  <a:srgbClr val="000000"/>
                </a:solidFill>
                <a:latin typeface="Bell MT"/>
                <a:cs typeface="Bell MT"/>
              </a:rPr>
              <a:t>naming template</a:t>
            </a:r>
            <a:r>
              <a:rPr lang="en-US" sz="2000" dirty="0" smtClean="0">
                <a:latin typeface="Bell MT"/>
                <a:cs typeface="Bell MT"/>
              </a:rPr>
              <a:t>:</a:t>
            </a:r>
            <a:r>
              <a:rPr lang="en-US" sz="2000" dirty="0" smtClean="0">
                <a:solidFill>
                  <a:srgbClr val="000000"/>
                </a:solidFill>
                <a:latin typeface="Bell MT"/>
                <a:cs typeface="Bell MT"/>
              </a:rPr>
              <a:t>  </a:t>
            </a:r>
          </a:p>
          <a:p>
            <a:pPr eaLnBrk="1" hangingPunct="1"/>
            <a:endParaRPr lang="en-US" sz="900" b="1" dirty="0" smtClean="0">
              <a:solidFill>
                <a:srgbClr val="FF6600"/>
              </a:solidFill>
              <a:latin typeface="Bell MT"/>
              <a:cs typeface="Bell MT"/>
            </a:endParaRPr>
          </a:p>
          <a:p>
            <a:pPr eaLnBrk="1" hangingPunct="1"/>
            <a:r>
              <a:rPr lang="en-US" sz="2000" b="1" dirty="0" smtClean="0">
                <a:solidFill>
                  <a:srgbClr val="FF6600"/>
                </a:solidFill>
                <a:latin typeface="Bell MT"/>
                <a:cs typeface="Bell MT"/>
              </a:rPr>
              <a:t>object </a:t>
            </a:r>
            <a:r>
              <a:rPr lang="en-US" sz="2000" b="1" dirty="0">
                <a:solidFill>
                  <a:srgbClr val="FF6600"/>
                </a:solidFill>
                <a:latin typeface="Bell MT"/>
                <a:cs typeface="Bell MT"/>
              </a:rPr>
              <a:t>name </a:t>
            </a:r>
            <a:r>
              <a:rPr lang="en-US" sz="2000" b="1" dirty="0">
                <a:solidFill>
                  <a:srgbClr val="000000"/>
                </a:solidFill>
                <a:latin typeface="Bell MT"/>
                <a:cs typeface="Bell MT"/>
              </a:rPr>
              <a:t>+ [</a:t>
            </a:r>
            <a:r>
              <a:rPr lang="en-US" sz="2000" b="1" dirty="0">
                <a:solidFill>
                  <a:srgbClr val="0000FF"/>
                </a:solidFill>
                <a:latin typeface="Bell MT"/>
                <a:cs typeface="Bell MT"/>
              </a:rPr>
              <a:t>operation name</a:t>
            </a:r>
            <a:r>
              <a:rPr lang="en-US" sz="2000" b="1" dirty="0">
                <a:solidFill>
                  <a:srgbClr val="000000"/>
                </a:solidFill>
                <a:latin typeface="Bell MT"/>
                <a:cs typeface="Bell MT"/>
              </a:rPr>
              <a:t>] + </a:t>
            </a:r>
            <a:r>
              <a:rPr lang="en-US" sz="2000" b="1" dirty="0">
                <a:solidFill>
                  <a:srgbClr val="008000"/>
                </a:solidFill>
                <a:latin typeface="Bell MT"/>
                <a:cs typeface="Bell MT"/>
              </a:rPr>
              <a:t>quantity </a:t>
            </a:r>
            <a:r>
              <a:rPr lang="en-US" sz="2000" b="1" dirty="0" smtClean="0">
                <a:solidFill>
                  <a:srgbClr val="008000"/>
                </a:solidFill>
                <a:latin typeface="Bell MT"/>
                <a:cs typeface="Bell MT"/>
              </a:rPr>
              <a:t>name</a:t>
            </a:r>
          </a:p>
          <a:p>
            <a:pPr eaLnBrk="1" hangingPunct="1"/>
            <a:endParaRPr lang="en-US" sz="900" b="1" dirty="0">
              <a:solidFill>
                <a:srgbClr val="008000"/>
              </a:solidFill>
              <a:latin typeface="Bell MT"/>
              <a:cs typeface="Bell MT"/>
            </a:endParaRPr>
          </a:p>
          <a:p>
            <a:pPr algn="ctr" eaLnBrk="1" hangingPunct="1"/>
            <a:r>
              <a:rPr lang="en-US" sz="2000" dirty="0" smtClean="0">
                <a:latin typeface="Bell MT"/>
                <a:cs typeface="Bell MT"/>
              </a:rPr>
              <a:t>Developers provide </a:t>
            </a:r>
            <a:r>
              <a:rPr lang="en-US" sz="2000" dirty="0">
                <a:latin typeface="Bell MT"/>
                <a:cs typeface="Bell MT"/>
              </a:rPr>
              <a:t>a</a:t>
            </a:r>
            <a:r>
              <a:rPr lang="en-US" sz="2000" i="1" dirty="0">
                <a:solidFill>
                  <a:srgbClr val="FF0000"/>
                </a:solidFill>
                <a:latin typeface="Bell MT"/>
                <a:cs typeface="Bell MT"/>
              </a:rPr>
              <a:t> mapping dictionary</a:t>
            </a:r>
            <a:r>
              <a:rPr lang="en-US" sz="2000" dirty="0">
                <a:solidFill>
                  <a:srgbClr val="FF0000"/>
                </a:solidFill>
                <a:latin typeface="Bell MT"/>
                <a:cs typeface="Bell MT"/>
              </a:rPr>
              <a:t> </a:t>
            </a:r>
            <a:r>
              <a:rPr lang="en-US" sz="2000" dirty="0">
                <a:latin typeface="Bell MT"/>
                <a:cs typeface="Bell MT"/>
              </a:rPr>
              <a:t>of </a:t>
            </a:r>
            <a:r>
              <a:rPr lang="en-US" sz="2000" dirty="0" smtClean="0">
                <a:latin typeface="Bell MT"/>
                <a:cs typeface="Bell MT"/>
              </a:rPr>
              <a:t>I/O </a:t>
            </a:r>
            <a:r>
              <a:rPr lang="en-US" sz="2000" dirty="0">
                <a:latin typeface="Bell MT"/>
                <a:cs typeface="Bell MT"/>
              </a:rPr>
              <a:t>variables using CSDMS Standard Names, and a </a:t>
            </a:r>
            <a:r>
              <a:rPr lang="en-US" sz="2000" i="1" dirty="0">
                <a:solidFill>
                  <a:srgbClr val="FF0000"/>
                </a:solidFill>
                <a:latin typeface="Bell MT"/>
                <a:cs typeface="Bell MT"/>
              </a:rPr>
              <a:t>Model Metadata File </a:t>
            </a:r>
            <a:r>
              <a:rPr lang="en-US" sz="2000" dirty="0">
                <a:latin typeface="Bell MT"/>
                <a:cs typeface="Bell MT"/>
              </a:rPr>
              <a:t>with </a:t>
            </a:r>
            <a:r>
              <a:rPr lang="en-US" sz="2000" dirty="0" smtClean="0">
                <a:latin typeface="Bell MT"/>
                <a:cs typeface="Bell MT"/>
              </a:rPr>
              <a:t>units</a:t>
            </a:r>
            <a:r>
              <a:rPr lang="en-US" sz="2000" dirty="0">
                <a:latin typeface="Bell MT"/>
                <a:cs typeface="Bell MT"/>
              </a:rPr>
              <a:t>, grid type, </a:t>
            </a:r>
            <a:r>
              <a:rPr lang="en-US" sz="2000" dirty="0" err="1">
                <a:latin typeface="Bell MT"/>
                <a:cs typeface="Bell MT"/>
              </a:rPr>
              <a:t>etc</a:t>
            </a:r>
            <a:endParaRPr lang="en-US" sz="2000" dirty="0">
              <a:solidFill>
                <a:srgbClr val="FFFFFF"/>
              </a:solidFill>
              <a:latin typeface="Bell MT"/>
              <a:cs typeface="Bell MT"/>
            </a:endParaRPr>
          </a:p>
        </p:txBody>
      </p:sp>
      <p:pic>
        <p:nvPicPr>
          <p:cNvPr id="16" name="Picture 15" descr="Dakota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496" y="3200400"/>
            <a:ext cx="4824217" cy="14478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12" descr="CSDMS Icon (512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36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0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88227"/>
            <a:ext cx="9144000" cy="192876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346468" y="21671"/>
            <a:ext cx="479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Bell MT"/>
                <a:cs typeface="Bell MT"/>
              </a:rPr>
              <a:t>Initial CSDMS Initiators &amp; heroes</a:t>
            </a:r>
            <a:endParaRPr lang="en-US" sz="2400" b="1" dirty="0">
              <a:latin typeface="Bell MT"/>
              <a:cs typeface="Bell MT"/>
            </a:endParaRPr>
          </a:p>
        </p:txBody>
      </p:sp>
      <p:pic>
        <p:nvPicPr>
          <p:cNvPr id="43" name="Picture 5" descr="CSDMS Icon (512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mages.jpe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2194" y="3308359"/>
            <a:ext cx="1115657" cy="1333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4614" y="4569023"/>
            <a:ext cx="1097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Pat Wiberg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4748" y="4569023"/>
            <a:ext cx="1199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Greg Tucker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88584" y="4569023"/>
            <a:ext cx="11777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Brad Murray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57642" y="4569023"/>
            <a:ext cx="1095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Chris Paola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48576" y="4581435"/>
            <a:ext cx="143688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smtClean="0">
                <a:latin typeface="Bell MT"/>
                <a:cs typeface="Bell MT"/>
              </a:rPr>
              <a:t>Rudy Slingerland  </a:t>
            </a:r>
            <a:endParaRPr lang="en-US" sz="1300" b="1" dirty="0">
              <a:latin typeface="Bell MT"/>
              <a:cs typeface="Bell MT"/>
            </a:endParaRPr>
          </a:p>
        </p:txBody>
      </p:sp>
      <p:pic>
        <p:nvPicPr>
          <p:cNvPr id="7" name="Picture 6" descr="Brad_murra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527" y="3308359"/>
            <a:ext cx="888444" cy="1332665"/>
          </a:xfrm>
          <a:prstGeom prst="rect">
            <a:avLst/>
          </a:prstGeom>
        </p:spPr>
      </p:pic>
      <p:pic>
        <p:nvPicPr>
          <p:cNvPr id="8" name="Picture 7" descr="Photo_Paol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647" y="3308359"/>
            <a:ext cx="1017295" cy="1335200"/>
          </a:xfrm>
          <a:prstGeom prst="rect">
            <a:avLst/>
          </a:prstGeom>
        </p:spPr>
      </p:pic>
      <p:pic>
        <p:nvPicPr>
          <p:cNvPr id="10" name="Picture 9" descr="Photo_slingerlan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618" y="3308359"/>
            <a:ext cx="1039954" cy="1315039"/>
          </a:xfrm>
          <a:prstGeom prst="rect">
            <a:avLst/>
          </a:prstGeom>
        </p:spPr>
      </p:pic>
      <p:pic>
        <p:nvPicPr>
          <p:cNvPr id="3" name="Picture 2" descr="DavidFurbish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1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248" y="3308359"/>
            <a:ext cx="1329212" cy="1281052"/>
          </a:xfrm>
          <a:prstGeom prst="rect">
            <a:avLst/>
          </a:prstGeom>
        </p:spPr>
      </p:pic>
      <p:pic>
        <p:nvPicPr>
          <p:cNvPr id="25" name="Picture 24" descr="120731Krughoff-8237 copy 2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1135" y="3308359"/>
            <a:ext cx="1039279" cy="126577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743614" y="4569023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Jai Syvitski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48214" y="4569023"/>
            <a:ext cx="12362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Dave Furbish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1011" y="485794"/>
            <a:ext cx="9144000" cy="2433484"/>
            <a:chOff x="28677" y="2209800"/>
            <a:chExt cx="9144000" cy="2433484"/>
          </a:xfrm>
        </p:grpSpPr>
        <p:pic>
          <p:nvPicPr>
            <p:cNvPr id="2" name="Picture 1" descr="outside1 copy.jp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77" y="2209800"/>
              <a:ext cx="9144000" cy="24334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2774" y="2228448"/>
              <a:ext cx="3717371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r>
                <a:rPr lang="en-US" baseline="30000" dirty="0" smtClean="0"/>
                <a:t>st</a:t>
              </a:r>
              <a:r>
                <a:rPr lang="en-US" dirty="0" smtClean="0"/>
                <a:t> CSDMS meeting 2002, Boulder</a:t>
              </a:r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-8194" y="2971293"/>
            <a:ext cx="371865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CSDMS DC-Agency meeting 2003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6447656"/>
            <a:ext cx="281939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CSDMS meeting 2004</a:t>
            </a:r>
            <a:endParaRPr lang="en-US" dirty="0"/>
          </a:p>
        </p:txBody>
      </p:sp>
      <p:pic>
        <p:nvPicPr>
          <p:cNvPr id="26" name="Picture 25" descr="wiberg5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44" y="3313444"/>
            <a:ext cx="1334756" cy="133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9125" y="4599800"/>
            <a:ext cx="24315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Bell MT"/>
                <a:cs typeface="Bell MT"/>
              </a:rPr>
              <a:t>Pat Wiberg</a:t>
            </a:r>
          </a:p>
          <a:p>
            <a:pPr algn="ctr"/>
            <a:r>
              <a:rPr lang="en-US" sz="2000" b="1" dirty="0">
                <a:latin typeface="Bell MT"/>
                <a:cs typeface="Bell MT"/>
              </a:rPr>
              <a:t>SC Chair </a:t>
            </a:r>
            <a:r>
              <a:rPr lang="en-US" sz="2000" b="1" dirty="0" smtClean="0">
                <a:latin typeface="Bell MT"/>
                <a:cs typeface="Bell MT"/>
              </a:rPr>
              <a:t>2012-2017  </a:t>
            </a:r>
            <a:endParaRPr lang="en-US" sz="2000" b="1" dirty="0">
              <a:latin typeface="Bell MT"/>
              <a:cs typeface="Bell M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84429" y="4599800"/>
            <a:ext cx="24288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Bell MT"/>
                <a:cs typeface="Bell MT"/>
              </a:rPr>
              <a:t>Brad Murray</a:t>
            </a:r>
          </a:p>
          <a:p>
            <a:pPr algn="ctr"/>
            <a:r>
              <a:rPr lang="en-US" sz="2400" b="1" dirty="0" smtClean="0">
                <a:latin typeface="Bell MT"/>
                <a:cs typeface="Bell MT"/>
              </a:rPr>
              <a:t>SC Chair 2017—</a:t>
            </a:r>
            <a:endParaRPr lang="en-US" sz="2400" b="1" dirty="0">
              <a:latin typeface="Bell MT"/>
              <a:cs typeface="Bell M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56131" y="4599800"/>
            <a:ext cx="24964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Bell MT"/>
                <a:cs typeface="Bell MT"/>
              </a:rPr>
              <a:t>Rudy Slingerland</a:t>
            </a:r>
          </a:p>
          <a:p>
            <a:pPr algn="ctr"/>
            <a:r>
              <a:rPr lang="en-US" sz="2000" b="1" dirty="0" smtClean="0">
                <a:latin typeface="Bell MT"/>
                <a:cs typeface="Bell MT"/>
              </a:rPr>
              <a:t>SC Chair 2007-2012  </a:t>
            </a:r>
            <a:endParaRPr lang="en-US" sz="2000" b="1" dirty="0">
              <a:latin typeface="Bell MT"/>
              <a:cs typeface="Bell MT"/>
            </a:endParaRPr>
          </a:p>
        </p:txBody>
      </p:sp>
      <p:pic>
        <p:nvPicPr>
          <p:cNvPr id="10" name="Picture 9" descr="Photo_slingerland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001354"/>
            <a:ext cx="2030554" cy="2567669"/>
          </a:xfrm>
          <a:prstGeom prst="rect">
            <a:avLst/>
          </a:prstGeom>
        </p:spPr>
      </p:pic>
      <p:pic>
        <p:nvPicPr>
          <p:cNvPr id="13" name="Picture 12" descr="wiberg5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58" y="2381381"/>
            <a:ext cx="2187642" cy="2187642"/>
          </a:xfrm>
          <a:prstGeom prst="rect">
            <a:avLst/>
          </a:prstGeom>
        </p:spPr>
      </p:pic>
      <p:pic>
        <p:nvPicPr>
          <p:cNvPr id="14" name="Picture 13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076523"/>
            <a:ext cx="2324100" cy="3492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3458" y="76200"/>
            <a:ext cx="785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herald in new CSDMS leadership with the recent and unanimous election of </a:t>
            </a:r>
            <a:r>
              <a:rPr lang="en-US" dirty="0"/>
              <a:t>Professor Brad </a:t>
            </a:r>
            <a:r>
              <a:rPr lang="en-US" dirty="0" smtClean="0"/>
              <a:t>Murray as SC Chair and thank </a:t>
            </a:r>
          </a:p>
          <a:p>
            <a:pPr algn="ctr"/>
            <a:r>
              <a:rPr lang="en-US" dirty="0" smtClean="0"/>
              <a:t>Professor Pat Wiberg for her wisdom, insight and kindness</a:t>
            </a:r>
            <a:endParaRPr lang="en-US" dirty="0"/>
          </a:p>
        </p:txBody>
      </p:sp>
      <p:pic>
        <p:nvPicPr>
          <p:cNvPr id="11" name="Picture 10" descr="CSDMS Icon (512)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nsflogo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91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 rot="5400000">
            <a:off x="834703" y="3009900"/>
            <a:ext cx="0" cy="2286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39" name="Text Box 37"/>
          <p:cNvSpPr txBox="1">
            <a:spLocks noChangeArrowheads="1"/>
          </p:cNvSpPr>
          <p:nvPr/>
        </p:nvSpPr>
        <p:spPr bwMode="auto">
          <a:xfrm>
            <a:off x="3092127" y="0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>
                <a:latin typeface="Bell MT"/>
                <a:cs typeface="Bell MT"/>
              </a:rPr>
              <a:t>CSDMS History</a:t>
            </a:r>
            <a:endParaRPr lang="en-US" sz="2000" dirty="0" smtClean="0">
              <a:solidFill>
                <a:srgbClr val="000000"/>
              </a:solidFill>
              <a:latin typeface="Bell MT"/>
              <a:cs typeface="Bell MT"/>
            </a:endParaRPr>
          </a:p>
        </p:txBody>
      </p:sp>
      <p:pic>
        <p:nvPicPr>
          <p:cNvPr id="39" name="Picture 6" descr="nsf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7378" y="1066800"/>
            <a:ext cx="3531961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Web Modeling Tool 1.0;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CSDMS Portal; </a:t>
            </a:r>
            <a:r>
              <a:rPr lang="en-US" dirty="0" err="1" smtClean="0">
                <a:latin typeface="Bell MT"/>
                <a:cs typeface="Bell MT"/>
              </a:rPr>
              <a:t>GitHub</a:t>
            </a:r>
            <a:r>
              <a:rPr lang="en-US" dirty="0" smtClean="0">
                <a:latin typeface="Bell MT"/>
                <a:cs typeface="Bell MT"/>
              </a:rPr>
              <a:t> Repository</a:t>
            </a:r>
            <a:endParaRPr lang="en-US" dirty="0">
              <a:latin typeface="Bell MT"/>
              <a:cs typeface="Bell M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20403" y="3090960"/>
            <a:ext cx="0" cy="315744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834703" y="47625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34703" y="99060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834703" y="150495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34703" y="201930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834703" y="253365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834703" y="356235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834703" y="407670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834703" y="459105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834703" y="510540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834703" y="561975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429831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1449006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0" y="2468181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3477831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0" y="4506531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5525706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0600" y="353631"/>
            <a:ext cx="2324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Bell MT"/>
                <a:cs typeface="Bell MT"/>
              </a:rPr>
              <a:t>Initial planning begins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0600" y="1389102"/>
            <a:ext cx="3458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ell MT"/>
                <a:cs typeface="Bell MT"/>
              </a:rPr>
              <a:t>Science </a:t>
            </a:r>
            <a:r>
              <a:rPr lang="en-US" dirty="0" smtClean="0">
                <a:latin typeface="Bell MT"/>
                <a:cs typeface="Bell MT"/>
              </a:rPr>
              <a:t>Plan; </a:t>
            </a:r>
            <a:r>
              <a:rPr lang="en-US" dirty="0">
                <a:latin typeface="Bell MT"/>
                <a:cs typeface="Bell MT"/>
              </a:rPr>
              <a:t>Implementation </a:t>
            </a:r>
            <a:r>
              <a:rPr lang="en-US" dirty="0" smtClean="0">
                <a:latin typeface="Bell MT"/>
                <a:cs typeface="Bell MT"/>
              </a:rPr>
              <a:t>Plan</a:t>
            </a:r>
            <a:endParaRPr lang="en-US" dirty="0">
              <a:latin typeface="Bell MT"/>
              <a:cs typeface="Bell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1" y="2819400"/>
            <a:ext cx="3458812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000000"/>
                </a:solidFill>
                <a:latin typeface="Bell MT"/>
                <a:cs typeface="Bell MT"/>
              </a:rPr>
              <a:t>CSDMS1.0</a:t>
            </a:r>
            <a:r>
              <a:rPr lang="en-US" b="1" dirty="0" smtClean="0">
                <a:latin typeface="Bell MT"/>
                <a:cs typeface="Bell MT"/>
              </a:rPr>
              <a:t>;</a:t>
            </a:r>
            <a:r>
              <a:rPr lang="en-US" dirty="0" smtClean="0">
                <a:latin typeface="Bell MT"/>
                <a:cs typeface="Bell MT"/>
              </a:rPr>
              <a:t> </a:t>
            </a:r>
            <a:r>
              <a:rPr lang="en-US" dirty="0">
                <a:latin typeface="Bell MT"/>
                <a:cs typeface="Bell MT"/>
              </a:rPr>
              <a:t>Integration </a:t>
            </a:r>
            <a:r>
              <a:rPr lang="en-US" dirty="0" smtClean="0">
                <a:latin typeface="Bell MT"/>
                <a:cs typeface="Bell MT"/>
              </a:rPr>
              <a:t>Facility &amp; Bylaws established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0601" y="3417635"/>
            <a:ext cx="3047999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CSDMS</a:t>
            </a:r>
            <a:r>
              <a:rPr lang="en-US" i="1" dirty="0" smtClean="0">
                <a:latin typeface="Bell MT"/>
                <a:cs typeface="Bell MT"/>
              </a:rPr>
              <a:t> Beach </a:t>
            </a:r>
            <a:r>
              <a:rPr lang="en-US" dirty="0" smtClean="0">
                <a:latin typeface="Bell MT"/>
                <a:cs typeface="Bell MT"/>
              </a:rPr>
              <a:t>HPCC;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WG </a:t>
            </a:r>
            <a:r>
              <a:rPr lang="uk-UA" dirty="0" smtClean="0">
                <a:latin typeface="Bell MT"/>
                <a:cs typeface="Bell MT"/>
              </a:rPr>
              <a:t>’</a:t>
            </a:r>
            <a:r>
              <a:rPr lang="en-US" dirty="0" smtClean="0">
                <a:latin typeface="Bell MT"/>
                <a:cs typeface="Bell MT"/>
              </a:rPr>
              <a:t>08 Strategic Plan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1" y="3951035"/>
            <a:ext cx="3352800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Model, Data, EKT Wiki Repositories</a:t>
            </a:r>
            <a:endParaRPr lang="en-US" dirty="0"/>
          </a:p>
        </p:txBody>
      </p:sp>
      <p:sp>
        <p:nvSpPr>
          <p:cNvPr id="14336" name="Rectangle 14335"/>
          <p:cNvSpPr/>
          <p:nvPr/>
        </p:nvSpPr>
        <p:spPr>
          <a:xfrm>
            <a:off x="990600" y="4941635"/>
            <a:ext cx="5105053" cy="54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 smtClean="0">
                <a:latin typeface="Bell MT"/>
                <a:cs typeface="Bell MT"/>
              </a:rPr>
              <a:t>Janus </a:t>
            </a:r>
            <a:r>
              <a:rPr lang="en-US" dirty="0">
                <a:latin typeface="Bell MT"/>
                <a:cs typeface="Bell MT"/>
              </a:rPr>
              <a:t>HPCC; Component Modeling </a:t>
            </a:r>
            <a:r>
              <a:rPr lang="en-US" dirty="0" smtClean="0">
                <a:latin typeface="Bell MT"/>
                <a:cs typeface="Bell MT"/>
              </a:rPr>
              <a:t>Tool Prototype;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ESMF &amp; CSDMS Gridding mappers</a:t>
            </a:r>
            <a:endParaRPr lang="en-US" dirty="0"/>
          </a:p>
        </p:txBody>
      </p:sp>
      <p:sp>
        <p:nvSpPr>
          <p:cNvPr id="14338" name="Rectangle 14337"/>
          <p:cNvSpPr/>
          <p:nvPr/>
        </p:nvSpPr>
        <p:spPr>
          <a:xfrm>
            <a:off x="5727378" y="457200"/>
            <a:ext cx="3000303" cy="54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000000"/>
                </a:solidFill>
                <a:latin typeface="Bell MT"/>
                <a:cs typeface="Bell MT"/>
              </a:rPr>
              <a:t>CSDMS2.0</a:t>
            </a:r>
            <a:r>
              <a:rPr lang="en-US" dirty="0" smtClean="0">
                <a:latin typeface="Bell MT"/>
                <a:cs typeface="Bell MT"/>
              </a:rPr>
              <a:t>; Standard Names; </a:t>
            </a:r>
          </a:p>
          <a:p>
            <a:pPr>
              <a:lnSpc>
                <a:spcPct val="80000"/>
              </a:lnSpc>
            </a:pPr>
            <a:r>
              <a:rPr lang="en-US" smtClean="0">
                <a:latin typeface="Bell MT"/>
                <a:cs typeface="Bell MT"/>
              </a:rPr>
              <a:t>WG&amp;FRG ‘</a:t>
            </a:r>
            <a:r>
              <a:rPr lang="en-US" dirty="0" smtClean="0">
                <a:latin typeface="Bell MT"/>
                <a:cs typeface="Bell MT"/>
              </a:rPr>
              <a:t>13Strategic </a:t>
            </a:r>
            <a:r>
              <a:rPr lang="en-US" dirty="0">
                <a:latin typeface="Bell MT"/>
                <a:cs typeface="Bell MT"/>
              </a:rPr>
              <a:t>Plan</a:t>
            </a:r>
            <a:endParaRPr lang="en-US" dirty="0"/>
          </a:p>
        </p:txBody>
      </p:sp>
      <p:sp>
        <p:nvSpPr>
          <p:cNvPr id="14343" name="Rectangle 14342"/>
          <p:cNvSpPr/>
          <p:nvPr/>
        </p:nvSpPr>
        <p:spPr>
          <a:xfrm>
            <a:off x="990600" y="5519476"/>
            <a:ext cx="4025411" cy="54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Bell MT"/>
                <a:cs typeface="Bell MT"/>
              </a:rPr>
              <a:t>BMI </a:t>
            </a:r>
            <a:r>
              <a:rPr lang="en-US" dirty="0" smtClean="0">
                <a:latin typeface="Bell MT"/>
                <a:cs typeface="Bell MT"/>
              </a:rPr>
              <a:t>release; CSDMS YouTube Channel;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DOI for </a:t>
            </a:r>
            <a:r>
              <a:rPr lang="en-US" dirty="0">
                <a:latin typeface="Bell MT"/>
                <a:cs typeface="Bell MT"/>
              </a:rPr>
              <a:t>CSDMS </a:t>
            </a:r>
            <a:r>
              <a:rPr lang="en-US" dirty="0" smtClean="0">
                <a:latin typeface="Bell MT"/>
                <a:cs typeface="Bell MT"/>
              </a:rPr>
              <a:t>repository Models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990600" y="4480099"/>
            <a:ext cx="4634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Bell MT"/>
                <a:cs typeface="Bell MT"/>
              </a:rPr>
              <a:t>CCA-CSDMS Tool Chain1.0; FRGs introduced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5620738" y="3558901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5620738" y="64770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620738" y="122994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620738" y="181218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5620738" y="2394420"/>
            <a:ext cx="0" cy="22860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5620738" y="2976660"/>
            <a:ext cx="0" cy="2286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788222" y="1146702"/>
            <a:ext cx="698178" cy="408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788222" y="2274519"/>
            <a:ext cx="698178" cy="408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788222" y="3440668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2018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464132" y="590550"/>
            <a:ext cx="42306" cy="3716528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88222" y="574144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2013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346" name="Straight Connector 14345"/>
          <p:cNvCxnSpPr/>
          <p:nvPr/>
        </p:nvCxnSpPr>
        <p:spPr>
          <a:xfrm flipH="1">
            <a:off x="720403" y="549028"/>
            <a:ext cx="1230" cy="2360018"/>
          </a:xfrm>
          <a:prstGeom prst="line">
            <a:avLst/>
          </a:prstGeom>
          <a:ln w="762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727378" y="1640258"/>
            <a:ext cx="324522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CSDMS Science on a Sphere;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CSDMS Portal; GitHub services</a:t>
            </a:r>
            <a:endParaRPr lang="en-US" dirty="0">
              <a:latin typeface="Bell MT"/>
              <a:cs typeface="Bell M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27378" y="2195798"/>
            <a:ext cx="3186727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DAKOTA-uncertainty; </a:t>
            </a:r>
            <a:r>
              <a:rPr lang="en-US" dirty="0" err="1" smtClean="0">
                <a:latin typeface="Bell MT"/>
                <a:cs typeface="Bell MT"/>
              </a:rPr>
              <a:t>PyMT</a:t>
            </a:r>
            <a:r>
              <a:rPr lang="en-US" dirty="0" smtClean="0">
                <a:latin typeface="Bell MT"/>
                <a:cs typeface="Bell MT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Chesapeake MIP; Mod-</a:t>
            </a:r>
            <a:r>
              <a:rPr lang="en-US" i="1" dirty="0" smtClean="0">
                <a:latin typeface="Bell MT"/>
                <a:cs typeface="Bell MT"/>
              </a:rPr>
              <a:t>H-index</a:t>
            </a:r>
            <a:r>
              <a:rPr lang="en-US" dirty="0" smtClean="0">
                <a:latin typeface="Bell MT"/>
                <a:cs typeface="Bell MT"/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727378" y="2819400"/>
            <a:ext cx="3345312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Bell MT"/>
                <a:cs typeface="Bell MT"/>
              </a:rPr>
              <a:t>Web Portal API; </a:t>
            </a:r>
            <a:r>
              <a:rPr lang="en-US" dirty="0" err="1" smtClean="0">
                <a:latin typeface="Bell MT"/>
                <a:cs typeface="Bell MT"/>
              </a:rPr>
              <a:t>SedGrid</a:t>
            </a:r>
            <a:r>
              <a:rPr lang="en-US" dirty="0" smtClean="0">
                <a:latin typeface="Bell MT"/>
                <a:cs typeface="Bell MT"/>
              </a:rPr>
              <a:t>; </a:t>
            </a:r>
          </a:p>
          <a:p>
            <a:pPr>
              <a:lnSpc>
                <a:spcPct val="80000"/>
              </a:lnSpc>
            </a:pPr>
            <a:r>
              <a:rPr lang="en-US" i="1" dirty="0" smtClean="0">
                <a:latin typeface="Bell MT"/>
                <a:cs typeface="Bell MT"/>
              </a:rPr>
              <a:t>Summit </a:t>
            </a:r>
            <a:r>
              <a:rPr lang="en-US" dirty="0" smtClean="0">
                <a:latin typeface="Bell MT"/>
                <a:cs typeface="Bell MT"/>
              </a:rPr>
              <a:t>HPCC; </a:t>
            </a:r>
            <a:r>
              <a:rPr lang="en-US" dirty="0" err="1" smtClean="0">
                <a:latin typeface="Bell MT"/>
                <a:cs typeface="Bell MT"/>
              </a:rPr>
              <a:t>Babelizer</a:t>
            </a:r>
            <a:r>
              <a:rPr lang="en-US" dirty="0" smtClean="0">
                <a:latin typeface="Bell MT"/>
                <a:cs typeface="Bell MT"/>
              </a:rPr>
              <a:t>; Bakery </a:t>
            </a:r>
          </a:p>
        </p:txBody>
      </p:sp>
      <p:sp>
        <p:nvSpPr>
          <p:cNvPr id="14354" name="Rectangle 14353"/>
          <p:cNvSpPr/>
          <p:nvPr/>
        </p:nvSpPr>
        <p:spPr>
          <a:xfrm>
            <a:off x="5727378" y="3486835"/>
            <a:ext cx="3003873" cy="323165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latin typeface="Bell MT"/>
                <a:cs typeface="Bell MT"/>
              </a:rPr>
              <a:t>CSDMS3.0</a:t>
            </a:r>
            <a:r>
              <a:rPr lang="en-US" i="1" dirty="0">
                <a:latin typeface="Bell MT"/>
                <a:cs typeface="Bell MT"/>
              </a:rPr>
              <a:t>; </a:t>
            </a:r>
            <a:r>
              <a:rPr lang="en-US" i="1" dirty="0" smtClean="0">
                <a:latin typeface="Bell MT"/>
                <a:cs typeface="Bell MT"/>
              </a:rPr>
              <a:t>Strategic Plan3.0</a:t>
            </a:r>
            <a:endParaRPr lang="en-US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0" y="2907268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2007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88222" y="2875002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pic>
        <p:nvPicPr>
          <p:cNvPr id="54" name="Picture 5" descr="CSDMS Icon (512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4788222" y="1699615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90600" y="920234"/>
            <a:ext cx="2468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Bell MT"/>
                <a:cs typeface="Bell MT"/>
              </a:rPr>
              <a:t>NSF &amp; Agency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13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875" y="148824"/>
            <a:ext cx="8610600" cy="58723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lnSpc>
                <a:spcPct val="80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opperplate Gothic Bold"/>
                <a:cs typeface="Copperplate Gothic Bold"/>
              </a:rPr>
              <a:t>Fundamental </a:t>
            </a:r>
            <a:r>
              <a:rPr lang="en-US" b="1" dirty="0">
                <a:solidFill>
                  <a:srgbClr val="000000"/>
                </a:solidFill>
                <a:latin typeface="Copperplate Gothic Bold"/>
                <a:cs typeface="Copperplate Gothic Bold"/>
              </a:rPr>
              <a:t>questions </a:t>
            </a:r>
            <a:r>
              <a:rPr lang="en-US" b="1" dirty="0" smtClean="0">
                <a:solidFill>
                  <a:srgbClr val="000000"/>
                </a:solidFill>
                <a:latin typeface="Copperplate Gothic Bold"/>
                <a:cs typeface="Copperplate Gothic Bold"/>
              </a:rPr>
              <a:t>motivating </a:t>
            </a:r>
          </a:p>
          <a:p>
            <a:pPr algn="ctr" eaLnBrk="1">
              <a:lnSpc>
                <a:spcPct val="80000"/>
              </a:lnSpc>
              <a:spcAft>
                <a:spcPts val="1800"/>
              </a:spcAft>
            </a:pPr>
            <a:r>
              <a:rPr lang="en-US" b="1" dirty="0" smtClean="0">
                <a:solidFill>
                  <a:srgbClr val="000000"/>
                </a:solidFill>
                <a:latin typeface="Copperplate Gothic Bold"/>
                <a:cs typeface="Copperplate Gothic Bold"/>
              </a:rPr>
              <a:t>CSDMS </a:t>
            </a:r>
            <a:r>
              <a:rPr lang="en-US" b="1" dirty="0">
                <a:solidFill>
                  <a:srgbClr val="000000"/>
                </a:solidFill>
                <a:latin typeface="Copperplate Gothic Bold"/>
                <a:cs typeface="Copperplate Gothic Bold"/>
              </a:rPr>
              <a:t>scientists</a:t>
            </a:r>
            <a:r>
              <a:rPr lang="en-US" sz="2800" b="1" dirty="0">
                <a:solidFill>
                  <a:srgbClr val="000000"/>
                </a:solidFill>
                <a:latin typeface="Bell MT"/>
                <a:cs typeface="Bell MT"/>
              </a:rPr>
              <a:t>:</a:t>
            </a:r>
          </a:p>
          <a:p>
            <a:pPr eaLnBrk="1" hangingPunct="1">
              <a:spcAft>
                <a:spcPts val="1800"/>
              </a:spcAft>
              <a:buFont typeface="Calibri" charset="0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Bell MT"/>
                <a:cs typeface="Bell MT"/>
              </a:rPr>
              <a:t> How </a:t>
            </a:r>
            <a:r>
              <a:rPr lang="en-US" b="1" dirty="0">
                <a:solidFill>
                  <a:srgbClr val="000000"/>
                </a:solidFill>
                <a:latin typeface="Bell MT"/>
                <a:cs typeface="Bell MT"/>
              </a:rPr>
              <a:t>do </a:t>
            </a:r>
            <a:r>
              <a:rPr lang="en-US" b="1" dirty="0" smtClean="0">
                <a:solidFill>
                  <a:srgbClr val="000000"/>
                </a:solidFill>
                <a:latin typeface="Copperplate Gothic Bold"/>
                <a:cs typeface="Copperplate Gothic Bold"/>
              </a:rPr>
              <a:t>transport </a:t>
            </a:r>
            <a:r>
              <a:rPr lang="en-US" b="1" dirty="0">
                <a:solidFill>
                  <a:srgbClr val="000000"/>
                </a:solidFill>
                <a:latin typeface="Copperplate Gothic Bold"/>
                <a:cs typeface="Copperplate Gothic Bold"/>
              </a:rPr>
              <a:t>processes </a:t>
            </a:r>
            <a:r>
              <a:rPr lang="en-US" b="1" dirty="0" smtClean="0">
                <a:solidFill>
                  <a:srgbClr val="000000"/>
                </a:solidFill>
                <a:latin typeface="Bell MT"/>
                <a:cs typeface="Bell MT"/>
              </a:rPr>
              <a:t>interact with properties of </a:t>
            </a:r>
            <a:r>
              <a:rPr lang="en-US" b="1" dirty="0">
                <a:solidFill>
                  <a:srgbClr val="000000"/>
                </a:solidFill>
                <a:latin typeface="Bell MT"/>
                <a:cs typeface="Bell MT"/>
              </a:rPr>
              <a:t>morphology, geology, </a:t>
            </a:r>
            <a:r>
              <a:rPr lang="en-US" b="1" dirty="0" smtClean="0">
                <a:solidFill>
                  <a:srgbClr val="000000"/>
                </a:solidFill>
                <a:latin typeface="Bell MT"/>
                <a:cs typeface="Bell MT"/>
              </a:rPr>
              <a:t>ecology</a:t>
            </a:r>
            <a:r>
              <a:rPr lang="en-US" b="1" dirty="0">
                <a:solidFill>
                  <a:srgbClr val="000000"/>
                </a:solidFill>
                <a:latin typeface="Bell MT"/>
                <a:cs typeface="Bell MT"/>
              </a:rPr>
              <a:t>, </a:t>
            </a:r>
            <a:r>
              <a:rPr lang="en-US" b="1" dirty="0" smtClean="0">
                <a:solidFill>
                  <a:srgbClr val="000000"/>
                </a:solidFill>
                <a:latin typeface="Bell MT"/>
                <a:cs typeface="Bell MT"/>
              </a:rPr>
              <a:t>climatology, oceanography and </a:t>
            </a:r>
            <a:r>
              <a:rPr lang="en-US" b="1" dirty="0">
                <a:solidFill>
                  <a:srgbClr val="000000"/>
                </a:solidFill>
                <a:latin typeface="Bell MT"/>
                <a:cs typeface="Bell MT"/>
              </a:rPr>
              <a:t>human activities?</a:t>
            </a:r>
          </a:p>
          <a:p>
            <a:pPr eaLnBrk="1" hangingPunct="1">
              <a:spcAft>
                <a:spcPts val="1800"/>
              </a:spcAft>
              <a:buFont typeface="Calibri" charset="0"/>
              <a:buAutoNum type="arabicPeriod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Bell MT"/>
                <a:cs typeface="Bell MT"/>
              </a:rPr>
              <a:t> What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ll MT"/>
                <a:cs typeface="Bell MT"/>
              </a:rPr>
              <a:t>processes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Bell MT"/>
                <a:cs typeface="Bell MT"/>
              </a:rPr>
              <a:t>support self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ll MT"/>
                <a:cs typeface="Bell MT"/>
              </a:rPr>
              <a:t>-organization and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pperplate Gothic Bold"/>
                <a:cs typeface="Copperplate Gothic Bold"/>
              </a:rPr>
              <a:t>pattern formation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Bell MT"/>
                <a:cs typeface="Bell MT"/>
              </a:rPr>
              <a:t> in surface systems? </a:t>
            </a:r>
          </a:p>
          <a:p>
            <a:pPr eaLnBrk="1" hangingPunct="1">
              <a:spcAft>
                <a:spcPts val="1800"/>
              </a:spcAft>
              <a:buFont typeface="Calibri" charset="0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Bell MT"/>
                <a:cs typeface="Bell MT"/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Bell MT"/>
                <a:cs typeface="Bell MT"/>
              </a:rPr>
              <a:t>How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Bell MT"/>
                <a:cs typeface="Bell MT"/>
              </a:rPr>
              <a:t>do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pperplate Gothic Bold"/>
                <a:cs typeface="Copperplate Gothic Bold"/>
              </a:rPr>
              <a:t>material fluxes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Bell MT"/>
                <a:cs typeface="Bell MT"/>
              </a:rPr>
              <a:t>and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pperplate Gothic Bold"/>
                <a:cs typeface="Copperplate Gothic Bold"/>
              </a:rPr>
              <a:t>surface evolution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Bell MT"/>
                <a:cs typeface="Bell MT"/>
              </a:rPr>
              <a:t>vary across time and space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Bell MT"/>
                <a:cs typeface="Bell MT"/>
              </a:rPr>
              <a:t>scales? How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Bell MT"/>
                <a:cs typeface="Bell MT"/>
              </a:rPr>
              <a:t>are these fluxes recorded in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pperplate Gothic Bold"/>
                <a:cs typeface="Copperplate Gothic Bold"/>
              </a:rPr>
              <a:t>sedimentary deposits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Bell MT"/>
                <a:cs typeface="Bell MT"/>
              </a:rPr>
              <a:t>?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Bell MT"/>
              <a:cs typeface="Bell MT"/>
            </a:endParaRPr>
          </a:p>
          <a:p>
            <a:pPr eaLnBrk="1" hangingPunct="1">
              <a:spcAft>
                <a:spcPts val="1800"/>
              </a:spcAft>
              <a:buFont typeface="Calibri" charset="0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Bell MT"/>
                <a:cs typeface="Bell MT"/>
              </a:rPr>
              <a:t> </a:t>
            </a:r>
            <a:r>
              <a:rPr lang="en-US" b="1" dirty="0" smtClean="0">
                <a:solidFill>
                  <a:srgbClr val="660066"/>
                </a:solidFill>
                <a:latin typeface="Bell MT"/>
                <a:cs typeface="Bell MT"/>
              </a:rPr>
              <a:t>How </a:t>
            </a:r>
            <a:r>
              <a:rPr lang="en-US" b="1" dirty="0">
                <a:solidFill>
                  <a:srgbClr val="660066"/>
                </a:solidFill>
                <a:latin typeface="Bell MT"/>
                <a:cs typeface="Bell MT"/>
              </a:rPr>
              <a:t>are </a:t>
            </a:r>
            <a:r>
              <a:rPr lang="en-US" b="1" dirty="0" smtClean="0">
                <a:solidFill>
                  <a:srgbClr val="660066"/>
                </a:solidFill>
                <a:latin typeface="Bell MT"/>
                <a:cs typeface="Bell MT"/>
              </a:rPr>
              <a:t>physical, ecological &amp; human </a:t>
            </a:r>
            <a:r>
              <a:rPr lang="en-US" b="1" dirty="0">
                <a:solidFill>
                  <a:srgbClr val="660066"/>
                </a:solidFill>
                <a:latin typeface="Bell MT"/>
                <a:cs typeface="Bell MT"/>
              </a:rPr>
              <a:t>processes </a:t>
            </a:r>
            <a:r>
              <a:rPr lang="en-US" b="1" dirty="0">
                <a:solidFill>
                  <a:srgbClr val="660066"/>
                </a:solidFill>
                <a:latin typeface="Copperplate Gothic Bold"/>
                <a:cs typeface="Copperplate Gothic Bold"/>
              </a:rPr>
              <a:t>coupled</a:t>
            </a:r>
            <a:r>
              <a:rPr lang="en-US" b="1" dirty="0">
                <a:solidFill>
                  <a:srgbClr val="660066"/>
                </a:solidFill>
                <a:latin typeface="Bell MT"/>
                <a:cs typeface="Bell MT"/>
              </a:rPr>
              <a:t> </a:t>
            </a:r>
            <a:r>
              <a:rPr lang="en-US" b="1" dirty="0" smtClean="0">
                <a:solidFill>
                  <a:srgbClr val="660066"/>
                </a:solidFill>
                <a:latin typeface="Bell MT"/>
                <a:cs typeface="Bell MT"/>
              </a:rPr>
              <a:t>within </a:t>
            </a:r>
            <a:r>
              <a:rPr lang="en-US" b="1" dirty="0">
                <a:solidFill>
                  <a:srgbClr val="660066"/>
                </a:solidFill>
                <a:latin typeface="Copperplate Gothic Bold"/>
                <a:cs typeface="Copperplate Gothic Bold"/>
              </a:rPr>
              <a:t>surface systems </a:t>
            </a:r>
            <a:r>
              <a:rPr lang="en-US" b="1" dirty="0">
                <a:solidFill>
                  <a:srgbClr val="660066"/>
                </a:solidFill>
                <a:latin typeface="Bell MT"/>
                <a:cs typeface="Bell MT"/>
              </a:rPr>
              <a:t>and </a:t>
            </a:r>
            <a:r>
              <a:rPr lang="en-US" b="1" dirty="0" smtClean="0">
                <a:solidFill>
                  <a:srgbClr val="660066"/>
                </a:solidFill>
                <a:latin typeface="Bell MT"/>
                <a:cs typeface="Bell MT"/>
              </a:rPr>
              <a:t>constrained by Earth’s interior and Earth’s atmospheric dynamics? </a:t>
            </a:r>
            <a:endParaRPr lang="en-US" b="1" dirty="0">
              <a:solidFill>
                <a:srgbClr val="660066"/>
              </a:solidFill>
              <a:latin typeface="Bell MT"/>
              <a:cs typeface="Bell MT"/>
            </a:endParaRPr>
          </a:p>
        </p:txBody>
      </p:sp>
      <p:pic>
        <p:nvPicPr>
          <p:cNvPr id="8" name="Picture 6" descr="nsflogo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SDMS Icon (512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8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85" y="680532"/>
            <a:ext cx="858749" cy="1324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041" y="685800"/>
            <a:ext cx="1003426" cy="133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9932" y="2749037"/>
            <a:ext cx="985868" cy="135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0068" y="4726605"/>
            <a:ext cx="905933" cy="1358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994" y="4733927"/>
            <a:ext cx="940758" cy="1370819"/>
          </a:xfrm>
          <a:prstGeom prst="rect">
            <a:avLst/>
          </a:prstGeom>
        </p:spPr>
      </p:pic>
      <p:pic>
        <p:nvPicPr>
          <p:cNvPr id="16" name="Picture 15" descr="images.jpe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934" y="683888"/>
            <a:ext cx="1115657" cy="13335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22727" y="2005459"/>
            <a:ext cx="145424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Greg Tucker</a:t>
            </a:r>
          </a:p>
          <a:p>
            <a:pPr algn="ctr"/>
            <a:r>
              <a:rPr lang="en-US" sz="1200" b="1" dirty="0" smtClean="0">
                <a:latin typeface="Bell MT"/>
                <a:cs typeface="Bell MT"/>
              </a:rPr>
              <a:t>Incoming Director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80671" y="2010385"/>
            <a:ext cx="15055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Lynn </a:t>
            </a:r>
            <a:r>
              <a:rPr lang="en-US" sz="1400" b="1" dirty="0" err="1" smtClean="0">
                <a:latin typeface="Bell MT"/>
                <a:cs typeface="Bell MT"/>
              </a:rPr>
              <a:t>McCready</a:t>
            </a:r>
            <a:endParaRPr lang="en-US" sz="1400" b="1" dirty="0" smtClean="0">
              <a:latin typeface="Bell MT"/>
              <a:cs typeface="Bell MT"/>
            </a:endParaRPr>
          </a:p>
          <a:p>
            <a:pPr algn="ctr"/>
            <a:r>
              <a:rPr lang="en-US" sz="1200" b="1" dirty="0" smtClean="0">
                <a:latin typeface="Bell MT"/>
                <a:cs typeface="Bell MT"/>
              </a:rPr>
              <a:t>Executive Assistant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04661" y="1995328"/>
            <a:ext cx="1250087" cy="643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Eric Hutton</a:t>
            </a:r>
          </a:p>
          <a:p>
            <a:pPr algn="ctr">
              <a:lnSpc>
                <a:spcPct val="90000"/>
              </a:lnSpc>
            </a:pPr>
            <a:r>
              <a:rPr lang="en-US" sz="1200" b="1" dirty="0" smtClean="0">
                <a:latin typeface="Bell MT"/>
                <a:cs typeface="Bell MT"/>
              </a:rPr>
              <a:t>Senior Software</a:t>
            </a:r>
          </a:p>
          <a:p>
            <a:pPr algn="ctr">
              <a:lnSpc>
                <a:spcPct val="90000"/>
              </a:lnSpc>
            </a:pPr>
            <a:r>
              <a:rPr lang="en-US" sz="1200" b="1" dirty="0" smtClean="0">
                <a:latin typeface="Bell MT"/>
                <a:cs typeface="Bell MT"/>
              </a:rPr>
              <a:t>Engineer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69146" y="1983044"/>
            <a:ext cx="13920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Irina </a:t>
            </a:r>
            <a:r>
              <a:rPr lang="en-US" sz="1400" b="1" dirty="0" err="1" smtClean="0">
                <a:latin typeface="Bell MT"/>
                <a:cs typeface="Bell MT"/>
              </a:rPr>
              <a:t>Overeem</a:t>
            </a:r>
            <a:endParaRPr lang="en-US" sz="1400" b="1" dirty="0" smtClean="0">
              <a:latin typeface="Bell MT"/>
              <a:cs typeface="Bell MT"/>
            </a:endParaRPr>
          </a:p>
          <a:p>
            <a:pPr algn="ctr"/>
            <a:r>
              <a:rPr lang="en-US" sz="1200" b="1" dirty="0" smtClean="0">
                <a:latin typeface="Bell MT"/>
                <a:cs typeface="Bell MT"/>
              </a:rPr>
              <a:t>Education Officer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8995" y="4151900"/>
            <a:ext cx="14670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Albert </a:t>
            </a:r>
            <a:r>
              <a:rPr lang="en-US" sz="1400" b="1" dirty="0" err="1" smtClean="0">
                <a:latin typeface="Bell MT"/>
                <a:cs typeface="Bell MT"/>
              </a:rPr>
              <a:t>Kettner</a:t>
            </a:r>
            <a:endParaRPr lang="en-US" sz="1400" b="1" dirty="0" smtClean="0">
              <a:latin typeface="Bell MT"/>
              <a:cs typeface="Bell MT"/>
            </a:endParaRPr>
          </a:p>
          <a:p>
            <a:pPr algn="ctr"/>
            <a:r>
              <a:rPr lang="en-US" sz="1200" b="1" dirty="0" smtClean="0">
                <a:latin typeface="Bell MT"/>
                <a:cs typeface="Bell MT"/>
              </a:rPr>
              <a:t>Cyber Com &amp; Data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2304" y="4122794"/>
            <a:ext cx="14285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Mark Piper</a:t>
            </a:r>
          </a:p>
          <a:p>
            <a:pPr algn="ctr"/>
            <a:r>
              <a:rPr lang="en-US" sz="1200" b="1" dirty="0" smtClean="0">
                <a:latin typeface="Bell MT"/>
                <a:cs typeface="Bell MT"/>
              </a:rPr>
              <a:t>Software Engineer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18952" y="4118960"/>
            <a:ext cx="15568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err="1" smtClean="0">
                <a:latin typeface="Bell MT"/>
                <a:cs typeface="Bell MT"/>
              </a:rPr>
              <a:t>Mariela</a:t>
            </a:r>
            <a:r>
              <a:rPr lang="en-US" sz="1400" b="1" dirty="0" smtClean="0">
                <a:latin typeface="Bell MT"/>
                <a:cs typeface="Bell MT"/>
              </a:rPr>
              <a:t> </a:t>
            </a:r>
            <a:r>
              <a:rPr lang="en-US" sz="1400" b="1" dirty="0" err="1" smtClean="0">
                <a:latin typeface="Bell MT"/>
                <a:cs typeface="Bell MT"/>
              </a:rPr>
              <a:t>Perignon</a:t>
            </a:r>
            <a:endParaRPr lang="en-US" sz="1400" b="1" dirty="0" smtClean="0">
              <a:latin typeface="Bell MT"/>
              <a:cs typeface="Bell MT"/>
            </a:endParaRPr>
          </a:p>
          <a:p>
            <a:pPr algn="ctr"/>
            <a:r>
              <a:rPr lang="en-US" sz="1200" b="1" dirty="0" smtClean="0">
                <a:latin typeface="Bell MT"/>
                <a:cs typeface="Bell MT"/>
              </a:rPr>
              <a:t>Software</a:t>
            </a:r>
            <a:r>
              <a:rPr lang="en-US" sz="1200" b="1" dirty="0">
                <a:latin typeface="Bell MT"/>
                <a:cs typeface="Bell MT"/>
              </a:rPr>
              <a:t> </a:t>
            </a:r>
            <a:r>
              <a:rPr lang="en-US" sz="1200" b="1" dirty="0" smtClean="0">
                <a:latin typeface="Bell MT"/>
                <a:cs typeface="Bell MT"/>
              </a:rPr>
              <a:t>Engineer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62305" y="4089027"/>
            <a:ext cx="15133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Kimberly Rogers</a:t>
            </a:r>
          </a:p>
          <a:p>
            <a:pPr algn="ctr"/>
            <a:r>
              <a:rPr lang="en-US" sz="1200" b="1" dirty="0" smtClean="0">
                <a:latin typeface="Bell MT"/>
                <a:cs typeface="Bell MT"/>
              </a:rPr>
              <a:t>Human Dimensions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99610" y="6061670"/>
            <a:ext cx="17491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Bob </a:t>
            </a:r>
            <a:r>
              <a:rPr lang="en-US" sz="1400" b="1" dirty="0" err="1" smtClean="0">
                <a:latin typeface="Bell MT"/>
                <a:cs typeface="Bell MT"/>
              </a:rPr>
              <a:t>Brakenridge</a:t>
            </a:r>
            <a:endParaRPr lang="en-US" sz="1400" b="1" dirty="0" smtClean="0">
              <a:latin typeface="Bell MT"/>
              <a:cs typeface="Bell MT"/>
            </a:endParaRPr>
          </a:p>
          <a:p>
            <a:pPr algn="ctr"/>
            <a:r>
              <a:rPr lang="en-US" sz="1200" b="1" dirty="0" err="1" smtClean="0">
                <a:latin typeface="Bell MT"/>
                <a:cs typeface="Bell MT"/>
              </a:rPr>
              <a:t>Dir</a:t>
            </a:r>
            <a:r>
              <a:rPr lang="en-US" sz="1200" b="1" dirty="0" smtClean="0">
                <a:latin typeface="Bell MT"/>
                <a:cs typeface="Bell MT"/>
              </a:rPr>
              <a:t>, Flood Observatory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39164" y="6061669"/>
            <a:ext cx="14437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Chrystal </a:t>
            </a:r>
            <a:r>
              <a:rPr lang="en-US" sz="1400" b="1" dirty="0" err="1" smtClean="0">
                <a:latin typeface="Bell MT"/>
                <a:cs typeface="Bell MT"/>
              </a:rPr>
              <a:t>Pochay</a:t>
            </a:r>
            <a:endParaRPr lang="en-US" sz="1400" b="1" dirty="0" smtClean="0">
              <a:latin typeface="Bell MT"/>
              <a:cs typeface="Bell MT"/>
            </a:endParaRPr>
          </a:p>
          <a:p>
            <a:pPr algn="ctr"/>
            <a:r>
              <a:rPr lang="en-US" sz="1200" b="1" dirty="0" smtClean="0">
                <a:latin typeface="Bell MT"/>
                <a:cs typeface="Bell MT"/>
              </a:rPr>
              <a:t>Accountant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16345" y="6068992"/>
            <a:ext cx="11654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Chad </a:t>
            </a:r>
            <a:r>
              <a:rPr lang="en-US" sz="1400" b="1" dirty="0" err="1" smtClean="0">
                <a:latin typeface="Bell MT"/>
                <a:cs typeface="Bell MT"/>
              </a:rPr>
              <a:t>Stoffel</a:t>
            </a:r>
            <a:endParaRPr lang="en-US" sz="1400" b="1" dirty="0" smtClean="0">
              <a:latin typeface="Bell MT"/>
              <a:cs typeface="Bell MT"/>
            </a:endParaRPr>
          </a:p>
          <a:p>
            <a:pPr algn="ctr"/>
            <a:r>
              <a:rPr lang="en-US" sz="1200" b="1" dirty="0" smtClean="0">
                <a:latin typeface="Bell MT"/>
                <a:cs typeface="Bell MT"/>
              </a:rPr>
              <a:t>IT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21042" y="4089923"/>
            <a:ext cx="12425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Bell MT"/>
                <a:cs typeface="Bell MT"/>
              </a:rPr>
              <a:t>Chris Jenkins</a:t>
            </a:r>
          </a:p>
          <a:p>
            <a:pPr algn="ctr"/>
            <a:r>
              <a:rPr lang="en-US" sz="1200" b="1" dirty="0" smtClean="0">
                <a:latin typeface="Bell MT"/>
                <a:cs typeface="Bell MT"/>
              </a:rPr>
              <a:t>Marine Data</a:t>
            </a:r>
            <a:endParaRPr lang="en-US" sz="1200" b="1" dirty="0">
              <a:latin typeface="Bell MT"/>
              <a:cs typeface="Bell M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6800" y="76200"/>
            <a:ext cx="7295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Bell MT"/>
                <a:cs typeface="Bell MT"/>
              </a:rPr>
              <a:t>2017 CSDMS Integration Facility Staff &amp; Associates</a:t>
            </a:r>
            <a:endParaRPr lang="en-US" sz="2400" b="1" dirty="0">
              <a:latin typeface="Bell MT"/>
              <a:cs typeface="Bell M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914" y="688814"/>
            <a:ext cx="1195275" cy="13065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199" y="2749037"/>
            <a:ext cx="1011310" cy="141212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78000"/>
                    </a14:imgEffect>
                    <a14:imgEffect>
                      <a14:brightnessContrast bright="24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326" y="2749933"/>
            <a:ext cx="995624" cy="133999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86026" y="2749037"/>
            <a:ext cx="927517" cy="13912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600" y="2749037"/>
            <a:ext cx="926140" cy="138921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7403" y="4726605"/>
            <a:ext cx="926140" cy="1342387"/>
          </a:xfrm>
          <a:prstGeom prst="rect">
            <a:avLst/>
          </a:prstGeom>
        </p:spPr>
      </p:pic>
      <p:pic>
        <p:nvPicPr>
          <p:cNvPr id="43" name="Picture 5" descr="CSDMS Icon (512)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" descr="nsflogo.gif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86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2" descr="CSDMS_high_r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4650" y="6280150"/>
            <a:ext cx="241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7"/>
          <p:cNvSpPr txBox="1">
            <a:spLocks noChangeArrowheads="1"/>
          </p:cNvSpPr>
          <p:nvPr/>
        </p:nvSpPr>
        <p:spPr bwMode="auto">
          <a:xfrm>
            <a:off x="76200" y="2711550"/>
            <a:ext cx="89154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Bell MT"/>
                <a:cs typeface="Bell MT"/>
              </a:rPr>
              <a:t>CSDMS 3.0: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Bell MT"/>
                <a:cs typeface="Bell MT"/>
              </a:rPr>
              <a:t>Learning from the past,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Bell MT"/>
                <a:cs typeface="Bell MT"/>
              </a:rPr>
              <a:t>Looking forward to the future</a:t>
            </a:r>
            <a:endParaRPr lang="en-US" sz="3200" b="1" dirty="0">
              <a:solidFill>
                <a:srgbClr val="000000"/>
              </a:solidFill>
              <a:latin typeface="Bell MT"/>
              <a:cs typeface="Bell MT"/>
            </a:endParaRPr>
          </a:p>
        </p:txBody>
      </p:sp>
      <p:pic>
        <p:nvPicPr>
          <p:cNvPr id="15364" name="Picture 6" descr="nsf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05513"/>
            <a:ext cx="8477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48396" y="57313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1" y="0"/>
            <a:ext cx="8777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Bell MT"/>
                <a:cs typeface="Bell MT"/>
              </a:rPr>
              <a:t>2017 </a:t>
            </a:r>
            <a:r>
              <a:rPr lang="en-US" sz="3200" b="1" dirty="0">
                <a:solidFill>
                  <a:srgbClr val="000090"/>
                </a:solidFill>
                <a:latin typeface="Bell MT"/>
                <a:cs typeface="Bell MT"/>
              </a:rPr>
              <a:t>CSDMS </a:t>
            </a:r>
            <a:r>
              <a:rPr lang="en-US" sz="3200" b="1" dirty="0" smtClean="0">
                <a:solidFill>
                  <a:srgbClr val="000090"/>
                </a:solidFill>
                <a:latin typeface="Bell MT"/>
                <a:cs typeface="Bell MT"/>
              </a:rPr>
              <a:t>Annual Meeting: </a:t>
            </a:r>
            <a:r>
              <a:rPr lang="en-US" sz="3200" b="1" dirty="0">
                <a:solidFill>
                  <a:srgbClr val="000090"/>
                </a:solidFill>
                <a:latin typeface="Bell MT"/>
                <a:cs typeface="Bell MT"/>
              </a:rPr>
              <a:t/>
            </a:r>
            <a:br>
              <a:rPr lang="en-US" sz="3200" b="1" dirty="0">
                <a:solidFill>
                  <a:srgbClr val="000090"/>
                </a:solidFill>
                <a:latin typeface="Bell MT"/>
                <a:cs typeface="Bell MT"/>
              </a:rPr>
            </a:br>
            <a:r>
              <a:rPr lang="en-US" sz="3200" b="1" dirty="0">
                <a:latin typeface="Bell MT"/>
                <a:cs typeface="Bell MT"/>
              </a:rPr>
              <a:t>Modeling Coupled Earth </a:t>
            </a:r>
            <a:r>
              <a:rPr lang="en-US" sz="3200" b="1" dirty="0" smtClean="0">
                <a:latin typeface="Bell MT"/>
                <a:cs typeface="Bell MT"/>
              </a:rPr>
              <a:t>&amp; </a:t>
            </a:r>
            <a:r>
              <a:rPr lang="en-US" sz="3200" b="1" dirty="0">
                <a:latin typeface="Bell MT"/>
                <a:cs typeface="Bell MT"/>
              </a:rPr>
              <a:t>Human Systems </a:t>
            </a:r>
            <a:endParaRPr lang="en-US" sz="3200" b="1" dirty="0" smtClean="0">
              <a:latin typeface="Bell MT"/>
              <a:cs typeface="Bell MT"/>
            </a:endParaRPr>
          </a:p>
          <a:p>
            <a:pPr algn="ctr"/>
            <a:r>
              <a:rPr lang="en-US" sz="3200" b="1" dirty="0" smtClean="0">
                <a:latin typeface="Bell MT"/>
                <a:cs typeface="Bell MT"/>
              </a:rPr>
              <a:t>- The </a:t>
            </a:r>
            <a:r>
              <a:rPr lang="en-US" sz="3200" b="1" dirty="0">
                <a:latin typeface="Bell MT"/>
                <a:cs typeface="Bell MT"/>
              </a:rPr>
              <a:t>Dynamic </a:t>
            </a:r>
            <a:r>
              <a:rPr lang="en-US" sz="3200" b="1" dirty="0" smtClean="0">
                <a:latin typeface="Bell MT"/>
                <a:cs typeface="Bell MT"/>
              </a:rPr>
              <a:t>Duo</a:t>
            </a:r>
            <a:endParaRPr lang="en-US" sz="3200" b="1" dirty="0">
              <a:latin typeface="Bell MT"/>
              <a:cs typeface="Bell MT"/>
            </a:endParaRPr>
          </a:p>
        </p:txBody>
      </p:sp>
      <p:pic>
        <p:nvPicPr>
          <p:cNvPr id="7" name="Picture 5" descr="CSDMS Icon (512)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138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1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CSDMS: a growing community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793322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“In a world of almost infinite data, it is code and software that turn data into information and knowledge.” </a:t>
            </a:r>
            <a:r>
              <a:rPr lang="mr-IN" dirty="0" smtClean="0"/>
              <a:t>–</a:t>
            </a:r>
            <a:r>
              <a:rPr lang="en-US" dirty="0" smtClean="0"/>
              <a:t> Teal (2017)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137920"/>
            <a:ext cx="6858000" cy="457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286000" y="2133600"/>
            <a:ext cx="3733800" cy="246750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71800" y="274320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+147 </a:t>
            </a:r>
            <a:r>
              <a:rPr lang="en-US" dirty="0" smtClean="0"/>
              <a:t>per year</a:t>
            </a:r>
            <a:endParaRPr lang="en-US" dirty="0"/>
          </a:p>
        </p:txBody>
      </p:sp>
      <p:pic>
        <p:nvPicPr>
          <p:cNvPr id="7" name="Picture 6" descr="CSDMS Icon (512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sf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84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5205101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“The grand challenges of today </a:t>
            </a:r>
            <a:r>
              <a:rPr lang="mr-IN" b="1" i="1" dirty="0" smtClean="0"/>
              <a:t>…</a:t>
            </a:r>
            <a:r>
              <a:rPr lang="en-US" b="1" i="1" dirty="0" smtClean="0"/>
              <a:t>  </a:t>
            </a:r>
            <a:r>
              <a:rPr lang="en-US" b="1" i="1" dirty="0"/>
              <a:t>require  convergence:  the  merging  of  ideas,  approaches  and  technologies  from  widely  diverse  fields of knowledge to stimulate innovation and discovery..” </a:t>
            </a:r>
            <a:r>
              <a:rPr lang="mr-IN" dirty="0" smtClean="0"/>
              <a:t>–</a:t>
            </a:r>
            <a:r>
              <a:rPr lang="en-US" dirty="0" smtClean="0"/>
              <a:t> (NSF, </a:t>
            </a:r>
            <a:r>
              <a:rPr lang="en-US" i="1" dirty="0" smtClean="0"/>
              <a:t>10 Big Ideas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5052701"/>
          </a:xfrm>
          <a:prstGeom prst="rect">
            <a:avLst/>
          </a:prstGeom>
        </p:spPr>
      </p:pic>
      <p:pic>
        <p:nvPicPr>
          <p:cNvPr id="4" name="Picture 3" descr="CSDMS Icon (512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sf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8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tp://csdms.colorado.edu/mediawiki/images/archive/20110714172302%214878178960_fe558ee9b0_o_TEDxBoulder.j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01575" cy="84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Annual Meeting: </a:t>
            </a:r>
            <a:br>
              <a:rPr lang="en-US" dirty="0" smtClean="0"/>
            </a:br>
            <a:r>
              <a:rPr lang="en-US" dirty="0" smtClean="0"/>
              <a:t>Capturing Climate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634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Results from breakout group discussions </a:t>
            </a:r>
            <a:r>
              <a:rPr lang="en-US" b="1" i="1" dirty="0" smtClean="0">
                <a:sym typeface="Wingdings"/>
              </a:rPr>
              <a:t> CSDMS 3.0</a:t>
            </a:r>
            <a:endParaRPr lang="en-US" b="1" i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572000"/>
            <a:ext cx="8229600" cy="2087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Font typeface="Wingdings" charset="2"/>
              <a:buChar char="è"/>
            </a:pPr>
            <a:r>
              <a:rPr lang="en-US" b="1" i="1" dirty="0" smtClean="0">
                <a:solidFill>
                  <a:schemeClr val="bg1"/>
                </a:solidFill>
              </a:rPr>
              <a:t>Model-Data Synthesis in Earth-Surface Science and Applications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03369"/>
            <a:ext cx="6450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Toward a more </a:t>
            </a:r>
            <a:r>
              <a:rPr lang="en-US" sz="2000" i="1" smtClean="0">
                <a:solidFill>
                  <a:schemeClr val="bg1"/>
                </a:solidFill>
              </a:rPr>
              <a:t>predictive science of the earth’s surface</a:t>
            </a:r>
            <a:endParaRPr lang="en-US" sz="20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1271"/>
            <a:ext cx="5210868" cy="5906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839" y="0"/>
            <a:ext cx="4240161" cy="4232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2470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ArcticDEM</a:t>
            </a:r>
            <a:r>
              <a:rPr lang="en-US" dirty="0" smtClean="0"/>
              <a:t>: high-resolution (1-5 m), pan-Arctic,</a:t>
            </a:r>
          </a:p>
          <a:p>
            <a:r>
              <a:rPr lang="en-US" dirty="0"/>
              <a:t>r</a:t>
            </a:r>
            <a:r>
              <a:rPr lang="en-US" dirty="0" smtClean="0"/>
              <a:t>epeatable satellite photogrammetry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57800" y="4953000"/>
            <a:ext cx="394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www.pgc.umn.edu</a:t>
            </a:r>
            <a:r>
              <a:rPr lang="en-US" sz="1600" dirty="0"/>
              <a:t>/data/</a:t>
            </a:r>
            <a:r>
              <a:rPr lang="en-US" sz="1600" dirty="0" err="1"/>
              <a:t>arcticdem</a:t>
            </a:r>
            <a:r>
              <a:rPr lang="en-US" sz="1600" dirty="0"/>
              <a:t>/</a:t>
            </a:r>
          </a:p>
        </p:txBody>
      </p:sp>
      <p:pic>
        <p:nvPicPr>
          <p:cNvPr id="6" name="Picture 5" descr="CSDMS Icon (512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1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13" y="584354"/>
            <a:ext cx="673237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Example of LiDAR differencing for </a:t>
            </a:r>
            <a:r>
              <a:rPr lang="en-US" sz="2400" smtClean="0"/>
              <a:t>change detection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1600" dirty="0" smtClean="0"/>
              <a:t>Rio Puerco, NM, LiDAR difference images </a:t>
            </a:r>
            <a:br>
              <a:rPr lang="en-US" sz="1600" dirty="0" smtClean="0"/>
            </a:br>
            <a:r>
              <a:rPr lang="en-US" sz="1600" dirty="0" smtClean="0"/>
              <a:t>2010 minus 2005</a:t>
            </a:r>
            <a:endParaRPr lang="en-US" sz="2400" dirty="0"/>
          </a:p>
        </p:txBody>
      </p:sp>
      <p:pic>
        <p:nvPicPr>
          <p:cNvPr id="4" name="Picture 3" descr="Screen Shot 2014-10-20 at 10.24.34 AM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77376" y="2691377"/>
            <a:ext cx="6856758" cy="1476491"/>
          </a:xfrm>
          <a:prstGeom prst="rect">
            <a:avLst/>
          </a:prstGeom>
        </p:spPr>
      </p:pic>
      <p:pic>
        <p:nvPicPr>
          <p:cNvPr id="5" name="Picture 4" descr="Screen Shot 2014-10-20 at 10.34.57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8" y="2034779"/>
            <a:ext cx="7465389" cy="3923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6131659"/>
            <a:ext cx="226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Perignon</a:t>
            </a:r>
            <a:r>
              <a:rPr lang="en-US" dirty="0" smtClean="0"/>
              <a:t> et al.,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06" y="62654"/>
            <a:ext cx="5981700" cy="1016000"/>
          </a:xfrm>
          <a:prstGeom prst="rect">
            <a:avLst/>
          </a:prstGeom>
        </p:spPr>
      </p:pic>
      <p:pic>
        <p:nvPicPr>
          <p:cNvPr id="1028" name="Picture 4" descr="ttp://soundwaves.usgs.gov/2016/07/images/5-fieldwork01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690" y="480020"/>
            <a:ext cx="6223819" cy="630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73" y="6774"/>
            <a:ext cx="9144000" cy="1511508"/>
          </a:xfrm>
          <a:prstGeom prst="rect">
            <a:avLst/>
          </a:prstGeom>
        </p:spPr>
      </p:pic>
      <p:pic>
        <p:nvPicPr>
          <p:cNvPr id="1026" name="Picture 2" descr="ttp://soundwaves.usgs.gov/2011/10/Mid2BaltCynL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507" y="859804"/>
            <a:ext cx="4688840" cy="587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627" y="1930400"/>
            <a:ext cx="2982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Multibeam</a:t>
            </a:r>
            <a:r>
              <a:rPr lang="en-US" dirty="0" smtClean="0"/>
              <a:t> bathymetry</a:t>
            </a:r>
          </a:p>
          <a:p>
            <a:r>
              <a:rPr lang="en-US" dirty="0" smtClean="0"/>
              <a:t>5—10 m horizontal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4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tp://sedexp.net/sites/sedexp.umn.edu/files/Uplift_2014-09-29-204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3386234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5066" y="63246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Bufe</a:t>
            </a:r>
            <a:r>
              <a:rPr lang="en-US" dirty="0" smtClean="0">
                <a:solidFill>
                  <a:schemeClr val="bg1"/>
                </a:solidFill>
              </a:rPr>
              <a:t> et al., 2016)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8" name="Picture 8" descr="ttp://sedexp.net/sites/sedexp.umn.edu/files/Figure4sm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5937960" cy="422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tp://sedexp.net/sites/sedexp.umn.edu/files/sweene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4" y="74438"/>
            <a:ext cx="3304376" cy="354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27059" y="648866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(Mahon et al., 2015)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28232" y="325092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(K. Sweeney)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50" name="Picture 10" descr="ttp://sedexp.net/sites/sedexp.umn.edu/files/Basin%2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801" y="0"/>
            <a:ext cx="3514327" cy="163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877078" y="128421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(K. Straub)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4" name="Picture 4" descr="ttp://sedexp.net/sites/sedexp.umn.edu/files/Alfalfa_03A_0120%20cop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5865" y="2271637"/>
            <a:ext cx="2819400" cy="16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95865" y="229048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(A. </a:t>
            </a:r>
            <a:r>
              <a:rPr lang="en-US" dirty="0" err="1" smtClean="0">
                <a:solidFill>
                  <a:schemeClr val="bg1"/>
                </a:solidFill>
              </a:rPr>
              <a:t>Piliouras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52" name="Picture 12" descr="ttp://sedexp.net/sites/sedexp.umn.edu/files/default_images/sed_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8245" y="542084"/>
            <a:ext cx="2019300" cy="107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21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26590" y="1027331"/>
            <a:ext cx="5257800" cy="510540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419" y="0"/>
            <a:ext cx="241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62338" y="609600"/>
            <a:ext cx="228123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F622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C</a:t>
            </a:r>
            <a:r>
              <a:rPr lang="en-US" b="1" dirty="0" smtClean="0">
                <a:latin typeface="Charter Black"/>
                <a:cs typeface="Charter Black"/>
              </a:rPr>
              <a:t>apacity building Community </a:t>
            </a:r>
            <a:r>
              <a:rPr lang="en-US" b="1" dirty="0">
                <a:latin typeface="Charter Black"/>
                <a:cs typeface="Charter Black"/>
              </a:rPr>
              <a:t>networking </a:t>
            </a:r>
            <a:endParaRPr lang="en-US" dirty="0">
              <a:latin typeface="Charter Black"/>
              <a:cs typeface="Charter Blac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3271" y="1727390"/>
            <a:ext cx="174752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Open-source </a:t>
            </a:r>
            <a:r>
              <a:rPr lang="en-US" b="1" dirty="0" smtClean="0">
                <a:latin typeface="Charter Black"/>
                <a:cs typeface="Charter Black"/>
              </a:rPr>
              <a:t>Repositories</a:t>
            </a:r>
            <a:endParaRPr lang="en-US" dirty="0">
              <a:latin typeface="Charter Black"/>
              <a:cs typeface="Charter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4600" y="2919427"/>
            <a:ext cx="1600200" cy="723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  <a:latin typeface="Charter Black"/>
                <a:cs typeface="Charter Black"/>
              </a:rPr>
              <a:t>HPCC </a:t>
            </a:r>
            <a:endParaRPr lang="en-US" b="1" dirty="0" smtClean="0">
              <a:solidFill>
                <a:srgbClr val="000000"/>
              </a:solidFill>
              <a:latin typeface="Charter Black"/>
              <a:cs typeface="Charter Black"/>
            </a:endParaRP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000000"/>
                </a:solidFill>
                <a:latin typeface="Charter Black"/>
                <a:cs typeface="Charter Black"/>
              </a:rPr>
              <a:t>support</a:t>
            </a:r>
            <a:endParaRPr lang="en-US" b="1" dirty="0">
              <a:solidFill>
                <a:srgbClr val="000000"/>
              </a:solidFill>
              <a:latin typeface="Charter Black"/>
              <a:cs typeface="Charter Blac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8831" y="4424570"/>
            <a:ext cx="16764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F622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Education &amp; Knowledge Products</a:t>
            </a:r>
            <a:endParaRPr lang="en-US" dirty="0">
              <a:latin typeface="Charter Black"/>
              <a:cs typeface="Charter Blac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2800" y="5678269"/>
            <a:ext cx="2500313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4F622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harter Black"/>
                <a:cs typeface="Charter Black"/>
              </a:rPr>
              <a:t>Protocols &amp; GUI for component models</a:t>
            </a:r>
            <a:endParaRPr lang="en-US" b="1" dirty="0">
              <a:solidFill>
                <a:srgbClr val="000000"/>
              </a:solidFill>
              <a:latin typeface="Charter Black"/>
              <a:cs typeface="Charter Black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0844" y="4424570"/>
            <a:ext cx="14478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622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Model </a:t>
            </a:r>
            <a:endParaRPr lang="en-US" b="1" dirty="0" smtClean="0">
              <a:latin typeface="Charter Black"/>
              <a:cs typeface="Charter Black"/>
            </a:endParaRPr>
          </a:p>
          <a:p>
            <a:pPr algn="ctr"/>
            <a:r>
              <a:rPr lang="en-US" b="1" dirty="0" smtClean="0">
                <a:latin typeface="Charter Black"/>
                <a:cs typeface="Charter Black"/>
              </a:rPr>
              <a:t>Coupling </a:t>
            </a:r>
            <a:r>
              <a:rPr lang="en-US" b="1" dirty="0">
                <a:latin typeface="Charter Black"/>
                <a:cs typeface="Charter Black"/>
              </a:rPr>
              <a:t>&amp; </a:t>
            </a:r>
            <a:r>
              <a:rPr lang="en-US" b="1" dirty="0" smtClean="0">
                <a:latin typeface="Charter Black"/>
                <a:cs typeface="Charter Black"/>
              </a:rPr>
              <a:t>Reuse</a:t>
            </a:r>
            <a:endParaRPr lang="en-US" dirty="0">
              <a:latin typeface="Charter Black"/>
              <a:cs typeface="Charter Black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0600" y="2819400"/>
            <a:ext cx="1981200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F622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Model </a:t>
            </a:r>
            <a:endParaRPr lang="en-US" b="1" dirty="0" smtClean="0">
              <a:latin typeface="Charter Black"/>
              <a:cs typeface="Charter Black"/>
            </a:endParaRPr>
          </a:p>
          <a:p>
            <a:pPr algn="ctr"/>
            <a:r>
              <a:rPr lang="en-US" sz="1600" b="1" dirty="0" smtClean="0">
                <a:latin typeface="Charter Black"/>
                <a:cs typeface="Charter Black"/>
              </a:rPr>
              <a:t>Benchmarking, Intercomparison &amp; Uncertainty</a:t>
            </a:r>
            <a:endParaRPr lang="en-US" sz="1600" dirty="0">
              <a:latin typeface="Charter Black"/>
              <a:cs typeface="Charter Black"/>
            </a:endParaRPr>
          </a:p>
        </p:txBody>
      </p:sp>
      <p:sp>
        <p:nvSpPr>
          <p:cNvPr id="14336" name="Rectangle 14335"/>
          <p:cNvSpPr/>
          <p:nvPr/>
        </p:nvSpPr>
        <p:spPr>
          <a:xfrm>
            <a:off x="1447800" y="1588890"/>
            <a:ext cx="175388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622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Semantic </a:t>
            </a:r>
            <a:endParaRPr lang="en-US" b="1" dirty="0" smtClean="0">
              <a:latin typeface="Charter Black"/>
              <a:cs typeface="Charter Black"/>
            </a:endParaRPr>
          </a:p>
          <a:p>
            <a:pPr algn="ctr"/>
            <a:r>
              <a:rPr lang="en-US" b="1" dirty="0" smtClean="0">
                <a:latin typeface="Charter Black"/>
                <a:cs typeface="Charter Black"/>
              </a:rPr>
              <a:t>Mediation </a:t>
            </a:r>
          </a:p>
          <a:p>
            <a:pPr algn="ctr"/>
            <a:r>
              <a:rPr lang="en-US" b="1" dirty="0" smtClean="0">
                <a:latin typeface="Charter Black"/>
                <a:cs typeface="Charter Black"/>
              </a:rPr>
              <a:t>&amp; Ontologies</a:t>
            </a:r>
            <a:endParaRPr lang="en-US" dirty="0">
              <a:latin typeface="Charter Black"/>
              <a:cs typeface="Charter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60" y="43934"/>
            <a:ext cx="30688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harter Black"/>
                <a:cs typeface="Charter Black"/>
              </a:rPr>
              <a:t>2.0 Functions</a:t>
            </a:r>
            <a:endParaRPr lang="en-US" sz="3200" b="1" dirty="0">
              <a:latin typeface="Charter Black"/>
              <a:cs typeface="Charter Black"/>
            </a:endParaRPr>
          </a:p>
        </p:txBody>
      </p:sp>
      <p:pic>
        <p:nvPicPr>
          <p:cNvPr id="18" name="Picture 5" descr="CSDMS Icon (512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61199" y="3113459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3366FF"/>
                </a:solidFill>
              </a:rPr>
              <a:t>Community </a:t>
            </a:r>
            <a:r>
              <a:rPr lang="en-US" sz="2400" i="1" dirty="0" smtClean="0">
                <a:solidFill>
                  <a:srgbClr val="3366FF"/>
                </a:solidFill>
              </a:rPr>
              <a:t>of Communities</a:t>
            </a:r>
          </a:p>
        </p:txBody>
      </p:sp>
    </p:spTree>
    <p:extLst>
      <p:ext uri="{BB962C8B-B14F-4D97-AF65-F5344CB8AC3E}">
        <p14:creationId xmlns:p14="http://schemas.microsoft.com/office/powerpoint/2010/main" val="427778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ge result for pi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906" y="2819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 result for pi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806" y="2819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ge result for pi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706" y="2819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2991" y="4648200"/>
            <a:ext cx="1766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6831D"/>
                </a:solidFill>
              </a:rPr>
              <a:t>COMMUNITY</a:t>
            </a:r>
          </a:p>
          <a:p>
            <a:pPr algn="ctr"/>
            <a:r>
              <a:rPr lang="en-US" sz="2000" dirty="0" smtClean="0">
                <a:solidFill>
                  <a:srgbClr val="16831D"/>
                </a:solidFill>
              </a:rPr>
              <a:t>SUPPORT</a:t>
            </a:r>
            <a:endParaRPr lang="en-US" sz="2000" dirty="0">
              <a:solidFill>
                <a:srgbClr val="16831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1104" y="4645572"/>
            <a:ext cx="18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58192"/>
                </a:solidFill>
              </a:rPr>
              <a:t>COMPUTING</a:t>
            </a:r>
          </a:p>
          <a:p>
            <a:pPr algn="ctr"/>
            <a:r>
              <a:rPr lang="en-US" sz="2000" dirty="0" smtClean="0">
                <a:solidFill>
                  <a:srgbClr val="158192"/>
                </a:solidFill>
              </a:rPr>
              <a:t>RESOURCES</a:t>
            </a:r>
            <a:endParaRPr lang="en-US" sz="2000" dirty="0">
              <a:solidFill>
                <a:srgbClr val="15819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5222" y="4645571"/>
            <a:ext cx="2276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77416"/>
                </a:solidFill>
              </a:rPr>
              <a:t>EDUCATION</a:t>
            </a:r>
          </a:p>
          <a:p>
            <a:pPr algn="ctr"/>
            <a:r>
              <a:rPr lang="en-US" sz="2000" dirty="0" smtClean="0">
                <a:solidFill>
                  <a:srgbClr val="877416"/>
                </a:solidFill>
              </a:rPr>
              <a:t>OPPORTUNITIES</a:t>
            </a:r>
            <a:endParaRPr lang="en-US" sz="2000" dirty="0">
              <a:solidFill>
                <a:srgbClr val="877416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Meeting the challenge </a:t>
            </a:r>
            <a:r>
              <a:rPr lang="mr-IN" sz="3600" dirty="0" smtClean="0"/>
              <a:t>…</a:t>
            </a:r>
            <a:r>
              <a:rPr lang="en-US" sz="3600" dirty="0" smtClean="0"/>
              <a:t> in three pillars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983906" y="1371600"/>
            <a:ext cx="197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mtClean="0"/>
              <a:t>share resources, collaborate</a:t>
            </a:r>
            <a:endParaRPr lang="en-US" i="1"/>
          </a:p>
        </p:txBody>
      </p:sp>
      <p:sp>
        <p:nvSpPr>
          <p:cNvPr id="11" name="TextBox 10"/>
          <p:cNvSpPr txBox="1"/>
          <p:nvPr/>
        </p:nvSpPr>
        <p:spPr>
          <a:xfrm>
            <a:off x="6215429" y="1524000"/>
            <a:ext cx="197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l</a:t>
            </a:r>
            <a:r>
              <a:rPr lang="en-US" i="1" smtClean="0"/>
              <a:t>earn and teach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08178" y="13716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create, run, test, </a:t>
            </a:r>
            <a:r>
              <a:rPr lang="en-US" i="1" smtClean="0"/>
              <a:t>and apply models</a:t>
            </a:r>
            <a:endParaRPr lang="en-US" i="1" dirty="0"/>
          </a:p>
        </p:txBody>
      </p:sp>
      <p:pic>
        <p:nvPicPr>
          <p:cNvPr id="5126" name="Picture 6" descr="uper-computer-data-center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262222"/>
            <a:ext cx="749232" cy="7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filiate-3-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442" y="2182634"/>
            <a:ext cx="746890" cy="74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9-5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740" y="221574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ge result for csdm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5680948"/>
            <a:ext cx="45243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SDMS Icon (512)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sflogo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64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77416"/>
                </a:solidFill>
              </a:rPr>
              <a:t>CSDMS 3.0: education &amp; training</a:t>
            </a:r>
            <a:endParaRPr lang="en-US" dirty="0">
              <a:solidFill>
                <a:srgbClr val="8774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EKT Group and Repository</a:t>
            </a:r>
          </a:p>
          <a:p>
            <a:r>
              <a:rPr lang="en-US" dirty="0" smtClean="0"/>
              <a:t>Clinics</a:t>
            </a:r>
          </a:p>
          <a:p>
            <a:r>
              <a:rPr lang="en-US" dirty="0" smtClean="0"/>
              <a:t>Pre/post-meeting workshops</a:t>
            </a:r>
          </a:p>
          <a:p>
            <a:r>
              <a:rPr lang="en-US" b="1" dirty="0" smtClean="0"/>
              <a:t>Webinars</a:t>
            </a:r>
          </a:p>
          <a:p>
            <a:r>
              <a:rPr lang="en-US" b="1" dirty="0" smtClean="0"/>
              <a:t>Hackathons</a:t>
            </a:r>
          </a:p>
          <a:p>
            <a:r>
              <a:rPr lang="en-US" b="1" i="1" dirty="0"/>
              <a:t>CSDMS Summer Schools</a:t>
            </a:r>
          </a:p>
          <a:p>
            <a:endParaRPr lang="en-US" b="1" dirty="0"/>
          </a:p>
        </p:txBody>
      </p:sp>
      <p:pic>
        <p:nvPicPr>
          <p:cNvPr id="4" name="Picture 2" descr="mage result for pi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706" y="2819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05222" y="4645571"/>
            <a:ext cx="2276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77416"/>
                </a:solidFill>
              </a:rPr>
              <a:t>EDUCATION</a:t>
            </a:r>
          </a:p>
          <a:p>
            <a:pPr algn="ctr"/>
            <a:r>
              <a:rPr lang="en-US" sz="2000" dirty="0" smtClean="0">
                <a:solidFill>
                  <a:srgbClr val="877416"/>
                </a:solidFill>
              </a:rPr>
              <a:t>OPPORTUNITIES</a:t>
            </a:r>
            <a:endParaRPr lang="en-US" sz="2000" dirty="0">
              <a:solidFill>
                <a:srgbClr val="877416"/>
              </a:solidFill>
            </a:endParaRPr>
          </a:p>
        </p:txBody>
      </p:sp>
      <p:pic>
        <p:nvPicPr>
          <p:cNvPr id="6" name="Picture 10" descr="9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740" y="221574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SDMS Icon (512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7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58192"/>
                </a:solidFill>
              </a:rPr>
              <a:t>CSDMS 3.0: computing resources</a:t>
            </a:r>
            <a:endParaRPr lang="en-US" dirty="0">
              <a:solidFill>
                <a:srgbClr val="1581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Model Interface (BMI)</a:t>
            </a:r>
          </a:p>
          <a:p>
            <a:r>
              <a:rPr lang="en-US" dirty="0" smtClean="0"/>
              <a:t>Web Modeling Tool </a:t>
            </a:r>
            <a:r>
              <a:rPr lang="en-US" dirty="0" smtClean="0">
                <a:sym typeface="Wingdings"/>
              </a:rPr>
              <a:t> </a:t>
            </a:r>
            <a:r>
              <a:rPr lang="en-US" i="1" dirty="0" smtClean="0">
                <a:sym typeface="Wingdings"/>
              </a:rPr>
              <a:t>Python</a:t>
            </a:r>
            <a:r>
              <a:rPr lang="en-US" dirty="0" smtClean="0">
                <a:sym typeface="Wingdings"/>
              </a:rPr>
              <a:t> </a:t>
            </a:r>
            <a:r>
              <a:rPr lang="mr-IN" dirty="0" smtClean="0">
                <a:sym typeface="Wingdings"/>
              </a:rPr>
              <a:t>…</a:t>
            </a:r>
            <a:endParaRPr lang="en-US" b="1" i="1" dirty="0" smtClean="0"/>
          </a:p>
          <a:p>
            <a:r>
              <a:rPr lang="en-US" i="1" dirty="0"/>
              <a:t>Uncertainty tools</a:t>
            </a:r>
          </a:p>
          <a:p>
            <a:r>
              <a:rPr lang="en-US" b="1" dirty="0" smtClean="0"/>
              <a:t>BMI for data &amp; web API</a:t>
            </a:r>
          </a:p>
          <a:p>
            <a:r>
              <a:rPr lang="en-US" b="1" dirty="0" smtClean="0"/>
              <a:t>GIS / geospatial capability</a:t>
            </a:r>
          </a:p>
          <a:p>
            <a:r>
              <a:rPr lang="en-US" b="1" dirty="0" err="1" smtClean="0"/>
              <a:t>Landlab</a:t>
            </a:r>
            <a:r>
              <a:rPr lang="en-US" b="1" dirty="0"/>
              <a:t> </a:t>
            </a:r>
            <a:r>
              <a:rPr lang="en-US" b="1" dirty="0" smtClean="0"/>
              <a:t>integration</a:t>
            </a:r>
          </a:p>
          <a:p>
            <a:r>
              <a:rPr lang="en-US" b="1" dirty="0" smtClean="0"/>
              <a:t>Upgrade to BEACH</a:t>
            </a:r>
          </a:p>
          <a:p>
            <a:r>
              <a:rPr lang="en-US" b="1" i="1" dirty="0"/>
              <a:t>Python Modeling Tool (</a:t>
            </a:r>
            <a:r>
              <a:rPr lang="en-US" b="1" i="1" dirty="0" err="1"/>
              <a:t>PyMT</a:t>
            </a:r>
            <a:r>
              <a:rPr lang="en-US" b="1" i="1" dirty="0"/>
              <a:t>)</a:t>
            </a:r>
            <a:endParaRPr lang="en-US" b="1" dirty="0"/>
          </a:p>
        </p:txBody>
      </p:sp>
      <p:pic>
        <p:nvPicPr>
          <p:cNvPr id="4" name="Picture 2" descr="mage result for pi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706" y="2819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6952" y="4645571"/>
            <a:ext cx="18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58192"/>
                </a:solidFill>
              </a:rPr>
              <a:t>COMPUTING</a:t>
            </a:r>
          </a:p>
          <a:p>
            <a:pPr algn="ctr"/>
            <a:r>
              <a:rPr lang="en-US" sz="2000" dirty="0" smtClean="0">
                <a:solidFill>
                  <a:srgbClr val="158192"/>
                </a:solidFill>
              </a:rPr>
              <a:t>RESOURCES</a:t>
            </a:r>
            <a:endParaRPr lang="en-US" sz="2000" dirty="0">
              <a:solidFill>
                <a:srgbClr val="158192"/>
              </a:solidFill>
            </a:endParaRPr>
          </a:p>
        </p:txBody>
      </p:sp>
      <p:pic>
        <p:nvPicPr>
          <p:cNvPr id="7" name="Picture 6" descr="uper-computer-data-center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9590" y="2262222"/>
            <a:ext cx="749232" cy="7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SDMS Icon (512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86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831D"/>
                </a:solidFill>
              </a:rPr>
              <a:t>CSDMS 3.0: </a:t>
            </a:r>
            <a:r>
              <a:rPr lang="en-US" smtClean="0">
                <a:solidFill>
                  <a:srgbClr val="16831D"/>
                </a:solidFill>
              </a:rPr>
              <a:t>community support</a:t>
            </a:r>
            <a:endParaRPr lang="en-US" dirty="0">
              <a:solidFill>
                <a:srgbClr val="16831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Annual meetings</a:t>
            </a:r>
          </a:p>
          <a:p>
            <a:r>
              <a:rPr lang="en-US" dirty="0" smtClean="0"/>
              <a:t>Hosted workshops</a:t>
            </a:r>
          </a:p>
          <a:p>
            <a:r>
              <a:rPr lang="en-US" b="1" dirty="0" smtClean="0"/>
              <a:t>Enhanced</a:t>
            </a:r>
            <a:r>
              <a:rPr lang="en-US" dirty="0" smtClean="0"/>
              <a:t> model repository</a:t>
            </a:r>
          </a:p>
          <a:p>
            <a:r>
              <a:rPr lang="en-US" b="1" dirty="0" smtClean="0"/>
              <a:t>Cryosphere Focus Group</a:t>
            </a:r>
          </a:p>
          <a:p>
            <a:r>
              <a:rPr lang="en-US" b="1" dirty="0" smtClean="0"/>
              <a:t>Project and proposal support</a:t>
            </a:r>
          </a:p>
          <a:p>
            <a:r>
              <a:rPr lang="en-US" b="1" i="1" dirty="0" smtClean="0"/>
              <a:t>Science Teams</a:t>
            </a:r>
          </a:p>
          <a:p>
            <a:pPr marL="457200" lvl="1" indent="0">
              <a:buNone/>
            </a:pPr>
            <a:r>
              <a:rPr lang="en-US" i="1" dirty="0" smtClean="0"/>
              <a:t>(a.k.a. Science Steering Committees)</a:t>
            </a:r>
            <a:endParaRPr lang="en-US" i="1" dirty="0"/>
          </a:p>
        </p:txBody>
      </p:sp>
      <p:pic>
        <p:nvPicPr>
          <p:cNvPr id="4" name="Picture 2" descr="mage result for pi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706" y="2819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60196" y="4645571"/>
            <a:ext cx="1766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6831D"/>
                </a:solidFill>
              </a:rPr>
              <a:t>COMMUNITY</a:t>
            </a:r>
          </a:p>
          <a:p>
            <a:pPr algn="ctr"/>
            <a:r>
              <a:rPr lang="en-US" sz="2000" dirty="0" smtClean="0">
                <a:solidFill>
                  <a:srgbClr val="16831D"/>
                </a:solidFill>
              </a:rPr>
              <a:t>SUPPORT</a:t>
            </a:r>
            <a:endParaRPr lang="en-US" sz="2000" dirty="0">
              <a:solidFill>
                <a:srgbClr val="16831D"/>
              </a:solidFill>
            </a:endParaRPr>
          </a:p>
        </p:txBody>
      </p:sp>
      <p:pic>
        <p:nvPicPr>
          <p:cNvPr id="6" name="Picture 8" descr="ffiliate-3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761" y="2190343"/>
            <a:ext cx="746890" cy="74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SDMS Icon (512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24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ge result for pi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906" y="31783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 result for pi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806" y="31783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ge result for pi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706" y="31783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2991" y="5007114"/>
            <a:ext cx="1766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6831D"/>
                </a:solidFill>
              </a:rPr>
              <a:t>COMMUNITY</a:t>
            </a:r>
          </a:p>
          <a:p>
            <a:pPr algn="ctr"/>
            <a:r>
              <a:rPr lang="en-US" sz="2000" dirty="0" smtClean="0">
                <a:solidFill>
                  <a:srgbClr val="16831D"/>
                </a:solidFill>
              </a:rPr>
              <a:t>SUPPORT</a:t>
            </a:r>
            <a:endParaRPr lang="en-US" sz="2000" dirty="0">
              <a:solidFill>
                <a:srgbClr val="16831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1104" y="5004486"/>
            <a:ext cx="18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58192"/>
                </a:solidFill>
              </a:rPr>
              <a:t>COMPUTING</a:t>
            </a:r>
          </a:p>
          <a:p>
            <a:pPr algn="ctr"/>
            <a:r>
              <a:rPr lang="en-US" sz="2000" dirty="0" smtClean="0">
                <a:solidFill>
                  <a:srgbClr val="158192"/>
                </a:solidFill>
              </a:rPr>
              <a:t>RESOURCES</a:t>
            </a:r>
            <a:endParaRPr lang="en-US" sz="2000" dirty="0">
              <a:solidFill>
                <a:srgbClr val="15819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5222" y="5004485"/>
            <a:ext cx="2276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77416"/>
                </a:solidFill>
              </a:rPr>
              <a:t>EDUCATION</a:t>
            </a:r>
          </a:p>
          <a:p>
            <a:pPr algn="ctr"/>
            <a:r>
              <a:rPr lang="en-US" sz="2000" dirty="0" smtClean="0">
                <a:solidFill>
                  <a:srgbClr val="877416"/>
                </a:solidFill>
              </a:rPr>
              <a:t>OPPORTUNITIES</a:t>
            </a:r>
            <a:endParaRPr lang="en-US" sz="2000" dirty="0">
              <a:solidFill>
                <a:srgbClr val="87741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3906" y="1730514"/>
            <a:ext cx="197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mtClean="0"/>
              <a:t>share resources, collaborate</a:t>
            </a:r>
            <a:endParaRPr lang="en-US" i="1"/>
          </a:p>
        </p:txBody>
      </p:sp>
      <p:sp>
        <p:nvSpPr>
          <p:cNvPr id="11" name="TextBox 10"/>
          <p:cNvSpPr txBox="1"/>
          <p:nvPr/>
        </p:nvSpPr>
        <p:spPr>
          <a:xfrm>
            <a:off x="6215429" y="1882914"/>
            <a:ext cx="197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l</a:t>
            </a:r>
            <a:r>
              <a:rPr lang="en-US" i="1" smtClean="0"/>
              <a:t>earn and teach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08178" y="1730514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create, run, test, </a:t>
            </a:r>
            <a:r>
              <a:rPr lang="en-US" i="1" smtClean="0"/>
              <a:t>and apply models</a:t>
            </a:r>
            <a:endParaRPr lang="en-US" i="1" dirty="0"/>
          </a:p>
        </p:txBody>
      </p:sp>
      <p:pic>
        <p:nvPicPr>
          <p:cNvPr id="5126" name="Picture 6" descr="uper-computer-data-center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621136"/>
            <a:ext cx="749232" cy="7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filiate-3-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442" y="2541548"/>
            <a:ext cx="746890" cy="74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9-5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740" y="257465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ge result for csdm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090" y="230691"/>
            <a:ext cx="45243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987271" y="6319281"/>
            <a:ext cx="3169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csdms@colorado.edu</a:t>
            </a:r>
            <a:endParaRPr lang="en-US" sz="24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280951" y="-13324"/>
            <a:ext cx="2581578" cy="1143000"/>
          </a:xfrm>
        </p:spPr>
        <p:txBody>
          <a:bodyPr/>
          <a:lstStyle/>
          <a:p>
            <a:r>
              <a:rPr lang="en-US" sz="6600" b="1" i="1" dirty="0" smtClean="0"/>
              <a:t>3.0</a:t>
            </a:r>
            <a:endParaRPr lang="en-US" sz="6600" b="1" i="1" dirty="0"/>
          </a:p>
        </p:txBody>
      </p:sp>
      <p:pic>
        <p:nvPicPr>
          <p:cNvPr id="17" name="Picture 16" descr="CSDMS Icon (512)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sflogo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4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DMS annual meetingModeling Coupled Earth and Human Systems - The 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92941"/>
            <a:ext cx="9144000" cy="43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1" y="0"/>
            <a:ext cx="8777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Bell MT"/>
                <a:cs typeface="Bell MT"/>
              </a:rPr>
              <a:t>2017 </a:t>
            </a:r>
            <a:r>
              <a:rPr lang="en-US" sz="3200" b="1" dirty="0">
                <a:solidFill>
                  <a:srgbClr val="000090"/>
                </a:solidFill>
                <a:latin typeface="Bell MT"/>
                <a:cs typeface="Bell MT"/>
              </a:rPr>
              <a:t>CSDMS </a:t>
            </a:r>
            <a:r>
              <a:rPr lang="en-US" sz="3200" b="1" dirty="0" smtClean="0">
                <a:solidFill>
                  <a:srgbClr val="000090"/>
                </a:solidFill>
                <a:latin typeface="Bell MT"/>
                <a:cs typeface="Bell MT"/>
              </a:rPr>
              <a:t>Annual Meeting: </a:t>
            </a:r>
            <a:r>
              <a:rPr lang="en-US" sz="3200" b="1" dirty="0">
                <a:solidFill>
                  <a:srgbClr val="000090"/>
                </a:solidFill>
                <a:latin typeface="Bell MT"/>
                <a:cs typeface="Bell MT"/>
              </a:rPr>
              <a:t/>
            </a:r>
            <a:br>
              <a:rPr lang="en-US" sz="3200" b="1" dirty="0">
                <a:solidFill>
                  <a:srgbClr val="000090"/>
                </a:solidFill>
                <a:latin typeface="Bell MT"/>
                <a:cs typeface="Bell MT"/>
              </a:rPr>
            </a:br>
            <a:r>
              <a:rPr lang="en-US" sz="3200" b="1" dirty="0">
                <a:latin typeface="Bell MT"/>
                <a:cs typeface="Bell MT"/>
              </a:rPr>
              <a:t>Modeling Coupled Earth </a:t>
            </a:r>
            <a:r>
              <a:rPr lang="en-US" sz="3200" b="1" dirty="0" smtClean="0">
                <a:latin typeface="Bell MT"/>
                <a:cs typeface="Bell MT"/>
              </a:rPr>
              <a:t>&amp; </a:t>
            </a:r>
            <a:r>
              <a:rPr lang="en-US" sz="3200" b="1" dirty="0">
                <a:latin typeface="Bell MT"/>
                <a:cs typeface="Bell MT"/>
              </a:rPr>
              <a:t>Human Systems </a:t>
            </a:r>
            <a:endParaRPr lang="en-US" sz="3200" b="1" dirty="0" smtClean="0">
              <a:latin typeface="Bell MT"/>
              <a:cs typeface="Bell MT"/>
            </a:endParaRPr>
          </a:p>
          <a:p>
            <a:pPr algn="ctr"/>
            <a:r>
              <a:rPr lang="en-US" sz="3200" b="1" dirty="0" smtClean="0">
                <a:latin typeface="Bell MT"/>
                <a:cs typeface="Bell MT"/>
              </a:rPr>
              <a:t>- The </a:t>
            </a:r>
            <a:r>
              <a:rPr lang="en-US" sz="3200" b="1" dirty="0">
                <a:latin typeface="Bell MT"/>
                <a:cs typeface="Bell MT"/>
              </a:rPr>
              <a:t>Dynamic </a:t>
            </a:r>
            <a:r>
              <a:rPr lang="en-US" sz="3200" b="1" dirty="0" smtClean="0">
                <a:latin typeface="Bell MT"/>
                <a:cs typeface="Bell MT"/>
              </a:rPr>
              <a:t>Duo</a:t>
            </a:r>
            <a:endParaRPr lang="en-US" sz="3200" b="1" dirty="0">
              <a:latin typeface="Bell MT"/>
              <a:cs typeface="Bell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271" y="6319281"/>
            <a:ext cx="3169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csdms@colorado.edu</a:t>
            </a:r>
            <a:endParaRPr lang="en-US" sz="2400" dirty="0"/>
          </a:p>
        </p:txBody>
      </p:sp>
      <p:pic>
        <p:nvPicPr>
          <p:cNvPr id="5" name="Picture 4" descr="CSDMS Icon (512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9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known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2147649"/>
            <a:ext cx="7300560" cy="2012863"/>
          </a:xfrm>
          <a:prstGeom prst="rect">
            <a:avLst/>
          </a:prstGeom>
        </p:spPr>
      </p:pic>
      <p:pic>
        <p:nvPicPr>
          <p:cNvPr id="13" name="Picture 12" descr="CSDMS_high_r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4650" y="6280150"/>
            <a:ext cx="241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nsf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68348"/>
            <a:ext cx="685800" cy="68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220px-CoMSES_Logo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6299322"/>
            <a:ext cx="2209800" cy="5372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IMG_2762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405"/>
            <a:ext cx="7300559" cy="18491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300562" y="6405"/>
            <a:ext cx="193428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ell MT"/>
                <a:cs typeface="Bell MT"/>
              </a:rPr>
              <a:t>1) Linking </a:t>
            </a:r>
            <a:r>
              <a:rPr lang="en-US" dirty="0">
                <a:latin typeface="Bell MT"/>
                <a:cs typeface="Bell MT"/>
              </a:rPr>
              <a:t>Earth System Dynamics </a:t>
            </a:r>
            <a:r>
              <a:rPr lang="en-US" dirty="0" smtClean="0">
                <a:latin typeface="Bell MT"/>
                <a:cs typeface="Bell MT"/>
              </a:rPr>
              <a:t>&amp; </a:t>
            </a:r>
            <a:r>
              <a:rPr lang="en-US" dirty="0">
                <a:latin typeface="Bell MT"/>
                <a:cs typeface="Bell MT"/>
              </a:rPr>
              <a:t>Social System Modeling, </a:t>
            </a:r>
            <a:endParaRPr lang="en-US" dirty="0" smtClean="0">
              <a:latin typeface="Bell MT"/>
              <a:cs typeface="Bell MT"/>
            </a:endParaRPr>
          </a:p>
          <a:p>
            <a:r>
              <a:rPr lang="en-US" dirty="0" smtClean="0">
                <a:latin typeface="Bell MT"/>
                <a:cs typeface="Bell MT"/>
              </a:rPr>
              <a:t>May </a:t>
            </a:r>
            <a:r>
              <a:rPr lang="en-US" dirty="0">
                <a:latin typeface="Bell MT"/>
                <a:cs typeface="Bell MT"/>
              </a:rPr>
              <a:t>23-</a:t>
            </a:r>
            <a:r>
              <a:rPr lang="en-US" dirty="0" smtClean="0">
                <a:latin typeface="Bell MT"/>
                <a:cs typeface="Bell MT"/>
              </a:rPr>
              <a:t>25 2016 </a:t>
            </a:r>
            <a:r>
              <a:rPr lang="en-US" dirty="0">
                <a:latin typeface="Bell MT"/>
                <a:cs typeface="Bell MT"/>
              </a:rPr>
              <a:t>Boulder </a:t>
            </a:r>
            <a:r>
              <a:rPr lang="en-US" dirty="0" smtClean="0">
                <a:latin typeface="Bell MT"/>
                <a:cs typeface="Bell MT"/>
              </a:rPr>
              <a:t>CO USA</a:t>
            </a:r>
            <a:endParaRPr lang="en-US" dirty="0">
              <a:latin typeface="Bell MT"/>
              <a:cs typeface="Bell M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00562" y="2181819"/>
            <a:ext cx="18434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ell MT"/>
                <a:cs typeface="Bell MT"/>
              </a:rPr>
              <a:t>2) Modeling Challenges for Sustainability, </a:t>
            </a:r>
            <a:r>
              <a:rPr lang="cs-CZ" dirty="0" smtClean="0">
                <a:latin typeface="Bell MT"/>
                <a:cs typeface="Bell MT"/>
              </a:rPr>
              <a:t>Sept </a:t>
            </a:r>
            <a:r>
              <a:rPr lang="sk-SK" dirty="0" smtClean="0">
                <a:latin typeface="Bell MT"/>
                <a:cs typeface="Bell MT"/>
              </a:rPr>
              <a:t>27-30 </a:t>
            </a:r>
            <a:r>
              <a:rPr lang="is-IS" dirty="0" smtClean="0">
                <a:latin typeface="Bell MT"/>
                <a:cs typeface="Bell MT"/>
              </a:rPr>
              <a:t>2016, </a:t>
            </a:r>
            <a:r>
              <a:rPr lang="cs-CZ" dirty="0" err="1">
                <a:latin typeface="Bell MT"/>
                <a:cs typeface="Bell MT"/>
              </a:rPr>
              <a:t>Kyoto</a:t>
            </a:r>
            <a:r>
              <a:rPr lang="cs-CZ" dirty="0">
                <a:latin typeface="Bell MT"/>
                <a:cs typeface="Bell MT"/>
              </a:rPr>
              <a:t>, </a:t>
            </a:r>
            <a:r>
              <a:rPr lang="cs-CZ" dirty="0" smtClean="0">
                <a:latin typeface="Bell MT"/>
                <a:cs typeface="Bell MT"/>
              </a:rPr>
              <a:t>Japan</a:t>
            </a:r>
            <a:r>
              <a:rPr lang="is-IS" dirty="0" smtClean="0">
                <a:latin typeface="Bell MT"/>
                <a:cs typeface="Bell MT"/>
              </a:rPr>
              <a:t> </a:t>
            </a:r>
            <a:endParaRPr lang="en-US" dirty="0">
              <a:latin typeface="Bell MT"/>
              <a:cs typeface="Bell M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3000" y="4228405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ell MT"/>
                <a:cs typeface="Bell MT"/>
              </a:rPr>
              <a:t>3) Integrated Modeling of Socio-Environmental Systems, Mar </a:t>
            </a:r>
            <a:r>
              <a:rPr lang="en-US" dirty="0">
                <a:latin typeface="Bell MT"/>
                <a:cs typeface="Bell MT"/>
              </a:rPr>
              <a:t>13-</a:t>
            </a:r>
            <a:r>
              <a:rPr lang="en-US" dirty="0" smtClean="0">
                <a:latin typeface="Bell MT"/>
                <a:cs typeface="Bell MT"/>
              </a:rPr>
              <a:t>15 2017, Potsdam</a:t>
            </a:r>
            <a:r>
              <a:rPr lang="en-US" dirty="0">
                <a:latin typeface="Bell MT"/>
                <a:cs typeface="Bell MT"/>
              </a:rPr>
              <a:t>, </a:t>
            </a:r>
            <a:r>
              <a:rPr lang="en-US" dirty="0" smtClean="0">
                <a:latin typeface="Bell MT"/>
                <a:cs typeface="Bell MT"/>
              </a:rPr>
              <a:t>Germany</a:t>
            </a:r>
          </a:p>
        </p:txBody>
      </p:sp>
      <p:pic>
        <p:nvPicPr>
          <p:cNvPr id="20" name="Picture 19" descr="2017-03-12 02.55.53.jpg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722"/>
            <a:ext cx="4876799" cy="1592025"/>
          </a:xfrm>
          <a:prstGeom prst="rect">
            <a:avLst/>
          </a:prstGeom>
        </p:spPr>
      </p:pic>
      <p:pic>
        <p:nvPicPr>
          <p:cNvPr id="25" name="Picture 24" descr="AIMES whit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6299322"/>
            <a:ext cx="703703" cy="54927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" name="Picture 23" descr="Unknown.p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299322"/>
            <a:ext cx="1786329" cy="537210"/>
          </a:xfrm>
          <a:prstGeom prst="rect">
            <a:avLst/>
          </a:prstGeom>
        </p:spPr>
      </p:pic>
      <p:pic>
        <p:nvPicPr>
          <p:cNvPr id="27" name="Picture 5" descr="CSDMS Icon (512)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6305550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922210" y="5151735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ell MT"/>
                <a:cs typeface="Bell MT"/>
              </a:rPr>
              <a:t>4) </a:t>
            </a:r>
            <a:r>
              <a:rPr lang="en-US" dirty="0">
                <a:latin typeface="Bell MT"/>
                <a:cs typeface="Bell MT"/>
              </a:rPr>
              <a:t>Modeling Coupled Earth &amp; Human Systems </a:t>
            </a:r>
            <a:r>
              <a:rPr lang="en-US" dirty="0" smtClean="0">
                <a:latin typeface="Bell MT"/>
                <a:cs typeface="Bell MT"/>
              </a:rPr>
              <a:t>- </a:t>
            </a:r>
            <a:r>
              <a:rPr lang="en-US" dirty="0">
                <a:latin typeface="Bell MT"/>
                <a:cs typeface="Bell MT"/>
              </a:rPr>
              <a:t>The Dynamic </a:t>
            </a:r>
            <a:r>
              <a:rPr lang="en-US" dirty="0" smtClean="0">
                <a:latin typeface="Bell MT"/>
                <a:cs typeface="Bell MT"/>
              </a:rPr>
              <a:t>Duo, May 23-25 2017, Boulder CO USA</a:t>
            </a:r>
            <a:endParaRPr lang="en-US" dirty="0">
              <a:latin typeface="Bell MT"/>
              <a:cs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272798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549275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latin typeface="Bell MT"/>
                <a:cs typeface="Bell MT"/>
              </a:rPr>
              <a:t>2017 Annual Meeting Theme 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The Dynamic Duo</a:t>
            </a:r>
            <a:endParaRPr lang="en-US" sz="2400" b="1" dirty="0">
              <a:latin typeface="Bell MT"/>
              <a:cs typeface="Bell MT"/>
            </a:endParaRPr>
          </a:p>
        </p:txBody>
      </p:sp>
      <p:pic>
        <p:nvPicPr>
          <p:cNvPr id="5" name="Picture 5" descr="CSDMS Icon (512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2407" y="6299200"/>
            <a:ext cx="7985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nsf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6782" y="6305550"/>
            <a:ext cx="55562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930098"/>
              </p:ext>
            </p:extLst>
          </p:nvPr>
        </p:nvGraphicFramePr>
        <p:xfrm>
          <a:off x="228600" y="533400"/>
          <a:ext cx="8507412" cy="490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133600"/>
                <a:gridCol w="2133600"/>
                <a:gridCol w="1878012"/>
              </a:tblGrid>
              <a:tr h="55316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Tuesday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Wednesday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Friday</a:t>
                      </a:r>
                      <a:endParaRPr lang="en-US" dirty="0"/>
                    </a:p>
                  </a:txBody>
                  <a:tcPr/>
                </a:tc>
              </a:tr>
              <a:tr h="553161">
                <a:tc>
                  <a:txBody>
                    <a:bodyPr/>
                    <a:lstStyle/>
                    <a:p>
                      <a:r>
                        <a:rPr lang="en-US" dirty="0" smtClean="0"/>
                        <a:t>Welcome talks (3)</a:t>
                      </a:r>
                      <a:endParaRPr lang="en-US" dirty="0"/>
                    </a:p>
                  </a:txBody>
                  <a:tcP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Plenary Keynotes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2)</a:t>
                      </a:r>
                    </a:p>
                  </a:txBody>
                  <a:tcP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Plenary Keynotes (3)</a:t>
                      </a:r>
                      <a:endParaRPr lang="en-US" dirty="0"/>
                    </a:p>
                  </a:txBody>
                  <a:tcP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ExCom</a:t>
                      </a:r>
                      <a:r>
                        <a:rPr lang="en-US" dirty="0" smtClean="0"/>
                        <a:t> Meeting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53161">
                <a:tc>
                  <a:txBody>
                    <a:bodyPr/>
                    <a:lstStyle/>
                    <a:p>
                      <a:r>
                        <a:rPr lang="en-US" dirty="0" smtClean="0"/>
                        <a:t>Plenary Keynotes (2)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Plenary </a:t>
                      </a:r>
                      <a:r>
                        <a:rPr lang="en-US" dirty="0" err="1" smtClean="0"/>
                        <a:t>PyMT</a:t>
                      </a:r>
                      <a:r>
                        <a:rPr lang="en-US" dirty="0" smtClean="0"/>
                        <a:t> Demo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81279"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Breakout (6)</a:t>
                      </a:r>
                    </a:p>
                    <a:p>
                      <a:r>
                        <a:rPr lang="en-US" sz="1800" i="1" dirty="0" smtClean="0"/>
                        <a:t>Nat</a:t>
                      </a:r>
                      <a:r>
                        <a:rPr lang="en-US" sz="1800" i="1" baseline="0" dirty="0" smtClean="0"/>
                        <a:t> &amp; Social Modeling</a:t>
                      </a:r>
                      <a:endParaRPr lang="en-US" sz="1800" i="1" dirty="0"/>
                    </a:p>
                  </a:txBody>
                  <a:tcP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Group Business Meetings (5)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Clinics (4)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Steering Committee Meet 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53161">
                <a:tc>
                  <a:txBody>
                    <a:bodyPr/>
                    <a:lstStyle/>
                    <a:p>
                      <a:r>
                        <a:rPr lang="en-US" dirty="0" smtClean="0"/>
                        <a:t>Lunch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Lunch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Lunch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Lunch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553161">
                <a:tc>
                  <a:txBody>
                    <a:bodyPr/>
                    <a:lstStyle/>
                    <a:p>
                      <a:r>
                        <a:rPr lang="en-US" dirty="0" smtClean="0"/>
                        <a:t>Clinics (4)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Clinics (4)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Plenary Keynotes (3)</a:t>
                      </a:r>
                      <a:endParaRPr lang="en-US" dirty="0"/>
                    </a:p>
                  </a:txBody>
                  <a:tcP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FDDA"/>
                    </a:solidFill>
                  </a:tcPr>
                </a:tc>
              </a:tr>
              <a:tr h="55316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Plenary Keynotes  (2)</a:t>
                      </a:r>
                    </a:p>
                  </a:txBody>
                  <a:tcP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Posters</a:t>
                      </a:r>
                      <a:endParaRPr lang="en-US" dirty="0"/>
                    </a:p>
                  </a:txBody>
                  <a:tcP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Group Business Meetings (5)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FDDA"/>
                    </a:solidFill>
                  </a:tcPr>
                </a:tc>
              </a:tr>
              <a:tr h="553157">
                <a:tc>
                  <a:txBody>
                    <a:bodyPr/>
                    <a:lstStyle/>
                    <a:p>
                      <a:r>
                        <a:rPr lang="en-US" dirty="0" smtClean="0"/>
                        <a:t>Posters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Banquet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 Remarks</a:t>
                      </a:r>
                    </a:p>
                    <a:p>
                      <a:r>
                        <a:rPr lang="en-US" dirty="0" smtClean="0"/>
                        <a:t>Departures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solidFill>
                      <a:srgbClr val="FCFDDA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5410200"/>
            <a:ext cx="9143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Modeling Clinics</a:t>
            </a:r>
            <a:r>
              <a:rPr lang="en-US" dirty="0"/>
              <a:t>: </a:t>
            </a:r>
            <a:r>
              <a:rPr lang="en-US" sz="1600" i="1" dirty="0" err="1" smtClean="0"/>
              <a:t>Landlab</a:t>
            </a:r>
            <a:r>
              <a:rPr lang="en-US" sz="1600" i="1" dirty="0" smtClean="0"/>
              <a:t> &amp; Dakota, ANUGA, </a:t>
            </a:r>
            <a:r>
              <a:rPr lang="en-US" sz="1600" i="1" dirty="0" err="1" smtClean="0"/>
              <a:t>SiSteR</a:t>
            </a:r>
            <a:r>
              <a:rPr lang="en-US" sz="1600" i="1" dirty="0" smtClean="0"/>
              <a:t>, ABM, </a:t>
            </a:r>
            <a:r>
              <a:rPr lang="en-US" sz="1600" i="1" dirty="0" err="1" smtClean="0"/>
              <a:t>PERMAFrost</a:t>
            </a:r>
            <a:r>
              <a:rPr lang="en-US" sz="1600" i="1" dirty="0" smtClean="0"/>
              <a:t>, BMI: Live!, LANDLAB1.0, CSDMS EKT, </a:t>
            </a:r>
            <a:r>
              <a:rPr lang="en-US" sz="1600" i="1" dirty="0" err="1" smtClean="0"/>
              <a:t>Landlab</a:t>
            </a:r>
            <a:r>
              <a:rPr lang="en-US" sz="1600" i="1" dirty="0" smtClean="0"/>
              <a:t> Toolkit</a:t>
            </a:r>
            <a:r>
              <a:rPr lang="en-US" sz="1600" i="1" smtClean="0"/>
              <a:t>, Best Practices</a:t>
            </a:r>
            <a:r>
              <a:rPr lang="en-US" sz="1600" i="1" dirty="0" smtClean="0"/>
              <a:t>, SEN, </a:t>
            </a:r>
            <a:r>
              <a:rPr lang="en-US" sz="1600" i="1" dirty="0" err="1" smtClean="0"/>
              <a:t>ParFlow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EcoPath</a:t>
            </a:r>
            <a:r>
              <a:rPr lang="en-US" sz="1600" i="1" dirty="0" smtClean="0"/>
              <a:t> &amp; </a:t>
            </a:r>
            <a:r>
              <a:rPr lang="en-US" sz="1600" i="1" dirty="0" err="1" smtClean="0"/>
              <a:t>EcoSim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009899"/>
            <a:ext cx="7766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CSDMS Group Business Meetings: </a:t>
            </a:r>
            <a:r>
              <a:rPr lang="en-US" dirty="0" smtClean="0"/>
              <a:t> i</a:t>
            </a:r>
            <a:r>
              <a:rPr lang="en-US" dirty="0"/>
              <a:t>) </a:t>
            </a:r>
            <a:r>
              <a:rPr lang="en-US" dirty="0" smtClean="0"/>
              <a:t>Goal updates</a:t>
            </a:r>
            <a:r>
              <a:rPr lang="en-US" dirty="0"/>
              <a:t>, </a:t>
            </a:r>
            <a:r>
              <a:rPr lang="en-US" dirty="0" smtClean="0"/>
              <a:t> ii</a:t>
            </a:r>
            <a:r>
              <a:rPr lang="en-US" dirty="0"/>
              <a:t>) </a:t>
            </a:r>
            <a:r>
              <a:rPr lang="en-US" dirty="0" smtClean="0"/>
              <a:t>CSDMS3.0</a:t>
            </a:r>
            <a:endParaRPr lang="en-US" dirty="0"/>
          </a:p>
        </p:txBody>
      </p:sp>
      <p:sp>
        <p:nvSpPr>
          <p:cNvPr id="8" name="Text Box 52"/>
          <p:cNvSpPr txBox="1"/>
          <p:nvPr/>
        </p:nvSpPr>
        <p:spPr>
          <a:xfrm>
            <a:off x="7056892" y="4776030"/>
            <a:ext cx="1360345" cy="548813"/>
          </a:xfrm>
          <a:prstGeom prst="rect">
            <a:avLst/>
          </a:prstGeom>
          <a:solidFill>
            <a:srgbClr val="EBF1D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effectLst/>
                <a:latin typeface="Garamond"/>
                <a:ea typeface="ＭＳ 明朝"/>
                <a:cs typeface="Times New Roman"/>
              </a:rPr>
              <a:t>2017 Best </a:t>
            </a:r>
            <a:r>
              <a:rPr lang="en-US" b="1" dirty="0">
                <a:effectLst/>
                <a:latin typeface="Garamond"/>
                <a:ea typeface="ＭＳ 明朝"/>
                <a:cs typeface="Times New Roman"/>
              </a:rPr>
              <a:t>Poster </a:t>
            </a:r>
            <a:r>
              <a:rPr lang="en-US" b="1" dirty="0" smtClean="0">
                <a:effectLst/>
                <a:latin typeface="Garamond"/>
                <a:ea typeface="ＭＳ 明朝"/>
                <a:cs typeface="Times New Roman"/>
              </a:rPr>
              <a:t>Award</a:t>
            </a:r>
          </a:p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endParaRPr lang="en-US" b="1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9" name="Picture 8" descr="images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1342" y="3539419"/>
            <a:ext cx="1201065" cy="1218515"/>
          </a:xfrm>
          <a:prstGeom prst="rect">
            <a:avLst/>
          </a:prstGeom>
        </p:spPr>
      </p:pic>
      <p:pic>
        <p:nvPicPr>
          <p:cNvPr id="11" name="Picture 10" descr="220px-CoMSES_Logo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6418449"/>
            <a:ext cx="1823161" cy="3894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110px-SEN-logo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6379193"/>
            <a:ext cx="467383" cy="4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767843492_5fe84fb9ab_b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575" y="363261"/>
            <a:ext cx="2294909" cy="2681844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7065" y="-9521"/>
            <a:ext cx="3117135" cy="381000"/>
          </a:xfrm>
        </p:spPr>
        <p:txBody>
          <a:bodyPr/>
          <a:lstStyle/>
          <a:p>
            <a:pPr eaLnBrk="1" hangingPunct="1"/>
            <a:r>
              <a:rPr lang="en-US" sz="1800" b="1" dirty="0" smtClean="0">
                <a:latin typeface="Bell MT"/>
                <a:cs typeface="Bell MT"/>
              </a:rPr>
              <a:t>2017: </a:t>
            </a:r>
            <a:r>
              <a:rPr lang="en-US" sz="1600" b="1" dirty="0" smtClean="0">
                <a:latin typeface="Bell MT"/>
                <a:cs typeface="Bell MT"/>
              </a:rPr>
              <a:t>Program Director’s Award</a:t>
            </a:r>
            <a:endParaRPr lang="en-US" sz="1600" dirty="0">
              <a:latin typeface="Bell MT"/>
              <a:cs typeface="Bell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3776210"/>
            <a:ext cx="32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BGS Director </a:t>
            </a:r>
            <a:r>
              <a:rPr lang="en-US" sz="1600" i="1" dirty="0" smtClean="0">
                <a:latin typeface="Bell MT"/>
                <a:cs typeface="Bell MT"/>
              </a:rPr>
              <a:t>Land, Soil &amp; Coast</a:t>
            </a:r>
            <a:r>
              <a:rPr lang="en-US" sz="1600" dirty="0" smtClean="0">
                <a:latin typeface="Bell MT"/>
                <a:cs typeface="Bell MT"/>
              </a:rPr>
              <a:t>, and formerly — 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BGS Director</a:t>
            </a:r>
            <a:r>
              <a:rPr lang="en-US" sz="1600" dirty="0">
                <a:latin typeface="Bell MT"/>
                <a:cs typeface="Bell MT"/>
              </a:rPr>
              <a:t>, Climate &amp; Landscape </a:t>
            </a:r>
            <a:r>
              <a:rPr lang="en-US" sz="1600" dirty="0" smtClean="0">
                <a:latin typeface="Bell MT"/>
                <a:cs typeface="Bell MT"/>
              </a:rPr>
              <a:t>Change</a:t>
            </a:r>
            <a:endParaRPr lang="en-US" sz="1600" dirty="0">
              <a:latin typeface="Bell MT"/>
              <a:cs typeface="Bell MT"/>
            </a:endParaRP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BGS Head, </a:t>
            </a:r>
            <a:r>
              <a:rPr lang="en-US" sz="1600" dirty="0">
                <a:latin typeface="Bell MT"/>
                <a:cs typeface="Bell MT"/>
              </a:rPr>
              <a:t>Climate Change </a:t>
            </a:r>
            <a:r>
              <a:rPr lang="en-US" sz="1600" dirty="0" smtClean="0">
                <a:latin typeface="Bell MT"/>
                <a:cs typeface="Bell MT"/>
              </a:rPr>
              <a:t>Science</a:t>
            </a:r>
            <a:endParaRPr lang="en-US" sz="1600" dirty="0">
              <a:latin typeface="Bell MT"/>
              <a:cs typeface="Bell MT"/>
            </a:endParaRP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Founder </a:t>
            </a:r>
            <a:r>
              <a:rPr lang="en-US" sz="1600" dirty="0">
                <a:latin typeface="Bell MT"/>
                <a:cs typeface="Bell MT"/>
              </a:rPr>
              <a:t>&amp; first </a:t>
            </a:r>
            <a:r>
              <a:rPr lang="en-US" sz="1600" dirty="0" smtClean="0">
                <a:latin typeface="Bell MT"/>
                <a:cs typeface="Bell MT"/>
              </a:rPr>
              <a:t>AGU Chair</a:t>
            </a:r>
            <a:r>
              <a:rPr lang="en-US" sz="1600" dirty="0">
                <a:latin typeface="Bell MT"/>
                <a:cs typeface="Bell MT"/>
              </a:rPr>
              <a:t>, </a:t>
            </a:r>
            <a:r>
              <a:rPr lang="en-US" sz="1600" i="1" dirty="0">
                <a:latin typeface="Bell MT"/>
                <a:cs typeface="Bell MT"/>
              </a:rPr>
              <a:t>Earth </a:t>
            </a:r>
            <a:r>
              <a:rPr lang="en-US" sz="1600" i="1" dirty="0" smtClean="0">
                <a:latin typeface="Bell MT"/>
                <a:cs typeface="Bell MT"/>
              </a:rPr>
              <a:t>&amp; </a:t>
            </a:r>
            <a:r>
              <a:rPr lang="en-US" sz="1600" i="1" dirty="0">
                <a:latin typeface="Bell MT"/>
                <a:cs typeface="Bell MT"/>
              </a:rPr>
              <a:t>Planetary Surface Processes </a:t>
            </a:r>
            <a:endParaRPr lang="en-US" sz="1600" dirty="0" smtClean="0">
              <a:latin typeface="Bell MT"/>
              <a:cs typeface="Bell MT"/>
            </a:endParaRP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NSF Director, Geomorphology &amp; Land-use Dynamics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759" y="3048000"/>
            <a:ext cx="3178642" cy="76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 smtClean="0">
                <a:latin typeface="Bell MT"/>
                <a:cs typeface="Bell MT"/>
              </a:rPr>
              <a:t>Oversaw CSDMS initiation at NSF. </a:t>
            </a:r>
          </a:p>
          <a:p>
            <a:pPr algn="ctr">
              <a:lnSpc>
                <a:spcPct val="90000"/>
              </a:lnSpc>
            </a:pPr>
            <a:r>
              <a:rPr lang="en-US" sz="1600" i="1" dirty="0" smtClean="0">
                <a:latin typeface="Bell MT"/>
                <a:cs typeface="Bell MT"/>
              </a:rPr>
              <a:t>First chair of Anthropocene FRG </a:t>
            </a:r>
          </a:p>
          <a:p>
            <a:pPr algn="ctr">
              <a:lnSpc>
                <a:spcPct val="90000"/>
              </a:lnSpc>
            </a:pPr>
            <a:r>
              <a:rPr lang="en-US" sz="1600" i="1" dirty="0" smtClean="0">
                <a:latin typeface="Bell MT"/>
                <a:cs typeface="Bell MT"/>
              </a:rPr>
              <a:t>(renamed Human Dimensions FRG).</a:t>
            </a:r>
            <a:endParaRPr lang="en-US" sz="1600" i="1" dirty="0">
              <a:latin typeface="Bell MT"/>
              <a:cs typeface="Bell MT"/>
            </a:endParaRPr>
          </a:p>
        </p:txBody>
      </p:sp>
      <p:pic>
        <p:nvPicPr>
          <p:cNvPr id="3" name="Picture 2" descr="FullSizeRend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371479"/>
            <a:ext cx="2359534" cy="26411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5463" y="2687222"/>
            <a:ext cx="1512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ell MT"/>
                <a:cs typeface="Bell MT"/>
              </a:rPr>
              <a:t>Michael Ellis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096000" y="-9522"/>
            <a:ext cx="2819400" cy="3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l" eaLnBrk="1" hangingPunct="1"/>
            <a:r>
              <a:rPr lang="en-US" sz="1600" b="1" dirty="0" smtClean="0">
                <a:latin typeface="Bell MT"/>
                <a:cs typeface="Bell MT"/>
              </a:rPr>
              <a:t>Life-time achievement Award</a:t>
            </a:r>
            <a:endParaRPr lang="en-US" sz="1600" dirty="0">
              <a:latin typeface="Bell MT"/>
              <a:cs typeface="Bell M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1888" y="3776210"/>
            <a:ext cx="3008312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CU Distinguished Professor 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CU Hazel </a:t>
            </a:r>
            <a:r>
              <a:rPr lang="en-US" sz="1600" dirty="0">
                <a:latin typeface="Bell MT"/>
                <a:cs typeface="Bell MT"/>
              </a:rPr>
              <a:t>Barnes Prize</a:t>
            </a:r>
            <a:endParaRPr lang="en-US" sz="1600" dirty="0" smtClean="0">
              <a:latin typeface="Bell MT"/>
              <a:cs typeface="Bell M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NSF </a:t>
            </a:r>
            <a:r>
              <a:rPr lang="en-US" sz="1600" dirty="0">
                <a:latin typeface="Bell MT"/>
                <a:cs typeface="Bell MT"/>
              </a:rPr>
              <a:t>Presidential Young Investigator 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>
                <a:latin typeface="Bell MT"/>
                <a:cs typeface="Bell MT"/>
              </a:rPr>
              <a:t>GSA Gladys Cole </a:t>
            </a:r>
            <a:r>
              <a:rPr lang="en-US" sz="1600" dirty="0" smtClean="0">
                <a:latin typeface="Bell MT"/>
                <a:cs typeface="Bell MT"/>
              </a:rPr>
              <a:t>Award 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Fellow, AGU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Fellow, INSTAAR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AGU’s </a:t>
            </a:r>
            <a:r>
              <a:rPr lang="en-US" sz="1600" dirty="0">
                <a:latin typeface="Bell MT"/>
                <a:cs typeface="Bell MT"/>
              </a:rPr>
              <a:t>Gilbert </a:t>
            </a:r>
            <a:r>
              <a:rPr lang="en-US" sz="1600" dirty="0" smtClean="0">
                <a:latin typeface="Bell MT"/>
                <a:cs typeface="Bell MT"/>
              </a:rPr>
              <a:t>award 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157+ well-cited peer-reviewed papers &amp; books</a:t>
            </a:r>
            <a:endParaRPr lang="en-US" sz="1600" dirty="0">
              <a:latin typeface="Bell MT"/>
              <a:cs typeface="Bell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512" y="3048000"/>
            <a:ext cx="3124488" cy="76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 smtClean="0">
                <a:latin typeface="Bell MT"/>
                <a:cs typeface="Bell MT"/>
              </a:rPr>
              <a:t>Outstanding </a:t>
            </a:r>
            <a:r>
              <a:rPr lang="en-US" sz="1600" i="1" dirty="0">
                <a:latin typeface="Bell MT"/>
                <a:cs typeface="Bell MT"/>
              </a:rPr>
              <a:t>CSDMS </a:t>
            </a:r>
            <a:r>
              <a:rPr lang="en-US" sz="1600" i="1" dirty="0" smtClean="0">
                <a:latin typeface="Bell MT"/>
                <a:cs typeface="Bell MT"/>
              </a:rPr>
              <a:t>model developer (aeolian </a:t>
            </a:r>
            <a:r>
              <a:rPr lang="en-US" sz="1600" i="1" dirty="0">
                <a:latin typeface="Bell MT"/>
                <a:cs typeface="Bell MT"/>
              </a:rPr>
              <a:t>transport, arctic </a:t>
            </a:r>
            <a:r>
              <a:rPr lang="en-US" sz="1600" i="1" dirty="0" smtClean="0">
                <a:latin typeface="Bell MT"/>
                <a:cs typeface="Bell MT"/>
              </a:rPr>
              <a:t>coastal erosion</a:t>
            </a:r>
            <a:r>
              <a:rPr lang="en-US" sz="1600" i="1" dirty="0">
                <a:latin typeface="Bell MT"/>
                <a:cs typeface="Bell MT"/>
              </a:rPr>
              <a:t>, glacier </a:t>
            </a:r>
            <a:r>
              <a:rPr lang="en-US" sz="1600" i="1" dirty="0" smtClean="0">
                <a:latin typeface="Bell MT"/>
                <a:cs typeface="Bell MT"/>
              </a:rPr>
              <a:t>dynamics, fjords, etc.) </a:t>
            </a:r>
            <a:endParaRPr lang="en-US" sz="1600" i="1" dirty="0">
              <a:latin typeface="Bell MT"/>
              <a:cs typeface="Bell MT"/>
            </a:endParaRPr>
          </a:p>
        </p:txBody>
      </p:sp>
      <p:pic>
        <p:nvPicPr>
          <p:cNvPr id="14" name="Picture 13" descr="Unknown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3"/>
          <a:stretch/>
        </p:blipFill>
        <p:spPr>
          <a:xfrm>
            <a:off x="6338083" y="363261"/>
            <a:ext cx="2243331" cy="2655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8000" y="2654221"/>
            <a:ext cx="1609109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FFFF"/>
                </a:solidFill>
                <a:latin typeface="Bell MT"/>
                <a:cs typeface="Bell MT"/>
              </a:rPr>
              <a:t>Bob Anderson</a:t>
            </a:r>
          </a:p>
        </p:txBody>
      </p:sp>
      <p:pic>
        <p:nvPicPr>
          <p:cNvPr id="16" name="Picture 5" descr="CSDMS Icon (512)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nsflogo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505200" y="32925"/>
            <a:ext cx="2362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Bell MT"/>
                <a:cs typeface="Bell MT"/>
              </a:rPr>
              <a:t>Student </a:t>
            </a:r>
            <a:r>
              <a:rPr lang="en-US" sz="1600" b="1" dirty="0">
                <a:latin typeface="Bell MT"/>
                <a:cs typeface="Bell MT"/>
              </a:rPr>
              <a:t>Modeler Award 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4157069" y="2057400"/>
            <a:ext cx="1634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Bell MT"/>
                <a:cs typeface="Bell MT"/>
              </a:rPr>
              <a:t>Julia Moriarty</a:t>
            </a:r>
            <a:endParaRPr lang="en-US" b="1" dirty="0">
              <a:solidFill>
                <a:schemeClr val="bg1"/>
              </a:solidFill>
              <a:latin typeface="Bell MT"/>
              <a:cs typeface="Bell M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76888" y="4114763"/>
            <a:ext cx="2819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 dirty="0" err="1" smtClean="0">
                <a:latin typeface="Bell MT"/>
                <a:cs typeface="Bell MT"/>
              </a:rPr>
              <a:t>Ph.D</a:t>
            </a:r>
            <a:r>
              <a:rPr lang="en-US" sz="1600" dirty="0" smtClean="0">
                <a:latin typeface="Bell MT"/>
                <a:cs typeface="Bell MT"/>
              </a:rPr>
              <a:t> candidate @ VIMS Physical &amp; Geological Oceanography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NSF East Asia &amp; Pacific Summer Institute Fellow, Academia </a:t>
            </a:r>
            <a:r>
              <a:rPr lang="en-US" sz="1600" dirty="0" err="1" smtClean="0">
                <a:latin typeface="Bell MT"/>
                <a:cs typeface="Bell MT"/>
              </a:rPr>
              <a:t>Sinica</a:t>
            </a:r>
            <a:r>
              <a:rPr lang="en-US" sz="1600" dirty="0" smtClean="0">
                <a:latin typeface="Bell MT"/>
                <a:cs typeface="Bell MT"/>
              </a:rPr>
              <a:t>, Taiwan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Bell MT"/>
                <a:cs typeface="Bell MT"/>
              </a:rPr>
              <a:t>George R. Healy Fellowship Awardee, College of William &amp; Mary</a:t>
            </a:r>
            <a:endParaRPr lang="en-US" sz="1600" dirty="0">
              <a:latin typeface="Bell MT"/>
              <a:cs typeface="Bell M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2800" y="3048000"/>
            <a:ext cx="2584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Bell MT"/>
                <a:cs typeface="Bell MT"/>
              </a:rPr>
              <a:t>“Coupling Sediment Transport &amp; Biogeochemical Processes: Role of Resuspension on O</a:t>
            </a:r>
            <a:r>
              <a:rPr lang="en-US" sz="1600" i="1" baseline="30000" dirty="0" smtClean="0">
                <a:latin typeface="Bell MT"/>
                <a:cs typeface="Bell MT"/>
              </a:rPr>
              <a:t>2</a:t>
            </a:r>
            <a:r>
              <a:rPr lang="en-US" sz="1600" i="1" dirty="0" smtClean="0">
                <a:latin typeface="Bell MT"/>
                <a:cs typeface="Bell MT"/>
              </a:rPr>
              <a:t> &amp; Nutrient Dynamics”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35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sflogo.gif"/>
          <p:cNvPicPr>
            <a:picLocks noChangeAspect="1"/>
          </p:cNvPicPr>
          <p:nvPr/>
        </p:nvPicPr>
        <p:blipFill>
          <a:blip r:embed="rId2" cstate="screen">
            <a:lum bright="-20000"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248400"/>
            <a:ext cx="568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3379739" y="862899"/>
            <a:ext cx="2123197" cy="33855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Executive Committee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6656" y="739788"/>
            <a:ext cx="1176624" cy="58477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Steering 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Committee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5184" y="2211648"/>
            <a:ext cx="1154282" cy="83099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CSDMS 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Integration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 Facility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54194" y="4274404"/>
            <a:ext cx="1066800" cy="584776"/>
          </a:xfrm>
          <a:prstGeom prst="rect">
            <a:avLst/>
          </a:prstGeom>
          <a:noFill/>
          <a:ln w="76200" cmpd="sng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Individual </a:t>
            </a:r>
          </a:p>
          <a:p>
            <a:pPr algn="ctr"/>
            <a:r>
              <a:rPr lang="en-US" sz="1600" dirty="0" smtClean="0"/>
              <a:t>Projects</a:t>
            </a:r>
          </a:p>
        </p:txBody>
      </p:sp>
      <p:cxnSp>
        <p:nvCxnSpPr>
          <p:cNvPr id="31" name="Straight Connector 30"/>
          <p:cNvCxnSpPr>
            <a:stCxn id="26" idx="3"/>
            <a:endCxn id="25" idx="1"/>
          </p:cNvCxnSpPr>
          <p:nvPr/>
        </p:nvCxnSpPr>
        <p:spPr>
          <a:xfrm>
            <a:off x="2103280" y="1032176"/>
            <a:ext cx="12764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5" idx="2"/>
            <a:endCxn id="34" idx="0"/>
          </p:cNvCxnSpPr>
          <p:nvPr/>
        </p:nvCxnSpPr>
        <p:spPr>
          <a:xfrm>
            <a:off x="4441338" y="1201453"/>
            <a:ext cx="0" cy="344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4" idx="2"/>
            <a:endCxn id="28" idx="0"/>
          </p:cNvCxnSpPr>
          <p:nvPr/>
        </p:nvCxnSpPr>
        <p:spPr>
          <a:xfrm>
            <a:off x="4441338" y="2376966"/>
            <a:ext cx="46256" cy="18974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971800" y="1545969"/>
            <a:ext cx="2939075" cy="830997"/>
          </a:xfrm>
          <a:prstGeom prst="rect">
            <a:avLst/>
          </a:prstGeom>
          <a:noFill/>
          <a:ln w="57150" cmpd="sng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Working Groups </a:t>
            </a:r>
            <a:r>
              <a:rPr lang="en-US" sz="1600" dirty="0" smtClean="0"/>
              <a:t>(Land, Coast, Marine, EKT, Cyber &amp; </a:t>
            </a:r>
            <a:r>
              <a:rPr lang="en-US" sz="1600" dirty="0" err="1" smtClean="0"/>
              <a:t>Numerics</a:t>
            </a:r>
            <a:r>
              <a:rPr lang="en-US" sz="1600" dirty="0" smtClean="0"/>
              <a:t>, Interagency)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07312" y="739788"/>
            <a:ext cx="1074232" cy="58477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Executive 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Director</a:t>
            </a:r>
          </a:p>
        </p:txBody>
      </p:sp>
      <p:cxnSp>
        <p:nvCxnSpPr>
          <p:cNvPr id="36" name="Straight Connector 35"/>
          <p:cNvCxnSpPr>
            <a:stCxn id="35" idx="2"/>
            <a:endCxn id="27" idx="0"/>
          </p:cNvCxnSpPr>
          <p:nvPr/>
        </p:nvCxnSpPr>
        <p:spPr>
          <a:xfrm>
            <a:off x="7344428" y="1324564"/>
            <a:ext cx="17897" cy="8870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1"/>
            <a:endCxn id="34" idx="3"/>
          </p:cNvCxnSpPr>
          <p:nvPr/>
        </p:nvCxnSpPr>
        <p:spPr>
          <a:xfrm flipH="1" flipV="1">
            <a:off x="5910875" y="1961468"/>
            <a:ext cx="874309" cy="6656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17322" y="1968396"/>
            <a:ext cx="1174440" cy="83099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CSDMS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Industrial Reps</a:t>
            </a:r>
          </a:p>
        </p:txBody>
      </p:sp>
      <p:cxnSp>
        <p:nvCxnSpPr>
          <p:cNvPr id="44" name="Straight Connector 43"/>
          <p:cNvCxnSpPr>
            <a:stCxn id="40" idx="0"/>
            <a:endCxn id="26" idx="2"/>
          </p:cNvCxnSpPr>
          <p:nvPr/>
        </p:nvCxnSpPr>
        <p:spPr>
          <a:xfrm flipV="1">
            <a:off x="1504542" y="1324564"/>
            <a:ext cx="10426" cy="643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5" idx="1"/>
            <a:endCxn id="25" idx="3"/>
          </p:cNvCxnSpPr>
          <p:nvPr/>
        </p:nvCxnSpPr>
        <p:spPr>
          <a:xfrm flipH="1">
            <a:off x="5502936" y="1032176"/>
            <a:ext cx="13043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7" idx="2"/>
            <a:endCxn id="50" idx="0"/>
          </p:cNvCxnSpPr>
          <p:nvPr/>
        </p:nvCxnSpPr>
        <p:spPr>
          <a:xfrm flipH="1">
            <a:off x="7353300" y="3042645"/>
            <a:ext cx="9025" cy="1108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0" idx="1"/>
            <a:endCxn id="28" idx="3"/>
          </p:cNvCxnSpPr>
          <p:nvPr/>
        </p:nvCxnSpPr>
        <p:spPr>
          <a:xfrm flipH="1">
            <a:off x="5020994" y="4566792"/>
            <a:ext cx="16084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122240" y="2345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CSDMS Governance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29400" y="4151293"/>
            <a:ext cx="1447799" cy="830997"/>
          </a:xfrm>
          <a:prstGeom prst="rect">
            <a:avLst/>
          </a:prstGeom>
          <a:noFill/>
          <a:ln w="5715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Funders</a:t>
            </a:r>
          </a:p>
          <a:p>
            <a:pPr algn="ctr"/>
            <a:r>
              <a:rPr lang="en-US" sz="1600" dirty="0" smtClean="0"/>
              <a:t>(e.g. NSF,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Industry)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97126" y="2627147"/>
            <a:ext cx="3146175" cy="1323439"/>
          </a:xfrm>
          <a:prstGeom prst="rect">
            <a:avLst/>
          </a:prstGeom>
          <a:solidFill>
            <a:srgbClr val="F2FDBB"/>
          </a:solidFill>
          <a:ln w="57150" cmpd="sng">
            <a:solidFill>
              <a:schemeClr val="accent6">
                <a:lumMod val="50000"/>
              </a:schemeClr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Focus Research Groups</a:t>
            </a:r>
          </a:p>
          <a:p>
            <a:pPr algn="ctr"/>
            <a:r>
              <a:rPr lang="en-US" sz="1600" dirty="0" smtClean="0"/>
              <a:t>(Hydrology, Chesapeake, Human Dimensions, Critical Zone, Ecosystem Dynamics, Geodynamics, Carb-</a:t>
            </a:r>
            <a:r>
              <a:rPr lang="en-US" sz="1600" dirty="0" err="1" smtClean="0"/>
              <a:t>Biogenics</a:t>
            </a:r>
            <a:r>
              <a:rPr lang="en-US" sz="1600" dirty="0" smtClean="0"/>
              <a:t>) </a:t>
            </a:r>
          </a:p>
        </p:txBody>
      </p:sp>
      <p:cxnSp>
        <p:nvCxnSpPr>
          <p:cNvPr id="52" name="Straight Connector 51"/>
          <p:cNvCxnSpPr>
            <a:stCxn id="27" idx="1"/>
            <a:endCxn id="42" idx="3"/>
          </p:cNvCxnSpPr>
          <p:nvPr/>
        </p:nvCxnSpPr>
        <p:spPr>
          <a:xfrm flipH="1">
            <a:off x="6043301" y="2627147"/>
            <a:ext cx="741883" cy="66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52400" y="5334000"/>
            <a:ext cx="8839200" cy="70788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ll MT"/>
                <a:cs typeface="Bell MT"/>
              </a:rPr>
              <a:t>For every </a:t>
            </a:r>
            <a:r>
              <a:rPr lang="en-US" sz="2000" dirty="0">
                <a:latin typeface="Bell MT"/>
                <a:cs typeface="Bell MT"/>
              </a:rPr>
              <a:t>CSDMS IF </a:t>
            </a:r>
            <a:r>
              <a:rPr lang="en-US" sz="2000" dirty="0" smtClean="0">
                <a:latin typeface="Bell MT"/>
                <a:cs typeface="Bell MT"/>
              </a:rPr>
              <a:t>$, NSF gives 13$ to CSDMS-affiliated projects ($64M/5 yr). </a:t>
            </a:r>
            <a:r>
              <a:rPr lang="en-US" sz="2000" dirty="0">
                <a:latin typeface="Bell MT"/>
                <a:cs typeface="Bell MT"/>
              </a:rPr>
              <a:t>O</a:t>
            </a:r>
            <a:r>
              <a:rPr lang="en-US" sz="2000" dirty="0" smtClean="0">
                <a:latin typeface="Bell MT"/>
                <a:cs typeface="Bell MT"/>
              </a:rPr>
              <a:t>ther agencies increase this 13</a:t>
            </a:r>
            <a:r>
              <a:rPr lang="en-US" sz="2000" dirty="0">
                <a:latin typeface="Bell MT"/>
                <a:cs typeface="Bell MT"/>
              </a:rPr>
              <a:t>:</a:t>
            </a:r>
            <a:r>
              <a:rPr lang="en-US" sz="2000" dirty="0" smtClean="0">
                <a:latin typeface="Bell MT"/>
                <a:cs typeface="Bell MT"/>
              </a:rPr>
              <a:t>1 force multiplier. </a:t>
            </a:r>
            <a:endParaRPr lang="en-US" sz="2000" dirty="0">
              <a:latin typeface="Bell MT"/>
              <a:cs typeface="Bell MT"/>
            </a:endParaRPr>
          </a:p>
        </p:txBody>
      </p:sp>
      <p:pic>
        <p:nvPicPr>
          <p:cNvPr id="29" name="Picture 5" descr="CSDMS Icon (512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3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F2750.JPG"/>
          <p:cNvPicPr>
            <a:picLocks noChangeAspect="1"/>
          </p:cNvPicPr>
          <p:nvPr/>
        </p:nvPicPr>
        <p:blipFill rotWithShape="1">
          <a:blip r:embed="rId2" cstate="print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91"/>
          <a:stretch/>
        </p:blipFill>
        <p:spPr>
          <a:xfrm>
            <a:off x="8705" y="4183664"/>
            <a:ext cx="9144000" cy="26743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0" y="0"/>
            <a:ext cx="4953000" cy="923330"/>
          </a:xfrm>
          <a:prstGeom prst="rect">
            <a:avLst/>
          </a:prstGeom>
          <a:solidFill>
            <a:srgbClr val="FDEADA">
              <a:alpha val="4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150 members added per year</a:t>
            </a:r>
          </a:p>
          <a:p>
            <a:pPr algn="ctr"/>
            <a:r>
              <a:rPr lang="en-US" dirty="0" smtClean="0"/>
              <a:t>from 550+ Institutions </a:t>
            </a:r>
            <a:r>
              <a:rPr lang="en-US" dirty="0"/>
              <a:t>(academic, government, industry) </a:t>
            </a:r>
            <a:r>
              <a:rPr lang="en-US" dirty="0" smtClean="0"/>
              <a:t>located in 69 countries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263276"/>
              </p:ext>
            </p:extLst>
          </p:nvPr>
        </p:nvGraphicFramePr>
        <p:xfrm>
          <a:off x="184437" y="4643788"/>
          <a:ext cx="1949163" cy="1435100"/>
        </p:xfrm>
        <a:graphic>
          <a:graphicData uri="http://schemas.openxmlformats.org/drawingml/2006/table">
            <a:tbl>
              <a:tblPr/>
              <a:tblGrid>
                <a:gridCol w="1034121"/>
                <a:gridCol w="915042"/>
              </a:tblGrid>
              <a:tr h="263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Terrestrial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740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Coastal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580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Marine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370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352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EKT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240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Cyber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220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388400" y="4476796"/>
            <a:ext cx="2640800" cy="2220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lnSpc>
                <a:spcPct val="110000"/>
              </a:lnSpc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Hydrology 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590</a:t>
            </a:r>
          </a:p>
          <a:p>
            <a:pPr fontAlgn="b">
              <a:lnSpc>
                <a:spcPct val="110000"/>
              </a:lnSpc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Geodynamics	150</a:t>
            </a:r>
          </a:p>
          <a:p>
            <a:pPr fontAlgn="b">
              <a:lnSpc>
                <a:spcPct val="110000"/>
              </a:lnSpc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Carbonate &amp;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Biogenics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110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fontAlgn="b">
              <a:lnSpc>
                <a:spcPct val="110000"/>
              </a:lnSpc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/>
                <a:ea typeface="Euphemia UCAS" charset="0"/>
                <a:cs typeface="Arial"/>
              </a:rPr>
              <a:t>Human Dimensions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/>
                <a:ea typeface="Euphemia UCAS" charset="0"/>
                <a:cs typeface="Arial"/>
              </a:rPr>
              <a:t>	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/>
                <a:ea typeface="Euphemia UCAS" charset="0"/>
                <a:cs typeface="Arial"/>
              </a:rPr>
              <a:t>100</a:t>
            </a:r>
          </a:p>
          <a:p>
            <a:pPr fontAlgn="b">
              <a:lnSpc>
                <a:spcPct val="11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/>
                <a:ea typeface="Euphemia UCAS" charset="0"/>
                <a:cs typeface="Arial"/>
              </a:rPr>
              <a:t>Critical Zone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/>
                <a:ea typeface="Euphemia UCAS" charset="0"/>
                <a:cs typeface="Arial"/>
              </a:rPr>
              <a:t>	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Euphemia UCAS" charset="0"/>
                <a:cs typeface="Arial"/>
              </a:rPr>
              <a:t>95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"/>
              <a:ea typeface="Euphemia UCAS" charset="0"/>
              <a:cs typeface="Arial"/>
            </a:endParaRPr>
          </a:p>
          <a:p>
            <a:pPr fontAlgn="b">
              <a:lnSpc>
                <a:spcPct val="110000"/>
              </a:lnSpc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Chesapeake 		80</a:t>
            </a:r>
          </a:p>
          <a:p>
            <a:pPr fontAlgn="b">
              <a:lnSpc>
                <a:spcPct val="110000"/>
              </a:lnSpc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ea typeface="Euphemia UCAS" charset="0"/>
                <a:cs typeface="Arial"/>
              </a:rPr>
              <a:t>Ecodynamics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Euphemia UCAS" charset="0"/>
                <a:cs typeface="Arial"/>
              </a:rPr>
              <a:t> 	80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54" y="4183664"/>
            <a:ext cx="213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ea typeface="Euphemia UCAS" charset="0"/>
                <a:cs typeface="Arial"/>
              </a:rPr>
              <a:t>Working 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Euphemia UCAS" charset="0"/>
                <a:cs typeface="Arial"/>
              </a:rPr>
              <a:t>Groups</a:t>
            </a:r>
            <a:endParaRPr lang="en-US" b="1" dirty="0">
              <a:solidFill>
                <a:srgbClr val="0000FF"/>
              </a:solidFill>
              <a:latin typeface="Arial"/>
              <a:ea typeface="Euphemia UCAS" charset="0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1575" y="4183664"/>
            <a:ext cx="2917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800000"/>
                </a:solidFill>
                <a:latin typeface="Arial"/>
                <a:ea typeface="Euphemia UCAS" charset="0"/>
                <a:cs typeface="Arial"/>
              </a:rPr>
              <a:t>Focus Research </a:t>
            </a:r>
            <a:r>
              <a:rPr lang="en-US" b="1" dirty="0" smtClean="0">
                <a:solidFill>
                  <a:srgbClr val="800000"/>
                </a:solidFill>
                <a:latin typeface="Arial"/>
                <a:ea typeface="Euphemia UCAS" charset="0"/>
                <a:cs typeface="Arial"/>
              </a:rPr>
              <a:t>Groups</a:t>
            </a:r>
            <a:endParaRPr lang="en-US" b="1" dirty="0">
              <a:solidFill>
                <a:srgbClr val="0000FF"/>
              </a:solidFill>
              <a:latin typeface="Arial"/>
              <a:ea typeface="Euphemia UCAS" charset="0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3400" y="0"/>
            <a:ext cx="3048000" cy="646331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C</a:t>
            </a:r>
            <a:r>
              <a:rPr lang="en-US" b="1" dirty="0" smtClean="0">
                <a:latin typeface="Charter Black"/>
                <a:cs typeface="Charter Black"/>
              </a:rPr>
              <a:t>apacity building, Community </a:t>
            </a:r>
            <a:r>
              <a:rPr lang="en-US" b="1" dirty="0">
                <a:latin typeface="Charter Black"/>
                <a:cs typeface="Charter Black"/>
              </a:rPr>
              <a:t>networking </a:t>
            </a:r>
            <a:endParaRPr lang="en-US" dirty="0">
              <a:latin typeface="Charter Black"/>
              <a:cs typeface="Charter Black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60952" y="4183664"/>
            <a:ext cx="1249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/>
                <a:ea typeface="Euphemia UCAS" charset="0"/>
                <a:cs typeface="Arial"/>
              </a:rPr>
              <a:t>Initiatives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286000" y="3029660"/>
            <a:ext cx="358140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  <a:spcAft>
                <a:spcPts val="0"/>
              </a:spcAft>
            </a:pPr>
            <a:endParaRPr lang="en-US" dirty="0">
              <a:solidFill>
                <a:srgbClr val="0000FF"/>
              </a:solidFill>
              <a:latin typeface="Arial"/>
              <a:ea typeface="Euphemia UCAS" charset="0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57800" y="4433703"/>
            <a:ext cx="2749746" cy="7478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FF"/>
                </a:solidFill>
                <a:latin typeface="Arial"/>
                <a:ea typeface="Euphemia UCAS" charset="0"/>
                <a:cs typeface="Arial"/>
              </a:rPr>
              <a:t>Coastal </a:t>
            </a:r>
            <a:r>
              <a:rPr lang="en-US" dirty="0" smtClean="0">
                <a:solidFill>
                  <a:srgbClr val="0000FF"/>
                </a:solidFill>
                <a:latin typeface="Arial"/>
                <a:ea typeface="Euphemia UCAS" charset="0"/>
                <a:cs typeface="Arial"/>
              </a:rPr>
              <a:t>Vulnerability 110</a:t>
            </a:r>
          </a:p>
          <a:p>
            <a:pPr marL="0" lvl="1">
              <a:lnSpc>
                <a:spcPct val="120000"/>
              </a:lnSpc>
            </a:pPr>
            <a:r>
              <a:rPr lang="en-US" dirty="0">
                <a:solidFill>
                  <a:srgbClr val="0000FF"/>
                </a:solidFill>
                <a:latin typeface="Arial"/>
                <a:ea typeface="Euphemia UCAS" charset="0"/>
                <a:cs typeface="Arial"/>
              </a:rPr>
              <a:t>Continental </a:t>
            </a:r>
            <a:r>
              <a:rPr lang="en-US" dirty="0" smtClean="0">
                <a:solidFill>
                  <a:srgbClr val="0000FF"/>
                </a:solidFill>
                <a:latin typeface="Arial"/>
                <a:ea typeface="Euphemia UCAS" charset="0"/>
                <a:cs typeface="Arial"/>
              </a:rPr>
              <a:t>Margins </a:t>
            </a:r>
            <a:r>
              <a:rPr lang="en-US" dirty="0">
                <a:solidFill>
                  <a:srgbClr val="0000FF"/>
                </a:solidFill>
                <a:latin typeface="Arial"/>
                <a:ea typeface="Euphemia UCAS" charset="0"/>
                <a:cs typeface="Arial"/>
              </a:rPr>
              <a:t>	</a:t>
            </a:r>
            <a:r>
              <a:rPr lang="en-US" dirty="0" smtClean="0">
                <a:solidFill>
                  <a:srgbClr val="0000FF"/>
                </a:solidFill>
                <a:latin typeface="Arial"/>
                <a:ea typeface="Euphemia UCAS" charset="0"/>
                <a:cs typeface="Arial"/>
              </a:rPr>
              <a:t>60</a:t>
            </a:r>
            <a:endParaRPr lang="en-US" dirty="0"/>
          </a:p>
        </p:txBody>
      </p:sp>
      <p:pic>
        <p:nvPicPr>
          <p:cNvPr id="14" name="Picture 5" descr="CSDMS Icon (512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nsf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341702"/>
              </p:ext>
            </p:extLst>
          </p:nvPr>
        </p:nvGraphicFramePr>
        <p:xfrm>
          <a:off x="152400" y="762000"/>
          <a:ext cx="1752600" cy="3390899"/>
        </p:xfrm>
        <a:graphic>
          <a:graphicData uri="http://schemas.openxmlformats.org/drawingml/2006/table">
            <a:tbl>
              <a:tblPr/>
              <a:tblGrid>
                <a:gridCol w="1371600"/>
                <a:gridCol w="381000"/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United States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914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China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80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United Kingdom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77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Canada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44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India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43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France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40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Netherlands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38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Italy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Germany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Spain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Australia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Brazil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Indonesia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South Korea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Bangladesh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025005"/>
              </p:ext>
            </p:extLst>
          </p:nvPr>
        </p:nvGraphicFramePr>
        <p:xfrm>
          <a:off x="2287778" y="762000"/>
          <a:ext cx="1295400" cy="3390899"/>
        </p:xfrm>
        <a:graphic>
          <a:graphicData uri="http://schemas.openxmlformats.org/drawingml/2006/table">
            <a:tbl>
              <a:tblPr/>
              <a:tblGrid>
                <a:gridCol w="1066800"/>
                <a:gridCol w="228600"/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Norway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Argentina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Poland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Portugal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Belgium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Chile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Denmark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Japan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New Zealand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Nigeria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Pakistan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Colombia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Egypt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Greece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Ireland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337167"/>
              </p:ext>
            </p:extLst>
          </p:nvPr>
        </p:nvGraphicFramePr>
        <p:xfrm>
          <a:off x="3965956" y="990600"/>
          <a:ext cx="1219200" cy="3164839"/>
        </p:xfrm>
        <a:graphic>
          <a:graphicData uri="http://schemas.openxmlformats.org/drawingml/2006/table">
            <a:tbl>
              <a:tblPr/>
              <a:tblGrid>
                <a:gridCol w="996950"/>
                <a:gridCol w="222250"/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Sweden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Switzerland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Vietnam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Iran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Israel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Malaysia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Russia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Taiwan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Hungary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Peru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Romania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Turkey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Cuba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El Salvador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352165"/>
              </p:ext>
            </p:extLst>
          </p:nvPr>
        </p:nvGraphicFramePr>
        <p:xfrm>
          <a:off x="5567934" y="990600"/>
          <a:ext cx="1600200" cy="3164839"/>
        </p:xfrm>
        <a:graphic>
          <a:graphicData uri="http://schemas.openxmlformats.org/drawingml/2006/table">
            <a:tbl>
              <a:tblPr/>
              <a:tblGrid>
                <a:gridCol w="1371600"/>
                <a:gridCol w="228600"/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Ghana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Mexico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Philippines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Saudi Arabia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Singapore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Thailand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United Arab </a:t>
                      </a:r>
                      <a:r>
                        <a:rPr lang="en-US" sz="1400" b="0" i="0" u="none" strike="noStrike" dirty="0" err="1" smtClean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Em</a:t>
                      </a:r>
                      <a:r>
                        <a:rPr lang="en-US" sz="1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Uruguay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Venezuela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Algeria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Armenia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Austria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Bolivia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Bulgaria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43940"/>
              </p:ext>
            </p:extLst>
          </p:nvPr>
        </p:nvGraphicFramePr>
        <p:xfrm>
          <a:off x="7550911" y="1018541"/>
          <a:ext cx="1447800" cy="2486659"/>
        </p:xfrm>
        <a:graphic>
          <a:graphicData uri="http://schemas.openxmlformats.org/drawingml/2006/table">
            <a:tbl>
              <a:tblPr/>
              <a:tblGrid>
                <a:gridCol w="1143000"/>
                <a:gridCol w="304800"/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Burma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Cambodia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Ecuador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Iraq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Jordan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Kazakhstan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Kenya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Morocco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Nepal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Qatar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South Africa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2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1900289" y="1027331"/>
            <a:ext cx="5257800" cy="5105400"/>
          </a:xfrm>
          <a:prstGeom prst="ellipse">
            <a:avLst/>
          </a:prstGeom>
          <a:noFill/>
          <a:ln w="38100" cmpd="sng">
            <a:solidFill>
              <a:srgbClr val="B9EE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428794" y="4876800"/>
            <a:ext cx="4110201" cy="1798826"/>
            <a:chOff x="4958591" y="1828800"/>
            <a:chExt cx="4110201" cy="1798826"/>
          </a:xfrm>
        </p:grpSpPr>
        <p:pic>
          <p:nvPicPr>
            <p:cNvPr id="30" name="Picture 29" descr="DSCF2750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8591" y="1828800"/>
              <a:ext cx="4110201" cy="1798826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5105400" y="3297155"/>
              <a:ext cx="3833494" cy="32316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7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i="1" dirty="0" smtClean="0">
                  <a:latin typeface="Arial"/>
                  <a:cs typeface="Arial"/>
                </a:rPr>
                <a:t>200+ CSDMS </a:t>
              </a:r>
              <a:r>
                <a:rPr lang="en-US" i="1" dirty="0">
                  <a:latin typeface="Arial"/>
                  <a:cs typeface="Arial"/>
                </a:rPr>
                <a:t>workshops, </a:t>
              </a:r>
              <a:r>
                <a:rPr lang="en-US" i="1" dirty="0" smtClean="0">
                  <a:latin typeface="Arial"/>
                  <a:cs typeface="Arial"/>
                </a:rPr>
                <a:t>symposia</a:t>
              </a:r>
              <a:endParaRPr lang="en-US" i="1" dirty="0">
                <a:latin typeface="Arial"/>
                <a:cs typeface="Arial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62338" y="609600"/>
            <a:ext cx="228123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C</a:t>
            </a:r>
            <a:r>
              <a:rPr lang="en-US" b="1" dirty="0" smtClean="0">
                <a:latin typeface="Charter Black"/>
                <a:cs typeface="Charter Black"/>
              </a:rPr>
              <a:t>apacity building Community </a:t>
            </a:r>
            <a:r>
              <a:rPr lang="en-US" b="1" dirty="0">
                <a:latin typeface="Charter Black"/>
                <a:cs typeface="Charter Black"/>
              </a:rPr>
              <a:t>networking </a:t>
            </a:r>
            <a:endParaRPr lang="en-US" dirty="0">
              <a:latin typeface="Charter Black"/>
              <a:cs typeface="Charter Black"/>
            </a:endParaRPr>
          </a:p>
        </p:txBody>
      </p:sp>
      <p:pic>
        <p:nvPicPr>
          <p:cNvPr id="33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148"/>
            <a:ext cx="241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28600" y="482024"/>
            <a:ext cx="19137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/>
                <a:cs typeface="Eurostile"/>
              </a:rPr>
              <a:t>Functions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Eurostile"/>
              <a:cs typeface="Eurostile"/>
            </a:endParaRPr>
          </a:p>
        </p:txBody>
      </p:sp>
      <p:pic>
        <p:nvPicPr>
          <p:cNvPr id="37" name="Picture 5" descr="CSDMS Icon (512)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48400" y="3962400"/>
            <a:ext cx="2895600" cy="2026992"/>
            <a:chOff x="5943600" y="3886200"/>
            <a:chExt cx="2895600" cy="2026992"/>
          </a:xfrm>
        </p:grpSpPr>
        <p:pic>
          <p:nvPicPr>
            <p:cNvPr id="31" name="Picture 30" descr="DSCF2761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3600" y="3886200"/>
              <a:ext cx="2895600" cy="202699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6584058" y="5539932"/>
              <a:ext cx="2217862" cy="369332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/>
                <a:t>50+ CSDMS Clinics 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464499" y="0"/>
            <a:ext cx="1679501" cy="1595184"/>
            <a:chOff x="6854899" y="40148"/>
            <a:chExt cx="1679501" cy="1595184"/>
          </a:xfrm>
        </p:grpSpPr>
        <p:pic>
          <p:nvPicPr>
            <p:cNvPr id="29" name="Picture 28" descr="DSCF2817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6854899" y="40148"/>
              <a:ext cx="1679501" cy="159518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4899" y="1090567"/>
              <a:ext cx="1679501" cy="544765"/>
            </a:xfrm>
            <a:prstGeom prst="rect">
              <a:avLst/>
            </a:prstGeom>
            <a:solidFill>
              <a:srgbClr val="FDEADA">
                <a:alpha val="74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i="1" dirty="0" smtClean="0">
                  <a:latin typeface="Arial"/>
                  <a:cs typeface="Arial"/>
                </a:rPr>
                <a:t>30+ </a:t>
              </a:r>
              <a:r>
                <a:rPr lang="en-US" i="1" dirty="0">
                  <a:latin typeface="Arial"/>
                  <a:cs typeface="Arial"/>
                </a:rPr>
                <a:t>CSDMS </a:t>
              </a:r>
              <a:r>
                <a:rPr lang="en-US" i="1" dirty="0" smtClean="0">
                  <a:latin typeface="Arial"/>
                  <a:cs typeface="Arial"/>
                </a:rPr>
                <a:t>Short Courses</a:t>
              </a:r>
              <a:endParaRPr lang="en-US" sz="1600" i="1" dirty="0" smtClean="0">
                <a:latin typeface="Arial"/>
                <a:cs typeface="Arial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786" y="1447800"/>
            <a:ext cx="471161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smtClean="0">
                <a:solidFill>
                  <a:srgbClr val="000090"/>
                </a:solidFill>
                <a:latin typeface="Bell MT"/>
                <a:cs typeface="Bell MT"/>
              </a:rPr>
              <a:t>New Group Co-Chairs: </a:t>
            </a: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000090"/>
                </a:solidFill>
                <a:latin typeface="Bell MT"/>
                <a:cs typeface="Bell MT"/>
              </a:rPr>
              <a:t>Kim de </a:t>
            </a:r>
            <a:r>
              <a:rPr lang="en-US" sz="2000" b="1" dirty="0" err="1" smtClean="0">
                <a:solidFill>
                  <a:srgbClr val="000090"/>
                </a:solidFill>
                <a:latin typeface="Bell MT"/>
                <a:cs typeface="Bell MT"/>
              </a:rPr>
              <a:t>Mutsert</a:t>
            </a:r>
            <a:r>
              <a:rPr lang="en-US" sz="2000" b="1" dirty="0" smtClean="0">
                <a:solidFill>
                  <a:srgbClr val="000090"/>
                </a:solidFill>
                <a:latin typeface="Bell MT"/>
                <a:cs typeface="Bell MT"/>
              </a:rPr>
              <a:t>- Ecosystems </a:t>
            </a:r>
            <a:r>
              <a:rPr lang="en-US" sz="2000" b="1" dirty="0" err="1" smtClean="0">
                <a:solidFill>
                  <a:srgbClr val="000090"/>
                </a:solidFill>
                <a:latin typeface="Bell MT"/>
                <a:cs typeface="Bell MT"/>
              </a:rPr>
              <a:t>Dyn</a:t>
            </a:r>
            <a:r>
              <a:rPr lang="en-US" sz="2000" b="1" dirty="0" smtClean="0">
                <a:solidFill>
                  <a:srgbClr val="000090"/>
                </a:solidFill>
                <a:latin typeface="Bell MT"/>
                <a:cs typeface="Bell MT"/>
              </a:rPr>
              <a:t>. FRG</a:t>
            </a:r>
            <a:endParaRPr lang="en-US" sz="2000" b="1" dirty="0">
              <a:solidFill>
                <a:srgbClr val="000090"/>
              </a:solidFill>
              <a:latin typeface="Bell MT"/>
              <a:cs typeface="Bell MT"/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000090"/>
                </a:solidFill>
                <a:latin typeface="Bell MT"/>
                <a:cs typeface="Bell MT"/>
              </a:rPr>
              <a:t>Moira </a:t>
            </a:r>
            <a:r>
              <a:rPr lang="en-US" sz="2000" b="1" dirty="0" err="1" smtClean="0">
                <a:solidFill>
                  <a:srgbClr val="000090"/>
                </a:solidFill>
                <a:latin typeface="Bell MT"/>
                <a:cs typeface="Bell MT"/>
              </a:rPr>
              <a:t>Zellner</a:t>
            </a:r>
            <a:r>
              <a:rPr lang="en-US" sz="2000" b="1" dirty="0" smtClean="0">
                <a:solidFill>
                  <a:srgbClr val="000090"/>
                </a:solidFill>
                <a:latin typeface="Bell MT"/>
                <a:cs typeface="Bell MT"/>
              </a:rPr>
              <a:t>- Human Dimensions FRG</a:t>
            </a:r>
            <a:endParaRPr lang="en-US" sz="2000" b="1" dirty="0">
              <a:solidFill>
                <a:srgbClr val="000090"/>
              </a:solidFill>
              <a:latin typeface="Bell MT"/>
              <a:cs typeface="Bell MT"/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000090"/>
                </a:solidFill>
                <a:latin typeface="Bell MT"/>
                <a:cs typeface="Bell MT"/>
              </a:rPr>
              <a:t>Mary Hill- Hydrology FRG</a:t>
            </a: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000090"/>
                </a:solidFill>
                <a:latin typeface="Bell MT"/>
                <a:cs typeface="Bell MT"/>
              </a:rPr>
              <a:t>Scott </a:t>
            </a:r>
            <a:r>
              <a:rPr lang="en-US" sz="2000" b="1" dirty="0" err="1" smtClean="0">
                <a:solidFill>
                  <a:srgbClr val="000090"/>
                </a:solidFill>
                <a:latin typeface="Bell MT"/>
                <a:cs typeface="Bell MT"/>
              </a:rPr>
              <a:t>Peckham</a:t>
            </a:r>
            <a:r>
              <a:rPr lang="en-US" sz="2000" b="1" dirty="0" smtClean="0">
                <a:solidFill>
                  <a:srgbClr val="000090"/>
                </a:solidFill>
                <a:latin typeface="Bell MT"/>
                <a:cs typeface="Bell MT"/>
              </a:rPr>
              <a:t>-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0090"/>
                </a:solidFill>
                <a:latin typeface="Bell MT"/>
                <a:cs typeface="Bell MT"/>
              </a:rPr>
              <a:t>	</a:t>
            </a:r>
            <a:r>
              <a:rPr lang="en-US" sz="2000" b="1" dirty="0" smtClean="0">
                <a:solidFill>
                  <a:srgbClr val="000090"/>
                </a:solidFill>
                <a:latin typeface="Bell MT"/>
                <a:cs typeface="Bell MT"/>
              </a:rPr>
              <a:t>Cyber &amp; </a:t>
            </a:r>
            <a:r>
              <a:rPr lang="en-US" sz="2000" b="1" dirty="0" err="1" smtClean="0">
                <a:solidFill>
                  <a:srgbClr val="000090"/>
                </a:solidFill>
                <a:latin typeface="Bell MT"/>
                <a:cs typeface="Bell MT"/>
              </a:rPr>
              <a:t>Numerics</a:t>
            </a:r>
            <a:r>
              <a:rPr lang="en-US" sz="2000" b="1" dirty="0" smtClean="0">
                <a:solidFill>
                  <a:srgbClr val="000090"/>
                </a:solidFill>
                <a:latin typeface="Bell MT"/>
                <a:cs typeface="Bell MT"/>
              </a:rPr>
              <a:t> WG</a:t>
            </a:r>
          </a:p>
        </p:txBody>
      </p:sp>
      <p:pic>
        <p:nvPicPr>
          <p:cNvPr id="27" name="Picture 26" descr="mch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497" y="2848883"/>
            <a:ext cx="1216703" cy="149451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69503" y="2133600"/>
            <a:ext cx="1526497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10100" y="2514600"/>
            <a:ext cx="228600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124200" y="2907965"/>
            <a:ext cx="233594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28600" y="3505200"/>
            <a:ext cx="327025" cy="60960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kim.jp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560" y="1950125"/>
            <a:ext cx="1115640" cy="1555075"/>
          </a:xfrm>
          <a:prstGeom prst="rect">
            <a:avLst/>
          </a:prstGeom>
        </p:spPr>
      </p:pic>
      <p:pic>
        <p:nvPicPr>
          <p:cNvPr id="7" name="Picture 6" descr="Moira-new-image.jpg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923" y="2460275"/>
            <a:ext cx="1122752" cy="1465126"/>
          </a:xfrm>
          <a:prstGeom prst="rect">
            <a:avLst/>
          </a:prstGeom>
        </p:spPr>
      </p:pic>
      <p:pic>
        <p:nvPicPr>
          <p:cNvPr id="8" name="Picture 7" descr="scott_at_home_2011__120by180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4114801"/>
            <a:ext cx="1138006" cy="150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926590" y="1027331"/>
            <a:ext cx="5257800" cy="5105400"/>
          </a:xfrm>
          <a:prstGeom prst="ellipse">
            <a:avLst/>
          </a:prstGeom>
          <a:noFill/>
          <a:ln w="38100" cmpd="sng">
            <a:solidFill>
              <a:srgbClr val="B9EE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33271" y="1727390"/>
            <a:ext cx="174752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Open-source </a:t>
            </a:r>
            <a:r>
              <a:rPr lang="en-US" b="1" dirty="0" smtClean="0">
                <a:latin typeface="Charter Black"/>
                <a:cs typeface="Charter Black"/>
              </a:rPr>
              <a:t>Repositories</a:t>
            </a:r>
            <a:endParaRPr lang="en-US" dirty="0">
              <a:latin typeface="Charter Black"/>
              <a:cs typeface="Charter Black"/>
            </a:endParaRPr>
          </a:p>
        </p:txBody>
      </p:sp>
      <p:pic>
        <p:nvPicPr>
          <p:cNvPr id="21" name="Picture 5" descr="CSDMS Icon (512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416728"/>
              </p:ext>
            </p:extLst>
          </p:nvPr>
        </p:nvGraphicFramePr>
        <p:xfrm>
          <a:off x="95250" y="1828800"/>
          <a:ext cx="46482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" name="Document" r:id="rId6" imgW="6108700" imgH="4038600" progId="Word.Document.8">
                  <p:embed/>
                </p:oleObj>
              </mc:Choice>
              <mc:Fallback>
                <p:oleObj name="Document" r:id="rId6" imgW="6108700" imgH="403860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250" y="1828800"/>
                        <a:ext cx="4648200" cy="403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05863" y="420165"/>
            <a:ext cx="3156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solidFill>
                  <a:srgbClr val="3366FF"/>
                </a:solidFill>
                <a:latin typeface="Bangla MN"/>
                <a:cs typeface="Bangla MN"/>
              </a:rPr>
              <a:t>Kudryavtsev</a:t>
            </a:r>
            <a:r>
              <a:rPr lang="en-US" sz="2000" b="1" i="1" dirty="0" smtClean="0">
                <a:solidFill>
                  <a:srgbClr val="3366FF"/>
                </a:solidFill>
                <a:latin typeface="Bangla MN"/>
                <a:cs typeface="Bangla MN"/>
              </a:rPr>
              <a:t> </a:t>
            </a:r>
            <a:r>
              <a:rPr lang="en-US" sz="2000" b="1" i="1" dirty="0">
                <a:solidFill>
                  <a:srgbClr val="3366FF"/>
                </a:solidFill>
                <a:latin typeface="Bangla MN"/>
                <a:cs typeface="Bangla MN"/>
              </a:rPr>
              <a:t>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6553200" y="370820"/>
            <a:ext cx="2104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AnugaSed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3033" y="378258"/>
            <a:ext cx="2174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008000"/>
                </a:solidFill>
                <a:latin typeface="Copperplate Gothic Bold"/>
                <a:cs typeface="Copperplate Gothic Bold"/>
              </a:rPr>
              <a:t>CLUMondo</a:t>
            </a:r>
            <a:endParaRPr lang="en-US" sz="2400" b="1" i="1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5414" y="-6719"/>
            <a:ext cx="3058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Bangla MN"/>
                <a:cs typeface="Bangla MN"/>
              </a:rPr>
              <a:t>DynEarthSol3D</a:t>
            </a:r>
          </a:p>
        </p:txBody>
      </p:sp>
      <p:sp>
        <p:nvSpPr>
          <p:cNvPr id="8" name="Rectangle 7"/>
          <p:cNvSpPr/>
          <p:nvPr/>
        </p:nvSpPr>
        <p:spPr>
          <a:xfrm>
            <a:off x="4213613" y="749183"/>
            <a:ext cx="1659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660066"/>
                </a:solidFill>
                <a:latin typeface="Bangla MN"/>
                <a:cs typeface="Bangla MN"/>
              </a:rPr>
              <a:t>LaMEM</a:t>
            </a:r>
            <a:endParaRPr lang="en-US" sz="2400" b="1" i="1" dirty="0">
              <a:solidFill>
                <a:srgbClr val="660066"/>
              </a:solidFill>
              <a:latin typeface="Bangla MN"/>
              <a:cs typeface="Bangla M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2800" y="-17350"/>
            <a:ext cx="1512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Bangla MN"/>
                <a:cs typeface="Bangla MN"/>
              </a:rPr>
              <a:t>SiStER</a:t>
            </a:r>
            <a:endParaRPr lang="en-US" sz="2400" b="1" i="1" dirty="0">
              <a:solidFill>
                <a:srgbClr val="FF0000"/>
              </a:solidFill>
              <a:latin typeface="Bangla MN"/>
              <a:cs typeface="Bangla M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17350"/>
            <a:ext cx="2697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Copperplate Gothic Bold"/>
                <a:cs typeface="Copperplate Gothic Bold"/>
              </a:rPr>
              <a:t>Underworld2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01175" y="1210848"/>
            <a:ext cx="1356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8000"/>
                </a:solidFill>
                <a:latin typeface="Copperplate Gothic Bold"/>
                <a:cs typeface="Copperplate Gothic Bold"/>
              </a:rPr>
              <a:t>MCPM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78721" y="1210848"/>
            <a:ext cx="2598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PyDeltaRCM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84085" y="2444805"/>
            <a:ext cx="430384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i="1" dirty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River Network Bed-Material </a:t>
            </a:r>
            <a:r>
              <a:rPr lang="en-US" sz="1700" b="1" i="1" dirty="0" err="1" smtClean="0">
                <a:solidFill>
                  <a:schemeClr val="accent6">
                    <a:lumMod val="50000"/>
                  </a:schemeClr>
                </a:solidFill>
                <a:latin typeface="Bangla MN"/>
                <a:cs typeface="Bangla MN"/>
              </a:rPr>
              <a:t>Sed</a:t>
            </a:r>
            <a:endParaRPr lang="en-US" sz="1700" b="1" i="1" dirty="0">
              <a:solidFill>
                <a:schemeClr val="accent6">
                  <a:lumMod val="50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" y="796125"/>
            <a:ext cx="2470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  <a:latin typeface="Copperplate Gothic Bold"/>
                <a:cs typeface="Copperplate Gothic Bold"/>
              </a:rPr>
              <a:t>Frost Model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20796" y="1210848"/>
            <a:ext cx="2288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pperplate Gothic Bold"/>
                <a:cs typeface="Copperplate Gothic Bold"/>
              </a:rPr>
              <a:t>Dakotathon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34200" y="796125"/>
            <a:ext cx="1714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3366FF"/>
                </a:solidFill>
                <a:latin typeface="Bangla MN"/>
                <a:cs typeface="Bangla MN"/>
              </a:rPr>
              <a:t>RivMAP</a:t>
            </a:r>
            <a:endParaRPr lang="en-US" sz="2400" b="1" i="1" dirty="0">
              <a:solidFill>
                <a:srgbClr val="3366FF"/>
              </a:solidFill>
              <a:latin typeface="Bangla MN"/>
              <a:cs typeface="Bangla M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03312" y="1597967"/>
            <a:ext cx="1235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</a:rPr>
              <a:t>ILAMB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9546" y="5924182"/>
            <a:ext cx="3260472" cy="800219"/>
            <a:chOff x="5578728" y="5183043"/>
            <a:chExt cx="3565272" cy="8636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78728" y="5183043"/>
              <a:ext cx="863600" cy="8636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42328" y="5246424"/>
              <a:ext cx="270167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/>
                <a:t>csdms-contrib</a:t>
              </a:r>
              <a:endParaRPr lang="en-US" sz="2400" i="1" dirty="0"/>
            </a:p>
            <a:p>
              <a:r>
                <a:rPr lang="en-US" sz="1200" dirty="0"/>
                <a:t>Models &amp;</a:t>
              </a:r>
              <a:r>
                <a:rPr lang="en-US" sz="1200" dirty="0" smtClean="0"/>
                <a:t> </a:t>
              </a:r>
              <a:r>
                <a:rPr lang="en-US" sz="1200" dirty="0"/>
                <a:t>tools </a:t>
              </a:r>
              <a:r>
                <a:rPr lang="en-US" sz="1200" dirty="0" smtClean="0"/>
                <a:t>by </a:t>
              </a:r>
              <a:r>
                <a:rPr lang="en-US" sz="1200" dirty="0"/>
                <a:t>CSDMS members</a:t>
              </a:r>
            </a:p>
            <a:p>
              <a:r>
                <a:rPr lang="en-US" sz="1000" dirty="0" smtClean="0">
                  <a:hlinkClick r:id="rId9"/>
                </a:rPr>
                <a:t>csdmssupport</a:t>
              </a:r>
              <a:r>
                <a:rPr lang="en-US" sz="1000" dirty="0">
                  <a:hlinkClick r:id="rId9"/>
                </a:rPr>
                <a:t>@</a:t>
              </a:r>
              <a:r>
                <a:rPr lang="en-US" sz="1000" dirty="0" smtClean="0">
                  <a:hlinkClick r:id="rId9"/>
                </a:rPr>
                <a:t>colorado.edu</a:t>
              </a:r>
              <a:endParaRPr lang="en-US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318878"/>
              </p:ext>
            </p:extLst>
          </p:nvPr>
        </p:nvGraphicFramePr>
        <p:xfrm>
          <a:off x="4876799" y="3265677"/>
          <a:ext cx="4114801" cy="307136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374579"/>
                <a:gridCol w="897775"/>
                <a:gridCol w="748145"/>
                <a:gridCol w="1094302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Domain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Models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Tools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/>
                        <a:t>Compliant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70000"/>
                        </a:lnSpc>
                      </a:pPr>
                      <a:r>
                        <a:rPr lang="en-US" sz="1800" b="1" dirty="0" smtClean="0">
                          <a:latin typeface="Arial Narrow"/>
                          <a:cs typeface="Arial Narrow"/>
                        </a:rPr>
                        <a:t>Terrestrial</a:t>
                      </a:r>
                      <a:endParaRPr lang="en-US" sz="1800" b="1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80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75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b="1" dirty="0" smtClean="0"/>
                        <a:t>7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70000"/>
                        </a:lnSpc>
                      </a:pPr>
                      <a:r>
                        <a:rPr lang="en-US" sz="1800" b="1" dirty="0" smtClean="0">
                          <a:latin typeface="Arial Narrow"/>
                          <a:cs typeface="Arial Narrow"/>
                        </a:rPr>
                        <a:t>Coastal</a:t>
                      </a:r>
                      <a:endParaRPr lang="en-US" sz="1800" b="1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61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b="1" dirty="0" smtClean="0"/>
                        <a:t>7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70000"/>
                        </a:lnSpc>
                      </a:pPr>
                      <a:r>
                        <a:rPr lang="en-US" sz="1800" b="1" dirty="0" smtClean="0">
                          <a:latin typeface="Arial Narrow"/>
                          <a:cs typeface="Arial Narrow"/>
                        </a:rPr>
                        <a:t>Marine</a:t>
                      </a:r>
                      <a:endParaRPr lang="en-US" sz="1800" b="1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49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b="1" dirty="0" smtClean="0"/>
                        <a:t>4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70000"/>
                        </a:lnSpc>
                      </a:pPr>
                      <a:r>
                        <a:rPr lang="en-US" sz="1800" b="1" dirty="0" smtClean="0">
                          <a:latin typeface="Arial Narrow"/>
                          <a:cs typeface="Arial Narrow"/>
                        </a:rPr>
                        <a:t>Hydrology</a:t>
                      </a:r>
                      <a:endParaRPr lang="en-US" sz="1800" b="1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62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45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b="1" dirty="0" smtClean="0"/>
                        <a:t>20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70000"/>
                        </a:lnSpc>
                      </a:pPr>
                      <a:r>
                        <a:rPr lang="en-US" sz="1800" b="1" dirty="0" smtClean="0">
                          <a:latin typeface="Arial Narrow"/>
                          <a:cs typeface="Arial Narrow"/>
                        </a:rPr>
                        <a:t>Carbonate</a:t>
                      </a:r>
                      <a:r>
                        <a:rPr lang="en-US" sz="1800" dirty="0" smtClean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800" b="1" dirty="0" smtClean="0">
                          <a:latin typeface="Arial Narrow"/>
                          <a:cs typeface="Arial Narrow"/>
                        </a:rPr>
                        <a:t>&amp;</a:t>
                      </a:r>
                      <a:r>
                        <a:rPr lang="en-US" sz="1800" b="1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Arial Narrow"/>
                          <a:cs typeface="Arial Narrow"/>
                        </a:rPr>
                        <a:t>Biogenics</a:t>
                      </a:r>
                      <a:endParaRPr lang="en-US" sz="1800" b="1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b="1" dirty="0" smtClean="0"/>
                        <a:t>1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70000"/>
                        </a:lnSpc>
                      </a:pPr>
                      <a:r>
                        <a:rPr lang="en-US" sz="1800" b="1" dirty="0" smtClean="0">
                          <a:latin typeface="Arial Narrow"/>
                          <a:cs typeface="Arial Narrow"/>
                        </a:rPr>
                        <a:t>Climate</a:t>
                      </a:r>
                      <a:endParaRPr lang="en-US" sz="1800" b="1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b="1" dirty="0" smtClean="0"/>
                        <a:t>2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70000"/>
                        </a:lnSpc>
                      </a:pPr>
                      <a:r>
                        <a:rPr lang="en-US" sz="1600" b="1" dirty="0" smtClean="0">
                          <a:latin typeface="Arial Narrow"/>
                          <a:cs typeface="Arial Narrow"/>
                        </a:rPr>
                        <a:t>Geodynami</a:t>
                      </a:r>
                      <a:r>
                        <a:rPr lang="en-US" sz="1800" b="1" dirty="0" smtClean="0">
                          <a:latin typeface="Arial Narrow"/>
                          <a:cs typeface="Arial Narrow"/>
                        </a:rPr>
                        <a:t>cs</a:t>
                      </a:r>
                      <a:endParaRPr lang="en-US" sz="1800" b="1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b="1" dirty="0" smtClean="0"/>
                        <a:t>1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6035037" y="2743200"/>
            <a:ext cx="1563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SLAMM</a:t>
            </a:r>
            <a:endParaRPr lang="en-US" sz="2400" b="1" i="1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8208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76200"/>
            <a:ext cx="495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CSDMS provides: </a:t>
            </a:r>
          </a:p>
          <a:p>
            <a:pPr marL="342900" indent="-342900">
              <a:buAutoNum type="arabicParenR"/>
            </a:pPr>
            <a:r>
              <a:rPr lang="en-US" b="1" dirty="0" smtClean="0">
                <a:solidFill>
                  <a:srgbClr val="660066"/>
                </a:solidFill>
              </a:rPr>
              <a:t>Citation Indices </a:t>
            </a:r>
            <a:r>
              <a:rPr lang="en-US" dirty="0" smtClean="0"/>
              <a:t>for both </a:t>
            </a:r>
            <a:r>
              <a:rPr lang="en-US" b="1" dirty="0" smtClean="0"/>
              <a:t>model </a:t>
            </a:r>
            <a:r>
              <a:rPr lang="en-US" b="1" dirty="0"/>
              <a:t>overview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b="1" dirty="0" smtClean="0"/>
              <a:t>model </a:t>
            </a:r>
            <a:r>
              <a:rPr lang="en-US" b="1" dirty="0"/>
              <a:t>application </a:t>
            </a:r>
            <a:r>
              <a:rPr lang="en-US" dirty="0" smtClean="0"/>
              <a:t>pubs</a:t>
            </a:r>
            <a:r>
              <a:rPr lang="en-US" dirty="0"/>
              <a:t>. </a:t>
            </a:r>
            <a:endParaRPr lang="en-US" dirty="0" smtClean="0"/>
          </a:p>
          <a:p>
            <a:pPr marL="342900" indent="-342900">
              <a:buAutoNum type="arabicParenR"/>
            </a:pPr>
            <a:r>
              <a:rPr lang="en-US" b="1" dirty="0" smtClean="0">
                <a:solidFill>
                  <a:srgbClr val="660066"/>
                </a:solidFill>
              </a:rPr>
              <a:t>Model Metadata </a:t>
            </a:r>
            <a:r>
              <a:rPr lang="en-US" dirty="0" smtClean="0"/>
              <a:t>including a DOI </a:t>
            </a:r>
            <a:r>
              <a:rPr lang="en-US" dirty="0">
                <a:latin typeface="Arial"/>
                <a:cs typeface="Arial"/>
              </a:rPr>
              <a:t>(Digital Object Identifier) </a:t>
            </a:r>
            <a:r>
              <a:rPr lang="en-US" dirty="0" smtClean="0">
                <a:latin typeface="Arial"/>
                <a:cs typeface="Arial"/>
              </a:rPr>
              <a:t>for each stable </a:t>
            </a:r>
            <a:r>
              <a:rPr lang="en-US" dirty="0">
                <a:latin typeface="Arial"/>
                <a:cs typeface="Arial"/>
              </a:rPr>
              <a:t>model </a:t>
            </a:r>
            <a:r>
              <a:rPr lang="en-US" dirty="0" smtClean="0">
                <a:latin typeface="Arial"/>
                <a:cs typeface="Arial"/>
              </a:rPr>
              <a:t>version</a:t>
            </a:r>
            <a:endParaRPr lang="en-US" i="1" dirty="0" smtClean="0"/>
          </a:p>
          <a:p>
            <a:pPr marL="342900" indent="-342900">
              <a:buAutoNum type="arabicParenR"/>
            </a:pPr>
            <a:r>
              <a:rPr lang="en-US" b="1" dirty="0" smtClean="0">
                <a:solidFill>
                  <a:srgbClr val="660066"/>
                </a:solidFill>
              </a:rPr>
              <a:t>Model Code</a:t>
            </a:r>
          </a:p>
          <a:p>
            <a:pPr marL="342900" indent="-342900">
              <a:buAutoNum type="arabicParenR"/>
            </a:pPr>
            <a:r>
              <a:rPr lang="en-US" b="1" dirty="0" smtClean="0">
                <a:solidFill>
                  <a:srgbClr val="660066"/>
                </a:solidFill>
              </a:rPr>
              <a:t>Version Control </a:t>
            </a:r>
            <a:r>
              <a:rPr lang="en-US" dirty="0" smtClean="0"/>
              <a:t>through </a:t>
            </a:r>
            <a:r>
              <a:rPr lang="en-US" dirty="0" err="1" smtClean="0"/>
              <a:t>Github</a:t>
            </a:r>
            <a:r>
              <a:rPr lang="en-US" dirty="0" smtClean="0"/>
              <a:t>.</a:t>
            </a:r>
          </a:p>
        </p:txBody>
      </p:sp>
      <p:pic>
        <p:nvPicPr>
          <p:cNvPr id="8" name="Picture 7" descr="H-index-en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508825"/>
            <a:ext cx="3925811" cy="3201990"/>
          </a:xfrm>
          <a:prstGeom prst="rect">
            <a:avLst/>
          </a:prstGeom>
        </p:spPr>
      </p:pic>
      <p:pic>
        <p:nvPicPr>
          <p:cNvPr id="10" name="Picture 6" descr="nsf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60619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hild 2017.tiff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28600"/>
            <a:ext cx="2468584" cy="4946850"/>
          </a:xfrm>
          <a:prstGeom prst="rect">
            <a:avLst/>
          </a:prstGeom>
        </p:spPr>
      </p:pic>
      <p:pic>
        <p:nvPicPr>
          <p:cNvPr id="11" name="Picture 5" descr="CSDMS Icon (512)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200400" y="5925234"/>
            <a:ext cx="174752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harter Black"/>
                <a:cs typeface="Charter Black"/>
              </a:rPr>
              <a:t>Open-source </a:t>
            </a:r>
            <a:r>
              <a:rPr lang="en-US" b="1" dirty="0" smtClean="0">
                <a:latin typeface="Charter Black"/>
                <a:cs typeface="Charter Black"/>
              </a:rPr>
              <a:t>Repositories</a:t>
            </a:r>
            <a:endParaRPr lang="en-US" dirty="0">
              <a:latin typeface="Charter Black"/>
              <a:cs typeface="Charte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4694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926590" y="1027331"/>
            <a:ext cx="5257800" cy="5105400"/>
          </a:xfrm>
          <a:prstGeom prst="ellipse">
            <a:avLst/>
          </a:prstGeom>
          <a:noFill/>
          <a:ln w="38100" cmpd="sng">
            <a:solidFill>
              <a:srgbClr val="B9EE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174" y="3426447"/>
            <a:ext cx="5486400" cy="207749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i="1" dirty="0" smtClean="0">
                <a:solidFill>
                  <a:srgbClr val="000090"/>
                </a:solidFill>
                <a:latin typeface="+mj-lt"/>
              </a:rPr>
              <a:t>Beach:			     </a:t>
            </a:r>
            <a:r>
              <a:rPr lang="en-US" sz="1400" i="1" dirty="0" smtClean="0">
                <a:solidFill>
                  <a:srgbClr val="FF6600"/>
                </a:solidFill>
                <a:latin typeface="+mj-lt"/>
              </a:rPr>
              <a:t>RAM/core      IC bandwidth      Peak TFLOPS</a:t>
            </a:r>
            <a:endParaRPr lang="en-US" sz="1400" b="1" dirty="0" smtClean="0">
              <a:solidFill>
                <a:srgbClr val="000090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90"/>
                </a:solidFill>
                <a:latin typeface="+mj-lt"/>
              </a:rPr>
              <a:t>704-3GHz cores,	     </a:t>
            </a:r>
            <a:r>
              <a:rPr lang="en-US" dirty="0" smtClean="0">
                <a:latin typeface="+mj-lt"/>
                <a:cs typeface="Adobe Garamond Pro"/>
              </a:rPr>
              <a:t>2</a:t>
            </a:r>
            <a:r>
              <a:rPr lang="en-US" dirty="0">
                <a:latin typeface="+mj-lt"/>
                <a:cs typeface="Adobe Garamond Pro"/>
              </a:rPr>
              <a:t>-4 GB/</a:t>
            </a:r>
            <a:r>
              <a:rPr lang="en-US" dirty="0" smtClean="0">
                <a:latin typeface="+mj-lt"/>
                <a:cs typeface="Adobe Garamond Pro"/>
              </a:rPr>
              <a:t>c, 	21GB/s,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       8TFlop/s </a:t>
            </a:r>
          </a:p>
          <a:p>
            <a:pPr>
              <a:lnSpc>
                <a:spcPct val="120000"/>
              </a:lnSpc>
            </a:pPr>
            <a:r>
              <a:rPr lang="en-US" b="1" i="1" dirty="0" smtClean="0">
                <a:solidFill>
                  <a:srgbClr val="000090"/>
                </a:solidFill>
                <a:latin typeface="+mj-lt"/>
              </a:rPr>
              <a:t>Janus: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90"/>
                </a:solidFill>
                <a:latin typeface="+mj-lt"/>
              </a:rPr>
              <a:t>16,416-3.2GHz 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cores, 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 	</a:t>
            </a:r>
            <a:r>
              <a:rPr lang="en-US" dirty="0" smtClean="0">
                <a:latin typeface="+mj-lt"/>
                <a:cs typeface="Adobe Garamond Pro"/>
              </a:rPr>
              <a:t>2 </a:t>
            </a:r>
            <a:r>
              <a:rPr lang="en-US" dirty="0">
                <a:latin typeface="+mj-lt"/>
                <a:cs typeface="Adobe Garamond Pro"/>
              </a:rPr>
              <a:t>GB/</a:t>
            </a:r>
            <a:r>
              <a:rPr lang="en-US" dirty="0" smtClean="0">
                <a:latin typeface="+mj-lt"/>
                <a:cs typeface="Adobe Garamond Pro"/>
              </a:rPr>
              <a:t>c,	40GB</a:t>
            </a:r>
            <a:r>
              <a:rPr lang="en-US" dirty="0">
                <a:latin typeface="+mj-lt"/>
                <a:cs typeface="Adobe Garamond Pro"/>
              </a:rPr>
              <a:t>/</a:t>
            </a:r>
            <a:r>
              <a:rPr lang="en-US" dirty="0" smtClean="0">
                <a:latin typeface="+mj-lt"/>
                <a:cs typeface="Adobe Garamond Pro"/>
              </a:rPr>
              <a:t>s,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   153TFlop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/s </a:t>
            </a:r>
          </a:p>
          <a:p>
            <a:pPr>
              <a:lnSpc>
                <a:spcPct val="120000"/>
              </a:lnSpc>
            </a:pPr>
            <a:r>
              <a:rPr lang="en-US" b="1" i="1" dirty="0" smtClean="0">
                <a:solidFill>
                  <a:srgbClr val="000090"/>
                </a:solidFill>
                <a:latin typeface="+mj-lt"/>
              </a:rPr>
              <a:t>Summit: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90"/>
                </a:solidFill>
                <a:latin typeface="+mj-lt"/>
              </a:rPr>
              <a:t>9,960-3.3GHz 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cores,  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5-42</a:t>
            </a:r>
            <a:r>
              <a:rPr lang="en-US" dirty="0" smtClean="0">
                <a:latin typeface="+mj-lt"/>
                <a:cs typeface="Adobe Garamond Pro"/>
              </a:rPr>
              <a:t> </a:t>
            </a:r>
            <a:r>
              <a:rPr lang="en-US" dirty="0">
                <a:latin typeface="+mj-lt"/>
                <a:cs typeface="Adobe Garamond Pro"/>
              </a:rPr>
              <a:t>GB/c,  </a:t>
            </a:r>
            <a:r>
              <a:rPr lang="en-US" dirty="0" smtClean="0">
                <a:latin typeface="+mj-lt"/>
                <a:cs typeface="Adobe Garamond Pro"/>
              </a:rPr>
              <a:t>100GB</a:t>
            </a:r>
            <a:r>
              <a:rPr lang="en-US" dirty="0">
                <a:latin typeface="+mj-lt"/>
                <a:cs typeface="Adobe Garamond Pro"/>
              </a:rPr>
              <a:t>/s,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&gt;400TFlop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/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s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24600" y="2919427"/>
            <a:ext cx="1600200" cy="723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  <a:latin typeface="Charter Black"/>
                <a:cs typeface="Charter Black"/>
              </a:rPr>
              <a:t>HPCC </a:t>
            </a:r>
            <a:endParaRPr lang="en-US" b="1" dirty="0" smtClean="0">
              <a:solidFill>
                <a:srgbClr val="000000"/>
              </a:solidFill>
              <a:latin typeface="Charter Black"/>
              <a:cs typeface="Charter Black"/>
            </a:endParaRP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000000"/>
                </a:solidFill>
                <a:latin typeface="Charter Black"/>
                <a:cs typeface="Charter Black"/>
              </a:rPr>
              <a:t>support</a:t>
            </a:r>
            <a:endParaRPr lang="en-US" b="1" dirty="0">
              <a:solidFill>
                <a:srgbClr val="000000"/>
              </a:solidFill>
              <a:latin typeface="Charter Black"/>
              <a:cs typeface="Charter Black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1215" y="228600"/>
            <a:ext cx="3526349" cy="245232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762000"/>
            <a:ext cx="5029200" cy="2438400"/>
          </a:xfrm>
          <a:prstGeom prst="rect">
            <a:avLst/>
          </a:prstGeom>
        </p:spPr>
      </p:pic>
      <p:pic>
        <p:nvPicPr>
          <p:cNvPr id="7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148"/>
            <a:ext cx="241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33969" y="-51376"/>
            <a:ext cx="19137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urostile"/>
                <a:cs typeface="Eurostile"/>
              </a:rPr>
              <a:t>Functions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Eurostile"/>
              <a:cs typeface="Eurostile"/>
            </a:endParaRPr>
          </a:p>
        </p:txBody>
      </p:sp>
      <p:pic>
        <p:nvPicPr>
          <p:cNvPr id="11" name="Picture 5" descr="CSDMS Icon (512)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6258188"/>
            <a:ext cx="7985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nsflogo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99200"/>
            <a:ext cx="5556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312" y="4124588"/>
            <a:ext cx="3272252" cy="204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41854</TotalTime>
  <Words>2518</Words>
  <Application>Microsoft Macintosh PowerPoint</Application>
  <PresentationFormat>On-screen Show (4:3)</PresentationFormat>
  <Paragraphs>681</Paragraphs>
  <Slides>38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60" baseType="lpstr">
      <vt:lpstr>Adobe Garamond Pro</vt:lpstr>
      <vt:lpstr>Adobe Hebrew</vt:lpstr>
      <vt:lpstr>Arial</vt:lpstr>
      <vt:lpstr>Arial Narrow</vt:lpstr>
      <vt:lpstr>Avenir Light</vt:lpstr>
      <vt:lpstr>Bangla MN</vt:lpstr>
      <vt:lpstr>Bell MT</vt:lpstr>
      <vt:lpstr>Calibri</vt:lpstr>
      <vt:lpstr>Cambria</vt:lpstr>
      <vt:lpstr>Charter Black</vt:lpstr>
      <vt:lpstr>Copperplate Gothic Bold</vt:lpstr>
      <vt:lpstr>Euphemia UCAS</vt:lpstr>
      <vt:lpstr>Eurostile</vt:lpstr>
      <vt:lpstr>Garamond</vt:lpstr>
      <vt:lpstr>Helvetica Neue</vt:lpstr>
      <vt:lpstr>ＭＳ Ｐゴシック</vt:lpstr>
      <vt:lpstr>ＭＳ 明朝</vt:lpstr>
      <vt:lpstr>Symbol</vt:lpstr>
      <vt:lpstr>Times New Roman</vt:lpstr>
      <vt:lpstr>Wingdings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CSDMS: a growing community</vt:lpstr>
      <vt:lpstr>PowerPoint Presentation</vt:lpstr>
      <vt:lpstr>2016 Annual Meeting:  Capturing Climate Change</vt:lpstr>
      <vt:lpstr>PowerPoint Presentation</vt:lpstr>
      <vt:lpstr>Example of LiDAR differencing for change detection  Rio Puerco, NM, LiDAR difference images  2010 minus 2005</vt:lpstr>
      <vt:lpstr>PowerPoint Presentation</vt:lpstr>
      <vt:lpstr>PowerPoint Presentation</vt:lpstr>
      <vt:lpstr>PowerPoint Presentation</vt:lpstr>
      <vt:lpstr>Meeting the challenge … in three pillars</vt:lpstr>
      <vt:lpstr>CSDMS 3.0: education &amp; training</vt:lpstr>
      <vt:lpstr>CSDMS 3.0: computing resources</vt:lpstr>
      <vt:lpstr>CSDMS 3.0: community support</vt:lpstr>
      <vt:lpstr>3.0</vt:lpstr>
      <vt:lpstr>PowerPoint Presentation</vt:lpstr>
      <vt:lpstr>PowerPoint Presentation</vt:lpstr>
      <vt:lpstr>2017 Annual Meeting Theme The Dynamic Duo</vt:lpstr>
      <vt:lpstr>2017: Program Director’s Award</vt:lpstr>
    </vt:vector>
  </TitlesOfParts>
  <Company>University of Colorado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Demonstration of the Community Surface Dynamics Modeling System</dc:title>
  <dc:creator>Scott Peckham</dc:creator>
  <cp:lastModifiedBy>Chad Stoffel</cp:lastModifiedBy>
  <cp:revision>861</cp:revision>
  <cp:lastPrinted>2014-03-14T18:03:37Z</cp:lastPrinted>
  <dcterms:created xsi:type="dcterms:W3CDTF">2011-05-12T20:04:39Z</dcterms:created>
  <dcterms:modified xsi:type="dcterms:W3CDTF">2017-05-23T14:42:49Z</dcterms:modified>
</cp:coreProperties>
</file>