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67" r:id="rId3"/>
    <p:sldId id="266" r:id="rId4"/>
    <p:sldId id="257" r:id="rId5"/>
    <p:sldId id="260" r:id="rId6"/>
    <p:sldId id="263" r:id="rId7"/>
    <p:sldId id="261" r:id="rId8"/>
    <p:sldId id="265" r:id="rId9"/>
    <p:sldId id="284" r:id="rId10"/>
    <p:sldId id="264" r:id="rId11"/>
    <p:sldId id="262" r:id="rId12"/>
    <p:sldId id="276" r:id="rId13"/>
    <p:sldId id="277" r:id="rId14"/>
    <p:sldId id="278" r:id="rId15"/>
    <p:sldId id="279" r:id="rId16"/>
    <p:sldId id="282" r:id="rId17"/>
    <p:sldId id="270" r:id="rId18"/>
    <p:sldId id="271" r:id="rId19"/>
    <p:sldId id="272" r:id="rId20"/>
    <p:sldId id="273" r:id="rId21"/>
    <p:sldId id="283" r:id="rId22"/>
    <p:sldId id="269" r:id="rId23"/>
    <p:sldId id="280" r:id="rId24"/>
    <p:sldId id="300" r:id="rId25"/>
    <p:sldId id="281" r:id="rId26"/>
    <p:sldId id="302" r:id="rId27"/>
    <p:sldId id="285" r:id="rId28"/>
    <p:sldId id="286" r:id="rId29"/>
    <p:sldId id="288" r:id="rId30"/>
    <p:sldId id="287" r:id="rId31"/>
    <p:sldId id="303" r:id="rId32"/>
    <p:sldId id="305" r:id="rId33"/>
    <p:sldId id="291" r:id="rId34"/>
    <p:sldId id="292" r:id="rId35"/>
    <p:sldId id="293" r:id="rId36"/>
    <p:sldId id="304" r:id="rId37"/>
    <p:sldId id="294" r:id="rId38"/>
    <p:sldId id="308" r:id="rId39"/>
    <p:sldId id="306" r:id="rId40"/>
    <p:sldId id="310" r:id="rId41"/>
    <p:sldId id="309" r:id="rId42"/>
    <p:sldId id="307" r:id="rId43"/>
    <p:sldId id="296" r:id="rId44"/>
    <p:sldId id="258" r:id="rId45"/>
    <p:sldId id="295" r:id="rId46"/>
    <p:sldId id="299" r:id="rId47"/>
    <p:sldId id="259" r:id="rId48"/>
    <p:sldId id="274" r:id="rId49"/>
    <p:sldId id="301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9"/>
    <p:restoredTop sz="70370"/>
  </p:normalViewPr>
  <p:slideViewPr>
    <p:cSldViewPr snapToGrid="0" snapToObjects="1">
      <p:cViewPr varScale="1">
        <p:scale>
          <a:sx n="77" d="100"/>
          <a:sy n="77" d="100"/>
        </p:scale>
        <p:origin x="2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94202-5733-7344-BDF9-B29DAB48F482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DB485-9187-6945-9D07-802D3151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1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if you want to specify a 17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(wide) by 12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(high) subsection of the grid with upper-left coordinates at 165W and 70N, the upper left is: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(-165 - -180) * 2 =  30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(90 - 70) * 2 = 40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size of the grid is: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* 2 = 34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* 2 = 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B485-9187-6945-9D07-802D3151C9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2A shows active layer thickness over 1990-2000 and contrasts it with the relative changes in active layer thickness at the end of the 21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 (2090-2100).  Overall, the simulation predicts the active layer volume expands by 4911 km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put this in perspective, total carbon storage is estimated to be 1035 +/- 150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uppermost 3m of the permafrost zone, which means gross average carbon density is ~0.025 +/- 0.004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km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Thus, the predicted increase of active layer thickness implies a reservoir of 123 +/- 8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newly exposed carbon over the 21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B485-9187-6945-9D07-802D3151C9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7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CVPM implements the nonlinear heat-transfer equations in 1-D, 2-D, and 3-D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cartesian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coordinates, as well as in 1-D radial and 2-D cylindrical coordinates. To accommodate a diversity of geologic settings, a variety of materials can be specified within the model domain, including: organic-rich materials, sedimentary rocks and soils, igneous and metamorphic rocks, ice bodies, borehole fluids, and other engineering materials. A complete description of the model physics and numerical implementation can be found in,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G.D., 2018.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CVPM 1.1: a flexible heat-transfer modeling system for permafrost, Geoscientific Model Development, in review.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B485-9187-6945-9D07-802D3151C92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1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9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4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8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2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4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8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7DFE-D23E-394F-88FD-2C28AF47BCA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0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permamodel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arth-syst-sci-data-discuss.net/essd-2018-5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0773"/>
            <a:ext cx="7772400" cy="1470025"/>
          </a:xfrm>
        </p:spPr>
        <p:txBody>
          <a:bodyPr/>
          <a:lstStyle/>
          <a:p>
            <a:r>
              <a:rPr lang="en-US" dirty="0" smtClean="0"/>
              <a:t>Permafrost Modeling Toolbox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41928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Irina Overeem, Mark Piper, Kang Wang</a:t>
            </a:r>
          </a:p>
          <a:p>
            <a:r>
              <a:rPr lang="en-US" dirty="0" smtClean="0"/>
              <a:t>with help of </a:t>
            </a:r>
            <a:r>
              <a:rPr lang="en-US" dirty="0" err="1" smtClean="0"/>
              <a:t>Elchin</a:t>
            </a:r>
            <a:r>
              <a:rPr lang="en-US" dirty="0" smtClean="0"/>
              <a:t> </a:t>
            </a:r>
            <a:r>
              <a:rPr lang="en-US" dirty="0" err="1" smtClean="0"/>
              <a:t>Jafarov</a:t>
            </a:r>
            <a:r>
              <a:rPr lang="en-US" dirty="0" smtClean="0"/>
              <a:t>, Scott Stewart, Kevin Schaefer</a:t>
            </a:r>
          </a:p>
        </p:txBody>
      </p:sp>
      <p:pic>
        <p:nvPicPr>
          <p:cNvPr id="4" name="Picture 3" descr="nsf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2" y="5588994"/>
            <a:ext cx="1121416" cy="1127898"/>
          </a:xfrm>
          <a:prstGeom prst="rect">
            <a:avLst/>
          </a:prstGeom>
        </p:spPr>
      </p:pic>
      <p:pic>
        <p:nvPicPr>
          <p:cNvPr id="7" name="Picture 6" descr="NSID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566" y="5800834"/>
            <a:ext cx="991229" cy="848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23" y="5796677"/>
            <a:ext cx="2646046" cy="8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4772"/>
            <a:ext cx="8229600" cy="1143000"/>
          </a:xfrm>
        </p:spPr>
        <p:txBody>
          <a:bodyPr/>
          <a:lstStyle/>
          <a:p>
            <a:r>
              <a:rPr lang="en-US" dirty="0" smtClean="0"/>
              <a:t>Web Modeling Tool</a:t>
            </a:r>
            <a:endParaRPr lang="en-US" dirty="0"/>
          </a:p>
        </p:txBody>
      </p:sp>
      <p:pic>
        <p:nvPicPr>
          <p:cNvPr id="4" name="Picture 3" descr="FrostNumber1D_modelset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2" y="1288047"/>
            <a:ext cx="4942585" cy="4528200"/>
          </a:xfrm>
          <a:prstGeom prst="rect">
            <a:avLst/>
          </a:prstGeom>
        </p:spPr>
      </p:pic>
      <p:pic>
        <p:nvPicPr>
          <p:cNvPr id="5" name="Picture 4" descr="FrostNumber1DOUtpu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99" y="2914145"/>
            <a:ext cx="3510474" cy="257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802" y="6036066"/>
            <a:ext cx="865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Modeling Tool allows new users to get familiar with main parameters of components </a:t>
            </a:r>
          </a:p>
          <a:p>
            <a:r>
              <a:rPr lang="en-US" dirty="0" smtClean="0"/>
              <a:t>in permafrost modeling toolbox, run simple simulations, download output.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dirty="0" smtClean="0"/>
              <a:t>Physical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03" y="142547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Air Frost Number model – 1D</a:t>
            </a:r>
          </a:p>
          <a:p>
            <a:r>
              <a:rPr lang="en-US" sz="2800" dirty="0" smtClean="0"/>
              <a:t>Air Frost number model –GEO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err="1" smtClean="0"/>
              <a:t>Kudryavtsev</a:t>
            </a:r>
            <a:r>
              <a:rPr lang="en-US" sz="2800" dirty="0" smtClean="0"/>
              <a:t> model – 1D</a:t>
            </a:r>
          </a:p>
          <a:p>
            <a:r>
              <a:rPr lang="en-US" sz="2800" dirty="0" err="1" smtClean="0"/>
              <a:t>Kudryavtsev</a:t>
            </a:r>
            <a:r>
              <a:rPr lang="en-US" sz="2800" dirty="0" smtClean="0"/>
              <a:t> model – GEO</a:t>
            </a:r>
          </a:p>
          <a:p>
            <a:endParaRPr lang="en-US" sz="2800" dirty="0"/>
          </a:p>
          <a:p>
            <a:r>
              <a:rPr lang="en-US" sz="2800" dirty="0" smtClean="0"/>
              <a:t>GIPL model – daily time-series, continuous depth</a:t>
            </a:r>
          </a:p>
          <a:p>
            <a:r>
              <a:rPr lang="en-US" sz="2800" dirty="0" smtClean="0"/>
              <a:t>(UAF Geophysical </a:t>
            </a:r>
            <a:r>
              <a:rPr lang="en-US" sz="2800" dirty="0"/>
              <a:t>I</a:t>
            </a:r>
            <a:r>
              <a:rPr lang="en-US" sz="2800" dirty="0" smtClean="0"/>
              <a:t>nstitute </a:t>
            </a:r>
            <a:r>
              <a:rPr lang="en-US" sz="2800" dirty="0"/>
              <a:t>P</a:t>
            </a:r>
            <a:r>
              <a:rPr lang="en-US" sz="2800" dirty="0" smtClean="0"/>
              <a:t>ermafrost </a:t>
            </a:r>
            <a:r>
              <a:rPr lang="en-US" sz="2800" dirty="0"/>
              <a:t>L</a:t>
            </a:r>
            <a:r>
              <a:rPr lang="en-US" sz="2800" dirty="0" smtClean="0"/>
              <a:t>ab model)</a:t>
            </a:r>
          </a:p>
          <a:p>
            <a:endParaRPr lang="en-US" sz="2800" dirty="0"/>
          </a:p>
          <a:p>
            <a:r>
              <a:rPr lang="en-US" sz="2800" dirty="0" smtClean="0"/>
              <a:t>Continuum volume model (G. </a:t>
            </a:r>
            <a:r>
              <a:rPr lang="en-US" sz="2800" dirty="0" err="1" smtClean="0"/>
              <a:t>Clow</a:t>
            </a:r>
            <a:r>
              <a:rPr lang="en-US" sz="2800" dirty="0" smtClean="0"/>
              <a:t>, USGS)</a:t>
            </a:r>
            <a:endParaRPr lang="en-US" sz="2800" dirty="0"/>
          </a:p>
        </p:txBody>
      </p:sp>
      <p:sp>
        <p:nvSpPr>
          <p:cNvPr id="4" name="Down Arrow 3"/>
          <p:cNvSpPr/>
          <p:nvPr/>
        </p:nvSpPr>
        <p:spPr>
          <a:xfrm>
            <a:off x="7844264" y="1361853"/>
            <a:ext cx="367407" cy="457165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400000">
            <a:off x="7018779" y="3024845"/>
            <a:ext cx="333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Increasing complexity</a:t>
            </a:r>
            <a:endParaRPr lang="en-US" sz="2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833" y="1361853"/>
            <a:ext cx="4811842" cy="234071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4833" y="3836894"/>
            <a:ext cx="7293449" cy="2096618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‘Air’ Frost Number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875868" y="1973605"/>
          <a:ext cx="4543239" cy="137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Equation" r:id="rId3" imgW="1346200" imgH="406400" progId="Equation.3">
                  <p:embed/>
                </p:oleObj>
              </mc:Choice>
              <mc:Fallback>
                <p:oleObj name="Equation" r:id="rId3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5868" y="1973605"/>
                        <a:ext cx="4543239" cy="1371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373" y="4194851"/>
            <a:ext cx="7172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		= Frost Number (-)</a:t>
            </a:r>
          </a:p>
          <a:p>
            <a:endParaRPr lang="en-US" sz="2400" dirty="0" smtClean="0"/>
          </a:p>
          <a:p>
            <a:r>
              <a:rPr lang="en-US" sz="2400" dirty="0" smtClean="0"/>
              <a:t>DDF	= freezing day index (°C days)</a:t>
            </a:r>
          </a:p>
          <a:p>
            <a:r>
              <a:rPr lang="en-US" sz="2400" dirty="0" smtClean="0"/>
              <a:t>DDT	= thawing day index (°C days)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6765" y="6227812"/>
            <a:ext cx="814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(From: Nelson and </a:t>
            </a:r>
            <a:r>
              <a:rPr lang="en-US" dirty="0" err="1" smtClean="0">
                <a:solidFill>
                  <a:schemeClr val="accent1"/>
                </a:solidFill>
              </a:rPr>
              <a:t>Outcalt</a:t>
            </a:r>
            <a:r>
              <a:rPr lang="en-US" dirty="0" smtClean="0">
                <a:solidFill>
                  <a:schemeClr val="accent1"/>
                </a:solidFill>
              </a:rPr>
              <a:t>, 1987, AAAR.)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Cosine Approximation of Annual Temperature Distribution</a:t>
            </a:r>
            <a:endParaRPr lang="en-US" dirty="0"/>
          </a:p>
        </p:txBody>
      </p:sp>
      <p:pic>
        <p:nvPicPr>
          <p:cNvPr id="4" name="Picture 3" descr="Screen Shot 2017-04-11 at 12.13.5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16" y="1842515"/>
            <a:ext cx="4565988" cy="4541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99012" y="3737250"/>
            <a:ext cx="182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94590" y="6381576"/>
            <a:ext cx="1744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in days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86404" y="6433302"/>
            <a:ext cx="814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(From: Nelson and </a:t>
            </a:r>
            <a:r>
              <a:rPr lang="en-US" dirty="0" err="1" smtClean="0">
                <a:solidFill>
                  <a:schemeClr val="accent1"/>
                </a:solidFill>
              </a:rPr>
              <a:t>Outcalt</a:t>
            </a:r>
            <a:r>
              <a:rPr lang="en-US" dirty="0" smtClean="0">
                <a:solidFill>
                  <a:schemeClr val="accent1"/>
                </a:solidFill>
              </a:rPr>
              <a:t>, 1987, AAAR)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1167" y="3450167"/>
            <a:ext cx="250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A= amplitude in </a:t>
            </a:r>
            <a:r>
              <a:rPr lang="en-US" sz="2400" dirty="0"/>
              <a:t>°</a:t>
            </a:r>
            <a:r>
              <a:rPr lang="en-US" sz="2400" dirty="0" smtClean="0"/>
              <a:t>C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72571" y="5786971"/>
            <a:ext cx="3481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2259" y="4446494"/>
            <a:ext cx="3388659" cy="923330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/>
              <a:t>H</a:t>
            </a:r>
            <a:r>
              <a:rPr lang="en-US" i="1" smtClean="0"/>
              <a:t>ow </a:t>
            </a:r>
            <a:r>
              <a:rPr lang="en-US" i="1" dirty="0" smtClean="0"/>
              <a:t>much time in a year are temperatures above or </a:t>
            </a:r>
            <a:r>
              <a:rPr lang="en-US" i="1" smtClean="0"/>
              <a:t>below freezing?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0594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Calculate DDT and DDF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57200" y="1622425"/>
          <a:ext cx="4203700" cy="484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Equation" r:id="rId3" imgW="1993900" imgH="2298700" progId="Equation.3">
                  <p:embed/>
                </p:oleObj>
              </mc:Choice>
              <mc:Fallback>
                <p:oleObj name="Equation" r:id="rId3" imgW="1993900" imgH="229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622425"/>
                        <a:ext cx="4203700" cy="484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2927" y="1622425"/>
          <a:ext cx="3881477" cy="35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214"/>
                <a:gridCol w="1586214"/>
                <a:gridCol w="70904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Symbol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</a:t>
                      </a:r>
                      <a:r>
                        <a:rPr lang="en-US" sz="1400" baseline="0" dirty="0" smtClean="0"/>
                        <a:t> annual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°C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Yearly temperature amplitude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°C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Frost angle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 summer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°C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 winter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°C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Length of summer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days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Length of winter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days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375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the Permafrost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‘Air Frost Number’ predicts that </a:t>
            </a:r>
            <a:r>
              <a:rPr lang="en-US" dirty="0"/>
              <a:t>p</a:t>
            </a:r>
            <a:r>
              <a:rPr lang="en-US" dirty="0" smtClean="0"/>
              <a:t>ermafrost is theoretically possible:</a:t>
            </a:r>
          </a:p>
          <a:p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hen the mean annual temperature is &lt; 0°C</a:t>
            </a:r>
            <a:endParaRPr lang="en-US" dirty="0"/>
          </a:p>
          <a:p>
            <a:r>
              <a:rPr lang="en-US" dirty="0" smtClean="0"/>
              <a:t>When the freezing and thawing indices are equal; thus when Frost Number &gt;= 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5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48" y="288872"/>
            <a:ext cx="4489887" cy="291842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4" y="282498"/>
            <a:ext cx="3249230" cy="61703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789950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8" y="713678"/>
            <a:ext cx="2743200" cy="29950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>
                <a:solidFill>
                  <a:schemeClr val="bg1"/>
                </a:solidFill>
              </a:rPr>
              <a:t>What is the use of such a simple model?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06582"/>
            <a:ext cx="814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(From: </a:t>
            </a:r>
            <a:r>
              <a:rPr lang="en-US" dirty="0" err="1" smtClean="0">
                <a:solidFill>
                  <a:schemeClr val="accent1"/>
                </a:solidFill>
              </a:rPr>
              <a:t>Chadburn</a:t>
            </a:r>
            <a:r>
              <a:rPr lang="en-US" dirty="0" smtClean="0">
                <a:solidFill>
                  <a:schemeClr val="accent1"/>
                </a:solidFill>
              </a:rPr>
              <a:t> et al., 2017, Nature Climate Change)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7" y="3207298"/>
            <a:ext cx="3833238" cy="36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4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99"/>
            <a:ext cx="8229600" cy="1143000"/>
          </a:xfrm>
        </p:spPr>
        <p:txBody>
          <a:bodyPr/>
          <a:lstStyle/>
          <a:p>
            <a:r>
              <a:rPr lang="en-US" dirty="0" err="1" smtClean="0"/>
              <a:t>Kudryavstev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257" y="1239869"/>
            <a:ext cx="8163093" cy="1831975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Ku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model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an</a:t>
            </a:r>
            <a:r>
              <a:rPr lang="zh-CN" altLang="en-US" sz="2400" dirty="0"/>
              <a:t> </a:t>
            </a:r>
            <a:r>
              <a:rPr lang="en-US" sz="2400" dirty="0" smtClean="0"/>
              <a:t>semi-empirical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developed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1970s</a:t>
            </a:r>
            <a:r>
              <a:rPr lang="en-US" altLang="zh-CN" sz="2400" dirty="0" smtClean="0"/>
              <a:t>.</a:t>
            </a:r>
            <a:endParaRPr lang="en-US" altLang="zh-CN" sz="2400" dirty="0"/>
          </a:p>
          <a:p>
            <a:r>
              <a:rPr lang="en-US" altLang="zh-CN" sz="2400" dirty="0" smtClean="0"/>
              <a:t>It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essentially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thermal equilibrium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model.</a:t>
            </a:r>
          </a:p>
          <a:p>
            <a:r>
              <a:rPr lang="en-US" altLang="zh-CN" sz="2400" dirty="0" smtClean="0"/>
              <a:t>Calculates annual soil temperature, active layer thickness</a:t>
            </a:r>
          </a:p>
          <a:p>
            <a:r>
              <a:rPr lang="en-US" altLang="zh-CN" sz="2400" dirty="0" smtClean="0"/>
              <a:t>Includes layers of snow and vegetation.</a:t>
            </a:r>
            <a:endParaRPr lang="en-US" altLang="zh-CN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85" y="3370086"/>
            <a:ext cx="4043238" cy="3286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000" y="6231467"/>
            <a:ext cx="228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Anisimov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al., 1997)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0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to freezing or thawing (Z)</a:t>
            </a:r>
            <a:endParaRPr lang="en-US" dirty="0"/>
          </a:p>
        </p:txBody>
      </p:sp>
      <p:pic>
        <p:nvPicPr>
          <p:cNvPr id="8" name="Picture 7" descr="Screen Shot 2017-05-16 at 4.1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1839807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9" name="Picture 8" descr="Screen Shot 2017-05-16 at 4.11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" y="3855416"/>
            <a:ext cx="2842260" cy="1134104"/>
          </a:xfrm>
          <a:prstGeom prst="rect">
            <a:avLst/>
          </a:prstGeom>
          <a:ln w="22225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0" name="Picture 9" descr="Screen Shot 2017-05-16 at 4.12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3892825"/>
            <a:ext cx="3322320" cy="1039637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6850" y="5343643"/>
            <a:ext cx="702691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s		</a:t>
            </a:r>
            <a:r>
              <a:rPr lang="en-US" dirty="0" smtClean="0"/>
              <a:t>= annual amplitude of surface temperature</a:t>
            </a:r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z</a:t>
            </a:r>
            <a:r>
              <a:rPr lang="en-US" dirty="0" smtClean="0"/>
              <a:t> 		= mean annual temperature at depth of seasonal thawing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 		= thermal conductivity W m</a:t>
            </a:r>
            <a:r>
              <a:rPr lang="en-US" baseline="30000" dirty="0" smtClean="0"/>
              <a:t>-1 </a:t>
            </a:r>
            <a:r>
              <a:rPr lang="en-US" dirty="0" smtClean="0"/>
              <a:t>C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C		= volumetric heat capacity J </a:t>
            </a:r>
            <a:r>
              <a:rPr lang="en-US" dirty="0"/>
              <a:t>m</a:t>
            </a:r>
            <a:r>
              <a:rPr lang="en-US" baseline="30000" dirty="0" smtClean="0"/>
              <a:t>-3 </a:t>
            </a:r>
            <a:r>
              <a:rPr lang="en-US" dirty="0"/>
              <a:t>C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err="1" smtClean="0"/>
              <a:t>Ql</a:t>
            </a:r>
            <a:r>
              <a:rPr lang="en-US" dirty="0" smtClean="0"/>
              <a:t>		= volumetric latent heat of fusion </a:t>
            </a:r>
            <a:r>
              <a:rPr lang="en-US" dirty="0"/>
              <a:t>J m</a:t>
            </a:r>
            <a:r>
              <a:rPr lang="en-US" baseline="30000" dirty="0"/>
              <a:t>-3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02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7" y="1972733"/>
            <a:ext cx="5104184" cy="414866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Consider temperature at each layer interface separately</a:t>
            </a:r>
            <a:endParaRPr lang="en-US" dirty="0"/>
          </a:p>
        </p:txBody>
      </p:sp>
      <p:pic>
        <p:nvPicPr>
          <p:cNvPr id="2" name="Picture 1" descr="Screen Shot 2017-05-17 at 10.0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15" y="1972733"/>
            <a:ext cx="3436985" cy="1083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9442" y="2976659"/>
            <a:ext cx="2785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 and annual amplitude at the soil surface (s) depends on the thermal effects of snow and vegetation.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42000" y="6231467"/>
            <a:ext cx="228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Anisimov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al., 1997)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5511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dirty="0" smtClean="0"/>
              <a:t>Learn </a:t>
            </a:r>
            <a:r>
              <a:rPr lang="en-US" sz="2800" dirty="0"/>
              <a:t>about the development goals and status of implementation of the </a:t>
            </a:r>
            <a:r>
              <a:rPr lang="en-US" sz="2800" dirty="0" smtClean="0"/>
              <a:t>Permafrost Toolbox.</a:t>
            </a:r>
          </a:p>
          <a:p>
            <a:pPr lvl="0"/>
            <a:endParaRPr lang="en-US" sz="2800" dirty="0" smtClean="0"/>
          </a:p>
          <a:p>
            <a:pPr lvl="0"/>
            <a:r>
              <a:rPr lang="en-US" sz="2800" dirty="0" smtClean="0"/>
              <a:t>Gain ability in running </a:t>
            </a:r>
            <a:r>
              <a:rPr lang="en-US" sz="2800" dirty="0"/>
              <a:t>simulations in </a:t>
            </a:r>
            <a:r>
              <a:rPr lang="en-US" sz="2800" dirty="0" smtClean="0"/>
              <a:t>data-model </a:t>
            </a:r>
            <a:r>
              <a:rPr lang="en-US" sz="2800" dirty="0"/>
              <a:t>and visualize results of permafrost </a:t>
            </a:r>
            <a:r>
              <a:rPr lang="en-US" sz="2800" dirty="0" smtClean="0"/>
              <a:t>occurrence for Alaska.</a:t>
            </a:r>
          </a:p>
          <a:p>
            <a:pPr lvl="0"/>
            <a:endParaRPr lang="en-US" sz="2800" dirty="0" smtClean="0"/>
          </a:p>
          <a:p>
            <a:pPr lvl="0"/>
            <a:r>
              <a:rPr lang="en-US" sz="2800" dirty="0" smtClean="0"/>
              <a:t>Learn about possibilities for more advanced modeling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C</a:t>
            </a:r>
            <a:r>
              <a:rPr lang="en-US" sz="2800" dirty="0" smtClean="0"/>
              <a:t>ontribute </a:t>
            </a:r>
            <a:r>
              <a:rPr lang="en-US" sz="2800" dirty="0"/>
              <a:t>to the discussion of future development of the modeling system.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4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thermal effect</a:t>
            </a:r>
            <a:endParaRPr lang="en-US" dirty="0"/>
          </a:p>
        </p:txBody>
      </p:sp>
      <p:pic>
        <p:nvPicPr>
          <p:cNvPr id="4" name="Picture 3" descr="Screen Shot 2017-05-17 at 10.0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981200"/>
            <a:ext cx="6286500" cy="144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383" y="4324971"/>
            <a:ext cx="7026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baseline="-25000" dirty="0" err="1" smtClean="0"/>
              <a:t>sn</a:t>
            </a:r>
            <a:r>
              <a:rPr lang="en-US" baseline="-25000" dirty="0" smtClean="0"/>
              <a:t>		</a:t>
            </a:r>
            <a:r>
              <a:rPr lang="en-US" dirty="0" smtClean="0"/>
              <a:t>= snow cover thickness in m</a:t>
            </a:r>
          </a:p>
          <a:p>
            <a:r>
              <a:rPr lang="en-US" dirty="0" err="1" smtClean="0"/>
              <a:t>λ</a:t>
            </a:r>
            <a:r>
              <a:rPr lang="en-US" baseline="-25000" dirty="0" err="1" smtClean="0"/>
              <a:t>sn</a:t>
            </a:r>
            <a:r>
              <a:rPr lang="en-US" dirty="0" smtClean="0"/>
              <a:t> 		= snow thermal conductivity W m</a:t>
            </a:r>
            <a:r>
              <a:rPr lang="en-US" baseline="30000" dirty="0" smtClean="0"/>
              <a:t>-1 </a:t>
            </a:r>
            <a:r>
              <a:rPr lang="en-US" dirty="0" smtClean="0"/>
              <a:t>C</a:t>
            </a:r>
            <a:r>
              <a:rPr lang="en-US" baseline="30000" dirty="0" smtClean="0"/>
              <a:t>-1</a:t>
            </a:r>
          </a:p>
          <a:p>
            <a:r>
              <a:rPr lang="en-US" dirty="0" err="1" smtClean="0"/>
              <a:t>C</a:t>
            </a:r>
            <a:r>
              <a:rPr lang="en-US" baseline="-25000" dirty="0" err="1" smtClean="0"/>
              <a:t>sn</a:t>
            </a:r>
            <a:r>
              <a:rPr lang="en-US" dirty="0" smtClean="0"/>
              <a:t>		= snow volumetric heat capacity J </a:t>
            </a:r>
            <a:r>
              <a:rPr lang="en-US" dirty="0"/>
              <a:t>m</a:t>
            </a:r>
            <a:r>
              <a:rPr lang="en-US" baseline="30000" dirty="0" smtClean="0"/>
              <a:t>-3 </a:t>
            </a:r>
            <a:r>
              <a:rPr lang="en-US" dirty="0"/>
              <a:t>C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err="1" smtClean="0"/>
              <a:t>ρ</a:t>
            </a:r>
            <a:r>
              <a:rPr lang="en-US" baseline="-25000" dirty="0" err="1" smtClean="0"/>
              <a:t>sn</a:t>
            </a:r>
            <a:r>
              <a:rPr lang="en-US" dirty="0" smtClean="0"/>
              <a:t>		= density of snow in kg m</a:t>
            </a:r>
            <a:r>
              <a:rPr lang="en-US" baseline="30000" dirty="0" smtClean="0"/>
              <a:t>-3</a:t>
            </a:r>
            <a:endParaRPr lang="en-US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22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4" y="282498"/>
            <a:ext cx="3249230" cy="61703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789950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8" y="713678"/>
            <a:ext cx="2743200" cy="29950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What is the use of such a </a:t>
            </a:r>
            <a:r>
              <a:rPr lang="en-US" sz="3600" dirty="0" smtClean="0">
                <a:solidFill>
                  <a:schemeClr val="bg1"/>
                </a:solidFill>
              </a:rPr>
              <a:t>medium complexity </a:t>
            </a:r>
            <a:r>
              <a:rPr lang="en-US" sz="3600" dirty="0">
                <a:solidFill>
                  <a:schemeClr val="bg1"/>
                </a:solidFill>
              </a:rPr>
              <a:t>model?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56" y="776518"/>
            <a:ext cx="5698422" cy="3422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4556" y="4646899"/>
            <a:ext cx="4829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Discussion within federal agency with request to support in-situ snow monitoring on the Alaskan North Slope</a:t>
            </a:r>
            <a:r>
              <a:rPr lang="is-IS" dirty="0"/>
              <a:t>?</a:t>
            </a:r>
            <a:endParaRPr lang="en-US" dirty="0" smtClean="0"/>
          </a:p>
          <a:p>
            <a:r>
              <a:rPr lang="en-US" dirty="0" smtClean="0"/>
              <a:t>If we’d would not have data on seasonal snow thickness, our predictions of permafrost active layer thickness would be impacted. Ku model can quickly demonstrate this bias for a given location.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2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03" y="137169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User-specified at single location</a:t>
            </a:r>
          </a:p>
          <a:p>
            <a:r>
              <a:rPr lang="en-US" sz="2800" dirty="0" smtClean="0"/>
              <a:t>Time-series (Barrow and Fairbanks)</a:t>
            </a:r>
          </a:p>
          <a:p>
            <a:r>
              <a:rPr lang="en-US" sz="2800" dirty="0" smtClean="0"/>
              <a:t>Reanalysis grids (CRU-</a:t>
            </a:r>
            <a:r>
              <a:rPr lang="en-US" sz="2800" dirty="0" err="1" smtClean="0"/>
              <a:t>AKtemp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Climate model output for future (</a:t>
            </a:r>
            <a:r>
              <a:rPr lang="en-US" sz="2800" dirty="0"/>
              <a:t>CMIP5)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Soil properties, </a:t>
            </a:r>
            <a:r>
              <a:rPr lang="en-US" sz="2800" dirty="0"/>
              <a:t>s</a:t>
            </a:r>
            <a:r>
              <a:rPr lang="en-US" sz="2800" dirty="0" smtClean="0"/>
              <a:t>now depths</a:t>
            </a:r>
          </a:p>
          <a:p>
            <a:r>
              <a:rPr lang="en-US" sz="2800" dirty="0" smtClean="0"/>
              <a:t>Other climate variables CRU-NCEP, e.g. </a:t>
            </a:r>
            <a:r>
              <a:rPr lang="en-US" sz="2800" dirty="0" err="1" smtClean="0"/>
              <a:t>prec</a:t>
            </a:r>
            <a:endParaRPr lang="en-US" sz="2800" dirty="0"/>
          </a:p>
          <a:p>
            <a:r>
              <a:rPr lang="en-US" sz="2800" dirty="0" smtClean="0"/>
              <a:t>Other climate datasets (e.g. CALM stations)</a:t>
            </a:r>
          </a:p>
        </p:txBody>
      </p:sp>
      <p:sp>
        <p:nvSpPr>
          <p:cNvPr id="4" name="Down Arrow 3"/>
          <p:cNvSpPr/>
          <p:nvPr/>
        </p:nvSpPr>
        <p:spPr>
          <a:xfrm>
            <a:off x="7844264" y="1361853"/>
            <a:ext cx="412230" cy="43027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400000">
            <a:off x="7018779" y="3024845"/>
            <a:ext cx="333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Increasing complexity</a:t>
            </a:r>
            <a:endParaRPr lang="en-US" sz="28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832" y="1156543"/>
            <a:ext cx="7402807" cy="252463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4833" y="3906167"/>
            <a:ext cx="7402807" cy="2096618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of climate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Barrow and Fairbanks, Alaska</a:t>
            </a:r>
          </a:p>
          <a:p>
            <a:r>
              <a:rPr lang="en-US" dirty="0" smtClean="0"/>
              <a:t>1961-2015 observed meteorological data</a:t>
            </a:r>
          </a:p>
          <a:p>
            <a:r>
              <a:rPr lang="en-US" dirty="0" smtClean="0"/>
              <a:t>Alaska data of USGS, UAF and NPS permafrost stations 1991-2015</a:t>
            </a:r>
          </a:p>
          <a:p>
            <a:endParaRPr lang="en-US" dirty="0"/>
          </a:p>
          <a:p>
            <a:r>
              <a:rPr lang="en-US" dirty="0" smtClean="0"/>
              <a:t>CRU-NCEP SNAP reanalysis dataset with spatial coverage of climate characteristics over 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6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Benchmark against in-situ </a:t>
            </a:r>
            <a:br>
              <a:rPr lang="en-US" dirty="0" smtClean="0"/>
            </a:br>
            <a:r>
              <a:rPr lang="en-US" dirty="0" smtClean="0"/>
              <a:t>permafrost data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" y="1713473"/>
            <a:ext cx="4694763" cy="3261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14" y="3226546"/>
            <a:ext cx="4468062" cy="2664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751" y="6211669"/>
            <a:ext cx="2697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Wang et al., in review,</a:t>
            </a:r>
          </a:p>
          <a:p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Earth System Science Data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75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Data-Model Comparison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2" y="1417638"/>
            <a:ext cx="8449156" cy="38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36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Data-Model Comparison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2" y="1417638"/>
            <a:ext cx="8449156" cy="38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38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U-AKpr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93" y="2101345"/>
            <a:ext cx="6504818" cy="3940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Climate Reanalysis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Original data source was CRU-TS3 monthly climate data at 771 * 771 m resolution. </a:t>
            </a:r>
          </a:p>
          <a:p>
            <a:r>
              <a:rPr lang="en-US" sz="2400" dirty="0" smtClean="0"/>
              <a:t>It covers 1900-2009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064" y="6041434"/>
            <a:ext cx="8838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http://</a:t>
            </a:r>
            <a:r>
              <a:rPr lang="en-US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ckan.snap.uaf.edu</a:t>
            </a:r>
            <a:r>
              <a:rPr lang="en-US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/dataset/historical-monthly-and-derived-temperature-products-771m-cru-ts</a:t>
            </a:r>
          </a:p>
          <a:p>
            <a:endParaRPr lang="en-US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CRU_AKtemp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What is specific for this dataset within the permafrost modeling tool: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Data component, has an CSDM basic interface and can be coupled to models that need temperature data.</a:t>
            </a:r>
          </a:p>
          <a:p>
            <a:r>
              <a:rPr lang="en-US" dirty="0"/>
              <a:t>Python 2.7 package that provides access to </a:t>
            </a:r>
            <a:r>
              <a:rPr lang="en-US" dirty="0" err="1"/>
              <a:t>NetCDF</a:t>
            </a:r>
            <a:r>
              <a:rPr lang="en-US" dirty="0"/>
              <a:t> file constructed from the original </a:t>
            </a:r>
            <a:r>
              <a:rPr lang="en-US" dirty="0" err="1"/>
              <a:t>GeoTiffs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eographical </a:t>
            </a:r>
            <a:r>
              <a:rPr lang="en-US" dirty="0"/>
              <a:t>extent of this dataset </a:t>
            </a:r>
            <a:r>
              <a:rPr lang="en-US" dirty="0" smtClean="0"/>
              <a:t>reduced </a:t>
            </a:r>
            <a:r>
              <a:rPr lang="en-US" dirty="0"/>
              <a:t>to </a:t>
            </a:r>
            <a:r>
              <a:rPr lang="en-US" dirty="0" smtClean="0"/>
              <a:t>Alaska.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Spatial </a:t>
            </a:r>
            <a:r>
              <a:rPr lang="en-US" dirty="0"/>
              <a:t>resolution has been reduced by a factor of 13 in each direction, resulting in an effective pixel resolution of about 10km.</a:t>
            </a:r>
          </a:p>
          <a:p>
            <a:endParaRPr lang="en-US" dirty="0"/>
          </a:p>
          <a:p>
            <a:r>
              <a:rPr lang="en-US" dirty="0"/>
              <a:t>The data are monthly average temperatures for each month from January 1901 through December 2009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8363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Config</a:t>
            </a:r>
            <a:r>
              <a:rPr lang="en-US" dirty="0" smtClean="0"/>
              <a:t> File with CRU-</a:t>
            </a:r>
            <a:r>
              <a:rPr lang="en-US" dirty="0" err="1" smtClean="0"/>
              <a:t>AKtemp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76" y="1615418"/>
            <a:ext cx="8551424" cy="4966153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  <a:p>
            <a:r>
              <a:rPr lang="en-US" dirty="0"/>
              <a:t>#===============================================================================</a:t>
            </a:r>
          </a:p>
          <a:p>
            <a:r>
              <a:rPr lang="en-US" dirty="0"/>
              <a:t># </a:t>
            </a:r>
            <a:r>
              <a:rPr lang="en-US" dirty="0" err="1"/>
              <a:t>Config</a:t>
            </a:r>
            <a:r>
              <a:rPr lang="en-US" dirty="0"/>
              <a:t> File for: </a:t>
            </a:r>
            <a:r>
              <a:rPr lang="en-US" dirty="0" err="1"/>
              <a:t>cruAKtemp_method</a:t>
            </a:r>
            <a:endParaRPr lang="en-US" dirty="0"/>
          </a:p>
          <a:p>
            <a:r>
              <a:rPr lang="en-US" dirty="0"/>
              <a:t>#===============================================================================</a:t>
            </a:r>
          </a:p>
          <a:p>
            <a:r>
              <a:rPr lang="en-US" dirty="0"/>
              <a:t># Input</a:t>
            </a:r>
          </a:p>
          <a:p>
            <a:r>
              <a:rPr lang="en-US" dirty="0"/>
              <a:t>filename            | {filename}             | string   | name of this file</a:t>
            </a:r>
          </a:p>
          <a:p>
            <a:r>
              <a:rPr lang="en-US" dirty="0" err="1"/>
              <a:t>run_description</a:t>
            </a:r>
            <a:r>
              <a:rPr lang="en-US" dirty="0"/>
              <a:t>     | {</a:t>
            </a:r>
            <a:r>
              <a:rPr lang="en-US" dirty="0" err="1"/>
              <a:t>run_description</a:t>
            </a:r>
            <a:r>
              <a:rPr lang="en-US" dirty="0"/>
              <a:t>}      | string   | description of this configuration</a:t>
            </a:r>
          </a:p>
          <a:p>
            <a:r>
              <a:rPr lang="en-US" dirty="0" err="1"/>
              <a:t>run_region</a:t>
            </a:r>
            <a:r>
              <a:rPr lang="en-US" dirty="0"/>
              <a:t>          | {</a:t>
            </a:r>
            <a:r>
              <a:rPr lang="en-US" dirty="0" err="1"/>
              <a:t>run_region</a:t>
            </a:r>
            <a:r>
              <a:rPr lang="en-US" dirty="0"/>
              <a:t>}           | string   | general location of this domain</a:t>
            </a:r>
          </a:p>
          <a:p>
            <a:r>
              <a:rPr lang="en-US" dirty="0" err="1"/>
              <a:t>run_resolution</a:t>
            </a:r>
            <a:r>
              <a:rPr lang="en-US" dirty="0"/>
              <a:t>      | {</a:t>
            </a:r>
            <a:r>
              <a:rPr lang="en-US" dirty="0" err="1"/>
              <a:t>run_resolution</a:t>
            </a:r>
            <a:r>
              <a:rPr lang="en-US" dirty="0"/>
              <a:t>}       | string   | </a:t>
            </a:r>
            <a:r>
              <a:rPr lang="en-US" dirty="0" err="1"/>
              <a:t>highres</a:t>
            </a:r>
            <a:r>
              <a:rPr lang="en-US" dirty="0"/>
              <a:t> or </a:t>
            </a:r>
            <a:r>
              <a:rPr lang="en-US" dirty="0" err="1"/>
              <a:t>lowres</a:t>
            </a:r>
            <a:endParaRPr lang="en-US" dirty="0"/>
          </a:p>
          <a:p>
            <a:r>
              <a:rPr lang="en-US" dirty="0"/>
              <a:t># Dates are converted to </a:t>
            </a:r>
            <a:r>
              <a:rPr lang="en-US" dirty="0" err="1"/>
              <a:t>datetime.date</a:t>
            </a:r>
            <a:r>
              <a:rPr lang="en-US" dirty="0"/>
              <a:t> objects</a:t>
            </a:r>
          </a:p>
          <a:p>
            <a:r>
              <a:rPr lang="en-US" dirty="0" err="1"/>
              <a:t>reference_date</a:t>
            </a:r>
            <a:r>
              <a:rPr lang="en-US" dirty="0"/>
              <a:t>      | {</a:t>
            </a:r>
            <a:r>
              <a:rPr lang="en-US" dirty="0" err="1"/>
              <a:t>reference_date</a:t>
            </a:r>
            <a:r>
              <a:rPr lang="en-US" dirty="0"/>
              <a:t>}       | string   | model time is relative to this date</a:t>
            </a:r>
          </a:p>
          <a:p>
            <a:r>
              <a:rPr lang="en-US" dirty="0" err="1"/>
              <a:t>model_start_date</a:t>
            </a:r>
            <a:r>
              <a:rPr lang="en-US" dirty="0"/>
              <a:t>    | {</a:t>
            </a:r>
            <a:r>
              <a:rPr lang="en-US" dirty="0" err="1"/>
              <a:t>model_start_date</a:t>
            </a:r>
            <a:r>
              <a:rPr lang="en-US" dirty="0"/>
              <a:t>}     | string   | first day with valid model data</a:t>
            </a:r>
          </a:p>
          <a:p>
            <a:r>
              <a:rPr lang="en-US" dirty="0" err="1"/>
              <a:t>model_end_date</a:t>
            </a:r>
            <a:r>
              <a:rPr lang="en-US" dirty="0"/>
              <a:t>      | {</a:t>
            </a:r>
            <a:r>
              <a:rPr lang="en-US" dirty="0" err="1"/>
              <a:t>model_start_date</a:t>
            </a:r>
            <a:r>
              <a:rPr lang="en-US" dirty="0"/>
              <a:t>}     | string   | last day with valid model data</a:t>
            </a:r>
          </a:p>
          <a:p>
            <a:r>
              <a:rPr lang="en-US" dirty="0"/>
              <a:t># Grid variables are processed separately after all </a:t>
            </a:r>
            <a:r>
              <a:rPr lang="en-US" dirty="0" err="1"/>
              <a:t>config</a:t>
            </a:r>
            <a:r>
              <a:rPr lang="en-US" dirty="0"/>
              <a:t> variables have been read in</a:t>
            </a:r>
          </a:p>
          <a:p>
            <a:r>
              <a:rPr lang="en-US" dirty="0"/>
              <a:t># need to create </a:t>
            </a:r>
            <a:r>
              <a:rPr lang="en-US" dirty="0" err="1"/>
              <a:t>np.float</a:t>
            </a:r>
            <a:r>
              <a:rPr lang="en-US" dirty="0"/>
              <a:t> array of grids</a:t>
            </a:r>
          </a:p>
          <a:p>
            <a:r>
              <a:rPr lang="en-US" dirty="0" err="1"/>
              <a:t>grid_name</a:t>
            </a:r>
            <a:r>
              <a:rPr lang="en-US" dirty="0"/>
              <a:t>           | {</a:t>
            </a:r>
            <a:r>
              <a:rPr lang="en-US" dirty="0" err="1"/>
              <a:t>grid_name</a:t>
            </a:r>
            <a:r>
              <a:rPr lang="en-US" dirty="0"/>
              <a:t>}            | string   | name of the model grid</a:t>
            </a:r>
          </a:p>
          <a:p>
            <a:r>
              <a:rPr lang="en-US" dirty="0" err="1"/>
              <a:t>grid_type</a:t>
            </a:r>
            <a:r>
              <a:rPr lang="en-US" dirty="0"/>
              <a:t>           | {</a:t>
            </a:r>
            <a:r>
              <a:rPr lang="en-US" dirty="0" err="1"/>
              <a:t>grid_type</a:t>
            </a:r>
            <a:r>
              <a:rPr lang="en-US" dirty="0"/>
              <a:t>}            | string   | form of the model grid</a:t>
            </a:r>
          </a:p>
          <a:p>
            <a:r>
              <a:rPr lang="en-US" dirty="0" err="1"/>
              <a:t>grid_columns</a:t>
            </a:r>
            <a:r>
              <a:rPr lang="en-US" dirty="0"/>
              <a:t>        | {</a:t>
            </a:r>
            <a:r>
              <a:rPr lang="en-US" dirty="0" err="1"/>
              <a:t>grid_columns</a:t>
            </a:r>
            <a:r>
              <a:rPr lang="en-US" dirty="0"/>
              <a:t>}         | </a:t>
            </a:r>
            <a:r>
              <a:rPr lang="en-US" dirty="0" err="1"/>
              <a:t>int</a:t>
            </a:r>
            <a:r>
              <a:rPr lang="en-US" dirty="0"/>
              <a:t>      | number of columns in model grid</a:t>
            </a:r>
          </a:p>
          <a:p>
            <a:r>
              <a:rPr lang="en-US" dirty="0" err="1"/>
              <a:t>grid_rows</a:t>
            </a:r>
            <a:r>
              <a:rPr lang="en-US" dirty="0"/>
              <a:t>           | {</a:t>
            </a:r>
            <a:r>
              <a:rPr lang="en-US" dirty="0" err="1"/>
              <a:t>grid_rows</a:t>
            </a:r>
            <a:r>
              <a:rPr lang="en-US" dirty="0"/>
              <a:t>}            | </a:t>
            </a:r>
            <a:r>
              <a:rPr lang="en-US" dirty="0" err="1"/>
              <a:t>int</a:t>
            </a:r>
            <a:r>
              <a:rPr lang="en-US" dirty="0"/>
              <a:t>      | number of columns in model grid</a:t>
            </a:r>
          </a:p>
          <a:p>
            <a:r>
              <a:rPr lang="en-US" dirty="0"/>
              <a:t>#  with temperature as </a:t>
            </a:r>
            <a:r>
              <a:rPr lang="en-US" dirty="0" err="1"/>
              <a:t>np.zeros</a:t>
            </a:r>
            <a:r>
              <a:rPr lang="en-US" dirty="0"/>
              <a:t>((</a:t>
            </a:r>
            <a:r>
              <a:rPr lang="en-US" dirty="0" err="1"/>
              <a:t>grid_columns</a:t>
            </a:r>
            <a:r>
              <a:rPr lang="en-US" dirty="0"/>
              <a:t>, </a:t>
            </a:r>
            <a:r>
              <a:rPr lang="en-US" dirty="0" err="1"/>
              <a:t>grid_rows</a:t>
            </a:r>
            <a:r>
              <a:rPr lang="en-US" dirty="0"/>
              <a:t>), </a:t>
            </a:r>
            <a:r>
              <a:rPr lang="en-US" dirty="0" err="1"/>
              <a:t>dtype</a:t>
            </a:r>
            <a:r>
              <a:rPr lang="en-US" dirty="0"/>
              <a:t>=</a:t>
            </a:r>
            <a:r>
              <a:rPr lang="en-US" dirty="0" err="1"/>
              <a:t>np.float</a:t>
            </a:r>
            <a:r>
              <a:rPr lang="en-US" dirty="0"/>
              <a:t>)</a:t>
            </a:r>
          </a:p>
          <a:p>
            <a:r>
              <a:rPr lang="en-US" dirty="0" err="1"/>
              <a:t>i_ul</a:t>
            </a:r>
            <a:r>
              <a:rPr lang="en-US" dirty="0"/>
              <a:t>                | {</a:t>
            </a:r>
            <a:r>
              <a:rPr lang="en-US" dirty="0" err="1"/>
              <a:t>i_ul</a:t>
            </a:r>
            <a:r>
              <a:rPr lang="en-US" dirty="0"/>
              <a:t>}                 | </a:t>
            </a:r>
            <a:r>
              <a:rPr lang="en-US" dirty="0" err="1"/>
              <a:t>int</a:t>
            </a:r>
            <a:r>
              <a:rPr lang="en-US" dirty="0"/>
              <a:t>      | </a:t>
            </a:r>
            <a:r>
              <a:rPr lang="en-US" dirty="0" err="1"/>
              <a:t>i-coord</a:t>
            </a:r>
            <a:r>
              <a:rPr lang="en-US" dirty="0"/>
              <a:t> of upper left corner model domain</a:t>
            </a:r>
          </a:p>
          <a:p>
            <a:r>
              <a:rPr lang="en-US" dirty="0" err="1"/>
              <a:t>j_ul</a:t>
            </a:r>
            <a:r>
              <a:rPr lang="en-US" dirty="0"/>
              <a:t>                | {</a:t>
            </a:r>
            <a:r>
              <a:rPr lang="en-US" dirty="0" err="1"/>
              <a:t>i_ul</a:t>
            </a:r>
            <a:r>
              <a:rPr lang="en-US" dirty="0"/>
              <a:t>}                 | </a:t>
            </a:r>
            <a:r>
              <a:rPr lang="en-US" dirty="0" err="1"/>
              <a:t>int</a:t>
            </a:r>
            <a:r>
              <a:rPr lang="en-US" dirty="0"/>
              <a:t>      | j-</a:t>
            </a:r>
            <a:r>
              <a:rPr lang="en-US" dirty="0" err="1"/>
              <a:t>coord</a:t>
            </a:r>
            <a:r>
              <a:rPr lang="en-US" dirty="0"/>
              <a:t> of upper left corner model domain</a:t>
            </a:r>
          </a:p>
          <a:p>
            <a:r>
              <a:rPr lang="en-US" dirty="0"/>
              <a:t># </a:t>
            </a:r>
            <a:r>
              <a:rPr lang="en-US" dirty="0" err="1"/>
              <a:t>timestep</a:t>
            </a:r>
            <a:r>
              <a:rPr lang="en-US" dirty="0"/>
              <a:t> is converted to </a:t>
            </a:r>
            <a:r>
              <a:rPr lang="en-US" dirty="0" err="1"/>
              <a:t>datetime.timedelta</a:t>
            </a:r>
            <a:r>
              <a:rPr lang="en-US" dirty="0"/>
              <a:t>(days=</a:t>
            </a:r>
            <a:r>
              <a:rPr lang="en-US" dirty="0" err="1"/>
              <a:t>timestep</a:t>
            </a:r>
            <a:r>
              <a:rPr lang="en-US" dirty="0"/>
              <a:t>)</a:t>
            </a:r>
          </a:p>
          <a:p>
            <a:r>
              <a:rPr lang="en-US" dirty="0" err="1"/>
              <a:t>timestep</a:t>
            </a:r>
            <a:r>
              <a:rPr lang="en-US" dirty="0"/>
              <a:t>            | {</a:t>
            </a:r>
            <a:r>
              <a:rPr lang="en-US" dirty="0" err="1"/>
              <a:t>timestep</a:t>
            </a:r>
            <a:r>
              <a:rPr lang="en-US" dirty="0"/>
              <a:t>}             | </a:t>
            </a:r>
            <a:r>
              <a:rPr lang="en-US" dirty="0" err="1"/>
              <a:t>int</a:t>
            </a:r>
            <a:r>
              <a:rPr lang="en-US" dirty="0"/>
              <a:t>      | model </a:t>
            </a:r>
            <a:r>
              <a:rPr lang="en-US" dirty="0" err="1"/>
              <a:t>timestep</a:t>
            </a:r>
            <a:r>
              <a:rPr lang="en-US" dirty="0"/>
              <a:t> [days]</a:t>
            </a:r>
          </a:p>
          <a:p>
            <a:r>
              <a:rPr lang="en-US" dirty="0"/>
              <a:t># Output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8851" y="3839397"/>
            <a:ext cx="3347467" cy="17543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Note, input is specified in ‘grid rows’ and ‘grid columns’, for now we have no proper geo-referencing and remapping tools in CSDMS, so we just use the original projection and its grid.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34136" y="4439918"/>
            <a:ext cx="600575" cy="88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06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Clinic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420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Lecture (30 minutes)</a:t>
            </a:r>
          </a:p>
          <a:p>
            <a:r>
              <a:rPr lang="en-US" dirty="0" smtClean="0"/>
              <a:t>Demonstration of permafrost models in WMT </a:t>
            </a:r>
          </a:p>
          <a:p>
            <a:r>
              <a:rPr lang="en-US" dirty="0" smtClean="0"/>
              <a:t>(15 min)</a:t>
            </a:r>
          </a:p>
          <a:p>
            <a:endParaRPr lang="en-US" dirty="0"/>
          </a:p>
          <a:p>
            <a:r>
              <a:rPr lang="en-US" dirty="0" smtClean="0"/>
              <a:t>Hands-on exercise with permafrost toolbox</a:t>
            </a:r>
          </a:p>
          <a:p>
            <a:r>
              <a:rPr lang="en-US" dirty="0" smtClean="0"/>
              <a:t>(60 minutes) with wrap-up discussion</a:t>
            </a:r>
          </a:p>
          <a:p>
            <a:endParaRPr lang="en-US" dirty="0"/>
          </a:p>
          <a:p>
            <a:r>
              <a:rPr lang="en-US" dirty="0" smtClean="0"/>
              <a:t>Discussion on advanced </a:t>
            </a:r>
            <a:r>
              <a:rPr lang="en-US" smtClean="0"/>
              <a:t>model development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nd what developments are planned (15 minutes)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dirty="0" err="1" smtClean="0"/>
              <a:t>CRU_Aktemp</a:t>
            </a:r>
            <a:r>
              <a:rPr lang="en-US" dirty="0" smtClean="0"/>
              <a:t> example</a:t>
            </a:r>
            <a:endParaRPr lang="en-US" dirty="0"/>
          </a:p>
        </p:txBody>
      </p:sp>
      <p:pic>
        <p:nvPicPr>
          <p:cNvPr id="6" name="Picture 5" descr="CRUmonthlytemp_sp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7" y="1146705"/>
            <a:ext cx="7116031" cy="46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671"/>
            <a:ext cx="8229600" cy="1143000"/>
          </a:xfrm>
        </p:spPr>
        <p:txBody>
          <a:bodyPr/>
          <a:lstStyle/>
          <a:p>
            <a:r>
              <a:rPr lang="en-US" dirty="0" smtClean="0"/>
              <a:t>Predicting Permafrost?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2620"/>
            <a:ext cx="5043745" cy="45128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463283" y="4851918"/>
            <a:ext cx="3247053" cy="765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0336" y="3143758"/>
            <a:ext cx="3214945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Climate Model </a:t>
            </a:r>
            <a:r>
              <a:rPr lang="en-US" sz="2400" b="1" dirty="0" err="1" smtClean="0"/>
              <a:t>Intercomparison</a:t>
            </a:r>
            <a:r>
              <a:rPr lang="en-US" sz="2400" b="1" dirty="0" smtClean="0"/>
              <a:t> Project </a:t>
            </a:r>
            <a:r>
              <a:rPr lang="en-US" sz="2400" dirty="0" smtClean="0"/>
              <a:t>(CMIP) data set: output of the atmosphere ocean global climate models</a:t>
            </a:r>
          </a:p>
          <a:p>
            <a:endParaRPr lang="en-US" sz="2400" dirty="0"/>
          </a:p>
          <a:p>
            <a:r>
              <a:rPr lang="en-US" sz="2400" dirty="0" smtClean="0"/>
              <a:t>Duration: 1902-2100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116290" y="6435288"/>
            <a:ext cx="380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permamodel</a:t>
            </a:r>
            <a:r>
              <a:rPr lang="en-US" dirty="0"/>
              <a:t>/</a:t>
            </a:r>
            <a:r>
              <a:rPr lang="en-US" dirty="0" err="1"/>
              <a:t>cmip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79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CMIP5 provides mean annual air temperature to Frost and Ku models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" y="1566927"/>
            <a:ext cx="4683988" cy="31357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93" y="4066154"/>
            <a:ext cx="4261507" cy="2791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249" y="468396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1955</a:t>
            </a:r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10069" y="5067851"/>
            <a:ext cx="2203460" cy="552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61673" y="5620137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2095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6147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42" y="0"/>
            <a:ext cx="8229600" cy="1143000"/>
          </a:xfrm>
        </p:spPr>
        <p:txBody>
          <a:bodyPr/>
          <a:lstStyle/>
          <a:p>
            <a:r>
              <a:rPr lang="en-US" dirty="0" smtClean="0"/>
              <a:t>Demonstration</a:t>
            </a:r>
            <a:endParaRPr lang="en-US" dirty="0"/>
          </a:p>
        </p:txBody>
      </p:sp>
      <p:pic>
        <p:nvPicPr>
          <p:cNvPr id="4" name="Picture 3" descr="SelectPermafrostModelingPro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7" y="1274763"/>
            <a:ext cx="6766370" cy="4620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9304" y="6027244"/>
            <a:ext cx="5881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csdms.colorado.edu</a:t>
            </a:r>
            <a:r>
              <a:rPr lang="en-US" sz="3200" dirty="0"/>
              <a:t>/</a:t>
            </a:r>
            <a:r>
              <a:rPr lang="en-US" sz="3200" dirty="0" err="1"/>
              <a:t>wmt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983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4"/>
            <a:ext cx="8229600" cy="1143000"/>
          </a:xfrm>
        </p:spPr>
        <p:txBody>
          <a:bodyPr/>
          <a:lstStyle/>
          <a:p>
            <a:r>
              <a:rPr lang="en-US" smtClean="0"/>
              <a:t>Demonstration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560513"/>
            <a:ext cx="4940142" cy="4525963"/>
          </a:xfrm>
        </p:spPr>
      </p:pic>
      <p:sp>
        <p:nvSpPr>
          <p:cNvPr id="7" name="TextBox 6"/>
          <p:cNvSpPr txBox="1"/>
          <p:nvPr/>
        </p:nvSpPr>
        <p:spPr>
          <a:xfrm>
            <a:off x="1271588" y="6300788"/>
            <a:ext cx="2473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 up parameters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74" y="2357437"/>
            <a:ext cx="3557126" cy="2607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0326" y="5281613"/>
            <a:ext cx="2185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Retrieve 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04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Visualize Output with Panoply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4" y="1600970"/>
            <a:ext cx="7415212" cy="3271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7089" y="5973247"/>
            <a:ext cx="6369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www.giss.nasa.gov</a:t>
            </a:r>
            <a:r>
              <a:rPr lang="en-US" sz="2800" dirty="0"/>
              <a:t>/tools/panoply/</a:t>
            </a:r>
          </a:p>
        </p:txBody>
      </p:sp>
    </p:spTree>
    <p:extLst>
      <p:ext uri="{BB962C8B-B14F-4D97-AF65-F5344CB8AC3E}">
        <p14:creationId xmlns:p14="http://schemas.microsoft.com/office/powerpoint/2010/main" val="1029900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CMIP-5 grid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88" y="1438835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</a:t>
            </a:r>
            <a:r>
              <a:rPr lang="en-US" dirty="0"/>
              <a:t>sets of (x, y) values in the CMIP configuration </a:t>
            </a:r>
            <a:r>
              <a:rPr lang="en-US" dirty="0" smtClean="0"/>
              <a:t>file define your region of interest:</a:t>
            </a:r>
          </a:p>
          <a:p>
            <a:endParaRPr lang="en-US" dirty="0"/>
          </a:p>
          <a:p>
            <a:r>
              <a:rPr lang="en-US" dirty="0"/>
              <a:t>The coordinates of the upper-left grid cell:</a:t>
            </a:r>
          </a:p>
          <a:p>
            <a:r>
              <a:rPr lang="en-US" dirty="0"/>
              <a:t>upper-left x (longitude)</a:t>
            </a:r>
          </a:p>
          <a:p>
            <a:r>
              <a:rPr lang="en-US" dirty="0"/>
              <a:t>upper-left y (latitude)</a:t>
            </a:r>
          </a:p>
          <a:p>
            <a:endParaRPr lang="en-US" dirty="0"/>
          </a:p>
          <a:p>
            <a:r>
              <a:rPr lang="en-US" dirty="0"/>
              <a:t>The size of the grid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err="1"/>
              <a:t>xdim</a:t>
            </a:r>
            <a:r>
              <a:rPr lang="en-US" dirty="0"/>
              <a:t> (width, in longitude)</a:t>
            </a:r>
            <a:br>
              <a:rPr lang="en-US" dirty="0"/>
            </a:br>
            <a:r>
              <a:rPr lang="en-US" dirty="0" err="1"/>
              <a:t>ydim</a:t>
            </a:r>
            <a:r>
              <a:rPr lang="en-US" dirty="0"/>
              <a:t> (height. in latitude)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74447"/>
            <a:ext cx="8229600" cy="1143000"/>
          </a:xfrm>
        </p:spPr>
        <p:txBody>
          <a:bodyPr/>
          <a:lstStyle/>
          <a:p>
            <a:r>
              <a:rPr lang="en-US" dirty="0" smtClean="0"/>
              <a:t>Hands-on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00050" y="6240378"/>
            <a:ext cx="6655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csdms.colorado.edu</a:t>
            </a:r>
            <a:r>
              <a:rPr lang="en-US" sz="2800" dirty="0"/>
              <a:t>/wiki/</a:t>
            </a:r>
            <a:r>
              <a:rPr lang="en-US" sz="2800" dirty="0" err="1"/>
              <a:t>Labs_portal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9" y="934097"/>
            <a:ext cx="6795880" cy="51681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624735" y="5486400"/>
            <a:ext cx="709126" cy="223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45829" y="5038532"/>
            <a:ext cx="1473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EXAMPLE </a:t>
            </a:r>
          </a:p>
          <a:p>
            <a:r>
              <a:rPr lang="en-US" sz="2400" b="1" dirty="0" smtClean="0"/>
              <a:t>TODAY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71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CMIP5 provides mean annual air temperature to Frost and Ku models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" y="1566927"/>
            <a:ext cx="4683988" cy="31357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93" y="4066154"/>
            <a:ext cx="4261507" cy="2791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249" y="468396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1955</a:t>
            </a:r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10069" y="5067851"/>
            <a:ext cx="2203460" cy="552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61673" y="5620137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2095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960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Predictions of Permafrost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" y="1250302"/>
            <a:ext cx="4969819" cy="3303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35" y="3571395"/>
            <a:ext cx="4348065" cy="300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249" y="468396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1955</a:t>
            </a:r>
            <a:endParaRPr lang="en-US" sz="36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10069" y="5067851"/>
            <a:ext cx="2203460" cy="552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61673" y="5620137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2095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033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709"/>
            <a:ext cx="8229600" cy="1143000"/>
          </a:xfrm>
        </p:spPr>
        <p:txBody>
          <a:bodyPr/>
          <a:lstStyle/>
          <a:p>
            <a:r>
              <a:rPr lang="en-US" dirty="0" smtClean="0"/>
              <a:t>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866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dirty="0"/>
              <a:t>The state of Arctic permafrost is an essential climate indicator and carbon emissions from thawing permafrost will amplify anthropogenic warming.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Observations </a:t>
            </a:r>
            <a:r>
              <a:rPr lang="en-US" dirty="0"/>
              <a:t>can quantify the current state of permafrost, but we need models to make predictions of future permafrost </a:t>
            </a:r>
            <a:r>
              <a:rPr lang="en-US" dirty="0" smtClean="0"/>
              <a:t>conditions.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0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Implications for Permafrost Carbon Feedback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9574"/>
            <a:ext cx="9144000" cy="40731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9959" y="5834640"/>
            <a:ext cx="9134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the loss of permafrost area is most pronounced at the southern edges of the permafrost region. In total, regions with Frost Number &gt; 0.67, which we use here as a threshold for occurrence, declines about 6.68 million km</a:t>
            </a:r>
            <a:r>
              <a:rPr lang="en-US" baseline="30000" dirty="0">
                <a:latin typeface="Calibri" charset="0"/>
                <a:ea typeface="Calibri" charset="0"/>
                <a:cs typeface="Times New Roman" charset="0"/>
              </a:rPr>
              <a:t>2 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by the end of the twenty-first century.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180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Implications for Permafrost Carbon Feedback? Ku model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2" y="1630816"/>
            <a:ext cx="8591938" cy="3813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862" y="5583027"/>
            <a:ext cx="9049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ctive </a:t>
            </a:r>
            <a:r>
              <a:rPr lang="en-US" dirty="0"/>
              <a:t>layer volume expands by 4911 </a:t>
            </a:r>
            <a:r>
              <a:rPr lang="en-US" dirty="0" smtClean="0"/>
              <a:t>km</a:t>
            </a:r>
            <a:r>
              <a:rPr lang="en-US" baseline="30000" dirty="0" smtClean="0"/>
              <a:t>3</a:t>
            </a:r>
            <a:r>
              <a:rPr lang="en-US" dirty="0" smtClean="0"/>
              <a:t>. Total </a:t>
            </a:r>
            <a:r>
              <a:rPr lang="en-US" dirty="0"/>
              <a:t>carbon storage is estimated to be </a:t>
            </a:r>
            <a:r>
              <a:rPr lang="en-US" dirty="0" smtClean="0"/>
              <a:t>1035 </a:t>
            </a:r>
            <a:r>
              <a:rPr lang="en-US" dirty="0" err="1"/>
              <a:t>Pg</a:t>
            </a:r>
            <a:r>
              <a:rPr lang="en-US" dirty="0"/>
              <a:t> in the uppermost 3m of the permafrost zone, which means gross average carbon density is ~</a:t>
            </a:r>
            <a:r>
              <a:rPr lang="en-US" dirty="0" smtClean="0"/>
              <a:t>0.025 </a:t>
            </a:r>
            <a:r>
              <a:rPr lang="en-US" dirty="0" err="1"/>
              <a:t>Pg</a:t>
            </a:r>
            <a:r>
              <a:rPr lang="en-US" dirty="0"/>
              <a:t> per km</a:t>
            </a:r>
            <a:r>
              <a:rPr lang="en-US" baseline="30000" dirty="0"/>
              <a:t>3</a:t>
            </a:r>
            <a:r>
              <a:rPr lang="en-US" dirty="0"/>
              <a:t>. Thus, the predicted increase of active layer thickness implies a reservoir of 123 </a:t>
            </a:r>
            <a:r>
              <a:rPr lang="en-US" dirty="0" err="1" smtClean="0"/>
              <a:t>Pg</a:t>
            </a:r>
            <a:r>
              <a:rPr lang="en-US" dirty="0" smtClean="0"/>
              <a:t> </a:t>
            </a:r>
            <a:r>
              <a:rPr lang="en-US" dirty="0"/>
              <a:t>of newly exposed carbon over the 21</a:t>
            </a:r>
            <a:r>
              <a:rPr lang="en-US" baseline="30000" dirty="0"/>
              <a:t>st</a:t>
            </a:r>
            <a:r>
              <a:rPr lang="en-US" dirty="0"/>
              <a:t> century. </a:t>
            </a:r>
          </a:p>
        </p:txBody>
      </p:sp>
    </p:spTree>
    <p:extLst>
      <p:ext uri="{BB962C8B-B14F-4D97-AF65-F5344CB8AC3E}">
        <p14:creationId xmlns:p14="http://schemas.microsoft.com/office/powerpoint/2010/main" val="141374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73FCEB7-CD02-4399-BA74-12D9191D6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7" y="410979"/>
            <a:ext cx="4915159" cy="5285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More advanced modeling: CVPM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77" y="4170501"/>
            <a:ext cx="27432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Continuous Volume Permafrost </a:t>
            </a:r>
            <a:r>
              <a:rPr lang="en-US" sz="17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Model</a:t>
            </a:r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dirty="0" smtClean="0">
                <a:solidFill>
                  <a:srgbClr val="FFFFFF"/>
                </a:solidFill>
              </a:rPr>
              <a:t>By Gary </a:t>
            </a:r>
            <a:r>
              <a:rPr lang="en-US" sz="1700" dirty="0" err="1" smtClean="0">
                <a:solidFill>
                  <a:srgbClr val="FFFFFF"/>
                </a:solidFill>
              </a:rPr>
              <a:t>Clow</a:t>
            </a:r>
            <a:endParaRPr lang="en-US" sz="17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5367" y="6300674"/>
            <a:ext cx="4588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https://</a:t>
            </a:r>
            <a:r>
              <a:rPr lang="en-US" sz="2000" b="1" dirty="0" err="1">
                <a:solidFill>
                  <a:schemeClr val="bg1"/>
                </a:solidFill>
              </a:rPr>
              <a:t>github.com</a:t>
            </a:r>
            <a:r>
              <a:rPr lang="en-US" sz="2000" b="1" dirty="0">
                <a:solidFill>
                  <a:schemeClr val="bg1"/>
                </a:solidFill>
              </a:rPr>
              <a:t>/</a:t>
            </a:r>
            <a:r>
              <a:rPr lang="en-US" sz="2000" b="1" dirty="0" err="1">
                <a:solidFill>
                  <a:schemeClr val="bg1"/>
                </a:solidFill>
              </a:rPr>
              <a:t>csdms-contrib</a:t>
            </a:r>
            <a:r>
              <a:rPr lang="en-US" sz="2000" b="1" dirty="0">
                <a:solidFill>
                  <a:schemeClr val="bg1"/>
                </a:solidFill>
              </a:rPr>
              <a:t>/CVPM</a:t>
            </a:r>
          </a:p>
        </p:txBody>
      </p:sp>
    </p:spTree>
    <p:extLst>
      <p:ext uri="{BB962C8B-B14F-4D97-AF65-F5344CB8AC3E}">
        <p14:creationId xmlns:p14="http://schemas.microsoft.com/office/powerpoint/2010/main" val="3591795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advanced modeling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verview of GIPL developments</a:t>
            </a:r>
          </a:p>
          <a:p>
            <a:endParaRPr lang="en-US" dirty="0" smtClean="0"/>
          </a:p>
          <a:p>
            <a:r>
              <a:rPr lang="en-US" dirty="0" smtClean="0"/>
              <a:t>Scott Stewart main CSDMS component developer, original code from </a:t>
            </a:r>
            <a:r>
              <a:rPr lang="en-US" dirty="0" err="1" smtClean="0"/>
              <a:t>Elchin</a:t>
            </a:r>
            <a:r>
              <a:rPr lang="en-US" dirty="0" smtClean="0"/>
              <a:t> </a:t>
            </a:r>
            <a:r>
              <a:rPr lang="en-US" dirty="0" err="1" smtClean="0"/>
              <a:t>Jafarov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Discussion of development Basic Modeling Interface for GIPL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next: Collaborate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github.com/permamodel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 can download codes</a:t>
            </a:r>
          </a:p>
          <a:p>
            <a:r>
              <a:rPr lang="en-US" dirty="0" smtClean="0"/>
              <a:t>You can use codes and report issues</a:t>
            </a:r>
          </a:p>
          <a:p>
            <a:r>
              <a:rPr lang="en-US" dirty="0" smtClean="0"/>
              <a:t>We need to fix issues that relate to switch to Blanca</a:t>
            </a:r>
          </a:p>
          <a:p>
            <a:endParaRPr lang="en-US" dirty="0" smtClean="0"/>
          </a:p>
          <a:p>
            <a:r>
              <a:rPr lang="en-US" dirty="0" smtClean="0"/>
              <a:t>You can become part of the team and contribute datasets or code</a:t>
            </a:r>
          </a:p>
          <a:p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oupled model challenge for summer 2018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14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What’s </a:t>
            </a:r>
            <a:r>
              <a:rPr lang="en-US" dirty="0" smtClean="0"/>
              <a:t>next: cyberinfrastructure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441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What major questions could we tackle with this tool?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Collaboration 1, Los Alamos </a:t>
            </a:r>
            <a:r>
              <a:rPr lang="en-US" dirty="0" err="1" smtClean="0"/>
              <a:t>HighLat</a:t>
            </a:r>
            <a:r>
              <a:rPr lang="en-US" dirty="0" smtClean="0"/>
              <a:t> project</a:t>
            </a:r>
          </a:p>
          <a:p>
            <a:r>
              <a:rPr lang="en-US" dirty="0" smtClean="0"/>
              <a:t>Permafrost Delta Modeling</a:t>
            </a:r>
          </a:p>
          <a:p>
            <a:endParaRPr lang="en-US" dirty="0"/>
          </a:p>
          <a:p>
            <a:r>
              <a:rPr lang="en-US" dirty="0" smtClean="0"/>
              <a:t>Collaboration 2, Alfred Wegener Institute, Germany</a:t>
            </a:r>
          </a:p>
          <a:p>
            <a:r>
              <a:rPr lang="en-US" dirty="0" smtClean="0"/>
              <a:t>Permafrost Evolution in Coastal Estuaries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Discussion</a:t>
            </a:r>
          </a:p>
          <a:p>
            <a:r>
              <a:rPr lang="en-US" dirty="0" smtClean="0"/>
              <a:t>What other models can be brought in and would be useful?</a:t>
            </a:r>
            <a:endParaRPr lang="en-US" dirty="0"/>
          </a:p>
          <a:p>
            <a:r>
              <a:rPr lang="en-US" dirty="0" smtClean="0"/>
              <a:t>What data </a:t>
            </a:r>
            <a:r>
              <a:rPr lang="en-US" dirty="0"/>
              <a:t>could be brought in and useful?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2507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PyDeltaRCM</a:t>
            </a:r>
            <a:r>
              <a:rPr lang="en-US" dirty="0" smtClean="0"/>
              <a:t> with permafrost</a:t>
            </a:r>
            <a:endParaRPr lang="en-US" dirty="0"/>
          </a:p>
        </p:txBody>
      </p:sp>
      <p:pic>
        <p:nvPicPr>
          <p:cNvPr id="4" name="deltaSL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99295"/>
            <a:ext cx="3149769" cy="4576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6081" y="1883402"/>
            <a:ext cx="3845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Reduced Complexity Model for delta evolution, originally developed by Man Liang at Univ. of MN. </a:t>
            </a:r>
          </a:p>
          <a:p>
            <a:endParaRPr lang="en-US" dirty="0"/>
          </a:p>
          <a:p>
            <a:r>
              <a:rPr lang="en-US" dirty="0" err="1" smtClean="0"/>
              <a:t>PyDelta</a:t>
            </a:r>
            <a:r>
              <a:rPr lang="en-US" dirty="0" smtClean="0"/>
              <a:t> RCM, python version of this model with Basic Model Interface by Mariela </a:t>
            </a:r>
            <a:r>
              <a:rPr lang="en-US" dirty="0" err="1" smtClean="0"/>
              <a:t>Perignon</a:t>
            </a:r>
            <a:r>
              <a:rPr lang="en-US" dirty="0" smtClean="0"/>
              <a:t> and Irina Overeem (CU)</a:t>
            </a:r>
          </a:p>
          <a:p>
            <a:endParaRPr lang="en-US" dirty="0"/>
          </a:p>
          <a:p>
            <a:r>
              <a:rPr lang="en-US" dirty="0" smtClean="0"/>
              <a:t>Now linkage to permafrost dynamics: Ku model: soil water linked to drainage network, active layer depth linked to erodibility.</a:t>
            </a:r>
          </a:p>
        </p:txBody>
      </p:sp>
    </p:spTree>
    <p:extLst>
      <p:ext uri="{BB962C8B-B14F-4D97-AF65-F5344CB8AC3E}">
        <p14:creationId xmlns:p14="http://schemas.microsoft.com/office/powerpoint/2010/main" val="9471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NSF Polar Programs Grant 1503559, ‘Towards a Tiered Permafrost Modeling </a:t>
            </a:r>
            <a:r>
              <a:rPr lang="en-US" sz="2800" dirty="0" err="1" smtClean="0"/>
              <a:t>Cyberinfrastructure</a:t>
            </a:r>
            <a:r>
              <a:rPr lang="en-US" sz="2800" dirty="0" smtClean="0"/>
              <a:t>’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131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Nelson, F.E., </a:t>
            </a:r>
            <a:r>
              <a:rPr lang="en-US" sz="1800" dirty="0" err="1"/>
              <a:t>Outcalt</a:t>
            </a:r>
            <a:r>
              <a:rPr lang="en-US" sz="1800" dirty="0"/>
              <a:t>, S.I., 1987. A computational method for prediction and prediction and regionalization of permafrost. </a:t>
            </a:r>
            <a:r>
              <a:rPr lang="en-US" sz="1800" dirty="0" err="1"/>
              <a:t>Arct</a:t>
            </a:r>
            <a:r>
              <a:rPr lang="en-US" sz="1800" dirty="0"/>
              <a:t>. Alp. Res. 19, 279–288.</a:t>
            </a:r>
          </a:p>
          <a:p>
            <a:endParaRPr lang="en-US" sz="1800" dirty="0"/>
          </a:p>
          <a:p>
            <a:r>
              <a:rPr lang="en-US" sz="1800" dirty="0" err="1"/>
              <a:t>Janke</a:t>
            </a:r>
            <a:r>
              <a:rPr lang="en-US" sz="1800" dirty="0"/>
              <a:t>, J., Williams, M., Evans, A., 2012. A comparison of permafrost prediction models along a section of Trail Ridge Road, RMNP, CO. Geomorphology 138, 111-120.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Anisimov</a:t>
            </a:r>
            <a:r>
              <a:rPr lang="en-US" sz="1800" dirty="0"/>
              <a:t>, O. A., </a:t>
            </a:r>
            <a:r>
              <a:rPr lang="en-US" sz="1800" dirty="0" err="1"/>
              <a:t>Shiklomanov</a:t>
            </a:r>
            <a:r>
              <a:rPr lang="en-US" sz="1800" dirty="0"/>
              <a:t>, N. I., &amp; Nelson, F. E. (1997). Global warming and active-layer thickness: results from transient general circulation models. Global and Planetary Change, 15(3-4), 61-77. DOI:10.1016/S0921-8181(97)00009-X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err="1"/>
              <a:t>Sazonova</a:t>
            </a:r>
            <a:r>
              <a:rPr lang="en-US" sz="1800" dirty="0"/>
              <a:t>, T.S., </a:t>
            </a:r>
            <a:r>
              <a:rPr lang="en-US" sz="1800" dirty="0" err="1"/>
              <a:t>Romanovsky</a:t>
            </a:r>
            <a:r>
              <a:rPr lang="en-US" sz="1800" dirty="0"/>
              <a:t>, V.E., 2003. A model for regional-scale estimation of temporal and spatial variability of active layer thickness and mean </a:t>
            </a:r>
            <a:r>
              <a:rPr lang="en-US" sz="1800" dirty="0" err="1"/>
              <a:t>nnaual</a:t>
            </a:r>
            <a:r>
              <a:rPr lang="en-US" sz="1800" dirty="0"/>
              <a:t> ground </a:t>
            </a:r>
            <a:r>
              <a:rPr lang="en-US" sz="1800" dirty="0" err="1"/>
              <a:t>emperatures</a:t>
            </a:r>
            <a:r>
              <a:rPr lang="en-US" sz="1800" dirty="0"/>
              <a:t>. Permafrost and </a:t>
            </a:r>
            <a:r>
              <a:rPr lang="en-US" sz="1800" dirty="0" err="1"/>
              <a:t>periglacial</a:t>
            </a:r>
            <a:r>
              <a:rPr lang="en-US" sz="1800" dirty="0"/>
              <a:t> processes 14, 125-139. DOI: </a:t>
            </a:r>
            <a:r>
              <a:rPr lang="en-US" sz="1800" dirty="0" smtClean="0"/>
              <a:t>10.1002/ppp.449</a:t>
            </a:r>
          </a:p>
        </p:txBody>
      </p:sp>
    </p:spTree>
    <p:extLst>
      <p:ext uri="{BB962C8B-B14F-4D97-AF65-F5344CB8AC3E}">
        <p14:creationId xmlns:p14="http://schemas.microsoft.com/office/powerpoint/2010/main" val="1594797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in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Wang, K., </a:t>
            </a:r>
            <a:r>
              <a:rPr lang="en-US" sz="2400" dirty="0" err="1" smtClean="0"/>
              <a:t>Jafarov</a:t>
            </a:r>
            <a:r>
              <a:rPr lang="en-US" sz="2400" dirty="0" smtClean="0"/>
              <a:t>, E., Schaefer, K., Overeem, I., </a:t>
            </a:r>
            <a:r>
              <a:rPr lang="en-US" sz="2400" dirty="0" err="1" smtClean="0"/>
              <a:t>Romanovsky</a:t>
            </a:r>
            <a:r>
              <a:rPr lang="en-US" sz="2400" dirty="0" smtClean="0"/>
              <a:t>, V., </a:t>
            </a:r>
            <a:r>
              <a:rPr lang="en-US" sz="2400" dirty="0" err="1" smtClean="0"/>
              <a:t>Clow</a:t>
            </a:r>
            <a:r>
              <a:rPr lang="en-US" sz="2400" dirty="0" smtClean="0"/>
              <a:t>, G., Urban, F., Piper, M., </a:t>
            </a:r>
            <a:r>
              <a:rPr lang="en-US" sz="2400" dirty="0" err="1" smtClean="0"/>
              <a:t>Schwalm</a:t>
            </a:r>
            <a:r>
              <a:rPr lang="en-US" sz="2400" dirty="0" smtClean="0"/>
              <a:t>, C., Zhang, T., </a:t>
            </a:r>
            <a:r>
              <a:rPr lang="en-US" sz="2400" dirty="0" err="1" smtClean="0"/>
              <a:t>Kholodov</a:t>
            </a:r>
            <a:r>
              <a:rPr lang="en-US" sz="2400" dirty="0" smtClean="0"/>
              <a:t>, A., </a:t>
            </a:r>
            <a:r>
              <a:rPr lang="en-US" sz="2400" dirty="0" err="1" smtClean="0"/>
              <a:t>Sousanes</a:t>
            </a:r>
            <a:r>
              <a:rPr lang="en-US" sz="2400" dirty="0" smtClean="0"/>
              <a:t>, P., </a:t>
            </a:r>
            <a:r>
              <a:rPr lang="en-US" sz="2400" dirty="0" err="1" smtClean="0"/>
              <a:t>Loso</a:t>
            </a:r>
            <a:r>
              <a:rPr lang="en-US" sz="2400" dirty="0" smtClean="0"/>
              <a:t>, M., Swanson, D., Hill, K., (in review). A </a:t>
            </a:r>
            <a:r>
              <a:rPr lang="en-US" sz="2400" dirty="0"/>
              <a:t>synthesis dataset of permafrost-affected soil thermal conditions for Alaska, </a:t>
            </a:r>
            <a:r>
              <a:rPr lang="en-US" sz="2400" dirty="0" smtClean="0"/>
              <a:t>USA</a:t>
            </a:r>
            <a:r>
              <a:rPr lang="en-US" sz="2400" dirty="0"/>
              <a:t>, </a:t>
            </a:r>
            <a:r>
              <a:rPr lang="en-US" sz="2400" i="1" dirty="0" smtClean="0"/>
              <a:t>Earth </a:t>
            </a:r>
            <a:r>
              <a:rPr lang="en-US" sz="2400" i="1" dirty="0"/>
              <a:t>System Science Data. </a:t>
            </a:r>
            <a:r>
              <a:rPr lang="en-US" sz="2400" i="1" dirty="0">
                <a:hlinkClick r:id="rId2"/>
              </a:rPr>
              <a:t>https://www.earth-syst-sci-data-discuss.net/essd-2018-54</a:t>
            </a:r>
            <a:r>
              <a:rPr lang="en-US" sz="2400" i="1" dirty="0" smtClean="0">
                <a:hlinkClick r:id="rId2"/>
              </a:rPr>
              <a:t>/</a:t>
            </a:r>
            <a:endParaRPr lang="en-US" sz="2400" i="1" dirty="0" smtClean="0"/>
          </a:p>
          <a:p>
            <a:endParaRPr lang="en-US" sz="2400" i="1" dirty="0" smtClean="0"/>
          </a:p>
          <a:p>
            <a:r>
              <a:rPr lang="en-US" sz="2400" dirty="0" err="1" smtClean="0"/>
              <a:t>Clow</a:t>
            </a:r>
            <a:r>
              <a:rPr lang="en-US" sz="2400" dirty="0"/>
              <a:t>, G., (in review). CVPM 1.1: a flexible heat-transfer modeling system for </a:t>
            </a:r>
            <a:r>
              <a:rPr lang="en-US" sz="2400" dirty="0" smtClean="0"/>
              <a:t>permafrost, </a:t>
            </a:r>
            <a:r>
              <a:rPr lang="en-US" sz="2400" i="1" dirty="0" smtClean="0"/>
              <a:t>Geoscientific Model Development.</a:t>
            </a:r>
          </a:p>
          <a:p>
            <a:endParaRPr lang="en-US" sz="2400" i="1" dirty="0" smtClean="0"/>
          </a:p>
          <a:p>
            <a:r>
              <a:rPr lang="en-US" sz="2400" dirty="0" smtClean="0"/>
              <a:t>Overeem, I., </a:t>
            </a:r>
            <a:r>
              <a:rPr lang="en-US" sz="2400" dirty="0" err="1" smtClean="0"/>
              <a:t>Jafarov</a:t>
            </a:r>
            <a:r>
              <a:rPr lang="en-US" sz="2400" dirty="0" smtClean="0"/>
              <a:t>, E., Wang, K.,  Schaefer</a:t>
            </a:r>
            <a:r>
              <a:rPr lang="en-US" sz="2400" baseline="30000" dirty="0" smtClean="0"/>
              <a:t>,</a:t>
            </a:r>
            <a:r>
              <a:rPr lang="en-US" sz="2400" dirty="0" smtClean="0"/>
              <a:t> K., Stewart</a:t>
            </a:r>
            <a:r>
              <a:rPr lang="en-US" sz="2400" baseline="30000" dirty="0" smtClean="0"/>
              <a:t>,</a:t>
            </a:r>
            <a:r>
              <a:rPr lang="en-US" sz="2400" dirty="0" smtClean="0"/>
              <a:t> S., </a:t>
            </a:r>
            <a:r>
              <a:rPr lang="en-US" sz="2400" dirty="0" err="1" smtClean="0"/>
              <a:t>Clow</a:t>
            </a:r>
            <a:r>
              <a:rPr lang="en-US" sz="2400" baseline="30000" dirty="0" smtClean="0"/>
              <a:t>,</a:t>
            </a:r>
            <a:r>
              <a:rPr lang="en-US" sz="2400" dirty="0" smtClean="0"/>
              <a:t> G., Piper</a:t>
            </a:r>
            <a:r>
              <a:rPr lang="en-US" sz="2400" baseline="30000" dirty="0" smtClean="0"/>
              <a:t>,</a:t>
            </a:r>
            <a:r>
              <a:rPr lang="en-US" sz="2400" dirty="0" smtClean="0"/>
              <a:t> M., </a:t>
            </a:r>
            <a:r>
              <a:rPr lang="en-US" sz="2400" dirty="0" err="1" smtClean="0"/>
              <a:t>Elshorbany</a:t>
            </a:r>
            <a:r>
              <a:rPr lang="en-US" sz="2400" baseline="30000" dirty="0" smtClean="0"/>
              <a:t>,</a:t>
            </a:r>
            <a:r>
              <a:rPr lang="en-US" sz="2400" dirty="0" smtClean="0"/>
              <a:t> Y</a:t>
            </a:r>
            <a:r>
              <a:rPr lang="en-US" sz="2400" dirty="0"/>
              <a:t>.,  (in review). A modeling toolbox for permafrost </a:t>
            </a:r>
            <a:r>
              <a:rPr lang="en-US" sz="2400" dirty="0" smtClean="0"/>
              <a:t>landscapes. </a:t>
            </a:r>
            <a:r>
              <a:rPr lang="en-US" sz="2400" i="1" dirty="0" smtClean="0"/>
              <a:t>EOS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48025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172"/>
            <a:ext cx="8229600" cy="1143000"/>
          </a:xfrm>
        </p:spPr>
        <p:txBody>
          <a:bodyPr/>
          <a:lstStyle/>
          <a:p>
            <a:r>
              <a:rPr lang="en-US" smtClean="0"/>
              <a:t>Our team</a:t>
            </a:r>
            <a:endParaRPr lang="en-US" dirty="0"/>
          </a:p>
        </p:txBody>
      </p:sp>
      <p:pic>
        <p:nvPicPr>
          <p:cNvPr id="5" name="Picture 4" descr="elchin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" y="649855"/>
            <a:ext cx="1695313" cy="2104592"/>
          </a:xfrm>
          <a:prstGeom prst="rect">
            <a:avLst/>
          </a:prstGeom>
        </p:spPr>
      </p:pic>
      <p:pic>
        <p:nvPicPr>
          <p:cNvPr id="6" name="Picture 5" descr="markpi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90" y="1348466"/>
            <a:ext cx="1865382" cy="1865382"/>
          </a:xfrm>
          <a:prstGeom prst="rect">
            <a:avLst/>
          </a:prstGeom>
        </p:spPr>
      </p:pic>
      <p:pic>
        <p:nvPicPr>
          <p:cNvPr id="7" name="Picture 6" descr="kevin_schaefer_nsid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72" y="1503225"/>
            <a:ext cx="1558897" cy="2097539"/>
          </a:xfrm>
          <a:prstGeom prst="rect">
            <a:avLst/>
          </a:prstGeom>
        </p:spPr>
      </p:pic>
      <p:pic>
        <p:nvPicPr>
          <p:cNvPr id="8" name="Picture 7" descr="garyc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" y="3213848"/>
            <a:ext cx="1697137" cy="2106060"/>
          </a:xfrm>
          <a:prstGeom prst="rect">
            <a:avLst/>
          </a:prstGeom>
        </p:spPr>
      </p:pic>
      <p:pic>
        <p:nvPicPr>
          <p:cNvPr id="10" name="Picture 9" descr="portraitIrinaOveree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09" y="3837352"/>
            <a:ext cx="1662190" cy="22162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36584" y="344110"/>
            <a:ext cx="269631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Irina Overeem, CU Boulder</a:t>
            </a:r>
          </a:p>
          <a:p>
            <a:r>
              <a:rPr lang="en-US" dirty="0" smtClean="0"/>
              <a:t>Kevin Schaeffer, NSIDC</a:t>
            </a:r>
          </a:p>
          <a:p>
            <a:r>
              <a:rPr lang="en-US" dirty="0" err="1" smtClean="0"/>
              <a:t>Elchin</a:t>
            </a:r>
            <a:r>
              <a:rPr lang="en-US" dirty="0" smtClean="0"/>
              <a:t> </a:t>
            </a:r>
            <a:r>
              <a:rPr lang="en-US" dirty="0" err="1" smtClean="0"/>
              <a:t>Jafarov</a:t>
            </a:r>
            <a:r>
              <a:rPr lang="en-US" dirty="0" smtClean="0"/>
              <a:t>, LANL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Kang Wang, CU Boulder</a:t>
            </a:r>
          </a:p>
          <a:p>
            <a:r>
              <a:rPr lang="en-US" dirty="0" smtClean="0"/>
              <a:t>Mark Piper, CU Boulder</a:t>
            </a:r>
          </a:p>
          <a:p>
            <a:r>
              <a:rPr lang="en-US" dirty="0" smtClean="0"/>
              <a:t>Scott Stewart, CU Boulder</a:t>
            </a:r>
          </a:p>
          <a:p>
            <a:r>
              <a:rPr lang="en-US" dirty="0" err="1" smtClean="0"/>
              <a:t>Yasin</a:t>
            </a:r>
            <a:r>
              <a:rPr lang="en-US" dirty="0" smtClean="0"/>
              <a:t> </a:t>
            </a:r>
            <a:r>
              <a:rPr lang="en-US" dirty="0" err="1" smtClean="0"/>
              <a:t>Elshorbany</a:t>
            </a:r>
            <a:r>
              <a:rPr lang="en-US" dirty="0" smtClean="0"/>
              <a:t>, NSIDC</a:t>
            </a:r>
          </a:p>
          <a:p>
            <a:endParaRPr lang="en-US" dirty="0"/>
          </a:p>
          <a:p>
            <a:r>
              <a:rPr lang="en-US" dirty="0" smtClean="0"/>
              <a:t>Gary </a:t>
            </a:r>
            <a:r>
              <a:rPr lang="en-US" dirty="0" err="1" smtClean="0"/>
              <a:t>Clow</a:t>
            </a:r>
            <a:r>
              <a:rPr lang="en-US" dirty="0" smtClean="0"/>
              <a:t>, USGS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11" descr="kangwang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23" y="4037429"/>
            <a:ext cx="1802513" cy="2430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430" y="4510605"/>
            <a:ext cx="1774308" cy="1861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61" y="3677669"/>
            <a:ext cx="17621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498"/>
            <a:ext cx="8229600" cy="240456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Permafrost </a:t>
            </a:r>
            <a:r>
              <a:rPr lang="en-US" dirty="0"/>
              <a:t>Modeling toolbox develops easy-to-access and comprehensive cyberinfrastructure to promote permafrost modeling</a:t>
            </a:r>
          </a:p>
        </p:txBody>
      </p:sp>
    </p:spTree>
    <p:extLst>
      <p:ext uri="{BB962C8B-B14F-4D97-AF65-F5344CB8AC3E}">
        <p14:creationId xmlns:p14="http://schemas.microsoft.com/office/powerpoint/2010/main" val="23327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Vision for Permafrost Modeling Toolbox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5037667"/>
            <a:ext cx="8229600" cy="4525963"/>
          </a:xfrm>
        </p:spPr>
        <p:txBody>
          <a:bodyPr/>
          <a:lstStyle/>
          <a:p>
            <a:r>
              <a:rPr lang="en-US" sz="2400" dirty="0" smtClean="0"/>
              <a:t>Models ranging in complexity</a:t>
            </a:r>
          </a:p>
          <a:p>
            <a:r>
              <a:rPr lang="en-US" sz="2400" dirty="0" smtClean="0"/>
              <a:t>Allow input data to easily be ingested</a:t>
            </a:r>
          </a:p>
          <a:p>
            <a:r>
              <a:rPr lang="en-US" sz="2400" dirty="0" smtClean="0"/>
              <a:t>Web interface for ease of use</a:t>
            </a:r>
          </a:p>
          <a:p>
            <a:r>
              <a:rPr lang="en-US" sz="2400" dirty="0" smtClean="0"/>
              <a:t>Ultimate goal: coupled modeling across domains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455" y="956653"/>
            <a:ext cx="6381090" cy="4037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2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747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Web Modeling Tool</a:t>
            </a:r>
            <a:endParaRPr lang="en-US" dirty="0"/>
          </a:p>
        </p:txBody>
      </p:sp>
      <p:pic>
        <p:nvPicPr>
          <p:cNvPr id="5" name="Picture 4" descr="SelectPermafrostModelingPro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5" y="1276689"/>
            <a:ext cx="6766370" cy="4620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41438" y="6248116"/>
            <a:ext cx="5881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csdms.colorado.edu</a:t>
            </a:r>
            <a:r>
              <a:rPr lang="en-US" sz="3200" dirty="0"/>
              <a:t>/</a:t>
            </a:r>
            <a:r>
              <a:rPr lang="en-US" sz="3200" dirty="0" err="1"/>
              <a:t>wmt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413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Models as ‘Components’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7388"/>
            <a:ext cx="8229600" cy="4525963"/>
          </a:xfrm>
        </p:spPr>
        <p:txBody>
          <a:bodyPr/>
          <a:lstStyle/>
          <a:p>
            <a:r>
              <a:rPr lang="en-US" dirty="0" smtClean="0"/>
              <a:t>Models receive a ‘Basic Model Interface’</a:t>
            </a:r>
          </a:p>
          <a:p>
            <a:endParaRPr lang="en-US" dirty="0" smtClean="0"/>
          </a:p>
          <a:p>
            <a:r>
              <a:rPr lang="en-US" dirty="0" smtClean="0"/>
              <a:t>Specify with precision which parameters components do need, which parameters do they generate (Standard Names).</a:t>
            </a:r>
          </a:p>
          <a:p>
            <a:r>
              <a:rPr lang="en-US" dirty="0" smtClean="0"/>
              <a:t>Components generate </a:t>
            </a:r>
            <a:r>
              <a:rPr lang="en-US" dirty="0" err="1" smtClean="0"/>
              <a:t>netCDF</a:t>
            </a:r>
            <a:r>
              <a:rPr lang="en-US" dirty="0" smtClean="0"/>
              <a:t> output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6860</TotalTime>
  <Words>2279</Words>
  <Application>Microsoft Macintosh PowerPoint</Application>
  <PresentationFormat>On-screen Show (4:3)</PresentationFormat>
  <Paragraphs>309</Paragraphs>
  <Slides>49</Slides>
  <Notes>3</Notes>
  <HiddenSlides>4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Times New Roman</vt:lpstr>
      <vt:lpstr>宋体</vt:lpstr>
      <vt:lpstr>Office Theme</vt:lpstr>
      <vt:lpstr>Equation</vt:lpstr>
      <vt:lpstr>Permafrost Modeling Toolbox</vt:lpstr>
      <vt:lpstr>Objectives</vt:lpstr>
      <vt:lpstr>Outline of Clinic</vt:lpstr>
      <vt:lpstr>Why</vt:lpstr>
      <vt:lpstr>Our team</vt:lpstr>
      <vt:lpstr>Goal</vt:lpstr>
      <vt:lpstr>Vision for Permafrost Modeling Toolbox</vt:lpstr>
      <vt:lpstr>PowerPoint Presentation</vt:lpstr>
      <vt:lpstr>Develop Models as ‘Components’</vt:lpstr>
      <vt:lpstr>Web Modeling Tool</vt:lpstr>
      <vt:lpstr>Physical Models</vt:lpstr>
      <vt:lpstr>‘Air’ Frost Number</vt:lpstr>
      <vt:lpstr>Cosine Approximation of Annual Temperature Distribution</vt:lpstr>
      <vt:lpstr>Calculate DDT and DDF</vt:lpstr>
      <vt:lpstr>Defining the Permafrost Limit</vt:lpstr>
      <vt:lpstr>What is the use of such a simple model?</vt:lpstr>
      <vt:lpstr>Kudryavstev Model</vt:lpstr>
      <vt:lpstr>Depth to freezing or thawing (Z)</vt:lpstr>
      <vt:lpstr>Consider temperature at each layer interface separately</vt:lpstr>
      <vt:lpstr>Snow thermal effect</vt:lpstr>
      <vt:lpstr>What is the use of such a medium complexity model?</vt:lpstr>
      <vt:lpstr>Datasets</vt:lpstr>
      <vt:lpstr>Time series of climate data</vt:lpstr>
      <vt:lpstr>Benchmark against in-situ  permafrost data</vt:lpstr>
      <vt:lpstr>Data-Model Comparison</vt:lpstr>
      <vt:lpstr>Data-Model Comparison</vt:lpstr>
      <vt:lpstr>Climate Reanalysis Data</vt:lpstr>
      <vt:lpstr>CRU_AKtemp</vt:lpstr>
      <vt:lpstr>Config File with CRU-AKtemp</vt:lpstr>
      <vt:lpstr>CRU_Aktemp example</vt:lpstr>
      <vt:lpstr>Predicting Permafrost?</vt:lpstr>
      <vt:lpstr>CMIP5 provides mean annual air temperature to Frost and Ku models</vt:lpstr>
      <vt:lpstr>Demonstration</vt:lpstr>
      <vt:lpstr>Demonstration</vt:lpstr>
      <vt:lpstr>Visualize Output with Panoply</vt:lpstr>
      <vt:lpstr>CMIP-5 grid geometry</vt:lpstr>
      <vt:lpstr>Hands-on </vt:lpstr>
      <vt:lpstr>CMIP5 provides mean annual air temperature to Frost and Ku models</vt:lpstr>
      <vt:lpstr>Predictions of Permafrost</vt:lpstr>
      <vt:lpstr>Implications for Permafrost Carbon Feedback</vt:lpstr>
      <vt:lpstr>Implications for Permafrost Carbon Feedback? Ku model…</vt:lpstr>
      <vt:lpstr>More advanced modeling: CVPM</vt:lpstr>
      <vt:lpstr>More advanced modeling (2)</vt:lpstr>
      <vt:lpstr>What’s next: Collaborate</vt:lpstr>
      <vt:lpstr>What’s next: cyberinfrastructure development</vt:lpstr>
      <vt:lpstr>PyDeltaRCM with permafrost</vt:lpstr>
      <vt:lpstr>Acknowledgements</vt:lpstr>
      <vt:lpstr>References</vt:lpstr>
      <vt:lpstr>Papers in Review</vt:lpstr>
    </vt:vector>
  </TitlesOfParts>
  <Company>Univ of CO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Permafrost Modeling Toolbox</dc:title>
  <dc:creator>Irina Overeem</dc:creator>
  <cp:lastModifiedBy>Microsoft Office User</cp:lastModifiedBy>
  <cp:revision>103</cp:revision>
  <dcterms:created xsi:type="dcterms:W3CDTF">2017-05-15T21:39:10Z</dcterms:created>
  <dcterms:modified xsi:type="dcterms:W3CDTF">2018-05-25T15:33:44Z</dcterms:modified>
</cp:coreProperties>
</file>