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77" r:id="rId5"/>
    <p:sldId id="264" r:id="rId6"/>
    <p:sldId id="275" r:id="rId7"/>
    <p:sldId id="280" r:id="rId8"/>
    <p:sldId id="260" r:id="rId9"/>
    <p:sldId id="259" r:id="rId10"/>
    <p:sldId id="263" r:id="rId11"/>
    <p:sldId id="261" r:id="rId12"/>
    <p:sldId id="262" r:id="rId13"/>
    <p:sldId id="266" r:id="rId14"/>
    <p:sldId id="265" r:id="rId15"/>
    <p:sldId id="271" r:id="rId16"/>
    <p:sldId id="272" r:id="rId17"/>
    <p:sldId id="278" r:id="rId18"/>
    <p:sldId id="281" r:id="rId19"/>
    <p:sldId id="270" r:id="rId20"/>
    <p:sldId id="273" r:id="rId21"/>
    <p:sldId id="267" r:id="rId22"/>
    <p:sldId id="268" r:id="rId23"/>
    <p:sldId id="269" r:id="rId24"/>
    <p:sldId id="274" r:id="rId25"/>
    <p:sldId id="279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46611-A79F-D346-9D9A-2AEA1D3026D5}" type="datetimeFigureOut">
              <a:rPr lang="en-US" smtClean="0"/>
              <a:t>5/20/14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CC889-8C2A-F341-8AAA-A680902A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4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pages are designed to prevent a ‘black-box’ experience.</a:t>
            </a:r>
          </a:p>
          <a:p>
            <a:r>
              <a:rPr lang="en-US" dirty="0" smtClean="0"/>
              <a:t>This is on the CSDMS wiki!! It can be edited</a:t>
            </a:r>
            <a:r>
              <a:rPr lang="en-US" baseline="0" dirty="0" smtClean="0"/>
              <a:t> by yourselves!!!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C889-8C2A-F341-8AAA-A680902AE4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2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C889-8C2A-F341-8AAA-A680902AE4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1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ci.llnl.gov/codes/visi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with WMT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0804" y="3707129"/>
            <a:ext cx="9301378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Irina Overeem</a:t>
            </a:r>
          </a:p>
          <a:p>
            <a:pPr marL="400050" lvl="0" indent="-40005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7F7F7F"/>
                </a:solidFill>
              </a:rPr>
              <a:t>irina.overeem@colorado.edu</a:t>
            </a:r>
            <a:r>
              <a:rPr lang="en-US" dirty="0">
                <a:solidFill>
                  <a:srgbClr val="7F7F7F"/>
                </a:solidFill>
              </a:rPr>
              <a:t>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marL="400050" lvl="0" indent="-40005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Mark Piper</a:t>
            </a:r>
          </a:p>
          <a:p>
            <a:pPr marL="400050" indent="-40005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mark.piper@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colorado.edu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marL="400050" lvl="0" indent="-40005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ＭＳ Ｐゴシック" charset="-128"/>
              </a:rPr>
              <a:t>Eric Hutton</a:t>
            </a:r>
          </a:p>
          <a:p>
            <a:pPr marL="400050" indent="-40005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rgbClr val="7F7F7F"/>
                </a:solidFill>
              </a:rPr>
              <a:t>eric.hutton@colorado.edu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endParaRPr lang="en-US" dirty="0">
              <a:solidFill>
                <a:srgbClr val="7F7F7F"/>
              </a:solidFill>
            </a:endParaRPr>
          </a:p>
          <a:p>
            <a:pPr marL="400050" lvl="0" indent="-400050"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53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Help?</a:t>
            </a:r>
            <a:endParaRPr lang="en-US" dirty="0"/>
          </a:p>
        </p:txBody>
      </p:sp>
      <p:pic>
        <p:nvPicPr>
          <p:cNvPr id="4" name="Picture 3" descr="wiki_modelHelp_sedflux_over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829097"/>
            <a:ext cx="6232375" cy="4510330"/>
          </a:xfrm>
          <a:prstGeom prst="rect">
            <a:avLst/>
          </a:prstGeom>
        </p:spPr>
      </p:pic>
      <p:pic>
        <p:nvPicPr>
          <p:cNvPr id="5" name="Picture 4" descr="wiki_modelHelp_sedflux_equationszoom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20" y="4367582"/>
            <a:ext cx="5561256" cy="237685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023683" y="4480801"/>
            <a:ext cx="1300939" cy="17758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28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Labs</a:t>
            </a:r>
            <a:endParaRPr lang="en-US" dirty="0"/>
          </a:p>
        </p:txBody>
      </p:sp>
      <p:pic>
        <p:nvPicPr>
          <p:cNvPr id="6" name="Picture 5" descr="Screen Shot 2014-05-16 at 5.4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6" y="1900673"/>
            <a:ext cx="3871842" cy="49001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1999" y="3160384"/>
            <a:ext cx="4352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Overview of Labs for Teaching: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csdms.colorado.edu</a:t>
            </a:r>
            <a:r>
              <a:rPr lang="en-US" dirty="0"/>
              <a:t>/wiki/</a:t>
            </a:r>
            <a:r>
              <a:rPr lang="en-US" dirty="0" err="1"/>
              <a:t>Labs_portal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11694" y="5509956"/>
            <a:ext cx="15875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25600" y="51867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csdms.colorado.edu</a:t>
            </a:r>
            <a:r>
              <a:rPr lang="en-US" dirty="0"/>
              <a:t>/wiki/</a:t>
            </a:r>
            <a:r>
              <a:rPr lang="en-US" dirty="0" err="1"/>
              <a:t>Labs_WMT_River_Sediment_Supply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1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051667"/>
            <a:ext cx="8788879" cy="3992563"/>
          </a:xfrm>
        </p:spPr>
        <p:txBody>
          <a:bodyPr>
            <a:noAutofit/>
          </a:bodyPr>
          <a:lstStyle/>
          <a:p>
            <a:r>
              <a:rPr lang="en-US" dirty="0" smtClean="0"/>
              <a:t>Labs are intended for advanced undergraduate and graduate classes (3-4 </a:t>
            </a:r>
            <a:r>
              <a:rPr lang="en-US" dirty="0" err="1" smtClean="0"/>
              <a:t>hrs</a:t>
            </a:r>
            <a:r>
              <a:rPr lang="en-US" dirty="0" smtClean="0"/>
              <a:t>, with homework). Labs include:</a:t>
            </a:r>
          </a:p>
          <a:p>
            <a:pPr marL="457200" indent="-457200">
              <a:buAutoNum type="arabicParenR"/>
            </a:pPr>
            <a:r>
              <a:rPr lang="en-US" dirty="0" smtClean="0"/>
              <a:t>Tutorial on use of WMT</a:t>
            </a:r>
          </a:p>
          <a:p>
            <a:pPr marL="457200" indent="-457200">
              <a:buAutoNum type="arabicParenR"/>
            </a:pPr>
            <a:r>
              <a:rPr lang="en-US" dirty="0" smtClean="0"/>
              <a:t>Presentations on the specific model and processes.</a:t>
            </a:r>
          </a:p>
          <a:p>
            <a:pPr marL="457200" indent="-457200">
              <a:buAutoNum type="arabicParenR"/>
            </a:pPr>
            <a:r>
              <a:rPr lang="en-US" dirty="0" smtClean="0"/>
              <a:t>Instructions to run simulations. </a:t>
            </a:r>
            <a:r>
              <a:rPr lang="en-US" dirty="0"/>
              <a:t>T</a:t>
            </a:r>
            <a:r>
              <a:rPr lang="en-US" dirty="0" smtClean="0"/>
              <a:t>hese runs have been tested.</a:t>
            </a:r>
          </a:p>
          <a:p>
            <a:pPr marL="457200" indent="-457200">
              <a:buAutoNum type="arabicParenR"/>
            </a:pPr>
            <a:r>
              <a:rPr lang="en-US" dirty="0" smtClean="0"/>
              <a:t>Questions to meet topical learning objectives.</a:t>
            </a:r>
          </a:p>
          <a:p>
            <a:pPr marL="457200" indent="-457200">
              <a:buAutoNum type="arabicParenR"/>
            </a:pPr>
            <a:r>
              <a:rPr lang="en-US" dirty="0" smtClean="0"/>
              <a:t>Key references to learn more on relevant processes and models.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2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29" y="2133600"/>
            <a:ext cx="8417822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Students </a:t>
            </a:r>
            <a:r>
              <a:rPr lang="en-US" dirty="0"/>
              <a:t>n</a:t>
            </a:r>
            <a:r>
              <a:rPr lang="en-US" dirty="0" smtClean="0"/>
              <a:t>eed accounts on the CSDMS super-computer. This takes time; count on </a:t>
            </a:r>
            <a:r>
              <a:rPr lang="en-US" dirty="0"/>
              <a:t>5</a:t>
            </a:r>
            <a:r>
              <a:rPr lang="en-US" dirty="0" smtClean="0"/>
              <a:t> work days.</a:t>
            </a:r>
          </a:p>
          <a:p>
            <a:r>
              <a:rPr lang="en-US" dirty="0" smtClean="0"/>
              <a:t>Student need to familiarize with WMT</a:t>
            </a:r>
          </a:p>
          <a:p>
            <a:r>
              <a:rPr lang="en-US" dirty="0" smtClean="0"/>
              <a:t>Students learn to visualize </a:t>
            </a:r>
            <a:r>
              <a:rPr lang="en-US" dirty="0" err="1" smtClean="0"/>
              <a:t>NetCDF</a:t>
            </a:r>
            <a:r>
              <a:rPr lang="en-US" dirty="0" smtClean="0"/>
              <a:t> time-series and grids. All CSDMS compliant models output </a:t>
            </a:r>
            <a:r>
              <a:rPr lang="en-US" dirty="0" err="1" smtClean="0"/>
              <a:t>NetCDF</a:t>
            </a:r>
            <a:r>
              <a:rPr lang="en-US" dirty="0" smtClean="0"/>
              <a:t> files. </a:t>
            </a:r>
            <a:r>
              <a:rPr lang="en-US" dirty="0" err="1" smtClean="0"/>
              <a:t>NetCDF</a:t>
            </a:r>
            <a:r>
              <a:rPr lang="en-US" dirty="0" smtClean="0"/>
              <a:t> can be visualized in </a:t>
            </a:r>
            <a:r>
              <a:rPr lang="en-US" dirty="0" err="1" smtClean="0"/>
              <a:t>VisIT</a:t>
            </a:r>
            <a:r>
              <a:rPr lang="en-US" dirty="0" smtClean="0"/>
              <a:t> or </a:t>
            </a:r>
            <a:r>
              <a:rPr lang="en-US" dirty="0" err="1" smtClean="0"/>
              <a:t>ParaView</a:t>
            </a:r>
            <a:r>
              <a:rPr lang="en-US" dirty="0" smtClean="0"/>
              <a:t> (open-source visualization tools) or </a:t>
            </a:r>
            <a:r>
              <a:rPr lang="en-US" dirty="0" err="1" smtClean="0"/>
              <a:t>Matlab</a:t>
            </a:r>
            <a:r>
              <a:rPr lang="en-US" dirty="0" smtClean="0"/>
              <a:t>. Some models have their own ASCII files.</a:t>
            </a:r>
          </a:p>
        </p:txBody>
      </p:sp>
    </p:spTree>
    <p:extLst>
      <p:ext uri="{BB962C8B-B14F-4D97-AF65-F5344CB8AC3E}">
        <p14:creationId xmlns:p14="http://schemas.microsoft.com/office/powerpoint/2010/main" val="395845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Model Lab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1815399"/>
            <a:ext cx="6947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csdms.colorado.edu</a:t>
            </a:r>
            <a:r>
              <a:rPr lang="en-US" dirty="0"/>
              <a:t>/wiki/</a:t>
            </a:r>
            <a:r>
              <a:rPr lang="en-US" dirty="0" err="1"/>
              <a:t>Labs_WMT_PLUME</a:t>
            </a:r>
            <a:endParaRPr lang="en-US" dirty="0"/>
          </a:p>
        </p:txBody>
      </p:sp>
      <p:pic>
        <p:nvPicPr>
          <p:cNvPr id="9" name="Picture 8" descr="Screen Shot 2014-05-17 at 12.19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6" y="2574216"/>
            <a:ext cx="7351561" cy="2184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59799" y="3942679"/>
            <a:ext cx="365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Instructions on Parameter Settings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17489" y="4147829"/>
            <a:ext cx="79891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creen Shot 2014-05-17 at 12.21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" y="5714787"/>
            <a:ext cx="8910990" cy="1081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59799" y="4863195"/>
            <a:ext cx="365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to guide more in-depth analysis of parameters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250641" y="5120777"/>
            <a:ext cx="665763" cy="5940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93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Model Lab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427" y="2646988"/>
            <a:ext cx="83938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Explore a model lab on coastal evolution modeling (20 min)</a:t>
            </a:r>
          </a:p>
          <a:p>
            <a:r>
              <a:rPr lang="en-US" sz="2400" dirty="0" smtClean="0"/>
              <a:t>CEM Model (Murray, Ashton, </a:t>
            </a:r>
            <a:r>
              <a:rPr lang="en-US" sz="2400" dirty="0" err="1" smtClean="0"/>
              <a:t>Nienhuis</a:t>
            </a:r>
            <a:r>
              <a:rPr lang="en-US" sz="2400" dirty="0" smtClean="0"/>
              <a:t>), </a:t>
            </a:r>
            <a:r>
              <a:rPr lang="en-US" sz="2400" dirty="0" err="1" smtClean="0"/>
              <a:t>HydroTrend</a:t>
            </a:r>
            <a:r>
              <a:rPr lang="en-US" sz="2400" dirty="0" smtClean="0"/>
              <a:t> Model (</a:t>
            </a:r>
            <a:r>
              <a:rPr lang="en-US" sz="2400" dirty="0" err="1" smtClean="0"/>
              <a:t>Kettner</a:t>
            </a:r>
            <a:r>
              <a:rPr lang="en-US" sz="2400" dirty="0" smtClean="0"/>
              <a:t>), Avulsion Model (Hutton)</a:t>
            </a:r>
          </a:p>
          <a:p>
            <a:endParaRPr lang="en-US" sz="2400" dirty="0"/>
          </a:p>
          <a:p>
            <a:r>
              <a:rPr lang="en-US" sz="2400" dirty="0" smtClean="0"/>
              <a:t>Team up with people who have their Beach account information available: you will need your user name and password.</a:t>
            </a:r>
          </a:p>
          <a:p>
            <a:endParaRPr lang="en-US" sz="2400" dirty="0"/>
          </a:p>
          <a:p>
            <a:r>
              <a:rPr lang="en-US" sz="2400" dirty="0" smtClean="0"/>
              <a:t> Directions are on CSDMS wiki: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http://</a:t>
            </a:r>
            <a:r>
              <a:rPr lang="en-US" sz="2800" dirty="0" err="1">
                <a:solidFill>
                  <a:schemeClr val="accent2"/>
                </a:solidFill>
              </a:rPr>
              <a:t>csdms.colorado.edu</a:t>
            </a:r>
            <a:r>
              <a:rPr lang="en-US" sz="2800" dirty="0">
                <a:solidFill>
                  <a:schemeClr val="accent2"/>
                </a:solidFill>
              </a:rPr>
              <a:t>/wiki/</a:t>
            </a:r>
            <a:r>
              <a:rPr lang="en-US" sz="2800" dirty="0" err="1">
                <a:solidFill>
                  <a:schemeClr val="accent2"/>
                </a:solidFill>
              </a:rPr>
              <a:t>Labs_WMT_CEM</a:t>
            </a:r>
            <a:endParaRPr lang="en-US" sz="2800" dirty="0">
              <a:solidFill>
                <a:schemeClr val="accent2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994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pic>
        <p:nvPicPr>
          <p:cNvPr id="5" name="Picture 4" descr="Screen Shot 2014-05-19 at 3.37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21" y="1812404"/>
            <a:ext cx="7543229" cy="4439217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16200000" flipH="1">
            <a:off x="201991" y="3800652"/>
            <a:ext cx="2751859" cy="346373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112" y="6379313"/>
            <a:ext cx="760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Option: use the pre-wired example; and start changing parameters from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8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Setup</a:t>
            </a:r>
            <a:endParaRPr lang="en-US" dirty="0"/>
          </a:p>
        </p:txBody>
      </p:sp>
      <p:pic>
        <p:nvPicPr>
          <p:cNvPr id="4" name="Picture 3" descr="Screen Shot 2014-05-19 at 5.0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35" y="4377960"/>
            <a:ext cx="6356815" cy="212403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4-05-19 at 5.00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91" y="1972182"/>
            <a:ext cx="5853459" cy="1271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4-05-19 at 5.02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4556"/>
            <a:ext cx="2002904" cy="1639587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1818457" y="4464556"/>
            <a:ext cx="682978" cy="760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4-05-19 at 5.04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9" y="1972182"/>
            <a:ext cx="2010886" cy="1610615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1818457" y="2799969"/>
            <a:ext cx="1318141" cy="163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1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 on Model</a:t>
            </a:r>
            <a:endParaRPr lang="en-US" dirty="0"/>
          </a:p>
        </p:txBody>
      </p:sp>
      <p:pic>
        <p:nvPicPr>
          <p:cNvPr id="5" name="Picture 4" descr="Screen Shot 2014-05-19 at 5.3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882614"/>
            <a:ext cx="8483082" cy="456737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901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Status</a:t>
            </a:r>
            <a:endParaRPr lang="en-US" dirty="0"/>
          </a:p>
        </p:txBody>
      </p:sp>
      <p:pic>
        <p:nvPicPr>
          <p:cNvPr id="6" name="Picture 5" descr="Screen Shot 2014-05-17 at 2.2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3" y="2190204"/>
            <a:ext cx="8560047" cy="3046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507" y="5570753"/>
            <a:ext cx="8138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takes about 5 minutes to complete, it reports progress in the ‘Simulation Status’ window</a:t>
            </a:r>
          </a:p>
          <a:p>
            <a:endParaRPr lang="en-US" dirty="0" smtClean="0"/>
          </a:p>
          <a:p>
            <a:r>
              <a:rPr lang="en-US" dirty="0"/>
              <a:t>https://</a:t>
            </a:r>
            <a:r>
              <a:rPr lang="en-US" dirty="0" err="1"/>
              <a:t>csdms.colorado.edu</a:t>
            </a:r>
            <a:r>
              <a:rPr lang="en-US" dirty="0"/>
              <a:t>/</a:t>
            </a:r>
            <a:r>
              <a:rPr lang="en-US" dirty="0" err="1"/>
              <a:t>wmt</a:t>
            </a:r>
            <a:r>
              <a:rPr lang="en-US" dirty="0"/>
              <a:t>/</a:t>
            </a:r>
            <a:r>
              <a:rPr lang="en-US" dirty="0" err="1"/>
              <a:t>api-dev</a:t>
            </a:r>
            <a:r>
              <a:rPr lang="en-US" dirty="0"/>
              <a:t>/run/show</a:t>
            </a:r>
          </a:p>
        </p:txBody>
      </p:sp>
    </p:spTree>
    <p:extLst>
      <p:ext uri="{BB962C8B-B14F-4D97-AF65-F5344CB8AC3E}">
        <p14:creationId xmlns:p14="http://schemas.microsoft.com/office/powerpoint/2010/main" val="228834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4048" y="1884115"/>
            <a:ext cx="8494202" cy="399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/>
          </a:p>
          <a:p>
            <a:r>
              <a:rPr lang="en-US" dirty="0" smtClean="0"/>
              <a:t>Why Teaching of Modeling of Earth Surface Processes?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possibilities does CSDMS WMT offer?</a:t>
            </a:r>
          </a:p>
          <a:p>
            <a:r>
              <a:rPr lang="en-US" dirty="0" smtClean="0"/>
              <a:t>Integrated Help System between WMT and CSDMS wiki</a:t>
            </a:r>
          </a:p>
          <a:p>
            <a:r>
              <a:rPr lang="en-US" dirty="0" smtClean="0"/>
              <a:t>Model-Labs in EKT Repository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Hand-on Modeling Lab with CEM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3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</a:t>
            </a:r>
            <a:r>
              <a:rPr lang="en-US" dirty="0" err="1" smtClean="0"/>
              <a:t>NetCDF</a:t>
            </a:r>
            <a:r>
              <a:rPr lang="en-US" dirty="0" smtClean="0"/>
              <a:t> files with </a:t>
            </a:r>
            <a:r>
              <a:rPr lang="en-US" dirty="0" err="1" smtClean="0"/>
              <a:t>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10" y="2133600"/>
            <a:ext cx="8330642" cy="3992563"/>
          </a:xfrm>
        </p:spPr>
        <p:txBody>
          <a:bodyPr/>
          <a:lstStyle/>
          <a:p>
            <a:r>
              <a:rPr lang="en-US" dirty="0" smtClean="0"/>
              <a:t>Download </a:t>
            </a:r>
            <a:r>
              <a:rPr lang="en-US" dirty="0" err="1" smtClean="0"/>
              <a:t>VisIT</a:t>
            </a:r>
            <a:r>
              <a:rPr lang="en-US" dirty="0" smtClean="0"/>
              <a:t> software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://wci.llnl.gov/codes/visit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Downloads are available for Windows XP/Vista, Mac OS X, </a:t>
            </a:r>
          </a:p>
          <a:p>
            <a:pPr marL="0" indent="0">
              <a:buNone/>
            </a:pPr>
            <a:r>
              <a:rPr lang="en-US" dirty="0" smtClean="0"/>
              <a:t>Linux </a:t>
            </a:r>
            <a:r>
              <a:rPr lang="en-US" dirty="0" err="1" smtClean="0"/>
              <a:t>RedHat</a:t>
            </a:r>
            <a:r>
              <a:rPr lang="en-US" dirty="0" smtClean="0"/>
              <a:t> and Ubuntu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2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Model Lab (1)</a:t>
            </a:r>
            <a:endParaRPr lang="en-US" dirty="0"/>
          </a:p>
        </p:txBody>
      </p:sp>
      <p:pic>
        <p:nvPicPr>
          <p:cNvPr id="5" name="Picture 4" descr="CEMbasecase3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925178"/>
            <a:ext cx="3986963" cy="19796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CEMbasecase6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75" y="1917919"/>
            <a:ext cx="3999175" cy="19949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CEMbasaecase90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4077188"/>
            <a:ext cx="3986963" cy="198656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CEMbasecase120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76" y="4050009"/>
            <a:ext cx="4036858" cy="201374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149386" y="2024374"/>
            <a:ext cx="104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3,000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36792" y="2024374"/>
            <a:ext cx="104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6,000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9386" y="4187178"/>
            <a:ext cx="104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9,000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36792" y="4086524"/>
            <a:ext cx="11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12,000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1132" y="3555953"/>
            <a:ext cx="127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River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05075" y="3386822"/>
            <a:ext cx="1915" cy="259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4163" y="1917919"/>
            <a:ext cx="212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CEM+Avulsion+River</a:t>
            </a:r>
            <a:endParaRPr lang="en-US" dirty="0" smtClean="0"/>
          </a:p>
          <a:p>
            <a:r>
              <a:rPr lang="en-US" dirty="0" smtClean="0"/>
              <a:t>base-case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4163" y="6092621"/>
            <a:ext cx="861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1 allows simple exploration of coastal geomorphological evolution over time.</a:t>
            </a:r>
          </a:p>
          <a:p>
            <a:r>
              <a:rPr lang="en-US" dirty="0" smtClean="0"/>
              <a:t>Learning Objective: Create-Describe-Interpret Model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7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Model Lab (2)</a:t>
            </a:r>
            <a:endParaRPr lang="en-US" dirty="0"/>
          </a:p>
        </p:txBody>
      </p:sp>
      <p:pic>
        <p:nvPicPr>
          <p:cNvPr id="5" name="Content Placeholder 4" descr="CEMA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>
          <a:xfrm>
            <a:off x="5080157" y="4058672"/>
            <a:ext cx="3778093" cy="2131526"/>
          </a:xfrm>
          <a:ln>
            <a:solidFill>
              <a:srgbClr val="000000"/>
            </a:solidFill>
          </a:ln>
        </p:spPr>
      </p:pic>
      <p:pic>
        <p:nvPicPr>
          <p:cNvPr id="4" name="Picture 3" descr="CEM_A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89" y="1835085"/>
            <a:ext cx="4247632" cy="210903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89328" y="1833738"/>
            <a:ext cx="11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12,000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27068" y="3574787"/>
            <a:ext cx="127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River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81011" y="3405656"/>
            <a:ext cx="1915" cy="259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99288" y="1864169"/>
            <a:ext cx="187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Angle = 0.5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9196" y="4058672"/>
            <a:ext cx="11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12,000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0157" y="4058668"/>
            <a:ext cx="181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Angle = 0.9</a:t>
            </a:r>
            <a:endParaRPr lang="en-US" dirty="0"/>
          </a:p>
        </p:txBody>
      </p:sp>
      <p:pic>
        <p:nvPicPr>
          <p:cNvPr id="3" name="Picture 2" descr="CEMA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2" y="4058672"/>
            <a:ext cx="4297914" cy="213152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67372" y="4059821"/>
            <a:ext cx="181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Angle = 0.1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01805" y="4033865"/>
            <a:ext cx="11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12,000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4275" y="6190198"/>
            <a:ext cx="911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set 2 allows process-response relationships to be explored.</a:t>
            </a:r>
          </a:p>
          <a:p>
            <a:r>
              <a:rPr lang="en-US" dirty="0" smtClean="0"/>
              <a:t>Learning Objective: Describe-Predict certain responses based on specific process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3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Model Lab (2)</a:t>
            </a:r>
            <a:endParaRPr lang="en-US" dirty="0"/>
          </a:p>
        </p:txBody>
      </p:sp>
      <p:pic>
        <p:nvPicPr>
          <p:cNvPr id="4" name="Content Placeholder 3" descr="CEMH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>
            <a:off x="284163" y="2134813"/>
            <a:ext cx="3919784" cy="2211466"/>
          </a:xfrm>
          <a:ln>
            <a:solidFill>
              <a:srgbClr val="000000"/>
            </a:solidFill>
          </a:ln>
        </p:spPr>
      </p:pic>
      <p:pic>
        <p:nvPicPr>
          <p:cNvPr id="5" name="Picture 4" descr="CEMH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90" y="2134813"/>
            <a:ext cx="4438360" cy="221146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18297" y="2155956"/>
            <a:ext cx="11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12,000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6037" y="3897005"/>
            <a:ext cx="127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River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09980" y="3727874"/>
            <a:ext cx="1915" cy="259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991" y="2186387"/>
            <a:ext cx="212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Highness = 0.1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12976" y="2186387"/>
            <a:ext cx="212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Highness = 0.9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06448" y="2186387"/>
            <a:ext cx="11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12,000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991" y="4900866"/>
            <a:ext cx="911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set 2 allows process-response relationships to be explored.</a:t>
            </a:r>
          </a:p>
          <a:p>
            <a:r>
              <a:rPr lang="en-US" dirty="0" smtClean="0"/>
              <a:t>Learning Objective: Describe-Predict certain responses based on specific process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Model Lab (3)</a:t>
            </a:r>
            <a:endParaRPr lang="en-US" dirty="0"/>
          </a:p>
        </p:txBody>
      </p:sp>
      <p:pic>
        <p:nvPicPr>
          <p:cNvPr id="4" name="Picture 3" descr="CEM-3r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290978"/>
            <a:ext cx="4180197" cy="20707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58708" y="3989228"/>
            <a:ext cx="105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River 1,2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12651" y="3820097"/>
            <a:ext cx="1915" cy="259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144388" y="3820097"/>
            <a:ext cx="1915" cy="259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55707" y="3989228"/>
            <a:ext cx="88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River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90202" y="2371053"/>
            <a:ext cx="11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12,000</a:t>
            </a:r>
            <a:endParaRPr lang="en-US" dirty="0"/>
          </a:p>
        </p:txBody>
      </p:sp>
      <p:pic>
        <p:nvPicPr>
          <p:cNvPr id="11" name="Picture 10" descr="CEM_10riv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98" y="2286657"/>
            <a:ext cx="4081360" cy="2033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627939" y="2371053"/>
            <a:ext cx="11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12,000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77671" y="395696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10 Rivers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638804" y="3685183"/>
            <a:ext cx="173186" cy="2717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77797" y="3626685"/>
            <a:ext cx="0" cy="3050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003647" y="3671706"/>
            <a:ext cx="78515" cy="27178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454453" y="3719815"/>
            <a:ext cx="173186" cy="2717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196849" y="3701694"/>
            <a:ext cx="133157" cy="2552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4991" y="4900866"/>
            <a:ext cx="9117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set 3 explores feedbacks between processes. Divide </a:t>
            </a:r>
            <a:r>
              <a:rPr lang="en-US" dirty="0" err="1" smtClean="0"/>
              <a:t>bedload</a:t>
            </a:r>
            <a:r>
              <a:rPr lang="en-US" dirty="0" smtClean="0"/>
              <a:t> based on channel length.</a:t>
            </a:r>
            <a:r>
              <a:rPr lang="en-US" dirty="0"/>
              <a:t> </a:t>
            </a:r>
            <a:r>
              <a:rPr lang="en-US" dirty="0" smtClean="0"/>
              <a:t>Learning Objective: Describe-Predict feedbacks between specific process parameters</a:t>
            </a:r>
          </a:p>
          <a:p>
            <a:endParaRPr lang="en-US" dirty="0" smtClean="0"/>
          </a:p>
          <a:p>
            <a:r>
              <a:rPr lang="en-US" dirty="0" smtClean="0"/>
              <a:t>A. </a:t>
            </a:r>
            <a:r>
              <a:rPr lang="en-US" dirty="0"/>
              <a:t>Ashton, </a:t>
            </a:r>
            <a:r>
              <a:rPr lang="en-US" dirty="0" smtClean="0"/>
              <a:t>E. Hutton</a:t>
            </a:r>
            <a:r>
              <a:rPr lang="en-US" dirty="0"/>
              <a:t>, </a:t>
            </a:r>
            <a:r>
              <a:rPr lang="en-US" dirty="0" smtClean="0"/>
              <a:t>A. </a:t>
            </a:r>
            <a:r>
              <a:rPr lang="en-US" dirty="0" err="1"/>
              <a:t>Kettner</a:t>
            </a:r>
            <a:r>
              <a:rPr lang="en-US" dirty="0"/>
              <a:t>, </a:t>
            </a:r>
            <a:r>
              <a:rPr lang="en-US" dirty="0" smtClean="0"/>
              <a:t>F. </a:t>
            </a:r>
            <a:r>
              <a:rPr lang="en-US" dirty="0"/>
              <a:t>Xing, </a:t>
            </a:r>
            <a:r>
              <a:rPr lang="en-US" dirty="0" smtClean="0"/>
              <a:t>J. </a:t>
            </a:r>
            <a:r>
              <a:rPr lang="en-US" dirty="0" err="1"/>
              <a:t>Kallumadikal</a:t>
            </a:r>
            <a:r>
              <a:rPr lang="en-US" dirty="0"/>
              <a:t>, </a:t>
            </a:r>
            <a:r>
              <a:rPr lang="en-US" dirty="0" smtClean="0"/>
              <a:t>J. </a:t>
            </a:r>
            <a:r>
              <a:rPr lang="en-US" dirty="0" err="1"/>
              <a:t>Nienhuis</a:t>
            </a:r>
            <a:r>
              <a:rPr lang="en-US" dirty="0"/>
              <a:t>, </a:t>
            </a:r>
            <a:r>
              <a:rPr lang="en-US" dirty="0" smtClean="0"/>
              <a:t>L. </a:t>
            </a:r>
            <a:r>
              <a:rPr lang="en-US" dirty="0" err="1"/>
              <a:t>Giosan</a:t>
            </a:r>
            <a:r>
              <a:rPr lang="en-US" dirty="0"/>
              <a:t>, Progress in coupling models of coastline and fluvial dynamics, Computers &amp; Geosciences</a:t>
            </a:r>
            <a:r>
              <a:rPr lang="en-US" dirty="0" smtClean="0"/>
              <a:t>, </a:t>
            </a:r>
            <a:r>
              <a:rPr lang="en-US" dirty="0"/>
              <a:t>53</a:t>
            </a:r>
            <a:r>
              <a:rPr lang="en-US" dirty="0" smtClean="0"/>
              <a:t>, </a:t>
            </a:r>
            <a:r>
              <a:rPr lang="en-US" dirty="0"/>
              <a:t>2013</a:t>
            </a:r>
            <a:r>
              <a:rPr lang="en-US" dirty="0" smtClean="0"/>
              <a:t>, </a:t>
            </a:r>
            <a:r>
              <a:rPr lang="en-US" dirty="0"/>
              <a:t>21-</a:t>
            </a:r>
            <a:r>
              <a:rPr lang="en-US" dirty="0" smtClean="0"/>
              <a:t>29, </a:t>
            </a:r>
            <a:r>
              <a:rPr lang="en-US" dirty="0"/>
              <a:t>http://</a:t>
            </a:r>
            <a:r>
              <a:rPr lang="en-US" dirty="0" err="1"/>
              <a:t>dx.doi.org</a:t>
            </a:r>
            <a:r>
              <a:rPr lang="en-US" dirty="0"/>
              <a:t>/10.1016/j.cageo.2012.04.004.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3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Model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896" y="2133600"/>
            <a:ext cx="4291174" cy="4130248"/>
          </a:xfrm>
        </p:spPr>
        <p:txBody>
          <a:bodyPr>
            <a:normAutofit fontScale="55000" lnSpcReduction="20000"/>
          </a:bodyPr>
          <a:lstStyle/>
          <a:p>
            <a:r>
              <a:rPr lang="en-US" sz="2500" dirty="0" smtClean="0"/>
              <a:t>WMT basics</a:t>
            </a:r>
          </a:p>
          <a:p>
            <a:r>
              <a:rPr lang="en-US" sz="2500" dirty="0" err="1" smtClean="0"/>
              <a:t>HydroTrend</a:t>
            </a:r>
            <a:endParaRPr lang="en-US" sz="2500" dirty="0" smtClean="0"/>
          </a:p>
          <a:p>
            <a:r>
              <a:rPr lang="en-US" sz="2500" dirty="0" smtClean="0"/>
              <a:t>River Plumes</a:t>
            </a:r>
          </a:p>
          <a:p>
            <a:r>
              <a:rPr lang="en-US" sz="2500" dirty="0" smtClean="0"/>
              <a:t>Coastal Evolution – Avulsion - Waves</a:t>
            </a:r>
          </a:p>
          <a:p>
            <a:r>
              <a:rPr lang="en-US" sz="2500" dirty="0" smtClean="0"/>
              <a:t>Sedflux2D Stratigraphy</a:t>
            </a:r>
          </a:p>
          <a:p>
            <a:endParaRPr lang="en-US" dirty="0"/>
          </a:p>
          <a:p>
            <a:r>
              <a:rPr lang="en-US" i="1" dirty="0" smtClean="0"/>
              <a:t>Soon to be updated from CMT lab</a:t>
            </a:r>
          </a:p>
          <a:p>
            <a:r>
              <a:rPr lang="en-US" i="1" dirty="0"/>
              <a:t>TOPOFLOW</a:t>
            </a:r>
          </a:p>
          <a:p>
            <a:r>
              <a:rPr lang="en-US" i="1" dirty="0" smtClean="0"/>
              <a:t>CHILD</a:t>
            </a:r>
          </a:p>
          <a:p>
            <a:r>
              <a:rPr lang="en-US" i="1" dirty="0" smtClean="0"/>
              <a:t>ERODE</a:t>
            </a:r>
            <a:endParaRPr lang="en-US" i="1" dirty="0"/>
          </a:p>
        </p:txBody>
      </p:sp>
      <p:pic>
        <p:nvPicPr>
          <p:cNvPr id="4" name="Picture 3" descr="Screen Shot 2014-05-16 at 5.4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6" y="1900673"/>
            <a:ext cx="3871842" cy="49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2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pic>
        <p:nvPicPr>
          <p:cNvPr id="3" name="Picture 2" descr="floodplaindepositionmap_Q5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019848"/>
            <a:ext cx="2650993" cy="2419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1838" y="2204642"/>
            <a:ext cx="581216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Community input through EKT WG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What models are next?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Which topics are next</a:t>
            </a:r>
            <a:r>
              <a:rPr lang="en-US" sz="24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What about documenting output?</a:t>
            </a:r>
            <a:endParaRPr lang="en-US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Community volunteering</a:t>
            </a:r>
          </a:p>
          <a:p>
            <a:endParaRPr lang="en-US" sz="2400" dirty="0" smtClean="0"/>
          </a:p>
          <a:p>
            <a:r>
              <a:rPr lang="en-US" sz="2400" dirty="0" smtClean="0"/>
              <a:t>- We are recruiting TA’s and faculty to adopt and evaluate these teaching resources</a:t>
            </a:r>
          </a:p>
        </p:txBody>
      </p:sp>
      <p:pic>
        <p:nvPicPr>
          <p:cNvPr id="5" name="Picture 4" descr="283px-Erode00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9" y="4769589"/>
            <a:ext cx="2536352" cy="2142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793" y="1835182"/>
            <a:ext cx="12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AquaTellUs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793" y="4414811"/>
            <a:ext cx="83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6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48" y="1884115"/>
            <a:ext cx="8494202" cy="3992563"/>
          </a:xfrm>
        </p:spPr>
        <p:txBody>
          <a:bodyPr/>
          <a:lstStyle/>
          <a:p>
            <a:pPr lvl="0"/>
            <a:endParaRPr lang="en-US" i="1" dirty="0" smtClean="0"/>
          </a:p>
          <a:p>
            <a:pPr lvl="0"/>
            <a:r>
              <a:rPr lang="en-US" dirty="0" smtClean="0"/>
              <a:t>CSDMS motto: “Explore Earth’s Surface with Community Software”</a:t>
            </a:r>
          </a:p>
          <a:p>
            <a:pPr lvl="0"/>
            <a:r>
              <a:rPr lang="en-US" dirty="0" smtClean="0"/>
              <a:t>Develop </a:t>
            </a:r>
            <a:r>
              <a:rPr lang="en-US" dirty="0"/>
              <a:t>a modular modeling environment capable of significantly advancing fundamental earth-system science; and</a:t>
            </a:r>
          </a:p>
          <a:p>
            <a:pPr lvl="0"/>
            <a:r>
              <a:rPr lang="en-US" dirty="0"/>
              <a:t>Develop fully functional and useful repositories for models, supporting data and tools, and other products </a:t>
            </a:r>
            <a:r>
              <a:rPr lang="en-US" dirty="0">
                <a:solidFill>
                  <a:schemeClr val="accent2"/>
                </a:solidFill>
              </a:rPr>
              <a:t>for education in quantitative modeling.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7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teach modeling?</a:t>
            </a:r>
            <a:endParaRPr lang="en-US" dirty="0"/>
          </a:p>
        </p:txBody>
      </p:sp>
      <p:pic>
        <p:nvPicPr>
          <p:cNvPr id="5" name="Picture 8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9" y="1874786"/>
            <a:ext cx="2514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ic 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351088"/>
            <a:ext cx="22383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4921" y="4641994"/>
            <a:ext cx="8588851" cy="2031325"/>
          </a:xfrm>
          <a:prstGeom prst="rect">
            <a:avLst/>
          </a:prstGeom>
          <a:solidFill>
            <a:srgbClr val="DDE9E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Essential </a:t>
            </a:r>
            <a:r>
              <a:rPr lang="en-US" dirty="0">
                <a:ea typeface="ＭＳ Ｐゴシック" charset="-128"/>
                <a:cs typeface="ＭＳ Ｐゴシック" charset="-128"/>
              </a:rPr>
              <a:t>elements of the K-12 science and engineering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curriculum relate to modeling: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Asking questions and defining problems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Developing and using models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Planning and carrying out investigations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Analyzing and interpreting data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Using mathematics,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information and </a:t>
            </a:r>
            <a:r>
              <a:rPr lang="en-US" dirty="0">
                <a:ea typeface="ＭＳ Ｐゴシック" charset="-128"/>
                <a:cs typeface="ＭＳ Ｐゴシック" charset="-128"/>
              </a:rPr>
              <a:t>computer technology and computational thinking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Constructing explanations and designing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solutions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055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teach modeling?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77289" y="2586806"/>
            <a:ext cx="389572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 smtClean="0"/>
              <a:t>Modeling is imperative to forecasting </a:t>
            </a:r>
            <a:r>
              <a:rPr lang="en-US" sz="1800" dirty="0"/>
              <a:t>the behavior of a complex and evolving Earth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921" y="4641994"/>
            <a:ext cx="8588851" cy="2031325"/>
          </a:xfrm>
          <a:prstGeom prst="rect">
            <a:avLst/>
          </a:prstGeom>
          <a:solidFill>
            <a:srgbClr val="DDE9E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Geoscience research nowadays heavily uses models: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Asking questions and defining problems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Developing and using models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Planning and carrying out investigations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Analyzing and interpreting data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Using mathematics,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information and </a:t>
            </a:r>
            <a:r>
              <a:rPr lang="en-US" dirty="0">
                <a:ea typeface="ＭＳ Ｐゴシック" charset="-128"/>
                <a:cs typeface="ＭＳ Ｐゴシック" charset="-128"/>
              </a:rPr>
              <a:t>computer technology and computational thinking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Constructing explanations and designing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solutions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oct29_sur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4" y="1780048"/>
            <a:ext cx="3630662" cy="27229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164" y="1789671"/>
            <a:ext cx="1842180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Hurricane Sandy</a:t>
            </a:r>
          </a:p>
          <a:p>
            <a:r>
              <a:rPr lang="en-US" sz="1400" dirty="0" smtClean="0"/>
              <a:t>NOAA surge model, Oct 28, 2012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273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outcomes of modeling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40763"/>
            <a:ext cx="9106387" cy="3992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Awareness of models versus instrumental data</a:t>
            </a:r>
          </a:p>
          <a:p>
            <a:r>
              <a:rPr lang="en-US" dirty="0" smtClean="0"/>
              <a:t>Awareness of simplification, assumptions and uncertainty in models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Explore possible outcomes of a system under different parameters</a:t>
            </a:r>
          </a:p>
          <a:p>
            <a:r>
              <a:rPr lang="en-US" dirty="0" smtClean="0"/>
              <a:t>Create and analyze model output </a:t>
            </a:r>
          </a:p>
          <a:p>
            <a:r>
              <a:rPr lang="en-US" dirty="0" smtClean="0"/>
              <a:t>Predict attributes of complex system behavior</a:t>
            </a:r>
          </a:p>
          <a:p>
            <a:r>
              <a:rPr lang="en-US" dirty="0" smtClean="0"/>
              <a:t>Describe feedbacks in coupled systems</a:t>
            </a:r>
          </a:p>
          <a:p>
            <a:r>
              <a:rPr lang="en-US" dirty="0" smtClean="0"/>
              <a:t>Computing skills – familiarity with HPCC procedures</a:t>
            </a:r>
          </a:p>
        </p:txBody>
      </p:sp>
    </p:spTree>
    <p:extLst>
      <p:ext uri="{BB962C8B-B14F-4D97-AF65-F5344CB8AC3E}">
        <p14:creationId xmlns:p14="http://schemas.microsoft.com/office/powerpoint/2010/main" val="187903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WMT for teaching</a:t>
            </a:r>
            <a:endParaRPr lang="en-US" dirty="0"/>
          </a:p>
        </p:txBody>
      </p:sp>
      <p:pic>
        <p:nvPicPr>
          <p:cNvPr id="4" name="Picture 3" descr="delta_dataanaly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924378"/>
            <a:ext cx="1931969" cy="1365936"/>
          </a:xfrm>
          <a:prstGeom prst="rect">
            <a:avLst/>
          </a:prstGeom>
        </p:spPr>
      </p:pic>
      <p:pic>
        <p:nvPicPr>
          <p:cNvPr id="6" name="Picture 5" descr="rivernetwork_analys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3531232"/>
            <a:ext cx="2740914" cy="1987163"/>
          </a:xfrm>
          <a:prstGeom prst="rect">
            <a:avLst/>
          </a:prstGeom>
        </p:spPr>
      </p:pic>
      <p:pic>
        <p:nvPicPr>
          <p:cNvPr id="7" name="Picture 6" descr="320px-Csdms2011annualmeeting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01" y="1924378"/>
            <a:ext cx="3225115" cy="2418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5840" y="4445312"/>
            <a:ext cx="58690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CSDMS members and &gt; 100 graduate students have been exposed to CSDMS </a:t>
            </a:r>
            <a:r>
              <a:rPr lang="en-US" dirty="0"/>
              <a:t>M</a:t>
            </a:r>
            <a:r>
              <a:rPr lang="en-US" dirty="0" smtClean="0"/>
              <a:t>odeling Tool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CSDMS clinics in 2010, 2011, 2012 and 2013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CU graduate courses on Earth Surface Process modeling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NCED SIESD 2-day clinics in 2011, 2012, 2013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We are moving this course material to WMT web-based tool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9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between WMT and wiki</a:t>
            </a:r>
            <a:endParaRPr lang="en-US" dirty="0"/>
          </a:p>
        </p:txBody>
      </p:sp>
      <p:pic>
        <p:nvPicPr>
          <p:cNvPr id="7" name="Picture 6" descr="pathtomodelhelp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82" y="2636290"/>
            <a:ext cx="7746897" cy="402042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963869" y="4978358"/>
            <a:ext cx="374209" cy="113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13198" y="4609026"/>
            <a:ext cx="10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37829" y="5409286"/>
            <a:ext cx="3243137" cy="2494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5-16 at 1.32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5" y="2685518"/>
            <a:ext cx="8758452" cy="3921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Help?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67839" y="2289174"/>
            <a:ext cx="523548" cy="145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40111" y="1919842"/>
            <a:ext cx="137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 Click </a:t>
            </a:r>
            <a:r>
              <a:rPr lang="en-US" dirty="0"/>
              <a:t>H</a:t>
            </a:r>
            <a:r>
              <a:rPr lang="en-US" dirty="0" smtClean="0"/>
              <a:t>ere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99779" y="5409286"/>
            <a:ext cx="3243137" cy="2494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6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Custom 3">
      <a:dk1>
        <a:sysClr val="windowText" lastClr="000000"/>
      </a:dk1>
      <a:lt1>
        <a:sysClr val="window" lastClr="FFFFFF"/>
      </a:lt1>
      <a:dk2>
        <a:srgbClr val="030839"/>
      </a:dk2>
      <a:lt2>
        <a:srgbClr val="CCD1B9"/>
      </a:lt2>
      <a:accent1>
        <a:srgbClr val="24564F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1107</TotalTime>
  <Words>1087</Words>
  <Application>Microsoft Macintosh PowerPoint</Application>
  <PresentationFormat>On-screen Show (4:3)</PresentationFormat>
  <Paragraphs>168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Spectrum</vt:lpstr>
      <vt:lpstr>Teaching with WMT</vt:lpstr>
      <vt:lpstr>Agenda</vt:lpstr>
      <vt:lpstr>Vision</vt:lpstr>
      <vt:lpstr>Why teach modeling?</vt:lpstr>
      <vt:lpstr>Why teach modeling?</vt:lpstr>
      <vt:lpstr>Learning outcomes of modeling labs</vt:lpstr>
      <vt:lpstr>Using WMT for teaching</vt:lpstr>
      <vt:lpstr>Integration between WMT and wiki</vt:lpstr>
      <vt:lpstr>Model Help?</vt:lpstr>
      <vt:lpstr>Model Help?</vt:lpstr>
      <vt:lpstr>Model Labs</vt:lpstr>
      <vt:lpstr>Model Labs</vt:lpstr>
      <vt:lpstr>Logistics</vt:lpstr>
      <vt:lpstr>Example of a Model Lab</vt:lpstr>
      <vt:lpstr>Hands-on Model Lab</vt:lpstr>
      <vt:lpstr>Simulation Setup</vt:lpstr>
      <vt:lpstr>Parameter Setup</vt:lpstr>
      <vt:lpstr>More information on Model</vt:lpstr>
      <vt:lpstr>Simulation Status</vt:lpstr>
      <vt:lpstr>Visualize NetCDF files with VisIT</vt:lpstr>
      <vt:lpstr>Hands-on Model Lab (1)</vt:lpstr>
      <vt:lpstr>Hands-on Model Lab (2)</vt:lpstr>
      <vt:lpstr>Hands-on Model Lab (2)</vt:lpstr>
      <vt:lpstr>Hands-on Model Lab (3)</vt:lpstr>
      <vt:lpstr>Available Model Labs</vt:lpstr>
      <vt:lpstr>Questions and Discussion</vt:lpstr>
    </vt:vector>
  </TitlesOfParts>
  <Company>Univ of 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with WMT</dc:title>
  <dc:creator>Irina Overeem</dc:creator>
  <cp:lastModifiedBy>Irina Overeem</cp:lastModifiedBy>
  <cp:revision>102</cp:revision>
  <dcterms:created xsi:type="dcterms:W3CDTF">2014-05-16T17:55:36Z</dcterms:created>
  <dcterms:modified xsi:type="dcterms:W3CDTF">2014-05-20T13:48:14Z</dcterms:modified>
</cp:coreProperties>
</file>