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4" r:id="rId4"/>
    <p:sldId id="265" r:id="rId5"/>
    <p:sldId id="267" r:id="rId6"/>
    <p:sldId id="277" r:id="rId7"/>
    <p:sldId id="260" r:id="rId8"/>
    <p:sldId id="275" r:id="rId9"/>
    <p:sldId id="268" r:id="rId10"/>
    <p:sldId id="257" r:id="rId11"/>
    <p:sldId id="258" r:id="rId12"/>
    <p:sldId id="266" r:id="rId13"/>
    <p:sldId id="262" r:id="rId14"/>
    <p:sldId id="271" r:id="rId15"/>
    <p:sldId id="272" r:id="rId16"/>
    <p:sldId id="264" r:id="rId17"/>
    <p:sldId id="270" r:id="rId18"/>
    <p:sldId id="276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3" autoAdjust="0"/>
  </p:normalViewPr>
  <p:slideViewPr>
    <p:cSldViewPr snapToGrid="0" snapToObjects="1">
      <p:cViewPr varScale="1">
        <p:scale>
          <a:sx n="81" d="100"/>
          <a:sy n="81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5.emf"/><Relationship Id="rId3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F6781-C176-D543-8A76-37EB59BEE1C5}" type="datetimeFigureOut">
              <a:rPr lang="en-US" smtClean="0"/>
              <a:t>5/6/16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9041-7014-7741-924C-924AEBE97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5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would the mean temperature of the Earth</a:t>
            </a:r>
            <a:r>
              <a:rPr lang="en-US" baseline="0" dirty="0" smtClean="0"/>
              <a:t> change if its average albedo were changed to 0.1 or 0.5? (Courtesy Bob Anderson’s textbook, p 118).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9041-7014-7741-924C-924AEBE97A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7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4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2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2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2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2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9C8B5-3E05-2C43-B227-8525363C11F5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5185-2C68-5A44-8F4F-1C750428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.png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.emf"/><Relationship Id="rId8" Type="http://schemas.openxmlformats.org/officeDocument/2006/relationships/package" Target="../embeddings/Microsoft_Word_Document3.docx"/><Relationship Id="rId9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Energy Balance and the Hydrological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Hydrology </a:t>
            </a:r>
            <a:r>
              <a:rPr lang="en-US" dirty="0" smtClean="0"/>
              <a:t>Lab</a:t>
            </a:r>
          </a:p>
          <a:p>
            <a:endParaRPr lang="en-US" dirty="0"/>
          </a:p>
          <a:p>
            <a:r>
              <a:rPr lang="en-US" dirty="0" smtClean="0"/>
              <a:t>Posted by Irina Overeem, May 2016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SDMS_high_res_web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" y="242957"/>
            <a:ext cx="3423478" cy="91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8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Hydrological Watershed</a:t>
            </a:r>
            <a:endParaRPr lang="en-US" dirty="0"/>
          </a:p>
        </p:txBody>
      </p:sp>
      <p:pic>
        <p:nvPicPr>
          <p:cNvPr id="5" name="Picture 4" descr="watershedwithprecipit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4" y="1645478"/>
            <a:ext cx="5359502" cy="4605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6957" y="1965739"/>
            <a:ext cx="29927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Watershed or drainage basin</a:t>
            </a:r>
          </a:p>
          <a:p>
            <a:endParaRPr lang="en-US" dirty="0" smtClean="0"/>
          </a:p>
          <a:p>
            <a:r>
              <a:rPr lang="en-US" i="1" dirty="0" smtClean="0"/>
              <a:t>Need to know its location: latitude and longitude.</a:t>
            </a:r>
          </a:p>
          <a:p>
            <a:endParaRPr lang="en-US" i="1" dirty="0"/>
          </a:p>
          <a:p>
            <a:r>
              <a:rPr lang="en-US" i="1" dirty="0" smtClean="0"/>
              <a:t>Incoming radiation over the simulated events depends on the time of year.</a:t>
            </a:r>
          </a:p>
          <a:p>
            <a:endParaRPr lang="en-US" i="1" dirty="0"/>
          </a:p>
          <a:p>
            <a:r>
              <a:rPr lang="en-US" i="1" dirty="0" smtClean="0"/>
              <a:t>Local </a:t>
            </a:r>
            <a:r>
              <a:rPr lang="en-US" i="1" dirty="0" err="1" smtClean="0"/>
              <a:t>morphometry</a:t>
            </a:r>
            <a:r>
              <a:rPr lang="en-US" i="1" dirty="0" smtClean="0"/>
              <a:t> of the watershed is important, because it further distributes the incoming energy.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8667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Morphometry</a:t>
            </a:r>
            <a:r>
              <a:rPr lang="en-US" dirty="0" smtClean="0"/>
              <a:t> of a Watershed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2337" y="2388577"/>
            <a:ext cx="259943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Aspect = direction that a topographical slope faces</a:t>
            </a:r>
          </a:p>
        </p:txBody>
      </p:sp>
      <p:pic>
        <p:nvPicPr>
          <p:cNvPr id="16" name="Picture 15" descr="aspectinRMN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7" y="2243465"/>
            <a:ext cx="4649156" cy="3486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826" y="1754073"/>
            <a:ext cx="20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North-facing slopes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8967" y="5881073"/>
            <a:ext cx="200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South-facing slopes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21806" y="3964642"/>
            <a:ext cx="3822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in the alpine environment  of the Rocky Mountains.</a:t>
            </a:r>
          </a:p>
          <a:p>
            <a:r>
              <a:rPr lang="en-US" dirty="0" smtClean="0"/>
              <a:t>North-facing slopes hold snow and ice </a:t>
            </a:r>
          </a:p>
          <a:p>
            <a:r>
              <a:rPr lang="en-US" dirty="0" smtClean="0"/>
              <a:t>for a longer period over the thaw cycle.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53903" y="5749624"/>
            <a:ext cx="24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Courtesy; Irina Overeem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1130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Morphometry</a:t>
            </a:r>
            <a:r>
              <a:rPr lang="en-US" dirty="0" smtClean="0"/>
              <a:t> of a Watershed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2337" y="2388577"/>
            <a:ext cx="259943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Aspect = direction that a topographical slope faces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826" y="1754073"/>
            <a:ext cx="20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North-facing slopes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62095" y="6292703"/>
            <a:ext cx="200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South-facing slopes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15635" y="3622867"/>
            <a:ext cx="3532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in Rocky Mountain region, near </a:t>
            </a:r>
            <a:r>
              <a:rPr lang="en-US" dirty="0" err="1" smtClean="0"/>
              <a:t>Salida</a:t>
            </a:r>
            <a:r>
              <a:rPr lang="en-US" dirty="0" smtClean="0"/>
              <a:t>, Colorado. </a:t>
            </a:r>
          </a:p>
          <a:p>
            <a:r>
              <a:rPr lang="en-US" dirty="0" smtClean="0"/>
              <a:t>North-facing slopes hold moisture and promote woody vegetation, whereas south-facing slopes are more dry and only grasses and small shrubs can sustain.</a:t>
            </a:r>
            <a:endParaRPr lang="en-US" dirty="0"/>
          </a:p>
        </p:txBody>
      </p:sp>
      <p:pic>
        <p:nvPicPr>
          <p:cNvPr id="4" name="Picture 3" descr="aspect_vege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" y="2123405"/>
            <a:ext cx="5274529" cy="395589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278952" y="5377194"/>
            <a:ext cx="23740" cy="8309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05650" y="2123405"/>
            <a:ext cx="973302" cy="30876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01076" y="6039312"/>
            <a:ext cx="24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Courtesy; Irina Overeem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732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Beaver Creek Watershed, KY</a:t>
            </a:r>
            <a:endParaRPr lang="en-US" dirty="0"/>
          </a:p>
        </p:txBody>
      </p:sp>
      <p:pic>
        <p:nvPicPr>
          <p:cNvPr id="4" name="Picture 3" descr="Screen Shot 2016-05-02 at 1.4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4" y="1294366"/>
            <a:ext cx="3628256" cy="4163950"/>
          </a:xfrm>
          <a:prstGeom prst="rect">
            <a:avLst/>
          </a:prstGeom>
        </p:spPr>
      </p:pic>
      <p:pic>
        <p:nvPicPr>
          <p:cNvPr id="6" name="Picture 5" descr="Screen Shot 2016-05-02 at 1.50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62" y="1294366"/>
            <a:ext cx="3635663" cy="416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741" y="1416475"/>
            <a:ext cx="89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Relief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2121" y="1419990"/>
            <a:ext cx="103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Aspect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16-05-02 at 1.51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73" y="5458316"/>
            <a:ext cx="2578100" cy="96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5843" y="567393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Classified into</a:t>
            </a:r>
          </a:p>
          <a:p>
            <a:r>
              <a:rPr lang="en-US" dirty="0" smtClean="0"/>
              <a:t> 45 degree bins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104" y="5673934"/>
            <a:ext cx="242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Beaver Creek is at 37° 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WMT-Hydrology</a:t>
            </a:r>
            <a:endParaRPr lang="en-US" dirty="0"/>
          </a:p>
        </p:txBody>
      </p:sp>
      <p:pic>
        <p:nvPicPr>
          <p:cNvPr id="4" name="Picture 3" descr="Screen Shot 2016-05-02 at 5.2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5" y="1542722"/>
            <a:ext cx="4680662" cy="3971787"/>
          </a:xfrm>
          <a:prstGeom prst="rect">
            <a:avLst/>
          </a:prstGeom>
        </p:spPr>
      </p:pic>
      <p:pic>
        <p:nvPicPr>
          <p:cNvPr id="5" name="Picture 4" descr="Screen Shot 2016-05-02 at 5.2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1" y="5394484"/>
            <a:ext cx="8187867" cy="1356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7829" y="2992406"/>
            <a:ext cx="5051269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Energy Balance in Meteorology Component</a:t>
            </a:r>
          </a:p>
          <a:p>
            <a:endParaRPr lang="en-US" dirty="0"/>
          </a:p>
          <a:p>
            <a:r>
              <a:rPr lang="en-US" dirty="0" smtClean="0"/>
              <a:t>Select Meteorology Component</a:t>
            </a:r>
          </a:p>
          <a:p>
            <a:r>
              <a:rPr lang="en-US" dirty="0" smtClean="0"/>
              <a:t>Save output for:</a:t>
            </a:r>
          </a:p>
          <a:p>
            <a:r>
              <a:rPr lang="en-US" dirty="0" smtClean="0"/>
              <a:t>‘land-surface-net-shortwave-</a:t>
            </a:r>
            <a:r>
              <a:rPr lang="en-US" dirty="0" err="1" smtClean="0"/>
              <a:t>radiation__energy</a:t>
            </a:r>
            <a:r>
              <a:rPr lang="en-US" dirty="0" smtClean="0"/>
              <a:t> 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in Meteorology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</a:t>
            </a:r>
            <a:r>
              <a:rPr lang="en-US" dirty="0" smtClean="0"/>
              <a:t>example “</a:t>
            </a:r>
            <a:r>
              <a:rPr lang="en-US" dirty="0" err="1"/>
              <a:t>Meteo_Shortwave_BeaverCreek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Set up a run for a 6 </a:t>
            </a:r>
            <a:r>
              <a:rPr lang="en-US" dirty="0" err="1" smtClean="0"/>
              <a:t>hr</a:t>
            </a:r>
            <a:r>
              <a:rPr lang="en-US" dirty="0" smtClean="0"/>
              <a:t> simulation time (e.g. sunrise – noon) at an arbitrary date in the year.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875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WMT Energy Balance examples</a:t>
            </a:r>
            <a:endParaRPr lang="en-US" dirty="0"/>
          </a:p>
        </p:txBody>
      </p:sp>
      <p:pic>
        <p:nvPicPr>
          <p:cNvPr id="4" name="Picture 3" descr="shortwave_BeaverCreek_Time002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31" y="1417638"/>
            <a:ext cx="7248571" cy="47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WMT Energy Balance examples</a:t>
            </a:r>
            <a:endParaRPr lang="en-US" dirty="0"/>
          </a:p>
        </p:txBody>
      </p:sp>
      <p:pic>
        <p:nvPicPr>
          <p:cNvPr id="5" name="Picture 4" descr="shortwave_BeaverCreek_Time006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4" y="1760805"/>
            <a:ext cx="7598746" cy="49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3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Change the data settings to include the summer equinox, summer solstice</a:t>
            </a:r>
          </a:p>
          <a:p>
            <a:endParaRPr lang="en-US" dirty="0"/>
          </a:p>
          <a:p>
            <a:r>
              <a:rPr lang="en-US" dirty="0" smtClean="0"/>
              <a:t>Can you discuss how short-wave radiation would change the Beaver Creek catchment would be at 70° N?</a:t>
            </a:r>
          </a:p>
          <a:p>
            <a:endParaRPr lang="en-US" dirty="0"/>
          </a:p>
          <a:p>
            <a:r>
              <a:rPr lang="en-US" dirty="0" smtClean="0"/>
              <a:t>Show the </a:t>
            </a:r>
            <a:r>
              <a:rPr lang="en-US" dirty="0" smtClean="0"/>
              <a:t>implications of solar radiation differences with aspect.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98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Dingman</a:t>
            </a:r>
            <a:r>
              <a:rPr lang="en-US" dirty="0" smtClean="0"/>
              <a:t>, S.L., 2008. Physical Hydrology, 2</a:t>
            </a:r>
            <a:r>
              <a:rPr lang="en-US" baseline="30000" dirty="0" smtClean="0"/>
              <a:t>nd</a:t>
            </a:r>
            <a:r>
              <a:rPr lang="en-US" dirty="0" smtClean="0"/>
              <a:t> edition. ISBN 987-1-57766-561-8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Anderson, R.S., Anderson, S., 2010. Geomorphology; the mechanics and chemistry of landscapes. ISBN 978-0-521-51978-6.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1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of Energy Balance for Hydrological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19782"/>
            <a:ext cx="858697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Solar energy drives the global climate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Differential </a:t>
            </a:r>
            <a:r>
              <a:rPr lang="en-US" dirty="0"/>
              <a:t>solar heating gives rise to an equator-to-pole </a:t>
            </a:r>
            <a:r>
              <a:rPr lang="en-US" dirty="0" smtClean="0"/>
              <a:t>temperature gradient</a:t>
            </a:r>
            <a:r>
              <a:rPr lang="en-US" dirty="0"/>
              <a:t>, resulting in a gradient in the height of atmospheric </a:t>
            </a:r>
            <a:r>
              <a:rPr lang="en-US" dirty="0" smtClean="0"/>
              <a:t>pressure surfaces </a:t>
            </a:r>
            <a:r>
              <a:rPr lang="en-US" dirty="0"/>
              <a:t>that drives the global atmospheric circulation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Energy balance within a watershed varies dramatically with local slope and aspect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00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Physical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Planetary Energy Balance – Stefan-Boltzmann Law</a:t>
            </a:r>
          </a:p>
          <a:p>
            <a:endParaRPr lang="en-US" dirty="0"/>
          </a:p>
          <a:p>
            <a:r>
              <a:rPr lang="en-US" dirty="0" smtClean="0"/>
              <a:t>Radiant incident to horizontal plane  - Cosine / </a:t>
            </a:r>
            <a:r>
              <a:rPr lang="en-US" dirty="0" smtClean="0"/>
              <a:t>Geometry</a:t>
            </a:r>
          </a:p>
          <a:p>
            <a:endParaRPr lang="en-US" dirty="0"/>
          </a:p>
          <a:p>
            <a:r>
              <a:rPr lang="en-US" dirty="0" smtClean="0"/>
              <a:t>Impacts of watershed slope and aspect on incoming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4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8229600" cy="1143000"/>
          </a:xfrm>
        </p:spPr>
        <p:txBody>
          <a:bodyPr/>
          <a:lstStyle/>
          <a:p>
            <a:r>
              <a:rPr lang="en-US" dirty="0" smtClean="0"/>
              <a:t>Planetary Energy Balance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06097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152946" y="2668991"/>
            <a:ext cx="2129930" cy="21299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98132" y="2681202"/>
            <a:ext cx="403008" cy="3576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76803" y="2149135"/>
            <a:ext cx="3282217" cy="31563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86001" y="1917126"/>
            <a:ext cx="757162" cy="69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2998133" y="2063659"/>
            <a:ext cx="59340" cy="547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21558"/>
              </p:ext>
            </p:extLst>
          </p:nvPr>
        </p:nvGraphicFramePr>
        <p:xfrm>
          <a:off x="-2771707" y="5482236"/>
          <a:ext cx="11218716" cy="41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Document" r:id="rId5" imgW="5486400" imgH="203200" progId="Word.Document.12">
                  <p:embed/>
                </p:oleObj>
              </mc:Choice>
              <mc:Fallback>
                <p:oleObj name="Document" r:id="rId5" imgW="5486400" imgH="203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771707" y="5482236"/>
                        <a:ext cx="11218716" cy="415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365316"/>
              </p:ext>
            </p:extLst>
          </p:nvPr>
        </p:nvGraphicFramePr>
        <p:xfrm>
          <a:off x="-2171840" y="6088544"/>
          <a:ext cx="9497285" cy="769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Document" r:id="rId7" imgW="5486400" imgH="444500" progId="Word.Document.12">
                  <p:embed/>
                </p:oleObj>
              </mc:Choice>
              <mc:Fallback>
                <p:oleObj name="Document" r:id="rId7" imgW="54864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2171840" y="6088544"/>
                        <a:ext cx="9497285" cy="769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00050" y="1509661"/>
            <a:ext cx="217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 Solar energy Input</a:t>
            </a:r>
          </a:p>
          <a:p>
            <a:r>
              <a:rPr lang="en-US" dirty="0" smtClean="0"/>
              <a:t>SHORT-WAVE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02059" y="1694327"/>
            <a:ext cx="341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Reflected solar radiation = S (1-a</a:t>
            </a:r>
            <a:r>
              <a:rPr lang="en-US" baseline="-25000" dirty="0" smtClean="0"/>
              <a:t>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219957" y="2478832"/>
            <a:ext cx="279276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Stefan-Boltzmann Law</a:t>
            </a:r>
            <a:endParaRPr lang="en-US" dirty="0" smtClean="0"/>
          </a:p>
          <a:p>
            <a:pPr algn="ctr"/>
            <a:r>
              <a:rPr lang="en-US" dirty="0" smtClean="0"/>
              <a:t>The </a:t>
            </a:r>
            <a:r>
              <a:rPr lang="en-US" dirty="0"/>
              <a:t>total energy radiated per unit surface area of a black body </a:t>
            </a:r>
            <a:r>
              <a:rPr lang="en-US" dirty="0" smtClean="0"/>
              <a:t>per </a:t>
            </a:r>
            <a:r>
              <a:rPr lang="en-US" dirty="0"/>
              <a:t>unit time </a:t>
            </a:r>
            <a:r>
              <a:rPr lang="en-US" dirty="0" smtClean="0"/>
              <a:t>is </a:t>
            </a:r>
            <a:r>
              <a:rPr lang="en-US" dirty="0"/>
              <a:t>directly proportional to the fourth power of the black body's thermodynamic temperature </a:t>
            </a:r>
            <a:r>
              <a:rPr lang="en-US" dirty="0" smtClean="0"/>
              <a:t>T.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318586" y="4225004"/>
            <a:ext cx="966945" cy="56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5808" y="4660380"/>
            <a:ext cx="3471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q= radiated heat from a black body</a:t>
            </a:r>
          </a:p>
          <a:p>
            <a:r>
              <a:rPr lang="en-US" dirty="0" smtClean="0"/>
              <a:t>LONG-WAVE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6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8229600" cy="1143000"/>
          </a:xfrm>
        </p:spPr>
        <p:txBody>
          <a:bodyPr/>
          <a:lstStyle/>
          <a:p>
            <a:r>
              <a:rPr lang="en-US" dirty="0" smtClean="0"/>
              <a:t>Planetary Energy Balance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86664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152946" y="2668991"/>
            <a:ext cx="2129930" cy="21299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98132" y="2681202"/>
            <a:ext cx="403008" cy="3576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76803" y="2149135"/>
            <a:ext cx="3282217" cy="31563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57259" y="2063969"/>
            <a:ext cx="585904" cy="549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2998133" y="2063659"/>
            <a:ext cx="59340" cy="547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36677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767037"/>
              </p:ext>
            </p:extLst>
          </p:nvPr>
        </p:nvGraphicFramePr>
        <p:xfrm>
          <a:off x="-4247940" y="5568214"/>
          <a:ext cx="12151678" cy="984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Document" r:id="rId8" imgW="5486400" imgH="444500" progId="Word.Document.12">
                  <p:embed/>
                </p:oleObj>
              </mc:Choice>
              <mc:Fallback>
                <p:oleObj name="Document" r:id="rId8" imgW="54864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4247940" y="5568214"/>
                        <a:ext cx="12151678" cy="984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7200" y="141763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 1.74 * 10</a:t>
            </a:r>
            <a:r>
              <a:rPr lang="en-US" baseline="30000" dirty="0" smtClean="0"/>
              <a:t>17 </a:t>
            </a:r>
            <a:r>
              <a:rPr lang="en-US" dirty="0" smtClean="0"/>
              <a:t> W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805901" y="1417638"/>
            <a:ext cx="223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Planetary albedo ~0.3</a:t>
            </a:r>
          </a:p>
          <a:p>
            <a:r>
              <a:rPr lang="en-US" dirty="0" err="1" smtClean="0"/>
              <a:t>a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r>
              <a:rPr lang="en-US" dirty="0" smtClean="0"/>
              <a:t>= 0.3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219957" y="2478832"/>
            <a:ext cx="2792760" cy="2215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Stefan-Boltzmann Constant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σ</a:t>
            </a:r>
            <a:r>
              <a:rPr lang="en-US" dirty="0" smtClean="0"/>
              <a:t> = 5.67 *10</a:t>
            </a:r>
            <a:r>
              <a:rPr lang="en-US" baseline="30000" dirty="0" smtClean="0"/>
              <a:t>-8 </a:t>
            </a:r>
            <a:r>
              <a:rPr lang="en-US" dirty="0" smtClean="0"/>
              <a:t>W m</a:t>
            </a:r>
            <a:r>
              <a:rPr lang="en-US" baseline="30000" dirty="0" smtClean="0"/>
              <a:t>-2 </a:t>
            </a:r>
            <a:r>
              <a:rPr lang="en-US" dirty="0" smtClean="0"/>
              <a:t>K</a:t>
            </a:r>
            <a:r>
              <a:rPr lang="en-US" baseline="30000" dirty="0" smtClean="0"/>
              <a:t>-4</a:t>
            </a:r>
          </a:p>
          <a:p>
            <a:pPr algn="ctr"/>
            <a:endParaRPr lang="en-US" baseline="30000" dirty="0"/>
          </a:p>
          <a:p>
            <a:pPr algn="ctr"/>
            <a:r>
              <a:rPr lang="en-US" b="1" dirty="0" smtClean="0"/>
              <a:t>Earth’s surface area</a:t>
            </a:r>
          </a:p>
          <a:p>
            <a:pPr algn="ctr"/>
            <a:endParaRPr lang="en-US" b="1" dirty="0"/>
          </a:p>
          <a:p>
            <a:pPr algn="ctr"/>
            <a:r>
              <a:rPr lang="en-US" dirty="0" smtClean="0"/>
              <a:t>5.1 * 10</a:t>
            </a:r>
            <a:r>
              <a:rPr lang="en-US" baseline="30000" dirty="0" smtClean="0"/>
              <a:t>14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</a:p>
          <a:p>
            <a:pPr algn="ctr"/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4977" y="1167084"/>
            <a:ext cx="217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 Solar energy Input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36612" y="5301063"/>
            <a:ext cx="3067793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Planetary Temperature without Atmosphere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254 K (or -19C or -2F)</a:t>
            </a:r>
            <a:endParaRPr lang="en-US" sz="2400" baseline="30000" dirty="0" smtClean="0"/>
          </a:p>
          <a:p>
            <a:pPr algn="ctr"/>
            <a:endParaRPr lang="en-US" baseline="30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248486" y="6105497"/>
            <a:ext cx="1636456" cy="12211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00050" y="1167084"/>
            <a:ext cx="4882826" cy="8965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5678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Greenhouse Gasses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Gasses like </a:t>
            </a:r>
            <a:r>
              <a:rPr lang="en-US" dirty="0" err="1" smtClean="0"/>
              <a:t>a.o.</a:t>
            </a:r>
            <a:r>
              <a:rPr lang="en-US" dirty="0" smtClean="0"/>
              <a:t>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4</a:t>
            </a:r>
            <a:r>
              <a:rPr lang="en-US" dirty="0" smtClean="0"/>
              <a:t>,O</a:t>
            </a:r>
            <a:r>
              <a:rPr lang="en-US" baseline="-25000" dirty="0" smtClean="0"/>
              <a:t>2</a:t>
            </a:r>
            <a:r>
              <a:rPr lang="en-US" dirty="0" smtClean="0"/>
              <a:t> absorb energy, mostly from emitted infrared light.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Temperature shift due to absorption makes Earth’s temperature warmer, to an average of 15°C.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61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18" y="7389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Earth’s Energy Balance and Greenhouse Gasses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4807" y="5276363"/>
            <a:ext cx="555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 NASA (http://science-</a:t>
            </a:r>
            <a:r>
              <a:rPr lang="en-US" sz="1400" i="1" dirty="0" err="1" smtClean="0"/>
              <a:t>edu.larc.nasa.gov</a:t>
            </a:r>
            <a:r>
              <a:rPr lang="en-US" sz="1400" i="1" dirty="0" smtClean="0"/>
              <a:t>/</a:t>
            </a:r>
            <a:r>
              <a:rPr lang="en-US" sz="1400" i="1" dirty="0" err="1" smtClean="0"/>
              <a:t>energy_budget</a:t>
            </a:r>
            <a:r>
              <a:rPr lang="en-US" sz="1400" i="1" dirty="0" smtClean="0"/>
              <a:t>/)</a:t>
            </a:r>
            <a:endParaRPr lang="en-US" sz="1400" i="1" dirty="0"/>
          </a:p>
        </p:txBody>
      </p:sp>
      <p:pic>
        <p:nvPicPr>
          <p:cNvPr id="10" name="Picture 9" descr="The-NASA-Earth's-Energy-Budget-Poster-Radiant-Energy-System-satellite-infrared-radiation-fluxe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3" y="1211670"/>
            <a:ext cx="5193313" cy="4013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243" y="5645642"/>
            <a:ext cx="8442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Because </a:t>
            </a:r>
            <a:r>
              <a:rPr lang="en-US" dirty="0"/>
              <a:t>of </a:t>
            </a:r>
            <a:r>
              <a:rPr lang="en-US" dirty="0" err="1"/>
              <a:t>absorbtion</a:t>
            </a:r>
            <a:r>
              <a:rPr lang="en-US" dirty="0"/>
              <a:t> and emission by greenhouse gases, most of </a:t>
            </a:r>
            <a:r>
              <a:rPr lang="en-US" dirty="0" smtClean="0"/>
              <a:t>the emission </a:t>
            </a:r>
            <a:r>
              <a:rPr lang="en-US" dirty="0"/>
              <a:t>to space is from the atmosphere. Because of the counter-radiation back to the</a:t>
            </a:r>
          </a:p>
          <a:p>
            <a:r>
              <a:rPr lang="en-US" dirty="0"/>
              <a:t>surface from greenhouse gases (H20, </a:t>
            </a:r>
            <a:r>
              <a:rPr lang="en-US" dirty="0" smtClean="0"/>
              <a:t>CO2, </a:t>
            </a:r>
            <a:r>
              <a:rPr lang="en-US" dirty="0"/>
              <a:t>CH4 and others) the earth’s average surface</a:t>
            </a:r>
          </a:p>
          <a:p>
            <a:r>
              <a:rPr lang="en-US" dirty="0"/>
              <a:t>temperature is a habitable 288 K, 33 K higher than the radiation emission temperature. </a:t>
            </a:r>
          </a:p>
        </p:txBody>
      </p:sp>
    </p:spTree>
    <p:extLst>
      <p:ext uri="{BB962C8B-B14F-4D97-AF65-F5344CB8AC3E}">
        <p14:creationId xmlns:p14="http://schemas.microsoft.com/office/powerpoint/2010/main" val="388444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Insolation: incoming Solar integrated over time </a:t>
            </a:r>
            <a:endParaRPr lang="en-US" dirty="0"/>
          </a:p>
        </p:txBody>
      </p:sp>
      <p:pic>
        <p:nvPicPr>
          <p:cNvPr id="4" name="Picture 3" descr="300px-Insolation_WIKIPED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17637"/>
            <a:ext cx="4660589" cy="4971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411745"/>
            <a:ext cx="2130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 Wikipedia</a:t>
            </a:r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91806" y="1770427"/>
            <a:ext cx="3232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 average insolation at the top of the Atmosphere (TOA),  depends on latitude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91806" y="4164727"/>
            <a:ext cx="3232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 average insolation at the top of land surface, depends on latitude, and on </a:t>
            </a:r>
            <a:r>
              <a:rPr lang="en-US" dirty="0" err="1" smtClean="0"/>
              <a:t>athmospheric</a:t>
            </a:r>
            <a:r>
              <a:rPr lang="en-US" dirty="0" smtClean="0"/>
              <a:t> reflectance and absorption </a:t>
            </a:r>
            <a:r>
              <a:rPr lang="en-US" dirty="0" smtClean="0"/>
              <a:t>(</a:t>
            </a:r>
            <a:r>
              <a:rPr lang="en-US" dirty="0" err="1" smtClean="0"/>
              <a:t>a.o.</a:t>
            </a:r>
            <a:r>
              <a:rPr lang="en-US" dirty="0" smtClean="0"/>
              <a:t> cloudiness)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1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Incident on a Plane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152946" y="2668991"/>
            <a:ext cx="2129930" cy="21299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21926" y="3704428"/>
            <a:ext cx="63116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511833" y="1289333"/>
            <a:ext cx="1433598" cy="4984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166095" y="1231603"/>
            <a:ext cx="83488" cy="5176574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16119" y="2091864"/>
            <a:ext cx="34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η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280920" y="3281063"/>
            <a:ext cx="1924293" cy="885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82876" y="3002029"/>
            <a:ext cx="93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equator</a:t>
            </a:r>
            <a:endParaRPr lang="en-US" dirty="0"/>
          </a:p>
        </p:txBody>
      </p:sp>
      <p:cxnSp>
        <p:nvCxnSpPr>
          <p:cNvPr id="32" name="Straight Connector 31"/>
          <p:cNvCxnSpPr>
            <a:endCxn id="4" idx="3"/>
          </p:cNvCxnSpPr>
          <p:nvPr/>
        </p:nvCxnSpPr>
        <p:spPr>
          <a:xfrm flipH="1">
            <a:off x="3464867" y="3704428"/>
            <a:ext cx="784716" cy="782572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320457" y="4021448"/>
            <a:ext cx="33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φ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522721" y="4166277"/>
            <a:ext cx="3338648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Radiative</a:t>
            </a:r>
            <a:r>
              <a:rPr lang="en-US" b="1" dirty="0" smtClean="0"/>
              <a:t> Flux by latitude</a:t>
            </a:r>
          </a:p>
          <a:p>
            <a:endParaRPr lang="en-US" dirty="0"/>
          </a:p>
          <a:p>
            <a:r>
              <a:rPr lang="en-US" dirty="0" err="1" smtClean="0"/>
              <a:t>Sij</a:t>
            </a:r>
            <a:r>
              <a:rPr lang="en-US" dirty="0" smtClean="0"/>
              <a:t>=</a:t>
            </a:r>
            <a:r>
              <a:rPr lang="en-US" dirty="0" err="1" smtClean="0"/>
              <a:t>cos</a:t>
            </a:r>
            <a:r>
              <a:rPr lang="en-US" dirty="0" smtClean="0"/>
              <a:t>(</a:t>
            </a:r>
            <a:r>
              <a:rPr lang="en-US" dirty="0" err="1" smtClean="0"/>
              <a:t>η+φ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l-GR" dirty="0" smtClean="0"/>
              <a:t>η</a:t>
            </a:r>
            <a:r>
              <a:rPr lang="en-US" dirty="0" smtClean="0"/>
              <a:t> = tilt of the Earth, varies -23.5° at summer </a:t>
            </a:r>
            <a:r>
              <a:rPr lang="en-US" dirty="0" err="1" smtClean="0"/>
              <a:t>soltice</a:t>
            </a:r>
            <a:r>
              <a:rPr lang="en-US" dirty="0" smtClean="0"/>
              <a:t>, to 23.5° at winter </a:t>
            </a:r>
            <a:r>
              <a:rPr lang="en-US" dirty="0" err="1" smtClean="0"/>
              <a:t>soltice</a:t>
            </a:r>
            <a:r>
              <a:rPr lang="en-US" dirty="0" smtClean="0"/>
              <a:t>.</a:t>
            </a:r>
          </a:p>
          <a:p>
            <a:r>
              <a:rPr lang="el-GR" dirty="0" smtClean="0"/>
              <a:t>φ</a:t>
            </a:r>
            <a:r>
              <a:rPr lang="en-US" dirty="0" smtClean="0"/>
              <a:t> = latitude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231547" y="4580018"/>
            <a:ext cx="2338017" cy="9622"/>
          </a:xfrm>
          <a:prstGeom prst="line">
            <a:avLst/>
          </a:prstGeom>
          <a:ln>
            <a:solidFill>
              <a:srgbClr val="FAC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31547" y="4385969"/>
            <a:ext cx="209853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30078" y="4385969"/>
            <a:ext cx="203100" cy="197249"/>
          </a:xfrm>
          <a:prstGeom prst="line">
            <a:avLst/>
          </a:prstGeom>
          <a:ln>
            <a:solidFill>
              <a:srgbClr val="FAC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63881" y="4188721"/>
            <a:ext cx="43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24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26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18367</TotalTime>
  <Words>831</Words>
  <Application>Microsoft Macintosh PowerPoint</Application>
  <PresentationFormat>On-screen Show (4:3)</PresentationFormat>
  <Paragraphs>116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Equation</vt:lpstr>
      <vt:lpstr>Document</vt:lpstr>
      <vt:lpstr>Energy Balance and the Hydrological Cycle</vt:lpstr>
      <vt:lpstr>Importance of Energy Balance for Hydrological Cycle</vt:lpstr>
      <vt:lpstr>Key Physical Concepts</vt:lpstr>
      <vt:lpstr>Planetary Energy Balance</vt:lpstr>
      <vt:lpstr>Planetary Energy Balance</vt:lpstr>
      <vt:lpstr>Greenhouse Gasses</vt:lpstr>
      <vt:lpstr>Earth’s Energy Balance and Greenhouse Gasses</vt:lpstr>
      <vt:lpstr>Insolation: incoming Solar integrated over time </vt:lpstr>
      <vt:lpstr>Radiation Incident on a Plane</vt:lpstr>
      <vt:lpstr>Hydrological Watershed</vt:lpstr>
      <vt:lpstr>Morphometry of a Watershed</vt:lpstr>
      <vt:lpstr>Morphometry of a Watershed</vt:lpstr>
      <vt:lpstr>Beaver Creek Watershed, KY</vt:lpstr>
      <vt:lpstr>WMT-Hydrology</vt:lpstr>
      <vt:lpstr>Setup in Meteorology</vt:lpstr>
      <vt:lpstr>WMT Energy Balance examples</vt:lpstr>
      <vt:lpstr>WMT Energy Balance examples</vt:lpstr>
      <vt:lpstr>Exercises</vt:lpstr>
      <vt:lpstr>References</vt:lpstr>
    </vt:vector>
  </TitlesOfParts>
  <Company>Univ of 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Precipitation and Runoff</dc:title>
  <dc:creator>Irina Overeem</dc:creator>
  <cp:lastModifiedBy>Irina Overeem</cp:lastModifiedBy>
  <cp:revision>82</cp:revision>
  <dcterms:created xsi:type="dcterms:W3CDTF">2016-04-25T17:02:41Z</dcterms:created>
  <dcterms:modified xsi:type="dcterms:W3CDTF">2016-05-10T17:35:56Z</dcterms:modified>
</cp:coreProperties>
</file>