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3" r:id="rId8"/>
    <p:sldId id="265" r:id="rId9"/>
    <p:sldId id="264" r:id="rId10"/>
    <p:sldId id="266" r:id="rId11"/>
    <p:sldId id="267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3" autoAdjust="0"/>
  </p:normalViewPr>
  <p:slideViewPr>
    <p:cSldViewPr snapToGrid="0" snapToObjects="1">
      <p:cViewPr varScale="1">
        <p:scale>
          <a:sx n="134" d="100"/>
          <a:sy n="134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eem:DATA:CSDMS:WMT:EKT_labs:TOPOFLOW_lab1:Treynor:00_June_20_67_rain_rat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vereem:DATA:CSDMS:WMT:EKT_labs:TOPOFLOW_lab1:Treynor:00_June_20_67_rain_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Theoretical</a:t>
            </a:r>
            <a:r>
              <a:rPr lang="en-US" baseline="0"/>
              <a:t> rain storms, 155 mm of rain total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1"/>
          <c:order val="0"/>
          <c:yVal>
            <c:numRef>
              <c:f>constant_rainrate!$B$1:$B$174</c:f>
              <c:numCache>
                <c:formatCode>General</c:formatCode>
                <c:ptCount val="174"/>
                <c:pt idx="0">
                  <c:v>54.08881040462445</c:v>
                </c:pt>
                <c:pt idx="1">
                  <c:v>54.08881040462445</c:v>
                </c:pt>
                <c:pt idx="2">
                  <c:v>54.08881040462445</c:v>
                </c:pt>
                <c:pt idx="3">
                  <c:v>54.08881040462445</c:v>
                </c:pt>
                <c:pt idx="4">
                  <c:v>54.08881040462445</c:v>
                </c:pt>
                <c:pt idx="5">
                  <c:v>54.08881040462445</c:v>
                </c:pt>
                <c:pt idx="6">
                  <c:v>54.08881040462445</c:v>
                </c:pt>
                <c:pt idx="7">
                  <c:v>54.08881040462445</c:v>
                </c:pt>
                <c:pt idx="8">
                  <c:v>54.08881040462445</c:v>
                </c:pt>
                <c:pt idx="9">
                  <c:v>54.08881040462445</c:v>
                </c:pt>
                <c:pt idx="10">
                  <c:v>54.08881040462445</c:v>
                </c:pt>
                <c:pt idx="11">
                  <c:v>54.08881040462445</c:v>
                </c:pt>
                <c:pt idx="12">
                  <c:v>54.08881040462445</c:v>
                </c:pt>
                <c:pt idx="13">
                  <c:v>54.08881040462445</c:v>
                </c:pt>
                <c:pt idx="14">
                  <c:v>54.08881040462445</c:v>
                </c:pt>
                <c:pt idx="15">
                  <c:v>54.08881040462445</c:v>
                </c:pt>
                <c:pt idx="16">
                  <c:v>54.08881040462445</c:v>
                </c:pt>
                <c:pt idx="17">
                  <c:v>54.08881040462445</c:v>
                </c:pt>
                <c:pt idx="18">
                  <c:v>54.08881040462445</c:v>
                </c:pt>
                <c:pt idx="19">
                  <c:v>54.08881040462445</c:v>
                </c:pt>
                <c:pt idx="20">
                  <c:v>54.08881040462445</c:v>
                </c:pt>
                <c:pt idx="21">
                  <c:v>54.08881040462445</c:v>
                </c:pt>
                <c:pt idx="22">
                  <c:v>54.08881040462445</c:v>
                </c:pt>
                <c:pt idx="23">
                  <c:v>54.08881040462445</c:v>
                </c:pt>
                <c:pt idx="24">
                  <c:v>54.08881040462445</c:v>
                </c:pt>
                <c:pt idx="25">
                  <c:v>54.08881040462445</c:v>
                </c:pt>
                <c:pt idx="26">
                  <c:v>54.08881040462445</c:v>
                </c:pt>
                <c:pt idx="27">
                  <c:v>54.08881040462445</c:v>
                </c:pt>
                <c:pt idx="28">
                  <c:v>54.08881040462445</c:v>
                </c:pt>
                <c:pt idx="29">
                  <c:v>54.08881040462445</c:v>
                </c:pt>
                <c:pt idx="30">
                  <c:v>54.08881040462445</c:v>
                </c:pt>
                <c:pt idx="31">
                  <c:v>54.08881040462445</c:v>
                </c:pt>
                <c:pt idx="32">
                  <c:v>54.08881040462445</c:v>
                </c:pt>
                <c:pt idx="33">
                  <c:v>54.08881040462445</c:v>
                </c:pt>
                <c:pt idx="34">
                  <c:v>54.08881040462445</c:v>
                </c:pt>
                <c:pt idx="35">
                  <c:v>54.08881040462445</c:v>
                </c:pt>
                <c:pt idx="36">
                  <c:v>54.08881040462445</c:v>
                </c:pt>
                <c:pt idx="37">
                  <c:v>54.08881040462445</c:v>
                </c:pt>
                <c:pt idx="38">
                  <c:v>54.08881040462445</c:v>
                </c:pt>
                <c:pt idx="39">
                  <c:v>54.08881040462445</c:v>
                </c:pt>
                <c:pt idx="40">
                  <c:v>54.08881040462445</c:v>
                </c:pt>
                <c:pt idx="41">
                  <c:v>54.08881040462445</c:v>
                </c:pt>
                <c:pt idx="42">
                  <c:v>54.08881040462445</c:v>
                </c:pt>
                <c:pt idx="43">
                  <c:v>54.08881040462445</c:v>
                </c:pt>
                <c:pt idx="44">
                  <c:v>54.08881040462445</c:v>
                </c:pt>
                <c:pt idx="45">
                  <c:v>54.08881040462445</c:v>
                </c:pt>
                <c:pt idx="46">
                  <c:v>54.08881040462445</c:v>
                </c:pt>
                <c:pt idx="47">
                  <c:v>54.08881040462445</c:v>
                </c:pt>
                <c:pt idx="48">
                  <c:v>54.08881040462445</c:v>
                </c:pt>
                <c:pt idx="49">
                  <c:v>54.08881040462445</c:v>
                </c:pt>
                <c:pt idx="50">
                  <c:v>54.08881040462445</c:v>
                </c:pt>
                <c:pt idx="51">
                  <c:v>54.08881040462445</c:v>
                </c:pt>
                <c:pt idx="52">
                  <c:v>54.08881040462445</c:v>
                </c:pt>
                <c:pt idx="53">
                  <c:v>54.08881040462445</c:v>
                </c:pt>
                <c:pt idx="54">
                  <c:v>54.08881040462445</c:v>
                </c:pt>
                <c:pt idx="55">
                  <c:v>54.08881040462445</c:v>
                </c:pt>
                <c:pt idx="56">
                  <c:v>54.08881040462445</c:v>
                </c:pt>
                <c:pt idx="57">
                  <c:v>54.08881040462445</c:v>
                </c:pt>
                <c:pt idx="58">
                  <c:v>54.08881040462445</c:v>
                </c:pt>
                <c:pt idx="59">
                  <c:v>54.08881040462445</c:v>
                </c:pt>
                <c:pt idx="60">
                  <c:v>54.08881040462445</c:v>
                </c:pt>
                <c:pt idx="61">
                  <c:v>54.08881040462445</c:v>
                </c:pt>
                <c:pt idx="62">
                  <c:v>54.08881040462445</c:v>
                </c:pt>
                <c:pt idx="63">
                  <c:v>54.08881040462445</c:v>
                </c:pt>
                <c:pt idx="64">
                  <c:v>54.08881040462445</c:v>
                </c:pt>
                <c:pt idx="65">
                  <c:v>54.08881040462445</c:v>
                </c:pt>
                <c:pt idx="66">
                  <c:v>54.08881040462445</c:v>
                </c:pt>
                <c:pt idx="67">
                  <c:v>54.08881040462445</c:v>
                </c:pt>
                <c:pt idx="68">
                  <c:v>54.08881040462445</c:v>
                </c:pt>
                <c:pt idx="69">
                  <c:v>54.08881040462445</c:v>
                </c:pt>
                <c:pt idx="70">
                  <c:v>54.08881040462445</c:v>
                </c:pt>
                <c:pt idx="71">
                  <c:v>54.08881040462445</c:v>
                </c:pt>
                <c:pt idx="72">
                  <c:v>54.08881040462445</c:v>
                </c:pt>
                <c:pt idx="73">
                  <c:v>54.08881040462445</c:v>
                </c:pt>
                <c:pt idx="74">
                  <c:v>54.08881040462445</c:v>
                </c:pt>
                <c:pt idx="75">
                  <c:v>54.08881040462445</c:v>
                </c:pt>
                <c:pt idx="76">
                  <c:v>54.08881040462445</c:v>
                </c:pt>
                <c:pt idx="77">
                  <c:v>54.08881040462445</c:v>
                </c:pt>
                <c:pt idx="78">
                  <c:v>54.08881040462445</c:v>
                </c:pt>
                <c:pt idx="79">
                  <c:v>54.08881040462445</c:v>
                </c:pt>
                <c:pt idx="80">
                  <c:v>54.08881040462445</c:v>
                </c:pt>
                <c:pt idx="81">
                  <c:v>54.08881040462445</c:v>
                </c:pt>
                <c:pt idx="82">
                  <c:v>54.08881040462445</c:v>
                </c:pt>
                <c:pt idx="83">
                  <c:v>54.08881040462445</c:v>
                </c:pt>
                <c:pt idx="84">
                  <c:v>54.08881040462445</c:v>
                </c:pt>
                <c:pt idx="85">
                  <c:v>54.08881040462445</c:v>
                </c:pt>
                <c:pt idx="86">
                  <c:v>54.08881040462445</c:v>
                </c:pt>
                <c:pt idx="87">
                  <c:v>54.08881040462445</c:v>
                </c:pt>
                <c:pt idx="88">
                  <c:v>54.08881040462445</c:v>
                </c:pt>
                <c:pt idx="89">
                  <c:v>54.08881040462445</c:v>
                </c:pt>
                <c:pt idx="90">
                  <c:v>54.08881040462445</c:v>
                </c:pt>
                <c:pt idx="91">
                  <c:v>54.08881040462445</c:v>
                </c:pt>
                <c:pt idx="92">
                  <c:v>54.08881040462445</c:v>
                </c:pt>
                <c:pt idx="93">
                  <c:v>54.08881040462445</c:v>
                </c:pt>
                <c:pt idx="94">
                  <c:v>54.08881040462445</c:v>
                </c:pt>
                <c:pt idx="95">
                  <c:v>54.08881040462445</c:v>
                </c:pt>
                <c:pt idx="96">
                  <c:v>54.08881040462445</c:v>
                </c:pt>
                <c:pt idx="97">
                  <c:v>54.08881040462445</c:v>
                </c:pt>
                <c:pt idx="98">
                  <c:v>54.08881040462445</c:v>
                </c:pt>
                <c:pt idx="99">
                  <c:v>54.08881040462445</c:v>
                </c:pt>
                <c:pt idx="100">
                  <c:v>54.08881040462445</c:v>
                </c:pt>
                <c:pt idx="101">
                  <c:v>54.08881040462445</c:v>
                </c:pt>
                <c:pt idx="102">
                  <c:v>54.08881040462445</c:v>
                </c:pt>
                <c:pt idx="103">
                  <c:v>54.08881040462445</c:v>
                </c:pt>
                <c:pt idx="104">
                  <c:v>54.08881040462445</c:v>
                </c:pt>
                <c:pt idx="105">
                  <c:v>54.08881040462445</c:v>
                </c:pt>
                <c:pt idx="106">
                  <c:v>54.08881040462445</c:v>
                </c:pt>
                <c:pt idx="107">
                  <c:v>54.08881040462445</c:v>
                </c:pt>
                <c:pt idx="108">
                  <c:v>54.08881040462445</c:v>
                </c:pt>
                <c:pt idx="109">
                  <c:v>54.08881040462445</c:v>
                </c:pt>
                <c:pt idx="110">
                  <c:v>54.08881040462445</c:v>
                </c:pt>
                <c:pt idx="111">
                  <c:v>54.08881040462445</c:v>
                </c:pt>
                <c:pt idx="112">
                  <c:v>54.08881040462445</c:v>
                </c:pt>
                <c:pt idx="113">
                  <c:v>54.08881040462445</c:v>
                </c:pt>
                <c:pt idx="114">
                  <c:v>54.08881040462445</c:v>
                </c:pt>
                <c:pt idx="115">
                  <c:v>54.08881040462445</c:v>
                </c:pt>
                <c:pt idx="116">
                  <c:v>54.08881040462445</c:v>
                </c:pt>
                <c:pt idx="117">
                  <c:v>54.08881040462445</c:v>
                </c:pt>
                <c:pt idx="118">
                  <c:v>54.08881040462445</c:v>
                </c:pt>
                <c:pt idx="119">
                  <c:v>54.08881040462445</c:v>
                </c:pt>
                <c:pt idx="120">
                  <c:v>54.08881040462445</c:v>
                </c:pt>
                <c:pt idx="121">
                  <c:v>54.08881040462445</c:v>
                </c:pt>
                <c:pt idx="122">
                  <c:v>54.08881040462445</c:v>
                </c:pt>
                <c:pt idx="123">
                  <c:v>54.08881040462445</c:v>
                </c:pt>
                <c:pt idx="124">
                  <c:v>54.08881040462445</c:v>
                </c:pt>
                <c:pt idx="125">
                  <c:v>54.08881040462445</c:v>
                </c:pt>
                <c:pt idx="126">
                  <c:v>54.08881040462445</c:v>
                </c:pt>
                <c:pt idx="127">
                  <c:v>54.08881040462445</c:v>
                </c:pt>
                <c:pt idx="128">
                  <c:v>54.08881040462445</c:v>
                </c:pt>
                <c:pt idx="129">
                  <c:v>54.08881040462445</c:v>
                </c:pt>
                <c:pt idx="130">
                  <c:v>54.08881040462445</c:v>
                </c:pt>
                <c:pt idx="131">
                  <c:v>54.08881040462445</c:v>
                </c:pt>
                <c:pt idx="132">
                  <c:v>54.08881040462445</c:v>
                </c:pt>
                <c:pt idx="133">
                  <c:v>54.08881040462445</c:v>
                </c:pt>
                <c:pt idx="134">
                  <c:v>54.08881040462445</c:v>
                </c:pt>
                <c:pt idx="135">
                  <c:v>54.08881040462445</c:v>
                </c:pt>
                <c:pt idx="136">
                  <c:v>54.08881040462445</c:v>
                </c:pt>
                <c:pt idx="137">
                  <c:v>54.08881040462445</c:v>
                </c:pt>
                <c:pt idx="138">
                  <c:v>54.08881040462445</c:v>
                </c:pt>
                <c:pt idx="139">
                  <c:v>54.08881040462445</c:v>
                </c:pt>
                <c:pt idx="140">
                  <c:v>54.08881040462445</c:v>
                </c:pt>
                <c:pt idx="141">
                  <c:v>54.08881040462445</c:v>
                </c:pt>
                <c:pt idx="142">
                  <c:v>54.08881040462445</c:v>
                </c:pt>
                <c:pt idx="143">
                  <c:v>54.08881040462445</c:v>
                </c:pt>
                <c:pt idx="144">
                  <c:v>54.08881040462445</c:v>
                </c:pt>
                <c:pt idx="145">
                  <c:v>54.08881040462445</c:v>
                </c:pt>
                <c:pt idx="146">
                  <c:v>54.08881040462445</c:v>
                </c:pt>
                <c:pt idx="147">
                  <c:v>54.08881040462445</c:v>
                </c:pt>
                <c:pt idx="148">
                  <c:v>54.08881040462445</c:v>
                </c:pt>
                <c:pt idx="149">
                  <c:v>54.08881040462445</c:v>
                </c:pt>
                <c:pt idx="150">
                  <c:v>54.08881040462445</c:v>
                </c:pt>
                <c:pt idx="151">
                  <c:v>54.08881040462445</c:v>
                </c:pt>
                <c:pt idx="152">
                  <c:v>54.08881040462445</c:v>
                </c:pt>
                <c:pt idx="153">
                  <c:v>54.08881040462445</c:v>
                </c:pt>
                <c:pt idx="154">
                  <c:v>54.08881040462445</c:v>
                </c:pt>
                <c:pt idx="155">
                  <c:v>54.08881040462445</c:v>
                </c:pt>
                <c:pt idx="156">
                  <c:v>54.08881040462445</c:v>
                </c:pt>
                <c:pt idx="157">
                  <c:v>54.08881040462445</c:v>
                </c:pt>
                <c:pt idx="158">
                  <c:v>54.08881040462445</c:v>
                </c:pt>
                <c:pt idx="159">
                  <c:v>54.08881040462445</c:v>
                </c:pt>
                <c:pt idx="160">
                  <c:v>54.08881040462445</c:v>
                </c:pt>
                <c:pt idx="161">
                  <c:v>54.08881040462445</c:v>
                </c:pt>
                <c:pt idx="162">
                  <c:v>54.08881040462445</c:v>
                </c:pt>
                <c:pt idx="163">
                  <c:v>54.08881040462445</c:v>
                </c:pt>
                <c:pt idx="164">
                  <c:v>54.08881040462445</c:v>
                </c:pt>
                <c:pt idx="165">
                  <c:v>54.08881040462445</c:v>
                </c:pt>
                <c:pt idx="166">
                  <c:v>54.08881040462445</c:v>
                </c:pt>
                <c:pt idx="167">
                  <c:v>54.08881040462445</c:v>
                </c:pt>
                <c:pt idx="168">
                  <c:v>54.08881040462445</c:v>
                </c:pt>
                <c:pt idx="169">
                  <c:v>54.08881040462445</c:v>
                </c:pt>
                <c:pt idx="170">
                  <c:v>54.08881040462445</c:v>
                </c:pt>
                <c:pt idx="171">
                  <c:v>54.08881040462445</c:v>
                </c:pt>
                <c:pt idx="172">
                  <c:v>54.08881040462445</c:v>
                </c:pt>
                <c:pt idx="173">
                  <c:v>54.08881040462445</c:v>
                </c:pt>
              </c:numCache>
            </c:numRef>
          </c:yVal>
          <c:smooth val="0"/>
        </c:ser>
        <c:ser>
          <c:idx val="2"/>
          <c:order val="1"/>
          <c:yVal>
            <c:numRef>
              <c:f>constant_rainrate!$C$1:$C$174</c:f>
              <c:numCache>
                <c:formatCode>General</c:formatCode>
                <c:ptCount val="17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155.956</c:v>
                </c:pt>
                <c:pt idx="20">
                  <c:v>155.956</c:v>
                </c:pt>
                <c:pt idx="21">
                  <c:v>155.956</c:v>
                </c:pt>
                <c:pt idx="22">
                  <c:v>155.956</c:v>
                </c:pt>
                <c:pt idx="23">
                  <c:v>155.956</c:v>
                </c:pt>
                <c:pt idx="24">
                  <c:v>155.956</c:v>
                </c:pt>
                <c:pt idx="25">
                  <c:v>155.956</c:v>
                </c:pt>
                <c:pt idx="26">
                  <c:v>155.956</c:v>
                </c:pt>
                <c:pt idx="27">
                  <c:v>155.956</c:v>
                </c:pt>
                <c:pt idx="28">
                  <c:v>155.956</c:v>
                </c:pt>
                <c:pt idx="29">
                  <c:v>155.956</c:v>
                </c:pt>
                <c:pt idx="30">
                  <c:v>155.956</c:v>
                </c:pt>
                <c:pt idx="31">
                  <c:v>155.956</c:v>
                </c:pt>
                <c:pt idx="32">
                  <c:v>155.956</c:v>
                </c:pt>
                <c:pt idx="33">
                  <c:v>155.956</c:v>
                </c:pt>
                <c:pt idx="34">
                  <c:v>155.956</c:v>
                </c:pt>
                <c:pt idx="35">
                  <c:v>155.956</c:v>
                </c:pt>
                <c:pt idx="36">
                  <c:v>155.956</c:v>
                </c:pt>
                <c:pt idx="37">
                  <c:v>155.956</c:v>
                </c:pt>
                <c:pt idx="38">
                  <c:v>155.956</c:v>
                </c:pt>
                <c:pt idx="39">
                  <c:v>155.956</c:v>
                </c:pt>
                <c:pt idx="40">
                  <c:v>155.956</c:v>
                </c:pt>
                <c:pt idx="41">
                  <c:v>155.956</c:v>
                </c:pt>
                <c:pt idx="42">
                  <c:v>155.956</c:v>
                </c:pt>
                <c:pt idx="43">
                  <c:v>155.956</c:v>
                </c:pt>
                <c:pt idx="44">
                  <c:v>155.956</c:v>
                </c:pt>
                <c:pt idx="45">
                  <c:v>155.956</c:v>
                </c:pt>
                <c:pt idx="46">
                  <c:v>155.956</c:v>
                </c:pt>
                <c:pt idx="47">
                  <c:v>155.956</c:v>
                </c:pt>
                <c:pt idx="48">
                  <c:v>155.956</c:v>
                </c:pt>
                <c:pt idx="49">
                  <c:v>155.956</c:v>
                </c:pt>
                <c:pt idx="50">
                  <c:v>155.956</c:v>
                </c:pt>
                <c:pt idx="51">
                  <c:v>155.956</c:v>
                </c:pt>
                <c:pt idx="52">
                  <c:v>155.956</c:v>
                </c:pt>
                <c:pt idx="53">
                  <c:v>155.956</c:v>
                </c:pt>
                <c:pt idx="54">
                  <c:v>155.956</c:v>
                </c:pt>
                <c:pt idx="55">
                  <c:v>155.956</c:v>
                </c:pt>
                <c:pt idx="56">
                  <c:v>155.956</c:v>
                </c:pt>
                <c:pt idx="57">
                  <c:v>155.956</c:v>
                </c:pt>
                <c:pt idx="58">
                  <c:v>155.956</c:v>
                </c:pt>
                <c:pt idx="59">
                  <c:v>155.956</c:v>
                </c:pt>
                <c:pt idx="60">
                  <c:v>155.956</c:v>
                </c:pt>
                <c:pt idx="61">
                  <c:v>155.956</c:v>
                </c:pt>
                <c:pt idx="62">
                  <c:v>155.956</c:v>
                </c:pt>
                <c:pt idx="63">
                  <c:v>155.956</c:v>
                </c:pt>
                <c:pt idx="64">
                  <c:v>155.956</c:v>
                </c:pt>
                <c:pt idx="65">
                  <c:v>155.956</c:v>
                </c:pt>
                <c:pt idx="66">
                  <c:v>155.956</c:v>
                </c:pt>
                <c:pt idx="67">
                  <c:v>155.956</c:v>
                </c:pt>
                <c:pt idx="68">
                  <c:v>155.956</c:v>
                </c:pt>
                <c:pt idx="69">
                  <c:v>155.956</c:v>
                </c:pt>
                <c:pt idx="70">
                  <c:v>155.956</c:v>
                </c:pt>
                <c:pt idx="71">
                  <c:v>155.956</c:v>
                </c:pt>
                <c:pt idx="72">
                  <c:v>155.956</c:v>
                </c:pt>
                <c:pt idx="73">
                  <c:v>155.956</c:v>
                </c:pt>
                <c:pt idx="74">
                  <c:v>155.956</c:v>
                </c:pt>
                <c:pt idx="75">
                  <c:v>155.956</c:v>
                </c:pt>
                <c:pt idx="76">
                  <c:v>155.956</c:v>
                </c:pt>
                <c:pt idx="77">
                  <c:v>155.956</c:v>
                </c:pt>
                <c:pt idx="78">
                  <c:v>155.956</c:v>
                </c:pt>
                <c:pt idx="79">
                  <c:v>155.956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781048"/>
        <c:axId val="-2108775560"/>
      </c:scatterChart>
      <c:valAx>
        <c:axId val="-2108781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08775560"/>
        <c:crosses val="autoZero"/>
        <c:crossBetween val="midCat"/>
      </c:valAx>
      <c:valAx>
        <c:axId val="-2108775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 rate in mm/hr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87810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Treynor</a:t>
            </a:r>
            <a:r>
              <a:rPr lang="en-US" baseline="0" dirty="0"/>
              <a:t> watershed rain storm, June </a:t>
            </a:r>
            <a:r>
              <a:rPr lang="en-US" baseline="0" dirty="0" smtClean="0"/>
              <a:t>1967, totals 155 mm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yVal>
            <c:numRef>
              <c:f>'00_June_20_67_rain_rates.txt'!$A$1:$A$174</c:f>
              <c:numCache>
                <c:formatCode>General</c:formatCode>
                <c:ptCount val="174"/>
                <c:pt idx="0">
                  <c:v>5.715</c:v>
                </c:pt>
                <c:pt idx="1">
                  <c:v>5.715</c:v>
                </c:pt>
                <c:pt idx="2">
                  <c:v>5.715</c:v>
                </c:pt>
                <c:pt idx="3">
                  <c:v>5.715</c:v>
                </c:pt>
                <c:pt idx="4">
                  <c:v>5.715</c:v>
                </c:pt>
                <c:pt idx="5">
                  <c:v>5.715</c:v>
                </c:pt>
                <c:pt idx="6">
                  <c:v>5.715</c:v>
                </c:pt>
                <c:pt idx="7">
                  <c:v>5.715</c:v>
                </c:pt>
                <c:pt idx="8">
                  <c:v>76.2</c:v>
                </c:pt>
                <c:pt idx="9">
                  <c:v>76.2</c:v>
                </c:pt>
                <c:pt idx="10">
                  <c:v>76.2</c:v>
                </c:pt>
                <c:pt idx="11">
                  <c:v>38.1</c:v>
                </c:pt>
                <c:pt idx="12">
                  <c:v>38.1</c:v>
                </c:pt>
                <c:pt idx="13">
                  <c:v>38.1</c:v>
                </c:pt>
                <c:pt idx="14">
                  <c:v>38.1</c:v>
                </c:pt>
                <c:pt idx="15">
                  <c:v>38.1</c:v>
                </c:pt>
                <c:pt idx="16">
                  <c:v>38.1</c:v>
                </c:pt>
                <c:pt idx="17">
                  <c:v>64.77</c:v>
                </c:pt>
                <c:pt idx="18">
                  <c:v>64.77</c:v>
                </c:pt>
                <c:pt idx="19">
                  <c:v>64.77</c:v>
                </c:pt>
                <c:pt idx="20">
                  <c:v>64.77</c:v>
                </c:pt>
                <c:pt idx="21">
                  <c:v>84.9086</c:v>
                </c:pt>
                <c:pt idx="22">
                  <c:v>84.9086</c:v>
                </c:pt>
                <c:pt idx="23">
                  <c:v>84.9086</c:v>
                </c:pt>
                <c:pt idx="24">
                  <c:v>84.9086</c:v>
                </c:pt>
                <c:pt idx="25">
                  <c:v>84.9086</c:v>
                </c:pt>
                <c:pt idx="26">
                  <c:v>84.9086</c:v>
                </c:pt>
                <c:pt idx="27">
                  <c:v>84.9086</c:v>
                </c:pt>
                <c:pt idx="28">
                  <c:v>165.947</c:v>
                </c:pt>
                <c:pt idx="29">
                  <c:v>165.947</c:v>
                </c:pt>
                <c:pt idx="30">
                  <c:v>165.947</c:v>
                </c:pt>
                <c:pt idx="31">
                  <c:v>165.947</c:v>
                </c:pt>
                <c:pt idx="32">
                  <c:v>165.947</c:v>
                </c:pt>
                <c:pt idx="33">
                  <c:v>165.947</c:v>
                </c:pt>
                <c:pt idx="34">
                  <c:v>165.947</c:v>
                </c:pt>
                <c:pt idx="35">
                  <c:v>165.947</c:v>
                </c:pt>
                <c:pt idx="36">
                  <c:v>165.947</c:v>
                </c:pt>
                <c:pt idx="37">
                  <c:v>106.68</c:v>
                </c:pt>
                <c:pt idx="38">
                  <c:v>106.68</c:v>
                </c:pt>
                <c:pt idx="39">
                  <c:v>106.68</c:v>
                </c:pt>
                <c:pt idx="40">
                  <c:v>106.68</c:v>
                </c:pt>
                <c:pt idx="41">
                  <c:v>106.68</c:v>
                </c:pt>
                <c:pt idx="42">
                  <c:v>106.68</c:v>
                </c:pt>
                <c:pt idx="43">
                  <c:v>106.68</c:v>
                </c:pt>
                <c:pt idx="44">
                  <c:v>106.68</c:v>
                </c:pt>
                <c:pt idx="45">
                  <c:v>106.68</c:v>
                </c:pt>
                <c:pt idx="46">
                  <c:v>106.68</c:v>
                </c:pt>
                <c:pt idx="47">
                  <c:v>106.68</c:v>
                </c:pt>
                <c:pt idx="48">
                  <c:v>99.06</c:v>
                </c:pt>
                <c:pt idx="49">
                  <c:v>99.06</c:v>
                </c:pt>
                <c:pt idx="50">
                  <c:v>99.06</c:v>
                </c:pt>
                <c:pt idx="51">
                  <c:v>99.06</c:v>
                </c:pt>
                <c:pt idx="52">
                  <c:v>30.48</c:v>
                </c:pt>
                <c:pt idx="53">
                  <c:v>30.48</c:v>
                </c:pt>
                <c:pt idx="54">
                  <c:v>30.48</c:v>
                </c:pt>
                <c:pt idx="55">
                  <c:v>30.48</c:v>
                </c:pt>
                <c:pt idx="56">
                  <c:v>104.503</c:v>
                </c:pt>
                <c:pt idx="57">
                  <c:v>104.503</c:v>
                </c:pt>
                <c:pt idx="58">
                  <c:v>104.503</c:v>
                </c:pt>
                <c:pt idx="59">
                  <c:v>104.503</c:v>
                </c:pt>
                <c:pt idx="60">
                  <c:v>104.503</c:v>
                </c:pt>
                <c:pt idx="61">
                  <c:v>104.503</c:v>
                </c:pt>
                <c:pt idx="62">
                  <c:v>104.503</c:v>
                </c:pt>
                <c:pt idx="63">
                  <c:v>94.488</c:v>
                </c:pt>
                <c:pt idx="64">
                  <c:v>94.488</c:v>
                </c:pt>
                <c:pt idx="65">
                  <c:v>94.488</c:v>
                </c:pt>
                <c:pt idx="66">
                  <c:v>94.488</c:v>
                </c:pt>
                <c:pt idx="67">
                  <c:v>94.488</c:v>
                </c:pt>
                <c:pt idx="68">
                  <c:v>73.66</c:v>
                </c:pt>
                <c:pt idx="69">
                  <c:v>73.66</c:v>
                </c:pt>
                <c:pt idx="70">
                  <c:v>73.66</c:v>
                </c:pt>
                <c:pt idx="71">
                  <c:v>73.66</c:v>
                </c:pt>
                <c:pt idx="72">
                  <c:v>73.66</c:v>
                </c:pt>
                <c:pt idx="73">
                  <c:v>73.66</c:v>
                </c:pt>
                <c:pt idx="74">
                  <c:v>139.7</c:v>
                </c:pt>
                <c:pt idx="75">
                  <c:v>139.7</c:v>
                </c:pt>
                <c:pt idx="76">
                  <c:v>139.7</c:v>
                </c:pt>
                <c:pt idx="77">
                  <c:v>139.7</c:v>
                </c:pt>
                <c:pt idx="78">
                  <c:v>139.7</c:v>
                </c:pt>
                <c:pt idx="79">
                  <c:v>139.7</c:v>
                </c:pt>
                <c:pt idx="80">
                  <c:v>26.67</c:v>
                </c:pt>
                <c:pt idx="81">
                  <c:v>26.67</c:v>
                </c:pt>
                <c:pt idx="82">
                  <c:v>26.67</c:v>
                </c:pt>
                <c:pt idx="83">
                  <c:v>26.67</c:v>
                </c:pt>
                <c:pt idx="84">
                  <c:v>30.48</c:v>
                </c:pt>
                <c:pt idx="85">
                  <c:v>30.48</c:v>
                </c:pt>
                <c:pt idx="86">
                  <c:v>39.624</c:v>
                </c:pt>
                <c:pt idx="87">
                  <c:v>39.624</c:v>
                </c:pt>
                <c:pt idx="88">
                  <c:v>39.624</c:v>
                </c:pt>
                <c:pt idx="89">
                  <c:v>39.624</c:v>
                </c:pt>
                <c:pt idx="90">
                  <c:v>39.624</c:v>
                </c:pt>
                <c:pt idx="91">
                  <c:v>76.2</c:v>
                </c:pt>
                <c:pt idx="92">
                  <c:v>76.2</c:v>
                </c:pt>
                <c:pt idx="93">
                  <c:v>76.2</c:v>
                </c:pt>
                <c:pt idx="94">
                  <c:v>76.2</c:v>
                </c:pt>
                <c:pt idx="95">
                  <c:v>59.055</c:v>
                </c:pt>
                <c:pt idx="96">
                  <c:v>59.055</c:v>
                </c:pt>
                <c:pt idx="97">
                  <c:v>59.055</c:v>
                </c:pt>
                <c:pt idx="98">
                  <c:v>59.055</c:v>
                </c:pt>
                <c:pt idx="99">
                  <c:v>59.055</c:v>
                </c:pt>
                <c:pt idx="100">
                  <c:v>59.055</c:v>
                </c:pt>
                <c:pt idx="101">
                  <c:v>59.055</c:v>
                </c:pt>
                <c:pt idx="102">
                  <c:v>59.055</c:v>
                </c:pt>
                <c:pt idx="103">
                  <c:v>40.005</c:v>
                </c:pt>
                <c:pt idx="104">
                  <c:v>40.005</c:v>
                </c:pt>
                <c:pt idx="105">
                  <c:v>40.005</c:v>
                </c:pt>
                <c:pt idx="106">
                  <c:v>40.005</c:v>
                </c:pt>
                <c:pt idx="107">
                  <c:v>40.005</c:v>
                </c:pt>
                <c:pt idx="108">
                  <c:v>40.005</c:v>
                </c:pt>
                <c:pt idx="109">
                  <c:v>40.005</c:v>
                </c:pt>
                <c:pt idx="110">
                  <c:v>40.005</c:v>
                </c:pt>
                <c:pt idx="111">
                  <c:v>101.6</c:v>
                </c:pt>
                <c:pt idx="112">
                  <c:v>101.6</c:v>
                </c:pt>
                <c:pt idx="113">
                  <c:v>101.6</c:v>
                </c:pt>
                <c:pt idx="114">
                  <c:v>28.575</c:v>
                </c:pt>
                <c:pt idx="115">
                  <c:v>28.575</c:v>
                </c:pt>
                <c:pt idx="116">
                  <c:v>28.575</c:v>
                </c:pt>
                <c:pt idx="117">
                  <c:v>28.575</c:v>
                </c:pt>
                <c:pt idx="118">
                  <c:v>28.575</c:v>
                </c:pt>
                <c:pt idx="119">
                  <c:v>28.575</c:v>
                </c:pt>
                <c:pt idx="120">
                  <c:v>28.575</c:v>
                </c:pt>
                <c:pt idx="121">
                  <c:v>28.575</c:v>
                </c:pt>
                <c:pt idx="122">
                  <c:v>9.144</c:v>
                </c:pt>
                <c:pt idx="123">
                  <c:v>9.144</c:v>
                </c:pt>
                <c:pt idx="124">
                  <c:v>9.144</c:v>
                </c:pt>
                <c:pt idx="125">
                  <c:v>9.144</c:v>
                </c:pt>
                <c:pt idx="126">
                  <c:v>9.144</c:v>
                </c:pt>
                <c:pt idx="127">
                  <c:v>9.144</c:v>
                </c:pt>
                <c:pt idx="128">
                  <c:v>9.144</c:v>
                </c:pt>
                <c:pt idx="129">
                  <c:v>9.144</c:v>
                </c:pt>
                <c:pt idx="130">
                  <c:v>9.144</c:v>
                </c:pt>
                <c:pt idx="131">
                  <c:v>9.144</c:v>
                </c:pt>
                <c:pt idx="132">
                  <c:v>25.4</c:v>
                </c:pt>
                <c:pt idx="133">
                  <c:v>25.4</c:v>
                </c:pt>
                <c:pt idx="134">
                  <c:v>25.4</c:v>
                </c:pt>
                <c:pt idx="135">
                  <c:v>25.4</c:v>
                </c:pt>
                <c:pt idx="136">
                  <c:v>25.4</c:v>
                </c:pt>
                <c:pt idx="137">
                  <c:v>25.4</c:v>
                </c:pt>
                <c:pt idx="138">
                  <c:v>2.54</c:v>
                </c:pt>
                <c:pt idx="139">
                  <c:v>2.54</c:v>
                </c:pt>
                <c:pt idx="140">
                  <c:v>2.54</c:v>
                </c:pt>
                <c:pt idx="141">
                  <c:v>2.54</c:v>
                </c:pt>
                <c:pt idx="142">
                  <c:v>2.54</c:v>
                </c:pt>
                <c:pt idx="143">
                  <c:v>2.54</c:v>
                </c:pt>
                <c:pt idx="144">
                  <c:v>2.54</c:v>
                </c:pt>
                <c:pt idx="145">
                  <c:v>2.54</c:v>
                </c:pt>
                <c:pt idx="146">
                  <c:v>2.54</c:v>
                </c:pt>
                <c:pt idx="147">
                  <c:v>2.54</c:v>
                </c:pt>
                <c:pt idx="148">
                  <c:v>2.54</c:v>
                </c:pt>
                <c:pt idx="149">
                  <c:v>2.54</c:v>
                </c:pt>
                <c:pt idx="150">
                  <c:v>2.54</c:v>
                </c:pt>
                <c:pt idx="151">
                  <c:v>2.54</c:v>
                </c:pt>
                <c:pt idx="152">
                  <c:v>2.54</c:v>
                </c:pt>
                <c:pt idx="153">
                  <c:v>2.54</c:v>
                </c:pt>
                <c:pt idx="154">
                  <c:v>2.54</c:v>
                </c:pt>
                <c:pt idx="155">
                  <c:v>2.54</c:v>
                </c:pt>
                <c:pt idx="156">
                  <c:v>2.54</c:v>
                </c:pt>
                <c:pt idx="157">
                  <c:v>2.54</c:v>
                </c:pt>
                <c:pt idx="158">
                  <c:v>2.54</c:v>
                </c:pt>
                <c:pt idx="159">
                  <c:v>2.54</c:v>
                </c:pt>
                <c:pt idx="160">
                  <c:v>2.54</c:v>
                </c:pt>
                <c:pt idx="161">
                  <c:v>2.54</c:v>
                </c:pt>
                <c:pt idx="162">
                  <c:v>2.54</c:v>
                </c:pt>
                <c:pt idx="163">
                  <c:v>2.54</c:v>
                </c:pt>
                <c:pt idx="164">
                  <c:v>2.54</c:v>
                </c:pt>
                <c:pt idx="165">
                  <c:v>2.54</c:v>
                </c:pt>
                <c:pt idx="166">
                  <c:v>2.54</c:v>
                </c:pt>
                <c:pt idx="167">
                  <c:v>2.54</c:v>
                </c:pt>
                <c:pt idx="168">
                  <c:v>2.54</c:v>
                </c:pt>
                <c:pt idx="169">
                  <c:v>2.54</c:v>
                </c:pt>
                <c:pt idx="170">
                  <c:v>2.54</c:v>
                </c:pt>
                <c:pt idx="171">
                  <c:v>2.54</c:v>
                </c:pt>
                <c:pt idx="172">
                  <c:v>2.54</c:v>
                </c:pt>
                <c:pt idx="173">
                  <c:v>2.54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527672"/>
        <c:axId val="-2109533080"/>
      </c:scatterChart>
      <c:valAx>
        <c:axId val="-2109527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-2109533080"/>
        <c:crosses val="autoZero"/>
        <c:crossBetween val="midCat"/>
      </c:valAx>
      <c:valAx>
        <c:axId val="-21095330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rain rate in mm/hr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95276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8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4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1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2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2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C8B5-3E05-2C43-B227-8525363C11F5}" type="datetimeFigureOut">
              <a:rPr lang="en-US" smtClean="0"/>
              <a:t>5/11/16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45185-2C68-5A44-8F4F-1C750428A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Stream Response to Precipitation Event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Hydrology Lab</a:t>
            </a:r>
          </a:p>
          <a:p>
            <a:endParaRPr lang="en-US" dirty="0" smtClean="0"/>
          </a:p>
          <a:p>
            <a:r>
              <a:rPr lang="en-US" dirty="0"/>
              <a:t>Posted by Irina Overeem, May 2016</a:t>
            </a:r>
          </a:p>
          <a:p>
            <a:endParaRPr lang="en-US" dirty="0"/>
          </a:p>
        </p:txBody>
      </p:sp>
      <p:pic>
        <p:nvPicPr>
          <p:cNvPr id="5" name="Picture 4" descr="CSDMS_high_res_web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6" y="242957"/>
            <a:ext cx="3423478" cy="91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0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Hydrograph</a:t>
            </a:r>
            <a:br>
              <a:rPr lang="en-US" dirty="0"/>
            </a:br>
            <a:r>
              <a:rPr lang="en-US" dirty="0" err="1"/>
              <a:t>Treynor</a:t>
            </a:r>
            <a:r>
              <a:rPr lang="en-US" dirty="0"/>
              <a:t>, </a:t>
            </a:r>
            <a:r>
              <a:rPr lang="en-US" dirty="0" smtClean="0"/>
              <a:t>3hr variable rain </a:t>
            </a:r>
            <a:r>
              <a:rPr lang="en-US" dirty="0"/>
              <a:t>rate </a:t>
            </a:r>
          </a:p>
        </p:txBody>
      </p:sp>
      <p:pic>
        <p:nvPicPr>
          <p:cNvPr id="4" name="Picture 3" descr="Treynor3hr_timeseries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27" y="1705395"/>
            <a:ext cx="7523244" cy="437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9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with Model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24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Calculate whether mass is conserved? Compare the rainfall influx and discharge </a:t>
            </a:r>
            <a:r>
              <a:rPr lang="en-US" dirty="0" err="1" smtClean="0"/>
              <a:t>outflux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Why are these results unrealistic? Discuss missing processes, develop a hypothesis on how these processes impact water </a:t>
            </a:r>
            <a:r>
              <a:rPr lang="en-US" dirty="0" err="1" smtClean="0"/>
              <a:t>outflux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What watershed parameters are set to be spatially uniform that are likely non-uniform?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1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Dingman</a:t>
            </a:r>
            <a:r>
              <a:rPr lang="en-US" sz="2400" dirty="0" smtClean="0"/>
              <a:t>, S.L., 2008. Physical Hydrology,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edition. ISBN 987-1-57766-561-8.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Onstad</a:t>
            </a:r>
            <a:r>
              <a:rPr lang="en-US" sz="2400" dirty="0" smtClean="0"/>
              <a:t>, C.A., </a:t>
            </a:r>
            <a:r>
              <a:rPr lang="en-US" sz="2400" dirty="0" err="1" smtClean="0"/>
              <a:t>Piest</a:t>
            </a:r>
            <a:r>
              <a:rPr lang="en-US" sz="2400" dirty="0" smtClean="0"/>
              <a:t>, R.F., Saxton, K.E. 1976. Watershed Erosion Model Validation for Southwest Iowa. Proceedings of the Third Federal Interagency Sedimentation Conference, March 1976.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17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Dingman</a:t>
            </a:r>
            <a:r>
              <a:rPr lang="en-US" sz="2400" dirty="0" smtClean="0"/>
              <a:t>, S.L., 2008. Physical Hydrology,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edition. ISBN 987-1-57766-561-8.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Onstad</a:t>
            </a:r>
            <a:r>
              <a:rPr lang="en-US" sz="2400" dirty="0" smtClean="0"/>
              <a:t>, C.A., </a:t>
            </a:r>
            <a:r>
              <a:rPr lang="en-US" sz="2400" dirty="0" err="1" smtClean="0"/>
              <a:t>Piest</a:t>
            </a:r>
            <a:r>
              <a:rPr lang="en-US" sz="2400" dirty="0" smtClean="0"/>
              <a:t>, R.F., Saxton, K.E. 1976. Watershed Erosion Model Validation for Southwest Iowa. Proceedings of the Third Federal Interagency Sedimentation Conference, March 1976.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1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Hydrological Watershed</a:t>
            </a:r>
            <a:endParaRPr lang="en-US" dirty="0"/>
          </a:p>
        </p:txBody>
      </p:sp>
      <p:pic>
        <p:nvPicPr>
          <p:cNvPr id="5" name="Picture 4" descr="watershedwithprecipi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4" y="1645478"/>
            <a:ext cx="5359502" cy="4605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6957" y="1965739"/>
            <a:ext cx="299278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Watershed or drainage basin</a:t>
            </a:r>
          </a:p>
          <a:p>
            <a:endParaRPr lang="en-US" dirty="0" smtClean="0"/>
          </a:p>
          <a:p>
            <a:r>
              <a:rPr lang="en-US" i="1" dirty="0" smtClean="0"/>
              <a:t>Topographical area that contributes all the water that passes through a given cross-section of a stream or river</a:t>
            </a:r>
          </a:p>
          <a:p>
            <a:r>
              <a:rPr lang="en-US" i="1" dirty="0" smtClean="0"/>
              <a:t>(after </a:t>
            </a:r>
            <a:r>
              <a:rPr lang="en-US" i="1" dirty="0" err="1" smtClean="0"/>
              <a:t>Dingman</a:t>
            </a:r>
            <a:r>
              <a:rPr lang="en-US" i="1" dirty="0" smtClean="0"/>
              <a:t>, 2008)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667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001"/>
            <a:ext cx="8229600" cy="1143000"/>
          </a:xfrm>
        </p:spPr>
        <p:txBody>
          <a:bodyPr/>
          <a:lstStyle/>
          <a:p>
            <a:r>
              <a:rPr lang="en-US" dirty="0" smtClean="0"/>
              <a:t>Conservation of Mass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668129" y="2628348"/>
            <a:ext cx="2396435" cy="2396435"/>
          </a:xfrm>
          <a:prstGeom prst="cub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33826" y="2352261"/>
            <a:ext cx="11044" cy="54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722782" y="5024783"/>
            <a:ext cx="11044" cy="54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49912" y="1442099"/>
            <a:ext cx="4136888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Law of Conservation of Mass</a:t>
            </a:r>
          </a:p>
          <a:p>
            <a:endParaRPr lang="en-US" dirty="0" smtClean="0"/>
          </a:p>
          <a:p>
            <a:r>
              <a:rPr lang="en-US" i="1" dirty="0" smtClean="0"/>
              <a:t>Mass is neither created nor destroyed, for a given control volume and a defined time span.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79843" y="3212067"/>
            <a:ext cx="48486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Amount In – Amount Out = Storage</a:t>
            </a:r>
          </a:p>
          <a:p>
            <a:endParaRPr lang="en-US" i="1" dirty="0"/>
          </a:p>
          <a:p>
            <a:r>
              <a:rPr lang="en-US" i="1" dirty="0"/>
              <a:t>I – Q = ΔS </a:t>
            </a:r>
          </a:p>
          <a:p>
            <a:endParaRPr lang="en-US" i="1" dirty="0"/>
          </a:p>
          <a:p>
            <a:r>
              <a:rPr lang="en-US" i="1" dirty="0"/>
              <a:t>or, rate of inflow minus rate of outflow equals the rate of change in </a:t>
            </a:r>
            <a:r>
              <a:rPr lang="en-US" i="1" dirty="0" smtClean="0"/>
              <a:t>storage: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r>
              <a:rPr lang="en-US" i="1" dirty="0"/>
              <a:t>I/</a:t>
            </a:r>
            <a:r>
              <a:rPr lang="en-US" i="1" dirty="0" err="1"/>
              <a:t>Δt</a:t>
            </a:r>
            <a:r>
              <a:rPr lang="en-US" i="1" dirty="0"/>
              <a:t> – Q/</a:t>
            </a:r>
            <a:r>
              <a:rPr lang="en-US" i="1" dirty="0" err="1"/>
              <a:t>Δt</a:t>
            </a:r>
            <a:r>
              <a:rPr lang="en-US" i="1" dirty="0"/>
              <a:t>  = ΔS/</a:t>
            </a:r>
            <a:r>
              <a:rPr lang="en-US" i="1" dirty="0" err="1"/>
              <a:t>Δt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Recall this can be written at instantaneous rate:</a:t>
            </a:r>
          </a:p>
          <a:p>
            <a:endParaRPr lang="en-US" i="1" dirty="0"/>
          </a:p>
          <a:p>
            <a:r>
              <a:rPr lang="en-US" i="1" dirty="0" err="1"/>
              <a:t>i</a:t>
            </a:r>
            <a:r>
              <a:rPr lang="en-US" i="1" dirty="0"/>
              <a:t>-q=</a:t>
            </a:r>
            <a:r>
              <a:rPr lang="en-US" i="1" dirty="0" err="1"/>
              <a:t>dS</a:t>
            </a:r>
            <a:r>
              <a:rPr lang="en-US" i="1" dirty="0"/>
              <a:t>/</a:t>
            </a:r>
            <a:r>
              <a:rPr lang="en-US" i="1" dirty="0" err="1"/>
              <a:t>dt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75286" y="1982929"/>
            <a:ext cx="142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Rainfall rate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1608" y="5651402"/>
            <a:ext cx="155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Qutflow</a:t>
            </a:r>
            <a:r>
              <a:rPr lang="en-US" dirty="0" smtClean="0"/>
              <a:t> rate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0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Experimental watershed in Iowa,</a:t>
            </a:r>
            <a:br>
              <a:rPr lang="en-US" sz="3200" dirty="0" smtClean="0"/>
            </a:br>
            <a:r>
              <a:rPr lang="en-US" sz="3200" dirty="0" err="1" smtClean="0"/>
              <a:t>Treynor</a:t>
            </a:r>
            <a:r>
              <a:rPr lang="en-US" sz="3200" dirty="0" smtClean="0"/>
              <a:t> watershed</a:t>
            </a:r>
            <a:endParaRPr lang="en-US" sz="3200" dirty="0"/>
          </a:p>
        </p:txBody>
      </p:sp>
      <p:pic>
        <p:nvPicPr>
          <p:cNvPr id="5" name="Picture 4" descr="Screen Shot 2016-02-19 at 12.0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350"/>
            <a:ext cx="2798481" cy="425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143247"/>
            <a:ext cx="726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Digital Elevation Model in TOPOFLOW, 30m </a:t>
            </a:r>
            <a:r>
              <a:rPr lang="en-US" dirty="0" err="1" smtClean="0"/>
              <a:t>x,y</a:t>
            </a:r>
            <a:r>
              <a:rPr lang="en-US" dirty="0" smtClean="0"/>
              <a:t> resolution, 870m by 1320 m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ite_DEM.rtg</a:t>
            </a:r>
            <a:r>
              <a:rPr lang="en-US" dirty="0" smtClean="0"/>
              <a:t> and </a:t>
            </a:r>
            <a:r>
              <a:rPr lang="en-US" dirty="0" err="1" smtClean="0"/>
              <a:t>site.rti</a:t>
            </a:r>
            <a:r>
              <a:rPr lang="en-US" dirty="0" smtClean="0"/>
              <a:t> (and the other input grids). </a:t>
            </a:r>
            <a:endParaRPr lang="en-US" dirty="0"/>
          </a:p>
        </p:txBody>
      </p:sp>
      <p:pic>
        <p:nvPicPr>
          <p:cNvPr id="4" name="Picture 3" descr="CornBeltTreyno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334" y="1708350"/>
            <a:ext cx="4648200" cy="173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8334" y="3699565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Treynor</a:t>
            </a:r>
            <a:r>
              <a:rPr lang="en-US" b="1" dirty="0" smtClean="0"/>
              <a:t> Watershed</a:t>
            </a:r>
          </a:p>
          <a:p>
            <a:endParaRPr lang="en-US" dirty="0"/>
          </a:p>
          <a:p>
            <a:r>
              <a:rPr lang="en-US" dirty="0" smtClean="0"/>
              <a:t>Very small Agricultural </a:t>
            </a:r>
            <a:r>
              <a:rPr lang="en-US" dirty="0"/>
              <a:t>R</a:t>
            </a:r>
            <a:r>
              <a:rPr lang="en-US" dirty="0" smtClean="0"/>
              <a:t>esearch Watershed in the Corn Belt in Iowa. Consist of deep loess soils, and is mostly single-cropped. Has been a study watershed for many decades for rain, runoff and erosion observations.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44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Precipitation Input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6852" y="5772690"/>
            <a:ext cx="692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Rain Rate = 54 mm/</a:t>
            </a:r>
            <a:r>
              <a:rPr lang="en-US" dirty="0" err="1" smtClean="0"/>
              <a:t>hr</a:t>
            </a:r>
            <a:r>
              <a:rPr lang="en-US" dirty="0" smtClean="0"/>
              <a:t> for 3 hrs.</a:t>
            </a:r>
          </a:p>
          <a:p>
            <a:r>
              <a:rPr lang="en-US" dirty="0" smtClean="0"/>
              <a:t>Stepwise Rain Rate = 156 mm/</a:t>
            </a:r>
            <a:r>
              <a:rPr lang="en-US" dirty="0" err="1" smtClean="0"/>
              <a:t>hr</a:t>
            </a:r>
            <a:r>
              <a:rPr lang="en-US" dirty="0" smtClean="0"/>
              <a:t> for 1 </a:t>
            </a:r>
            <a:r>
              <a:rPr lang="en-US" dirty="0" err="1" smtClean="0"/>
              <a:t>hr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863050"/>
              </p:ext>
            </p:extLst>
          </p:nvPr>
        </p:nvGraphicFramePr>
        <p:xfrm>
          <a:off x="666750" y="1447800"/>
          <a:ext cx="7810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25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Real-world Precipitation Input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0673" y="5707116"/>
            <a:ext cx="5880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 file: 00_June_20_67_rain_rates.txt</a:t>
            </a:r>
          </a:p>
          <a:p>
            <a:r>
              <a:rPr lang="en-US" dirty="0" smtClean="0"/>
              <a:t>The rain rates values are listed every minute for 180 minutes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305459"/>
              </p:ext>
            </p:extLst>
          </p:nvPr>
        </p:nvGraphicFramePr>
        <p:xfrm>
          <a:off x="666750" y="1447800"/>
          <a:ext cx="78105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35932" y="2262895"/>
            <a:ext cx="2769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graph showing water input over time is called a “hyetograph”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7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1"/>
            <a:ext cx="8229600" cy="1143000"/>
          </a:xfrm>
        </p:spPr>
        <p:txBody>
          <a:bodyPr/>
          <a:lstStyle/>
          <a:p>
            <a:r>
              <a:rPr lang="en-US" dirty="0" smtClean="0"/>
              <a:t>Stream Response Concepts</a:t>
            </a:r>
            <a:endParaRPr lang="en-US" dirty="0"/>
          </a:p>
        </p:txBody>
      </p:sp>
      <p:pic>
        <p:nvPicPr>
          <p:cNvPr id="5" name="Picture 4" descr="TheoreticalHydrograp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20" y="1174681"/>
            <a:ext cx="5489257" cy="4069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5226" y="2551043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70712" y="3257826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7408" y="1431242"/>
            <a:ext cx="276414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graph showing water discharge over time is called a “hydrograph” 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956" y="5481583"/>
            <a:ext cx="8503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WMT Output file: basin-outlet-water-</a:t>
            </a:r>
            <a:r>
              <a:rPr lang="en-US" dirty="0" err="1" smtClean="0"/>
              <a:t>xsection_volume</a:t>
            </a:r>
            <a:r>
              <a:rPr lang="en-US" dirty="0" smtClean="0"/>
              <a:t> flow rate</a:t>
            </a:r>
          </a:p>
          <a:p>
            <a:pPr marL="342900" indent="-342900">
              <a:buAutoNum type="arabicPeriod"/>
            </a:pPr>
            <a:r>
              <a:rPr lang="en-US" dirty="0" smtClean="0"/>
              <a:t>More upstream in a catchment the hydrograph shows a higher peak and </a:t>
            </a:r>
          </a:p>
          <a:p>
            <a:r>
              <a:rPr lang="en-US" dirty="0" smtClean="0"/>
              <a:t>more rapid response to a rainfall event</a:t>
            </a:r>
          </a:p>
          <a:p>
            <a:r>
              <a:rPr lang="en-US" dirty="0" smtClean="0">
                <a:solidFill>
                  <a:srgbClr val="E46C0A"/>
                </a:solidFill>
              </a:rPr>
              <a:t>2. Further downstream, the contributing are is larger and response is more dampened.</a:t>
            </a:r>
          </a:p>
        </p:txBody>
      </p:sp>
    </p:spTree>
    <p:extLst>
      <p:ext uri="{BB962C8B-B14F-4D97-AF65-F5344CB8AC3E}">
        <p14:creationId xmlns:p14="http://schemas.microsoft.com/office/powerpoint/2010/main" val="171772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ynor_3hr_Constant_RainRate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7" y="1507337"/>
            <a:ext cx="7914216" cy="46965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Hydrograph</a:t>
            </a:r>
            <a:br>
              <a:rPr lang="en-US" dirty="0" smtClean="0"/>
            </a:br>
            <a:r>
              <a:rPr lang="en-US" dirty="0" err="1" smtClean="0"/>
              <a:t>Treynor</a:t>
            </a:r>
            <a:r>
              <a:rPr lang="en-US" dirty="0" smtClean="0"/>
              <a:t>, 3hr constant rain 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3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Spatial </a:t>
            </a:r>
            <a:r>
              <a:rPr lang="en-US" dirty="0"/>
              <a:t>d</a:t>
            </a:r>
            <a:r>
              <a:rPr lang="en-US" dirty="0" smtClean="0"/>
              <a:t>istribution of Discharge</a:t>
            </a:r>
            <a:br>
              <a:rPr lang="en-US" dirty="0" smtClean="0"/>
            </a:br>
            <a:r>
              <a:rPr lang="en-US" dirty="0" err="1" smtClean="0"/>
              <a:t>Treynor</a:t>
            </a:r>
            <a:r>
              <a:rPr lang="en-US" dirty="0" smtClean="0"/>
              <a:t>, 3hr constant rain rate </a:t>
            </a:r>
            <a:endParaRPr lang="en-US" dirty="0"/>
          </a:p>
        </p:txBody>
      </p:sp>
      <p:pic>
        <p:nvPicPr>
          <p:cNvPr id="6" name="Picture 5" descr="Treynor_3hr_constantRainrate_map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23" y="1806715"/>
            <a:ext cx="7333682" cy="481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552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Stream Response to Precipitation Event</vt:lpstr>
      <vt:lpstr>Hydrological Watershed</vt:lpstr>
      <vt:lpstr>Conservation of Mass</vt:lpstr>
      <vt:lpstr>Experimental watershed in Iowa, Treynor watershed</vt:lpstr>
      <vt:lpstr>Theoretical Precipitation Input</vt:lpstr>
      <vt:lpstr>Real-world Precipitation Input</vt:lpstr>
      <vt:lpstr>Stream Response Concepts</vt:lpstr>
      <vt:lpstr>Hydrograph Treynor, 3hr constant rain rate </vt:lpstr>
      <vt:lpstr>Spatial distribution of Discharge Treynor, 3hr constant rain rate </vt:lpstr>
      <vt:lpstr>Hydrograph Treynor, 3hr variable rain rate </vt:lpstr>
      <vt:lpstr>Questions with Model Experiments</vt:lpstr>
      <vt:lpstr>References</vt:lpstr>
      <vt:lpstr>References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and Runoff</dc:title>
  <dc:creator>Irina Overeem</dc:creator>
  <cp:lastModifiedBy>Irina Overeem</cp:lastModifiedBy>
  <cp:revision>38</cp:revision>
  <dcterms:created xsi:type="dcterms:W3CDTF">2016-04-25T17:02:41Z</dcterms:created>
  <dcterms:modified xsi:type="dcterms:W3CDTF">2016-05-11T23:05:10Z</dcterms:modified>
</cp:coreProperties>
</file>